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4.xml" ContentType="application/vnd.openxmlformats-officedocument.presentationml.notesSlide+xml"/>
  <Override PartName="/ppt/media/audio1.bin" ContentType="audio/unknown"/>
  <Override PartName="/ppt/embeddings/oleObject1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9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98"/>
  </p:notesMasterIdLst>
  <p:sldIdLst>
    <p:sldId id="256" r:id="rId2"/>
    <p:sldId id="398" r:id="rId3"/>
    <p:sldId id="397" r:id="rId4"/>
    <p:sldId id="399" r:id="rId5"/>
    <p:sldId id="400" r:id="rId6"/>
    <p:sldId id="401" r:id="rId7"/>
    <p:sldId id="402" r:id="rId8"/>
    <p:sldId id="405" r:id="rId9"/>
    <p:sldId id="418" r:id="rId10"/>
    <p:sldId id="292" r:id="rId11"/>
    <p:sldId id="293" r:id="rId12"/>
    <p:sldId id="296" r:id="rId13"/>
    <p:sldId id="297" r:id="rId14"/>
    <p:sldId id="298" r:id="rId15"/>
    <p:sldId id="299" r:id="rId16"/>
    <p:sldId id="300" r:id="rId17"/>
    <p:sldId id="301" r:id="rId18"/>
    <p:sldId id="303" r:id="rId19"/>
    <p:sldId id="305" r:id="rId20"/>
    <p:sldId id="307" r:id="rId21"/>
    <p:sldId id="308" r:id="rId22"/>
    <p:sldId id="309" r:id="rId23"/>
    <p:sldId id="310" r:id="rId24"/>
    <p:sldId id="313" r:id="rId25"/>
    <p:sldId id="314" r:id="rId26"/>
    <p:sldId id="317" r:id="rId27"/>
    <p:sldId id="319" r:id="rId28"/>
    <p:sldId id="320" r:id="rId29"/>
    <p:sldId id="321" r:id="rId30"/>
    <p:sldId id="419" r:id="rId31"/>
    <p:sldId id="420" r:id="rId32"/>
    <p:sldId id="421" r:id="rId33"/>
    <p:sldId id="422" r:id="rId34"/>
    <p:sldId id="369" r:id="rId35"/>
    <p:sldId id="389" r:id="rId36"/>
    <p:sldId id="390" r:id="rId37"/>
    <p:sldId id="429" r:id="rId38"/>
    <p:sldId id="371" r:id="rId39"/>
    <p:sldId id="423" r:id="rId40"/>
    <p:sldId id="424" r:id="rId41"/>
    <p:sldId id="426" r:id="rId42"/>
    <p:sldId id="428" r:id="rId43"/>
    <p:sldId id="373" r:id="rId44"/>
    <p:sldId id="375" r:id="rId45"/>
    <p:sldId id="376" r:id="rId46"/>
    <p:sldId id="361" r:id="rId47"/>
    <p:sldId id="362" r:id="rId48"/>
    <p:sldId id="364" r:id="rId49"/>
    <p:sldId id="430" r:id="rId50"/>
    <p:sldId id="431" r:id="rId51"/>
    <p:sldId id="432" r:id="rId52"/>
    <p:sldId id="433" r:id="rId53"/>
    <p:sldId id="264" r:id="rId54"/>
    <p:sldId id="262" r:id="rId55"/>
    <p:sldId id="263" r:id="rId56"/>
    <p:sldId id="446" r:id="rId57"/>
    <p:sldId id="447" r:id="rId58"/>
    <p:sldId id="448" r:id="rId59"/>
    <p:sldId id="386" r:id="rId60"/>
    <p:sldId id="266" r:id="rId61"/>
    <p:sldId id="449" r:id="rId62"/>
    <p:sldId id="450" r:id="rId63"/>
    <p:sldId id="451" r:id="rId64"/>
    <p:sldId id="267" r:id="rId65"/>
    <p:sldId id="278" r:id="rId66"/>
    <p:sldId id="434" r:id="rId67"/>
    <p:sldId id="435" r:id="rId68"/>
    <p:sldId id="436" r:id="rId69"/>
    <p:sldId id="437" r:id="rId70"/>
    <p:sldId id="438" r:id="rId71"/>
    <p:sldId id="439" r:id="rId72"/>
    <p:sldId id="442" r:id="rId73"/>
    <p:sldId id="443" r:id="rId74"/>
    <p:sldId id="444" r:id="rId75"/>
    <p:sldId id="282" r:id="rId76"/>
    <p:sldId id="378" r:id="rId77"/>
    <p:sldId id="340" r:id="rId78"/>
    <p:sldId id="339" r:id="rId79"/>
    <p:sldId id="452" r:id="rId80"/>
    <p:sldId id="333" r:id="rId81"/>
    <p:sldId id="334" r:id="rId82"/>
    <p:sldId id="341" r:id="rId83"/>
    <p:sldId id="453" r:id="rId84"/>
    <p:sldId id="406" r:id="rId85"/>
    <p:sldId id="407" r:id="rId86"/>
    <p:sldId id="408" r:id="rId87"/>
    <p:sldId id="409" r:id="rId88"/>
    <p:sldId id="410" r:id="rId89"/>
    <p:sldId id="411" r:id="rId90"/>
    <p:sldId id="412" r:id="rId91"/>
    <p:sldId id="413" r:id="rId92"/>
    <p:sldId id="414" r:id="rId93"/>
    <p:sldId id="415" r:id="rId94"/>
    <p:sldId id="416" r:id="rId95"/>
    <p:sldId id="417" r:id="rId96"/>
    <p:sldId id="335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png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BE27A-4862-B246-90F5-978D3E52D6F1}" type="datetimeFigureOut">
              <a:rPr lang="ru-RU" smtClean="0"/>
              <a:t>10.06.15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71700-EB81-F642-82EC-3E014483B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0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7B3370A4-2669-0140-93F3-252CCBC31B4E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BCFD5-8442-F543-8BDE-5F41683F64A4}" type="slidenum">
              <a:rPr lang="en-US"/>
              <a:pPr/>
              <a:t>35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4" y="676119"/>
            <a:ext cx="4681537" cy="3453984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956"/>
            <a:ext cx="5080000" cy="4130102"/>
          </a:xfrm>
        </p:spPr>
        <p:txBody>
          <a:bodyPr lIns="90711" tIns="45357" rIns="90711" bIns="4535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98925-1D9D-8544-80CA-9868225645C3}" type="slidenum">
              <a:rPr lang="en-US"/>
              <a:pPr/>
              <a:t>54</a:t>
            </a:fld>
            <a:endParaRPr lang="en-US"/>
          </a:p>
        </p:txBody>
      </p:sp>
      <p:sp>
        <p:nvSpPr>
          <p:cNvPr id="101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A8CA5-7D9B-7949-9017-E9C3ADC6DCAE}" type="slidenum">
              <a:rPr lang="en-US"/>
              <a:pPr/>
              <a:t>55</a:t>
            </a:fld>
            <a:endParaRPr lang="en-US"/>
          </a:p>
        </p:txBody>
      </p:sp>
      <p:sp>
        <p:nvSpPr>
          <p:cNvPr id="1027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7075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03" tIns="45702" rIns="91403" bIns="45702"/>
          <a:lstStyle/>
          <a:p>
            <a:endParaRPr lang="ru-RU"/>
          </a:p>
        </p:txBody>
      </p:sp>
      <p:sp>
        <p:nvSpPr>
          <p:cNvPr id="102707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2" rIns="91403" bIns="45702" anchor="b"/>
          <a:lstStyle>
            <a:lvl1pPr defTabSz="9699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87400" indent="-303213" defTabSz="9699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212850" indent="-242888" defTabSz="9699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97038" indent="-242888" defTabSz="9699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182813" indent="-242888" defTabSz="9699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640013" indent="-242888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3097213" indent="-242888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554413" indent="-242888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4011613" indent="-242888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fld id="{8529B9C3-01FC-ED4A-ABA3-ED873550FB19}" type="slidenum">
              <a:rPr lang="en-US" sz="1100"/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t>55</a:t>
            </a:fld>
            <a:endParaRPr lang="en-US"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65E91F-EB3A-7E45-9E71-2B145EBA06B6}" type="slidenum">
              <a:rPr lang="en-US"/>
              <a:pPr/>
              <a:t>56</a:t>
            </a:fld>
            <a:endParaRPr lang="en-US"/>
          </a:p>
        </p:txBody>
      </p:sp>
      <p:sp>
        <p:nvSpPr>
          <p:cNvPr id="104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857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104858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fld id="{CC12A97A-F2F7-E743-8F8C-882CCA1B3C69}" type="slidenum">
              <a:rPr lang="en-US" sz="1200">
                <a:ea typeface="ＭＳ Ｐゴシック" charset="0"/>
                <a:cs typeface="ＭＳ Ｐゴシック" charset="0"/>
              </a:rPr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t>56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0D4C8-3D1E-F642-A06C-718D68F409B5}" type="slidenum">
              <a:rPr lang="en-US"/>
              <a:pPr/>
              <a:t>61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5EB6D3D7-E2B0-7746-90CE-60BEA784FDD8}" type="slidenum">
              <a:rPr lang="ru-RU" sz="1200"/>
              <a:pPr eaLnBrk="1" hangingPunct="1"/>
              <a:t>84</a:t>
            </a:fld>
            <a:endParaRPr lang="ru-RU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587C3AF8-88CE-904F-94D1-FC3DCAD7F206}" type="slidenum">
              <a:rPr lang="ru-RU" sz="1200"/>
              <a:pPr eaLnBrk="1" hangingPunct="1"/>
              <a:t>85</a:t>
            </a:fld>
            <a:endParaRPr lang="ru-RU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E40A59AF-6315-5C47-94A0-D6AB54B5131A}" type="slidenum">
              <a:rPr lang="ru-RU" sz="1200"/>
              <a:pPr eaLnBrk="1" hangingPunct="1"/>
              <a:t>86</a:t>
            </a:fld>
            <a:endParaRPr lang="ru-RU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FEC7878C-923B-F44A-A7DC-4A07E5FB7F26}" type="slidenum">
              <a:rPr lang="ru-RU" sz="1200"/>
              <a:pPr eaLnBrk="1" hangingPunct="1"/>
              <a:t>87</a:t>
            </a:fld>
            <a:endParaRPr lang="ru-RU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0B2F2B1-09CC-9843-841E-562D46866DB3}" type="slidenum">
              <a:rPr lang="ru-RU" sz="1200"/>
              <a:pPr eaLnBrk="1" hangingPunct="1"/>
              <a:t>88</a:t>
            </a:fld>
            <a:endParaRPr lang="ru-RU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26FE20DE-3A26-C340-A5C1-8E742BD15190}" type="slidenum">
              <a:rPr lang="ru-RU" sz="1200"/>
              <a:pPr eaLnBrk="1" hangingPunct="1"/>
              <a:t>4</a:t>
            </a:fld>
            <a:endParaRPr lang="ru-RU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996DF801-BEDD-624B-B14C-A32AF61C2E7F}" type="slidenum">
              <a:rPr lang="ru-RU" sz="1200"/>
              <a:pPr eaLnBrk="1" hangingPunct="1"/>
              <a:t>89</a:t>
            </a:fld>
            <a:endParaRPr lang="ru-RU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E8D20B2-2BAA-E14E-ACB9-2732304010CC}" type="slidenum">
              <a:rPr lang="ru-RU" sz="1200"/>
              <a:pPr eaLnBrk="1" hangingPunct="1"/>
              <a:t>90</a:t>
            </a:fld>
            <a:endParaRPr lang="ru-RU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732B694-415E-4643-8775-085F0776786D}" type="slidenum">
              <a:rPr lang="ru-RU" sz="1200"/>
              <a:pPr eaLnBrk="1" hangingPunct="1"/>
              <a:t>92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1B2FFFF-EB9E-0F49-8582-F3E88C2DA8F8}" type="slidenum">
              <a:rPr lang="ru-RU" sz="1200"/>
              <a:pPr eaLnBrk="1" hangingPunct="1"/>
              <a:t>93</a:t>
            </a:fld>
            <a:endParaRPr lang="ru-RU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1AD2D83-7F21-5141-9095-1F4A810CD89A}" type="slidenum">
              <a:rPr lang="ru-RU" sz="1200"/>
              <a:pPr eaLnBrk="1" hangingPunct="1"/>
              <a:t>95</a:t>
            </a:fld>
            <a:endParaRPr lang="ru-RU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54E4B2B4-2FF7-A040-AB6D-3FA54C7C0E50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5956820-7E62-464C-ADF2-3DB7536CA22E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F5FAE16-E3A1-E54B-8884-0876527CD017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3F001068-35C4-054A-A245-F87CCFBE36C8}" type="slidenum">
              <a:rPr lang="ru-RU"/>
              <a:pPr eaLnBrk="1" hangingPunct="1"/>
              <a:t>10</a:t>
            </a:fld>
            <a:endParaRPr 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994E5A40-7081-CC4B-B231-A4D54CFECE4C}" type="slidenum">
              <a:rPr lang="ru-RU"/>
              <a:pPr eaLnBrk="1" hangingPunct="1"/>
              <a:t>11</a:t>
            </a:fld>
            <a:endParaRPr lang="ru-R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48D346AD-5ACF-8B4C-B2C1-0384F42BBBD1}" type="slidenum">
              <a:rPr lang="ru-RU"/>
              <a:pPr eaLnBrk="1" hangingPunct="1"/>
              <a:t>26</a:t>
            </a:fld>
            <a:endParaRPr lang="ru-RU"/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923925" y="685800"/>
            <a:ext cx="5011738" cy="3430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782F8A98-BC1C-B04A-8008-BCF5A1806914}" type="slidenum">
              <a:rPr lang="ru-RU"/>
              <a:pPr eaLnBrk="1" hangingPunct="1"/>
              <a:t>27</a:t>
            </a:fld>
            <a:endParaRPr lang="ru-RU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9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28800" y="111125"/>
            <a:ext cx="5791200" cy="95567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28600" y="6629400"/>
            <a:ext cx="89154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</p:spTree>
    <p:extLst>
      <p:ext uri="{BB962C8B-B14F-4D97-AF65-F5344CB8AC3E}">
        <p14:creationId xmlns:p14="http://schemas.microsoft.com/office/powerpoint/2010/main" val="229445730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1B833-DD33-8649-A3B0-96743B8624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4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3C3AD-0140-9246-B8DF-59803DB1AA0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4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3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4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10.06.15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5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6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5.wmf"/><Relationship Id="rId5" Type="http://schemas.openxmlformats.org/officeDocument/2006/relationships/image" Target="../media/image4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wmf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3.w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0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1.wmf"/><Relationship Id="rId10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4" Type="http://schemas.openxmlformats.org/officeDocument/2006/relationships/image" Target="../media/image8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w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14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6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7.wmf"/><Relationship Id="rId10" Type="http://schemas.openxmlformats.org/officeDocument/2006/relationships/oleObject" Target="../embeddings/oleObject12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0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2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slide" Target="slide25.xml"/><Relationship Id="rId7" Type="http://schemas.openxmlformats.org/officeDocument/2006/relationships/audio" Target="../media/audio1.bin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png"/><Relationship Id="rId1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jpg"/><Relationship Id="rId7" Type="http://schemas.openxmlformats.org/officeDocument/2006/relationships/image" Target="../media/image129.jpeg"/><Relationship Id="rId8" Type="http://schemas.openxmlformats.org/officeDocument/2006/relationships/image" Target="../media/image130.png"/><Relationship Id="rId9" Type="http://schemas.openxmlformats.org/officeDocument/2006/relationships/image" Target="../media/image131.jpeg"/><Relationship Id="rId10" Type="http://schemas.openxmlformats.org/officeDocument/2006/relationships/image" Target="../media/image13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0.wmf"/><Relationship Id="rId6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Accelerators as source for NN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G.Trubnikov</a:t>
            </a:r>
            <a:endParaRPr lang="en-US" dirty="0" smtClean="0"/>
          </a:p>
          <a:p>
            <a:r>
              <a:rPr lang="en-US" dirty="0" err="1" smtClean="0"/>
              <a:t>Alushta</a:t>
            </a:r>
            <a:r>
              <a:rPr lang="en-US" dirty="0" smtClean="0"/>
              <a:t>, 4</a:t>
            </a:r>
            <a:r>
              <a:rPr lang="en-US" baseline="30000" dirty="0" smtClean="0"/>
              <a:t>th</a:t>
            </a:r>
            <a:r>
              <a:rPr lang="en-US" dirty="0" smtClean="0"/>
              <a:t> run of AYSS school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77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37D89A62-B250-7349-A051-9E0E996DBA0D}" type="slidenum">
              <a:rPr lang="ru-RU"/>
              <a:pPr eaLnBrk="1" hangingPunct="1"/>
              <a:t>10</a:t>
            </a:fld>
            <a:endParaRPr lang="ru-RU"/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180975"/>
            <a:ext cx="90582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u="sng">
                <a:solidFill>
                  <a:srgbClr val="000000"/>
                </a:solidFill>
                <a:cs typeface="Times New Roman" charset="0"/>
              </a:rPr>
              <a:t>Cascade generator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u="sng">
              <a:solidFill>
                <a:srgbClr val="000000"/>
              </a:solidFill>
              <a:cs typeface="Times New Roman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cs typeface="Times New Roman" charset="0"/>
              </a:rPr>
              <a:t>First accelerator used for nuclear physics – cascade generator on 700 keV energy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cs typeface="Times New Roman" charset="0"/>
              </a:rPr>
              <a:t>was created by J.Cockraft and A.Walton – England 1931. </a:t>
            </a: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403350"/>
            <a:ext cx="32766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0" y="2605088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19088" y="2305050"/>
          <a:ext cx="4500562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1" r:id="rId5" imgW="2552400" imgH="1647720" progId="">
                  <p:embed/>
                </p:oleObj>
              </mc:Choice>
              <mc:Fallback>
                <p:oleObj r:id="rId5" imgW="2552400" imgH="1647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2305050"/>
                        <a:ext cx="4500562" cy="2905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0" y="3328988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1422400" y="1943100"/>
          <a:ext cx="20256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2" name="Сормула" r:id="rId7" imgW="926640" imgH="203040" progId="Equation.3">
                  <p:embed/>
                </p:oleObj>
              </mc:Choice>
              <mc:Fallback>
                <p:oleObj name="Сормула" r:id="rId7" imgW="926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1943100"/>
                        <a:ext cx="2025650" cy="438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933450" y="1673225"/>
            <a:ext cx="3321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FF0000"/>
                </a:solidFill>
              </a:rPr>
              <a:t>First controlled nuclear reaction</a:t>
            </a: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0" y="2847975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3268663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66FF"/>
                </a:solidFill>
              </a:rPr>
              <a:t>Step-up transformer</a:t>
            </a:r>
            <a:endParaRPr lang="ru-RU" sz="1600">
              <a:solidFill>
                <a:srgbClr val="0066FF"/>
              </a:solidFill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5249863"/>
            <a:ext cx="5076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/>
              <a:t>The basic method implemented in the cascade generator is a voltage multiplication across the plates of a capacitor. A set of capacitors are charged through appropriately placed diodes from an alternating current source</a:t>
            </a:r>
            <a:r>
              <a:rPr 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1217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6986D65E-AA44-5849-8F6B-2020F7112B13}" type="slidenum">
              <a:rPr lang="ru-RU"/>
              <a:pPr eaLnBrk="1" hangingPunct="1"/>
              <a:t>11</a:t>
            </a:fld>
            <a:endParaRPr lang="ru-RU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446088"/>
            <a:ext cx="4725988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449263">
              <a:buClr>
                <a:srgbClr val="008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u="sng">
                <a:solidFill>
                  <a:srgbClr val="008000"/>
                </a:solidFill>
                <a:latin typeface="Times New Roman" charset="0"/>
                <a:cs typeface="Times New Roman" charset="0"/>
              </a:rPr>
              <a:t>Van de Graaf </a:t>
            </a:r>
            <a:r>
              <a:rPr lang="en-GB" sz="2000" b="1" u="sng">
                <a:solidFill>
                  <a:srgbClr val="0099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ru-RU" b="1" u="sng">
                <a:solidFill>
                  <a:srgbClr val="009900"/>
                </a:solidFill>
              </a:rPr>
              <a:t>1931</a:t>
            </a:r>
            <a:r>
              <a:rPr lang="en-US" b="1" u="sng">
                <a:solidFill>
                  <a:srgbClr val="009900"/>
                </a:solidFill>
              </a:rPr>
              <a:t>)</a:t>
            </a:r>
            <a:r>
              <a:rPr lang="ru-RU">
                <a:solidFill>
                  <a:srgbClr val="009900"/>
                </a:solidFill>
              </a:rPr>
              <a:t> </a:t>
            </a:r>
            <a:r>
              <a:rPr lang="en-GB" sz="2000" b="1" u="sng">
                <a:solidFill>
                  <a:srgbClr val="009900"/>
                </a:solidFill>
                <a:latin typeface="Times New Roman" charset="0"/>
                <a:cs typeface="Times New Roman" charset="0"/>
              </a:rPr>
              <a:t>generator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u="sng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Electrostatic generator – particles or ions are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accelerated due to passing through huge constant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potential V (which reach magnitude up to 20 MV).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Particle having charge Ze takes in such an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accelerator kinetic energy T=ZeV. The great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advantage of such a machine – continuous very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intensive and very stable in energy  (0,01 %)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accelerated beam. Beam current is about several mA. 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042988"/>
            <a:ext cx="33909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290888"/>
            <a:ext cx="34290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657225" y="4208463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889125" y="3560763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1563688" y="511016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2205038" y="531971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3163888" y="549116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3" name="Line 10"/>
          <p:cNvSpPr>
            <a:spLocks noChangeShapeType="1"/>
          </p:cNvSpPr>
          <p:nvPr/>
        </p:nvSpPr>
        <p:spPr bwMode="auto">
          <a:xfrm flipV="1">
            <a:off x="1577975" y="4213225"/>
            <a:ext cx="95250" cy="60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4875213" y="2797175"/>
            <a:ext cx="1665287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metal brush takes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electrons from the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high voltage electrode</a:t>
            </a:r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5202238" y="3473450"/>
            <a:ext cx="1247775" cy="823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moving rubber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tape delivers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positive charge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6" name="Text Box 13"/>
          <p:cNvSpPr txBox="1">
            <a:spLocks noChangeArrowheads="1"/>
          </p:cNvSpPr>
          <p:nvPr/>
        </p:nvSpPr>
        <p:spPr bwMode="auto">
          <a:xfrm>
            <a:off x="5157788" y="4135438"/>
            <a:ext cx="1449387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positively charged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metal brush takes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electrons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from the tape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5786438" y="5229225"/>
            <a:ext cx="741362" cy="458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Voltage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7542213" y="4103688"/>
            <a:ext cx="990600" cy="823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negatively charged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metal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8209" name="Text Box 16"/>
          <p:cNvSpPr txBox="1">
            <a:spLocks noChangeArrowheads="1"/>
          </p:cNvSpPr>
          <p:nvPr/>
        </p:nvSpPr>
        <p:spPr bwMode="auto">
          <a:xfrm>
            <a:off x="7497763" y="3294063"/>
            <a:ext cx="765175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Isolating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000000"/>
                </a:solidFill>
              </a:rPr>
              <a:t>column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904875" y="6037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8211" name="Rectangle 18"/>
          <p:cNvSpPr>
            <a:spLocks noChangeArrowheads="1"/>
          </p:cNvSpPr>
          <p:nvPr/>
        </p:nvSpPr>
        <p:spPr bwMode="auto">
          <a:xfrm>
            <a:off x="1028700" y="6026150"/>
            <a:ext cx="680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>
                <a:cs typeface="Arial" charset="0"/>
              </a:rPr>
              <a:t>1937</a:t>
            </a:r>
            <a:r>
              <a:rPr lang="en-US">
                <a:cs typeface="Arial" charset="0"/>
              </a:rPr>
              <a:t>,</a:t>
            </a:r>
            <a:r>
              <a:rPr lang="ru-RU">
                <a:cs typeface="Arial" charset="0"/>
              </a:rPr>
              <a:t> St. Bartholomew</a:t>
            </a:r>
            <a:r>
              <a:rPr lang="ja-JP" altLang="ru-RU">
                <a:cs typeface="Arial" charset="0"/>
              </a:rPr>
              <a:t>’</a:t>
            </a:r>
            <a:r>
              <a:rPr lang="ru-RU">
                <a:cs typeface="Arial" charset="0"/>
              </a:rPr>
              <a:t>s Hospital</a:t>
            </a:r>
            <a:r>
              <a:rPr lang="en-US">
                <a:cs typeface="Arial" charset="0"/>
              </a:rPr>
              <a:t>, London, 1 MeV HV accelerator</a:t>
            </a:r>
            <a:endParaRPr lang="ru-RU">
              <a:cs typeface="Arial" charset="0"/>
            </a:endParaRPr>
          </a:p>
        </p:txBody>
      </p:sp>
      <p:sp>
        <p:nvSpPr>
          <p:cNvPr id="8212" name="Text Box 19"/>
          <p:cNvSpPr txBox="1">
            <a:spLocks noChangeArrowheads="1"/>
          </p:cNvSpPr>
          <p:nvPr/>
        </p:nvSpPr>
        <p:spPr bwMode="auto">
          <a:xfrm>
            <a:off x="3170238" y="-73025"/>
            <a:ext cx="359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/>
              <a:t>Electrostatic accelerators</a:t>
            </a:r>
            <a:endParaRPr lang="ru-RU" sz="2400"/>
          </a:p>
        </p:txBody>
      </p:sp>
      <p:sp>
        <p:nvSpPr>
          <p:cNvPr id="8213" name="Text Box 20"/>
          <p:cNvSpPr txBox="1">
            <a:spLocks noChangeArrowheads="1"/>
          </p:cNvSpPr>
          <p:nvPr/>
        </p:nvSpPr>
        <p:spPr bwMode="auto">
          <a:xfrm>
            <a:off x="2255838" y="6353175"/>
            <a:ext cx="3376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First medicine application</a:t>
            </a:r>
            <a:r>
              <a:rPr lang="en-US"/>
              <a:t> </a:t>
            </a:r>
            <a:endParaRPr lang="ru-RU"/>
          </a:p>
        </p:txBody>
      </p:sp>
      <p:pic>
        <p:nvPicPr>
          <p:cNvPr id="22" name="Picture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91440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" y="908844"/>
            <a:ext cx="6296025" cy="18158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The Nuclear Structure Facility (NSF)[12] at </a:t>
            </a:r>
            <a:r>
              <a:rPr lang="en-US" sz="1600" dirty="0" err="1"/>
              <a:t>Daresbury</a:t>
            </a:r>
            <a:r>
              <a:rPr lang="en-US" sz="1600" dirty="0"/>
              <a:t> Laboratory </a:t>
            </a:r>
            <a:r>
              <a:rPr lang="en-US" sz="1600" dirty="0" smtClean="0"/>
              <a:t>commissioned </a:t>
            </a:r>
            <a:r>
              <a:rPr lang="en-US" sz="1600" dirty="0"/>
              <a:t>in </a:t>
            </a:r>
            <a:r>
              <a:rPr lang="en-US" sz="1600" dirty="0" smtClean="0"/>
              <a:t>1981. </a:t>
            </a:r>
            <a:r>
              <a:rPr lang="en-US" sz="1600" dirty="0"/>
              <a:t>It consisted of a tandem Van de </a:t>
            </a:r>
            <a:r>
              <a:rPr lang="en-US" sz="1600" dirty="0" err="1"/>
              <a:t>Graaff</a:t>
            </a:r>
            <a:r>
              <a:rPr lang="en-US" sz="1600" dirty="0"/>
              <a:t> generator operating routinely at 20 MV, housed in a distinctive building 70 </a:t>
            </a:r>
            <a:r>
              <a:rPr lang="en-US" sz="1600" dirty="0" err="1"/>
              <a:t>metres</a:t>
            </a:r>
            <a:r>
              <a:rPr lang="en-US" sz="1600" dirty="0"/>
              <a:t> high. During its lifetime, it accelerated 80 different ion beams for experimental use, ranging from protons to uranium. A particular feature was the ability to accelerate rare isotopic and radioactive beams. </a:t>
            </a:r>
            <a:r>
              <a:rPr lang="en-US" sz="1600" dirty="0" smtClean="0"/>
              <a:t>Important </a:t>
            </a:r>
            <a:r>
              <a:rPr lang="en-US" sz="1600" dirty="0"/>
              <a:t>discovery made on the NSF was that of super-deformed nuclei.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11313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fa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7025" y="814388"/>
            <a:ext cx="4038600" cy="1933575"/>
          </a:xfrm>
          <a:noFill/>
        </p:spPr>
      </p:pic>
      <p:pic>
        <p:nvPicPr>
          <p:cNvPr id="4100" name="Picture 3" descr="P10100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2200" y="2735263"/>
            <a:ext cx="5402263" cy="4041775"/>
          </a:xfrm>
          <a:noFill/>
        </p:spPr>
      </p:pic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712913" y="236538"/>
            <a:ext cx="603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First RF accelerator (Drift Tube Linac – DTL structure)</a:t>
            </a:r>
            <a:endParaRPr lang="ru-RU" b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203200" y="871538"/>
            <a:ext cx="363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CN" b="1">
                <a:latin typeface="Times New Roman" charset="0"/>
                <a:ea typeface="SimSun" charset="0"/>
                <a:cs typeface="SimSun" charset="0"/>
              </a:rPr>
              <a:t>In DTL ions are accelerated in a gap between drift tubes. When the field becomes decelerating the ions drift inside the tube</a:t>
            </a:r>
            <a:r>
              <a:rPr lang="ru-RU" altLang="zh-CN" b="1">
                <a:latin typeface="Times New Roman" charset="0"/>
              </a:rPr>
              <a:t> </a:t>
            </a:r>
          </a:p>
        </p:txBody>
      </p:sp>
      <p:graphicFrame>
        <p:nvGraphicFramePr>
          <p:cNvPr id="4098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6925" y="3627438"/>
          <a:ext cx="115411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Сормула" r:id="rId5" imgW="507960" imgH="393480" progId="Equation.3">
                  <p:embed/>
                </p:oleObj>
              </mc:Choice>
              <mc:Fallback>
                <p:oleObj name="Сормула" r:id="rId5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3627438"/>
                        <a:ext cx="1154113" cy="89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81013" y="3240088"/>
            <a:ext cx="1849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 b="1"/>
              <a:t>synchronism:</a:t>
            </a:r>
            <a:endParaRPr lang="ru-RU" sz="2000" b="1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608763" y="6310313"/>
            <a:ext cx="193675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DESY, Hamburg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1058863" y="5226050"/>
            <a:ext cx="211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(R.Wideroe, </a:t>
            </a:r>
            <a:r>
              <a:rPr lang="ru-RU"/>
              <a:t>1928) </a:t>
            </a:r>
          </a:p>
        </p:txBody>
      </p:sp>
    </p:spTree>
    <p:extLst>
      <p:ext uri="{BB962C8B-B14F-4D97-AF65-F5344CB8AC3E}">
        <p14:creationId xmlns:p14="http://schemas.microsoft.com/office/powerpoint/2010/main" val="86290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649413" y="401638"/>
            <a:ext cx="66071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0066FF"/>
                </a:solidFill>
              </a:rPr>
              <a:t>Alvarez – type DTL (E-cavities)</a:t>
            </a:r>
            <a:endParaRPr lang="ru-RU" sz="2800">
              <a:solidFill>
                <a:srgbClr val="0066FF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77838" y="4195763"/>
            <a:ext cx="753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b="1">
                <a:ea typeface="SimSun" charset="0"/>
                <a:cs typeface="SimSun" charset="0"/>
              </a:rPr>
              <a:t>In Alvaretz structure the electric field in all the gaps has the same </a:t>
            </a:r>
          </a:p>
          <a:p>
            <a:r>
              <a:rPr lang="en-US" altLang="zh-CN" b="1">
                <a:ea typeface="SimSun" charset="0"/>
                <a:cs typeface="SimSun" charset="0"/>
              </a:rPr>
              <a:t>direction and phase, therefore the synchronism condition is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649663" y="5221288"/>
          <a:ext cx="1446212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Сормула" r:id="rId3" imgW="482391" imgH="203112" progId="Equation.3">
                  <p:embed/>
                </p:oleObj>
              </mc:Choice>
              <mc:Fallback>
                <p:oleObj name="Сормула" r:id="rId3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663" y="5221288"/>
                        <a:ext cx="1446212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263" y="1181100"/>
            <a:ext cx="4795837" cy="2376488"/>
          </a:xfrm>
          <a:noFill/>
        </p:spPr>
      </p:pic>
    </p:spTree>
    <p:extLst>
      <p:ext uri="{BB962C8B-B14F-4D97-AF65-F5344CB8AC3E}">
        <p14:creationId xmlns:p14="http://schemas.microsoft.com/office/powerpoint/2010/main" val="22604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09638"/>
            <a:ext cx="275907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670425" y="973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689350" y="946150"/>
            <a:ext cx="49085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altLang="zh-CN">
                <a:ea typeface="SimSun" charset="0"/>
                <a:cs typeface="SimSun" charset="0"/>
              </a:rPr>
              <a:t>The radial components are focusing </a:t>
            </a:r>
          </a:p>
          <a:p>
            <a:pPr eaLnBrk="1" hangingPunct="1"/>
            <a:r>
              <a:rPr lang="en-US" altLang="zh-CN">
                <a:ea typeface="SimSun" charset="0"/>
                <a:cs typeface="SimSun" charset="0"/>
              </a:rPr>
              <a:t>at the gap entrance and defocusing at the end.</a:t>
            </a:r>
          </a:p>
          <a:p>
            <a:pPr eaLnBrk="1" hangingPunct="1"/>
            <a:r>
              <a:rPr lang="en-US" altLang="zh-CN">
                <a:ea typeface="SimSun" charset="0"/>
                <a:cs typeface="SimSun" charset="0"/>
              </a:rPr>
              <a:t>Stability of the particle longitudinal motion</a:t>
            </a:r>
          </a:p>
          <a:p>
            <a:pPr eaLnBrk="1" hangingPunct="1"/>
            <a:r>
              <a:rPr lang="en-US" altLang="zh-CN">
                <a:ea typeface="SimSun" charset="0"/>
                <a:cs typeface="SimSun" charset="0"/>
              </a:rPr>
              <a:t>corresponds to unstable transverse motion</a:t>
            </a:r>
          </a:p>
          <a:p>
            <a:pPr eaLnBrk="1" hangingPunct="1"/>
            <a:r>
              <a:rPr lang="en-US" altLang="zh-CN">
                <a:ea typeface="SimSun" charset="0"/>
                <a:cs typeface="SimSun" charset="0"/>
              </a:rPr>
              <a:t>(defocusing prevails) </a:t>
            </a:r>
            <a:endParaRPr lang="ru-RU"/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2446338" y="219075"/>
            <a:ext cx="469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Particle transverse motion in DTL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368425" y="4129088"/>
            <a:ext cx="6127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2000"/>
              <a:t>Greed focusing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Solenoidal focusing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Focusing by Static Quadrupoles (Strong focusing)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Focusing by the accelerating field </a:t>
            </a:r>
            <a:r>
              <a:rPr lang="ru-RU" sz="2000"/>
              <a:t> 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787650" y="3309938"/>
            <a:ext cx="287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Methods of the focusing</a:t>
            </a:r>
            <a:endParaRPr lang="ru-RU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1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Beginning of accelerator history</a:t>
            </a:r>
            <a:endParaRPr lang="ru-RU" sz="3600">
              <a:latin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63" y="2024063"/>
            <a:ext cx="8229600" cy="340836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1944. V.Veksler “auto phasing” principle</a:t>
            </a:r>
          </a:p>
          <a:p>
            <a:pPr eaLnBrk="1" hangingPunct="1"/>
            <a:r>
              <a:rPr lang="en-US" sz="2800">
                <a:latin typeface="Arial" charset="0"/>
              </a:rPr>
              <a:t>1945. L.Alvarez – first RF proton accelerator </a:t>
            </a:r>
          </a:p>
          <a:p>
            <a:pPr eaLnBrk="1" hangingPunct="1"/>
            <a:r>
              <a:rPr lang="en-US" sz="2800">
                <a:latin typeface="Arial" charset="0"/>
              </a:rPr>
              <a:t>1945. Biggest cyclotron in the world – Tokio, Nishina</a:t>
            </a:r>
          </a:p>
          <a:p>
            <a:pPr eaLnBrk="1" hangingPunct="1"/>
            <a:r>
              <a:rPr lang="en-US" sz="2800">
                <a:latin typeface="Arial" charset="0"/>
              </a:rPr>
              <a:t>1949. Phasotron in Dubna</a:t>
            </a:r>
          </a:p>
          <a:p>
            <a:pPr eaLnBrk="1" hangingPunct="1"/>
            <a:r>
              <a:rPr lang="en-US" sz="2800">
                <a:latin typeface="Arial" charset="0"/>
              </a:rPr>
              <a:t>1952. Strong focusing in Linacs by J</a:t>
            </a:r>
            <a:r>
              <a:rPr lang="ru-RU" sz="2800">
                <a:latin typeface="Arial" charset="0"/>
              </a:rPr>
              <a:t>.</a:t>
            </a:r>
            <a:r>
              <a:rPr lang="en-US" sz="2800">
                <a:latin typeface="Arial" charset="0"/>
              </a:rPr>
              <a:t>P</a:t>
            </a:r>
            <a:r>
              <a:rPr lang="ru-RU" sz="2800">
                <a:latin typeface="Arial" charset="0"/>
              </a:rPr>
              <a:t>.</a:t>
            </a:r>
            <a:r>
              <a:rPr lang="en-US" sz="2800">
                <a:latin typeface="Arial" charset="0"/>
              </a:rPr>
              <a:t>Blewett</a:t>
            </a:r>
            <a:r>
              <a:rPr lang="ru-RU" sz="2800">
                <a:latin typeface="Arial" charset="0"/>
              </a:rPr>
              <a:t>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885950" y="1214438"/>
            <a:ext cx="505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The end of the Second World War</a:t>
            </a:r>
            <a:endParaRPr lang="ru-RU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5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Atomic projects</a:t>
            </a:r>
            <a:endParaRPr lang="ru-RU" sz="3200">
              <a:latin typeface="Arial" charset="0"/>
            </a:endParaRPr>
          </a:p>
        </p:txBody>
      </p:sp>
      <p:graphicFrame>
        <p:nvGraphicFramePr>
          <p:cNvPr id="281642" name="Group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785916"/>
              </p:ext>
            </p:extLst>
          </p:nvPr>
        </p:nvGraphicFramePr>
        <p:xfrm>
          <a:off x="457200" y="1600200"/>
          <a:ext cx="8229600" cy="39116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54050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Isotop separation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Reactor breeder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Accelerator breeder</a:t>
                      </a: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50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To increase concentration of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235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U from 0.7% to 95%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1. Centrifugal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2. Gas diffusion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3. Electromagnetic (mass spectrometers)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Irradiation of  U by neutrons leads to formation of 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Pu. Chemical separation.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First reactor was constructed by E.Fermi, in SU – I.Kurchatov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The same as reactor. Instead of neutrons – protons at 50 -100 MeV and ~ 1 A of continuous current (!!!).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Livermore (Naval research laboratory)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Cheljabinsk-sity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  <a:cs typeface="Times New Roman" charset="0"/>
                        </a:rPr>
                        <a:t> in SU 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970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652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First proton accelerators</a:t>
            </a:r>
            <a:endParaRPr lang="ru-RU" sz="3200">
              <a:latin typeface="Arial" charset="0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389188" y="6043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31775" y="809625"/>
            <a:ext cx="86804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The first one constructed in 1945 was 17 m in diameter and 19 m of length. The drift tubes had inner diameter of 2 m and aperture diameter of 90 cm. It worked at </a:t>
            </a:r>
            <a:r>
              <a:rPr lang="en-US">
                <a:sym typeface="Symbol" charset="0"/>
              </a:rPr>
              <a:t> = 12.5 m (41.6 MHz). Inside the drift tubes focusing solenoids were located.</a:t>
            </a:r>
            <a:r>
              <a:rPr lang="en-US"/>
              <a:t> </a:t>
            </a:r>
            <a:endParaRPr lang="ru-RU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266950" y="6130925"/>
            <a:ext cx="466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Second Alvarez-type accelerator for 80 MHz</a:t>
            </a:r>
            <a:endParaRPr lang="ru-RU"/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290513" y="6491288"/>
            <a:ext cx="861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After strong focusing application typical frequency is 150 – 300 MHz (d ~ 1.5 – 3 m)</a:t>
            </a:r>
            <a:endParaRPr lang="ru-RU"/>
          </a:p>
        </p:txBody>
      </p:sp>
      <p:pic>
        <p:nvPicPr>
          <p:cNvPr id="133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970088"/>
            <a:ext cx="56737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16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Alvarez – type DTL</a:t>
            </a:r>
            <a:endParaRPr lang="ru-RU">
              <a:latin typeface="Arial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0" y="969963"/>
            <a:ext cx="8871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dirty="0"/>
              <a:t>To the end of 70-th the proton (ion) </a:t>
            </a:r>
            <a:r>
              <a:rPr lang="en-US" dirty="0" err="1" smtClean="0"/>
              <a:t>Linacs</a:t>
            </a:r>
            <a:r>
              <a:rPr lang="en-US" dirty="0" smtClean="0"/>
              <a:t> are </a:t>
            </a:r>
            <a:r>
              <a:rPr lang="en-US" dirty="0"/>
              <a:t>used mainly as injectors of large cyclic </a:t>
            </a:r>
            <a:endParaRPr lang="en-US" dirty="0" smtClean="0"/>
          </a:p>
          <a:p>
            <a:pPr eaLnBrk="1" hangingPunct="1"/>
            <a:r>
              <a:rPr lang="en-US" dirty="0" smtClean="0"/>
              <a:t>Accelerators. “</a:t>
            </a:r>
            <a:r>
              <a:rPr lang="en-US" dirty="0"/>
              <a:t>Standard” </a:t>
            </a:r>
            <a:r>
              <a:rPr lang="en-US" dirty="0" smtClean="0"/>
              <a:t>configuration: HV </a:t>
            </a:r>
            <a:r>
              <a:rPr lang="en-US" dirty="0" err="1"/>
              <a:t>foreinjector</a:t>
            </a:r>
            <a:r>
              <a:rPr lang="en-US" dirty="0"/>
              <a:t> (~ 700 kV</a:t>
            </a:r>
            <a:r>
              <a:rPr lang="en-US" dirty="0" smtClean="0"/>
              <a:t>) + Alvarez </a:t>
            </a:r>
          </a:p>
          <a:p>
            <a:pPr eaLnBrk="1" hangingPunct="1"/>
            <a:r>
              <a:rPr lang="en-US" dirty="0" smtClean="0"/>
              <a:t>(</a:t>
            </a:r>
            <a:r>
              <a:rPr lang="en-US" dirty="0"/>
              <a:t>up to 600 MeV)</a:t>
            </a:r>
            <a:r>
              <a:rPr lang="en-US" dirty="0" smtClean="0"/>
              <a:t>. </a:t>
            </a:r>
            <a:r>
              <a:rPr lang="en-US" dirty="0" err="1" smtClean="0"/>
              <a:t>Quadrupole</a:t>
            </a:r>
            <a:r>
              <a:rPr lang="en-US" dirty="0" smtClean="0"/>
              <a:t> </a:t>
            </a:r>
            <a:r>
              <a:rPr lang="en-US" dirty="0"/>
              <a:t>lenses </a:t>
            </a:r>
            <a:r>
              <a:rPr lang="en-US" dirty="0" smtClean="0"/>
              <a:t>are located </a:t>
            </a:r>
            <a:r>
              <a:rPr lang="en-US" dirty="0"/>
              <a:t>inside the </a:t>
            </a:r>
            <a:r>
              <a:rPr lang="en-US" dirty="0" smtClean="0"/>
              <a:t>drift tubes.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1" y="2022929"/>
            <a:ext cx="3798888" cy="474616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2022929"/>
            <a:ext cx="3546475" cy="47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853" y="2174081"/>
            <a:ext cx="5824469" cy="1827213"/>
          </a:xfrm>
          <a:noFill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930525" y="328613"/>
            <a:ext cx="331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66FF"/>
                </a:solidFill>
              </a:rPr>
              <a:t>Traveling wave structures</a:t>
            </a:r>
            <a:endParaRPr lang="ru-RU" sz="2000" b="1">
              <a:solidFill>
                <a:srgbClr val="0066FF"/>
              </a:solidFill>
            </a:endParaRPr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6647" y="1827213"/>
            <a:ext cx="3908425" cy="1915059"/>
          </a:xfr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884238" y="911225"/>
            <a:ext cx="76739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CN" b="1">
                <a:ea typeface="SimSun" charset="0"/>
                <a:cs typeface="SimSun" charset="0"/>
              </a:rPr>
              <a:t>For acceleration of relativistic particles different types of traveling wave structures operated at frequency from a few hundreds of MHz to a few GHz are used.  </a:t>
            </a:r>
            <a:r>
              <a:rPr lang="ru-RU" altLang="zh-CN" b="1"/>
              <a:t> 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0350"/>
            <a:ext cx="4813300" cy="28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784850" y="5264943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dirty="0"/>
              <a:t>Side coupled structure</a:t>
            </a:r>
            <a:endParaRPr lang="ru-RU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768850" y="3886994"/>
            <a:ext cx="347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9900"/>
                </a:solidFill>
              </a:rPr>
              <a:t>Disc loaded round wave guide</a:t>
            </a:r>
            <a:endParaRPr lang="ru-RU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5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808EC46B-A742-D54B-AFB6-7BA027D99A06}" type="slidenum">
              <a:rPr lang="ru-RU" sz="1400"/>
              <a:pPr eaLnBrk="1" hangingPunct="1"/>
              <a:t>2</a:t>
            </a:fld>
            <a:endParaRPr lang="ru-RU" sz="1400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458788"/>
            <a:ext cx="36385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4845050" y="323850"/>
            <a:ext cx="1263650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accelerator</a:t>
            </a:r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375400" y="503238"/>
            <a:ext cx="9128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148263" y="1268413"/>
            <a:ext cx="1008062" cy="587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particle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orbit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7724775" y="1133475"/>
            <a:ext cx="1092200" cy="581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Particle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detectors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5116513" y="2619375"/>
            <a:ext cx="1757362" cy="581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Beam extraction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system</a:t>
            </a:r>
          </a:p>
        </p:txBody>
      </p:sp>
      <p:sp>
        <p:nvSpPr>
          <p:cNvPr id="27659" name="Text Box 8"/>
          <p:cNvSpPr txBox="1">
            <a:spLocks noChangeArrowheads="1"/>
          </p:cNvSpPr>
          <p:nvPr/>
        </p:nvSpPr>
        <p:spPr bwMode="auto">
          <a:xfrm>
            <a:off x="6645275" y="1763713"/>
            <a:ext cx="742950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0000"/>
                </a:solidFill>
              </a:rPr>
              <a:t>target</a:t>
            </a:r>
          </a:p>
        </p:txBody>
      </p:sp>
      <p:sp>
        <p:nvSpPr>
          <p:cNvPr id="27660" name="Text Box 9"/>
          <p:cNvSpPr txBox="1">
            <a:spLocks noChangeArrowheads="1"/>
          </p:cNvSpPr>
          <p:nvPr/>
        </p:nvSpPr>
        <p:spPr bwMode="auto">
          <a:xfrm>
            <a:off x="3536950" y="3429000"/>
            <a:ext cx="20431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2000" b="1" u="sng">
                <a:solidFill>
                  <a:srgbClr val="0000CC"/>
                </a:solidFill>
              </a:rPr>
              <a:t>Trajectory form</a:t>
            </a:r>
          </a:p>
        </p:txBody>
      </p:sp>
      <p:sp>
        <p:nvSpPr>
          <p:cNvPr id="27661" name="Text Box 10"/>
          <p:cNvSpPr txBox="1">
            <a:spLocks noChangeArrowheads="1"/>
          </p:cNvSpPr>
          <p:nvPr/>
        </p:nvSpPr>
        <p:spPr bwMode="auto">
          <a:xfrm>
            <a:off x="2368550" y="4059238"/>
            <a:ext cx="86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00CC"/>
                </a:solidFill>
              </a:rPr>
              <a:t>Linear</a:t>
            </a:r>
          </a:p>
        </p:txBody>
      </p:sp>
      <p:sp>
        <p:nvSpPr>
          <p:cNvPr id="27662" name="Text Box 11"/>
          <p:cNvSpPr txBox="1">
            <a:spLocks noChangeArrowheads="1"/>
          </p:cNvSpPr>
          <p:nvPr/>
        </p:nvSpPr>
        <p:spPr bwMode="auto">
          <a:xfrm>
            <a:off x="5565775" y="4059238"/>
            <a:ext cx="852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00CC"/>
                </a:solidFill>
              </a:rPr>
              <a:t>Cyclic</a:t>
            </a:r>
          </a:p>
        </p:txBody>
      </p:sp>
      <p:sp>
        <p:nvSpPr>
          <p:cNvPr id="27663" name="Line 12"/>
          <p:cNvSpPr>
            <a:spLocks noChangeShapeType="1"/>
          </p:cNvSpPr>
          <p:nvPr/>
        </p:nvSpPr>
        <p:spPr bwMode="auto">
          <a:xfrm flipH="1">
            <a:off x="3084513" y="3833813"/>
            <a:ext cx="858837" cy="2698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4" name="Line 13"/>
          <p:cNvSpPr>
            <a:spLocks noChangeShapeType="1"/>
          </p:cNvSpPr>
          <p:nvPr/>
        </p:nvSpPr>
        <p:spPr bwMode="auto">
          <a:xfrm>
            <a:off x="5067300" y="3878263"/>
            <a:ext cx="854075" cy="225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5" name="Rectangle 14"/>
          <p:cNvSpPr>
            <a:spLocks noChangeArrowheads="1"/>
          </p:cNvSpPr>
          <p:nvPr/>
        </p:nvSpPr>
        <p:spPr bwMode="auto">
          <a:xfrm>
            <a:off x="0" y="33147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50" name="Object 15"/>
          <p:cNvGraphicFramePr>
            <a:graphicFrameLocks noChangeAspect="1"/>
          </p:cNvGraphicFramePr>
          <p:nvPr/>
        </p:nvGraphicFramePr>
        <p:xfrm>
          <a:off x="431800" y="6219825"/>
          <a:ext cx="12604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r:id="rId5" imgW="749160" imgH="228600" progId="">
                  <p:embed/>
                </p:oleObj>
              </mc:Choice>
              <mc:Fallback>
                <p:oleObj r:id="rId5" imgW="7491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6219825"/>
                        <a:ext cx="1260475" cy="3825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6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743325"/>
            <a:ext cx="2857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6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5273675"/>
            <a:ext cx="10795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6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5994400"/>
            <a:ext cx="261143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6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419600"/>
            <a:ext cx="3446462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7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51" name="Object 21"/>
          <p:cNvGraphicFramePr>
            <a:graphicFrameLocks noChangeAspect="1"/>
          </p:cNvGraphicFramePr>
          <p:nvPr/>
        </p:nvGraphicFramePr>
        <p:xfrm>
          <a:off x="2366963" y="6219825"/>
          <a:ext cx="13319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2" name="Сормула" r:id="rId11" imgW="799920" imgH="228600" progId="Equation.3">
                  <p:embed/>
                </p:oleObj>
              </mc:Choice>
              <mc:Fallback>
                <p:oleObj name="Сормула" r:id="rId11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6219825"/>
                        <a:ext cx="1331912" cy="381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1" name="Rectangle 22"/>
          <p:cNvSpPr>
            <a:spLocks noChangeArrowheads="1"/>
          </p:cNvSpPr>
          <p:nvPr/>
        </p:nvSpPr>
        <p:spPr bwMode="auto">
          <a:xfrm>
            <a:off x="476250" y="852488"/>
            <a:ext cx="215900" cy="822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23"/>
          <p:cNvSpPr>
            <a:spLocks noChangeShapeType="1"/>
          </p:cNvSpPr>
          <p:nvPr/>
        </p:nvSpPr>
        <p:spPr bwMode="auto">
          <a:xfrm>
            <a:off x="590550" y="1674813"/>
            <a:ext cx="1588" cy="3444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73" name="Line 24"/>
          <p:cNvSpPr>
            <a:spLocks noChangeShapeType="1"/>
          </p:cNvSpPr>
          <p:nvPr/>
        </p:nvSpPr>
        <p:spPr bwMode="auto">
          <a:xfrm>
            <a:off x="590550" y="2019300"/>
            <a:ext cx="108267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74" name="Line 25"/>
          <p:cNvSpPr>
            <a:spLocks noChangeShapeType="1"/>
          </p:cNvSpPr>
          <p:nvPr/>
        </p:nvSpPr>
        <p:spPr bwMode="auto">
          <a:xfrm>
            <a:off x="2368550" y="2005013"/>
            <a:ext cx="14239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75" name="Line 26"/>
          <p:cNvSpPr>
            <a:spLocks noChangeShapeType="1"/>
          </p:cNvSpPr>
          <p:nvPr/>
        </p:nvSpPr>
        <p:spPr bwMode="auto">
          <a:xfrm>
            <a:off x="3792538" y="1343025"/>
            <a:ext cx="1587" cy="6619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76" name="Line 27"/>
          <p:cNvSpPr>
            <a:spLocks noChangeShapeType="1"/>
          </p:cNvSpPr>
          <p:nvPr/>
        </p:nvSpPr>
        <p:spPr bwMode="auto">
          <a:xfrm flipV="1">
            <a:off x="3792538" y="639763"/>
            <a:ext cx="1587" cy="4937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>
            <a:off x="1666875" y="1952625"/>
            <a:ext cx="107950" cy="127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>
            <a:off x="2247900" y="1939925"/>
            <a:ext cx="109538" cy="127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AutoShape 31"/>
          <p:cNvSpPr>
            <a:spLocks noChangeArrowheads="1"/>
          </p:cNvSpPr>
          <p:nvPr/>
        </p:nvSpPr>
        <p:spPr bwMode="auto">
          <a:xfrm rot="10800000" flipV="1">
            <a:off x="698500" y="1271588"/>
            <a:ext cx="6623050" cy="622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21599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Line 34"/>
          <p:cNvSpPr>
            <a:spLocks noChangeShapeType="1"/>
          </p:cNvSpPr>
          <p:nvPr/>
        </p:nvSpPr>
        <p:spPr bwMode="auto">
          <a:xfrm>
            <a:off x="687388" y="1236663"/>
            <a:ext cx="3322637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81" name="Text Box 35"/>
          <p:cNvSpPr txBox="1">
            <a:spLocks noChangeArrowheads="1"/>
          </p:cNvSpPr>
          <p:nvPr/>
        </p:nvSpPr>
        <p:spPr bwMode="auto">
          <a:xfrm>
            <a:off x="555625" y="549275"/>
            <a:ext cx="866775" cy="263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>
                <a:solidFill>
                  <a:srgbClr val="000000"/>
                </a:solidFill>
              </a:rPr>
              <a:t>Cathode</a:t>
            </a:r>
          </a:p>
        </p:txBody>
      </p:sp>
      <p:sp>
        <p:nvSpPr>
          <p:cNvPr id="27682" name="Text Box 36"/>
          <p:cNvSpPr txBox="1">
            <a:spLocks noChangeArrowheads="1"/>
          </p:cNvSpPr>
          <p:nvPr/>
        </p:nvSpPr>
        <p:spPr bwMode="auto">
          <a:xfrm>
            <a:off x="3313113" y="574675"/>
            <a:ext cx="673100" cy="263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>
                <a:solidFill>
                  <a:srgbClr val="000000"/>
                </a:solidFill>
              </a:rPr>
              <a:t>Anode</a:t>
            </a:r>
          </a:p>
        </p:txBody>
      </p:sp>
      <p:sp>
        <p:nvSpPr>
          <p:cNvPr id="27683" name="Text Box 37"/>
          <p:cNvSpPr txBox="1">
            <a:spLocks noChangeArrowheads="1"/>
          </p:cNvSpPr>
          <p:nvPr/>
        </p:nvSpPr>
        <p:spPr bwMode="auto">
          <a:xfrm>
            <a:off x="1844675" y="1814513"/>
            <a:ext cx="365125" cy="263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>
                <a:solidFill>
                  <a:srgbClr val="000000"/>
                </a:solidFill>
              </a:rPr>
              <a:t>~ U</a:t>
            </a:r>
          </a:p>
        </p:txBody>
      </p:sp>
      <p:sp>
        <p:nvSpPr>
          <p:cNvPr id="27684" name="Text Box 38"/>
          <p:cNvSpPr txBox="1">
            <a:spLocks noChangeArrowheads="1"/>
          </p:cNvSpPr>
          <p:nvPr/>
        </p:nvSpPr>
        <p:spPr bwMode="auto">
          <a:xfrm>
            <a:off x="2025650" y="900113"/>
            <a:ext cx="1241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>
                <a:solidFill>
                  <a:srgbClr val="000000"/>
                </a:solidFill>
              </a:rPr>
              <a:t>Electron beam</a:t>
            </a:r>
          </a:p>
        </p:txBody>
      </p:sp>
    </p:spTree>
    <p:extLst>
      <p:ext uri="{BB962C8B-B14F-4D97-AF65-F5344CB8AC3E}">
        <p14:creationId xmlns:p14="http://schemas.microsoft.com/office/powerpoint/2010/main" val="3193515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6188" y="255588"/>
            <a:ext cx="2701925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RFQ</a:t>
            </a:r>
            <a:endParaRPr lang="ru-RU">
              <a:latin typeface="Arial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38" y="2786063"/>
            <a:ext cx="3790950" cy="2870200"/>
          </a:xfrm>
          <a:noFill/>
        </p:spPr>
      </p:pic>
      <p:pic>
        <p:nvPicPr>
          <p:cNvPr id="19460" name="Picture 4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213" y="836613"/>
            <a:ext cx="4487862" cy="2422525"/>
          </a:xfr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260850" y="1477963"/>
            <a:ext cx="469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/>
              <a:t>Four-road line with quadrupole symmetry</a:t>
            </a:r>
            <a:endParaRPr lang="ru-RU" b="1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618038" y="2706688"/>
            <a:ext cx="4094162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altLang="zh-CN">
                <a:ea typeface="SimSun" charset="0"/>
                <a:cs typeface="SimSun" charset="0"/>
              </a:rPr>
              <a:t>The RFQ is a four-vanes resonator with quadrupol symmetry which provides a transverse electric gradient for transverse focusing (at low velocity, magnetic focusing is not efficient because of the </a:t>
            </a:r>
            <a:r>
              <a:rPr lang="en-US" altLang="zh-CN" i="1">
                <a:ea typeface="SimSun" charset="0"/>
                <a:cs typeface="SimSun" charset="0"/>
              </a:rPr>
              <a:t>v </a:t>
            </a:r>
            <a:r>
              <a:rPr lang="en-US" altLang="zh-CN">
                <a:ea typeface="SimSun" charset="0"/>
                <a:cs typeface="SimSun" charset="0"/>
              </a:rPr>
              <a:t>term which appears in the force equation). Modulated pole shapes lead to a longitudinal variation of the transverse field gradient giving a longitudinal electric component for acceleration and bunching. </a:t>
            </a:r>
          </a:p>
        </p:txBody>
      </p:sp>
    </p:spTree>
    <p:extLst>
      <p:ext uri="{BB962C8B-B14F-4D97-AF65-F5344CB8AC3E}">
        <p14:creationId xmlns:p14="http://schemas.microsoft.com/office/powerpoint/2010/main" val="1014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8" y="458788"/>
            <a:ext cx="8293100" cy="5621337"/>
          </a:xfrm>
          <a:noFill/>
        </p:spPr>
      </p:pic>
    </p:spTree>
    <p:extLst>
      <p:ext uri="{BB962C8B-B14F-4D97-AF65-F5344CB8AC3E}">
        <p14:creationId xmlns:p14="http://schemas.microsoft.com/office/powerpoint/2010/main" val="2816821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RFQ</a:t>
            </a:r>
            <a:endParaRPr lang="ru-RU">
              <a:latin typeface="Arial" charset="0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2573338"/>
            <a:ext cx="3838575" cy="2686050"/>
          </a:xfrm>
          <a:noFill/>
        </p:spPr>
      </p:pic>
      <p:pic>
        <p:nvPicPr>
          <p:cNvPr id="21508" name="Picture 4" descr="unilac_rfq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1400175"/>
            <a:ext cx="3005137" cy="4484688"/>
          </a:xfr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57200" y="5284788"/>
            <a:ext cx="4310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 dirty="0"/>
              <a:t>IHEP, </a:t>
            </a:r>
            <a:r>
              <a:rPr lang="en-US" b="1" dirty="0" err="1"/>
              <a:t>Protvino</a:t>
            </a:r>
            <a:r>
              <a:rPr lang="en-US" b="1" dirty="0"/>
              <a:t>, initial part of URAL-30</a:t>
            </a:r>
            <a:endParaRPr lang="ru-RU" b="1" dirty="0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086350" y="5994400"/>
            <a:ext cx="3287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 dirty="0"/>
              <a:t>GSI, RFQ based on IH cavity</a:t>
            </a:r>
          </a:p>
          <a:p>
            <a:pPr eaLnBrk="1" hangingPunct="1"/>
            <a:r>
              <a:rPr lang="en-US" b="1" dirty="0"/>
              <a:t>for medicine accelerator</a:t>
            </a:r>
            <a:endParaRPr lang="ru-RU" b="1" dirty="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092325" y="1992313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/>
              <a:t>2H cavity</a:t>
            </a:r>
            <a:endParaRPr lang="ru-RU" b="1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449388" y="822325"/>
            <a:ext cx="638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Does not require HV foreinjector, provides current up to 0.5 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73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242888"/>
            <a:ext cx="4570412" cy="6369050"/>
          </a:xfrm>
          <a:noFill/>
        </p:spPr>
      </p:pic>
      <p:pic>
        <p:nvPicPr>
          <p:cNvPr id="2253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338" y="228600"/>
            <a:ext cx="4321175" cy="6396038"/>
          </a:xfrm>
          <a:noFill/>
        </p:spPr>
      </p:pic>
    </p:spTree>
    <p:extLst>
      <p:ext uri="{BB962C8B-B14F-4D97-AF65-F5344CB8AC3E}">
        <p14:creationId xmlns:p14="http://schemas.microsoft.com/office/powerpoint/2010/main" val="249338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369888"/>
            <a:ext cx="5199063" cy="4603750"/>
          </a:xfrm>
          <a:noFill/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8588" y="3052763"/>
            <a:ext cx="5205412" cy="3805237"/>
          </a:xfr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97188" y="163513"/>
            <a:ext cx="6126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 b="1"/>
              <a:t>Structures based on Interdigital H- cavity</a:t>
            </a:r>
            <a:endParaRPr lang="ru-RU" sz="2400" b="1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311775" y="1357313"/>
            <a:ext cx="354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/>
              <a:t>Firstly realized by V.Tepljakov</a:t>
            </a:r>
          </a:p>
          <a:p>
            <a:pPr eaLnBrk="1" hangingPunct="1"/>
            <a:r>
              <a:rPr lang="en-US" sz="2000"/>
              <a:t>(IHEP, USSR): RFQ DTL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27079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P10009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1050" y="1976438"/>
            <a:ext cx="4495800" cy="337185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753100" y="878176"/>
            <a:ext cx="221086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3200" b="1" dirty="0"/>
              <a:t>RFQ - DTL</a:t>
            </a:r>
            <a:endParaRPr lang="ru-RU" sz="3200" b="1" dirty="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765675" y="5548313"/>
            <a:ext cx="4073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RF model for CERN 352.2 MHz linac </a:t>
            </a:r>
          </a:p>
          <a:p>
            <a:pPr eaLnBrk="1" hangingPunct="1"/>
            <a:r>
              <a:rPr lang="en-US"/>
              <a:t>for SPL project. (Developed in IHEP) </a:t>
            </a:r>
            <a:endParaRPr lang="ru-RU"/>
          </a:p>
        </p:txBody>
      </p:sp>
      <p:pic>
        <p:nvPicPr>
          <p:cNvPr id="8" name="Picture 2" descr="unilac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14" y="1749426"/>
            <a:ext cx="3316342" cy="3598862"/>
          </a:xfr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4386" y="5568951"/>
            <a:ext cx="3126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 b="1" dirty="0" smtClean="0"/>
              <a:t>GSI, </a:t>
            </a:r>
            <a:r>
              <a:rPr lang="en-US" sz="2400" b="1" dirty="0"/>
              <a:t>Heavy ion </a:t>
            </a:r>
            <a:r>
              <a:rPr lang="en-US" sz="2400" b="1" dirty="0" err="1"/>
              <a:t>linac</a:t>
            </a:r>
            <a:endParaRPr lang="ru-RU" sz="24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63600" y="529432"/>
            <a:ext cx="2894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800" b="1" dirty="0"/>
              <a:t>Hybrid focusing</a:t>
            </a:r>
            <a:endParaRPr lang="ru-RU" sz="2800" b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47725" y="1050132"/>
            <a:ext cx="290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2400" dirty="0">
                <a:ea typeface="SimSun" charset="0"/>
                <a:cs typeface="SimSun" charset="0"/>
              </a:rPr>
              <a:t>U</a:t>
            </a:r>
            <a:r>
              <a:rPr lang="ru-RU" altLang="zh-CN" sz="2400" dirty="0"/>
              <a:t>. </a:t>
            </a:r>
            <a:r>
              <a:rPr lang="en-US" altLang="zh-CN" sz="2400" dirty="0">
                <a:ea typeface="SimSun" charset="0"/>
                <a:cs typeface="SimSun" charset="0"/>
              </a:rPr>
              <a:t>Ratzinger (1988)</a:t>
            </a:r>
            <a:r>
              <a:rPr lang="ru-RU" alt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9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7F76952E-D9E9-304A-9374-F49DB880C76B}" type="slidenum">
              <a:rPr lang="ru-RU"/>
              <a:pPr eaLnBrk="1" hangingPunct="1"/>
              <a:t>26</a:t>
            </a:fld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0825" y="1201738"/>
            <a:ext cx="8712200" cy="3814762"/>
            <a:chOff x="158" y="757"/>
            <a:chExt cx="5488" cy="2403"/>
          </a:xfrm>
        </p:grpSpPr>
        <p:pic>
          <p:nvPicPr>
            <p:cNvPr id="298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57"/>
              <a:ext cx="5489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835" name="Oval 4"/>
            <p:cNvSpPr>
              <a:spLocks noChangeArrowheads="1"/>
            </p:cNvSpPr>
            <p:nvPr/>
          </p:nvSpPr>
          <p:spPr bwMode="auto">
            <a:xfrm>
              <a:off x="1219" y="1524"/>
              <a:ext cx="121" cy="123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9836" name="Group 5"/>
            <p:cNvGrpSpPr>
              <a:grpSpLocks/>
            </p:cNvGrpSpPr>
            <p:nvPr/>
          </p:nvGrpSpPr>
          <p:grpSpPr bwMode="auto">
            <a:xfrm>
              <a:off x="935" y="1399"/>
              <a:ext cx="194" cy="394"/>
              <a:chOff x="935" y="1399"/>
              <a:chExt cx="194" cy="394"/>
            </a:xfrm>
          </p:grpSpPr>
          <p:sp>
            <p:nvSpPr>
              <p:cNvPr id="29861" name="Line 6"/>
              <p:cNvSpPr>
                <a:spLocks noChangeShapeType="1"/>
              </p:cNvSpPr>
              <p:nvPr/>
            </p:nvSpPr>
            <p:spPr bwMode="auto">
              <a:xfrm flipH="1">
                <a:off x="934" y="1794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62" name="Line 7"/>
              <p:cNvSpPr>
                <a:spLocks noChangeShapeType="1"/>
              </p:cNvSpPr>
              <p:nvPr/>
            </p:nvSpPr>
            <p:spPr bwMode="auto">
              <a:xfrm flipH="1">
                <a:off x="934" y="1695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63" name="Line 8"/>
              <p:cNvSpPr>
                <a:spLocks noChangeShapeType="1"/>
              </p:cNvSpPr>
              <p:nvPr/>
            </p:nvSpPr>
            <p:spPr bwMode="auto">
              <a:xfrm flipH="1">
                <a:off x="934" y="1597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64" name="Line 9"/>
              <p:cNvSpPr>
                <a:spLocks noChangeShapeType="1"/>
              </p:cNvSpPr>
              <p:nvPr/>
            </p:nvSpPr>
            <p:spPr bwMode="auto">
              <a:xfrm flipH="1">
                <a:off x="934" y="1498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65" name="Line 10"/>
              <p:cNvSpPr>
                <a:spLocks noChangeShapeType="1"/>
              </p:cNvSpPr>
              <p:nvPr/>
            </p:nvSpPr>
            <p:spPr bwMode="auto">
              <a:xfrm flipH="1">
                <a:off x="934" y="1399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37" name="Group 11"/>
            <p:cNvGrpSpPr>
              <a:grpSpLocks/>
            </p:cNvGrpSpPr>
            <p:nvPr/>
          </p:nvGrpSpPr>
          <p:grpSpPr bwMode="auto">
            <a:xfrm>
              <a:off x="1809" y="1399"/>
              <a:ext cx="194" cy="394"/>
              <a:chOff x="1809" y="1399"/>
              <a:chExt cx="194" cy="394"/>
            </a:xfrm>
          </p:grpSpPr>
          <p:sp>
            <p:nvSpPr>
              <p:cNvPr id="29856" name="Line 12"/>
              <p:cNvSpPr>
                <a:spLocks noChangeShapeType="1"/>
              </p:cNvSpPr>
              <p:nvPr/>
            </p:nvSpPr>
            <p:spPr bwMode="auto">
              <a:xfrm flipH="1">
                <a:off x="1809" y="179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7" name="Line 13"/>
              <p:cNvSpPr>
                <a:spLocks noChangeShapeType="1"/>
              </p:cNvSpPr>
              <p:nvPr/>
            </p:nvSpPr>
            <p:spPr bwMode="auto">
              <a:xfrm flipH="1">
                <a:off x="1809" y="1695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8" name="Line 14"/>
              <p:cNvSpPr>
                <a:spLocks noChangeShapeType="1"/>
              </p:cNvSpPr>
              <p:nvPr/>
            </p:nvSpPr>
            <p:spPr bwMode="auto">
              <a:xfrm flipH="1">
                <a:off x="1809" y="1597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9" name="Line 15"/>
              <p:cNvSpPr>
                <a:spLocks noChangeShapeType="1"/>
              </p:cNvSpPr>
              <p:nvPr/>
            </p:nvSpPr>
            <p:spPr bwMode="auto">
              <a:xfrm flipH="1">
                <a:off x="1809" y="1498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60" name="Line 16"/>
              <p:cNvSpPr>
                <a:spLocks noChangeShapeType="1"/>
              </p:cNvSpPr>
              <p:nvPr/>
            </p:nvSpPr>
            <p:spPr bwMode="auto">
              <a:xfrm flipH="1">
                <a:off x="1809" y="1399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38" name="Group 17"/>
            <p:cNvGrpSpPr>
              <a:grpSpLocks/>
            </p:cNvGrpSpPr>
            <p:nvPr/>
          </p:nvGrpSpPr>
          <p:grpSpPr bwMode="auto">
            <a:xfrm>
              <a:off x="2684" y="1399"/>
              <a:ext cx="194" cy="394"/>
              <a:chOff x="2684" y="1399"/>
              <a:chExt cx="194" cy="394"/>
            </a:xfrm>
          </p:grpSpPr>
          <p:sp>
            <p:nvSpPr>
              <p:cNvPr id="29851" name="Line 18"/>
              <p:cNvSpPr>
                <a:spLocks noChangeShapeType="1"/>
              </p:cNvSpPr>
              <p:nvPr/>
            </p:nvSpPr>
            <p:spPr bwMode="auto">
              <a:xfrm flipH="1">
                <a:off x="2684" y="179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2" name="Line 19"/>
              <p:cNvSpPr>
                <a:spLocks noChangeShapeType="1"/>
              </p:cNvSpPr>
              <p:nvPr/>
            </p:nvSpPr>
            <p:spPr bwMode="auto">
              <a:xfrm flipH="1">
                <a:off x="2684" y="1695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3" name="Line 20"/>
              <p:cNvSpPr>
                <a:spLocks noChangeShapeType="1"/>
              </p:cNvSpPr>
              <p:nvPr/>
            </p:nvSpPr>
            <p:spPr bwMode="auto">
              <a:xfrm flipH="1">
                <a:off x="2684" y="1597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4" name="Line 21"/>
              <p:cNvSpPr>
                <a:spLocks noChangeShapeType="1"/>
              </p:cNvSpPr>
              <p:nvPr/>
            </p:nvSpPr>
            <p:spPr bwMode="auto">
              <a:xfrm flipH="1">
                <a:off x="2684" y="1498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5" name="Line 22"/>
              <p:cNvSpPr>
                <a:spLocks noChangeShapeType="1"/>
              </p:cNvSpPr>
              <p:nvPr/>
            </p:nvSpPr>
            <p:spPr bwMode="auto">
              <a:xfrm flipH="1">
                <a:off x="2684" y="1399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39" name="Group 23"/>
            <p:cNvGrpSpPr>
              <a:grpSpLocks/>
            </p:cNvGrpSpPr>
            <p:nvPr/>
          </p:nvGrpSpPr>
          <p:grpSpPr bwMode="auto">
            <a:xfrm>
              <a:off x="1421" y="1399"/>
              <a:ext cx="194" cy="394"/>
              <a:chOff x="1421" y="1399"/>
              <a:chExt cx="194" cy="394"/>
            </a:xfrm>
          </p:grpSpPr>
          <p:sp>
            <p:nvSpPr>
              <p:cNvPr id="29846" name="Line 24"/>
              <p:cNvSpPr>
                <a:spLocks noChangeShapeType="1"/>
              </p:cNvSpPr>
              <p:nvPr/>
            </p:nvSpPr>
            <p:spPr bwMode="auto">
              <a:xfrm>
                <a:off x="1421" y="13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7" name="Line 25"/>
              <p:cNvSpPr>
                <a:spLocks noChangeShapeType="1"/>
              </p:cNvSpPr>
              <p:nvPr/>
            </p:nvSpPr>
            <p:spPr bwMode="auto">
              <a:xfrm>
                <a:off x="1421" y="14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8" name="Line 26"/>
              <p:cNvSpPr>
                <a:spLocks noChangeShapeType="1"/>
              </p:cNvSpPr>
              <p:nvPr/>
            </p:nvSpPr>
            <p:spPr bwMode="auto">
              <a:xfrm>
                <a:off x="1421" y="15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9" name="Line 27"/>
              <p:cNvSpPr>
                <a:spLocks noChangeShapeType="1"/>
              </p:cNvSpPr>
              <p:nvPr/>
            </p:nvSpPr>
            <p:spPr bwMode="auto">
              <a:xfrm>
                <a:off x="1421" y="16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50" name="Line 28"/>
              <p:cNvSpPr>
                <a:spLocks noChangeShapeType="1"/>
              </p:cNvSpPr>
              <p:nvPr/>
            </p:nvSpPr>
            <p:spPr bwMode="auto">
              <a:xfrm>
                <a:off x="1421" y="1794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40" name="Group 29"/>
            <p:cNvGrpSpPr>
              <a:grpSpLocks/>
            </p:cNvGrpSpPr>
            <p:nvPr/>
          </p:nvGrpSpPr>
          <p:grpSpPr bwMode="auto">
            <a:xfrm>
              <a:off x="2295" y="1399"/>
              <a:ext cx="194" cy="394"/>
              <a:chOff x="2295" y="1399"/>
              <a:chExt cx="194" cy="394"/>
            </a:xfrm>
          </p:grpSpPr>
          <p:sp>
            <p:nvSpPr>
              <p:cNvPr id="29841" name="Line 30"/>
              <p:cNvSpPr>
                <a:spLocks noChangeShapeType="1"/>
              </p:cNvSpPr>
              <p:nvPr/>
            </p:nvSpPr>
            <p:spPr bwMode="auto">
              <a:xfrm>
                <a:off x="2295" y="13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2" name="Line 31"/>
              <p:cNvSpPr>
                <a:spLocks noChangeShapeType="1"/>
              </p:cNvSpPr>
              <p:nvPr/>
            </p:nvSpPr>
            <p:spPr bwMode="auto">
              <a:xfrm>
                <a:off x="2295" y="14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3" name="Line 32"/>
              <p:cNvSpPr>
                <a:spLocks noChangeShapeType="1"/>
              </p:cNvSpPr>
              <p:nvPr/>
            </p:nvSpPr>
            <p:spPr bwMode="auto">
              <a:xfrm>
                <a:off x="2295" y="15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4" name="Line 33"/>
              <p:cNvSpPr>
                <a:spLocks noChangeShapeType="1"/>
              </p:cNvSpPr>
              <p:nvPr/>
            </p:nvSpPr>
            <p:spPr bwMode="auto">
              <a:xfrm>
                <a:off x="2295" y="16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45" name="Line 34"/>
              <p:cNvSpPr>
                <a:spLocks noChangeShapeType="1"/>
              </p:cNvSpPr>
              <p:nvPr/>
            </p:nvSpPr>
            <p:spPr bwMode="auto">
              <a:xfrm>
                <a:off x="2295" y="1794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50825" y="1201738"/>
            <a:ext cx="8712200" cy="3814762"/>
            <a:chOff x="158" y="757"/>
            <a:chExt cx="5488" cy="2403"/>
          </a:xfrm>
        </p:grpSpPr>
        <p:pic>
          <p:nvPicPr>
            <p:cNvPr id="29808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57"/>
              <a:ext cx="5489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809" name="Oval 37"/>
            <p:cNvSpPr>
              <a:spLocks noChangeArrowheads="1"/>
            </p:cNvSpPr>
            <p:nvPr/>
          </p:nvSpPr>
          <p:spPr bwMode="auto">
            <a:xfrm>
              <a:off x="1652" y="1529"/>
              <a:ext cx="121" cy="123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935" y="1399"/>
              <a:ext cx="194" cy="394"/>
              <a:chOff x="935" y="1399"/>
              <a:chExt cx="194" cy="394"/>
            </a:xfrm>
          </p:grpSpPr>
          <p:sp>
            <p:nvSpPr>
              <p:cNvPr id="29829" name="Line 39"/>
              <p:cNvSpPr>
                <a:spLocks noChangeShapeType="1"/>
              </p:cNvSpPr>
              <p:nvPr/>
            </p:nvSpPr>
            <p:spPr bwMode="auto">
              <a:xfrm>
                <a:off x="935" y="13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30" name="Line 40"/>
              <p:cNvSpPr>
                <a:spLocks noChangeShapeType="1"/>
              </p:cNvSpPr>
              <p:nvPr/>
            </p:nvSpPr>
            <p:spPr bwMode="auto">
              <a:xfrm>
                <a:off x="935" y="14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31" name="Line 41"/>
              <p:cNvSpPr>
                <a:spLocks noChangeShapeType="1"/>
              </p:cNvSpPr>
              <p:nvPr/>
            </p:nvSpPr>
            <p:spPr bwMode="auto">
              <a:xfrm>
                <a:off x="935" y="15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32" name="Line 42"/>
              <p:cNvSpPr>
                <a:spLocks noChangeShapeType="1"/>
              </p:cNvSpPr>
              <p:nvPr/>
            </p:nvSpPr>
            <p:spPr bwMode="auto">
              <a:xfrm>
                <a:off x="935" y="16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33" name="Line 43"/>
              <p:cNvSpPr>
                <a:spLocks noChangeShapeType="1"/>
              </p:cNvSpPr>
              <p:nvPr/>
            </p:nvSpPr>
            <p:spPr bwMode="auto">
              <a:xfrm>
                <a:off x="935" y="1794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11" name="Group 44"/>
            <p:cNvGrpSpPr>
              <a:grpSpLocks/>
            </p:cNvGrpSpPr>
            <p:nvPr/>
          </p:nvGrpSpPr>
          <p:grpSpPr bwMode="auto">
            <a:xfrm>
              <a:off x="1372" y="1399"/>
              <a:ext cx="194" cy="394"/>
              <a:chOff x="1372" y="1399"/>
              <a:chExt cx="194" cy="394"/>
            </a:xfrm>
          </p:grpSpPr>
          <p:sp>
            <p:nvSpPr>
              <p:cNvPr id="29824" name="Line 45"/>
              <p:cNvSpPr>
                <a:spLocks noChangeShapeType="1"/>
              </p:cNvSpPr>
              <p:nvPr/>
            </p:nvSpPr>
            <p:spPr bwMode="auto">
              <a:xfrm flipH="1">
                <a:off x="1371" y="1794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5" name="Line 46"/>
              <p:cNvSpPr>
                <a:spLocks noChangeShapeType="1"/>
              </p:cNvSpPr>
              <p:nvPr/>
            </p:nvSpPr>
            <p:spPr bwMode="auto">
              <a:xfrm flipH="1">
                <a:off x="1371" y="1695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6" name="Line 47"/>
              <p:cNvSpPr>
                <a:spLocks noChangeShapeType="1"/>
              </p:cNvSpPr>
              <p:nvPr/>
            </p:nvSpPr>
            <p:spPr bwMode="auto">
              <a:xfrm flipH="1">
                <a:off x="1371" y="1597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7" name="Line 48"/>
              <p:cNvSpPr>
                <a:spLocks noChangeShapeType="1"/>
              </p:cNvSpPr>
              <p:nvPr/>
            </p:nvSpPr>
            <p:spPr bwMode="auto">
              <a:xfrm flipH="1">
                <a:off x="1371" y="1498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8" name="Line 49"/>
              <p:cNvSpPr>
                <a:spLocks noChangeShapeType="1"/>
              </p:cNvSpPr>
              <p:nvPr/>
            </p:nvSpPr>
            <p:spPr bwMode="auto">
              <a:xfrm flipH="1">
                <a:off x="1371" y="1399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12" name="Group 50"/>
            <p:cNvGrpSpPr>
              <a:grpSpLocks/>
            </p:cNvGrpSpPr>
            <p:nvPr/>
          </p:nvGrpSpPr>
          <p:grpSpPr bwMode="auto">
            <a:xfrm>
              <a:off x="1857" y="1399"/>
              <a:ext cx="194" cy="394"/>
              <a:chOff x="1857" y="1399"/>
              <a:chExt cx="194" cy="394"/>
            </a:xfrm>
          </p:grpSpPr>
          <p:sp>
            <p:nvSpPr>
              <p:cNvPr id="29819" name="Line 51"/>
              <p:cNvSpPr>
                <a:spLocks noChangeShapeType="1"/>
              </p:cNvSpPr>
              <p:nvPr/>
            </p:nvSpPr>
            <p:spPr bwMode="auto">
              <a:xfrm>
                <a:off x="1857" y="13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0" name="Line 52"/>
              <p:cNvSpPr>
                <a:spLocks noChangeShapeType="1"/>
              </p:cNvSpPr>
              <p:nvPr/>
            </p:nvSpPr>
            <p:spPr bwMode="auto">
              <a:xfrm>
                <a:off x="1857" y="14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1" name="Line 53"/>
              <p:cNvSpPr>
                <a:spLocks noChangeShapeType="1"/>
              </p:cNvSpPr>
              <p:nvPr/>
            </p:nvSpPr>
            <p:spPr bwMode="auto">
              <a:xfrm>
                <a:off x="1857" y="15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2" name="Line 54"/>
              <p:cNvSpPr>
                <a:spLocks noChangeShapeType="1"/>
              </p:cNvSpPr>
              <p:nvPr/>
            </p:nvSpPr>
            <p:spPr bwMode="auto">
              <a:xfrm>
                <a:off x="1857" y="16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23" name="Line 55"/>
              <p:cNvSpPr>
                <a:spLocks noChangeShapeType="1"/>
              </p:cNvSpPr>
              <p:nvPr/>
            </p:nvSpPr>
            <p:spPr bwMode="auto">
              <a:xfrm>
                <a:off x="1857" y="1794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813" name="Group 56"/>
            <p:cNvGrpSpPr>
              <a:grpSpLocks/>
            </p:cNvGrpSpPr>
            <p:nvPr/>
          </p:nvGrpSpPr>
          <p:grpSpPr bwMode="auto">
            <a:xfrm>
              <a:off x="2246" y="1399"/>
              <a:ext cx="194" cy="394"/>
              <a:chOff x="2246" y="1399"/>
              <a:chExt cx="194" cy="394"/>
            </a:xfrm>
          </p:grpSpPr>
          <p:sp>
            <p:nvSpPr>
              <p:cNvPr id="29814" name="Line 57"/>
              <p:cNvSpPr>
                <a:spLocks noChangeShapeType="1"/>
              </p:cNvSpPr>
              <p:nvPr/>
            </p:nvSpPr>
            <p:spPr bwMode="auto">
              <a:xfrm flipH="1">
                <a:off x="2246" y="179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15" name="Line 58"/>
              <p:cNvSpPr>
                <a:spLocks noChangeShapeType="1"/>
              </p:cNvSpPr>
              <p:nvPr/>
            </p:nvSpPr>
            <p:spPr bwMode="auto">
              <a:xfrm flipH="1">
                <a:off x="2246" y="1695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16" name="Line 59"/>
              <p:cNvSpPr>
                <a:spLocks noChangeShapeType="1"/>
              </p:cNvSpPr>
              <p:nvPr/>
            </p:nvSpPr>
            <p:spPr bwMode="auto">
              <a:xfrm flipH="1">
                <a:off x="2246" y="1597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17" name="Line 60"/>
              <p:cNvSpPr>
                <a:spLocks noChangeShapeType="1"/>
              </p:cNvSpPr>
              <p:nvPr/>
            </p:nvSpPr>
            <p:spPr bwMode="auto">
              <a:xfrm flipH="1">
                <a:off x="2246" y="1498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18" name="Line 61"/>
              <p:cNvSpPr>
                <a:spLocks noChangeShapeType="1"/>
              </p:cNvSpPr>
              <p:nvPr/>
            </p:nvSpPr>
            <p:spPr bwMode="auto">
              <a:xfrm flipH="1">
                <a:off x="2246" y="1399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3" name="Group 62"/>
          <p:cNvGrpSpPr>
            <a:grpSpLocks/>
          </p:cNvGrpSpPr>
          <p:nvPr/>
        </p:nvGrpSpPr>
        <p:grpSpPr bwMode="auto">
          <a:xfrm>
            <a:off x="250825" y="1201738"/>
            <a:ext cx="8712200" cy="3814762"/>
            <a:chOff x="158" y="757"/>
            <a:chExt cx="5488" cy="2403"/>
          </a:xfrm>
        </p:grpSpPr>
        <p:pic>
          <p:nvPicPr>
            <p:cNvPr id="29776" name="Picture 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57"/>
              <a:ext cx="5489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77" name="Oval 64"/>
            <p:cNvSpPr>
              <a:spLocks noChangeArrowheads="1"/>
            </p:cNvSpPr>
            <p:nvPr/>
          </p:nvSpPr>
          <p:spPr bwMode="auto">
            <a:xfrm>
              <a:off x="2094" y="1524"/>
              <a:ext cx="121" cy="123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9778" name="Group 65"/>
            <p:cNvGrpSpPr>
              <a:grpSpLocks/>
            </p:cNvGrpSpPr>
            <p:nvPr/>
          </p:nvGrpSpPr>
          <p:grpSpPr bwMode="auto">
            <a:xfrm>
              <a:off x="935" y="1400"/>
              <a:ext cx="194" cy="394"/>
              <a:chOff x="935" y="1400"/>
              <a:chExt cx="194" cy="394"/>
            </a:xfrm>
          </p:grpSpPr>
          <p:sp>
            <p:nvSpPr>
              <p:cNvPr id="29803" name="Line 66"/>
              <p:cNvSpPr>
                <a:spLocks noChangeShapeType="1"/>
              </p:cNvSpPr>
              <p:nvPr/>
            </p:nvSpPr>
            <p:spPr bwMode="auto">
              <a:xfrm flipH="1">
                <a:off x="934" y="1795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4" name="Line 67"/>
              <p:cNvSpPr>
                <a:spLocks noChangeShapeType="1"/>
              </p:cNvSpPr>
              <p:nvPr/>
            </p:nvSpPr>
            <p:spPr bwMode="auto">
              <a:xfrm flipH="1">
                <a:off x="934" y="1696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5" name="Line 68"/>
              <p:cNvSpPr>
                <a:spLocks noChangeShapeType="1"/>
              </p:cNvSpPr>
              <p:nvPr/>
            </p:nvSpPr>
            <p:spPr bwMode="auto">
              <a:xfrm flipH="1">
                <a:off x="934" y="1598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6" name="Line 69"/>
              <p:cNvSpPr>
                <a:spLocks noChangeShapeType="1"/>
              </p:cNvSpPr>
              <p:nvPr/>
            </p:nvSpPr>
            <p:spPr bwMode="auto">
              <a:xfrm flipH="1">
                <a:off x="934" y="1499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7" name="Line 70"/>
              <p:cNvSpPr>
                <a:spLocks noChangeShapeType="1"/>
              </p:cNvSpPr>
              <p:nvPr/>
            </p:nvSpPr>
            <p:spPr bwMode="auto">
              <a:xfrm flipH="1">
                <a:off x="934" y="1400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79" name="Group 71"/>
            <p:cNvGrpSpPr>
              <a:grpSpLocks/>
            </p:cNvGrpSpPr>
            <p:nvPr/>
          </p:nvGrpSpPr>
          <p:grpSpPr bwMode="auto">
            <a:xfrm>
              <a:off x="1802" y="1376"/>
              <a:ext cx="194" cy="394"/>
              <a:chOff x="1802" y="1376"/>
              <a:chExt cx="194" cy="394"/>
            </a:xfrm>
          </p:grpSpPr>
          <p:sp>
            <p:nvSpPr>
              <p:cNvPr id="29798" name="Line 72"/>
              <p:cNvSpPr>
                <a:spLocks noChangeShapeType="1"/>
              </p:cNvSpPr>
              <p:nvPr/>
            </p:nvSpPr>
            <p:spPr bwMode="auto">
              <a:xfrm flipH="1">
                <a:off x="1801" y="1771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9" name="Line 73"/>
              <p:cNvSpPr>
                <a:spLocks noChangeShapeType="1"/>
              </p:cNvSpPr>
              <p:nvPr/>
            </p:nvSpPr>
            <p:spPr bwMode="auto">
              <a:xfrm flipH="1">
                <a:off x="1801" y="1672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0" name="Line 74"/>
              <p:cNvSpPr>
                <a:spLocks noChangeShapeType="1"/>
              </p:cNvSpPr>
              <p:nvPr/>
            </p:nvSpPr>
            <p:spPr bwMode="auto">
              <a:xfrm flipH="1">
                <a:off x="1801" y="157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1" name="Line 75"/>
              <p:cNvSpPr>
                <a:spLocks noChangeShapeType="1"/>
              </p:cNvSpPr>
              <p:nvPr/>
            </p:nvSpPr>
            <p:spPr bwMode="auto">
              <a:xfrm flipH="1">
                <a:off x="1801" y="147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02" name="Line 76"/>
              <p:cNvSpPr>
                <a:spLocks noChangeShapeType="1"/>
              </p:cNvSpPr>
              <p:nvPr/>
            </p:nvSpPr>
            <p:spPr bwMode="auto">
              <a:xfrm flipH="1">
                <a:off x="1801" y="1376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80" name="Group 77"/>
            <p:cNvGrpSpPr>
              <a:grpSpLocks/>
            </p:cNvGrpSpPr>
            <p:nvPr/>
          </p:nvGrpSpPr>
          <p:grpSpPr bwMode="auto">
            <a:xfrm>
              <a:off x="2684" y="1400"/>
              <a:ext cx="194" cy="394"/>
              <a:chOff x="2684" y="1400"/>
              <a:chExt cx="194" cy="394"/>
            </a:xfrm>
          </p:grpSpPr>
          <p:sp>
            <p:nvSpPr>
              <p:cNvPr id="29793" name="Line 78"/>
              <p:cNvSpPr>
                <a:spLocks noChangeShapeType="1"/>
              </p:cNvSpPr>
              <p:nvPr/>
            </p:nvSpPr>
            <p:spPr bwMode="auto">
              <a:xfrm flipH="1">
                <a:off x="2682" y="1795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4" name="Line 79"/>
              <p:cNvSpPr>
                <a:spLocks noChangeShapeType="1"/>
              </p:cNvSpPr>
              <p:nvPr/>
            </p:nvSpPr>
            <p:spPr bwMode="auto">
              <a:xfrm flipH="1">
                <a:off x="2682" y="1696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5" name="Line 80"/>
              <p:cNvSpPr>
                <a:spLocks noChangeShapeType="1"/>
              </p:cNvSpPr>
              <p:nvPr/>
            </p:nvSpPr>
            <p:spPr bwMode="auto">
              <a:xfrm flipH="1">
                <a:off x="2682" y="1598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6" name="Line 81"/>
              <p:cNvSpPr>
                <a:spLocks noChangeShapeType="1"/>
              </p:cNvSpPr>
              <p:nvPr/>
            </p:nvSpPr>
            <p:spPr bwMode="auto">
              <a:xfrm flipH="1">
                <a:off x="2682" y="1499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7" name="Line 82"/>
              <p:cNvSpPr>
                <a:spLocks noChangeShapeType="1"/>
              </p:cNvSpPr>
              <p:nvPr/>
            </p:nvSpPr>
            <p:spPr bwMode="auto">
              <a:xfrm flipH="1">
                <a:off x="2682" y="1400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81" name="Group 83"/>
            <p:cNvGrpSpPr>
              <a:grpSpLocks/>
            </p:cNvGrpSpPr>
            <p:nvPr/>
          </p:nvGrpSpPr>
          <p:grpSpPr bwMode="auto">
            <a:xfrm>
              <a:off x="1421" y="1400"/>
              <a:ext cx="194" cy="394"/>
              <a:chOff x="1421" y="1400"/>
              <a:chExt cx="194" cy="394"/>
            </a:xfrm>
          </p:grpSpPr>
          <p:sp>
            <p:nvSpPr>
              <p:cNvPr id="29788" name="Line 84"/>
              <p:cNvSpPr>
                <a:spLocks noChangeShapeType="1"/>
              </p:cNvSpPr>
              <p:nvPr/>
            </p:nvSpPr>
            <p:spPr bwMode="auto">
              <a:xfrm>
                <a:off x="1421" y="1400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89" name="Line 85"/>
              <p:cNvSpPr>
                <a:spLocks noChangeShapeType="1"/>
              </p:cNvSpPr>
              <p:nvPr/>
            </p:nvSpPr>
            <p:spPr bwMode="auto">
              <a:xfrm>
                <a:off x="1421" y="1499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0" name="Line 86"/>
              <p:cNvSpPr>
                <a:spLocks noChangeShapeType="1"/>
              </p:cNvSpPr>
              <p:nvPr/>
            </p:nvSpPr>
            <p:spPr bwMode="auto">
              <a:xfrm>
                <a:off x="1421" y="1597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1" name="Line 87"/>
              <p:cNvSpPr>
                <a:spLocks noChangeShapeType="1"/>
              </p:cNvSpPr>
              <p:nvPr/>
            </p:nvSpPr>
            <p:spPr bwMode="auto">
              <a:xfrm>
                <a:off x="1421" y="1696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92" name="Line 88"/>
              <p:cNvSpPr>
                <a:spLocks noChangeShapeType="1"/>
              </p:cNvSpPr>
              <p:nvPr/>
            </p:nvSpPr>
            <p:spPr bwMode="auto">
              <a:xfrm>
                <a:off x="1421" y="1795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82" name="Group 89"/>
            <p:cNvGrpSpPr>
              <a:grpSpLocks/>
            </p:cNvGrpSpPr>
            <p:nvPr/>
          </p:nvGrpSpPr>
          <p:grpSpPr bwMode="auto">
            <a:xfrm>
              <a:off x="2295" y="1400"/>
              <a:ext cx="194" cy="394"/>
              <a:chOff x="2295" y="1400"/>
              <a:chExt cx="194" cy="394"/>
            </a:xfrm>
          </p:grpSpPr>
          <p:sp>
            <p:nvSpPr>
              <p:cNvPr id="29783" name="Line 90"/>
              <p:cNvSpPr>
                <a:spLocks noChangeShapeType="1"/>
              </p:cNvSpPr>
              <p:nvPr/>
            </p:nvSpPr>
            <p:spPr bwMode="auto">
              <a:xfrm>
                <a:off x="2295" y="1400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84" name="Line 91"/>
              <p:cNvSpPr>
                <a:spLocks noChangeShapeType="1"/>
              </p:cNvSpPr>
              <p:nvPr/>
            </p:nvSpPr>
            <p:spPr bwMode="auto">
              <a:xfrm>
                <a:off x="2295" y="14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85" name="Line 92"/>
              <p:cNvSpPr>
                <a:spLocks noChangeShapeType="1"/>
              </p:cNvSpPr>
              <p:nvPr/>
            </p:nvSpPr>
            <p:spPr bwMode="auto">
              <a:xfrm>
                <a:off x="2295" y="1597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86" name="Line 93"/>
              <p:cNvSpPr>
                <a:spLocks noChangeShapeType="1"/>
              </p:cNvSpPr>
              <p:nvPr/>
            </p:nvSpPr>
            <p:spPr bwMode="auto">
              <a:xfrm>
                <a:off x="2295" y="16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87" name="Line 94"/>
              <p:cNvSpPr>
                <a:spLocks noChangeShapeType="1"/>
              </p:cNvSpPr>
              <p:nvPr/>
            </p:nvSpPr>
            <p:spPr bwMode="auto">
              <a:xfrm>
                <a:off x="2295" y="1795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9" name="Group 95"/>
          <p:cNvGrpSpPr>
            <a:grpSpLocks/>
          </p:cNvGrpSpPr>
          <p:nvPr/>
        </p:nvGrpSpPr>
        <p:grpSpPr bwMode="auto">
          <a:xfrm>
            <a:off x="250825" y="1201738"/>
            <a:ext cx="8712200" cy="3814762"/>
            <a:chOff x="158" y="757"/>
            <a:chExt cx="5488" cy="2403"/>
          </a:xfrm>
        </p:grpSpPr>
        <p:pic>
          <p:nvPicPr>
            <p:cNvPr id="29744" name="Picture 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57"/>
              <a:ext cx="5489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45" name="Oval 97"/>
            <p:cNvSpPr>
              <a:spLocks noChangeArrowheads="1"/>
            </p:cNvSpPr>
            <p:nvPr/>
          </p:nvSpPr>
          <p:spPr bwMode="auto">
            <a:xfrm>
              <a:off x="2528" y="1524"/>
              <a:ext cx="121" cy="123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9746" name="Group 98"/>
            <p:cNvGrpSpPr>
              <a:grpSpLocks/>
            </p:cNvGrpSpPr>
            <p:nvPr/>
          </p:nvGrpSpPr>
          <p:grpSpPr bwMode="auto">
            <a:xfrm>
              <a:off x="935" y="1399"/>
              <a:ext cx="194" cy="394"/>
              <a:chOff x="935" y="1399"/>
              <a:chExt cx="194" cy="394"/>
            </a:xfrm>
          </p:grpSpPr>
          <p:sp>
            <p:nvSpPr>
              <p:cNvPr id="29771" name="Line 99"/>
              <p:cNvSpPr>
                <a:spLocks noChangeShapeType="1"/>
              </p:cNvSpPr>
              <p:nvPr/>
            </p:nvSpPr>
            <p:spPr bwMode="auto">
              <a:xfrm>
                <a:off x="935" y="13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72" name="Line 100"/>
              <p:cNvSpPr>
                <a:spLocks noChangeShapeType="1"/>
              </p:cNvSpPr>
              <p:nvPr/>
            </p:nvSpPr>
            <p:spPr bwMode="auto">
              <a:xfrm>
                <a:off x="935" y="14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73" name="Line 101"/>
              <p:cNvSpPr>
                <a:spLocks noChangeShapeType="1"/>
              </p:cNvSpPr>
              <p:nvPr/>
            </p:nvSpPr>
            <p:spPr bwMode="auto">
              <a:xfrm>
                <a:off x="935" y="15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74" name="Line 102"/>
              <p:cNvSpPr>
                <a:spLocks noChangeShapeType="1"/>
              </p:cNvSpPr>
              <p:nvPr/>
            </p:nvSpPr>
            <p:spPr bwMode="auto">
              <a:xfrm>
                <a:off x="935" y="16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75" name="Line 103"/>
              <p:cNvSpPr>
                <a:spLocks noChangeShapeType="1"/>
              </p:cNvSpPr>
              <p:nvPr/>
            </p:nvSpPr>
            <p:spPr bwMode="auto">
              <a:xfrm>
                <a:off x="935" y="1794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47" name="Group 104"/>
            <p:cNvGrpSpPr>
              <a:grpSpLocks/>
            </p:cNvGrpSpPr>
            <p:nvPr/>
          </p:nvGrpSpPr>
          <p:grpSpPr bwMode="auto">
            <a:xfrm>
              <a:off x="1372" y="1399"/>
              <a:ext cx="194" cy="394"/>
              <a:chOff x="1372" y="1399"/>
              <a:chExt cx="194" cy="394"/>
            </a:xfrm>
          </p:grpSpPr>
          <p:sp>
            <p:nvSpPr>
              <p:cNvPr id="29766" name="Line 105"/>
              <p:cNvSpPr>
                <a:spLocks noChangeShapeType="1"/>
              </p:cNvSpPr>
              <p:nvPr/>
            </p:nvSpPr>
            <p:spPr bwMode="auto">
              <a:xfrm flipH="1">
                <a:off x="1372" y="1794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7" name="Line 106"/>
              <p:cNvSpPr>
                <a:spLocks noChangeShapeType="1"/>
              </p:cNvSpPr>
              <p:nvPr/>
            </p:nvSpPr>
            <p:spPr bwMode="auto">
              <a:xfrm flipH="1">
                <a:off x="1372" y="1695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8" name="Line 107"/>
              <p:cNvSpPr>
                <a:spLocks noChangeShapeType="1"/>
              </p:cNvSpPr>
              <p:nvPr/>
            </p:nvSpPr>
            <p:spPr bwMode="auto">
              <a:xfrm flipH="1">
                <a:off x="1372" y="1597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9" name="Line 108"/>
              <p:cNvSpPr>
                <a:spLocks noChangeShapeType="1"/>
              </p:cNvSpPr>
              <p:nvPr/>
            </p:nvSpPr>
            <p:spPr bwMode="auto">
              <a:xfrm flipH="1">
                <a:off x="1372" y="1498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70" name="Line 109"/>
              <p:cNvSpPr>
                <a:spLocks noChangeShapeType="1"/>
              </p:cNvSpPr>
              <p:nvPr/>
            </p:nvSpPr>
            <p:spPr bwMode="auto">
              <a:xfrm flipH="1">
                <a:off x="1372" y="1399"/>
                <a:ext cx="196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48" name="Group 110"/>
            <p:cNvGrpSpPr>
              <a:grpSpLocks/>
            </p:cNvGrpSpPr>
            <p:nvPr/>
          </p:nvGrpSpPr>
          <p:grpSpPr bwMode="auto">
            <a:xfrm>
              <a:off x="1857" y="1399"/>
              <a:ext cx="194" cy="394"/>
              <a:chOff x="1857" y="1399"/>
              <a:chExt cx="194" cy="394"/>
            </a:xfrm>
          </p:grpSpPr>
          <p:sp>
            <p:nvSpPr>
              <p:cNvPr id="29761" name="Line 111"/>
              <p:cNvSpPr>
                <a:spLocks noChangeShapeType="1"/>
              </p:cNvSpPr>
              <p:nvPr/>
            </p:nvSpPr>
            <p:spPr bwMode="auto">
              <a:xfrm>
                <a:off x="1857" y="13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2" name="Line 112"/>
              <p:cNvSpPr>
                <a:spLocks noChangeShapeType="1"/>
              </p:cNvSpPr>
              <p:nvPr/>
            </p:nvSpPr>
            <p:spPr bwMode="auto">
              <a:xfrm>
                <a:off x="1857" y="1499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3" name="Line 113"/>
              <p:cNvSpPr>
                <a:spLocks noChangeShapeType="1"/>
              </p:cNvSpPr>
              <p:nvPr/>
            </p:nvSpPr>
            <p:spPr bwMode="auto">
              <a:xfrm>
                <a:off x="1857" y="15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4" name="Line 114"/>
              <p:cNvSpPr>
                <a:spLocks noChangeShapeType="1"/>
              </p:cNvSpPr>
              <p:nvPr/>
            </p:nvSpPr>
            <p:spPr bwMode="auto">
              <a:xfrm>
                <a:off x="1857" y="1696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5" name="Line 115"/>
              <p:cNvSpPr>
                <a:spLocks noChangeShapeType="1"/>
              </p:cNvSpPr>
              <p:nvPr/>
            </p:nvSpPr>
            <p:spPr bwMode="auto">
              <a:xfrm>
                <a:off x="1857" y="1794"/>
                <a:ext cx="194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49" name="Group 116"/>
            <p:cNvGrpSpPr>
              <a:grpSpLocks/>
            </p:cNvGrpSpPr>
            <p:nvPr/>
          </p:nvGrpSpPr>
          <p:grpSpPr bwMode="auto">
            <a:xfrm>
              <a:off x="2246" y="1399"/>
              <a:ext cx="194" cy="394"/>
              <a:chOff x="2246" y="1399"/>
              <a:chExt cx="194" cy="394"/>
            </a:xfrm>
          </p:grpSpPr>
          <p:sp>
            <p:nvSpPr>
              <p:cNvPr id="29756" name="Line 117"/>
              <p:cNvSpPr>
                <a:spLocks noChangeShapeType="1"/>
              </p:cNvSpPr>
              <p:nvPr/>
            </p:nvSpPr>
            <p:spPr bwMode="auto">
              <a:xfrm flipH="1">
                <a:off x="2245" y="1794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7" name="Line 118"/>
              <p:cNvSpPr>
                <a:spLocks noChangeShapeType="1"/>
              </p:cNvSpPr>
              <p:nvPr/>
            </p:nvSpPr>
            <p:spPr bwMode="auto">
              <a:xfrm flipH="1">
                <a:off x="2245" y="1695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8" name="Line 119"/>
              <p:cNvSpPr>
                <a:spLocks noChangeShapeType="1"/>
              </p:cNvSpPr>
              <p:nvPr/>
            </p:nvSpPr>
            <p:spPr bwMode="auto">
              <a:xfrm flipH="1">
                <a:off x="2245" y="1597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9" name="Line 120"/>
              <p:cNvSpPr>
                <a:spLocks noChangeShapeType="1"/>
              </p:cNvSpPr>
              <p:nvPr/>
            </p:nvSpPr>
            <p:spPr bwMode="auto">
              <a:xfrm flipH="1">
                <a:off x="2245" y="1498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60" name="Line 121"/>
              <p:cNvSpPr>
                <a:spLocks noChangeShapeType="1"/>
              </p:cNvSpPr>
              <p:nvPr/>
            </p:nvSpPr>
            <p:spPr bwMode="auto">
              <a:xfrm flipH="1">
                <a:off x="2245" y="1399"/>
                <a:ext cx="197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750" name="Group 122"/>
            <p:cNvGrpSpPr>
              <a:grpSpLocks/>
            </p:cNvGrpSpPr>
            <p:nvPr/>
          </p:nvGrpSpPr>
          <p:grpSpPr bwMode="auto">
            <a:xfrm>
              <a:off x="2732" y="1398"/>
              <a:ext cx="194" cy="394"/>
              <a:chOff x="2732" y="1398"/>
              <a:chExt cx="194" cy="394"/>
            </a:xfrm>
          </p:grpSpPr>
          <p:sp>
            <p:nvSpPr>
              <p:cNvPr id="29751" name="Line 123"/>
              <p:cNvSpPr>
                <a:spLocks noChangeShapeType="1"/>
              </p:cNvSpPr>
              <p:nvPr/>
            </p:nvSpPr>
            <p:spPr bwMode="auto">
              <a:xfrm>
                <a:off x="2732" y="1398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2" name="Line 124"/>
              <p:cNvSpPr>
                <a:spLocks noChangeShapeType="1"/>
              </p:cNvSpPr>
              <p:nvPr/>
            </p:nvSpPr>
            <p:spPr bwMode="auto">
              <a:xfrm>
                <a:off x="2732" y="1497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3" name="Line 125"/>
              <p:cNvSpPr>
                <a:spLocks noChangeShapeType="1"/>
              </p:cNvSpPr>
              <p:nvPr/>
            </p:nvSpPr>
            <p:spPr bwMode="auto">
              <a:xfrm>
                <a:off x="2732" y="1595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4" name="Line 126"/>
              <p:cNvSpPr>
                <a:spLocks noChangeShapeType="1"/>
              </p:cNvSpPr>
              <p:nvPr/>
            </p:nvSpPr>
            <p:spPr bwMode="auto">
              <a:xfrm>
                <a:off x="2732" y="1694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55" name="Line 127"/>
              <p:cNvSpPr>
                <a:spLocks noChangeShapeType="1"/>
              </p:cNvSpPr>
              <p:nvPr/>
            </p:nvSpPr>
            <p:spPr bwMode="auto">
              <a:xfrm>
                <a:off x="2732" y="1793"/>
                <a:ext cx="195" cy="1"/>
              </a:xfrm>
              <a:prstGeom prst="line">
                <a:avLst/>
              </a:prstGeom>
              <a:noFill/>
              <a:ln w="2844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25" name="Group 128"/>
          <p:cNvGrpSpPr>
            <a:grpSpLocks/>
          </p:cNvGrpSpPr>
          <p:nvPr/>
        </p:nvGrpSpPr>
        <p:grpSpPr bwMode="auto">
          <a:xfrm>
            <a:off x="250825" y="1196975"/>
            <a:ext cx="8712200" cy="3887788"/>
            <a:chOff x="158" y="754"/>
            <a:chExt cx="5488" cy="2449"/>
          </a:xfrm>
        </p:grpSpPr>
        <p:grpSp>
          <p:nvGrpSpPr>
            <p:cNvPr id="29713" name="Group 129"/>
            <p:cNvGrpSpPr>
              <a:grpSpLocks/>
            </p:cNvGrpSpPr>
            <p:nvPr/>
          </p:nvGrpSpPr>
          <p:grpSpPr bwMode="auto">
            <a:xfrm>
              <a:off x="158" y="800"/>
              <a:ext cx="5488" cy="2403"/>
              <a:chOff x="158" y="800"/>
              <a:chExt cx="5488" cy="2403"/>
            </a:xfrm>
          </p:grpSpPr>
          <p:pic>
            <p:nvPicPr>
              <p:cNvPr id="29718" name="Picture 1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800"/>
                <a:ext cx="5489" cy="2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9719" name="Oval 131"/>
              <p:cNvSpPr>
                <a:spLocks noChangeArrowheads="1"/>
              </p:cNvSpPr>
              <p:nvPr/>
            </p:nvSpPr>
            <p:spPr bwMode="auto">
              <a:xfrm>
                <a:off x="724" y="1572"/>
                <a:ext cx="121" cy="123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9720" name="Group 132"/>
              <p:cNvGrpSpPr>
                <a:grpSpLocks/>
              </p:cNvGrpSpPr>
              <p:nvPr/>
            </p:nvGrpSpPr>
            <p:grpSpPr bwMode="auto">
              <a:xfrm>
                <a:off x="935" y="1442"/>
                <a:ext cx="194" cy="394"/>
                <a:chOff x="935" y="1442"/>
                <a:chExt cx="194" cy="394"/>
              </a:xfrm>
            </p:grpSpPr>
            <p:sp>
              <p:nvSpPr>
                <p:cNvPr id="29739" name="Line 133"/>
                <p:cNvSpPr>
                  <a:spLocks noChangeShapeType="1"/>
                </p:cNvSpPr>
                <p:nvPr/>
              </p:nvSpPr>
              <p:spPr bwMode="auto">
                <a:xfrm>
                  <a:off x="935" y="1442"/>
                  <a:ext cx="195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40" name="Line 134"/>
                <p:cNvSpPr>
                  <a:spLocks noChangeShapeType="1"/>
                </p:cNvSpPr>
                <p:nvPr/>
              </p:nvSpPr>
              <p:spPr bwMode="auto">
                <a:xfrm>
                  <a:off x="935" y="1541"/>
                  <a:ext cx="195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41" name="Line 135"/>
                <p:cNvSpPr>
                  <a:spLocks noChangeShapeType="1"/>
                </p:cNvSpPr>
                <p:nvPr/>
              </p:nvSpPr>
              <p:spPr bwMode="auto">
                <a:xfrm>
                  <a:off x="935" y="1639"/>
                  <a:ext cx="195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42" name="Line 136"/>
                <p:cNvSpPr>
                  <a:spLocks noChangeShapeType="1"/>
                </p:cNvSpPr>
                <p:nvPr/>
              </p:nvSpPr>
              <p:spPr bwMode="auto">
                <a:xfrm>
                  <a:off x="935" y="1738"/>
                  <a:ext cx="195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43" name="Line 137"/>
                <p:cNvSpPr>
                  <a:spLocks noChangeShapeType="1"/>
                </p:cNvSpPr>
                <p:nvPr/>
              </p:nvSpPr>
              <p:spPr bwMode="auto">
                <a:xfrm>
                  <a:off x="935" y="1837"/>
                  <a:ext cx="195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9721" name="Group 138"/>
              <p:cNvGrpSpPr>
                <a:grpSpLocks/>
              </p:cNvGrpSpPr>
              <p:nvPr/>
            </p:nvGrpSpPr>
            <p:grpSpPr bwMode="auto">
              <a:xfrm>
                <a:off x="1372" y="1442"/>
                <a:ext cx="194" cy="394"/>
                <a:chOff x="1372" y="1442"/>
                <a:chExt cx="194" cy="394"/>
              </a:xfrm>
            </p:grpSpPr>
            <p:sp>
              <p:nvSpPr>
                <p:cNvPr id="29734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1371" y="1837"/>
                  <a:ext cx="197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1371" y="1738"/>
                  <a:ext cx="197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6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1371" y="1640"/>
                  <a:ext cx="197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7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1371" y="1541"/>
                  <a:ext cx="197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1371" y="1442"/>
                  <a:ext cx="197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9722" name="Group 144"/>
              <p:cNvGrpSpPr>
                <a:grpSpLocks/>
              </p:cNvGrpSpPr>
              <p:nvPr/>
            </p:nvGrpSpPr>
            <p:grpSpPr bwMode="auto">
              <a:xfrm>
                <a:off x="1857" y="1442"/>
                <a:ext cx="194" cy="394"/>
                <a:chOff x="1857" y="1442"/>
                <a:chExt cx="194" cy="394"/>
              </a:xfrm>
            </p:grpSpPr>
            <p:sp>
              <p:nvSpPr>
                <p:cNvPr id="29729" name="Line 145"/>
                <p:cNvSpPr>
                  <a:spLocks noChangeShapeType="1"/>
                </p:cNvSpPr>
                <p:nvPr/>
              </p:nvSpPr>
              <p:spPr bwMode="auto">
                <a:xfrm>
                  <a:off x="1857" y="1442"/>
                  <a:ext cx="194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0" name="Line 146"/>
                <p:cNvSpPr>
                  <a:spLocks noChangeShapeType="1"/>
                </p:cNvSpPr>
                <p:nvPr/>
              </p:nvSpPr>
              <p:spPr bwMode="auto">
                <a:xfrm>
                  <a:off x="1857" y="1541"/>
                  <a:ext cx="194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1" name="Line 147"/>
                <p:cNvSpPr>
                  <a:spLocks noChangeShapeType="1"/>
                </p:cNvSpPr>
                <p:nvPr/>
              </p:nvSpPr>
              <p:spPr bwMode="auto">
                <a:xfrm>
                  <a:off x="1857" y="1639"/>
                  <a:ext cx="194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2" name="Line 148"/>
                <p:cNvSpPr>
                  <a:spLocks noChangeShapeType="1"/>
                </p:cNvSpPr>
                <p:nvPr/>
              </p:nvSpPr>
              <p:spPr bwMode="auto">
                <a:xfrm>
                  <a:off x="1857" y="1738"/>
                  <a:ext cx="194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33" name="Line 149"/>
                <p:cNvSpPr>
                  <a:spLocks noChangeShapeType="1"/>
                </p:cNvSpPr>
                <p:nvPr/>
              </p:nvSpPr>
              <p:spPr bwMode="auto">
                <a:xfrm>
                  <a:off x="1857" y="1837"/>
                  <a:ext cx="194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9723" name="Group 150"/>
              <p:cNvGrpSpPr>
                <a:grpSpLocks/>
              </p:cNvGrpSpPr>
              <p:nvPr/>
            </p:nvGrpSpPr>
            <p:grpSpPr bwMode="auto">
              <a:xfrm>
                <a:off x="2246" y="1442"/>
                <a:ext cx="194" cy="394"/>
                <a:chOff x="2246" y="1442"/>
                <a:chExt cx="194" cy="394"/>
              </a:xfrm>
            </p:grpSpPr>
            <p:sp>
              <p:nvSpPr>
                <p:cNvPr id="29724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2246" y="1837"/>
                  <a:ext cx="196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25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2246" y="1738"/>
                  <a:ext cx="196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26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2246" y="1640"/>
                  <a:ext cx="196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27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2246" y="1541"/>
                  <a:ext cx="196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28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2246" y="1442"/>
                  <a:ext cx="196" cy="1"/>
                </a:xfrm>
                <a:prstGeom prst="line">
                  <a:avLst/>
                </a:prstGeom>
                <a:noFill/>
                <a:ln w="28440">
                  <a:solidFill>
                    <a:srgbClr val="0066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29714" name="Group 156"/>
            <p:cNvGrpSpPr>
              <a:grpSpLocks/>
            </p:cNvGrpSpPr>
            <p:nvPr/>
          </p:nvGrpSpPr>
          <p:grpSpPr bwMode="auto">
            <a:xfrm>
              <a:off x="1129" y="754"/>
              <a:ext cx="586" cy="588"/>
              <a:chOff x="1129" y="754"/>
              <a:chExt cx="586" cy="588"/>
            </a:xfrm>
          </p:grpSpPr>
          <p:sp>
            <p:nvSpPr>
              <p:cNvPr id="29715" name="Text Box 157"/>
              <p:cNvSpPr txBox="1">
                <a:spLocks noChangeArrowheads="1"/>
              </p:cNvSpPr>
              <p:nvPr/>
            </p:nvSpPr>
            <p:spPr bwMode="auto">
              <a:xfrm>
                <a:off x="1313" y="754"/>
                <a:ext cx="404" cy="232"/>
              </a:xfrm>
              <a:prstGeom prst="rect">
                <a:avLst/>
              </a:prstGeom>
              <a:noFill/>
              <a:ln w="9360">
                <a:solidFill>
                  <a:srgbClr val="00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pPr eaLnBrk="1" hangingPunct="1">
                  <a:buClr>
                    <a:srgbClr val="0066FF"/>
                  </a:buClr>
                  <a:buSzPct val="100000"/>
                  <a:buFont typeface="Arial" charset="0"/>
                  <a:buNone/>
                </a:pPr>
                <a:r>
                  <a:rPr lang="en-GB" b="1">
                    <a:solidFill>
                      <a:srgbClr val="0066FF"/>
                    </a:solidFill>
                  </a:rPr>
                  <a:t>電場</a:t>
                </a:r>
              </a:p>
            </p:txBody>
          </p:sp>
          <p:sp>
            <p:nvSpPr>
              <p:cNvPr id="29716" name="Line 158"/>
              <p:cNvSpPr>
                <a:spLocks noChangeShapeType="1"/>
              </p:cNvSpPr>
              <p:nvPr/>
            </p:nvSpPr>
            <p:spPr bwMode="auto">
              <a:xfrm flipH="1">
                <a:off x="1128" y="998"/>
                <a:ext cx="293" cy="345"/>
              </a:xfrm>
              <a:prstGeom prst="line">
                <a:avLst/>
              </a:prstGeom>
              <a:noFill/>
              <a:ln w="936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7" name="Line 159"/>
              <p:cNvSpPr>
                <a:spLocks noChangeShapeType="1"/>
              </p:cNvSpPr>
              <p:nvPr/>
            </p:nvSpPr>
            <p:spPr bwMode="auto">
              <a:xfrm>
                <a:off x="1420" y="998"/>
                <a:ext cx="49" cy="345"/>
              </a:xfrm>
              <a:prstGeom prst="line">
                <a:avLst/>
              </a:prstGeom>
              <a:noFill/>
              <a:ln w="9360">
                <a:solidFill>
                  <a:srgbClr val="0066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9704" name="Text Box 160"/>
          <p:cNvSpPr txBox="1">
            <a:spLocks noChangeArrowheads="1"/>
          </p:cNvSpPr>
          <p:nvPr/>
        </p:nvSpPr>
        <p:spPr bwMode="auto">
          <a:xfrm>
            <a:off x="1906588" y="34099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endParaRPr lang="ru-RU"/>
          </a:p>
        </p:txBody>
      </p:sp>
      <p:grpSp>
        <p:nvGrpSpPr>
          <p:cNvPr id="29810" name="Group 161"/>
          <p:cNvGrpSpPr>
            <a:grpSpLocks/>
          </p:cNvGrpSpPr>
          <p:nvPr/>
        </p:nvGrpSpPr>
        <p:grpSpPr bwMode="auto">
          <a:xfrm>
            <a:off x="1258888" y="2689225"/>
            <a:ext cx="1339850" cy="1620838"/>
            <a:chOff x="793" y="1694"/>
            <a:chExt cx="844" cy="1021"/>
          </a:xfrm>
        </p:grpSpPr>
        <p:sp>
          <p:nvSpPr>
            <p:cNvPr id="29711" name="Text Box 162"/>
            <p:cNvSpPr txBox="1">
              <a:spLocks noChangeArrowheads="1"/>
            </p:cNvSpPr>
            <p:nvPr/>
          </p:nvSpPr>
          <p:spPr bwMode="auto">
            <a:xfrm>
              <a:off x="890" y="2484"/>
              <a:ext cx="748" cy="232"/>
            </a:xfrm>
            <a:prstGeom prst="rect">
              <a:avLst/>
            </a:prstGeom>
            <a:noFill/>
            <a:ln w="936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>
                <a:buClr>
                  <a:srgbClr val="FF3300"/>
                </a:buClr>
                <a:buSzPct val="100000"/>
                <a:buFont typeface="Arial" charset="0"/>
                <a:buNone/>
              </a:pPr>
              <a:r>
                <a:rPr lang="en-GB" b="1">
                  <a:solidFill>
                    <a:srgbClr val="FF3300"/>
                  </a:solidFill>
                </a:rPr>
                <a:t>(陽)電子</a:t>
              </a:r>
            </a:p>
          </p:txBody>
        </p:sp>
        <p:sp>
          <p:nvSpPr>
            <p:cNvPr id="29712" name="Line 163"/>
            <p:cNvSpPr>
              <a:spLocks noChangeShapeType="1"/>
            </p:cNvSpPr>
            <p:nvPr/>
          </p:nvSpPr>
          <p:spPr bwMode="auto">
            <a:xfrm flipH="1" flipV="1">
              <a:off x="792" y="1693"/>
              <a:ext cx="293" cy="792"/>
            </a:xfrm>
            <a:prstGeom prst="line">
              <a:avLst/>
            </a:prstGeom>
            <a:noFill/>
            <a:ln w="9360">
              <a:solidFill>
                <a:srgbClr val="FF33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706" name="Text Box 164"/>
          <p:cNvSpPr txBox="1">
            <a:spLocks noChangeArrowheads="1"/>
          </p:cNvSpPr>
          <p:nvPr/>
        </p:nvSpPr>
        <p:spPr bwMode="auto">
          <a:xfrm>
            <a:off x="2132013" y="0"/>
            <a:ext cx="55895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66FF"/>
              </a:buClr>
              <a:buSzPct val="100000"/>
              <a:buFont typeface="Arial" charset="0"/>
              <a:buNone/>
            </a:pPr>
            <a:r>
              <a:rPr lang="en-GB" sz="3200" b="1">
                <a:solidFill>
                  <a:srgbClr val="0066FF"/>
                </a:solidFill>
              </a:rPr>
              <a:t>Superconductivity in Linacs</a:t>
            </a:r>
          </a:p>
        </p:txBody>
      </p:sp>
      <p:pic>
        <p:nvPicPr>
          <p:cNvPr id="29707" name="Picture 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229225"/>
            <a:ext cx="7993063" cy="143510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8" name="Text Box 166"/>
          <p:cNvSpPr txBox="1">
            <a:spLocks noChangeArrowheads="1"/>
          </p:cNvSpPr>
          <p:nvPr/>
        </p:nvSpPr>
        <p:spPr bwMode="auto">
          <a:xfrm>
            <a:off x="1912938" y="1196975"/>
            <a:ext cx="1763712" cy="398463"/>
          </a:xfrm>
          <a:prstGeom prst="rect">
            <a:avLst/>
          </a:prstGeom>
          <a:solidFill>
            <a:srgbClr val="000000"/>
          </a:solidFill>
          <a:ln w="9360">
            <a:solidFill>
              <a:srgbClr val="0033C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0033CC"/>
              </a:buClr>
              <a:buSzPct val="100000"/>
              <a:buFont typeface="Arial" charset="0"/>
              <a:buNone/>
            </a:pPr>
            <a:r>
              <a:rPr lang="en-GB" sz="2000" b="1">
                <a:solidFill>
                  <a:srgbClr val="0033CC"/>
                </a:solidFill>
              </a:rPr>
              <a:t>Electric Field</a:t>
            </a:r>
          </a:p>
        </p:txBody>
      </p:sp>
      <p:sp>
        <p:nvSpPr>
          <p:cNvPr id="29709" name="Text Box 167"/>
          <p:cNvSpPr txBox="1">
            <a:spLocks noChangeArrowheads="1"/>
          </p:cNvSpPr>
          <p:nvPr/>
        </p:nvSpPr>
        <p:spPr bwMode="auto">
          <a:xfrm>
            <a:off x="1408113" y="3933825"/>
            <a:ext cx="1370012" cy="704850"/>
          </a:xfrm>
          <a:prstGeom prst="rect">
            <a:avLst/>
          </a:prstGeom>
          <a:solidFill>
            <a:srgbClr val="000000"/>
          </a:solidFill>
          <a:ln w="9360">
            <a:solidFill>
              <a:srgbClr val="F51C17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Clr>
                <a:srgbClr val="F51C17"/>
              </a:buClr>
              <a:buSzPct val="100000"/>
              <a:buFont typeface="Arial" charset="0"/>
              <a:buNone/>
            </a:pPr>
            <a:r>
              <a:rPr lang="en-GB" sz="2000" b="1">
                <a:solidFill>
                  <a:srgbClr val="F51C17"/>
                </a:solidFill>
              </a:rPr>
              <a:t>Electron </a:t>
            </a:r>
          </a:p>
          <a:p>
            <a:pPr eaLnBrk="1" hangingPunct="1">
              <a:buClr>
                <a:srgbClr val="F51C17"/>
              </a:buClr>
              <a:buSzPct val="100000"/>
              <a:buFont typeface="Arial" charset="0"/>
              <a:buNone/>
            </a:pPr>
            <a:r>
              <a:rPr lang="en-GB" sz="2000" b="1">
                <a:solidFill>
                  <a:srgbClr val="F51C17"/>
                </a:solidFill>
              </a:rPr>
              <a:t>(positron)</a:t>
            </a:r>
            <a:r>
              <a:rPr lang="ar-sa" sz="2000" b="1">
                <a:solidFill>
                  <a:srgbClr val="F51C17"/>
                </a:solidFill>
                <a:cs typeface="Arial" charset="0"/>
              </a:rPr>
              <a:t>‏</a:t>
            </a:r>
            <a:endParaRPr lang="en-GB" sz="2000" b="1">
              <a:solidFill>
                <a:srgbClr val="F51C17"/>
              </a:solidFill>
            </a:endParaRPr>
          </a:p>
        </p:txBody>
      </p:sp>
      <p:sp>
        <p:nvSpPr>
          <p:cNvPr id="29710" name="Rectangle 168"/>
          <p:cNvSpPr>
            <a:spLocks noChangeArrowheads="1"/>
          </p:cNvSpPr>
          <p:nvPr/>
        </p:nvSpPr>
        <p:spPr bwMode="auto">
          <a:xfrm>
            <a:off x="0" y="49212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Times New Roman" charset="0"/>
              </a:rPr>
              <a:t>Standing wave accelerator consists of a multi-gap RF cavity. Synchronism between </a:t>
            </a:r>
          </a:p>
          <a:p>
            <a:r>
              <a:rPr lang="en-US" b="1">
                <a:latin typeface="Times New Roman" charset="0"/>
              </a:rPr>
              <a:t>a particle and RF voltage is provided by appropriate phase shift between the fields in the cavities</a:t>
            </a:r>
            <a:r>
              <a:rPr lang="ru-RU" b="1"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6884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DA450CF1-49DC-5444-B126-C9A7BC009771}" type="slidenum">
              <a:rPr lang="ru-RU"/>
              <a:pPr eaLnBrk="1" hangingPunct="1"/>
              <a:t>27</a:t>
            </a:fld>
            <a:endParaRPr lang="ru-RU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688975"/>
            <a:ext cx="8231188" cy="611188"/>
          </a:xfrm>
        </p:spPr>
        <p:txBody>
          <a:bodyPr lIns="90000" tIns="46800" rIns="90000" bIns="46800">
            <a:normAutofit fontScale="90000"/>
          </a:bodyPr>
          <a:lstStyle/>
          <a:p>
            <a:pPr algn="l" defTabSz="449263" eaLnBrk="1" hangingPunct="1">
              <a:buClr>
                <a:srgbClr val="0000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FF"/>
                </a:solidFill>
                <a:latin typeface="Arial" charset="0"/>
              </a:rPr>
              <a:t>SNS Titanium Helium Vessel</a:t>
            </a:r>
          </a:p>
        </p:txBody>
      </p:sp>
      <p:grpSp>
        <p:nvGrpSpPr>
          <p:cNvPr id="31748" name="Group 3"/>
          <p:cNvGrpSpPr>
            <a:grpSpLocks/>
          </p:cNvGrpSpPr>
          <p:nvPr/>
        </p:nvGrpSpPr>
        <p:grpSpPr bwMode="auto">
          <a:xfrm>
            <a:off x="685800" y="1676400"/>
            <a:ext cx="8075613" cy="4494213"/>
            <a:chOff x="432" y="1056"/>
            <a:chExt cx="5087" cy="2831"/>
          </a:xfrm>
        </p:grpSpPr>
        <p:pic>
          <p:nvPicPr>
            <p:cNvPr id="3174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274"/>
              <a:ext cx="3770" cy="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50" name="Text Box 5"/>
            <p:cNvSpPr txBox="1">
              <a:spLocks noChangeArrowheads="1"/>
            </p:cNvSpPr>
            <p:nvPr/>
          </p:nvSpPr>
          <p:spPr bwMode="auto">
            <a:xfrm>
              <a:off x="1027" y="3714"/>
              <a:ext cx="1290" cy="17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Medium Beta Cavity</a:t>
              </a:r>
            </a:p>
          </p:txBody>
        </p:sp>
        <p:sp>
          <p:nvSpPr>
            <p:cNvPr id="31751" name="Text Box 6"/>
            <p:cNvSpPr txBox="1">
              <a:spLocks noChangeArrowheads="1"/>
            </p:cNvSpPr>
            <p:nvPr/>
          </p:nvSpPr>
          <p:spPr bwMode="auto">
            <a:xfrm>
              <a:off x="4560" y="3191"/>
              <a:ext cx="960" cy="40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Fundamental Power Coupler</a:t>
              </a:r>
            </a:p>
          </p:txBody>
        </p:sp>
        <p:sp>
          <p:nvSpPr>
            <p:cNvPr id="31752" name="Line 7"/>
            <p:cNvSpPr>
              <a:spLocks noChangeShapeType="1"/>
            </p:cNvSpPr>
            <p:nvPr/>
          </p:nvSpPr>
          <p:spPr bwMode="auto">
            <a:xfrm flipH="1" flipV="1">
              <a:off x="4400" y="2972"/>
              <a:ext cx="200" cy="2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53" name="Text Box 8"/>
            <p:cNvSpPr txBox="1">
              <a:spLocks noChangeArrowheads="1"/>
            </p:cNvSpPr>
            <p:nvPr/>
          </p:nvSpPr>
          <p:spPr bwMode="auto">
            <a:xfrm>
              <a:off x="4698" y="1971"/>
              <a:ext cx="596" cy="30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HOM Coupler</a:t>
              </a:r>
            </a:p>
          </p:txBody>
        </p:sp>
        <p:sp>
          <p:nvSpPr>
            <p:cNvPr id="31754" name="Text Box 9"/>
            <p:cNvSpPr txBox="1">
              <a:spLocks noChangeArrowheads="1"/>
            </p:cNvSpPr>
            <p:nvPr/>
          </p:nvSpPr>
          <p:spPr bwMode="auto">
            <a:xfrm>
              <a:off x="680" y="2973"/>
              <a:ext cx="595" cy="30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HOM Coupler</a:t>
              </a:r>
            </a:p>
          </p:txBody>
        </p:sp>
        <p:sp>
          <p:nvSpPr>
            <p:cNvPr id="31755" name="Line 10"/>
            <p:cNvSpPr>
              <a:spLocks noChangeShapeType="1"/>
            </p:cNvSpPr>
            <p:nvPr/>
          </p:nvSpPr>
          <p:spPr bwMode="auto">
            <a:xfrm flipH="1">
              <a:off x="4300" y="2145"/>
              <a:ext cx="399" cy="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Text Box 11"/>
            <p:cNvSpPr txBox="1">
              <a:spLocks noChangeArrowheads="1"/>
            </p:cNvSpPr>
            <p:nvPr/>
          </p:nvSpPr>
          <p:spPr bwMode="auto">
            <a:xfrm>
              <a:off x="581" y="2015"/>
              <a:ext cx="446" cy="30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Field Probe</a:t>
              </a:r>
            </a:p>
          </p:txBody>
        </p:sp>
        <p:sp>
          <p:nvSpPr>
            <p:cNvPr id="31757" name="Text Box 12"/>
            <p:cNvSpPr txBox="1">
              <a:spLocks noChangeArrowheads="1"/>
            </p:cNvSpPr>
            <p:nvPr/>
          </p:nvSpPr>
          <p:spPr bwMode="auto">
            <a:xfrm>
              <a:off x="4549" y="1579"/>
              <a:ext cx="844" cy="26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NbTi Dished Head</a:t>
              </a:r>
            </a:p>
          </p:txBody>
        </p:sp>
        <p:sp>
          <p:nvSpPr>
            <p:cNvPr id="31758" name="Line 13"/>
            <p:cNvSpPr>
              <a:spLocks noChangeShapeType="1"/>
            </p:cNvSpPr>
            <p:nvPr/>
          </p:nvSpPr>
          <p:spPr bwMode="auto">
            <a:xfrm flipH="1">
              <a:off x="4003" y="1840"/>
              <a:ext cx="547" cy="3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59" name="Text Box 14"/>
            <p:cNvSpPr txBox="1">
              <a:spLocks noChangeArrowheads="1"/>
            </p:cNvSpPr>
            <p:nvPr/>
          </p:nvSpPr>
          <p:spPr bwMode="auto">
            <a:xfrm>
              <a:off x="1077" y="1230"/>
              <a:ext cx="1141" cy="17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Titanium Bellows</a:t>
              </a:r>
            </a:p>
          </p:txBody>
        </p:sp>
        <p:sp>
          <p:nvSpPr>
            <p:cNvPr id="31760" name="Line 15"/>
            <p:cNvSpPr>
              <a:spLocks noChangeShapeType="1"/>
            </p:cNvSpPr>
            <p:nvPr/>
          </p:nvSpPr>
          <p:spPr bwMode="auto">
            <a:xfrm>
              <a:off x="1325" y="1405"/>
              <a:ext cx="347" cy="7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1" name="Text Box 16"/>
            <p:cNvSpPr txBox="1">
              <a:spLocks noChangeArrowheads="1"/>
            </p:cNvSpPr>
            <p:nvPr/>
          </p:nvSpPr>
          <p:spPr bwMode="auto">
            <a:xfrm>
              <a:off x="432" y="1535"/>
              <a:ext cx="843" cy="26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NbTi Dished Head</a:t>
              </a:r>
            </a:p>
          </p:txBody>
        </p:sp>
        <p:sp>
          <p:nvSpPr>
            <p:cNvPr id="31762" name="Text Box 17"/>
            <p:cNvSpPr txBox="1">
              <a:spLocks noChangeArrowheads="1"/>
            </p:cNvSpPr>
            <p:nvPr/>
          </p:nvSpPr>
          <p:spPr bwMode="auto">
            <a:xfrm>
              <a:off x="2466" y="1056"/>
              <a:ext cx="1042" cy="17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Stiffening Rings</a:t>
              </a:r>
            </a:p>
          </p:txBody>
        </p:sp>
        <p:sp>
          <p:nvSpPr>
            <p:cNvPr id="31763" name="Line 18"/>
            <p:cNvSpPr>
              <a:spLocks noChangeShapeType="1"/>
            </p:cNvSpPr>
            <p:nvPr/>
          </p:nvSpPr>
          <p:spPr bwMode="auto">
            <a:xfrm flipV="1">
              <a:off x="2069" y="2406"/>
              <a:ext cx="347" cy="130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4" name="Text Box 19"/>
            <p:cNvSpPr txBox="1">
              <a:spLocks noChangeArrowheads="1"/>
            </p:cNvSpPr>
            <p:nvPr/>
          </p:nvSpPr>
          <p:spPr bwMode="auto">
            <a:xfrm>
              <a:off x="3309" y="1317"/>
              <a:ext cx="1538" cy="17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Bookman Old Style" charset="0"/>
                <a:buNone/>
              </a:pPr>
              <a:r>
                <a:rPr lang="en-GB" sz="1200" b="1">
                  <a:solidFill>
                    <a:srgbClr val="000000"/>
                  </a:solidFill>
                  <a:latin typeface="Bookman Old Style" charset="0"/>
                </a:rPr>
                <a:t>2 - Phase Return Header</a:t>
              </a:r>
            </a:p>
          </p:txBody>
        </p:sp>
        <p:sp>
          <p:nvSpPr>
            <p:cNvPr id="31765" name="Line 20"/>
            <p:cNvSpPr>
              <a:spLocks noChangeShapeType="1"/>
            </p:cNvSpPr>
            <p:nvPr/>
          </p:nvSpPr>
          <p:spPr bwMode="auto">
            <a:xfrm>
              <a:off x="4103" y="1492"/>
              <a:ext cx="1" cy="30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6" name="Line 21"/>
            <p:cNvSpPr>
              <a:spLocks noChangeShapeType="1"/>
            </p:cNvSpPr>
            <p:nvPr/>
          </p:nvSpPr>
          <p:spPr bwMode="auto">
            <a:xfrm>
              <a:off x="1027" y="1797"/>
              <a:ext cx="645" cy="56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7" name="Line 22"/>
            <p:cNvSpPr>
              <a:spLocks noChangeShapeType="1"/>
            </p:cNvSpPr>
            <p:nvPr/>
          </p:nvSpPr>
          <p:spPr bwMode="auto">
            <a:xfrm flipV="1">
              <a:off x="1275" y="2754"/>
              <a:ext cx="298" cy="2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8" name="Line 23"/>
            <p:cNvSpPr>
              <a:spLocks noChangeShapeType="1"/>
            </p:cNvSpPr>
            <p:nvPr/>
          </p:nvSpPr>
          <p:spPr bwMode="auto">
            <a:xfrm>
              <a:off x="1027" y="2145"/>
              <a:ext cx="447" cy="21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9" name="Line 24"/>
            <p:cNvSpPr>
              <a:spLocks noChangeShapeType="1"/>
            </p:cNvSpPr>
            <p:nvPr/>
          </p:nvSpPr>
          <p:spPr bwMode="auto">
            <a:xfrm flipH="1">
              <a:off x="2911" y="1230"/>
              <a:ext cx="52" cy="95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858856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QWRHW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1377950"/>
            <a:ext cx="7340600" cy="3703638"/>
          </a:xfrm>
          <a:noFill/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038225" y="5214938"/>
            <a:ext cx="1147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>
                <a:sym typeface="Symbol" charset="0"/>
              </a:rPr>
              <a:t></a:t>
            </a:r>
            <a:r>
              <a:rPr lang="en-US">
                <a:sym typeface="Symbol" charset="0"/>
              </a:rPr>
              <a:t>/4 cavity</a:t>
            </a:r>
            <a:endParaRPr lang="ru-RU">
              <a:sym typeface="Symbol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5995988" y="5257800"/>
            <a:ext cx="1147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>
                <a:sym typeface="Symbol" charset="0"/>
              </a:rPr>
              <a:t></a:t>
            </a:r>
            <a:r>
              <a:rPr lang="en-US">
                <a:sym typeface="Symbol" charset="0"/>
              </a:rPr>
              <a:t>/2 cavity</a:t>
            </a:r>
            <a:endParaRPr lang="ru-RU">
              <a:sym typeface="Symbol" charset="0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095625" y="268288"/>
            <a:ext cx="350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SC cavities for ion linacs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1804988" y="5805488"/>
            <a:ext cx="520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/>
              <a:t>The accelerator is a chain of independent cavities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23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Applications of linear accelerators</a:t>
            </a:r>
            <a:endParaRPr lang="ru-RU" sz="4000"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Medicine and technology </a:t>
            </a:r>
          </a:p>
          <a:p>
            <a:pPr eaLnBrk="1" hangingPunct="1"/>
            <a:r>
              <a:rPr lang="en-US">
                <a:latin typeface="Arial" charset="0"/>
              </a:rPr>
              <a:t>Neutron generators</a:t>
            </a:r>
          </a:p>
          <a:p>
            <a:pPr eaLnBrk="1" hangingPunct="1"/>
            <a:r>
              <a:rPr lang="en-US">
                <a:latin typeface="Arial" charset="0"/>
              </a:rPr>
              <a:t>Neutral particle beams</a:t>
            </a:r>
          </a:p>
          <a:p>
            <a:pPr eaLnBrk="1" hangingPunct="1"/>
            <a:r>
              <a:rPr lang="en-US">
                <a:latin typeface="Arial" charset="0"/>
              </a:rPr>
              <a:t>Energy recovery linacs ERL (synchrotron radiation sources)</a:t>
            </a:r>
          </a:p>
          <a:p>
            <a:pPr eaLnBrk="1" hangingPunct="1"/>
            <a:r>
              <a:rPr lang="en-US">
                <a:latin typeface="Arial" charset="0"/>
              </a:rPr>
              <a:t>X-ray free electron laser X-FEL</a:t>
            </a:r>
          </a:p>
          <a:p>
            <a:pPr eaLnBrk="1" hangingPunct="1"/>
            <a:r>
              <a:rPr lang="en-US">
                <a:latin typeface="Arial" charset="0"/>
              </a:rPr>
              <a:t>High energy phisics – Linear collider</a:t>
            </a: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ic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550" y="-171450"/>
            <a:ext cx="4279900" cy="7029450"/>
          </a:xfrm>
          <a:noFill/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-100013" y="1485900"/>
            <a:ext cx="4756151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6000" b="1">
                <a:latin typeface="Courier New" charset="0"/>
              </a:rPr>
              <a:t>… portion </a:t>
            </a:r>
          </a:p>
          <a:p>
            <a:pPr algn="ctr" eaLnBrk="1" hangingPunct="1"/>
            <a:r>
              <a:rPr lang="en-US" sz="6000" b="1">
                <a:latin typeface="Courier New" charset="0"/>
              </a:rPr>
              <a:t>of</a:t>
            </a:r>
          </a:p>
          <a:p>
            <a:pPr algn="ctr" eaLnBrk="1" hangingPunct="1"/>
            <a:r>
              <a:rPr lang="en-US" sz="6000" b="1">
                <a:latin typeface="Courier New" charset="0"/>
              </a:rPr>
              <a:t>theory…</a:t>
            </a:r>
            <a:endParaRPr lang="ru-RU" sz="6000" b="1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1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Episode IV: Star </a:t>
            </a:r>
            <a:r>
              <a:rPr lang="en-US" dirty="0" smtClean="0">
                <a:latin typeface="Arial" charset="0"/>
              </a:rPr>
              <a:t>Wars</a:t>
            </a:r>
            <a:endParaRPr lang="ru-RU" dirty="0"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00088" y="1309688"/>
            <a:ext cx="68818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400"/>
              <a:t>The idea was proposed in Los Alamos laboratory </a:t>
            </a:r>
          </a:p>
          <a:p>
            <a:pPr eaLnBrk="1" hangingPunct="1"/>
            <a:r>
              <a:rPr lang="en-US" sz="2400"/>
              <a:t>in the beginning of 70-th</a:t>
            </a:r>
            <a:endParaRPr lang="ru-RU" sz="240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90588" y="3035300"/>
            <a:ext cx="54054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2000"/>
              <a:t>Generation of H</a:t>
            </a:r>
            <a:r>
              <a:rPr lang="en-US" sz="2000" baseline="30000"/>
              <a:t>- </a:t>
            </a:r>
            <a:r>
              <a:rPr lang="en-US" sz="2000"/>
              <a:t>beam 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Acceleration to the energy of 50 – 100 MeV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Neutralization in a gas or plasma target</a:t>
            </a:r>
          </a:p>
          <a:p>
            <a:pPr eaLnBrk="1" hangingPunct="1">
              <a:buFontTx/>
              <a:buAutoNum type="arabicPeriod"/>
            </a:pPr>
            <a:r>
              <a:rPr lang="en-US" sz="2000"/>
              <a:t>Required beam current is about 50 mA</a:t>
            </a:r>
            <a:endParaRPr lang="ru-RU" sz="2000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95338" y="2257425"/>
            <a:ext cx="621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9900"/>
                </a:solidFill>
              </a:rPr>
              <a:t>Usage of a neutral particle beam in the cosmic space </a:t>
            </a:r>
          </a:p>
          <a:p>
            <a:pPr eaLnBrk="1" hangingPunct="1"/>
            <a:r>
              <a:rPr lang="en-US" sz="2000">
                <a:solidFill>
                  <a:srgbClr val="009900"/>
                </a:solidFill>
              </a:rPr>
              <a:t>to destroy electronics on Enemies rockets</a:t>
            </a:r>
            <a:endParaRPr lang="ru-RU" sz="2000">
              <a:solidFill>
                <a:srgbClr val="009900"/>
              </a:solidFill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841375" y="4541838"/>
            <a:ext cx="774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1971-discovery of Cesium Catalysis in Budker Institute (Novosibirsk):</a:t>
            </a:r>
          </a:p>
          <a:p>
            <a:r>
              <a:rPr lang="en-US" b="1">
                <a:solidFill>
                  <a:srgbClr val="CC0000"/>
                </a:solidFill>
              </a:rPr>
              <a:t>The current was increased from 100 </a:t>
            </a:r>
            <a:r>
              <a:rPr lang="en-US" b="1">
                <a:solidFill>
                  <a:srgbClr val="CC0000"/>
                </a:solidFill>
                <a:sym typeface="Symbol" charset="0"/>
              </a:rPr>
              <a:t>A up to 1 A (Dudnikov, Dymov)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795338" y="5176838"/>
            <a:ext cx="528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1972 – commissioning of first RFQ accelerator </a:t>
            </a: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(V.Tepljakov, I.Kapchinsky, IHEP Protvino)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1589088" y="5970588"/>
            <a:ext cx="4781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1983 USA Strategic Defender Initiative</a:t>
            </a:r>
            <a:endParaRPr lang="ru-RU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8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Bear on a rocket</a:t>
            </a:r>
            <a:endParaRPr lang="ru-RU">
              <a:latin typeface="Arial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33363" y="1362075"/>
            <a:ext cx="83343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13 </a:t>
            </a:r>
            <a:r>
              <a:rPr lang="en-US" sz="2400">
                <a:solidFill>
                  <a:srgbClr val="FF0000"/>
                </a:solidFill>
              </a:rPr>
              <a:t>July</a:t>
            </a:r>
            <a:r>
              <a:rPr lang="ru-RU" sz="2400">
                <a:solidFill>
                  <a:srgbClr val="FF0000"/>
                </a:solidFill>
              </a:rPr>
              <a:t> 1989</a:t>
            </a:r>
            <a:r>
              <a:rPr lang="ru-RU" sz="2400"/>
              <a:t> </a:t>
            </a:r>
            <a:r>
              <a:rPr lang="en-US" sz="2400"/>
              <a:t>in</a:t>
            </a:r>
            <a:r>
              <a:rPr lang="ru-RU" sz="2400"/>
              <a:t> 8-30 </a:t>
            </a:r>
            <a:r>
              <a:rPr lang="en-US" sz="2400"/>
              <a:t>AM</a:t>
            </a:r>
            <a:r>
              <a:rPr lang="ru-RU" sz="2400"/>
              <a:t> </a:t>
            </a:r>
            <a:r>
              <a:rPr lang="en-US" sz="2400"/>
              <a:t>from White Sand</a:t>
            </a:r>
            <a:r>
              <a:rPr lang="ru-RU" sz="2400"/>
              <a:t> </a:t>
            </a:r>
            <a:r>
              <a:rPr lang="en-US" sz="2400"/>
              <a:t>in New Mexico</a:t>
            </a:r>
            <a:r>
              <a:rPr lang="ru-RU" sz="2400"/>
              <a:t> </a:t>
            </a:r>
            <a:endParaRPr lang="en-US" sz="2400"/>
          </a:p>
          <a:p>
            <a:r>
              <a:rPr lang="en-US" sz="2400"/>
              <a:t>Areas</a:t>
            </a:r>
            <a:r>
              <a:rPr lang="ru-RU" sz="2400"/>
              <a:t> </a:t>
            </a:r>
            <a:r>
              <a:rPr lang="en-US" sz="2400"/>
              <a:t>rocket was started with BEAR facility on a board</a:t>
            </a:r>
          </a:p>
          <a:p>
            <a:endParaRPr lang="en-US" sz="2400"/>
          </a:p>
          <a:p>
            <a:r>
              <a:rPr lang="en-US" sz="2400"/>
              <a:t>BEAR</a:t>
            </a:r>
            <a:r>
              <a:rPr lang="ru-RU" sz="2400"/>
              <a:t> –</a:t>
            </a:r>
            <a:r>
              <a:rPr lang="en-US" sz="2400"/>
              <a:t>Beam Experiment Aboard a Rocket</a:t>
            </a:r>
          </a:p>
          <a:p>
            <a:endParaRPr lang="ru-RU" altLang="zh-CN" sz="2400"/>
          </a:p>
          <a:p>
            <a:r>
              <a:rPr lang="en-US" altLang="zh-CN" sz="2400">
                <a:ea typeface="SimSun" charset="0"/>
                <a:cs typeface="SimSun" charset="0"/>
              </a:rPr>
              <a:t>After</a:t>
            </a:r>
            <a:r>
              <a:rPr lang="ru-RU" altLang="zh-CN" sz="2400"/>
              <a:t> 11 </a:t>
            </a:r>
            <a:r>
              <a:rPr lang="en-US" altLang="zh-CN" sz="2400">
                <a:ea typeface="SimSun" charset="0"/>
                <a:cs typeface="SimSun" charset="0"/>
              </a:rPr>
              <a:t>minutes of flight</a:t>
            </a:r>
            <a:r>
              <a:rPr lang="ru-RU" altLang="zh-CN" sz="2400"/>
              <a:t> </a:t>
            </a:r>
            <a:r>
              <a:rPr lang="en-US" altLang="zh-CN" sz="2400">
                <a:ea typeface="SimSun" charset="0"/>
                <a:cs typeface="SimSun" charset="0"/>
              </a:rPr>
              <a:t>the</a:t>
            </a:r>
            <a:r>
              <a:rPr lang="ru-RU" altLang="zh-CN" sz="2400"/>
              <a:t> </a:t>
            </a:r>
            <a:r>
              <a:rPr lang="en-US" altLang="zh-CN" sz="2400">
                <a:ea typeface="SimSun" charset="0"/>
                <a:cs typeface="SimSun" charset="0"/>
              </a:rPr>
              <a:t>BEAR</a:t>
            </a:r>
            <a:r>
              <a:rPr lang="ru-RU" altLang="zh-CN" sz="2400"/>
              <a:t> </a:t>
            </a:r>
            <a:r>
              <a:rPr lang="en-US" altLang="zh-CN" sz="2400">
                <a:ea typeface="SimSun" charset="0"/>
                <a:cs typeface="SimSun" charset="0"/>
              </a:rPr>
              <a:t>was successfully landed </a:t>
            </a:r>
          </a:p>
          <a:p>
            <a:r>
              <a:rPr lang="en-US" altLang="zh-CN" sz="2400">
                <a:ea typeface="SimSun" charset="0"/>
                <a:cs typeface="SimSun" charset="0"/>
              </a:rPr>
              <a:t>without mechanical damages</a:t>
            </a:r>
            <a:r>
              <a:rPr lang="ru-RU" altLang="zh-CN" sz="2400"/>
              <a:t>. 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85763" y="4183063"/>
            <a:ext cx="5672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/>
              <a:t>1 MeV, 10 mA of equivalent current </a:t>
            </a:r>
          </a:p>
          <a:p>
            <a:pPr eaLnBrk="1" hangingPunct="1"/>
            <a:r>
              <a:rPr lang="en-US" sz="2000"/>
              <a:t>the neutral particle beam was injected into space</a:t>
            </a:r>
            <a:endParaRPr lang="ru-RU" sz="2000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85763" y="5157788"/>
            <a:ext cx="5048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altLang="zh-CN" sz="2400">
                <a:ea typeface="SimSun" charset="0"/>
                <a:cs typeface="SimSun" charset="0"/>
              </a:rPr>
              <a:t>Price of the experiment was </a:t>
            </a:r>
            <a:r>
              <a:rPr lang="ru-RU" altLang="zh-CN" sz="2400"/>
              <a:t>794</a:t>
            </a:r>
            <a:r>
              <a:rPr lang="en-US" altLang="zh-CN" sz="2400">
                <a:ea typeface="SimSun" charset="0"/>
                <a:cs typeface="SimSun" charset="0"/>
              </a:rPr>
              <a:t> M$</a:t>
            </a:r>
          </a:p>
          <a:p>
            <a:pPr eaLnBrk="1" hangingPunct="1"/>
            <a:r>
              <a:rPr lang="en-US" altLang="zh-CN" sz="2400">
                <a:ea typeface="SimSun" charset="0"/>
                <a:cs typeface="SimSun" charset="0"/>
              </a:rPr>
              <a:t>1993 the program was closed.</a:t>
            </a:r>
            <a:r>
              <a:rPr lang="ru-RU" altLang="zh-CN" sz="2400"/>
              <a:t> 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5511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060450"/>
            <a:ext cx="79375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30238" y="388938"/>
            <a:ext cx="7870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2000"/>
              <a:t>BEAR goes from Los Alamos</a:t>
            </a:r>
          </a:p>
          <a:p>
            <a:pPr eaLnBrk="1" hangingPunct="1"/>
            <a:r>
              <a:rPr lang="en-US" sz="2000"/>
              <a:t>to Washington DC international airport to aerospace museum (2006)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40676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7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73" y="129758"/>
            <a:ext cx="9144000" cy="65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543800" cy="47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05800" cy="78105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The Spallation Neutron Source</a:t>
            </a:r>
            <a:br>
              <a:rPr lang="en-US" sz="36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</a:br>
            <a:r>
              <a:rPr lang="en-US" sz="36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ORNL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171700" y="2035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 flipV="1">
            <a:off x="1752600" y="1295400"/>
            <a:ext cx="1828800" cy="1295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2286000" y="3505200"/>
            <a:ext cx="2438400" cy="289560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1447800"/>
            <a:ext cx="990600" cy="129540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33400" y="966788"/>
            <a:ext cx="283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1.3 GeV proton accelerator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410200" y="1143000"/>
            <a:ext cx="193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Accumulator ring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1143000" y="63246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2 MW Mercury target</a:t>
            </a:r>
          </a:p>
        </p:txBody>
      </p:sp>
    </p:spTree>
    <p:extLst>
      <p:ext uri="{BB962C8B-B14F-4D97-AF65-F5344CB8AC3E}">
        <p14:creationId xmlns:p14="http://schemas.microsoft.com/office/powerpoint/2010/main" val="2756688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676400" y="1219200"/>
            <a:ext cx="6019800" cy="3962400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6324600" cy="838200"/>
          </a:xfrm>
        </p:spPr>
        <p:txBody>
          <a:bodyPr/>
          <a:lstStyle/>
          <a:p>
            <a:r>
              <a:rPr lang="en-US" sz="36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SNS parameters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09800" y="1524000"/>
            <a:ext cx="48672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Primary proton beam energy - 1.3 </a:t>
            </a:r>
            <a:r>
              <a:rPr lang="en-US" sz="2000" b="1" dirty="0" err="1">
                <a:solidFill>
                  <a:schemeClr val="accent2"/>
                </a:solidFill>
              </a:rPr>
              <a:t>GeV</a:t>
            </a:r>
            <a:endParaRPr lang="en-US" sz="2000" b="1" dirty="0">
              <a:solidFill>
                <a:schemeClr val="accent2"/>
              </a:solidFill>
            </a:endParaRP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Intensity - 9.6 </a:t>
            </a:r>
            <a:r>
              <a:rPr lang="en-US" sz="2000" b="1" dirty="0">
                <a:solidFill>
                  <a:schemeClr val="accent2"/>
                </a:solidFill>
                <a:sym typeface="Symbol" charset="0"/>
              </a:rPr>
              <a:t></a:t>
            </a:r>
            <a:r>
              <a:rPr lang="en-US" sz="2000" b="1" dirty="0">
                <a:solidFill>
                  <a:schemeClr val="accent2"/>
                </a:solidFill>
              </a:rPr>
              <a:t> 10</a:t>
            </a:r>
            <a:r>
              <a:rPr lang="en-US" sz="2000" b="1" baseline="30000" dirty="0">
                <a:solidFill>
                  <a:schemeClr val="accent2"/>
                </a:solidFill>
              </a:rPr>
              <a:t>15</a:t>
            </a:r>
            <a:r>
              <a:rPr lang="en-US" sz="2000" b="1" dirty="0">
                <a:solidFill>
                  <a:schemeClr val="accent2"/>
                </a:solidFill>
              </a:rPr>
              <a:t> protons/sec</a:t>
            </a: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Pulse duration - </a:t>
            </a:r>
            <a:r>
              <a:rPr lang="en-US" sz="2000" b="1" dirty="0" smtClean="0">
                <a:solidFill>
                  <a:schemeClr val="accent2"/>
                </a:solidFill>
              </a:rPr>
              <a:t>380ns (</a:t>
            </a:r>
            <a:r>
              <a:rPr lang="en-US" sz="2000" b="1" dirty="0">
                <a:solidFill>
                  <a:schemeClr val="accent2"/>
                </a:solidFill>
              </a:rPr>
              <a:t>FWHM)</a:t>
            </a: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Repetition rate - 60Hz</a:t>
            </a: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Total power - 2 MW</a:t>
            </a: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rgbClr val="0000CC"/>
                </a:solidFill>
              </a:rPr>
              <a:t>Liquid Mercury target</a:t>
            </a:r>
          </a:p>
          <a:p>
            <a:pPr algn="ctr">
              <a:lnSpc>
                <a:spcPct val="135000"/>
              </a:lnSpc>
            </a:pPr>
            <a:endParaRPr lang="en-US" sz="2000" b="1" dirty="0">
              <a:solidFill>
                <a:schemeClr val="accent2"/>
              </a:solidFill>
            </a:endParaRPr>
          </a:p>
          <a:p>
            <a:pPr algn="ctr">
              <a:lnSpc>
                <a:spcPct val="135000"/>
              </a:lnSpc>
            </a:pPr>
            <a:r>
              <a:rPr lang="en-US" sz="2000" b="1" dirty="0">
                <a:solidFill>
                  <a:srgbClr val="0000CC"/>
                </a:solidFill>
              </a:rPr>
              <a:t>Number of neutrino produced ~ 3</a:t>
            </a:r>
            <a:r>
              <a:rPr lang="en-US" sz="2000" b="1" dirty="0">
                <a:solidFill>
                  <a:srgbClr val="0000CC"/>
                </a:solidFill>
                <a:sym typeface="Symbol" charset="0"/>
              </a:rPr>
              <a:t></a:t>
            </a:r>
            <a:r>
              <a:rPr lang="en-US" sz="2000" b="1" dirty="0">
                <a:solidFill>
                  <a:srgbClr val="0000CC"/>
                </a:solidFill>
              </a:rPr>
              <a:t>10</a:t>
            </a:r>
            <a:r>
              <a:rPr lang="en-US" sz="2000" b="1" baseline="30000" dirty="0">
                <a:solidFill>
                  <a:srgbClr val="0000CC"/>
                </a:solidFill>
              </a:rPr>
              <a:t>22</a:t>
            </a:r>
            <a:r>
              <a:rPr lang="en-US" sz="2000" b="1" dirty="0">
                <a:solidFill>
                  <a:srgbClr val="0000CC"/>
                </a:solidFill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41812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4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7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A4C93892-3611-8E4E-9149-90BA78EFBCD9}" type="slidenum">
              <a:rPr lang="ru-RU" sz="1400"/>
              <a:pPr eaLnBrk="1" hangingPunct="1"/>
              <a:t>4</a:t>
            </a:fld>
            <a:endParaRPr lang="ru-RU" sz="1400"/>
          </a:p>
        </p:txBody>
      </p:sp>
      <p:sp>
        <p:nvSpPr>
          <p:cNvPr id="33801" name="Text Box 2"/>
          <p:cNvSpPr txBox="1">
            <a:spLocks noChangeArrowheads="1"/>
          </p:cNvSpPr>
          <p:nvPr/>
        </p:nvSpPr>
        <p:spPr bwMode="auto">
          <a:xfrm>
            <a:off x="3311525" y="414338"/>
            <a:ext cx="2384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8000"/>
              </a:buClr>
              <a:buSzPct val="100000"/>
              <a:buFont typeface="Arial" charset="0"/>
              <a:buNone/>
            </a:pPr>
            <a:r>
              <a:rPr lang="en-GB" b="1" u="sng">
                <a:solidFill>
                  <a:srgbClr val="008000"/>
                </a:solidFill>
              </a:rPr>
              <a:t>Particle motion</a:t>
            </a:r>
          </a:p>
        </p:txBody>
      </p:sp>
      <p:sp>
        <p:nvSpPr>
          <p:cNvPr id="33802" name="Text Box 3"/>
          <p:cNvSpPr txBox="1">
            <a:spLocks noChangeArrowheads="1"/>
          </p:cNvSpPr>
          <p:nvPr/>
        </p:nvSpPr>
        <p:spPr bwMode="auto">
          <a:xfrm>
            <a:off x="301625" y="3294063"/>
            <a:ext cx="390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CC66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CC66"/>
                </a:solidFill>
              </a:rPr>
              <a:t>Transverse (Betatron) Oscillations</a:t>
            </a:r>
          </a:p>
        </p:txBody>
      </p:sp>
      <p:sp>
        <p:nvSpPr>
          <p:cNvPr id="33803" name="Text Box 4"/>
          <p:cNvSpPr txBox="1">
            <a:spLocks noChangeArrowheads="1"/>
          </p:cNvSpPr>
          <p:nvPr/>
        </p:nvSpPr>
        <p:spPr bwMode="auto">
          <a:xfrm>
            <a:off x="614363" y="2438400"/>
            <a:ext cx="23558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CC66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CC66"/>
                </a:solidFill>
              </a:rPr>
              <a:t>Transverse plane:</a:t>
            </a:r>
          </a:p>
          <a:p>
            <a:pPr eaLnBrk="1" hangingPunct="1">
              <a:buClr>
                <a:srgbClr val="00CC66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CC66"/>
                </a:solidFill>
              </a:rPr>
              <a:t>Horizontal + vertical</a:t>
            </a:r>
          </a:p>
        </p:txBody>
      </p:sp>
      <p:sp>
        <p:nvSpPr>
          <p:cNvPr id="33804" name="Text Box 5"/>
          <p:cNvSpPr txBox="1">
            <a:spLocks noChangeArrowheads="1"/>
          </p:cNvSpPr>
          <p:nvPr/>
        </p:nvSpPr>
        <p:spPr bwMode="auto">
          <a:xfrm>
            <a:off x="5019675" y="2573338"/>
            <a:ext cx="2295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00CC"/>
                </a:solidFill>
              </a:rPr>
              <a:t>Longitudinal plane:</a:t>
            </a:r>
          </a:p>
        </p:txBody>
      </p:sp>
      <p:sp>
        <p:nvSpPr>
          <p:cNvPr id="33805" name="Text Box 6"/>
          <p:cNvSpPr txBox="1">
            <a:spLocks noChangeArrowheads="1"/>
          </p:cNvSpPr>
          <p:nvPr/>
        </p:nvSpPr>
        <p:spPr bwMode="auto">
          <a:xfrm>
            <a:off x="4525963" y="3024188"/>
            <a:ext cx="4492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0000CC"/>
                </a:solidFill>
              </a:rPr>
              <a:t>Longitudinal (Synchrotron) Oscillations</a:t>
            </a:r>
          </a:p>
        </p:txBody>
      </p:sp>
      <p:sp>
        <p:nvSpPr>
          <p:cNvPr id="33806" name="Rectangle 7"/>
          <p:cNvSpPr>
            <a:spLocks noChangeArrowheads="1"/>
          </p:cNvSpPr>
          <p:nvPr/>
        </p:nvSpPr>
        <p:spPr bwMode="auto">
          <a:xfrm>
            <a:off x="0" y="217646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3794" name="Object 8"/>
          <p:cNvGraphicFramePr>
            <a:graphicFrameLocks noChangeAspect="1"/>
          </p:cNvGraphicFramePr>
          <p:nvPr/>
        </p:nvGraphicFramePr>
        <p:xfrm>
          <a:off x="3267075" y="908050"/>
          <a:ext cx="25654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3" r:id="rId4" imgW="3210840" imgH="2505240" progId="">
                  <p:embed/>
                </p:oleObj>
              </mc:Choice>
              <mc:Fallback>
                <p:oleObj r:id="rId4" imgW="3210840" imgH="2505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5" y="908050"/>
                        <a:ext cx="2565400" cy="20018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7" name="Rectangle 9"/>
          <p:cNvSpPr>
            <a:spLocks noChangeArrowheads="1"/>
          </p:cNvSpPr>
          <p:nvPr/>
        </p:nvSpPr>
        <p:spPr bwMode="auto">
          <a:xfrm>
            <a:off x="0" y="25146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3795" name="Object 10"/>
          <p:cNvGraphicFramePr>
            <a:graphicFrameLocks noChangeAspect="1"/>
          </p:cNvGraphicFramePr>
          <p:nvPr/>
        </p:nvGraphicFramePr>
        <p:xfrm>
          <a:off x="746125" y="3743325"/>
          <a:ext cx="2743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4" r:id="rId6" imgW="2743200" imgH="1828800" progId="">
                  <p:embed/>
                </p:oleObj>
              </mc:Choice>
              <mc:Fallback>
                <p:oleObj r:id="rId6" imgW="2743200" imgH="182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3743325"/>
                        <a:ext cx="2743200" cy="1828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8" name="Rectangle 11"/>
          <p:cNvSpPr>
            <a:spLocks noChangeArrowheads="1"/>
          </p:cNvSpPr>
          <p:nvPr/>
        </p:nvSpPr>
        <p:spPr bwMode="auto">
          <a:xfrm>
            <a:off x="0" y="33004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3796" name="Object 12"/>
          <p:cNvGraphicFramePr>
            <a:graphicFrameLocks noChangeAspect="1"/>
          </p:cNvGraphicFramePr>
          <p:nvPr/>
        </p:nvGraphicFramePr>
        <p:xfrm>
          <a:off x="341313" y="5319713"/>
          <a:ext cx="30607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5" r:id="rId8" imgW="1790640" imgH="253800" progId="">
                  <p:embed/>
                </p:oleObj>
              </mc:Choice>
              <mc:Fallback>
                <p:oleObj r:id="rId8" imgW="179064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5319713"/>
                        <a:ext cx="3060700" cy="43973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13"/>
          <p:cNvGraphicFramePr>
            <a:graphicFrameLocks noChangeAspect="1"/>
          </p:cNvGraphicFramePr>
          <p:nvPr/>
        </p:nvGraphicFramePr>
        <p:xfrm>
          <a:off x="476250" y="5859463"/>
          <a:ext cx="18002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6" r:id="rId10" imgW="1154880" imgH="444240" progId="">
                  <p:embed/>
                </p:oleObj>
              </mc:Choice>
              <mc:Fallback>
                <p:oleObj r:id="rId10" imgW="1154880" imgH="444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5859463"/>
                        <a:ext cx="1800225" cy="6985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9" name="Rectangle 14"/>
          <p:cNvSpPr>
            <a:spLocks noChangeArrowheads="1"/>
          </p:cNvSpPr>
          <p:nvPr/>
        </p:nvSpPr>
        <p:spPr bwMode="auto">
          <a:xfrm>
            <a:off x="0" y="17383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3798" name="Object 15"/>
          <p:cNvGraphicFramePr>
            <a:graphicFrameLocks noChangeAspect="1"/>
          </p:cNvGraphicFramePr>
          <p:nvPr/>
        </p:nvGraphicFramePr>
        <p:xfrm>
          <a:off x="4706938" y="3384550"/>
          <a:ext cx="2665412" cy="333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7" r:id="rId12" imgW="2700360" imgH="3165120" progId="">
                  <p:embed/>
                </p:oleObj>
              </mc:Choice>
              <mc:Fallback>
                <p:oleObj r:id="rId12" imgW="2700360" imgH="316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3384550"/>
                        <a:ext cx="2665412" cy="33305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0" name="Text Box 16"/>
          <p:cNvSpPr txBox="1">
            <a:spLocks noChangeArrowheads="1"/>
          </p:cNvSpPr>
          <p:nvPr/>
        </p:nvSpPr>
        <p:spPr bwMode="auto">
          <a:xfrm>
            <a:off x="7308850" y="3500438"/>
            <a:ext cx="1835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Mathematical</a:t>
            </a:r>
          </a:p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pendulum</a:t>
            </a:r>
          </a:p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with external </a:t>
            </a:r>
          </a:p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force (acc.gap)</a:t>
            </a:r>
            <a:r>
              <a:rPr lang="ar-sa" sz="1800">
                <a:solidFill>
                  <a:srgbClr val="0000CC"/>
                </a:solidFill>
                <a:cs typeface="Arial" charset="0"/>
              </a:rPr>
              <a:t>‏</a:t>
            </a:r>
            <a:endParaRPr lang="en-GB" sz="1800">
              <a:solidFill>
                <a:srgbClr val="0000CC"/>
              </a:solidFill>
              <a:ea typeface="Arial" charset="0"/>
              <a:cs typeface="Arial" charset="0"/>
            </a:endParaRPr>
          </a:p>
        </p:txBody>
      </p:sp>
      <p:sp>
        <p:nvSpPr>
          <p:cNvPr id="33811" name="Text Box 17"/>
          <p:cNvSpPr txBox="1">
            <a:spLocks noChangeArrowheads="1"/>
          </p:cNvSpPr>
          <p:nvPr/>
        </p:nvSpPr>
        <p:spPr bwMode="auto">
          <a:xfrm>
            <a:off x="6911975" y="6276975"/>
            <a:ext cx="22320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Clr>
                <a:srgbClr val="008000"/>
              </a:buClr>
              <a:buSzPct val="100000"/>
              <a:buFont typeface="Arial" charset="0"/>
              <a:buNone/>
            </a:pPr>
            <a:r>
              <a:rPr lang="en-GB" sz="1600" b="1">
                <a:solidFill>
                  <a:srgbClr val="008000"/>
                </a:solidFill>
              </a:rPr>
              <a:t>Academician V.I.Veksler, 1944</a:t>
            </a:r>
          </a:p>
        </p:txBody>
      </p:sp>
      <p:graphicFrame>
        <p:nvGraphicFramePr>
          <p:cNvPr id="33799" name="Object 18"/>
          <p:cNvGraphicFramePr>
            <a:graphicFrameLocks noChangeAspect="1"/>
          </p:cNvGraphicFramePr>
          <p:nvPr/>
        </p:nvGraphicFramePr>
        <p:xfrm>
          <a:off x="7524750" y="4724400"/>
          <a:ext cx="1382713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8" name="Фотография Photo Editor" r:id="rId14" imgW="2400635" imgH="2847619" progId="MSPhotoEd.3">
                  <p:embed/>
                </p:oleObj>
              </mc:Choice>
              <mc:Fallback>
                <p:oleObj name="Фотография Photo Editor" r:id="rId14" imgW="2400635" imgH="2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4724400"/>
                        <a:ext cx="1382713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9561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55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4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7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0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6591" y="236901"/>
            <a:ext cx="8818269" cy="5413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Arial"/>
                <a:cs typeface="Arial"/>
              </a:rPr>
              <a:t>Линейный </a:t>
            </a:r>
            <a:r>
              <a:rPr lang="ru-RU" sz="1800" dirty="0">
                <a:latin typeface="Arial"/>
                <a:cs typeface="Arial"/>
              </a:rPr>
              <a:t>ускоритель Института ядерных исследований </a:t>
            </a:r>
            <a:r>
              <a:rPr lang="ru-RU" sz="1800" dirty="0" smtClean="0">
                <a:latin typeface="Arial"/>
                <a:cs typeface="Arial"/>
              </a:rPr>
              <a:t>РАН - сильноточный </a:t>
            </a:r>
            <a:r>
              <a:rPr lang="ru-RU" sz="1800" dirty="0">
                <a:latin typeface="Arial"/>
                <a:cs typeface="Arial"/>
              </a:rPr>
              <a:t>ускоритель протонов и ионов </a:t>
            </a:r>
            <a:r>
              <a:rPr lang="ru-RU" sz="1800" dirty="0" err="1" smtClean="0">
                <a:latin typeface="Arial"/>
                <a:cs typeface="Arial"/>
              </a:rPr>
              <a:t>H</a:t>
            </a:r>
            <a:r>
              <a:rPr lang="en-US" sz="1800" dirty="0">
                <a:latin typeface="Arial"/>
                <a:cs typeface="Arial"/>
              </a:rPr>
              <a:t>-</a:t>
            </a:r>
            <a:r>
              <a:rPr lang="ru-RU" sz="1800" dirty="0" smtClean="0">
                <a:latin typeface="Arial"/>
                <a:cs typeface="Arial"/>
              </a:rPr>
              <a:t> </a:t>
            </a:r>
            <a:r>
              <a:rPr lang="ru-RU" sz="1800" dirty="0">
                <a:latin typeface="Arial"/>
                <a:cs typeface="Arial"/>
              </a:rPr>
              <a:t>со следующими параметрами: энергия 600 МэВ, средний ток 500 мкА, импульсный ток 50 мА, длительность </a:t>
            </a:r>
            <a:r>
              <a:rPr lang="ru-RU" sz="1800" dirty="0" smtClean="0">
                <a:latin typeface="Arial"/>
                <a:cs typeface="Arial"/>
              </a:rPr>
              <a:t>импульса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ru-RU" sz="1800" dirty="0" smtClean="0">
                <a:latin typeface="Arial"/>
                <a:cs typeface="Arial"/>
              </a:rPr>
              <a:t>100 </a:t>
            </a:r>
            <a:r>
              <a:rPr lang="ru-RU" sz="1800" dirty="0" err="1">
                <a:latin typeface="Arial"/>
                <a:cs typeface="Arial"/>
              </a:rPr>
              <a:t>мкс</a:t>
            </a:r>
            <a:r>
              <a:rPr lang="ru-RU" sz="1800" dirty="0">
                <a:latin typeface="Arial"/>
                <a:cs typeface="Arial"/>
              </a:rPr>
              <a:t>, частота повторения импульсов 100 </a:t>
            </a:r>
            <a:r>
              <a:rPr lang="ru-RU" sz="1800" dirty="0" smtClean="0">
                <a:latin typeface="Arial"/>
                <a:cs typeface="Arial"/>
              </a:rPr>
              <a:t>Гц.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ru-RU" sz="1800" dirty="0" smtClean="0">
                <a:latin typeface="Arial"/>
                <a:cs typeface="Arial"/>
              </a:rPr>
              <a:t>Ускоритель </a:t>
            </a:r>
            <a:r>
              <a:rPr lang="ru-RU" sz="1800" dirty="0">
                <a:latin typeface="Arial"/>
                <a:cs typeface="Arial"/>
              </a:rPr>
              <a:t>включает в себя 2 инжектора (ионы Н+  </a:t>
            </a:r>
            <a:r>
              <a:rPr lang="ru-RU" sz="1800" dirty="0" smtClean="0">
                <a:latin typeface="Arial"/>
                <a:cs typeface="Arial"/>
              </a:rPr>
              <a:t>и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ru-RU" sz="1800" dirty="0" smtClean="0">
                <a:latin typeface="Arial"/>
                <a:cs typeface="Arial"/>
              </a:rPr>
              <a:t>Н</a:t>
            </a:r>
            <a:r>
              <a:rPr lang="en-US" sz="1800" dirty="0" smtClean="0">
                <a:latin typeface="Arial"/>
                <a:cs typeface="Arial"/>
              </a:rPr>
              <a:t>-</a:t>
            </a:r>
            <a:r>
              <a:rPr lang="ru-RU" sz="1800" dirty="0" smtClean="0">
                <a:latin typeface="Arial"/>
                <a:cs typeface="Arial"/>
              </a:rPr>
              <a:t> </a:t>
            </a:r>
            <a:r>
              <a:rPr lang="ru-RU" sz="1800" dirty="0">
                <a:latin typeface="Arial"/>
                <a:cs typeface="Arial"/>
              </a:rPr>
              <a:t>), инжекционный тракт, начальную часть </a:t>
            </a:r>
            <a:r>
              <a:rPr lang="ru-RU" sz="1800" dirty="0" smtClean="0">
                <a:latin typeface="Arial"/>
                <a:cs typeface="Arial"/>
              </a:rPr>
              <a:t>ускорителя </a:t>
            </a:r>
            <a:r>
              <a:rPr lang="ru-RU" sz="1800" dirty="0">
                <a:latin typeface="Arial"/>
                <a:cs typeface="Arial"/>
              </a:rPr>
              <a:t>до энергии 100 МэВ и основную часть до </a:t>
            </a:r>
            <a:r>
              <a:rPr lang="ru-RU" sz="1800" dirty="0" smtClean="0">
                <a:latin typeface="Arial"/>
                <a:cs typeface="Arial"/>
              </a:rPr>
              <a:t>энергии </a:t>
            </a:r>
            <a:r>
              <a:rPr lang="ru-RU" sz="1800" dirty="0">
                <a:latin typeface="Arial"/>
                <a:cs typeface="Arial"/>
              </a:rPr>
              <a:t>600 МэВ. Начальная часть состоит из пяти </a:t>
            </a:r>
            <a:r>
              <a:rPr lang="ru-RU" sz="1800" dirty="0" smtClean="0">
                <a:latin typeface="Arial"/>
                <a:cs typeface="Arial"/>
              </a:rPr>
              <a:t>ускоряющих </a:t>
            </a:r>
            <a:r>
              <a:rPr lang="ru-RU" sz="1800" dirty="0">
                <a:latin typeface="Arial"/>
                <a:cs typeface="Arial"/>
              </a:rPr>
              <a:t>резонаторов с трубками дрейфа, </a:t>
            </a:r>
            <a:r>
              <a:rPr lang="ru-RU" sz="1800" dirty="0" smtClean="0">
                <a:latin typeface="Arial"/>
                <a:cs typeface="Arial"/>
              </a:rPr>
              <a:t>работающих </a:t>
            </a:r>
            <a:r>
              <a:rPr lang="ru-RU" sz="1800" dirty="0">
                <a:latin typeface="Arial"/>
                <a:cs typeface="Arial"/>
              </a:rPr>
              <a:t>на частоте 198,2 МГц, основная -  из 27 </a:t>
            </a:r>
            <a:r>
              <a:rPr lang="ru-RU" sz="1800" dirty="0" smtClean="0">
                <a:latin typeface="Arial"/>
                <a:cs typeface="Arial"/>
              </a:rPr>
              <a:t>четырех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ru-RU" sz="1800" dirty="0" smtClean="0">
                <a:latin typeface="Arial"/>
                <a:cs typeface="Arial"/>
              </a:rPr>
              <a:t>секционных </a:t>
            </a:r>
            <a:r>
              <a:rPr lang="ru-RU" sz="1800" dirty="0">
                <a:latin typeface="Arial"/>
                <a:cs typeface="Arial"/>
              </a:rPr>
              <a:t>резонаторов с шайбами и диафрагмами</a:t>
            </a:r>
            <a:r>
              <a:rPr lang="ru-RU" sz="1800" dirty="0" smtClean="0">
                <a:latin typeface="Arial"/>
                <a:cs typeface="Arial"/>
              </a:rPr>
              <a:t>,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ru-RU" sz="1800" dirty="0" smtClean="0">
                <a:latin typeface="Arial"/>
                <a:cs typeface="Arial"/>
              </a:rPr>
              <a:t>работающих </a:t>
            </a:r>
            <a:r>
              <a:rPr lang="ru-RU" sz="1800" dirty="0">
                <a:latin typeface="Arial"/>
                <a:cs typeface="Arial"/>
              </a:rPr>
              <a:t>на частоте 991 МГц. Предусмотрен </a:t>
            </a:r>
            <a:r>
              <a:rPr lang="ru-RU" sz="1800" dirty="0" smtClean="0">
                <a:latin typeface="Arial"/>
                <a:cs typeface="Arial"/>
              </a:rPr>
              <a:t>промежуточный </a:t>
            </a:r>
            <a:r>
              <a:rPr lang="ru-RU" sz="1800" dirty="0">
                <a:latin typeface="Arial"/>
                <a:cs typeface="Arial"/>
              </a:rPr>
              <a:t>вывод пучка с энергией 160 МэВ</a:t>
            </a:r>
            <a:r>
              <a:rPr lang="ru-RU" sz="1800" dirty="0" smtClean="0">
                <a:latin typeface="Arial"/>
                <a:cs typeface="Arial"/>
              </a:rPr>
              <a:t>.</a:t>
            </a:r>
            <a:endParaRPr lang="ru-RU" sz="1800" dirty="0">
              <a:latin typeface="Arial"/>
              <a:cs typeface="Arial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0"/>
            <a:ext cx="685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1" y="187951"/>
            <a:ext cx="4406635" cy="2047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5000" y="3029316"/>
            <a:ext cx="3276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injector complex includes two injectors - protons and </a:t>
            </a:r>
            <a:r>
              <a:rPr lang="en-US" dirty="0" err="1"/>
              <a:t>Н</a:t>
            </a:r>
            <a:r>
              <a:rPr lang="en-US" dirty="0"/>
              <a:t>- ions, - and the corresponding injection lines. Both injectors use accelerating tubes and HV pulse transformers initially providing the energy of 750 </a:t>
            </a:r>
            <a:r>
              <a:rPr lang="en-US" dirty="0" err="1"/>
              <a:t>keV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99" y="187951"/>
            <a:ext cx="3594101" cy="269557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61" y="2626770"/>
            <a:ext cx="5438439" cy="40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381446"/>
              </p:ext>
            </p:extLst>
          </p:nvPr>
        </p:nvGraphicFramePr>
        <p:xfrm>
          <a:off x="4460587" y="3229257"/>
          <a:ext cx="10231909" cy="3933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2" name="Документ" r:id="rId3" imgW="6045200" imgH="2324100" progId="Word.Document.12">
                  <p:embed/>
                </p:oleObj>
              </mc:Choice>
              <mc:Fallback>
                <p:oleObj name="Документ" r:id="rId3" imgW="6045200" imgH="232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587" y="3229257"/>
                        <a:ext cx="10231909" cy="3933696"/>
                      </a:xfrm>
                      <a:prstGeom prst="rect">
                        <a:avLst/>
                      </a:prstGeom>
                      <a:ln>
                        <a:solidFill>
                          <a:srgbClr val="FEA50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6108" y="113874"/>
            <a:ext cx="88155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Сильноточный </a:t>
            </a:r>
            <a:r>
              <a:rPr lang="ru-RU" dirty="0"/>
              <a:t>линейный ускоритель протонов и отрицательных ионов водорода с энергией до 600 МэВ, средним током пучка до 0,5 </a:t>
            </a:r>
            <a:r>
              <a:rPr lang="ru-RU" dirty="0" smtClean="0"/>
              <a:t>мА</a:t>
            </a:r>
            <a:r>
              <a:rPr lang="en-US" dirty="0" smtClean="0"/>
              <a:t>, </a:t>
            </a:r>
            <a:r>
              <a:rPr lang="ru-RU" dirty="0"/>
              <a:t>, находящийся в одном ряду по мощности в пучке вместе с LANSCE (Лос-Аламос, США) и SNS (Ок-</a:t>
            </a:r>
            <a:r>
              <a:rPr lang="ru-RU" dirty="0" err="1"/>
              <a:t>Ридж</a:t>
            </a:r>
            <a:r>
              <a:rPr lang="ru-RU" dirty="0"/>
              <a:t>, США</a:t>
            </a:r>
            <a:r>
              <a:rPr lang="ru-RU" dirty="0" smtClean="0"/>
              <a:t>)</a:t>
            </a:r>
            <a:r>
              <a:rPr lang="en-US" dirty="0" smtClean="0"/>
              <a:t>. </a:t>
            </a:r>
            <a:r>
              <a:rPr lang="ru-RU" dirty="0" smtClean="0"/>
              <a:t>Длина </a:t>
            </a:r>
            <a:r>
              <a:rPr lang="ru-RU" dirty="0"/>
              <a:t>ускорителя более 500 </a:t>
            </a:r>
            <a:r>
              <a:rPr lang="ru-RU" dirty="0" smtClean="0"/>
              <a:t>м. </a:t>
            </a:r>
            <a:endParaRPr lang="en-US" dirty="0" smtClean="0"/>
          </a:p>
          <a:p>
            <a:r>
              <a:rPr lang="ru-RU" dirty="0"/>
              <a:t>О</a:t>
            </a:r>
            <a:r>
              <a:rPr lang="ru-RU" dirty="0" smtClean="0"/>
              <a:t>беспечивает </a:t>
            </a:r>
            <a:r>
              <a:rPr lang="ru-RU" dirty="0"/>
              <a:t>проведение экспериментов в области фундаментальной ядерной физики и прикладных исследований, исследований по производству различных радионуклидов медицинского, научного и промышленного применения, работу Нейтронного комплекса и центра лучевой терапии. 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6704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- Нейтронный комплекс, состоящий из импульсного источника нейтронов позволяющего получать импульсы нейтронов длительностью до 320 </a:t>
            </a:r>
            <a:r>
              <a:rPr lang="ru-RU" sz="2000" dirty="0" err="1"/>
              <a:t>нс</a:t>
            </a:r>
            <a:r>
              <a:rPr lang="ru-RU" sz="2000" dirty="0"/>
              <a:t> с интенсивностью порядка 10</a:t>
            </a:r>
            <a:r>
              <a:rPr lang="ru-RU" sz="2000" baseline="30000" dirty="0"/>
              <a:t>15</a:t>
            </a:r>
            <a:r>
              <a:rPr lang="ru-RU" sz="2000" dirty="0"/>
              <a:t> н/с, спектрометра по времени замедления нейтронов в свинце и установки для радиационного материаловедения.</a:t>
            </a:r>
          </a:p>
          <a:p>
            <a:endParaRPr lang="ru-RU" sz="2000" dirty="0"/>
          </a:p>
          <a:p>
            <a:r>
              <a:rPr lang="ru-RU" sz="2000" dirty="0"/>
              <a:t>- Комплекс производства радиоактивных изотопов для медицины и промышленности (82Sr, 68Ge, 109Cd, 22Nа и др.). </a:t>
            </a:r>
          </a:p>
        </p:txBody>
      </p:sp>
    </p:spTree>
    <p:extLst>
      <p:ext uri="{BB962C8B-B14F-4D97-AF65-F5344CB8AC3E}">
        <p14:creationId xmlns:p14="http://schemas.microsoft.com/office/powerpoint/2010/main" val="287030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57CFBF79-F376-4A4C-AA6D-739A1DF8F490}" type="slidenum">
              <a:rPr lang="ru-RU" sz="1400"/>
              <a:pPr eaLnBrk="1" hangingPunct="1"/>
              <a:t>5</a:t>
            </a:fld>
            <a:endParaRPr lang="ru-RU" sz="1400"/>
          </a:p>
        </p:txBody>
      </p:sp>
      <p:sp>
        <p:nvSpPr>
          <p:cNvPr id="36872" name="Rectangle 2"/>
          <p:cNvSpPr>
            <a:spLocks noChangeArrowheads="1"/>
          </p:cNvSpPr>
          <p:nvPr/>
        </p:nvSpPr>
        <p:spPr bwMode="auto">
          <a:xfrm>
            <a:off x="0" y="25146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6" name="Object 3"/>
          <p:cNvGraphicFramePr>
            <a:graphicFrameLocks noChangeAspect="1"/>
          </p:cNvGraphicFramePr>
          <p:nvPr/>
        </p:nvGraphicFramePr>
        <p:xfrm>
          <a:off x="107950" y="908050"/>
          <a:ext cx="243681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0" r:id="rId4" imgW="2438280" imgH="1828800" progId="">
                  <p:embed/>
                </p:oleObj>
              </mc:Choice>
              <mc:Fallback>
                <p:oleObj r:id="rId4" imgW="2438280" imgH="182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908050"/>
                        <a:ext cx="2436813" cy="1828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3" name="Rectangle 4"/>
          <p:cNvSpPr>
            <a:spLocks noChangeArrowheads="1"/>
          </p:cNvSpPr>
          <p:nvPr/>
        </p:nvSpPr>
        <p:spPr bwMode="auto">
          <a:xfrm>
            <a:off x="0" y="26527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7" name="Object 5"/>
          <p:cNvGraphicFramePr>
            <a:graphicFrameLocks noChangeAspect="1"/>
          </p:cNvGraphicFramePr>
          <p:nvPr/>
        </p:nvGraphicFramePr>
        <p:xfrm>
          <a:off x="2627313" y="2636838"/>
          <a:ext cx="5851525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1" r:id="rId6" imgW="5948640" imgH="1554480" progId="">
                  <p:embed/>
                </p:oleObj>
              </mc:Choice>
              <mc:Fallback>
                <p:oleObj r:id="rId6" imgW="5948640" imgH="1554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636838"/>
                        <a:ext cx="5851525" cy="15287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8" name="Object 7"/>
          <p:cNvGraphicFramePr>
            <a:graphicFrameLocks noChangeAspect="1"/>
          </p:cNvGraphicFramePr>
          <p:nvPr/>
        </p:nvGraphicFramePr>
        <p:xfrm>
          <a:off x="2484438" y="1268413"/>
          <a:ext cx="24749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2" r:id="rId8" imgW="1548720" imgH="431280" progId="">
                  <p:embed/>
                </p:oleObj>
              </mc:Choice>
              <mc:Fallback>
                <p:oleObj r:id="rId8" imgW="1548720" imgH="431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268413"/>
                        <a:ext cx="2474912" cy="6826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8"/>
          <p:cNvGraphicFramePr>
            <a:graphicFrameLocks noChangeAspect="1"/>
          </p:cNvGraphicFramePr>
          <p:nvPr/>
        </p:nvGraphicFramePr>
        <p:xfrm>
          <a:off x="2555875" y="4076700"/>
          <a:ext cx="5670550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3" r:id="rId10" imgW="3822480" imgH="863280" progId="">
                  <p:embed/>
                </p:oleObj>
              </mc:Choice>
              <mc:Fallback>
                <p:oleObj r:id="rId10" imgW="3822480" imgH="863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076700"/>
                        <a:ext cx="5670550" cy="12874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5" name="Text Box 9"/>
          <p:cNvSpPr txBox="1">
            <a:spLocks noChangeArrowheads="1"/>
          </p:cNvSpPr>
          <p:nvPr/>
        </p:nvSpPr>
        <p:spPr bwMode="auto">
          <a:xfrm>
            <a:off x="703263" y="4238625"/>
            <a:ext cx="17176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00"/>
                </a:solidFill>
              </a:rPr>
              <a:t>Transformation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00"/>
                </a:solidFill>
              </a:rPr>
              <a:t>matrix</a:t>
            </a:r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323850" y="0"/>
            <a:ext cx="75041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2000" b="1" u="sng">
                <a:solidFill>
                  <a:srgbClr val="0000CC"/>
                </a:solidFill>
              </a:rPr>
              <a:t>Strong focusing: N.Christofilos; </a:t>
            </a:r>
          </a:p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2000" b="1" u="sng">
                <a:solidFill>
                  <a:srgbClr val="0000CC"/>
                </a:solidFill>
              </a:rPr>
              <a:t>E.Curant, M.Livingston, H.Snyder (Brookhaven, USA, 1952)</a:t>
            </a:r>
            <a:r>
              <a:rPr lang="ar-sa" sz="2000" b="1" u="sng">
                <a:solidFill>
                  <a:srgbClr val="0000CC"/>
                </a:solidFill>
                <a:cs typeface="Arial" charset="0"/>
              </a:rPr>
              <a:t>‏</a:t>
            </a:r>
            <a:endParaRPr lang="en-GB" sz="2000" b="1" u="sng">
              <a:solidFill>
                <a:srgbClr val="0000CC"/>
              </a:solidFill>
              <a:ea typeface="Arial" charset="0"/>
              <a:cs typeface="Arial" charset="0"/>
            </a:endParaRPr>
          </a:p>
        </p:txBody>
      </p:sp>
      <p:sp>
        <p:nvSpPr>
          <p:cNvPr id="36877" name="Rectangle 11"/>
          <p:cNvSpPr>
            <a:spLocks noChangeArrowheads="1"/>
          </p:cNvSpPr>
          <p:nvPr/>
        </p:nvSpPr>
        <p:spPr bwMode="auto">
          <a:xfrm>
            <a:off x="0" y="3195638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70" name="Object 12"/>
          <p:cNvGraphicFramePr>
            <a:graphicFrameLocks noChangeAspect="1"/>
          </p:cNvGraphicFramePr>
          <p:nvPr/>
        </p:nvGraphicFramePr>
        <p:xfrm>
          <a:off x="862013" y="5319713"/>
          <a:ext cx="444817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4" name="Сормула" r:id="rId12" imgW="2400120" imgH="469800" progId="Equation.3">
                  <p:embed/>
                </p:oleObj>
              </mc:Choice>
              <mc:Fallback>
                <p:oleObj name="Сормула" r:id="rId12" imgW="2400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5319713"/>
                        <a:ext cx="4448175" cy="8651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8" name="Text Box 13"/>
          <p:cNvSpPr txBox="1">
            <a:spLocks noChangeArrowheads="1"/>
          </p:cNvSpPr>
          <p:nvPr/>
        </p:nvSpPr>
        <p:spPr bwMode="auto">
          <a:xfrm>
            <a:off x="395288" y="2997200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FF0000"/>
                </a:solidFill>
              </a:rPr>
              <a:t>Alternate focusing</a:t>
            </a:r>
          </a:p>
        </p:txBody>
      </p:sp>
      <p:pic>
        <p:nvPicPr>
          <p:cNvPr id="36879" name="Рисунок 6" descr="strong_focusing.tif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65175"/>
            <a:ext cx="367188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6719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52400" y="1600200"/>
            <a:ext cx="557847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chemeClr val="accent2"/>
                </a:solidFill>
              </a:rPr>
              <a:t>The SNS will produce 3.2x10</a:t>
            </a:r>
            <a:r>
              <a:rPr lang="en-US" sz="2000" b="1" baseline="30000">
                <a:solidFill>
                  <a:schemeClr val="accent2"/>
                </a:solidFill>
              </a:rPr>
              <a:t>15</a:t>
            </a:r>
            <a:r>
              <a:rPr lang="en-US" sz="2000" b="1">
                <a:solidFill>
                  <a:schemeClr val="accent2"/>
                </a:solidFill>
              </a:rPr>
              <a:t> neutrinos/sec in 60Hz pulses </a:t>
            </a:r>
          </a:p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chemeClr val="accent2"/>
                </a:solidFill>
              </a:rPr>
              <a:t>It will be  the most intense, pulsed, low energy neutrino source in the world!</a:t>
            </a:r>
          </a:p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chemeClr val="accent2"/>
                </a:solidFill>
              </a:rPr>
              <a:t>The pulsed source drastically reduces backgrounds from cosmic rays. Reduction is equivalent to 1 km of rock overburden.</a:t>
            </a:r>
          </a:p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chemeClr val="accent2"/>
                </a:solidFill>
              </a:rPr>
              <a:t>Beam time structure allows separation of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Symbol" charset="0"/>
              </a:rPr>
              <a:t>m </a:t>
            </a:r>
            <a:r>
              <a:rPr lang="en-US" sz="2000" b="1" i="1">
                <a:solidFill>
                  <a:schemeClr val="accent2"/>
                </a:solidFill>
                <a:latin typeface="Symbol" charset="0"/>
              </a:rPr>
              <a:t> </a:t>
            </a:r>
            <a:r>
              <a:rPr lang="en-US" sz="2000" b="1" i="1">
                <a:solidFill>
                  <a:schemeClr val="accent2"/>
                </a:solidFill>
              </a:rPr>
              <a:t>from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Symbol" charset="0"/>
              </a:rPr>
              <a:t>m</a:t>
            </a:r>
            <a:r>
              <a:rPr lang="en-US" sz="2000" b="1" i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000" b="1" i="1">
                <a:solidFill>
                  <a:schemeClr val="accent2"/>
                </a:solidFill>
              </a:rPr>
              <a:t>and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Times" charset="0"/>
              </a:rPr>
              <a:t>e</a:t>
            </a:r>
            <a:r>
              <a:rPr lang="en-US" sz="2000" b="1" i="1">
                <a:solidFill>
                  <a:schemeClr val="accent2"/>
                </a:solidFill>
                <a:latin typeface="Times" charset="0"/>
              </a:rPr>
              <a:t> </a:t>
            </a:r>
          </a:p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chemeClr val="accent2"/>
                </a:solidFill>
              </a:rPr>
              <a:t>Spectra of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Symbol" charset="0"/>
              </a:rPr>
              <a:t>m</a:t>
            </a:r>
            <a:r>
              <a:rPr lang="en-US" sz="2000" b="1" i="1">
                <a:solidFill>
                  <a:schemeClr val="accent2"/>
                </a:solidFill>
                <a:latin typeface="Times" charset="0"/>
              </a:rPr>
              <a:t>,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Symbol" charset="0"/>
              </a:rPr>
              <a:t>m</a:t>
            </a:r>
            <a:r>
              <a:rPr lang="en-US" sz="2000" b="1" i="1">
                <a:solidFill>
                  <a:schemeClr val="accent2"/>
                </a:solidFill>
                <a:latin typeface="Symbol" charset="0"/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and </a:t>
            </a:r>
            <a:r>
              <a:rPr lang="en-US" sz="2000" b="1">
                <a:solidFill>
                  <a:schemeClr val="accent2"/>
                </a:solidFill>
                <a:latin typeface="Times" charset="0"/>
                <a:sym typeface="Symbol" charset="0"/>
              </a:rPr>
              <a:t></a:t>
            </a:r>
            <a:r>
              <a:rPr lang="en-US" sz="2000" b="1" baseline="-25000">
                <a:solidFill>
                  <a:schemeClr val="accent2"/>
                </a:solidFill>
                <a:latin typeface="Times" charset="0"/>
              </a:rPr>
              <a:t>e</a:t>
            </a:r>
            <a:r>
              <a:rPr lang="en-US" sz="2000" b="1" i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are well known</a:t>
            </a:r>
          </a:p>
          <a:p>
            <a:pPr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r>
              <a:rPr lang="en-US" sz="2000" b="1">
                <a:solidFill>
                  <a:srgbClr val="0000CC"/>
                </a:solidFill>
                <a:sym typeface="Symbol" charset="0"/>
              </a:rPr>
              <a:t></a:t>
            </a:r>
            <a:r>
              <a:rPr lang="en-US" sz="2000" b="1" baseline="-25000">
                <a:solidFill>
                  <a:srgbClr val="0000CC"/>
                </a:solidFill>
              </a:rPr>
              <a:t>e</a:t>
            </a:r>
            <a:r>
              <a:rPr lang="en-US" sz="2000" b="1">
                <a:solidFill>
                  <a:srgbClr val="0000CC"/>
                </a:solidFill>
              </a:rPr>
              <a:t> is highly suppressed</a:t>
            </a:r>
            <a:endParaRPr lang="en-US" sz="2000" b="1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311275"/>
          </a:xfrm>
        </p:spPr>
        <p:txBody>
          <a:bodyPr/>
          <a:lstStyle/>
          <a:p>
            <a:r>
              <a:rPr lang="en-US" sz="36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SNS is a Unique Neutrino Source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1828800" y="5029200"/>
            <a:ext cx="2286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762000" y="4572000"/>
            <a:ext cx="2286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23563" name="Picture 11" descr="C:\My Documents\My Pictures\und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524000"/>
            <a:ext cx="33591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228600" y="5410200"/>
            <a:ext cx="2286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044" y="208364"/>
            <a:ext cx="8886056" cy="54050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Accelerator long baseline experiments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first </a:t>
            </a:r>
            <a:r>
              <a:rPr lang="en-US" sz="2400" dirty="0" smtClean="0"/>
              <a:t>long </a:t>
            </a:r>
            <a:r>
              <a:rPr lang="en-US" sz="2400" dirty="0"/>
              <a:t>baseline experiment to have come into operation was K2K, which took data from June </a:t>
            </a:r>
            <a:r>
              <a:rPr lang="en-US" sz="2400" dirty="0" smtClean="0"/>
              <a:t>of 1999 </a:t>
            </a:r>
            <a:r>
              <a:rPr lang="en-US" sz="2400" dirty="0"/>
              <a:t>to November of </a:t>
            </a:r>
            <a:r>
              <a:rPr lang="en-US" sz="2400" dirty="0" smtClean="0"/>
              <a:t>2004. </a:t>
            </a:r>
            <a:r>
              <a:rPr lang="en-US" sz="2400" dirty="0"/>
              <a:t>The primary goal of this experiment was to study the oscillation </a:t>
            </a:r>
            <a:r>
              <a:rPr lang="en-US" sz="2400" dirty="0" smtClean="0"/>
              <a:t>parameters </a:t>
            </a:r>
            <a:r>
              <a:rPr lang="en-US" sz="2400" dirty="0"/>
              <a:t> that govern atmospheric neutrino oscillations, by looking at the disappearance of </a:t>
            </a:r>
            <a:r>
              <a:rPr lang="en-US" sz="2400" dirty="0" err="1"/>
              <a:t>muon</a:t>
            </a:r>
            <a:r>
              <a:rPr lang="en-US" sz="2400" dirty="0"/>
              <a:t> neutrinos over </a:t>
            </a:r>
            <a:r>
              <a:rPr lang="en-US" sz="2400" dirty="0" smtClean="0"/>
              <a:t>a baseline </a:t>
            </a:r>
            <a:r>
              <a:rPr lang="en-US" sz="2400" dirty="0"/>
              <a:t>of 250 kilometers. Another experiment with the same primary goal is MINOS, presently </a:t>
            </a:r>
            <a:r>
              <a:rPr lang="en-US" sz="2400" dirty="0" smtClean="0"/>
              <a:t>taking data.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 </a:t>
            </a:r>
            <a:r>
              <a:rPr lang="en-US" sz="2400" dirty="0"/>
              <a:t>the near future, the CNGS (CERN to Gran </a:t>
            </a:r>
            <a:r>
              <a:rPr lang="en-US" sz="2400" dirty="0" err="1"/>
              <a:t>Sasso</a:t>
            </a:r>
            <a:r>
              <a:rPr lang="en-US" sz="2400" dirty="0"/>
              <a:t>) project will also start, in this case with the </a:t>
            </a:r>
            <a:r>
              <a:rPr lang="en-US" sz="2400" dirty="0" smtClean="0"/>
              <a:t>goal to </a:t>
            </a:r>
            <a:r>
              <a:rPr lang="en-US" sz="2400" dirty="0"/>
              <a:t>verify explicitly that the atmospheric oscillation is indeed the conversion </a:t>
            </a:r>
            <a:r>
              <a:rPr lang="en-US" sz="2400" dirty="0" smtClean="0"/>
              <a:t>of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/>
              <a:t>to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>
                <a:cs typeface="Symbol" charset="2"/>
              </a:rPr>
              <a:t>.</a:t>
            </a:r>
            <a:endParaRPr lang="ru-RU" sz="2400" dirty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524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37921"/>
            <a:ext cx="9144000" cy="207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1800" b="1" dirty="0">
                <a:solidFill>
                  <a:srgbClr val="FF6600"/>
                </a:solidFill>
              </a:rPr>
              <a:t>MINOS (Main Injector Neutrino Oscillation Search</a:t>
            </a:r>
            <a:r>
              <a:rPr lang="en-US" sz="1800" dirty="0"/>
              <a:t>) experiment is a long baseline experiment </a:t>
            </a:r>
            <a:r>
              <a:rPr lang="en-US" sz="1800" dirty="0" smtClean="0"/>
              <a:t>presently</a:t>
            </a:r>
            <a:r>
              <a:rPr lang="ru-RU" sz="1800" dirty="0" smtClean="0"/>
              <a:t> </a:t>
            </a:r>
            <a:r>
              <a:rPr lang="en-US" sz="1800" dirty="0" smtClean="0"/>
              <a:t>taking data. </a:t>
            </a:r>
            <a:r>
              <a:rPr lang="en-US" sz="1800" dirty="0"/>
              <a:t>The main objective of the experiment is to study the oscillation parameters of </a:t>
            </a:r>
            <a:r>
              <a:rPr lang="en-US" sz="1800" dirty="0" smtClean="0"/>
              <a:t>atmospheric</a:t>
            </a:r>
            <a:r>
              <a:rPr lang="ru-RU" sz="1800" dirty="0" smtClean="0"/>
              <a:t> </a:t>
            </a:r>
            <a:r>
              <a:rPr lang="en-US" sz="1800" dirty="0" smtClean="0"/>
              <a:t>neutrino </a:t>
            </a:r>
            <a:r>
              <a:rPr lang="en-US" sz="1800" dirty="0"/>
              <a:t>oscillations by looking for μ  disappearance in an accelerator neutrino beam, in particular to </a:t>
            </a:r>
            <a:r>
              <a:rPr lang="en-US" sz="1800" dirty="0" smtClean="0"/>
              <a:t>improve</a:t>
            </a:r>
            <a:r>
              <a:rPr lang="ru-RU" sz="1800" dirty="0" smtClean="0"/>
              <a:t> </a:t>
            </a:r>
            <a:r>
              <a:rPr lang="en-US" sz="1800" dirty="0" smtClean="0"/>
              <a:t>the </a:t>
            </a:r>
            <a:r>
              <a:rPr lang="en-US" sz="1800" dirty="0"/>
              <a:t>measurement of </a:t>
            </a:r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b="1" dirty="0" smtClean="0"/>
              <a:t>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23</a:t>
            </a:r>
            <a:r>
              <a:rPr lang="en-US" sz="1800" dirty="0" smtClean="0"/>
              <a:t>.</a:t>
            </a:r>
            <a:r>
              <a:rPr lang="ru-RU" sz="1800" dirty="0"/>
              <a:t> </a:t>
            </a:r>
            <a:r>
              <a:rPr lang="en-US" sz="1800" dirty="0" smtClean="0"/>
              <a:t>The </a:t>
            </a:r>
            <a:r>
              <a:rPr lang="en-US" sz="1800" dirty="0"/>
              <a:t>experiment uses the </a:t>
            </a:r>
            <a:r>
              <a:rPr lang="en-US" sz="1800" dirty="0" err="1"/>
              <a:t>NuMI</a:t>
            </a:r>
            <a:r>
              <a:rPr lang="en-US" sz="1800" dirty="0"/>
              <a:t> (Neutrinos at the Main Injector) beam at the Fermi National </a:t>
            </a:r>
            <a:r>
              <a:rPr lang="en-US" sz="1800" dirty="0" smtClean="0"/>
              <a:t>Laboratory.</a:t>
            </a:r>
            <a:r>
              <a:rPr lang="ru-RU" sz="1800" dirty="0" smtClean="0"/>
              <a:t> </a:t>
            </a:r>
            <a:r>
              <a:rPr lang="en-US" sz="1800" dirty="0" smtClean="0"/>
              <a:t>The </a:t>
            </a:r>
            <a:r>
              <a:rPr lang="en-US" sz="1800" dirty="0"/>
              <a:t>neutrino beam is produced with </a:t>
            </a:r>
            <a:r>
              <a:rPr lang="en-US" sz="1800" b="1" dirty="0">
                <a:solidFill>
                  <a:srgbClr val="3366FF"/>
                </a:solidFill>
              </a:rPr>
              <a:t>120 </a:t>
            </a:r>
            <a:r>
              <a:rPr lang="en-US" sz="1800" b="1" dirty="0" err="1">
                <a:solidFill>
                  <a:srgbClr val="3366FF"/>
                </a:solidFill>
              </a:rPr>
              <a:t>GeV</a:t>
            </a:r>
            <a:r>
              <a:rPr lang="en-US" sz="1800" b="1" dirty="0">
                <a:solidFill>
                  <a:srgbClr val="3366FF"/>
                </a:solidFill>
              </a:rPr>
              <a:t> protons </a:t>
            </a:r>
            <a:r>
              <a:rPr lang="en-US" sz="1800" dirty="0"/>
              <a:t>from the main injector, which are extracted </a:t>
            </a:r>
            <a:r>
              <a:rPr lang="en-US" sz="1800" dirty="0" smtClean="0"/>
              <a:t>every 1.9s </a:t>
            </a:r>
            <a:r>
              <a:rPr lang="en-US" sz="1800" dirty="0"/>
              <a:t>with a spill of 8.7 </a:t>
            </a:r>
            <a:r>
              <a:rPr lang="en-US" sz="1800" dirty="0" err="1"/>
              <a:t>μs</a:t>
            </a:r>
            <a:r>
              <a:rPr lang="en-US" sz="1800" dirty="0"/>
              <a:t> . </a:t>
            </a:r>
            <a:endParaRPr lang="ru-RU" sz="1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7584" y="3610850"/>
            <a:ext cx="9096415" cy="3134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 The </a:t>
            </a:r>
            <a:r>
              <a:rPr lang="en-US" sz="1800" b="1" dirty="0" smtClean="0">
                <a:solidFill>
                  <a:srgbClr val="FF6600"/>
                </a:solidFill>
              </a:rPr>
              <a:t>CERN to Gran </a:t>
            </a:r>
            <a:r>
              <a:rPr lang="en-US" sz="1800" b="1" dirty="0" err="1" smtClean="0">
                <a:solidFill>
                  <a:srgbClr val="FF6600"/>
                </a:solidFill>
              </a:rPr>
              <a:t>Sasso</a:t>
            </a:r>
            <a:r>
              <a:rPr lang="en-US" sz="1800" b="1" dirty="0" smtClean="0">
                <a:solidFill>
                  <a:srgbClr val="FF6600"/>
                </a:solidFill>
              </a:rPr>
              <a:t> (CNGS) </a:t>
            </a:r>
            <a:r>
              <a:rPr lang="en-US" sz="1800" dirty="0" smtClean="0"/>
              <a:t>project includes another two long baseline experiments aiming at the confirmation of the atmospheric oscillations, this time by seeing explicitly the oscillation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to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800" dirty="0" smtClean="0"/>
              <a:t> through the identification of </a:t>
            </a:r>
            <a:r>
              <a:rPr lang="en-US" sz="1800" dirty="0" smtClean="0">
                <a:latin typeface="Symbol" charset="2"/>
                <a:cs typeface="Symbol" charset="2"/>
              </a:rPr>
              <a:t>t</a:t>
            </a:r>
            <a:r>
              <a:rPr lang="en-US" sz="1800" dirty="0" smtClean="0"/>
              <a:t> leptons produced by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interactions in the far detector. The baseline of the project is almost identical to that of MINOS, 732 km. Two experiments are foreseen: OPERA and ICARUS, based on a liquid Argon TPC. The beam is produced from protons of the CERN SPS and its energy is optimized for identification of 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800" dirty="0" smtClean="0"/>
              <a:t> interactions. The optimization involves two competing effects: the oscillation probability which is maximum at about </a:t>
            </a:r>
            <a:r>
              <a:rPr lang="en-US" sz="1800" b="1" dirty="0" smtClean="0">
                <a:solidFill>
                  <a:srgbClr val="3366FF"/>
                </a:solidFill>
              </a:rPr>
              <a:t>1.3 </a:t>
            </a:r>
            <a:r>
              <a:rPr lang="en-US" sz="1800" b="1" dirty="0" err="1" smtClean="0">
                <a:solidFill>
                  <a:srgbClr val="3366FF"/>
                </a:solidFill>
              </a:rPr>
              <a:t>GeV</a:t>
            </a:r>
            <a:r>
              <a:rPr lang="en-US" sz="1800" b="1" dirty="0" smtClean="0">
                <a:solidFill>
                  <a:srgbClr val="3366FF"/>
                </a:solidFill>
              </a:rPr>
              <a:t> </a:t>
            </a:r>
            <a:r>
              <a:rPr lang="en-US" sz="1800" dirty="0" smtClean="0"/>
              <a:t>for the CERN to GS distance, and then decreases as </a:t>
            </a:r>
            <a:r>
              <a:rPr lang="en-US" sz="1800" b="1" dirty="0" smtClean="0"/>
              <a:t>sin</a:t>
            </a:r>
            <a:r>
              <a:rPr lang="en-US" sz="1800" b="1" baseline="30000" dirty="0" smtClean="0"/>
              <a:t>2</a:t>
            </a:r>
            <a:r>
              <a:rPr lang="en-US" sz="1800" dirty="0" smtClean="0"/>
              <a:t> (1</a:t>
            </a:r>
            <a:r>
              <a:rPr lang="en-US" sz="1800" b="1" dirty="0" smtClean="0"/>
              <a:t>.</a:t>
            </a:r>
            <a:r>
              <a:rPr lang="en-US" sz="1800" dirty="0" smtClean="0"/>
              <a:t>2</a:t>
            </a:r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b="1" dirty="0" smtClean="0"/>
              <a:t>m</a:t>
            </a:r>
            <a:r>
              <a:rPr lang="en-US" sz="1800" b="1" baseline="30000" dirty="0" smtClean="0"/>
              <a:t>2</a:t>
            </a:r>
            <a:r>
              <a:rPr lang="en-US" sz="1800" b="1" baseline="-25000" dirty="0" smtClean="0"/>
              <a:t>23</a:t>
            </a:r>
            <a:r>
              <a:rPr lang="en-US" sz="1800" b="1" dirty="0" smtClean="0"/>
              <a:t>L/E</a:t>
            </a:r>
            <a:r>
              <a:rPr lang="en-US" sz="1800" dirty="0" smtClean="0"/>
              <a:t> ) with increasing energy, and the probability of  interactions, which grows linearly with </a:t>
            </a:r>
            <a:r>
              <a:rPr lang="en-US" sz="1800" b="1" dirty="0" err="1" smtClean="0"/>
              <a:t>E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nt</a:t>
            </a:r>
            <a:r>
              <a:rPr lang="en-US" sz="1800" dirty="0" smtClean="0"/>
              <a:t>. It turns out that the optimal energy is at about </a:t>
            </a:r>
            <a:r>
              <a:rPr lang="en-US" sz="1800" b="1" dirty="0" smtClean="0">
                <a:solidFill>
                  <a:srgbClr val="3366FF"/>
                </a:solidFill>
              </a:rPr>
              <a:t>17 </a:t>
            </a:r>
            <a:r>
              <a:rPr lang="en-US" sz="1800" b="1" dirty="0" err="1" smtClean="0">
                <a:solidFill>
                  <a:srgbClr val="3366FF"/>
                </a:solidFill>
              </a:rPr>
              <a:t>GeV</a:t>
            </a:r>
            <a:r>
              <a:rPr lang="en-US" sz="1800" dirty="0" smtClean="0"/>
              <a:t>, which is the design energy of the beam.</a:t>
            </a:r>
            <a:endParaRPr lang="ru-RU" sz="18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7583" y="0"/>
            <a:ext cx="9096415" cy="1652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 The beam for </a:t>
            </a:r>
            <a:r>
              <a:rPr lang="en-US" sz="1800" b="1" dirty="0" smtClean="0">
                <a:solidFill>
                  <a:srgbClr val="FF6600"/>
                </a:solidFill>
              </a:rPr>
              <a:t>K2K (KEK to </a:t>
            </a:r>
            <a:r>
              <a:rPr lang="en-US" sz="1800" b="1" dirty="0" err="1" smtClean="0">
                <a:solidFill>
                  <a:srgbClr val="FF6600"/>
                </a:solidFill>
              </a:rPr>
              <a:t>Kamioka</a:t>
            </a:r>
            <a:r>
              <a:rPr lang="en-US" sz="1800" b="1" dirty="0" smtClean="0">
                <a:solidFill>
                  <a:srgbClr val="FF6600"/>
                </a:solidFill>
              </a:rPr>
              <a:t>) </a:t>
            </a:r>
            <a:r>
              <a:rPr lang="en-US" sz="1800" dirty="0" smtClean="0"/>
              <a:t>was produced by focusing positive </a:t>
            </a:r>
            <a:r>
              <a:rPr lang="en-US" sz="1800" dirty="0" err="1" smtClean="0"/>
              <a:t>pions</a:t>
            </a:r>
            <a:r>
              <a:rPr lang="en-US" sz="1800" dirty="0" smtClean="0"/>
              <a:t> produced in collisions of </a:t>
            </a:r>
            <a:r>
              <a:rPr lang="en-US" sz="1800" b="1" dirty="0" smtClean="0">
                <a:solidFill>
                  <a:srgbClr val="3366FF"/>
                </a:solidFill>
              </a:rPr>
              <a:t>12 </a:t>
            </a:r>
            <a:r>
              <a:rPr lang="en-US" sz="1800" b="1" dirty="0" err="1" smtClean="0">
                <a:solidFill>
                  <a:srgbClr val="3366FF"/>
                </a:solidFill>
              </a:rPr>
              <a:t>GeV</a:t>
            </a:r>
            <a:r>
              <a:rPr lang="en-US" sz="1800" b="1" dirty="0" smtClean="0">
                <a:solidFill>
                  <a:srgbClr val="3366FF"/>
                </a:solidFill>
              </a:rPr>
              <a:t> protons </a:t>
            </a:r>
            <a:r>
              <a:rPr lang="en-US" sz="1800" dirty="0" smtClean="0"/>
              <a:t>from the KEK-PS accelerator. The focusing is achieved by a system of two magnetic horns, located next to the proton target. Following the horns the </a:t>
            </a:r>
            <a:r>
              <a:rPr lang="en-US" sz="1800" dirty="0" err="1" smtClean="0"/>
              <a:t>pions</a:t>
            </a:r>
            <a:r>
              <a:rPr lang="en-US" sz="1800" dirty="0" smtClean="0"/>
              <a:t> enter a 200m long decay pipe where they are allowed to decay into </a:t>
            </a:r>
            <a:r>
              <a:rPr lang="en-US" sz="1800" dirty="0" err="1" smtClean="0"/>
              <a:t>muons</a:t>
            </a:r>
            <a:r>
              <a:rPr lang="en-US" sz="1800" dirty="0" smtClean="0"/>
              <a:t> and neutrinos.</a:t>
            </a:r>
          </a:p>
        </p:txBody>
      </p:sp>
    </p:spTree>
    <p:extLst>
      <p:ext uri="{BB962C8B-B14F-4D97-AF65-F5344CB8AC3E}">
        <p14:creationId xmlns:p14="http://schemas.microsoft.com/office/powerpoint/2010/main" val="266624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1125"/>
            <a:ext cx="7239000" cy="955675"/>
          </a:xfrm>
        </p:spPr>
        <p:txBody>
          <a:bodyPr>
            <a:normAutofit fontScale="90000"/>
          </a:bodyPr>
          <a:lstStyle/>
          <a:p>
            <a:r>
              <a:rPr lang="en-US" sz="2800"/>
              <a:t>This Science has attracted Competition:</a:t>
            </a:r>
            <a:br>
              <a:rPr lang="en-US" sz="2800"/>
            </a:br>
            <a:r>
              <a:rPr lang="en-US" sz="2800"/>
              <a:t>The Proton Source Landscape   </a:t>
            </a:r>
            <a:br>
              <a:rPr lang="en-US" sz="2800"/>
            </a:br>
            <a:r>
              <a:rPr lang="en-US" sz="2800"/>
              <a:t>This Decade...</a:t>
            </a:r>
          </a:p>
        </p:txBody>
      </p:sp>
      <p:sp>
        <p:nvSpPr>
          <p:cNvPr id="1030147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99"/>
          </a:solidFill>
        </p:spPr>
        <p:txBody>
          <a:bodyPr>
            <a:normAutofit fontScale="70000" lnSpcReduction="20000"/>
          </a:bodyPr>
          <a:lstStyle/>
          <a:p>
            <a:r>
              <a:rPr lang="en-US"/>
              <a:t>Pulsed machines driving neutrino horns:  </a:t>
            </a:r>
          </a:p>
          <a:p>
            <a:pPr>
              <a:buFont typeface="Times" charset="0"/>
              <a:buNone/>
            </a:pPr>
            <a:r>
              <a:rPr lang="en-US"/>
              <a:t>  SPS (0.5 MW), Main Injector ( 0.3 MW now,  0.7 MW for Nova), </a:t>
            </a:r>
          </a:p>
          <a:p>
            <a:pPr>
              <a:buFont typeface="Times" charset="0"/>
              <a:buNone/>
            </a:pPr>
            <a:r>
              <a:rPr lang="en-US"/>
              <a:t>  JPARC (plan for 1.7 MW)   </a:t>
            </a:r>
          </a:p>
          <a:p>
            <a:endParaRPr lang="en-US"/>
          </a:p>
          <a:p>
            <a:r>
              <a:rPr lang="en-US"/>
              <a:t>Cyclotrons and synchrotrons driving muon programs  </a:t>
            </a:r>
          </a:p>
          <a:p>
            <a:pPr>
              <a:buFont typeface="Times" charset="0"/>
              <a:buNone/>
            </a:pPr>
            <a:r>
              <a:rPr lang="en-US"/>
              <a:t>  PSI (1.3 MW, 600 MeV), JPARC RCS (0.1-0.3 MW)</a:t>
            </a:r>
          </a:p>
          <a:p>
            <a:endParaRPr lang="en-US"/>
          </a:p>
          <a:p>
            <a:r>
              <a:rPr lang="en-US"/>
              <a:t>Synchrotrons driving kaon physics programs.  </a:t>
            </a:r>
          </a:p>
          <a:p>
            <a:pPr>
              <a:buFont typeface="Times" charset="0"/>
              <a:buNone/>
            </a:pPr>
            <a:r>
              <a:rPr lang="en-US"/>
              <a:t>  SPS (0.015 MW), JPARC (goal of &gt;0.1 MW), Tevatron (0.1 MW)   </a:t>
            </a:r>
          </a:p>
          <a:p>
            <a:endParaRPr lang="en-US"/>
          </a:p>
          <a:p>
            <a:r>
              <a:rPr lang="en-US"/>
              <a:t>Linear machines driving nuclear and neutron programs:  </a:t>
            </a:r>
          </a:p>
          <a:p>
            <a:pPr>
              <a:buFont typeface="Times" charset="0"/>
              <a:buNone/>
            </a:pPr>
            <a:r>
              <a:rPr lang="en-US"/>
              <a:t>  SNS, LANL, FRIB….not providing CW light-nuclei beams.</a:t>
            </a: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  <p:pic>
        <p:nvPicPr>
          <p:cNvPr id="1030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067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0150" name="AutoShape 6"/>
          <p:cNvSpPr>
            <a:spLocks noChangeArrowheads="1"/>
          </p:cNvSpPr>
          <p:nvPr/>
        </p:nvSpPr>
        <p:spPr bwMode="auto">
          <a:xfrm>
            <a:off x="4419600" y="2743200"/>
            <a:ext cx="381000" cy="4572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0151" name="AutoShape 7"/>
          <p:cNvSpPr>
            <a:spLocks noChangeArrowheads="1"/>
          </p:cNvSpPr>
          <p:nvPr/>
        </p:nvSpPr>
        <p:spPr bwMode="auto">
          <a:xfrm>
            <a:off x="8153400" y="4953000"/>
            <a:ext cx="381000" cy="4572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0152" name="Text Box 8"/>
          <p:cNvSpPr txBox="1">
            <a:spLocks noChangeArrowheads="1"/>
          </p:cNvSpPr>
          <p:nvPr/>
        </p:nvSpPr>
        <p:spPr bwMode="auto">
          <a:xfrm>
            <a:off x="5181600" y="15240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chemeClr val="folHlink"/>
                </a:solidFill>
              </a:rPr>
              <a:t>Project-X</a:t>
            </a:r>
          </a:p>
        </p:txBody>
      </p:sp>
      <p:sp>
        <p:nvSpPr>
          <p:cNvPr id="1030153" name="Text Box 9"/>
          <p:cNvSpPr txBox="1">
            <a:spLocks noChangeArrowheads="1"/>
          </p:cNvSpPr>
          <p:nvPr/>
        </p:nvSpPr>
        <p:spPr bwMode="auto">
          <a:xfrm>
            <a:off x="8839200" y="65833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7803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50" grpId="0" animBg="1"/>
      <p:bldP spid="1030151" grpId="0" animBg="1"/>
      <p:bldP spid="10301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n-US" dirty="0"/>
              <a:t>The Project-</a:t>
            </a:r>
            <a:r>
              <a:rPr lang="en-US" dirty="0" smtClean="0"/>
              <a:t>X. </a:t>
            </a:r>
            <a:r>
              <a:rPr lang="en-US" dirty="0"/>
              <a:t>Research Program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16100"/>
            <a:ext cx="8686800" cy="4419600"/>
          </a:xfrm>
          <a:solidFill>
            <a:srgbClr val="FFFF99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400" b="1" i="1" dirty="0"/>
          </a:p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chemeClr val="hlink"/>
                </a:solidFill>
              </a:rPr>
              <a:t>Long baseline neutrino oscillation experiments:</a:t>
            </a:r>
            <a:r>
              <a:rPr lang="en-US" sz="2000" b="1" i="1" dirty="0"/>
              <a:t>  </a:t>
            </a:r>
            <a:r>
              <a:rPr lang="en-US" sz="2000" i="1" dirty="0"/>
              <a:t> 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2000" dirty="0"/>
              <a:t>  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2000" dirty="0"/>
              <a:t>   Driven by a  high-power proton source with proton energies between 50 and 120 </a:t>
            </a:r>
            <a:r>
              <a:rPr lang="en-US" sz="2000" dirty="0" err="1"/>
              <a:t>GeV</a:t>
            </a:r>
            <a:r>
              <a:rPr lang="en-US" sz="2000" dirty="0"/>
              <a:t>  that would produce intense neutrino beams directed toward  massive detectors at a distant deep underground laboratory.    </a:t>
            </a:r>
            <a:endParaRPr lang="en-US" sz="20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Times" charset="0"/>
              <a:buNone/>
            </a:pPr>
            <a:endParaRPr lang="en-US" sz="2000" b="1" i="1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i="1" dirty="0" err="1">
                <a:solidFill>
                  <a:schemeClr val="hlink"/>
                </a:solidFill>
              </a:rPr>
              <a:t>Kaon</a:t>
            </a:r>
            <a:r>
              <a:rPr lang="en-US" sz="2000" b="1" i="1" dirty="0">
                <a:solidFill>
                  <a:schemeClr val="hlink"/>
                </a:solidFill>
              </a:rPr>
              <a:t>, </a:t>
            </a:r>
            <a:r>
              <a:rPr lang="en-US" sz="2000" b="1" i="1" dirty="0" err="1">
                <a:solidFill>
                  <a:schemeClr val="hlink"/>
                </a:solidFill>
              </a:rPr>
              <a:t>muon</a:t>
            </a:r>
            <a:r>
              <a:rPr lang="en-US" sz="2000" b="1" i="1" dirty="0">
                <a:solidFill>
                  <a:schemeClr val="hlink"/>
                </a:solidFill>
              </a:rPr>
              <a:t>, nuclei &amp; neutron precision experiments driven by high intensity proton beams running simultaneously with the neutrino program: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chemeClr val="hlink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   These could include world leading experiments searching for </a:t>
            </a:r>
            <a:r>
              <a:rPr lang="en-US" sz="2000" dirty="0" err="1"/>
              <a:t>muon</a:t>
            </a:r>
            <a:r>
              <a:rPr lang="en-US" sz="2000" dirty="0"/>
              <a:t>-to-electron conversion, nuclear and neutron electron dipole moments (</a:t>
            </a:r>
            <a:r>
              <a:rPr lang="en-US" sz="2000" dirty="0" err="1"/>
              <a:t>edms</a:t>
            </a:r>
            <a:r>
              <a:rPr lang="en-US" sz="2000" dirty="0"/>
              <a:t>),  and  world-leading precision measurements of ultra-rare </a:t>
            </a:r>
            <a:r>
              <a:rPr lang="en-US" sz="2000" dirty="0" err="1"/>
              <a:t>kaon</a:t>
            </a:r>
            <a:r>
              <a:rPr lang="en-US" sz="2000" dirty="0"/>
              <a:t> decays.  </a:t>
            </a:r>
            <a:endParaRPr lang="en-US" sz="2000" b="1" i="1" dirty="0"/>
          </a:p>
          <a:p>
            <a:pPr>
              <a:lnSpc>
                <a:spcPct val="80000"/>
              </a:lnSpc>
              <a:buFont typeface="Times" charset="0"/>
              <a:buNone/>
            </a:pPr>
            <a:endParaRPr lang="en-US" sz="2000" b="1" i="1" dirty="0"/>
          </a:p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chemeClr val="hlink"/>
                </a:solidFill>
              </a:rPr>
              <a:t>Platform for evolution to a Neutrino Factory and </a:t>
            </a:r>
            <a:r>
              <a:rPr lang="en-US" sz="2000" b="1" i="1" dirty="0" err="1">
                <a:solidFill>
                  <a:schemeClr val="hlink"/>
                </a:solidFill>
              </a:rPr>
              <a:t>Muon</a:t>
            </a:r>
            <a:r>
              <a:rPr lang="en-US" sz="2000" b="1" i="1" dirty="0">
                <a:solidFill>
                  <a:schemeClr val="hlink"/>
                </a:solidFill>
              </a:rPr>
              <a:t> Collider</a:t>
            </a:r>
            <a:endParaRPr lang="en-US" sz="200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1013765" name="Text Box 5"/>
          <p:cNvSpPr txBox="1">
            <a:spLocks noChangeArrowheads="1"/>
          </p:cNvSpPr>
          <p:nvPr/>
        </p:nvSpPr>
        <p:spPr bwMode="auto">
          <a:xfrm>
            <a:off x="8915400" y="6583363"/>
            <a:ext cx="30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1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  <p:sp>
        <p:nvSpPr>
          <p:cNvPr id="1026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228600"/>
            <a:ext cx="6858000" cy="914400"/>
          </a:xfrm>
        </p:spPr>
        <p:txBody>
          <a:bodyPr/>
          <a:lstStyle/>
          <a:p>
            <a:r>
              <a:rPr lang="en-US"/>
              <a:t>Sample with bullet points</a:t>
            </a:r>
          </a:p>
        </p:txBody>
      </p:sp>
      <p:sp>
        <p:nvSpPr>
          <p:cNvPr id="10260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43000"/>
            <a:ext cx="7162800" cy="4953000"/>
          </a:xfrm>
        </p:spPr>
        <p:txBody>
          <a:bodyPr/>
          <a:lstStyle/>
          <a:p>
            <a:r>
              <a:rPr lang="en-US"/>
              <a:t>First Bullet</a:t>
            </a:r>
          </a:p>
          <a:p>
            <a:r>
              <a:rPr lang="en-US"/>
              <a:t>Second Bullet</a:t>
            </a:r>
          </a:p>
          <a:p>
            <a:pPr lvl="1"/>
            <a:r>
              <a:rPr lang="en-US"/>
              <a:t>More</a:t>
            </a:r>
          </a:p>
          <a:p>
            <a:pPr lvl="1"/>
            <a:r>
              <a:rPr lang="en-US"/>
              <a:t>Yet more</a:t>
            </a:r>
          </a:p>
          <a:p>
            <a:pPr lvl="1"/>
            <a:r>
              <a:rPr lang="en-US"/>
              <a:t>Still more</a:t>
            </a:r>
          </a:p>
          <a:p>
            <a:pPr lvl="3"/>
            <a:r>
              <a:rPr lang="en-US"/>
              <a:t>Less important</a:t>
            </a:r>
          </a:p>
          <a:p>
            <a:pPr lvl="4"/>
            <a:r>
              <a:rPr lang="en-US"/>
              <a:t>Trivial</a:t>
            </a:r>
          </a:p>
        </p:txBody>
      </p:sp>
      <p:sp>
        <p:nvSpPr>
          <p:cNvPr id="1026050" name="Footer Placeholder 3"/>
          <p:cNvSpPr txBox="1">
            <a:spLocks noGrp="1"/>
          </p:cNvSpPr>
          <p:nvPr/>
        </p:nvSpPr>
        <p:spPr bwMode="auto">
          <a:xfrm>
            <a:off x="762000" y="63246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J.Strait, Fermilab - DOE Science &amp; Technology Review   July  12-14, 2010</a:t>
            </a:r>
          </a:p>
        </p:txBody>
      </p:sp>
      <p:sp>
        <p:nvSpPr>
          <p:cNvPr id="1026051" name="Slide Number Placeholder 4"/>
          <p:cNvSpPr txBox="1">
            <a:spLocks noGrp="1"/>
          </p:cNvSpPr>
          <p:nvPr/>
        </p:nvSpPr>
        <p:spPr bwMode="auto">
          <a:xfrm>
            <a:off x="152400" y="6248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4F824B4-2430-694D-936B-92E03B6DF394}" type="slidenum">
              <a:rPr lang="en-US" sz="1200">
                <a:solidFill>
                  <a:srgbClr val="FFFFFF"/>
                </a:solidFill>
              </a:rPr>
              <a:pPr/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2605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8349" y="609600"/>
            <a:ext cx="8007320" cy="13111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L</a:t>
            </a:r>
            <a:r>
              <a:rPr lang="en-US" sz="3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ong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 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B</a:t>
            </a:r>
            <a:r>
              <a:rPr lang="en-US" sz="3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aseline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 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N</a:t>
            </a:r>
            <a:r>
              <a:rPr lang="en-US" sz="3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eutrino 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E</a:t>
            </a:r>
            <a:r>
              <a:rPr lang="en-US" sz="3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n-ea"/>
              </a:rPr>
              <a:t>xperiment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36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n-ea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81000" y="3146425"/>
            <a:ext cx="8777288" cy="1706563"/>
            <a:chOff x="381000" y="3146975"/>
            <a:chExt cx="8777699" cy="1706785"/>
          </a:xfrm>
        </p:grpSpPr>
        <p:pic>
          <p:nvPicPr>
            <p:cNvPr id="102605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00000">
              <a:off x="6634132" y="3146975"/>
              <a:ext cx="2524567" cy="170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58" name="TextBox 12"/>
            <p:cNvSpPr txBox="1">
              <a:spLocks noChangeArrowheads="1"/>
            </p:cNvSpPr>
            <p:nvPr/>
          </p:nvSpPr>
          <p:spPr bwMode="auto">
            <a:xfrm>
              <a:off x="381000" y="3733800"/>
              <a:ext cx="533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New Neutrino Beam at Fermilab…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52400" y="1858963"/>
            <a:ext cx="6781800" cy="2789237"/>
            <a:chOff x="152400" y="1858764"/>
            <a:chExt cx="6781800" cy="2789436"/>
          </a:xfrm>
        </p:grpSpPr>
        <p:pic>
          <p:nvPicPr>
            <p:cNvPr id="102606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858764"/>
              <a:ext cx="2133600" cy="134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61" name="TextBox 13"/>
            <p:cNvSpPr txBox="1">
              <a:spLocks noChangeArrowheads="1"/>
            </p:cNvSpPr>
            <p:nvPr/>
          </p:nvSpPr>
          <p:spPr bwMode="auto">
            <a:xfrm>
              <a:off x="381000" y="4191000"/>
              <a:ext cx="6553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…Directed towards NSF</a:t>
              </a:r>
              <a:r>
                <a:rPr lang="ja-JP" altLang="en-US" sz="2400" b="1">
                  <a:solidFill>
                    <a:srgbClr val="FFFF00"/>
                  </a:solidFill>
                </a:rPr>
                <a:t>’</a:t>
              </a:r>
              <a:r>
                <a:rPr lang="en-US" sz="2400" b="1">
                  <a:solidFill>
                    <a:srgbClr val="FFFF00"/>
                  </a:solidFill>
                </a:rPr>
                <a:t>s proposed DUSEL 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81000" y="3352800"/>
            <a:ext cx="7226300" cy="1752600"/>
            <a:chOff x="381000" y="3352234"/>
            <a:chExt cx="7225725" cy="1753166"/>
          </a:xfrm>
        </p:grpSpPr>
        <p:pic>
          <p:nvPicPr>
            <p:cNvPr id="102606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4690">
              <a:off x="6180351" y="3352234"/>
              <a:ext cx="1426374" cy="758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64" name="TextBox 14"/>
            <p:cNvSpPr txBox="1">
              <a:spLocks noChangeArrowheads="1"/>
            </p:cNvSpPr>
            <p:nvPr/>
          </p:nvSpPr>
          <p:spPr bwMode="auto">
            <a:xfrm>
              <a:off x="381000" y="4648200"/>
              <a:ext cx="6629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Precision Near Detector on the Fermilab site 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81000" y="1489075"/>
            <a:ext cx="8077200" cy="4073525"/>
            <a:chOff x="381000" y="1488563"/>
            <a:chExt cx="8077200" cy="4074037"/>
          </a:xfrm>
        </p:grpSpPr>
        <p:pic>
          <p:nvPicPr>
            <p:cNvPr id="102606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80974">
              <a:off x="1066800" y="1524000"/>
              <a:ext cx="1200150" cy="112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67" name="TextBox 15"/>
            <p:cNvSpPr txBox="1">
              <a:spLocks noChangeArrowheads="1"/>
            </p:cNvSpPr>
            <p:nvPr/>
          </p:nvSpPr>
          <p:spPr bwMode="auto">
            <a:xfrm>
              <a:off x="381000" y="5105400"/>
              <a:ext cx="807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100 kT fiducial volume Water Cherenkov Far Detector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81000" y="2509838"/>
            <a:ext cx="8077200" cy="3509962"/>
            <a:chOff x="381000" y="2509971"/>
            <a:chExt cx="8077200" cy="3509829"/>
          </a:xfrm>
        </p:grpSpPr>
        <p:pic>
          <p:nvPicPr>
            <p:cNvPr id="102606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30013">
              <a:off x="648601" y="2509971"/>
              <a:ext cx="1500188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70" name="TextBox 16"/>
            <p:cNvSpPr txBox="1">
              <a:spLocks noChangeArrowheads="1"/>
            </p:cNvSpPr>
            <p:nvPr/>
          </p:nvSpPr>
          <p:spPr bwMode="auto">
            <a:xfrm>
              <a:off x="381000" y="5562600"/>
              <a:ext cx="807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17 kT fiducial volume Liquid Argon TPC Far Detector</a:t>
              </a:r>
            </a:p>
          </p:txBody>
        </p:sp>
      </p:grpSp>
      <p:sp>
        <p:nvSpPr>
          <p:cNvPr id="1026071" name="Text Box 23"/>
          <p:cNvSpPr txBox="1">
            <a:spLocks noChangeArrowheads="1"/>
          </p:cNvSpPr>
          <p:nvPr/>
        </p:nvSpPr>
        <p:spPr bwMode="auto">
          <a:xfrm>
            <a:off x="8839200" y="65833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3310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  <p:sp>
        <p:nvSpPr>
          <p:cNvPr id="1047554" name="Footer Placeholder 1"/>
          <p:cNvSpPr txBox="1">
            <a:spLocks noGrp="1"/>
          </p:cNvSpPr>
          <p:nvPr/>
        </p:nvSpPr>
        <p:spPr bwMode="auto">
          <a:xfrm>
            <a:off x="3486150" y="62674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Sample Communication Talk</a:t>
            </a:r>
          </a:p>
        </p:txBody>
      </p:sp>
      <p:sp>
        <p:nvSpPr>
          <p:cNvPr id="1047555" name="Slide Number Placeholder 2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1711286C-7ADB-2044-92DC-0D8AFB1A867E}" type="slidenum"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/>
              <a:t>56</a:t>
            </a:fld>
            <a:endParaRPr lang="en-US" sz="12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47557" name="Text Box 5"/>
          <p:cNvSpPr txBox="1">
            <a:spLocks noChangeArrowheads="1"/>
          </p:cNvSpPr>
          <p:nvPr/>
        </p:nvSpPr>
        <p:spPr bwMode="auto">
          <a:xfrm>
            <a:off x="8839200" y="65833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24</a:t>
            </a:r>
          </a:p>
        </p:txBody>
      </p:sp>
      <p:pic>
        <p:nvPicPr>
          <p:cNvPr id="12289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786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7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325512AA-0DEA-C34D-BB3C-E88177E03C5E}" type="slidenum">
              <a:rPr lang="ru-RU" sz="1400"/>
              <a:pPr eaLnBrk="1" hangingPunct="1"/>
              <a:t>6</a:t>
            </a:fld>
            <a:endParaRPr lang="ru-RU" sz="140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3203575"/>
            <a:ext cx="31067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773113"/>
            <a:ext cx="19621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84213"/>
            <a:ext cx="26289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28663"/>
            <a:ext cx="2047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0" y="25146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660400" y="2754313"/>
            <a:ext cx="165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Dipole magnet</a:t>
            </a:r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3495675" y="2754313"/>
            <a:ext cx="2195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Quadrupole magnet</a:t>
            </a:r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6511925" y="2754313"/>
            <a:ext cx="201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Sextupole magnet</a:t>
            </a: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1244600" y="4014788"/>
            <a:ext cx="10414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Stability </a:t>
            </a:r>
          </a:p>
          <a:p>
            <a:pPr eaLnBrk="1" hangingPunct="1">
              <a:buClr>
                <a:srgbClr val="0000CC"/>
              </a:buClr>
              <a:buSzPct val="100000"/>
              <a:buFont typeface="Arial" charset="0"/>
              <a:buNone/>
            </a:pPr>
            <a:r>
              <a:rPr lang="en-GB" sz="1800">
                <a:solidFill>
                  <a:srgbClr val="0000CC"/>
                </a:solidFill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2589396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  <p:sp>
        <p:nvSpPr>
          <p:cNvPr id="1034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/>
              <a:t>Project-X Accelerator Performance Goals</a:t>
            </a:r>
          </a:p>
        </p:txBody>
      </p:sp>
      <p:sp>
        <p:nvSpPr>
          <p:cNvPr id="1034243" name="Text Box 3"/>
          <p:cNvSpPr txBox="1">
            <a:spLocks noChangeArrowheads="1"/>
          </p:cNvSpPr>
          <p:nvPr/>
        </p:nvSpPr>
        <p:spPr bwMode="auto">
          <a:xfrm>
            <a:off x="1828800" y="1066800"/>
            <a:ext cx="81534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4800600" algn="r"/>
                <a:tab pos="5029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 u="sng"/>
              <a:t>CW Linac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Particle Type	H</a:t>
            </a:r>
            <a:r>
              <a:rPr lang="en-US" sz="1400" b="1" baseline="30000"/>
              <a:t>-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Kinetic Energy	3.0	GeV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Average Beam Current	1	mA</a:t>
            </a:r>
            <a:endParaRPr lang="en-US" sz="1400" b="1" baseline="30000"/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Linac pulse rate	CW	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Power	3000	kW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Power to 3 GeV program	2870	kW</a:t>
            </a:r>
          </a:p>
          <a:p>
            <a:pPr>
              <a:spcBef>
                <a:spcPct val="4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 u="sng"/>
              <a:t>RCS/Pulsed Linac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Particle Type	protons/H</a:t>
            </a:r>
            <a:r>
              <a:rPr lang="en-US" sz="1400" b="1" baseline="30000"/>
              <a:t>-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Kinetic Energy	8.0	GeV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Pulse rate	10	Hz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Pulse Width	0.002/4.3	msec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Cycles to MI	6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Particles per cycle to Recycler	2.6</a:t>
            </a:r>
            <a:r>
              <a:rPr lang="en-US" sz="1400" b="1">
                <a:sym typeface="Symbol" charset="0"/>
              </a:rPr>
              <a:t></a:t>
            </a:r>
            <a:r>
              <a:rPr lang="en-US" sz="1400" b="1"/>
              <a:t>10</a:t>
            </a:r>
            <a:r>
              <a:rPr lang="en-US" sz="1400" b="1" baseline="30000"/>
              <a:t>13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Power to 8 GeV program	200	kW	</a:t>
            </a:r>
          </a:p>
          <a:p>
            <a:pPr>
              <a:spcBef>
                <a:spcPct val="4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 u="sng"/>
              <a:t>Main Injector/Recycler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Kinetic Energy (maximum)	120	GeV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Cycle time	1.4	sec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Particles per cycle	1.6</a:t>
            </a:r>
            <a:r>
              <a:rPr lang="en-US" sz="1400" b="1">
                <a:sym typeface="Symbol" charset="0"/>
              </a:rPr>
              <a:t></a:t>
            </a:r>
            <a:r>
              <a:rPr lang="en-US" sz="1400" b="1"/>
              <a:t>10</a:t>
            </a:r>
            <a:r>
              <a:rPr lang="en-US" sz="1400" b="1" baseline="30000"/>
              <a:t>14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b="1"/>
              <a:t>	Beam Power at 120 GeV	2200	kW</a:t>
            </a:r>
          </a:p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/>
              <a:t>	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11875" y="2590800"/>
            <a:ext cx="1431925" cy="3810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111875" y="4648200"/>
            <a:ext cx="1431925" cy="3683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endParaRPr lang="ru-RU" sz="24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72200" y="5956300"/>
            <a:ext cx="1431925" cy="3683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535863" y="3962400"/>
            <a:ext cx="168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>
                <a:solidFill>
                  <a:schemeClr val="hlink"/>
                </a:solidFill>
              </a:rPr>
              <a:t>simultaneous</a:t>
            </a:r>
          </a:p>
        </p:txBody>
      </p:sp>
      <p:cxnSp>
        <p:nvCxnSpPr>
          <p:cNvPr id="15" name="Shape 14"/>
          <p:cNvCxnSpPr>
            <a:cxnSpLocks noChangeShapeType="1"/>
            <a:stCxn id="10" idx="0"/>
            <a:endCxn id="6" idx="6"/>
          </p:cNvCxnSpPr>
          <p:nvPr/>
        </p:nvCxnSpPr>
        <p:spPr bwMode="auto">
          <a:xfrm rot="5400000" flipH="1">
            <a:off x="7375525" y="2959100"/>
            <a:ext cx="1181100" cy="825500"/>
          </a:xfrm>
          <a:prstGeom prst="curvedConnector2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hape 16"/>
          <p:cNvCxnSpPr>
            <a:cxnSpLocks noChangeShapeType="1"/>
            <a:stCxn id="10" idx="1"/>
            <a:endCxn id="7" idx="7"/>
          </p:cNvCxnSpPr>
          <p:nvPr/>
        </p:nvCxnSpPr>
        <p:spPr bwMode="auto">
          <a:xfrm rot="10800000" flipV="1">
            <a:off x="7334250" y="4160838"/>
            <a:ext cx="201613" cy="531812"/>
          </a:xfrm>
          <a:prstGeom prst="curvedConnector2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hape 18"/>
          <p:cNvCxnSpPr>
            <a:cxnSpLocks noChangeShapeType="1"/>
            <a:stCxn id="10" idx="2"/>
            <a:endCxn id="9" idx="6"/>
          </p:cNvCxnSpPr>
          <p:nvPr/>
        </p:nvCxnSpPr>
        <p:spPr bwMode="auto">
          <a:xfrm rot="5400000">
            <a:off x="7105650" y="4867275"/>
            <a:ext cx="1781175" cy="765175"/>
          </a:xfrm>
          <a:prstGeom prst="curvedConnector2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51" name="Text Box 11"/>
          <p:cNvSpPr txBox="1">
            <a:spLocks noChangeArrowheads="1"/>
          </p:cNvSpPr>
          <p:nvPr/>
        </p:nvSpPr>
        <p:spPr bwMode="auto">
          <a:xfrm>
            <a:off x="8839200" y="65833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6458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7325"/>
            <a:ext cx="7848600" cy="955675"/>
          </a:xfrm>
        </p:spPr>
        <p:txBody>
          <a:bodyPr/>
          <a:lstStyle/>
          <a:p>
            <a:r>
              <a:rPr lang="en-US" sz="2800"/>
              <a:t>Slow Extracted Beam:  The Standard Tool to Drive Ultra Rare Decay Experiments</a:t>
            </a:r>
          </a:p>
        </p:txBody>
      </p:sp>
      <p:sp>
        <p:nvSpPr>
          <p:cNvPr id="8714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890000" cy="5181600"/>
          </a:xfrm>
          <a:solidFill>
            <a:srgbClr val="FFFF99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Techniques developed in the late 1960</a:t>
            </a:r>
            <a:r>
              <a:rPr lang="ja-JP" altLang="en-US" sz="2400" dirty="0"/>
              <a:t>’</a:t>
            </a:r>
            <a:r>
              <a:rPr lang="en-US" sz="2400" dirty="0"/>
              <a:t>s to </a:t>
            </a:r>
            <a:r>
              <a:rPr lang="ja-JP" altLang="en-US" sz="2400" dirty="0"/>
              <a:t>“</a:t>
            </a:r>
            <a:r>
              <a:rPr lang="en-US" sz="2400" dirty="0"/>
              <a:t>slow spill</a:t>
            </a:r>
            <a:r>
              <a:rPr lang="ja-JP" altLang="en-US" sz="2400" dirty="0"/>
              <a:t>”</a:t>
            </a:r>
            <a:r>
              <a:rPr lang="en-US" sz="2400" dirty="0"/>
              <a:t>  beam from a synchrotron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Technique operates at the edge of </a:t>
            </a:r>
            <a:r>
              <a:rPr lang="en-US" sz="2400" dirty="0" smtClean="0"/>
              <a:t>stability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Betatron</a:t>
            </a:r>
            <a:r>
              <a:rPr lang="en-US" sz="2400" dirty="0" smtClean="0"/>
              <a:t> </a:t>
            </a:r>
            <a:r>
              <a:rPr lang="en-US" sz="2400" dirty="0"/>
              <a:t>oscillations are induced which interact with material in the beam (wire septum) to eject particles from the storage ring beam phase space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Technique limited by septum heating &amp; damage, beam losses, and space charge induced instabilities.  Works better at higher energies where the beam-power/charge ratio is more favorable.  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Performance milestones: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Times" charset="0"/>
              <a:buNone/>
            </a:pPr>
            <a:r>
              <a:rPr lang="en-US" sz="2400" dirty="0"/>
              <a:t>     </a:t>
            </a:r>
            <a:r>
              <a:rPr lang="en-US" sz="2400" dirty="0" err="1"/>
              <a:t>Tevatron</a:t>
            </a:r>
            <a:r>
              <a:rPr lang="en-US" sz="2400" dirty="0"/>
              <a:t> 800 </a:t>
            </a:r>
            <a:r>
              <a:rPr lang="en-US" sz="2400" dirty="0" err="1"/>
              <a:t>GeV</a:t>
            </a:r>
            <a:r>
              <a:rPr lang="en-US" sz="2400" dirty="0"/>
              <a:t> FT:         64 kW of SEB in 1997. 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Times" charset="0"/>
              <a:buNone/>
            </a:pPr>
            <a:r>
              <a:rPr lang="en-US" sz="2400" dirty="0"/>
              <a:t>     BNL AGS 24 </a:t>
            </a:r>
            <a:r>
              <a:rPr lang="en-US" sz="2400" dirty="0" err="1"/>
              <a:t>GeV</a:t>
            </a:r>
            <a:r>
              <a:rPr lang="en-US" sz="2400" dirty="0"/>
              <a:t> beam, 50-70 kW of SEB. 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sz="2400" dirty="0"/>
              <a:t>JPARC Goal:  300 kW of SEB someday, a few kW within reach now.  </a:t>
            </a:r>
          </a:p>
        </p:txBody>
      </p:sp>
    </p:spTree>
    <p:extLst>
      <p:ext uri="{BB962C8B-B14F-4D97-AF65-F5344CB8AC3E}">
        <p14:creationId xmlns:p14="http://schemas.microsoft.com/office/powerpoint/2010/main" val="28785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8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 July 24th 2010                                                                            R. Tschirhart - Fermilab</a:t>
            </a:r>
          </a:p>
        </p:txBody>
      </p:sp>
      <p:sp>
        <p:nvSpPr>
          <p:cNvPr id="1035267" name="Title 4"/>
          <p:cNvSpPr>
            <a:spLocks noGrp="1"/>
          </p:cNvSpPr>
          <p:nvPr>
            <p:ph type="title" idx="4294967295"/>
          </p:nvPr>
        </p:nvSpPr>
        <p:spPr>
          <a:xfrm>
            <a:off x="0" y="111125"/>
            <a:ext cx="6324600" cy="955675"/>
          </a:xfrm>
        </p:spPr>
        <p:txBody>
          <a:bodyPr/>
          <a:lstStyle/>
          <a:p>
            <a:r>
              <a:rPr lang="en-US" sz="2800"/>
              <a:t>3 GeV Super-conducting CW Linac: High Power and High Duty Factor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66800" y="1295400"/>
            <a:ext cx="6781800" cy="12461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b="1" i="1" u="sng"/>
              <a:t>1 </a:t>
            </a:r>
            <a:r>
              <a:rPr lang="en-US" b="1" i="1" u="sng">
                <a:latin typeface="Symbol" charset="0"/>
              </a:rPr>
              <a:t>m</a:t>
            </a:r>
            <a:r>
              <a:rPr lang="en-US" b="1" i="1" u="sng"/>
              <a:t>sec period at 3 GeV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>
                <a:solidFill>
                  <a:srgbClr val="000000"/>
                </a:solidFill>
              </a:rPr>
              <a:t>	</a:t>
            </a:r>
            <a:r>
              <a:rPr lang="en-US">
                <a:solidFill>
                  <a:srgbClr val="000099"/>
                </a:solidFill>
              </a:rPr>
              <a:t>mu2e pulse (9e7) 162.5 MHz, 100 nsec	  600 kW</a:t>
            </a:r>
          </a:p>
          <a:p>
            <a:pPr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>
                <a:solidFill>
                  <a:srgbClr val="003399"/>
                </a:solidFill>
              </a:rPr>
              <a:t>	</a:t>
            </a:r>
            <a:r>
              <a:rPr lang="en-US">
                <a:solidFill>
                  <a:srgbClr val="FC110F"/>
                </a:solidFill>
              </a:rPr>
              <a:t>Kaon pulse (9e7) 27 MHz			1200 kW</a:t>
            </a:r>
          </a:p>
          <a:p>
            <a:pPr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>
                <a:solidFill>
                  <a:srgbClr val="FC110F"/>
                </a:solidFill>
              </a:rPr>
              <a:t>	</a:t>
            </a:r>
            <a:r>
              <a:rPr lang="en-US">
                <a:solidFill>
                  <a:schemeClr val="folHlink"/>
                </a:solidFill>
              </a:rPr>
              <a:t>Nuclear pulse (9e7) 27 MHz		1200 kW</a:t>
            </a:r>
          </a:p>
        </p:txBody>
      </p:sp>
      <p:pic>
        <p:nvPicPr>
          <p:cNvPr id="1035268" name="Picture 2" descr="first 1000 nsec 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60688"/>
            <a:ext cx="4876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92550"/>
            <a:ext cx="34448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270" name="TextBox 11"/>
          <p:cNvSpPr txBox="1">
            <a:spLocks noChangeArrowheads="1"/>
          </p:cNvSpPr>
          <p:nvPr/>
        </p:nvSpPr>
        <p:spPr bwMode="auto">
          <a:xfrm>
            <a:off x="5715000" y="5835650"/>
            <a:ext cx="312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/>
              <a:t>Separation scheme with    traverse kicker ala JLAB.</a:t>
            </a:r>
          </a:p>
        </p:txBody>
      </p:sp>
      <p:sp>
        <p:nvSpPr>
          <p:cNvPr id="16" name="Oval 15"/>
          <p:cNvSpPr/>
          <p:nvPr/>
        </p:nvSpPr>
        <p:spPr>
          <a:xfrm>
            <a:off x="6991350" y="5419725"/>
            <a:ext cx="95250" cy="857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2400"/>
          </a:p>
        </p:txBody>
      </p:sp>
      <p:sp>
        <p:nvSpPr>
          <p:cNvPr id="17" name="Oval 16"/>
          <p:cNvSpPr/>
          <p:nvPr/>
        </p:nvSpPr>
        <p:spPr>
          <a:xfrm>
            <a:off x="8286750" y="5419725"/>
            <a:ext cx="95250" cy="857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2400"/>
          </a:p>
        </p:txBody>
      </p:sp>
      <p:sp>
        <p:nvSpPr>
          <p:cNvPr id="1035273" name="Text Box 9"/>
          <p:cNvSpPr txBox="1">
            <a:spLocks noChangeArrowheads="1"/>
          </p:cNvSpPr>
          <p:nvPr/>
        </p:nvSpPr>
        <p:spPr bwMode="auto">
          <a:xfrm>
            <a:off x="8839200" y="65833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7569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7252"/>
            <a:ext cx="8186739" cy="1143000"/>
          </a:xfrm>
        </p:spPr>
        <p:txBody>
          <a:bodyPr/>
          <a:lstStyle/>
          <a:p>
            <a:pPr algn="ctr"/>
            <a:r>
              <a:rPr lang="en-US" i="1" dirty="0" smtClean="0"/>
              <a:t>Project X</a:t>
            </a:r>
            <a:r>
              <a:rPr lang="en-US" dirty="0" smtClean="0"/>
              <a:t>: new experiments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599" y="881740"/>
            <a:ext cx="8763000" cy="5493652"/>
            <a:chOff x="228599" y="990600"/>
            <a:chExt cx="8763000" cy="5493652"/>
          </a:xfrm>
        </p:grpSpPr>
        <p:sp>
          <p:nvSpPr>
            <p:cNvPr id="6" name="Freeform 5"/>
            <p:cNvSpPr/>
            <p:nvPr/>
          </p:nvSpPr>
          <p:spPr>
            <a:xfrm>
              <a:off x="228599" y="997852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Neutrinos</a:t>
              </a:r>
              <a:endParaRPr lang="en-US" sz="1800" b="1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Matter-antimatter asymmetry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Neutrino mass spectrum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Neutrino-  antineutrino differences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Anomalous interactions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Proton decay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err="1" smtClean="0"/>
                <a:t>SuperNova</a:t>
              </a:r>
              <a:r>
                <a:rPr lang="en-US" sz="1400" kern="1200" dirty="0" smtClean="0"/>
                <a:t> bursts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991469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1385"/>
                <a:satOff val="-5397"/>
                <a:lumOff val="5000"/>
                <a:alphaOff val="0"/>
              </a:schemeClr>
            </a:fillRef>
            <a:effectRef idx="0">
              <a:schemeClr val="accent2">
                <a:hueOff val="61385"/>
                <a:satOff val="-5397"/>
                <a:lumOff val="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Kaons</a:t>
              </a:r>
              <a:endParaRPr lang="en-US" sz="1800" b="1" kern="12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Physics beyond the Standard Model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en-US" sz="14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 smtClean="0"/>
                <a:t>Elucidation </a:t>
              </a:r>
              <a:r>
                <a:rPr lang="en-US" sz="1400" dirty="0"/>
                <a:t>of LHC discoveries</a:t>
              </a:r>
              <a:endParaRPr lang="en-US" sz="13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Two to three orders of magnitude increase in sensitivity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4338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2771"/>
                <a:satOff val="-10794"/>
                <a:lumOff val="10000"/>
                <a:alphaOff val="0"/>
              </a:schemeClr>
            </a:fillRef>
            <a:effectRef idx="0">
              <a:schemeClr val="accent2">
                <a:hueOff val="122771"/>
                <a:satOff val="-10794"/>
                <a:lumOff val="1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Muons</a:t>
              </a:r>
              <a:endParaRPr lang="en-US" sz="1800" b="1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Oscillation in charged leptons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Physics beyond the Standard Model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Elucidation of LHC physics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Sensitive to energy/mass scales three orders of magnitude beyond LHC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17207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84156"/>
                <a:satOff val="-16191"/>
                <a:lumOff val="15000"/>
                <a:alphaOff val="0"/>
              </a:schemeClr>
            </a:fillRef>
            <a:effectRef idx="0">
              <a:schemeClr val="accent2">
                <a:hueOff val="184156"/>
                <a:satOff val="-1619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Nuclei</a:t>
              </a:r>
              <a:endParaRPr lang="en-US" sz="1800" b="1" kern="12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>
                  <a:latin typeface="Arial" charset="0"/>
                  <a:ea typeface="ＭＳ Ｐゴシック" pitchFamily="34" charset="-128"/>
                </a:rPr>
                <a:t>N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ew </a:t>
              </a:r>
              <a:r>
                <a:rPr lang="en-US" sz="1400" dirty="0">
                  <a:latin typeface="Arial" charset="0"/>
                  <a:ea typeface="ＭＳ Ｐゴシック" pitchFamily="34" charset="-128"/>
                </a:rPr>
                <a:t>generation of symmetry-test 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experiments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Electric Dipole Moments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Three or more orders of magnitude increase in Francium, Radium, Actinium </a:t>
              </a:r>
              <a:r>
                <a:rPr lang="en-US" sz="1400" dirty="0" smtClean="0">
                  <a:sym typeface="Wingdings" pitchFamily="2" charset="2"/>
                </a:rPr>
                <a:t>isotopes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80076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45542"/>
                <a:satOff val="-21588"/>
                <a:lumOff val="20000"/>
                <a:alphaOff val="0"/>
              </a:schemeClr>
            </a:fillRef>
            <a:effectRef idx="0">
              <a:schemeClr val="accent2">
                <a:hueOff val="245542"/>
                <a:satOff val="-21588"/>
                <a:lumOff val="2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Energy Applications</a:t>
              </a:r>
              <a:endParaRPr lang="en-US" sz="18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Transmutation experiments with nuclear waste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Spallation target configurations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Materials test under high irradiation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Neutron fluxes under various configurations relevant to ADS</a:t>
              </a:r>
              <a:endParaRPr lang="en-US" sz="1400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 smtClean="0"/>
            </a:p>
          </p:txBody>
        </p:sp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20" y="1107574"/>
            <a:ext cx="1554480" cy="1607776"/>
          </a:xfrm>
          <a:prstGeom prst="ellipse">
            <a:avLst/>
          </a:prstGeom>
          <a:ln w="285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0" y="1170395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59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8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97" y="1138823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832433" y="6305550"/>
            <a:ext cx="4707355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Young-Kee Kim, ICFA Seminar, CERN, October 3,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7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933450"/>
            <a:ext cx="4298950" cy="41640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5257800"/>
            <a:ext cx="18748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01123" name="Rectangle 3"/>
          <p:cNvSpPr>
            <a:spLocks noChangeArrowheads="1"/>
          </p:cNvSpPr>
          <p:nvPr/>
        </p:nvSpPr>
        <p:spPr bwMode="auto">
          <a:xfrm>
            <a:off x="755650" y="333375"/>
            <a:ext cx="762635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en-GB" i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Neutrino Factory Baseline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20663" y="839788"/>
            <a:ext cx="466883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Proton driver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Proton beam ~8 GeV on target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Target, capture and decay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Create </a:t>
            </a:r>
            <a:r>
              <a:rPr lang="en-US" sz="2000" i="0">
                <a:latin typeface="Symbol" charset="0"/>
              </a:rPr>
              <a:t>p</a:t>
            </a:r>
            <a:r>
              <a:rPr lang="en-US" sz="2000" i="0">
                <a:latin typeface="Arial" charset="0"/>
              </a:rPr>
              <a:t>, decay into </a:t>
            </a:r>
            <a:r>
              <a:rPr lang="en-US" sz="2000" i="0">
                <a:latin typeface="Symbol" charset="0"/>
              </a:rPr>
              <a:t>m </a:t>
            </a:r>
            <a:r>
              <a:rPr lang="en-US" sz="2000" i="0">
                <a:solidFill>
                  <a:srgbClr val="FF0000"/>
                </a:solidFill>
                <a:latin typeface="Arial" charset="0"/>
              </a:rPr>
              <a:t>(MERIT)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Bunching and phase rotation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Reduce </a:t>
            </a:r>
            <a:r>
              <a:rPr lang="en-US" sz="2000" i="0">
                <a:latin typeface="Symbol" charset="0"/>
              </a:rPr>
              <a:t>D</a:t>
            </a:r>
            <a:r>
              <a:rPr lang="en-US" sz="2000" i="0">
                <a:latin typeface="Arial" charset="0"/>
              </a:rPr>
              <a:t>E of bunch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Cooling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Reduce transverse emittance </a:t>
            </a:r>
            <a:r>
              <a:rPr lang="en-US" sz="2000" i="0">
                <a:solidFill>
                  <a:srgbClr val="FF0000"/>
                </a:solidFill>
                <a:latin typeface="Arial" charset="0"/>
              </a:rPr>
              <a:t>(MICE)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Acceleration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120 MeV</a:t>
            </a:r>
            <a:r>
              <a:rPr lang="en-US" sz="2000" i="0">
                <a:latin typeface="Arial" charset="0"/>
                <a:sym typeface="Wingdings" charset="0"/>
              </a:rPr>
              <a:t> 10 GeV with       RLAs or additional FFAG </a:t>
            </a:r>
            <a:r>
              <a:rPr lang="en-US" sz="2000" i="0">
                <a:solidFill>
                  <a:srgbClr val="FF0000"/>
                </a:solidFill>
                <a:latin typeface="Arial" charset="0"/>
                <a:sym typeface="Wingdings" charset="0"/>
              </a:rPr>
              <a:t>(EMMA)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Decay ring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Store for ~100 turns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Long straight sections</a:t>
            </a:r>
          </a:p>
        </p:txBody>
      </p:sp>
      <p:graphicFrame>
        <p:nvGraphicFramePr>
          <p:cNvPr id="24578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366000" y="933450"/>
          <a:ext cx="13462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8" name="Сормула" r:id="rId5" imgW="1117440" imgH="533160" progId="Equation.3">
                  <p:embed/>
                </p:oleObj>
              </mc:Choice>
              <mc:Fallback>
                <p:oleObj name="Сормула" r:id="rId5" imgW="11174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0" y="933450"/>
                        <a:ext cx="13462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Rectangle 19"/>
          <p:cNvSpPr>
            <a:spLocks noChangeArrowheads="1"/>
          </p:cNvSpPr>
          <p:nvPr/>
        </p:nvSpPr>
        <p:spPr bwMode="auto">
          <a:xfrm>
            <a:off x="6188075" y="5538788"/>
            <a:ext cx="29559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>
                <a:solidFill>
                  <a:srgbClr val="FF0000"/>
                </a:solidFill>
                <a:latin typeface="Arial" charset="0"/>
              </a:rPr>
              <a:t>Neutrino spectra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>
                <a:solidFill>
                  <a:srgbClr val="FF0000"/>
                </a:solidFill>
                <a:latin typeface="Arial" charset="0"/>
              </a:rPr>
              <a:t>calculable to high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>
                <a:solidFill>
                  <a:srgbClr val="FF0000"/>
                </a:solidFill>
                <a:latin typeface="Arial" charset="0"/>
              </a:rPr>
              <a:t>accuracy</a:t>
            </a:r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7742238" y="2108200"/>
            <a:ext cx="784225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="1" i="0"/>
              <a:t>549 m</a:t>
            </a: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4591050" y="4749800"/>
            <a:ext cx="20526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>
                <a:latin typeface="Arial" charset="0"/>
              </a:rPr>
              <a:t>IDS-NF 2012/3.0</a:t>
            </a:r>
          </a:p>
        </p:txBody>
      </p:sp>
    </p:spTree>
    <p:extLst>
      <p:ext uri="{BB962C8B-B14F-4D97-AF65-F5344CB8AC3E}">
        <p14:creationId xmlns:p14="http://schemas.microsoft.com/office/powerpoint/2010/main" val="386428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49212"/>
            <a:ext cx="8229600" cy="5683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Proton Driver</a:t>
            </a:r>
            <a:endParaRPr lang="en-GB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849313"/>
            <a:ext cx="880427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i="0">
                <a:latin typeface="Arial" charset="0"/>
              </a:rPr>
              <a:t>Requirements: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i="0">
                <a:latin typeface="Arial" charset="0"/>
              </a:rPr>
              <a:t>Choice is regional decision </a:t>
            </a:r>
            <a:endParaRPr lang="en-US" i="0">
              <a:solidFill>
                <a:srgbClr val="FF33CC"/>
              </a:solidFill>
              <a:latin typeface="Arial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387350" y="4891088"/>
            <a:ext cx="86042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buClr>
                <a:srgbClr val="FF0000"/>
              </a:buClr>
              <a:buSzPct val="105000"/>
              <a:buFont typeface="Arial" charset="0"/>
              <a:buChar char="•"/>
            </a:pPr>
            <a:r>
              <a:rPr lang="en-GB" sz="2400" i="0">
                <a:latin typeface="Arial" charset="0"/>
              </a:rPr>
              <a:t> LINAC based (SPL) proton driver at CERN: most advanced</a:t>
            </a:r>
          </a:p>
          <a:p>
            <a:pPr algn="l" eaLnBrk="1" hangingPunct="1">
              <a:buClr>
                <a:srgbClr val="FF0000"/>
              </a:buClr>
              <a:buFontTx/>
              <a:buChar char="•"/>
            </a:pPr>
            <a:r>
              <a:rPr lang="en-GB" sz="2400" i="0">
                <a:latin typeface="Arial" charset="0"/>
              </a:rPr>
              <a:t> </a:t>
            </a:r>
            <a:r>
              <a:rPr lang="pl-PL" sz="2400" i="0">
                <a:latin typeface="Arial" charset="0"/>
              </a:rPr>
              <a:t>Synchrotron(s)/FFAG  based proton driver (green field </a:t>
            </a:r>
            <a:r>
              <a:rPr lang="en-GB" sz="2400" i="0">
                <a:latin typeface="Arial" charset="0"/>
              </a:rPr>
              <a:t>  </a:t>
            </a:r>
          </a:p>
          <a:p>
            <a:pPr algn="l" eaLnBrk="1" hangingPunct="1">
              <a:buClr>
                <a:srgbClr val="FF0000"/>
              </a:buClr>
            </a:pPr>
            <a:r>
              <a:rPr lang="en-GB" sz="2400" i="0">
                <a:latin typeface="Arial" charset="0"/>
              </a:rPr>
              <a:t>  </a:t>
            </a:r>
            <a:r>
              <a:rPr lang="pl-PL" sz="2400" i="0">
                <a:latin typeface="Arial" charset="0"/>
              </a:rPr>
              <a:t>solution) – under study at RAL.</a:t>
            </a:r>
          </a:p>
          <a:p>
            <a:pPr algn="l" eaLnBrk="1" hangingPunct="1">
              <a:buClr>
                <a:srgbClr val="FF0000"/>
              </a:buClr>
              <a:buFontTx/>
              <a:buChar char="•"/>
            </a:pPr>
            <a:r>
              <a:rPr lang="pl-PL" sz="2400" i="0">
                <a:latin typeface="Arial" charset="0"/>
              </a:rPr>
              <a:t> Project X </a:t>
            </a:r>
            <a:r>
              <a:rPr lang="en-GB" sz="2400" i="0">
                <a:latin typeface="Arial" charset="0"/>
              </a:rPr>
              <a:t>LINAC </a:t>
            </a:r>
            <a:r>
              <a:rPr lang="pl-PL" sz="2400" i="0">
                <a:latin typeface="Arial" charset="0"/>
              </a:rPr>
              <a:t>based solution at Fermilab.</a:t>
            </a:r>
          </a:p>
          <a:p>
            <a:pPr algn="l" eaLnBrk="1" hangingPunct="1"/>
            <a:r>
              <a:rPr lang="pl-PL" sz="2400" i="0">
                <a:latin typeface="Arial" charset="0"/>
              </a:rPr>
              <a:t>                             </a:t>
            </a:r>
          </a:p>
        </p:txBody>
      </p: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908050"/>
            <a:ext cx="52498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49500" y="6408738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405621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562"/>
            <a:ext cx="8229600" cy="7064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Proton Driver (SPL)</a:t>
            </a:r>
            <a:endParaRPr lang="en-GB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69863" y="914400"/>
            <a:ext cx="8804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Superconducting Proton LINAC, SPL, at CERN: 5 GeV</a:t>
            </a:r>
          </a:p>
        </p:txBody>
      </p:sp>
      <p:graphicFrame>
        <p:nvGraphicFramePr>
          <p:cNvPr id="370098" name="Group 434"/>
          <p:cNvGraphicFramePr>
            <a:graphicFrameLocks noGrp="1"/>
          </p:cNvGraphicFramePr>
          <p:nvPr/>
        </p:nvGraphicFramePr>
        <p:xfrm>
          <a:off x="581025" y="1570038"/>
          <a:ext cx="8250238" cy="4811714"/>
        </p:xfrm>
        <a:graphic>
          <a:graphicData uri="http://schemas.openxmlformats.org/drawingml/2006/table">
            <a:tbl>
              <a:tblPr/>
              <a:tblGrid>
                <a:gridCol w="1695450"/>
                <a:gridCol w="922338"/>
                <a:gridCol w="5632450"/>
              </a:tblGrid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Accumulation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Duration = 400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Compression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 = 0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 = 12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 = 24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 = 36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etc. until t = 96 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7671" name="Group 338"/>
          <p:cNvGrpSpPr>
            <a:grpSpLocks/>
          </p:cNvGrpSpPr>
          <p:nvPr/>
        </p:nvGrpSpPr>
        <p:grpSpPr bwMode="auto">
          <a:xfrm>
            <a:off x="3252788" y="1900238"/>
            <a:ext cx="2697162" cy="536575"/>
            <a:chOff x="2433" y="892"/>
            <a:chExt cx="1413" cy="338"/>
          </a:xfrm>
        </p:grpSpPr>
        <p:sp>
          <p:nvSpPr>
            <p:cNvPr id="27731" name="Oval 122"/>
            <p:cNvSpPr>
              <a:spLocks noChangeArrowheads="1"/>
            </p:cNvSpPr>
            <p:nvPr/>
          </p:nvSpPr>
          <p:spPr bwMode="auto">
            <a:xfrm>
              <a:off x="3174" y="892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32" name="Freeform 123"/>
            <p:cNvSpPr>
              <a:spLocks/>
            </p:cNvSpPr>
            <p:nvPr/>
          </p:nvSpPr>
          <p:spPr bwMode="auto">
            <a:xfrm>
              <a:off x="3173" y="962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3" name="Freeform 124"/>
            <p:cNvSpPr>
              <a:spLocks/>
            </p:cNvSpPr>
            <p:nvPr/>
          </p:nvSpPr>
          <p:spPr bwMode="auto">
            <a:xfrm rot="-10450449">
              <a:off x="3777" y="966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4" name="Freeform 125"/>
            <p:cNvSpPr>
              <a:spLocks/>
            </p:cNvSpPr>
            <p:nvPr/>
          </p:nvSpPr>
          <p:spPr bwMode="auto">
            <a:xfrm>
              <a:off x="3292" y="892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5" name="Freeform 126"/>
            <p:cNvSpPr>
              <a:spLocks/>
            </p:cNvSpPr>
            <p:nvPr/>
          </p:nvSpPr>
          <p:spPr bwMode="auto">
            <a:xfrm rot="1631679">
              <a:off x="3550" y="892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6" name="Freeform 127"/>
            <p:cNvSpPr>
              <a:spLocks/>
            </p:cNvSpPr>
            <p:nvPr/>
          </p:nvSpPr>
          <p:spPr bwMode="auto">
            <a:xfrm rot="285818" flipV="1">
              <a:off x="3296" y="1195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7" name="Freeform 128"/>
            <p:cNvSpPr>
              <a:spLocks/>
            </p:cNvSpPr>
            <p:nvPr/>
          </p:nvSpPr>
          <p:spPr bwMode="auto">
            <a:xfrm rot="20419181" flipV="1">
              <a:off x="3550" y="1199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8" name="Line 131"/>
            <p:cNvSpPr>
              <a:spLocks noChangeShapeType="1"/>
            </p:cNvSpPr>
            <p:nvPr/>
          </p:nvSpPr>
          <p:spPr bwMode="auto">
            <a:xfrm>
              <a:off x="2433" y="1226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9" name="Line 133"/>
            <p:cNvSpPr>
              <a:spLocks noChangeShapeType="1"/>
            </p:cNvSpPr>
            <p:nvPr/>
          </p:nvSpPr>
          <p:spPr bwMode="auto">
            <a:xfrm>
              <a:off x="3079" y="1228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40" name="Line 134"/>
            <p:cNvSpPr>
              <a:spLocks noChangeShapeType="1"/>
            </p:cNvSpPr>
            <p:nvPr/>
          </p:nvSpPr>
          <p:spPr bwMode="auto">
            <a:xfrm>
              <a:off x="2865" y="1227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41" name="Line 135"/>
            <p:cNvSpPr>
              <a:spLocks noChangeShapeType="1"/>
            </p:cNvSpPr>
            <p:nvPr/>
          </p:nvSpPr>
          <p:spPr bwMode="auto">
            <a:xfrm>
              <a:off x="2666" y="1227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42" name="Line 136"/>
            <p:cNvSpPr>
              <a:spLocks noChangeShapeType="1"/>
            </p:cNvSpPr>
            <p:nvPr/>
          </p:nvSpPr>
          <p:spPr bwMode="auto">
            <a:xfrm>
              <a:off x="2452" y="1226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672" name="Group 339"/>
          <p:cNvGrpSpPr>
            <a:grpSpLocks/>
          </p:cNvGrpSpPr>
          <p:nvPr/>
        </p:nvGrpSpPr>
        <p:grpSpPr bwMode="auto">
          <a:xfrm>
            <a:off x="3252788" y="2643188"/>
            <a:ext cx="4460875" cy="544512"/>
            <a:chOff x="2433" y="1448"/>
            <a:chExt cx="2340" cy="343"/>
          </a:xfrm>
        </p:grpSpPr>
        <p:sp>
          <p:nvSpPr>
            <p:cNvPr id="27721" name="Oval 161"/>
            <p:cNvSpPr>
              <a:spLocks noChangeArrowheads="1"/>
            </p:cNvSpPr>
            <p:nvPr/>
          </p:nvSpPr>
          <p:spPr bwMode="auto">
            <a:xfrm>
              <a:off x="3174" y="1453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22" name="Freeform 162"/>
            <p:cNvSpPr>
              <a:spLocks/>
            </p:cNvSpPr>
            <p:nvPr/>
          </p:nvSpPr>
          <p:spPr bwMode="auto">
            <a:xfrm>
              <a:off x="3173" y="1523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3" name="Freeform 163"/>
            <p:cNvSpPr>
              <a:spLocks/>
            </p:cNvSpPr>
            <p:nvPr/>
          </p:nvSpPr>
          <p:spPr bwMode="auto">
            <a:xfrm rot="-10450449">
              <a:off x="3777" y="1527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4" name="Freeform 164"/>
            <p:cNvSpPr>
              <a:spLocks/>
            </p:cNvSpPr>
            <p:nvPr/>
          </p:nvSpPr>
          <p:spPr bwMode="auto">
            <a:xfrm>
              <a:off x="3292" y="1453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5" name="Freeform 165"/>
            <p:cNvSpPr>
              <a:spLocks/>
            </p:cNvSpPr>
            <p:nvPr/>
          </p:nvSpPr>
          <p:spPr bwMode="auto">
            <a:xfrm>
              <a:off x="4234" y="1448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6" name="Freeform 166"/>
            <p:cNvSpPr>
              <a:spLocks/>
            </p:cNvSpPr>
            <p:nvPr/>
          </p:nvSpPr>
          <p:spPr bwMode="auto">
            <a:xfrm rot="285818" flipV="1">
              <a:off x="3296" y="1756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7" name="Freeform 167"/>
            <p:cNvSpPr>
              <a:spLocks/>
            </p:cNvSpPr>
            <p:nvPr/>
          </p:nvSpPr>
          <p:spPr bwMode="auto">
            <a:xfrm rot="20419181" flipV="1">
              <a:off x="3550" y="1760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8" name="Oval 168"/>
            <p:cNvSpPr>
              <a:spLocks noChangeArrowheads="1"/>
            </p:cNvSpPr>
            <p:nvPr/>
          </p:nvSpPr>
          <p:spPr bwMode="auto">
            <a:xfrm>
              <a:off x="4101" y="1453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29" name="Line 169"/>
            <p:cNvSpPr>
              <a:spLocks noChangeShapeType="1"/>
            </p:cNvSpPr>
            <p:nvPr/>
          </p:nvSpPr>
          <p:spPr bwMode="auto">
            <a:xfrm flipV="1">
              <a:off x="3732" y="1498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30" name="Line 170"/>
            <p:cNvSpPr>
              <a:spLocks noChangeShapeType="1"/>
            </p:cNvSpPr>
            <p:nvPr/>
          </p:nvSpPr>
          <p:spPr bwMode="auto">
            <a:xfrm>
              <a:off x="2433" y="1787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673" name="Group 340"/>
          <p:cNvGrpSpPr>
            <a:grpSpLocks/>
          </p:cNvGrpSpPr>
          <p:nvPr/>
        </p:nvGrpSpPr>
        <p:grpSpPr bwMode="auto">
          <a:xfrm>
            <a:off x="3252788" y="3386138"/>
            <a:ext cx="4460875" cy="544512"/>
            <a:chOff x="2433" y="1999"/>
            <a:chExt cx="2340" cy="343"/>
          </a:xfrm>
        </p:grpSpPr>
        <p:sp>
          <p:nvSpPr>
            <p:cNvPr id="27711" name="Oval 182"/>
            <p:cNvSpPr>
              <a:spLocks noChangeArrowheads="1"/>
            </p:cNvSpPr>
            <p:nvPr/>
          </p:nvSpPr>
          <p:spPr bwMode="auto">
            <a:xfrm>
              <a:off x="3174" y="200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12" name="Freeform 183"/>
            <p:cNvSpPr>
              <a:spLocks/>
            </p:cNvSpPr>
            <p:nvPr/>
          </p:nvSpPr>
          <p:spPr bwMode="auto">
            <a:xfrm>
              <a:off x="3173" y="2074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3" name="Freeform 184"/>
            <p:cNvSpPr>
              <a:spLocks/>
            </p:cNvSpPr>
            <p:nvPr/>
          </p:nvSpPr>
          <p:spPr bwMode="auto">
            <a:xfrm>
              <a:off x="3292" y="2004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4" name="Freeform 185"/>
            <p:cNvSpPr>
              <a:spLocks/>
            </p:cNvSpPr>
            <p:nvPr/>
          </p:nvSpPr>
          <p:spPr bwMode="auto">
            <a:xfrm>
              <a:off x="4254" y="1999"/>
              <a:ext cx="136" cy="30"/>
            </a:xfrm>
            <a:custGeom>
              <a:avLst/>
              <a:gdLst>
                <a:gd name="T0" fmla="*/ 0 w 166"/>
                <a:gd name="T1" fmla="*/ 2 h 40"/>
                <a:gd name="T2" fmla="*/ 2 w 166"/>
                <a:gd name="T3" fmla="*/ 2 h 40"/>
                <a:gd name="T4" fmla="*/ 4 w 166"/>
                <a:gd name="T5" fmla="*/ 2 h 40"/>
                <a:gd name="T6" fmla="*/ 6 w 166"/>
                <a:gd name="T7" fmla="*/ 2 h 40"/>
                <a:gd name="T8" fmla="*/ 9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5" name="Freeform 186"/>
            <p:cNvSpPr>
              <a:spLocks/>
            </p:cNvSpPr>
            <p:nvPr/>
          </p:nvSpPr>
          <p:spPr bwMode="auto">
            <a:xfrm rot="285818" flipV="1">
              <a:off x="3296" y="2307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6" name="Freeform 187"/>
            <p:cNvSpPr>
              <a:spLocks/>
            </p:cNvSpPr>
            <p:nvPr/>
          </p:nvSpPr>
          <p:spPr bwMode="auto">
            <a:xfrm rot="20419181" flipV="1">
              <a:off x="3550" y="2311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7" name="Oval 188"/>
            <p:cNvSpPr>
              <a:spLocks noChangeArrowheads="1"/>
            </p:cNvSpPr>
            <p:nvPr/>
          </p:nvSpPr>
          <p:spPr bwMode="auto">
            <a:xfrm>
              <a:off x="4101" y="200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18" name="Line 189"/>
            <p:cNvSpPr>
              <a:spLocks noChangeShapeType="1"/>
            </p:cNvSpPr>
            <p:nvPr/>
          </p:nvSpPr>
          <p:spPr bwMode="auto">
            <a:xfrm flipV="1">
              <a:off x="3732" y="2049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9" name="Line 190"/>
            <p:cNvSpPr>
              <a:spLocks noChangeShapeType="1"/>
            </p:cNvSpPr>
            <p:nvPr/>
          </p:nvSpPr>
          <p:spPr bwMode="auto">
            <a:xfrm>
              <a:off x="2433" y="2338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20" name="Freeform 192"/>
            <p:cNvSpPr>
              <a:spLocks/>
            </p:cNvSpPr>
            <p:nvPr/>
          </p:nvSpPr>
          <p:spPr bwMode="auto">
            <a:xfrm rot="285818" flipV="1">
              <a:off x="4236" y="2311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674" name="Group 341"/>
          <p:cNvGrpSpPr>
            <a:grpSpLocks/>
          </p:cNvGrpSpPr>
          <p:nvPr/>
        </p:nvGrpSpPr>
        <p:grpSpPr bwMode="auto">
          <a:xfrm>
            <a:off x="3252788" y="4121150"/>
            <a:ext cx="4460875" cy="544513"/>
            <a:chOff x="2433" y="2559"/>
            <a:chExt cx="2340" cy="343"/>
          </a:xfrm>
        </p:grpSpPr>
        <p:sp>
          <p:nvSpPr>
            <p:cNvPr id="27701" name="Oval 194"/>
            <p:cNvSpPr>
              <a:spLocks noChangeArrowheads="1"/>
            </p:cNvSpPr>
            <p:nvPr/>
          </p:nvSpPr>
          <p:spPr bwMode="auto">
            <a:xfrm>
              <a:off x="3174" y="256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02" name="Freeform 195"/>
            <p:cNvSpPr>
              <a:spLocks/>
            </p:cNvSpPr>
            <p:nvPr/>
          </p:nvSpPr>
          <p:spPr bwMode="auto">
            <a:xfrm>
              <a:off x="3173" y="2634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3" name="Freeform 196"/>
            <p:cNvSpPr>
              <a:spLocks/>
            </p:cNvSpPr>
            <p:nvPr/>
          </p:nvSpPr>
          <p:spPr bwMode="auto">
            <a:xfrm>
              <a:off x="3292" y="2564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4" name="Freeform 197"/>
            <p:cNvSpPr>
              <a:spLocks/>
            </p:cNvSpPr>
            <p:nvPr/>
          </p:nvSpPr>
          <p:spPr bwMode="auto">
            <a:xfrm>
              <a:off x="4254" y="2559"/>
              <a:ext cx="136" cy="30"/>
            </a:xfrm>
            <a:custGeom>
              <a:avLst/>
              <a:gdLst>
                <a:gd name="T0" fmla="*/ 0 w 166"/>
                <a:gd name="T1" fmla="*/ 2 h 40"/>
                <a:gd name="T2" fmla="*/ 2 w 166"/>
                <a:gd name="T3" fmla="*/ 2 h 40"/>
                <a:gd name="T4" fmla="*/ 4 w 166"/>
                <a:gd name="T5" fmla="*/ 2 h 40"/>
                <a:gd name="T6" fmla="*/ 6 w 166"/>
                <a:gd name="T7" fmla="*/ 2 h 40"/>
                <a:gd name="T8" fmla="*/ 9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5" name="Freeform 198"/>
            <p:cNvSpPr>
              <a:spLocks/>
            </p:cNvSpPr>
            <p:nvPr/>
          </p:nvSpPr>
          <p:spPr bwMode="auto">
            <a:xfrm rot="285818" flipV="1">
              <a:off x="3296" y="2867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6" name="Oval 199"/>
            <p:cNvSpPr>
              <a:spLocks noChangeArrowheads="1"/>
            </p:cNvSpPr>
            <p:nvPr/>
          </p:nvSpPr>
          <p:spPr bwMode="auto">
            <a:xfrm>
              <a:off x="4101" y="256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707" name="Line 200"/>
            <p:cNvSpPr>
              <a:spLocks noChangeShapeType="1"/>
            </p:cNvSpPr>
            <p:nvPr/>
          </p:nvSpPr>
          <p:spPr bwMode="auto">
            <a:xfrm flipV="1">
              <a:off x="3732" y="2609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8" name="Line 201"/>
            <p:cNvSpPr>
              <a:spLocks noChangeShapeType="1"/>
            </p:cNvSpPr>
            <p:nvPr/>
          </p:nvSpPr>
          <p:spPr bwMode="auto">
            <a:xfrm>
              <a:off x="2433" y="2898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9" name="Freeform 203"/>
            <p:cNvSpPr>
              <a:spLocks/>
            </p:cNvSpPr>
            <p:nvPr/>
          </p:nvSpPr>
          <p:spPr bwMode="auto">
            <a:xfrm rot="285818" flipV="1">
              <a:off x="4236" y="2871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10" name="Freeform 204"/>
            <p:cNvSpPr>
              <a:spLocks/>
            </p:cNvSpPr>
            <p:nvPr/>
          </p:nvSpPr>
          <p:spPr bwMode="auto">
            <a:xfrm rot="-10450449">
              <a:off x="4700" y="2639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675" name="Group 280"/>
          <p:cNvGrpSpPr>
            <a:grpSpLocks/>
          </p:cNvGrpSpPr>
          <p:nvPr/>
        </p:nvGrpSpPr>
        <p:grpSpPr bwMode="auto">
          <a:xfrm>
            <a:off x="3252788" y="4786313"/>
            <a:ext cx="5621337" cy="639762"/>
            <a:chOff x="2132" y="2850"/>
            <a:chExt cx="2950" cy="403"/>
          </a:xfrm>
        </p:grpSpPr>
        <p:sp>
          <p:nvSpPr>
            <p:cNvPr id="27689" name="Oval 206"/>
            <p:cNvSpPr>
              <a:spLocks noChangeArrowheads="1"/>
            </p:cNvSpPr>
            <p:nvPr/>
          </p:nvSpPr>
          <p:spPr bwMode="auto">
            <a:xfrm>
              <a:off x="2873" y="2915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690" name="Freeform 207"/>
            <p:cNvSpPr>
              <a:spLocks/>
            </p:cNvSpPr>
            <p:nvPr/>
          </p:nvSpPr>
          <p:spPr bwMode="auto">
            <a:xfrm>
              <a:off x="2872" y="2985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1" name="Freeform 208"/>
            <p:cNvSpPr>
              <a:spLocks/>
            </p:cNvSpPr>
            <p:nvPr/>
          </p:nvSpPr>
          <p:spPr bwMode="auto">
            <a:xfrm>
              <a:off x="2991" y="2915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2" name="Oval 211"/>
            <p:cNvSpPr>
              <a:spLocks noChangeArrowheads="1"/>
            </p:cNvSpPr>
            <p:nvPr/>
          </p:nvSpPr>
          <p:spPr bwMode="auto">
            <a:xfrm>
              <a:off x="3800" y="2915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693" name="Line 212"/>
            <p:cNvSpPr>
              <a:spLocks noChangeShapeType="1"/>
            </p:cNvSpPr>
            <p:nvPr/>
          </p:nvSpPr>
          <p:spPr bwMode="auto">
            <a:xfrm flipV="1">
              <a:off x="3431" y="2960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4" name="Line 213"/>
            <p:cNvSpPr>
              <a:spLocks noChangeShapeType="1"/>
            </p:cNvSpPr>
            <p:nvPr/>
          </p:nvSpPr>
          <p:spPr bwMode="auto">
            <a:xfrm>
              <a:off x="2132" y="3249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5" name="Line 214"/>
            <p:cNvSpPr>
              <a:spLocks noChangeShapeType="1"/>
            </p:cNvSpPr>
            <p:nvPr/>
          </p:nvSpPr>
          <p:spPr bwMode="auto">
            <a:xfrm>
              <a:off x="4112" y="2914"/>
              <a:ext cx="84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6" name="Freeform 215"/>
            <p:cNvSpPr>
              <a:spLocks/>
            </p:cNvSpPr>
            <p:nvPr/>
          </p:nvSpPr>
          <p:spPr bwMode="auto">
            <a:xfrm rot="285818" flipV="1">
              <a:off x="3935" y="3222"/>
              <a:ext cx="166" cy="27"/>
            </a:xfrm>
            <a:custGeom>
              <a:avLst/>
              <a:gdLst>
                <a:gd name="T0" fmla="*/ 0 w 166"/>
                <a:gd name="T1" fmla="*/ 1 h 40"/>
                <a:gd name="T2" fmla="*/ 36 w 166"/>
                <a:gd name="T3" fmla="*/ 1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7" name="Freeform 216"/>
            <p:cNvSpPr>
              <a:spLocks/>
            </p:cNvSpPr>
            <p:nvPr/>
          </p:nvSpPr>
          <p:spPr bwMode="auto">
            <a:xfrm rot="-10450449">
              <a:off x="4399" y="2990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8" name="Freeform 219"/>
            <p:cNvSpPr>
              <a:spLocks/>
            </p:cNvSpPr>
            <p:nvPr/>
          </p:nvSpPr>
          <p:spPr bwMode="auto">
            <a:xfrm>
              <a:off x="3931" y="2911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99" name="Line 220"/>
            <p:cNvSpPr>
              <a:spLocks noChangeShapeType="1"/>
            </p:cNvSpPr>
            <p:nvPr/>
          </p:nvSpPr>
          <p:spPr bwMode="auto">
            <a:xfrm>
              <a:off x="4896" y="2916"/>
              <a:ext cx="26" cy="0"/>
            </a:xfrm>
            <a:prstGeom prst="line">
              <a:avLst/>
            </a:prstGeom>
            <a:noFill/>
            <a:ln w="2286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00" name="AutoShape 221"/>
            <p:cNvSpPr>
              <a:spLocks noChangeArrowheads="1"/>
            </p:cNvSpPr>
            <p:nvPr/>
          </p:nvSpPr>
          <p:spPr bwMode="auto">
            <a:xfrm>
              <a:off x="4962" y="2850"/>
              <a:ext cx="120" cy="124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</p:grpSp>
      <p:sp>
        <p:nvSpPr>
          <p:cNvPr id="27676" name="Text Box 222"/>
          <p:cNvSpPr txBox="1">
            <a:spLocks noChangeArrowheads="1"/>
          </p:cNvSpPr>
          <p:nvPr/>
        </p:nvSpPr>
        <p:spPr bwMode="auto">
          <a:xfrm>
            <a:off x="4673600" y="1238250"/>
            <a:ext cx="13271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Accumulator</a:t>
            </a:r>
          </a:p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[120 ns pulses -</a:t>
            </a:r>
          </a:p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60 ns gaps]</a:t>
            </a:r>
          </a:p>
        </p:txBody>
      </p:sp>
      <p:grpSp>
        <p:nvGrpSpPr>
          <p:cNvPr id="27677" name="Group 294"/>
          <p:cNvGrpSpPr>
            <a:grpSpLocks/>
          </p:cNvGrpSpPr>
          <p:nvPr/>
        </p:nvGrpSpPr>
        <p:grpSpPr bwMode="auto">
          <a:xfrm>
            <a:off x="3252788" y="5581650"/>
            <a:ext cx="5621337" cy="639763"/>
            <a:chOff x="2417" y="3423"/>
            <a:chExt cx="2950" cy="403"/>
          </a:xfrm>
        </p:grpSpPr>
        <p:sp>
          <p:nvSpPr>
            <p:cNvPr id="27682" name="Oval 282"/>
            <p:cNvSpPr>
              <a:spLocks noChangeArrowheads="1"/>
            </p:cNvSpPr>
            <p:nvPr/>
          </p:nvSpPr>
          <p:spPr bwMode="auto">
            <a:xfrm>
              <a:off x="3158" y="3488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683" name="Oval 285"/>
            <p:cNvSpPr>
              <a:spLocks noChangeArrowheads="1"/>
            </p:cNvSpPr>
            <p:nvPr/>
          </p:nvSpPr>
          <p:spPr bwMode="auto">
            <a:xfrm>
              <a:off x="4085" y="3488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  <p:sp>
          <p:nvSpPr>
            <p:cNvPr id="27684" name="Line 286"/>
            <p:cNvSpPr>
              <a:spLocks noChangeShapeType="1"/>
            </p:cNvSpPr>
            <p:nvPr/>
          </p:nvSpPr>
          <p:spPr bwMode="auto">
            <a:xfrm flipV="1">
              <a:off x="3716" y="3533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85" name="Line 287"/>
            <p:cNvSpPr>
              <a:spLocks noChangeShapeType="1"/>
            </p:cNvSpPr>
            <p:nvPr/>
          </p:nvSpPr>
          <p:spPr bwMode="auto">
            <a:xfrm>
              <a:off x="2417" y="3822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86" name="Line 288"/>
            <p:cNvSpPr>
              <a:spLocks noChangeShapeType="1"/>
            </p:cNvSpPr>
            <p:nvPr/>
          </p:nvSpPr>
          <p:spPr bwMode="auto">
            <a:xfrm>
              <a:off x="4397" y="3487"/>
              <a:ext cx="84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87" name="Line 292"/>
            <p:cNvSpPr>
              <a:spLocks noChangeShapeType="1"/>
            </p:cNvSpPr>
            <p:nvPr/>
          </p:nvSpPr>
          <p:spPr bwMode="auto">
            <a:xfrm>
              <a:off x="5181" y="3489"/>
              <a:ext cx="26" cy="0"/>
            </a:xfrm>
            <a:prstGeom prst="line">
              <a:avLst/>
            </a:prstGeom>
            <a:noFill/>
            <a:ln w="2286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88" name="AutoShape 293"/>
            <p:cNvSpPr>
              <a:spLocks noChangeArrowheads="1"/>
            </p:cNvSpPr>
            <p:nvPr/>
          </p:nvSpPr>
          <p:spPr bwMode="auto">
            <a:xfrm>
              <a:off x="5247" y="3423"/>
              <a:ext cx="120" cy="124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400" i="0">
                <a:latin typeface="Arial" charset="0"/>
              </a:endParaRPr>
            </a:p>
          </p:txBody>
        </p:sp>
      </p:grpSp>
      <p:sp>
        <p:nvSpPr>
          <p:cNvPr id="27678" name="Text Box 336"/>
          <p:cNvSpPr txBox="1">
            <a:spLocks noChangeArrowheads="1"/>
          </p:cNvSpPr>
          <p:nvPr/>
        </p:nvSpPr>
        <p:spPr bwMode="auto">
          <a:xfrm>
            <a:off x="3276600" y="1674813"/>
            <a:ext cx="1296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200" b="1" i="0">
                <a:latin typeface="Arial" charset="0"/>
              </a:rPr>
              <a:t>SPL beam</a:t>
            </a:r>
          </a:p>
          <a:p>
            <a:r>
              <a:rPr lang="en-GB" sz="1200" b="1" i="0">
                <a:latin typeface="Arial" charset="0"/>
              </a:rPr>
              <a:t>[42 bunches -</a:t>
            </a:r>
          </a:p>
          <a:p>
            <a:r>
              <a:rPr lang="en-GB" sz="1200" b="1" i="0">
                <a:latin typeface="Arial" charset="0"/>
              </a:rPr>
              <a:t>21 gaps]</a:t>
            </a:r>
          </a:p>
        </p:txBody>
      </p:sp>
      <p:sp>
        <p:nvSpPr>
          <p:cNvPr id="27679" name="Text Box 337"/>
          <p:cNvSpPr txBox="1">
            <a:spLocks noChangeArrowheads="1"/>
          </p:cNvSpPr>
          <p:nvPr/>
        </p:nvSpPr>
        <p:spPr bwMode="auto">
          <a:xfrm>
            <a:off x="6362700" y="1922463"/>
            <a:ext cx="14430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Compressor</a:t>
            </a:r>
          </a:p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[120 ns bunch -</a:t>
            </a:r>
          </a:p>
          <a:p>
            <a:r>
              <a:rPr lang="en-GB" sz="1200" b="1" i="0">
                <a:solidFill>
                  <a:srgbClr val="0000CC"/>
                </a:solidFill>
                <a:latin typeface="Arial" charset="0"/>
              </a:rPr>
              <a:t>V(h=3) = 4 MV]</a:t>
            </a:r>
          </a:p>
        </p:txBody>
      </p:sp>
      <p:sp>
        <p:nvSpPr>
          <p:cNvPr id="27680" name="Text Box 342"/>
          <p:cNvSpPr txBox="1">
            <a:spLocks noChangeArrowheads="1"/>
          </p:cNvSpPr>
          <p:nvPr/>
        </p:nvSpPr>
        <p:spPr bwMode="auto">
          <a:xfrm>
            <a:off x="7918450" y="4137025"/>
            <a:ext cx="1216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200" b="1" i="0">
                <a:solidFill>
                  <a:srgbClr val="FF0000"/>
                </a:solidFill>
                <a:latin typeface="Arial" charset="0"/>
              </a:rPr>
              <a:t>Target</a:t>
            </a:r>
          </a:p>
          <a:p>
            <a:r>
              <a:rPr lang="en-GB" sz="1200" b="1" i="0">
                <a:solidFill>
                  <a:srgbClr val="FF0000"/>
                </a:solidFill>
                <a:latin typeface="Arial" charset="0"/>
              </a:rPr>
              <a:t>[2 ns bunches – 6 times]</a:t>
            </a:r>
          </a:p>
        </p:txBody>
      </p:sp>
      <p:sp>
        <p:nvSpPr>
          <p:cNvPr id="7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407150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53531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2"/>
            <a:ext cx="8229600" cy="6302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Proton Driver (FFAG)</a:t>
            </a:r>
            <a:endParaRPr lang="en-GB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69863" y="914400"/>
            <a:ext cx="88042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i="0">
                <a:latin typeface="Arial" charset="0"/>
              </a:rPr>
              <a:t>Hardware options: 4 MW operation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en-US" sz="2000" i="0">
                <a:latin typeface="Arial" charset="0"/>
              </a:rPr>
              <a:t>Fixed Field Alternating Gradient Synchrotron (FFAG) 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38293" r="9996" b="11493"/>
          <a:stretch>
            <a:fillRect/>
          </a:stretch>
        </p:blipFill>
        <p:spPr bwMode="auto">
          <a:xfrm>
            <a:off x="1306513" y="2259013"/>
            <a:ext cx="4714875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405063" y="5245100"/>
            <a:ext cx="20256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180 MeV H</a:t>
            </a:r>
            <a:r>
              <a:rPr lang="en-GB" sz="1600" i="0" baseline="33000">
                <a:solidFill>
                  <a:srgbClr val="000000"/>
                </a:solidFill>
                <a:latin typeface="Arial" charset="0"/>
                <a:cs typeface="Arial" charset="0"/>
              </a:rPr>
              <a:t>ˉ</a:t>
            </a: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linac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-223838" y="5426075"/>
            <a:ext cx="213995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Achromatic Hˉ collimation line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685800" y="4643438"/>
            <a:ext cx="735013" cy="773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9525" y="2617788"/>
            <a:ext cx="2395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3 GeV RCS booster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mean radius = 63.788 m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405063" y="3621088"/>
            <a:ext cx="14700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n=5, h=5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5329238" y="2182813"/>
            <a:ext cx="32654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i="0">
                <a:solidFill>
                  <a:srgbClr val="000000"/>
                </a:solidFill>
                <a:latin typeface="Arial" charset="0"/>
                <a:cs typeface="Arial" charset="0"/>
              </a:rPr>
              <a:t>10 GeV non-scaling FFAG</a:t>
            </a: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= 5, </a:t>
            </a: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h</a:t>
            </a: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= 40, radius = twice booster radius = 127.576 m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919788" y="3349625"/>
            <a:ext cx="3054350" cy="258603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903" tIns="39452" rIns="78903" bIns="39452">
            <a:spAutoFit/>
          </a:bodyPr>
          <a:lstStyle>
            <a:lvl1pPr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393700"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1688" algn="l"/>
                <a:tab pos="1603375" algn="l"/>
                <a:tab pos="2405063" algn="l"/>
                <a:tab pos="3206750" algn="l"/>
                <a:tab pos="4008438" algn="l"/>
                <a:tab pos="4810125" algn="l"/>
                <a:tab pos="5611813" algn="l"/>
                <a:tab pos="6413500" algn="l"/>
                <a:tab pos="7215188" algn="l"/>
                <a:tab pos="8016875" algn="l"/>
                <a:tab pos="8818563" algn="l"/>
              </a:tabLs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FF0000"/>
                </a:solidFill>
                <a:latin typeface="Arial" charset="0"/>
                <a:cs typeface="Arial" charset="0"/>
              </a:rPr>
              <a:t>Bunch compression for 5 bunches:</a:t>
            </a: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1600" i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Longitudinal bunch area =</a:t>
            </a:r>
          </a:p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0.66 eV-s</a:t>
            </a: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1600" i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1.18 MV/turn compresses to</a:t>
            </a:r>
          </a:p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2.1 ns rms</a:t>
            </a: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1600" i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Add </a:t>
            </a: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h </a:t>
            </a: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= 200, 3.77 MV/turn for</a:t>
            </a:r>
          </a:p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rgbClr val="000000"/>
                </a:solidFill>
                <a:latin typeface="Arial" charset="0"/>
                <a:cs typeface="Arial" charset="0"/>
              </a:rPr>
              <a:t> 1.1 ns rms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4830763" y="2438400"/>
            <a:ext cx="365125" cy="141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69863" y="1757363"/>
            <a:ext cx="1746250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FF0000"/>
                </a:solidFill>
                <a:latin typeface="Comic Sans MS" charset="0"/>
              </a:rPr>
              <a:t>Rees, Prior (RAL)</a:t>
            </a: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98738" y="6508750"/>
            <a:ext cx="446405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52672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ERN-m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60045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0350"/>
            <a:ext cx="28241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 descr="CIMG12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96975"/>
            <a:ext cx="22685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hlinkClick r:id="rId6" action="ppaction://hlinksldjump">
              <a:snd r:embed="rId7" name="START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33825"/>
            <a:ext cx="24606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5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6"/>
          <p:cNvGrpSpPr>
            <a:grpSpLocks/>
          </p:cNvGrpSpPr>
          <p:nvPr/>
        </p:nvGrpSpPr>
        <p:grpSpPr bwMode="auto">
          <a:xfrm>
            <a:off x="646113" y="1452563"/>
            <a:ext cx="8048625" cy="5000625"/>
            <a:chOff x="407" y="1071"/>
            <a:chExt cx="5070" cy="3150"/>
          </a:xfrm>
        </p:grpSpPr>
        <p:pic>
          <p:nvPicPr>
            <p:cNvPr id="2970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" y="1071"/>
              <a:ext cx="5040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Oval 5"/>
            <p:cNvSpPr>
              <a:spLocks noChangeArrowheads="1"/>
            </p:cNvSpPr>
            <p:nvPr/>
          </p:nvSpPr>
          <p:spPr bwMode="auto">
            <a:xfrm>
              <a:off x="407" y="1878"/>
              <a:ext cx="1465" cy="14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662"/>
            <a:ext cx="8229600" cy="6937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Proton Driver (Project X)</a:t>
            </a:r>
            <a:endParaRPr lang="en-GB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69863" y="914400"/>
            <a:ext cx="88042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i="0">
                <a:latin typeface="Arial" charset="0"/>
              </a:rPr>
              <a:t>Hardware options: 4 MW operation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en-US" sz="2000" i="0">
                <a:latin typeface="Arial" charset="0"/>
              </a:rPr>
              <a:t>Project X at Fermilab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407150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5583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2"/>
            <a:ext cx="8229600" cy="668338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Tahoma" charset="0"/>
                <a:ea typeface="ＭＳ Ｐゴシック" charset="0"/>
                <a:cs typeface="ＭＳ Ｐゴシック" charset="0"/>
              </a:rPr>
              <a:t>Target R&amp;D: MERIT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i="0">
                <a:latin typeface="Arial" charset="0"/>
              </a:rPr>
              <a:t>MERIT experiment tested Hg jet in 15-T solenoid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>
                <a:latin typeface="Arial" charset="0"/>
              </a:rPr>
              <a:t>24 GeV proton beam from CERN PS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FF0000"/>
                </a:solidFill>
                <a:latin typeface="Arial" charset="0"/>
              </a:rPr>
              <a:t>Ran Autumn 2007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600"/>
            <a:ext cx="46863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846263"/>
            <a:ext cx="3762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900613" y="4683125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>
                <a:solidFill>
                  <a:srgbClr val="0000FF"/>
                </a:solidFill>
                <a:latin typeface="Comic Sans MS" charset="0"/>
              </a:rPr>
              <a:t>15-T solenoid during tests at MIT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686300" y="5151438"/>
            <a:ext cx="4457700" cy="915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>
                <a:solidFill>
                  <a:srgbClr val="0000FF"/>
                </a:solidFill>
                <a:latin typeface="Comic Sans MS" charset="0"/>
              </a:rPr>
              <a:t>MERIT experiment showed proof-of-principle of Hg jet system in magnetic field – rated up to 8 MW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784725"/>
            <a:ext cx="4724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407150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233353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8"/>
          <a:stretch>
            <a:fillRect/>
          </a:stretch>
        </p:blipFill>
        <p:spPr bwMode="auto">
          <a:xfrm>
            <a:off x="1677988" y="2465388"/>
            <a:ext cx="55753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0"/>
            <a:ext cx="8229600" cy="668338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Tahoma" charset="0"/>
                <a:ea typeface="ＭＳ Ｐゴシック" charset="0"/>
                <a:cs typeface="ＭＳ Ｐゴシック" charset="0"/>
              </a:rPr>
              <a:t>Muon</a:t>
            </a:r>
            <a:r>
              <a:rPr lang="en-GB" dirty="0">
                <a:latin typeface="Tahoma" charset="0"/>
                <a:ea typeface="ＭＳ Ｐゴシック" charset="0"/>
                <a:cs typeface="ＭＳ Ｐゴシック" charset="0"/>
              </a:rPr>
              <a:t> Front End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407150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  <p:grpSp>
        <p:nvGrpSpPr>
          <p:cNvPr id="35845" name="Group 4"/>
          <p:cNvGrpSpPr>
            <a:grpSpLocks noChangeAspect="1"/>
          </p:cNvGrpSpPr>
          <p:nvPr/>
        </p:nvGrpSpPr>
        <p:grpSpPr bwMode="auto">
          <a:xfrm>
            <a:off x="241300" y="857250"/>
            <a:ext cx="8453438" cy="2106613"/>
            <a:chOff x="4344" y="8640"/>
            <a:chExt cx="9360" cy="2331"/>
          </a:xfrm>
        </p:grpSpPr>
        <p:sp>
          <p:nvSpPr>
            <p:cNvPr id="35848" name="AutoShape 5"/>
            <p:cNvSpPr>
              <a:spLocks noChangeAspect="1" noChangeArrowheads="1"/>
            </p:cNvSpPr>
            <p:nvPr/>
          </p:nvSpPr>
          <p:spPr bwMode="auto">
            <a:xfrm>
              <a:off x="4344" y="8640"/>
              <a:ext cx="9360" cy="1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9" name="Text Box 6"/>
            <p:cNvSpPr txBox="1">
              <a:spLocks noChangeArrowheads="1"/>
            </p:cNvSpPr>
            <p:nvPr/>
          </p:nvSpPr>
          <p:spPr bwMode="auto">
            <a:xfrm>
              <a:off x="4921" y="10101"/>
              <a:ext cx="1030" cy="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2000">
                  <a:latin typeface="Calibri" charset="0"/>
                  <a:ea typeface="MS Mincho" charset="0"/>
                  <a:cs typeface="MS Mincho" charset="0"/>
                </a:rPr>
                <a:t>18.9 m</a:t>
              </a:r>
              <a:endParaRPr lang="en-US" sz="2000">
                <a:latin typeface="Calibri" charset="0"/>
                <a:ea typeface="MS Mincho" charset="0"/>
                <a:cs typeface="MS Mincho" charset="0"/>
              </a:endParaRPr>
            </a:p>
          </p:txBody>
        </p:sp>
        <p:sp>
          <p:nvSpPr>
            <p:cNvPr id="35850" name="Text Box 7"/>
            <p:cNvSpPr txBox="1">
              <a:spLocks noChangeArrowheads="1"/>
            </p:cNvSpPr>
            <p:nvPr/>
          </p:nvSpPr>
          <p:spPr bwMode="auto">
            <a:xfrm>
              <a:off x="6515" y="10110"/>
              <a:ext cx="1114" cy="3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2000">
                  <a:latin typeface="Calibri" charset="0"/>
                  <a:ea typeface="MS Mincho" charset="0"/>
                  <a:cs typeface="MS Mincho" charset="0"/>
                </a:rPr>
                <a:t>~60.7 m</a:t>
              </a:r>
              <a:endParaRPr lang="en-US" sz="2000">
                <a:latin typeface="Calibri" charset="0"/>
                <a:ea typeface="MS Mincho" charset="0"/>
                <a:cs typeface="MS Mincho" charset="0"/>
              </a:endParaRPr>
            </a:p>
          </p:txBody>
        </p:sp>
        <p:sp>
          <p:nvSpPr>
            <p:cNvPr id="35851" name="Text Box 8"/>
            <p:cNvSpPr txBox="1">
              <a:spLocks noChangeArrowheads="1"/>
            </p:cNvSpPr>
            <p:nvPr/>
          </p:nvSpPr>
          <p:spPr bwMode="auto">
            <a:xfrm>
              <a:off x="4557" y="9383"/>
              <a:ext cx="683" cy="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200" b="1">
                  <a:latin typeface="Arial Narrow" charset="0"/>
                  <a:ea typeface="MS Mincho" charset="0"/>
                  <a:cs typeface="MS Mincho" charset="0"/>
                </a:rPr>
                <a:t>FE Target</a:t>
              </a:r>
              <a:endParaRPr lang="en-US" sz="1200">
                <a:ea typeface="MS Mincho" charset="0"/>
                <a:cs typeface="MS Mincho" charset="0"/>
              </a:endParaRPr>
            </a:p>
          </p:txBody>
        </p:sp>
        <p:sp>
          <p:nvSpPr>
            <p:cNvPr id="35852" name="Text Box 9"/>
            <p:cNvSpPr txBox="1">
              <a:spLocks noChangeArrowheads="1"/>
            </p:cNvSpPr>
            <p:nvPr/>
          </p:nvSpPr>
          <p:spPr bwMode="auto">
            <a:xfrm>
              <a:off x="5013" y="9684"/>
              <a:ext cx="86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800" b="1">
                  <a:latin typeface="Arial Narrow" charset="0"/>
                  <a:ea typeface="MS Mincho" charset="0"/>
                  <a:cs typeface="MS Mincho" charset="0"/>
                </a:rPr>
                <a:t>Solenoid</a:t>
              </a:r>
              <a:endParaRPr lang="en-US">
                <a:ea typeface="MS Mincho" charset="0"/>
                <a:cs typeface="MS Mincho" charset="0"/>
              </a:endParaRPr>
            </a:p>
          </p:txBody>
        </p:sp>
        <p:sp>
          <p:nvSpPr>
            <p:cNvPr id="35853" name="AutoShape 10"/>
            <p:cNvSpPr>
              <a:spLocks noChangeArrowheads="1"/>
            </p:cNvSpPr>
            <p:nvPr/>
          </p:nvSpPr>
          <p:spPr bwMode="auto">
            <a:xfrm>
              <a:off x="4716" y="9012"/>
              <a:ext cx="371" cy="371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4" name="Line 11"/>
            <p:cNvSpPr>
              <a:spLocks noChangeShapeType="1"/>
            </p:cNvSpPr>
            <p:nvPr/>
          </p:nvSpPr>
          <p:spPr bwMode="auto">
            <a:xfrm>
              <a:off x="4344" y="9000"/>
              <a:ext cx="372" cy="13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5" name="Rectangle 12"/>
            <p:cNvSpPr>
              <a:spLocks noChangeArrowheads="1"/>
            </p:cNvSpPr>
            <p:nvPr/>
          </p:nvSpPr>
          <p:spPr bwMode="auto">
            <a:xfrm rot="1196606">
              <a:off x="4719" y="9114"/>
              <a:ext cx="248" cy="1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6" name="AutoShape 13"/>
            <p:cNvSpPr>
              <a:spLocks noChangeArrowheads="1"/>
            </p:cNvSpPr>
            <p:nvPr/>
          </p:nvSpPr>
          <p:spPr bwMode="auto">
            <a:xfrm>
              <a:off x="4963" y="9012"/>
              <a:ext cx="124" cy="371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7" name="AutoShape 14"/>
            <p:cNvSpPr>
              <a:spLocks noChangeArrowheads="1"/>
            </p:cNvSpPr>
            <p:nvPr/>
          </p:nvSpPr>
          <p:spPr bwMode="auto">
            <a:xfrm>
              <a:off x="5707" y="8764"/>
              <a:ext cx="123" cy="867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8" name="Freeform 15"/>
            <p:cNvSpPr>
              <a:spLocks/>
            </p:cNvSpPr>
            <p:nvPr/>
          </p:nvSpPr>
          <p:spPr bwMode="auto">
            <a:xfrm>
              <a:off x="5087" y="8764"/>
              <a:ext cx="620" cy="268"/>
            </a:xfrm>
            <a:custGeom>
              <a:avLst/>
              <a:gdLst>
                <a:gd name="T0" fmla="*/ 0 w 720"/>
                <a:gd name="T1" fmla="*/ 1 h 390"/>
                <a:gd name="T2" fmla="*/ 7 w 720"/>
                <a:gd name="T3" fmla="*/ 1 h 390"/>
                <a:gd name="T4" fmla="*/ 21 w 720"/>
                <a:gd name="T5" fmla="*/ 1 h 390"/>
                <a:gd name="T6" fmla="*/ 28 w 720"/>
                <a:gd name="T7" fmla="*/ 0 h 3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390"/>
                <a:gd name="T14" fmla="*/ 720 w 720"/>
                <a:gd name="T15" fmla="*/ 390 h 3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390">
                  <a:moveTo>
                    <a:pt x="0" y="360"/>
                  </a:moveTo>
                  <a:cubicBezTo>
                    <a:pt x="45" y="375"/>
                    <a:pt x="90" y="390"/>
                    <a:pt x="180" y="360"/>
                  </a:cubicBezTo>
                  <a:cubicBezTo>
                    <a:pt x="270" y="330"/>
                    <a:pt x="450" y="240"/>
                    <a:pt x="540" y="180"/>
                  </a:cubicBezTo>
                  <a:cubicBezTo>
                    <a:pt x="630" y="120"/>
                    <a:pt x="690" y="30"/>
                    <a:pt x="72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9" name="Freeform 16"/>
            <p:cNvSpPr>
              <a:spLocks/>
            </p:cNvSpPr>
            <p:nvPr/>
          </p:nvSpPr>
          <p:spPr bwMode="auto">
            <a:xfrm>
              <a:off x="5087" y="9342"/>
              <a:ext cx="620" cy="289"/>
            </a:xfrm>
            <a:custGeom>
              <a:avLst/>
              <a:gdLst>
                <a:gd name="T0" fmla="*/ 0 w 720"/>
                <a:gd name="T1" fmla="*/ 1 h 420"/>
                <a:gd name="T2" fmla="*/ 14 w 720"/>
                <a:gd name="T3" fmla="*/ 1 h 420"/>
                <a:gd name="T4" fmla="*/ 28 w 720"/>
                <a:gd name="T5" fmla="*/ 1 h 420"/>
                <a:gd name="T6" fmla="*/ 0 60000 65536"/>
                <a:gd name="T7" fmla="*/ 0 60000 65536"/>
                <a:gd name="T8" fmla="*/ 0 60000 65536"/>
                <a:gd name="T9" fmla="*/ 0 w 720"/>
                <a:gd name="T10" fmla="*/ 0 h 420"/>
                <a:gd name="T11" fmla="*/ 720 w 720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420">
                  <a:moveTo>
                    <a:pt x="0" y="60"/>
                  </a:moveTo>
                  <a:cubicBezTo>
                    <a:pt x="120" y="30"/>
                    <a:pt x="240" y="0"/>
                    <a:pt x="360" y="60"/>
                  </a:cubicBezTo>
                  <a:cubicBezTo>
                    <a:pt x="480" y="120"/>
                    <a:pt x="600" y="270"/>
                    <a:pt x="720" y="42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0" name="AutoShape 17"/>
            <p:cNvSpPr>
              <a:spLocks noChangeArrowheads="1"/>
            </p:cNvSpPr>
            <p:nvPr/>
          </p:nvSpPr>
          <p:spPr bwMode="auto">
            <a:xfrm>
              <a:off x="8308" y="8764"/>
              <a:ext cx="124" cy="867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1" name="Line 18"/>
            <p:cNvSpPr>
              <a:spLocks noChangeShapeType="1"/>
            </p:cNvSpPr>
            <p:nvPr/>
          </p:nvSpPr>
          <p:spPr bwMode="auto">
            <a:xfrm>
              <a:off x="5830" y="8764"/>
              <a:ext cx="322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2" name="Line 19"/>
            <p:cNvSpPr>
              <a:spLocks noChangeShapeType="1"/>
            </p:cNvSpPr>
            <p:nvPr/>
          </p:nvSpPr>
          <p:spPr bwMode="auto">
            <a:xfrm>
              <a:off x="5830" y="9631"/>
              <a:ext cx="322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3" name="Line 20"/>
            <p:cNvSpPr>
              <a:spLocks noChangeShapeType="1"/>
            </p:cNvSpPr>
            <p:nvPr/>
          </p:nvSpPr>
          <p:spPr bwMode="auto">
            <a:xfrm>
              <a:off x="5087" y="9507"/>
              <a:ext cx="1" cy="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4" name="Line 21"/>
            <p:cNvSpPr>
              <a:spLocks noChangeShapeType="1"/>
            </p:cNvSpPr>
            <p:nvPr/>
          </p:nvSpPr>
          <p:spPr bwMode="auto">
            <a:xfrm>
              <a:off x="5707" y="9755"/>
              <a:ext cx="0" cy="3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5" name="Line 22"/>
            <p:cNvSpPr>
              <a:spLocks noChangeShapeType="1"/>
            </p:cNvSpPr>
            <p:nvPr/>
          </p:nvSpPr>
          <p:spPr bwMode="auto">
            <a:xfrm>
              <a:off x="8308" y="9755"/>
              <a:ext cx="1" cy="3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6" name="Line 23"/>
            <p:cNvSpPr>
              <a:spLocks noChangeShapeType="1"/>
            </p:cNvSpPr>
            <p:nvPr/>
          </p:nvSpPr>
          <p:spPr bwMode="auto">
            <a:xfrm>
              <a:off x="4716" y="9507"/>
              <a:ext cx="15" cy="14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7" name="Text Box 24"/>
            <p:cNvSpPr txBox="1">
              <a:spLocks noChangeArrowheads="1"/>
            </p:cNvSpPr>
            <p:nvPr/>
          </p:nvSpPr>
          <p:spPr bwMode="auto">
            <a:xfrm>
              <a:off x="6766" y="9631"/>
              <a:ext cx="198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400" b="1">
                  <a:ea typeface="MS Mincho" charset="0"/>
                  <a:cs typeface="MS Mincho" charset="0"/>
                </a:rPr>
                <a:t>Drift</a:t>
              </a:r>
              <a:endParaRPr lang="en-US" sz="1400">
                <a:ea typeface="MS Mincho" charset="0"/>
                <a:cs typeface="MS Mincho" charset="0"/>
              </a:endParaRPr>
            </a:p>
          </p:txBody>
        </p:sp>
        <p:sp>
          <p:nvSpPr>
            <p:cNvPr id="35868" name="Line 25"/>
            <p:cNvSpPr>
              <a:spLocks noChangeShapeType="1"/>
            </p:cNvSpPr>
            <p:nvPr/>
          </p:nvSpPr>
          <p:spPr bwMode="auto">
            <a:xfrm>
              <a:off x="5707" y="10002"/>
              <a:ext cx="26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9" name="Line 26"/>
            <p:cNvSpPr>
              <a:spLocks noChangeShapeType="1"/>
            </p:cNvSpPr>
            <p:nvPr/>
          </p:nvSpPr>
          <p:spPr bwMode="auto">
            <a:xfrm>
              <a:off x="5087" y="10002"/>
              <a:ext cx="6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70" name="Line 27"/>
            <p:cNvSpPr>
              <a:spLocks noChangeShapeType="1"/>
            </p:cNvSpPr>
            <p:nvPr/>
          </p:nvSpPr>
          <p:spPr bwMode="auto">
            <a:xfrm>
              <a:off x="9051" y="9631"/>
              <a:ext cx="40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71" name="Line 28"/>
            <p:cNvSpPr>
              <a:spLocks noChangeShapeType="1"/>
            </p:cNvSpPr>
            <p:nvPr/>
          </p:nvSpPr>
          <p:spPr bwMode="auto">
            <a:xfrm>
              <a:off x="9051" y="8764"/>
              <a:ext cx="42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72" name="AutoShape 29"/>
            <p:cNvSpPr>
              <a:spLocks noChangeArrowheads="1"/>
            </p:cNvSpPr>
            <p:nvPr/>
          </p:nvSpPr>
          <p:spPr bwMode="auto">
            <a:xfrm>
              <a:off x="9547" y="8764"/>
              <a:ext cx="124" cy="867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3" name="AutoShape 30"/>
            <p:cNvSpPr>
              <a:spLocks noChangeArrowheads="1"/>
            </p:cNvSpPr>
            <p:nvPr/>
          </p:nvSpPr>
          <p:spPr bwMode="auto">
            <a:xfrm>
              <a:off x="10909" y="8764"/>
              <a:ext cx="124" cy="867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4" name="AutoShape 31"/>
            <p:cNvSpPr>
              <a:spLocks noChangeArrowheads="1"/>
            </p:cNvSpPr>
            <p:nvPr/>
          </p:nvSpPr>
          <p:spPr bwMode="auto">
            <a:xfrm>
              <a:off x="13139" y="8764"/>
              <a:ext cx="124" cy="867"/>
            </a:xfrm>
            <a:prstGeom prst="flowChartMagneticDrum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5" name="Text Box 32"/>
            <p:cNvSpPr txBox="1">
              <a:spLocks noChangeArrowheads="1"/>
            </p:cNvSpPr>
            <p:nvPr/>
          </p:nvSpPr>
          <p:spPr bwMode="auto">
            <a:xfrm>
              <a:off x="8421" y="9631"/>
              <a:ext cx="136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400" b="1">
                  <a:ea typeface="MS Mincho" charset="0"/>
                  <a:cs typeface="MS Mincho" charset="0"/>
                </a:rPr>
                <a:t>Buncher</a:t>
              </a:r>
              <a:endParaRPr lang="en-US" sz="1400">
                <a:ea typeface="MS Mincho" charset="0"/>
                <a:cs typeface="MS Mincho" charset="0"/>
              </a:endParaRPr>
            </a:p>
          </p:txBody>
        </p:sp>
        <p:sp>
          <p:nvSpPr>
            <p:cNvPr id="35876" name="Text Box 33"/>
            <p:cNvSpPr txBox="1">
              <a:spLocks noChangeArrowheads="1"/>
            </p:cNvSpPr>
            <p:nvPr/>
          </p:nvSpPr>
          <p:spPr bwMode="auto">
            <a:xfrm>
              <a:off x="9857" y="9631"/>
              <a:ext cx="136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400" b="1">
                  <a:ea typeface="MS Mincho" charset="0"/>
                  <a:cs typeface="MS Mincho" charset="0"/>
                </a:rPr>
                <a:t>Rotator</a:t>
              </a:r>
              <a:endParaRPr lang="en-US" sz="1400">
                <a:ea typeface="MS Mincho" charset="0"/>
                <a:cs typeface="MS Mincho" charset="0"/>
              </a:endParaRPr>
            </a:p>
          </p:txBody>
        </p:sp>
        <p:sp>
          <p:nvSpPr>
            <p:cNvPr id="35877" name="Text Box 34"/>
            <p:cNvSpPr txBox="1">
              <a:spLocks noChangeArrowheads="1"/>
            </p:cNvSpPr>
            <p:nvPr/>
          </p:nvSpPr>
          <p:spPr bwMode="auto">
            <a:xfrm>
              <a:off x="11611" y="9631"/>
              <a:ext cx="136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400" b="1">
                  <a:ea typeface="MS Mincho" charset="0"/>
                  <a:cs typeface="MS Mincho" charset="0"/>
                </a:rPr>
                <a:t>Cooler</a:t>
              </a:r>
              <a:endParaRPr lang="en-US" sz="1400">
                <a:ea typeface="MS Mincho" charset="0"/>
                <a:cs typeface="MS Mincho" charset="0"/>
              </a:endParaRPr>
            </a:p>
          </p:txBody>
        </p:sp>
        <p:sp>
          <p:nvSpPr>
            <p:cNvPr id="35878" name="Text Box 35"/>
            <p:cNvSpPr txBox="1">
              <a:spLocks noChangeArrowheads="1"/>
            </p:cNvSpPr>
            <p:nvPr/>
          </p:nvSpPr>
          <p:spPr bwMode="auto">
            <a:xfrm>
              <a:off x="8304" y="10100"/>
              <a:ext cx="1114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2000">
                  <a:latin typeface="Calibri" charset="0"/>
                  <a:ea typeface="MS Mincho" charset="0"/>
                  <a:cs typeface="MS Mincho" charset="0"/>
                </a:rPr>
                <a:t>~33m</a:t>
              </a:r>
              <a:endParaRPr lang="en-US" sz="2000">
                <a:latin typeface="Calibri" charset="0"/>
                <a:ea typeface="MS Mincho" charset="0"/>
                <a:cs typeface="MS Mincho" charset="0"/>
              </a:endParaRPr>
            </a:p>
          </p:txBody>
        </p:sp>
        <p:sp>
          <p:nvSpPr>
            <p:cNvPr id="35879" name="Text Box 36"/>
            <p:cNvSpPr txBox="1">
              <a:spLocks noChangeArrowheads="1"/>
            </p:cNvSpPr>
            <p:nvPr/>
          </p:nvSpPr>
          <p:spPr bwMode="auto">
            <a:xfrm>
              <a:off x="9744" y="10101"/>
              <a:ext cx="1114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2000">
                  <a:latin typeface="Calibri" charset="0"/>
                  <a:ea typeface="MS Mincho" charset="0"/>
                  <a:cs typeface="MS Mincho" charset="0"/>
                </a:rPr>
                <a:t>~42 m</a:t>
              </a:r>
              <a:endParaRPr lang="en-US" sz="2000">
                <a:latin typeface="Calibri" charset="0"/>
                <a:ea typeface="MS Mincho" charset="0"/>
                <a:cs typeface="MS Mincho" charset="0"/>
              </a:endParaRPr>
            </a:p>
          </p:txBody>
        </p:sp>
        <p:sp>
          <p:nvSpPr>
            <p:cNvPr id="35880" name="Text Box 37"/>
            <p:cNvSpPr txBox="1">
              <a:spLocks noChangeArrowheads="1"/>
            </p:cNvSpPr>
            <p:nvPr/>
          </p:nvSpPr>
          <p:spPr bwMode="auto">
            <a:xfrm>
              <a:off x="11544" y="10105"/>
              <a:ext cx="1114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2000">
                  <a:latin typeface="Calibri" charset="0"/>
                  <a:ea typeface="MS Mincho" charset="0"/>
                  <a:cs typeface="MS Mincho" charset="0"/>
                </a:rPr>
                <a:t>~75 m</a:t>
              </a:r>
              <a:endParaRPr lang="en-US" sz="2000">
                <a:latin typeface="Calibri" charset="0"/>
                <a:ea typeface="MS Mincho" charset="0"/>
                <a:cs typeface="MS Mincho" charset="0"/>
              </a:endParaRPr>
            </a:p>
          </p:txBody>
        </p:sp>
        <p:sp>
          <p:nvSpPr>
            <p:cNvPr id="35881" name="Text Box 38"/>
            <p:cNvSpPr txBox="1">
              <a:spLocks noChangeArrowheads="1"/>
            </p:cNvSpPr>
            <p:nvPr/>
          </p:nvSpPr>
          <p:spPr bwMode="auto">
            <a:xfrm>
              <a:off x="4344" y="8640"/>
              <a:ext cx="1079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sz="1600" b="1">
                  <a:solidFill>
                    <a:srgbClr val="0000FF"/>
                  </a:solidFill>
                  <a:ea typeface="MS Mincho" charset="0"/>
                  <a:cs typeface="MS Mincho" charset="0"/>
                </a:rPr>
                <a:t>p</a:t>
              </a:r>
              <a:endParaRPr lang="en-US" sz="1600">
                <a:ea typeface="MS Mincho" charset="0"/>
                <a:cs typeface="MS Mincho" charset="0"/>
              </a:endParaRPr>
            </a:p>
          </p:txBody>
        </p:sp>
        <p:sp>
          <p:nvSpPr>
            <p:cNvPr id="35882" name="Text Box 39"/>
            <p:cNvSpPr txBox="1">
              <a:spLocks noChangeArrowheads="1"/>
            </p:cNvSpPr>
            <p:nvPr/>
          </p:nvSpPr>
          <p:spPr bwMode="auto">
            <a:xfrm>
              <a:off x="5965" y="9000"/>
              <a:ext cx="1439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ja-JP" b="1">
                  <a:solidFill>
                    <a:srgbClr val="6600CC"/>
                  </a:solidFill>
                  <a:ea typeface="MS Mincho" charset="0"/>
                  <a:cs typeface="MS Mincho" charset="0"/>
                </a:rPr>
                <a:t>π</a:t>
              </a:r>
              <a:r>
                <a:rPr lang="en-US" altLang="ja-JP" b="1">
                  <a:solidFill>
                    <a:srgbClr val="D60093"/>
                  </a:solidFill>
                  <a:ea typeface="MS Mincho" charset="0"/>
                  <a:cs typeface="MS Mincho" charset="0"/>
                </a:rPr>
                <a:t>→μ</a:t>
              </a:r>
              <a:endParaRPr lang="en-US">
                <a:ea typeface="MS Mincho" charset="0"/>
                <a:cs typeface="MS Mincho" charset="0"/>
              </a:endParaRPr>
            </a:p>
          </p:txBody>
        </p:sp>
        <p:sp>
          <p:nvSpPr>
            <p:cNvPr id="35883" name="Line 40"/>
            <p:cNvSpPr>
              <a:spLocks noChangeShapeType="1"/>
            </p:cNvSpPr>
            <p:nvPr/>
          </p:nvSpPr>
          <p:spPr bwMode="auto">
            <a:xfrm>
              <a:off x="7224" y="9242"/>
              <a:ext cx="4320" cy="1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84" name="Line 41"/>
            <p:cNvSpPr>
              <a:spLocks noChangeShapeType="1"/>
            </p:cNvSpPr>
            <p:nvPr/>
          </p:nvSpPr>
          <p:spPr bwMode="auto">
            <a:xfrm>
              <a:off x="4946" y="9199"/>
              <a:ext cx="989" cy="43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241300" y="3614738"/>
            <a:ext cx="46990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>
                <a:latin typeface="Arial" charset="0"/>
              </a:rPr>
              <a:t>Cooling channel: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100 cells of 0.75 m length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Total length: 75 m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100 normal conducting RF  cavities with SC coils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RF frequency 201.25 MHz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Gradient 15 MV/m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LiH absorbers (11 cm)</a:t>
            </a: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792538"/>
            <a:ext cx="5048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5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Decay Ring Geometry</a:t>
            </a:r>
            <a:endParaRPr lang="en-GB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Picture 4" descr="DK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7927" r="6888" b="18994"/>
          <a:stretch>
            <a:fillRect/>
          </a:stretch>
        </p:blipFill>
        <p:spPr bwMode="auto">
          <a:xfrm>
            <a:off x="1474788" y="2632075"/>
            <a:ext cx="554513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960438"/>
            <a:ext cx="46847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0" y="981075"/>
            <a:ext cx="5508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latin typeface="Arial" charset="0"/>
              </a:rPr>
              <a:t>Racetrack geometry (469 m straight)</a:t>
            </a:r>
          </a:p>
        </p:txBody>
      </p:sp>
      <p:sp>
        <p:nvSpPr>
          <p:cNvPr id="37894" name="Line 47"/>
          <p:cNvSpPr>
            <a:spLocks noChangeShapeType="1"/>
          </p:cNvSpPr>
          <p:nvPr/>
        </p:nvSpPr>
        <p:spPr bwMode="auto">
          <a:xfrm flipH="1">
            <a:off x="2197100" y="2781300"/>
            <a:ext cx="1295400" cy="93503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37895" name="TextBox 48"/>
          <p:cNvSpPr txBox="1">
            <a:spLocks noChangeArrowheads="1"/>
          </p:cNvSpPr>
          <p:nvPr/>
        </p:nvSpPr>
        <p:spPr bwMode="auto">
          <a:xfrm>
            <a:off x="2143125" y="27813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sz="1800" i="0">
                <a:solidFill>
                  <a:srgbClr val="FF3300"/>
                </a:solidFill>
                <a:latin typeface="Arial" charset="0"/>
              </a:rPr>
              <a:t>469 m</a:t>
            </a:r>
          </a:p>
        </p:txBody>
      </p:sp>
      <p:sp>
        <p:nvSpPr>
          <p:cNvPr id="37896" name="Rectangle 49"/>
          <p:cNvSpPr>
            <a:spLocks noChangeArrowheads="1"/>
          </p:cNvSpPr>
          <p:nvPr/>
        </p:nvSpPr>
        <p:spPr bwMode="auto">
          <a:xfrm>
            <a:off x="0" y="1484313"/>
            <a:ext cx="4572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>
                <a:latin typeface="Arial" charset="0"/>
              </a:rPr>
              <a:t>Decay electron energy used to measure </a:t>
            </a:r>
            <a:r>
              <a:rPr lang="en-GB" sz="2400" i="0" dirty="0" err="1">
                <a:latin typeface="Arial" charset="0"/>
              </a:rPr>
              <a:t>muon</a:t>
            </a:r>
            <a:r>
              <a:rPr lang="en-GB" sz="2400" i="0" dirty="0">
                <a:latin typeface="Arial" charset="0"/>
              </a:rPr>
              <a:t> polarization</a:t>
            </a:r>
            <a:endParaRPr lang="en-US" sz="2000" i="0" dirty="0">
              <a:latin typeface="Arial" charset="0"/>
            </a:endParaRPr>
          </a:p>
        </p:txBody>
      </p:sp>
      <p:sp>
        <p:nvSpPr>
          <p:cNvPr id="5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553200"/>
            <a:ext cx="4464050" cy="450850"/>
          </a:xfrm>
        </p:spPr>
        <p:txBody>
          <a:bodyPr/>
          <a:lstStyle/>
          <a:p>
            <a:pPr>
              <a:defRPr/>
            </a:pPr>
            <a:r>
              <a:rPr lang="en-US" dirty="0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70889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ICHEP12, Melbourne: 7 July 2012</a:t>
            </a:r>
          </a:p>
        </p:txBody>
      </p:sp>
      <p:sp>
        <p:nvSpPr>
          <p:cNvPr id="928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33362"/>
            <a:ext cx="8229600" cy="617538"/>
          </a:xfrm>
        </p:spPr>
        <p:txBody>
          <a:bodyPr rIns="128270"/>
          <a:lstStyle/>
          <a:p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Performance 10 </a:t>
            </a:r>
            <a:r>
              <a:rPr lang="en-US" sz="3200" dirty="0" err="1">
                <a:latin typeface="Tahoma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 Neutrino Factory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87325" y="919163"/>
            <a:ext cx="87852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latin typeface="Arial" charset="0"/>
              </a:rPr>
              <a:t>Optimisation for 10 GeV Neutrino Factory with 100 kton MIND at 2000 km gives best sensitivity to CP violation, even at latest value of sin</a:t>
            </a:r>
            <a:r>
              <a:rPr lang="en-GB" sz="2400" i="0" baseline="30000">
                <a:latin typeface="Arial" charset="0"/>
              </a:rPr>
              <a:t>2</a:t>
            </a:r>
            <a:r>
              <a:rPr lang="en-GB" sz="2400" i="0">
                <a:latin typeface="Arial" charset="0"/>
              </a:rPr>
              <a:t>2</a:t>
            </a:r>
            <a:r>
              <a:rPr lang="en-GB" sz="2400" i="0">
                <a:latin typeface="Symbol" charset="0"/>
              </a:rPr>
              <a:t>q</a:t>
            </a:r>
            <a:r>
              <a:rPr lang="en-GB" sz="2400" i="0" baseline="-25000">
                <a:latin typeface="Arial" charset="0"/>
              </a:rPr>
              <a:t>13</a:t>
            </a:r>
            <a:r>
              <a:rPr lang="en-GB" sz="2400" i="0">
                <a:latin typeface="Arial" charset="0"/>
              </a:rPr>
              <a:t>~0.09</a:t>
            </a:r>
            <a:endParaRPr lang="en-GB" sz="2400" i="0" baseline="-25000">
              <a:latin typeface="Arial" charset="0"/>
            </a:endParaRP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6189663" y="1916113"/>
            <a:ext cx="24796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arXiv:1203.5651</a:t>
            </a:r>
            <a:endParaRPr lang="en-GB" sz="2000" b="1" i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762000" y="5499100"/>
            <a:ext cx="37131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NF yields </a:t>
            </a:r>
            <a:r>
              <a:rPr lang="en-GB" sz="2000" b="1" i="0">
                <a:solidFill>
                  <a:srgbClr val="FF0000"/>
                </a:solidFill>
                <a:latin typeface="Symbol" charset="0"/>
              </a:rPr>
              <a:t>Dd</a:t>
            </a: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~5</a:t>
            </a:r>
            <a:r>
              <a:rPr lang="en-GB" sz="2000" b="1" i="0" baseline="30000">
                <a:solidFill>
                  <a:srgbClr val="FF0000"/>
                </a:solidFill>
                <a:latin typeface="Arial" charset="0"/>
              </a:rPr>
              <a:t>o</a:t>
            </a: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, regardless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of value of </a:t>
            </a:r>
            <a:r>
              <a:rPr lang="en-GB" sz="2000" b="1" i="0">
                <a:solidFill>
                  <a:srgbClr val="FF0000"/>
                </a:solidFill>
                <a:latin typeface="Symbol" charset="0"/>
              </a:rPr>
              <a:t>d</a:t>
            </a:r>
          </a:p>
        </p:txBody>
      </p:sp>
      <p:pic>
        <p:nvPicPr>
          <p:cNvPr id="3891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775"/>
            <a:ext cx="47593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265363"/>
            <a:ext cx="4130675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40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84988" y="136184"/>
            <a:ext cx="8229600" cy="681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 R&amp;D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Young-Kee Kim, ICFA Seminar, CERN, October 3, 2011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3474"/>
            <a:ext cx="2246164" cy="22345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147" y="4090928"/>
            <a:ext cx="2753414" cy="15106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4188" y="3862133"/>
            <a:ext cx="1694691" cy="30050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79" y="4983869"/>
            <a:ext cx="1120728" cy="15850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57338" y="1132166"/>
            <a:ext cx="595868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Future colliders                     New methods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New technologies                 Applications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12" y="1132166"/>
            <a:ext cx="2695934" cy="1563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17" y="2482755"/>
            <a:ext cx="2143124" cy="1608173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0858" y="915840"/>
            <a:ext cx="2857884" cy="16330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5" t="27126" r="15124" b="15572"/>
          <a:stretch/>
        </p:blipFill>
        <p:spPr>
          <a:xfrm>
            <a:off x="3729812" y="2038527"/>
            <a:ext cx="2159113" cy="2405656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812" y="829922"/>
            <a:ext cx="4679557" cy="15850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29783" y="2415017"/>
            <a:ext cx="1579034" cy="17641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P1020558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82" y="4623474"/>
            <a:ext cx="2806618" cy="2105744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500773" y="767256"/>
            <a:ext cx="327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Wakefield accelerator facilities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96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7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120134"/>
            <a:ext cx="4302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U-70 accelerator complex (IHEP)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7694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1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dirty="0" smtClean="0">
                <a:solidFill>
                  <a:srgbClr val="0000FF"/>
                </a:solidFill>
                <a:latin typeface="Times New Roman" charset="0"/>
              </a:rPr>
              <a:t>NICA accelerator </a:t>
            </a:r>
            <a:r>
              <a:rPr kumimoji="0" lang="en-US" dirty="0">
                <a:solidFill>
                  <a:srgbClr val="0000FF"/>
                </a:solidFill>
                <a:latin typeface="Times New Roman" charset="0"/>
              </a:rPr>
              <a:t>complex</a:t>
            </a:r>
          </a:p>
        </p:txBody>
      </p:sp>
      <p:grpSp>
        <p:nvGrpSpPr>
          <p:cNvPr id="57346" name="Group 5"/>
          <p:cNvGrpSpPr>
            <a:grpSpLocks/>
          </p:cNvGrpSpPr>
          <p:nvPr/>
        </p:nvGrpSpPr>
        <p:grpSpPr bwMode="auto">
          <a:xfrm>
            <a:off x="342850" y="3848100"/>
            <a:ext cx="2654300" cy="2405063"/>
            <a:chOff x="465" y="1900"/>
            <a:chExt cx="1672" cy="1515"/>
          </a:xfrm>
        </p:grpSpPr>
        <p:sp>
          <p:nvSpPr>
            <p:cNvPr id="5739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91" name="Text Box 63"/>
            <p:cNvSpPr txBox="1">
              <a:spLocks noChangeArrowheads="1"/>
            </p:cNvSpPr>
            <p:nvPr/>
          </p:nvSpPr>
          <p:spPr bwMode="auto">
            <a:xfrm>
              <a:off x="753" y="2316"/>
              <a:ext cx="1159" cy="6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u="sng" dirty="0" err="1">
                  <a:solidFill>
                    <a:srgbClr val="FF0000"/>
                  </a:solidFill>
                  <a:latin typeface="Bookman Old Style" charset="0"/>
                </a:rPr>
                <a:t>Nuclotron</a:t>
              </a:r>
              <a:r>
                <a:rPr kumimoji="0" lang="en-US" sz="1600" b="1" u="sng" dirty="0">
                  <a:solidFill>
                    <a:srgbClr val="FF0000"/>
                  </a:solidFill>
                  <a:latin typeface="Bookman Old Style" charset="0"/>
                </a:rPr>
                <a:t> </a:t>
              </a:r>
              <a:endParaRPr kumimoji="0" lang="en-US" sz="1600" b="1" u="sng" dirty="0" smtClean="0">
                <a:solidFill>
                  <a:srgbClr val="FF0000"/>
                </a:solidFill>
                <a:latin typeface="Bookman Old Style" charset="0"/>
              </a:endParaRPr>
            </a:p>
            <a:p>
              <a:pPr algn="ctr"/>
              <a:r>
                <a:rPr kumimoji="0" lang="en-US" sz="1600" b="1" u="sng" dirty="0" smtClean="0">
                  <a:solidFill>
                    <a:srgbClr val="FF0000"/>
                  </a:solidFill>
                  <a:latin typeface="Bookman Old Style" charset="0"/>
                </a:rPr>
                <a:t>45 Tm</a:t>
              </a:r>
            </a:p>
            <a:p>
              <a:pPr algn="ctr"/>
              <a:r>
                <a:rPr kumimoji="0" lang="en-US" sz="1600" b="1" dirty="0" smtClean="0">
                  <a:solidFill>
                    <a:srgbClr val="000090"/>
                  </a:solidFill>
                  <a:latin typeface="Bookman Old Style" charset="0"/>
                </a:rPr>
                <a:t>E ~ </a:t>
              </a:r>
              <a:r>
                <a:rPr kumimoji="0" lang="en-US" sz="1600" b="1" dirty="0">
                  <a:solidFill>
                    <a:srgbClr val="000066"/>
                  </a:solidFill>
                  <a:latin typeface="Bookman Old Style" charset="0"/>
                </a:rPr>
                <a:t>6</a:t>
              </a:r>
              <a:r>
                <a:rPr kumimoji="0" lang="en-US" sz="1600" b="1" dirty="0" smtClean="0">
                  <a:solidFill>
                    <a:srgbClr val="000066"/>
                  </a:solidFill>
                  <a:latin typeface="Bookman Old Style" charset="0"/>
                </a:rPr>
                <a:t> </a:t>
              </a:r>
              <a:r>
                <a:rPr kumimoji="0" lang="en-US" sz="1600" b="1" dirty="0" err="1" smtClean="0">
                  <a:solidFill>
                    <a:srgbClr val="000066"/>
                  </a:solidFill>
                  <a:latin typeface="Bookman Old Style" charset="0"/>
                </a:rPr>
                <a:t>GeV</a:t>
              </a:r>
              <a:endParaRPr kumimoji="0" lang="ru-RU" sz="1600" b="1" dirty="0">
                <a:solidFill>
                  <a:srgbClr val="008000"/>
                </a:solidFill>
                <a:latin typeface="Bookman Old Style" charset="0"/>
              </a:endParaRPr>
            </a:p>
          </p:txBody>
        </p:sp>
      </p:grpSp>
      <p:grpSp>
        <p:nvGrpSpPr>
          <p:cNvPr id="57347" name="Group 8"/>
          <p:cNvGrpSpPr>
            <a:grpSpLocks/>
          </p:cNvGrpSpPr>
          <p:nvPr/>
        </p:nvGrpSpPr>
        <p:grpSpPr bwMode="auto">
          <a:xfrm>
            <a:off x="3795663" y="830809"/>
            <a:ext cx="4757737" cy="381000"/>
            <a:chOff x="2624" y="772"/>
            <a:chExt cx="2997" cy="240"/>
          </a:xfrm>
        </p:grpSpPr>
        <p:sp>
          <p:nvSpPr>
            <p:cNvPr id="57386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dirty="0" err="1" smtClean="0">
                  <a:solidFill>
                    <a:srgbClr val="FF0000"/>
                  </a:solidFill>
                  <a:latin typeface="Bookman Old Style" charset="0"/>
                </a:rPr>
                <a:t>Linac</a:t>
              </a:r>
              <a:r>
                <a:rPr kumimoji="0" lang="en-US" sz="1600" b="1" dirty="0" smtClean="0">
                  <a:solidFill>
                    <a:srgbClr val="FF0000"/>
                  </a:solidFill>
                  <a:latin typeface="Bookman Old Style" charset="0"/>
                </a:rPr>
                <a:t> (5MeV/u)</a:t>
              </a:r>
              <a:endParaRPr kumimoji="0" lang="ru-RU" sz="1600" b="1" dirty="0">
                <a:solidFill>
                  <a:srgbClr val="FF0000"/>
                </a:solidFill>
                <a:latin typeface="Bookman Old Style" charset="0"/>
              </a:endParaRPr>
            </a:p>
          </p:txBody>
        </p:sp>
        <p:sp>
          <p:nvSpPr>
            <p:cNvPr id="57387" name="Text Box 65"/>
            <p:cNvSpPr txBox="1">
              <a:spLocks noChangeArrowheads="1"/>
            </p:cNvSpPr>
            <p:nvPr/>
          </p:nvSpPr>
          <p:spPr bwMode="auto">
            <a:xfrm>
              <a:off x="4768" y="792"/>
              <a:ext cx="853" cy="21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dirty="0" smtClean="0">
                  <a:solidFill>
                    <a:srgbClr val="FF0000"/>
                  </a:solidFill>
                  <a:latin typeface="Bookman Old Style" charset="0"/>
                </a:rPr>
                <a:t>source</a:t>
              </a:r>
              <a:endParaRPr kumimoji="0" lang="ru-RU" sz="1600" b="1" dirty="0">
                <a:solidFill>
                  <a:srgbClr val="FF0000"/>
                </a:solidFill>
                <a:latin typeface="Bookman Old Style" charset="0"/>
              </a:endParaRPr>
            </a:p>
          </p:txBody>
        </p:sp>
        <p:sp>
          <p:nvSpPr>
            <p:cNvPr id="57388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9" name="Line 12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>
            <a:off x="114250" y="2255838"/>
            <a:ext cx="253926" cy="304537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9967" name="Group 31"/>
          <p:cNvGrpSpPr>
            <a:grpSpLocks/>
          </p:cNvGrpSpPr>
          <p:nvPr/>
        </p:nvGrpSpPr>
        <p:grpSpPr bwMode="auto">
          <a:xfrm>
            <a:off x="2832050" y="4624388"/>
            <a:ext cx="1439863" cy="1243012"/>
            <a:chOff x="2017" y="2789"/>
            <a:chExt cx="907" cy="783"/>
          </a:xfrm>
        </p:grpSpPr>
        <p:sp>
          <p:nvSpPr>
            <p:cNvPr id="57379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57380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57381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57370" name="Group 36"/>
          <p:cNvGrpSpPr>
            <a:grpSpLocks/>
          </p:cNvGrpSpPr>
          <p:nvPr/>
        </p:nvGrpSpPr>
        <p:grpSpPr bwMode="auto">
          <a:xfrm>
            <a:off x="4008389" y="4610100"/>
            <a:ext cx="3731963" cy="1339850"/>
            <a:chOff x="2758" y="2780"/>
            <a:chExt cx="2734" cy="844"/>
          </a:xfrm>
        </p:grpSpPr>
        <p:sp>
          <p:nvSpPr>
            <p:cNvPr id="57372" name="Oval 69"/>
            <p:cNvSpPr>
              <a:spLocks noChangeArrowheads="1"/>
            </p:cNvSpPr>
            <p:nvPr/>
          </p:nvSpPr>
          <p:spPr bwMode="auto">
            <a:xfrm>
              <a:off x="2758" y="2781"/>
              <a:ext cx="860" cy="8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73" name="Oval 70"/>
            <p:cNvSpPr>
              <a:spLocks noChangeArrowheads="1"/>
            </p:cNvSpPr>
            <p:nvPr/>
          </p:nvSpPr>
          <p:spPr bwMode="auto">
            <a:xfrm>
              <a:off x="4632" y="2781"/>
              <a:ext cx="860" cy="84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74" name="Oval 72"/>
            <p:cNvSpPr>
              <a:spLocks noChangeArrowheads="1"/>
            </p:cNvSpPr>
            <p:nvPr/>
          </p:nvSpPr>
          <p:spPr bwMode="auto">
            <a:xfrm>
              <a:off x="2837" y="2788"/>
              <a:ext cx="860" cy="836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75" name="Oval 73"/>
            <p:cNvSpPr>
              <a:spLocks noChangeArrowheads="1"/>
            </p:cNvSpPr>
            <p:nvPr/>
          </p:nvSpPr>
          <p:spPr bwMode="auto">
            <a:xfrm>
              <a:off x="4561" y="2780"/>
              <a:ext cx="860" cy="8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76" name="Rectangle 74"/>
            <p:cNvSpPr>
              <a:spLocks noChangeArrowheads="1"/>
            </p:cNvSpPr>
            <p:nvPr/>
          </p:nvSpPr>
          <p:spPr bwMode="auto">
            <a:xfrm>
              <a:off x="3268" y="2788"/>
              <a:ext cx="1723" cy="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77" name="Line 75"/>
            <p:cNvSpPr>
              <a:spLocks noChangeShapeType="1"/>
            </p:cNvSpPr>
            <p:nvPr/>
          </p:nvSpPr>
          <p:spPr bwMode="auto">
            <a:xfrm flipV="1">
              <a:off x="3268" y="2780"/>
              <a:ext cx="1707" cy="8"/>
            </a:xfrm>
            <a:prstGeom prst="line">
              <a:avLst/>
            </a:prstGeom>
            <a:noFill/>
            <a:ln w="38100">
              <a:solidFill>
                <a:srgbClr val="6666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78" name="Line 76"/>
            <p:cNvSpPr>
              <a:spLocks noChangeShapeType="1"/>
            </p:cNvSpPr>
            <p:nvPr/>
          </p:nvSpPr>
          <p:spPr bwMode="auto">
            <a:xfrm>
              <a:off x="3303" y="3624"/>
              <a:ext cx="1564" cy="0"/>
            </a:xfrm>
            <a:prstGeom prst="line">
              <a:avLst/>
            </a:prstGeom>
            <a:noFill/>
            <a:ln w="38100">
              <a:solidFill>
                <a:srgbClr val="6666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43" name="Line 48"/>
          <p:cNvSpPr>
            <a:spLocks noChangeShapeType="1"/>
          </p:cNvSpPr>
          <p:nvPr/>
        </p:nvSpPr>
        <p:spPr bwMode="auto">
          <a:xfrm flipH="1" flipV="1">
            <a:off x="1422350" y="1023938"/>
            <a:ext cx="304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6" name="Oval 79"/>
          <p:cNvSpPr>
            <a:spLocks noChangeArrowheads="1"/>
          </p:cNvSpPr>
          <p:nvPr/>
        </p:nvSpPr>
        <p:spPr bwMode="auto">
          <a:xfrm>
            <a:off x="119013" y="1009650"/>
            <a:ext cx="2470150" cy="240665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baseline="30000">
              <a:latin typeface="Bookman Old Style" charset="0"/>
            </a:endParaRPr>
          </a:p>
        </p:txBody>
      </p:sp>
      <p:sp>
        <p:nvSpPr>
          <p:cNvPr id="57357" name="Text Box 80"/>
          <p:cNvSpPr txBox="1">
            <a:spLocks noChangeArrowheads="1"/>
          </p:cNvSpPr>
          <p:nvPr/>
        </p:nvSpPr>
        <p:spPr bwMode="auto">
          <a:xfrm>
            <a:off x="385069" y="1569343"/>
            <a:ext cx="1944216" cy="108495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1600" b="1" u="sng" dirty="0">
                <a:solidFill>
                  <a:srgbClr val="FF0000"/>
                </a:solidFill>
                <a:latin typeface="Bookman Old Style" charset="0"/>
              </a:rPr>
              <a:t>Booster (25 Tm)</a:t>
            </a:r>
          </a:p>
          <a:p>
            <a:pPr algn="ctr"/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Acceleration</a:t>
            </a:r>
          </a:p>
          <a:p>
            <a:pPr algn="ctr"/>
            <a:r>
              <a:rPr kumimoji="0" lang="en-US" sz="1600" b="1" dirty="0">
                <a:solidFill>
                  <a:srgbClr val="000066"/>
                </a:solidFill>
                <a:latin typeface="Bookman Old Style" charset="0"/>
              </a:rPr>
              <a:t>u</a:t>
            </a:r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p to </a:t>
            </a:r>
            <a:endParaRPr kumimoji="0" lang="en-US" sz="1600" b="1" dirty="0">
              <a:solidFill>
                <a:srgbClr val="000066"/>
              </a:solidFill>
              <a:latin typeface="Bookman Old Style" charset="0"/>
            </a:endParaRPr>
          </a:p>
          <a:p>
            <a:pPr algn="ctr"/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~ 0,6 </a:t>
            </a:r>
            <a:r>
              <a:rPr kumimoji="0" lang="en-US" sz="1600" b="1" dirty="0" err="1" smtClean="0">
                <a:solidFill>
                  <a:srgbClr val="000066"/>
                </a:solidFill>
                <a:latin typeface="Bookman Old Style" charset="0"/>
              </a:rPr>
              <a:t>GeV</a:t>
            </a:r>
            <a:r>
              <a:rPr kumimoji="0" lang="en-US" sz="1600" b="1" dirty="0">
                <a:solidFill>
                  <a:srgbClr val="000066"/>
                </a:solidFill>
                <a:latin typeface="Bookman Old Style" charset="0"/>
              </a:rPr>
              <a:t>/u</a:t>
            </a:r>
            <a:endParaRPr kumimoji="0" lang="ru-RU" sz="1600" b="1" dirty="0">
              <a:solidFill>
                <a:srgbClr val="000066"/>
              </a:solidFill>
              <a:latin typeface="Bookman Old Style" charset="0"/>
            </a:endParaRPr>
          </a:p>
        </p:txBody>
      </p:sp>
      <p:sp>
        <p:nvSpPr>
          <p:cNvPr id="514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6912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E430D6E-0345-A449-8637-9F9645DB80E3}" type="slidenum">
              <a:rPr lang="ru-RU"/>
              <a:pPr eaLnBrk="1" hangingPunct="1">
                <a:defRPr/>
              </a:pPr>
              <a:t>79</a:t>
            </a:fld>
            <a:endParaRPr lang="ru-RU" dirty="0"/>
          </a:p>
        </p:txBody>
      </p:sp>
      <p:sp>
        <p:nvSpPr>
          <p:cNvPr id="7" name="Пятно 2 6"/>
          <p:cNvSpPr/>
          <p:nvPr/>
        </p:nvSpPr>
        <p:spPr>
          <a:xfrm>
            <a:off x="5613400" y="4425950"/>
            <a:ext cx="457200" cy="393700"/>
          </a:xfrm>
          <a:prstGeom prst="irregularSeal2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ятно 2 37"/>
          <p:cNvSpPr/>
          <p:nvPr/>
        </p:nvSpPr>
        <p:spPr>
          <a:xfrm>
            <a:off x="5613400" y="5734050"/>
            <a:ext cx="457200" cy="393700"/>
          </a:xfrm>
          <a:prstGeom prst="irregularSeal2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755900"/>
            <a:ext cx="439261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3" name="Text Box 9"/>
          <p:cNvSpPr txBox="1">
            <a:spLocks noChangeArrowheads="1"/>
          </p:cNvSpPr>
          <p:nvPr/>
        </p:nvSpPr>
        <p:spPr bwMode="auto">
          <a:xfrm>
            <a:off x="3492500" y="260350"/>
            <a:ext cx="2297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800" b="1" u="sng">
                <a:solidFill>
                  <a:srgbClr val="000000"/>
                </a:solidFill>
              </a:rPr>
              <a:t>Synchrotron</a:t>
            </a:r>
          </a:p>
        </p:txBody>
      </p:sp>
      <p:graphicFrame>
        <p:nvGraphicFramePr>
          <p:cNvPr id="63490" name="Object 10"/>
          <p:cNvGraphicFramePr>
            <a:graphicFrameLocks noChangeAspect="1"/>
          </p:cNvGraphicFramePr>
          <p:nvPr/>
        </p:nvGraphicFramePr>
        <p:xfrm>
          <a:off x="1692275" y="1196975"/>
          <a:ext cx="54006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3" name="Сормула" r:id="rId4" imgW="2400120" imgH="228600" progId="Equation.3">
                  <p:embed/>
                </p:oleObj>
              </mc:Choice>
              <mc:Fallback>
                <p:oleObj name="Сормула" r:id="rId4" imgW="2400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196975"/>
                        <a:ext cx="5400675" cy="5159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5450" y="2019300"/>
            <a:ext cx="541769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dirty="0" smtClean="0">
                <a:solidFill>
                  <a:srgbClr val="0000FF"/>
                </a:solidFill>
                <a:latin typeface="Times New Roman" charset="0"/>
              </a:rPr>
              <a:t>NICA-V </a:t>
            </a:r>
            <a:r>
              <a:rPr kumimoji="0" lang="en-US" dirty="0">
                <a:solidFill>
                  <a:srgbClr val="0000FF"/>
                </a:solidFill>
                <a:latin typeface="Times New Roman" charset="0"/>
              </a:rPr>
              <a:t>accelerator complex</a:t>
            </a:r>
          </a:p>
        </p:txBody>
      </p:sp>
      <p:grpSp>
        <p:nvGrpSpPr>
          <p:cNvPr id="57346" name="Group 5"/>
          <p:cNvGrpSpPr>
            <a:grpSpLocks/>
          </p:cNvGrpSpPr>
          <p:nvPr/>
        </p:nvGrpSpPr>
        <p:grpSpPr bwMode="auto">
          <a:xfrm>
            <a:off x="342850" y="3848100"/>
            <a:ext cx="2654300" cy="2405063"/>
            <a:chOff x="465" y="1900"/>
            <a:chExt cx="1672" cy="1515"/>
          </a:xfrm>
        </p:grpSpPr>
        <p:sp>
          <p:nvSpPr>
            <p:cNvPr id="5739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baseline="30000">
                <a:latin typeface="Bookman Old Style" charset="0"/>
              </a:endParaRPr>
            </a:p>
          </p:txBody>
        </p:sp>
        <p:sp>
          <p:nvSpPr>
            <p:cNvPr id="57391" name="Text Box 63"/>
            <p:cNvSpPr txBox="1">
              <a:spLocks noChangeArrowheads="1"/>
            </p:cNvSpPr>
            <p:nvPr/>
          </p:nvSpPr>
          <p:spPr bwMode="auto">
            <a:xfrm>
              <a:off x="753" y="2316"/>
              <a:ext cx="1159" cy="6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u="sng" dirty="0" err="1">
                  <a:solidFill>
                    <a:srgbClr val="FF0000"/>
                  </a:solidFill>
                  <a:latin typeface="Bookman Old Style" charset="0"/>
                </a:rPr>
                <a:t>Nuclotron</a:t>
              </a:r>
              <a:r>
                <a:rPr kumimoji="0" lang="en-US" sz="1600" b="1" u="sng" dirty="0">
                  <a:solidFill>
                    <a:srgbClr val="FF0000"/>
                  </a:solidFill>
                  <a:latin typeface="Bookman Old Style" charset="0"/>
                </a:rPr>
                <a:t> </a:t>
              </a:r>
              <a:endParaRPr kumimoji="0" lang="en-US" sz="1600" b="1" u="sng" dirty="0" smtClean="0">
                <a:solidFill>
                  <a:srgbClr val="FF0000"/>
                </a:solidFill>
                <a:latin typeface="Bookman Old Style" charset="0"/>
              </a:endParaRPr>
            </a:p>
            <a:p>
              <a:pPr algn="ctr"/>
              <a:r>
                <a:rPr kumimoji="0" lang="en-US" sz="1600" b="1" u="sng" dirty="0" smtClean="0">
                  <a:solidFill>
                    <a:srgbClr val="FF0000"/>
                  </a:solidFill>
                  <a:latin typeface="Bookman Old Style" charset="0"/>
                </a:rPr>
                <a:t>45 Tm</a:t>
              </a:r>
            </a:p>
            <a:p>
              <a:pPr algn="ctr"/>
              <a:r>
                <a:rPr kumimoji="0" lang="en-US" sz="1600" b="1" dirty="0" smtClean="0">
                  <a:solidFill>
                    <a:srgbClr val="000090"/>
                  </a:solidFill>
                  <a:latin typeface="Bookman Old Style" charset="0"/>
                </a:rPr>
                <a:t>E ~ </a:t>
              </a:r>
              <a:r>
                <a:rPr kumimoji="0" lang="en-US" sz="1600" b="1" dirty="0" smtClean="0">
                  <a:solidFill>
                    <a:srgbClr val="000066"/>
                  </a:solidFill>
                  <a:latin typeface="Bookman Old Style" charset="0"/>
                </a:rPr>
                <a:t>12 </a:t>
              </a:r>
              <a:r>
                <a:rPr kumimoji="0" lang="en-US" sz="1600" b="1" dirty="0" err="1" smtClean="0">
                  <a:solidFill>
                    <a:srgbClr val="000066"/>
                  </a:solidFill>
                  <a:latin typeface="Bookman Old Style" charset="0"/>
                </a:rPr>
                <a:t>GeV</a:t>
              </a:r>
              <a:endParaRPr kumimoji="0" lang="ru-RU" sz="1600" b="1" dirty="0">
                <a:solidFill>
                  <a:srgbClr val="008000"/>
                </a:solidFill>
                <a:latin typeface="Bookman Old Style" charset="0"/>
              </a:endParaRPr>
            </a:p>
          </p:txBody>
        </p:sp>
      </p:grpSp>
      <p:grpSp>
        <p:nvGrpSpPr>
          <p:cNvPr id="57347" name="Group 8"/>
          <p:cNvGrpSpPr>
            <a:grpSpLocks/>
          </p:cNvGrpSpPr>
          <p:nvPr/>
        </p:nvGrpSpPr>
        <p:grpSpPr bwMode="auto">
          <a:xfrm>
            <a:off x="3795663" y="830809"/>
            <a:ext cx="4757737" cy="381000"/>
            <a:chOff x="2624" y="772"/>
            <a:chExt cx="2997" cy="240"/>
          </a:xfrm>
        </p:grpSpPr>
        <p:sp>
          <p:nvSpPr>
            <p:cNvPr id="57386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dirty="0" smtClean="0">
                  <a:solidFill>
                    <a:srgbClr val="FF0000"/>
                  </a:solidFill>
                  <a:latin typeface="Bookman Old Style" charset="0"/>
                </a:rPr>
                <a:t>SC p-</a:t>
              </a:r>
              <a:r>
                <a:rPr kumimoji="0" lang="en-US" sz="1600" b="1" dirty="0" err="1" smtClean="0">
                  <a:solidFill>
                    <a:srgbClr val="FF0000"/>
                  </a:solidFill>
                  <a:latin typeface="Bookman Old Style" charset="0"/>
                </a:rPr>
                <a:t>linac</a:t>
              </a:r>
              <a:r>
                <a:rPr kumimoji="0" lang="en-US" sz="1600" b="1" dirty="0" smtClean="0">
                  <a:solidFill>
                    <a:srgbClr val="FF0000"/>
                  </a:solidFill>
                  <a:latin typeface="Bookman Old Style" charset="0"/>
                </a:rPr>
                <a:t> (10MV/m)</a:t>
              </a:r>
              <a:endParaRPr kumimoji="0" lang="ru-RU" sz="1600" b="1" dirty="0">
                <a:solidFill>
                  <a:srgbClr val="FF0000"/>
                </a:solidFill>
                <a:latin typeface="Bookman Old Style" charset="0"/>
              </a:endParaRPr>
            </a:p>
          </p:txBody>
        </p:sp>
        <p:sp>
          <p:nvSpPr>
            <p:cNvPr id="57387" name="Text Box 65"/>
            <p:cNvSpPr txBox="1">
              <a:spLocks noChangeArrowheads="1"/>
            </p:cNvSpPr>
            <p:nvPr/>
          </p:nvSpPr>
          <p:spPr bwMode="auto">
            <a:xfrm>
              <a:off x="4768" y="792"/>
              <a:ext cx="853" cy="21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600" b="1" dirty="0">
                  <a:solidFill>
                    <a:srgbClr val="FF0000"/>
                  </a:solidFill>
                  <a:latin typeface="Bookman Old Style" charset="0"/>
                </a:rPr>
                <a:t>p</a:t>
              </a:r>
              <a:r>
                <a:rPr kumimoji="0" lang="en-US" sz="1600" b="1" dirty="0" smtClean="0">
                  <a:solidFill>
                    <a:srgbClr val="FF0000"/>
                  </a:solidFill>
                  <a:latin typeface="Bookman Old Style" charset="0"/>
                </a:rPr>
                <a:t>-source</a:t>
              </a:r>
              <a:endParaRPr kumimoji="0" lang="ru-RU" sz="1600" b="1" dirty="0">
                <a:solidFill>
                  <a:srgbClr val="FF0000"/>
                </a:solidFill>
                <a:latin typeface="Bookman Old Style" charset="0"/>
              </a:endParaRPr>
            </a:p>
          </p:txBody>
        </p:sp>
        <p:sp>
          <p:nvSpPr>
            <p:cNvPr id="57388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9" name="Line 12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>
            <a:off x="114250" y="2255838"/>
            <a:ext cx="253926" cy="304537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9967" name="Group 31"/>
          <p:cNvGrpSpPr>
            <a:grpSpLocks/>
          </p:cNvGrpSpPr>
          <p:nvPr/>
        </p:nvGrpSpPr>
        <p:grpSpPr bwMode="auto">
          <a:xfrm>
            <a:off x="2832050" y="4624388"/>
            <a:ext cx="1439863" cy="1243012"/>
            <a:chOff x="2017" y="2789"/>
            <a:chExt cx="907" cy="783"/>
          </a:xfrm>
        </p:grpSpPr>
        <p:sp>
          <p:nvSpPr>
            <p:cNvPr id="57379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57380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57381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57353" name="Group 35"/>
          <p:cNvGrpSpPr>
            <a:grpSpLocks/>
          </p:cNvGrpSpPr>
          <p:nvPr/>
        </p:nvGrpSpPr>
        <p:grpSpPr bwMode="auto">
          <a:xfrm>
            <a:off x="2987355" y="2573338"/>
            <a:ext cx="4752998" cy="3376613"/>
            <a:chOff x="2010" y="1497"/>
            <a:chExt cx="3482" cy="2127"/>
          </a:xfrm>
        </p:grpSpPr>
        <p:grpSp>
          <p:nvGrpSpPr>
            <p:cNvPr id="57370" name="Group 36"/>
            <p:cNvGrpSpPr>
              <a:grpSpLocks/>
            </p:cNvGrpSpPr>
            <p:nvPr/>
          </p:nvGrpSpPr>
          <p:grpSpPr bwMode="auto">
            <a:xfrm>
              <a:off x="2758" y="2780"/>
              <a:ext cx="2734" cy="844"/>
              <a:chOff x="2758" y="2780"/>
              <a:chExt cx="2734" cy="844"/>
            </a:xfrm>
          </p:grpSpPr>
          <p:sp>
            <p:nvSpPr>
              <p:cNvPr id="57372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baseline="30000">
                  <a:latin typeface="Bookman Old Style" charset="0"/>
                </a:endParaRPr>
              </a:p>
            </p:txBody>
          </p:sp>
          <p:sp>
            <p:nvSpPr>
              <p:cNvPr id="57373" name="Oval 70"/>
              <p:cNvSpPr>
                <a:spLocks noChangeArrowheads="1"/>
              </p:cNvSpPr>
              <p:nvPr/>
            </p:nvSpPr>
            <p:spPr bwMode="auto">
              <a:xfrm>
                <a:off x="4632" y="2781"/>
                <a:ext cx="860" cy="843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baseline="30000">
                  <a:latin typeface="Bookman Old Style" charset="0"/>
                </a:endParaRPr>
              </a:p>
            </p:txBody>
          </p:sp>
          <p:sp>
            <p:nvSpPr>
              <p:cNvPr id="57374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baseline="30000">
                  <a:latin typeface="Bookman Old Style" charset="0"/>
                </a:endParaRPr>
              </a:p>
            </p:txBody>
          </p:sp>
          <p:sp>
            <p:nvSpPr>
              <p:cNvPr id="57375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860" cy="83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baseline="30000">
                  <a:latin typeface="Bookman Old Style" charset="0"/>
                </a:endParaRPr>
              </a:p>
            </p:txBody>
          </p:sp>
          <p:sp>
            <p:nvSpPr>
              <p:cNvPr id="57376" name="Rectangle 74"/>
              <p:cNvSpPr>
                <a:spLocks noChangeArrowheads="1"/>
              </p:cNvSpPr>
              <p:nvPr/>
            </p:nvSpPr>
            <p:spPr bwMode="auto">
              <a:xfrm>
                <a:off x="3268" y="2788"/>
                <a:ext cx="1723" cy="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baseline="30000">
                  <a:latin typeface="Bookman Old Style" charset="0"/>
                </a:endParaRPr>
              </a:p>
            </p:txBody>
          </p:sp>
          <p:sp>
            <p:nvSpPr>
              <p:cNvPr id="57377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8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7371" name="Text Box 77"/>
            <p:cNvSpPr txBox="1">
              <a:spLocks noChangeArrowheads="1"/>
            </p:cNvSpPr>
            <p:nvPr/>
          </p:nvSpPr>
          <p:spPr bwMode="auto">
            <a:xfrm>
              <a:off x="2010" y="1497"/>
              <a:ext cx="253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1800" b="1" dirty="0">
                  <a:solidFill>
                    <a:srgbClr val="FF0000"/>
                  </a:solidFill>
                  <a:latin typeface="Bookman Old Style" charset="0"/>
                </a:rPr>
                <a:t>Two </a:t>
              </a:r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collider rings</a:t>
              </a:r>
            </a:p>
            <a:p>
              <a:pPr algn="ctr"/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SC magnets ~ 5 T;</a:t>
              </a:r>
            </a:p>
            <a:p>
              <a:pPr algn="ctr"/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~ 100 </a:t>
              </a:r>
              <a:r>
                <a:rPr kumimoji="0" lang="en-US" sz="1800" b="1" dirty="0" err="1" smtClean="0">
                  <a:solidFill>
                    <a:srgbClr val="FF0000"/>
                  </a:solidFill>
                  <a:latin typeface="Bookman Old Style" charset="0"/>
                </a:rPr>
                <a:t>T</a:t>
              </a:r>
              <a:r>
                <a:rPr kumimoji="0" lang="en-US" sz="1800" b="1" dirty="0" err="1" smtClean="0">
                  <a:solidFill>
                    <a:srgbClr val="FF0000"/>
                  </a:solidFill>
                  <a:latin typeface="Bookman Old Style" charset="0"/>
                  <a:sym typeface="Symbol"/>
                </a:rPr>
                <a:t></a:t>
              </a:r>
              <a:r>
                <a:rPr kumimoji="0" lang="en-US" sz="1800" b="1" dirty="0" err="1" smtClean="0">
                  <a:solidFill>
                    <a:srgbClr val="FF0000"/>
                  </a:solidFill>
                  <a:latin typeface="Bookman Old Style" charset="0"/>
                </a:rPr>
                <a:t>m</a:t>
              </a:r>
              <a:endParaRPr kumimoji="0" lang="en-US" sz="1800" b="1" dirty="0" smtClean="0">
                <a:solidFill>
                  <a:srgbClr val="FF0000"/>
                </a:solidFill>
                <a:latin typeface="Bookman Old Style" charset="0"/>
              </a:endParaRPr>
            </a:p>
            <a:p>
              <a:pPr algn="ctr"/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E ~ 30 </a:t>
              </a:r>
              <a:r>
                <a:rPr kumimoji="0" lang="en-US" sz="1800" b="1" dirty="0" err="1" smtClean="0">
                  <a:solidFill>
                    <a:srgbClr val="FF0000"/>
                  </a:solidFill>
                  <a:latin typeface="Bookman Old Style" charset="0"/>
                </a:rPr>
                <a:t>GeV</a:t>
              </a:r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 (p)</a:t>
              </a:r>
            </a:p>
            <a:p>
              <a:pPr algn="ctr"/>
              <a:r>
                <a:rPr kumimoji="0" lang="en-US" sz="1800" b="1" dirty="0" smtClean="0">
                  <a:solidFill>
                    <a:srgbClr val="FF0000"/>
                  </a:solidFill>
                  <a:latin typeface="Bookman Old Style" charset="0"/>
                </a:rPr>
                <a:t>Intensity ~ 1e13</a:t>
              </a:r>
              <a:endParaRPr kumimoji="0" lang="en-US" sz="1800" b="1" dirty="0">
                <a:solidFill>
                  <a:srgbClr val="FF0000"/>
                </a:solidFill>
                <a:latin typeface="Bookman Old Style" charset="0"/>
              </a:endParaRPr>
            </a:p>
          </p:txBody>
        </p:sp>
      </p:grpSp>
      <p:sp>
        <p:nvSpPr>
          <p:cNvPr id="5143" name="Line 48"/>
          <p:cNvSpPr>
            <a:spLocks noChangeShapeType="1"/>
          </p:cNvSpPr>
          <p:nvPr/>
        </p:nvSpPr>
        <p:spPr bwMode="auto">
          <a:xfrm flipH="1" flipV="1">
            <a:off x="1422350" y="1023938"/>
            <a:ext cx="304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6" name="Oval 79"/>
          <p:cNvSpPr>
            <a:spLocks noChangeArrowheads="1"/>
          </p:cNvSpPr>
          <p:nvPr/>
        </p:nvSpPr>
        <p:spPr bwMode="auto">
          <a:xfrm>
            <a:off x="119013" y="1009650"/>
            <a:ext cx="2470150" cy="240665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baseline="30000">
              <a:latin typeface="Bookman Old Style" charset="0"/>
            </a:endParaRPr>
          </a:p>
        </p:txBody>
      </p:sp>
      <p:sp>
        <p:nvSpPr>
          <p:cNvPr id="57357" name="Text Box 80"/>
          <p:cNvSpPr txBox="1">
            <a:spLocks noChangeArrowheads="1"/>
          </p:cNvSpPr>
          <p:nvPr/>
        </p:nvSpPr>
        <p:spPr bwMode="auto">
          <a:xfrm>
            <a:off x="296169" y="1569343"/>
            <a:ext cx="1944216" cy="15716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1600" b="1" u="sng" dirty="0">
                <a:solidFill>
                  <a:srgbClr val="FF0000"/>
                </a:solidFill>
                <a:latin typeface="Bookman Old Style" charset="0"/>
              </a:rPr>
              <a:t>Booster (25 Tm)</a:t>
            </a:r>
          </a:p>
          <a:p>
            <a:pPr algn="ctr"/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Acceleration</a:t>
            </a:r>
          </a:p>
          <a:p>
            <a:pPr algn="ctr"/>
            <a:r>
              <a:rPr kumimoji="0" lang="en-US" sz="1600" b="1" dirty="0">
                <a:solidFill>
                  <a:srgbClr val="000066"/>
                </a:solidFill>
                <a:latin typeface="Bookman Old Style" charset="0"/>
              </a:rPr>
              <a:t>u</a:t>
            </a:r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p to </a:t>
            </a:r>
            <a:endParaRPr kumimoji="0" lang="en-US" sz="1600" b="1" dirty="0">
              <a:solidFill>
                <a:srgbClr val="000066"/>
              </a:solidFill>
              <a:latin typeface="Bookman Old Style" charset="0"/>
            </a:endParaRPr>
          </a:p>
          <a:p>
            <a:pPr algn="ctr"/>
            <a:r>
              <a:rPr kumimoji="0" lang="en-US" sz="1600" b="1" dirty="0" smtClean="0">
                <a:solidFill>
                  <a:srgbClr val="000066"/>
                </a:solidFill>
                <a:latin typeface="Bookman Old Style" charset="0"/>
              </a:rPr>
              <a:t>~ 1,3 </a:t>
            </a:r>
            <a:r>
              <a:rPr kumimoji="0" lang="en-US" sz="1600" b="1" dirty="0" err="1" smtClean="0">
                <a:solidFill>
                  <a:srgbClr val="000066"/>
                </a:solidFill>
                <a:latin typeface="Bookman Old Style" charset="0"/>
              </a:rPr>
              <a:t>GeV</a:t>
            </a:r>
            <a:r>
              <a:rPr kumimoji="0" lang="en-US" sz="1600" b="1" dirty="0">
                <a:solidFill>
                  <a:srgbClr val="000066"/>
                </a:solidFill>
                <a:latin typeface="Bookman Old Style" charset="0"/>
              </a:rPr>
              <a:t>/u</a:t>
            </a:r>
            <a:endParaRPr kumimoji="0" lang="ru-RU" sz="1600" b="1" dirty="0">
              <a:solidFill>
                <a:srgbClr val="000066"/>
              </a:solidFill>
              <a:latin typeface="Bookman Old Style" charset="0"/>
            </a:endParaRPr>
          </a:p>
        </p:txBody>
      </p:sp>
      <p:sp>
        <p:nvSpPr>
          <p:cNvPr id="514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6912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E430D6E-0345-A449-8637-9F9645DB80E3}" type="slidenum">
              <a:rPr lang="ru-RU"/>
              <a:pPr eaLnBrk="1" hangingPunct="1">
                <a:defRPr/>
              </a:pPr>
              <a:t>80</a:t>
            </a:fld>
            <a:endParaRPr lang="ru-RU" dirty="0"/>
          </a:p>
        </p:txBody>
      </p:sp>
      <p:pic>
        <p:nvPicPr>
          <p:cNvPr id="34" name="Picture 10" descr="AKovalenko_Twin_Magn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73" y="2881082"/>
            <a:ext cx="2448483" cy="9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203848" y="4067780"/>
            <a:ext cx="5926971" cy="2631197"/>
            <a:chOff x="3203848" y="4067780"/>
            <a:chExt cx="5926971" cy="2631197"/>
          </a:xfrm>
        </p:grpSpPr>
        <p:sp>
          <p:nvSpPr>
            <p:cNvPr id="49" name="Line 89"/>
            <p:cNvSpPr>
              <a:spLocks noChangeShapeType="1"/>
            </p:cNvSpPr>
            <p:nvPr/>
          </p:nvSpPr>
          <p:spPr bwMode="auto">
            <a:xfrm>
              <a:off x="5724128" y="4581128"/>
              <a:ext cx="2664296" cy="0"/>
            </a:xfrm>
            <a:prstGeom prst="lin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176464" y="4067780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66"/>
                  </a:solidFill>
                  <a:latin typeface="Bookman Old Style" charset="0"/>
                </a:rPr>
                <a:t>Extracted high-</a:t>
              </a:r>
              <a:r>
                <a:rPr lang="en-US" b="1" dirty="0">
                  <a:solidFill>
                    <a:srgbClr val="000066"/>
                  </a:solidFill>
                  <a:latin typeface="Bookman Old Style" charset="0"/>
                </a:rPr>
                <a:t>i</a:t>
              </a:r>
              <a:r>
                <a:rPr lang="en-US" b="1" dirty="0" smtClean="0">
                  <a:solidFill>
                    <a:srgbClr val="000066"/>
                  </a:solidFill>
                  <a:latin typeface="Bookman Old Style" charset="0"/>
                </a:rPr>
                <a:t>ntense p-beam</a:t>
              </a:r>
              <a:endParaRPr lang="en-US" b="1" dirty="0">
                <a:solidFill>
                  <a:srgbClr val="000066"/>
                </a:solidFill>
                <a:latin typeface="Bookman Old Style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982924" y="4941168"/>
              <a:ext cx="11478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66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b="1" dirty="0" smtClean="0">
                  <a:solidFill>
                    <a:srgbClr val="000066"/>
                  </a:solidFill>
                  <a:latin typeface="Bookman Old Style" charset="0"/>
                </a:rPr>
                <a:t>-target</a:t>
              </a:r>
              <a:endParaRPr lang="en-US" b="1" dirty="0">
                <a:solidFill>
                  <a:srgbClr val="000066"/>
                </a:solidFill>
                <a:latin typeface="Bookman Old Style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460432" y="4221088"/>
              <a:ext cx="288032" cy="7200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03848" y="6237312"/>
              <a:ext cx="5416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Goal: MW proton beam to the target</a:t>
              </a:r>
              <a:endParaRPr lang="ru-RU" sz="24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7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7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457" grpId="0" animBg="1"/>
      <p:bldP spid="514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ubna-Baikal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5071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619672" y="2924944"/>
            <a:ext cx="6480720" cy="244827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1236829">
            <a:off x="4370083" y="3769123"/>
            <a:ext cx="1590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b="1" baseline="-250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e</a:t>
            </a:r>
            <a:r>
              <a:rPr lang="en-US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-&gt;</a:t>
            </a:r>
            <a:r>
              <a:rPr lang="en-US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b="1" baseline="-25000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-&gt;</a:t>
            </a:r>
            <a:r>
              <a:rPr lang="en-US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b="1" baseline="-250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2564904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Dubna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7562" y="4931876"/>
            <a:ext cx="81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Baikal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292447">
            <a:off x="4178690" y="4291771"/>
            <a:ext cx="149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~ 4500 km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68601"/>
            <a:ext cx="8229600" cy="6604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99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1728788" y="3175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Project X</a:t>
            </a:r>
            <a:r>
              <a:rPr lang="en-US" dirty="0" smtClean="0"/>
              <a:t> and the big questions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ICFA Seminar, CERN, October 3, 2011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211" y="1368719"/>
            <a:ext cx="557242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Where does mass come from?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Why is matter dominant?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What are the neutrino masses and what do they say?</a:t>
            </a:r>
          </a:p>
          <a:p>
            <a:pPr algn="r"/>
            <a:endParaRPr lang="en-US" sz="1600" dirty="0" smtClean="0"/>
          </a:p>
          <a:p>
            <a:pPr marL="0" lvl="1" algn="r"/>
            <a:r>
              <a:rPr lang="en-US" sz="1600" dirty="0"/>
              <a:t>Where are the heavy neutrino partners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Why are there three families of quarks and leptons?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Do the forces unify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Does nature use </a:t>
            </a:r>
            <a:r>
              <a:rPr lang="en-US" sz="1600" dirty="0" err="1" smtClean="0"/>
              <a:t>supersymmetry</a:t>
            </a:r>
            <a:r>
              <a:rPr lang="en-US" sz="1600" dirty="0" smtClean="0"/>
              <a:t> or other new symmetries?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Are there extra dimensions of space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What is dark matter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What is dark energy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851634" y="1922986"/>
            <a:ext cx="1043772" cy="90384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851634" y="1922986"/>
            <a:ext cx="1043772" cy="590114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851634" y="1922986"/>
            <a:ext cx="1043772" cy="1079212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851634" y="1922986"/>
            <a:ext cx="1043772" cy="1568310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5851634" y="1922986"/>
            <a:ext cx="1043772" cy="2036142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5851634" y="1922986"/>
            <a:ext cx="1043772" cy="3046356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5851634" y="3106787"/>
            <a:ext cx="1036677" cy="384509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5851634" y="3106787"/>
            <a:ext cx="1036677" cy="852341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5851634" y="3106787"/>
            <a:ext cx="1036677" cy="1362704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5851634" y="3491296"/>
            <a:ext cx="1029582" cy="799292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5851634" y="3959128"/>
            <a:ext cx="1029582" cy="331460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5851634" y="4290588"/>
            <a:ext cx="1029582" cy="178903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>
            <a:stCxn id="29" idx="2"/>
          </p:cNvCxnSpPr>
          <p:nvPr/>
        </p:nvCxnSpPr>
        <p:spPr bwMode="auto">
          <a:xfrm flipH="1" flipV="1">
            <a:off x="5851634" y="4469491"/>
            <a:ext cx="1066547" cy="986516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5851634" y="2013370"/>
            <a:ext cx="1036677" cy="1093417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350" y="1351674"/>
            <a:ext cx="1097280" cy="1134900"/>
          </a:xfrm>
          <a:prstGeom prst="ellipse">
            <a:avLst/>
          </a:prstGeom>
          <a:ln w="2857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31" y="3731653"/>
            <a:ext cx="1097280" cy="1097280"/>
          </a:xfrm>
          <a:prstGeom prst="ellipse">
            <a:avLst/>
          </a:prstGeom>
          <a:ln w="28575" cap="rnd">
            <a:solidFill>
              <a:srgbClr val="00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5" y="2558147"/>
            <a:ext cx="1097280" cy="1097280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81" y="4907367"/>
            <a:ext cx="1097280" cy="1097280"/>
          </a:xfrm>
          <a:prstGeom prst="ellipse">
            <a:avLst/>
          </a:prstGeom>
          <a:ln w="28575" cap="rnd">
            <a:solidFill>
              <a:schemeClr val="bg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91649" y="174984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neutrinos</a:t>
            </a:r>
          </a:p>
        </p:txBody>
      </p:sp>
      <p:sp>
        <p:nvSpPr>
          <p:cNvPr id="9" name="Rectangle 8"/>
          <p:cNvSpPr/>
          <p:nvPr/>
        </p:nvSpPr>
        <p:spPr>
          <a:xfrm>
            <a:off x="7989054" y="290297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muons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991475" y="409056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kaons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2425" y="5132157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Nuclei</a:t>
            </a:r>
          </a:p>
          <a:p>
            <a:r>
              <a:rPr lang="en-US" sz="1600" dirty="0" smtClean="0"/>
              <a:t>(EDMs..)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84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FC1F07C-F4C7-A945-838F-E2B6395EFE46}" type="slidenum">
              <a:rPr lang="ru-RU" sz="1400"/>
              <a:pPr eaLnBrk="1" hangingPunct="1"/>
              <a:t>84</a:t>
            </a:fld>
            <a:endParaRPr lang="ru-RU" sz="1400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49275"/>
            <a:ext cx="82819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456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73E3265A-8882-D24F-A09E-AC04F741FB17}" type="slidenum">
              <a:rPr lang="ru-RU" sz="1400"/>
              <a:pPr eaLnBrk="1" hangingPunct="1"/>
              <a:t>85</a:t>
            </a:fld>
            <a:endParaRPr lang="ru-RU" sz="1400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23850"/>
            <a:ext cx="6391275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1664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964E3C6F-E0CD-6B49-AA6A-C6FDAF60426A}" type="slidenum">
              <a:rPr lang="ru-RU" sz="1400"/>
              <a:pPr eaLnBrk="1" hangingPunct="1"/>
              <a:t>86</a:t>
            </a:fld>
            <a:endParaRPr lang="ru-RU" sz="1400"/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49275"/>
            <a:ext cx="84613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281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A666E11-A99D-CE40-9323-B377E8736C0D}" type="slidenum">
              <a:rPr lang="ru-RU" sz="1400"/>
              <a:pPr eaLnBrk="1" hangingPunct="1"/>
              <a:t>87</a:t>
            </a:fld>
            <a:endParaRPr lang="ru-RU" sz="1400"/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403350"/>
            <a:ext cx="83708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367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37489088-B630-994E-9BBD-81B4C45BD4E0}" type="slidenum">
              <a:rPr lang="ru-RU" sz="1400"/>
              <a:pPr eaLnBrk="1" hangingPunct="1"/>
              <a:t>88</a:t>
            </a:fld>
            <a:endParaRPr lang="ru-RU" sz="1400"/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68300"/>
            <a:ext cx="738028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239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284A8CA9-CFDA-C542-B5F7-3ED7439B5F56}" type="slidenum">
              <a:rPr lang="ru-RU" sz="1400"/>
              <a:pPr eaLnBrk="1" hangingPunct="1"/>
              <a:t>89</a:t>
            </a:fld>
            <a:endParaRPr lang="ru-RU" sz="1400"/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63600"/>
            <a:ext cx="83708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1184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22FB535-6392-954B-904F-787FB80F4083}" type="slidenum">
              <a:rPr lang="ru-RU" sz="1400"/>
              <a:pPr eaLnBrk="1" hangingPunct="1"/>
              <a:t>9</a:t>
            </a:fld>
            <a:endParaRPr lang="ru-RU" sz="1400"/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3399"/>
              </a:buClr>
              <a:buSzPct val="100000"/>
              <a:buFont typeface="Comic Sans MS" charset="0"/>
              <a:buNone/>
            </a:pPr>
            <a:endParaRPr lang="en-GB" sz="800" b="1">
              <a:solidFill>
                <a:srgbClr val="333399"/>
              </a:solidFill>
              <a:latin typeface="Comic Sans MS" charset="0"/>
            </a:endParaRPr>
          </a:p>
          <a:p>
            <a:pPr algn="ctr" eaLnBrk="1" hangingPunct="1">
              <a:buClr>
                <a:srgbClr val="333399"/>
              </a:buClr>
              <a:buSzPct val="100000"/>
              <a:buFont typeface="Comic Sans MS" charset="0"/>
              <a:buNone/>
            </a:pPr>
            <a:r>
              <a:rPr lang="en-GB" b="1">
                <a:solidFill>
                  <a:srgbClr val="333399"/>
                </a:solidFill>
                <a:latin typeface="Comic Sans MS" charset="0"/>
              </a:rPr>
              <a:t>Hadron colllider </a:t>
            </a:r>
            <a:r>
              <a:rPr lang="en-GB" b="1">
                <a:solidFill>
                  <a:srgbClr val="FF0000"/>
                </a:solidFill>
                <a:latin typeface="Comic Sans MS" charset="0"/>
              </a:rPr>
              <a:t>LHC</a:t>
            </a: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1196975" y="549275"/>
            <a:ext cx="6796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1750"/>
              </a:spcBef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800" b="1">
                <a:solidFill>
                  <a:srgbClr val="FF0000"/>
                </a:solidFill>
                <a:latin typeface="Comic Sans MS" charset="0"/>
              </a:rPr>
              <a:t>L</a:t>
            </a:r>
            <a:r>
              <a:rPr lang="en-GB" sz="2800" b="1">
                <a:solidFill>
                  <a:srgbClr val="333399"/>
                </a:solidFill>
                <a:latin typeface="Comic Sans MS" charset="0"/>
              </a:rPr>
              <a:t>arge </a:t>
            </a:r>
            <a:r>
              <a:rPr lang="en-GB" sz="2800" b="1">
                <a:solidFill>
                  <a:srgbClr val="FF0000"/>
                </a:solidFill>
                <a:latin typeface="Comic Sans MS" charset="0"/>
              </a:rPr>
              <a:t>H</a:t>
            </a:r>
            <a:r>
              <a:rPr lang="en-GB" sz="2800" b="1">
                <a:solidFill>
                  <a:srgbClr val="333399"/>
                </a:solidFill>
                <a:latin typeface="Comic Sans MS" charset="0"/>
              </a:rPr>
              <a:t>adron </a:t>
            </a:r>
            <a:r>
              <a:rPr lang="en-GB" sz="2800" b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GB" sz="2800" b="1">
                <a:solidFill>
                  <a:srgbClr val="333399"/>
                </a:solidFill>
                <a:latin typeface="Comic Sans MS" charset="0"/>
              </a:rPr>
              <a:t>ollider</a:t>
            </a:r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1376363" y="1268413"/>
            <a:ext cx="65262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Clr>
                <a:srgbClr val="333399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333399"/>
                </a:solidFill>
                <a:latin typeface="Comic Sans MS" charset="0"/>
              </a:rPr>
              <a:t>Machine Circumference            26658.883 m</a:t>
            </a:r>
          </a:p>
          <a:p>
            <a:pPr eaLnBrk="1" hangingPunct="1">
              <a:buClr>
                <a:srgbClr val="333399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333399"/>
                </a:solidFill>
                <a:latin typeface="Comic Sans MS" charset="0"/>
              </a:rPr>
              <a:t>Revolution frequency                11.2455 kHz</a:t>
            </a:r>
          </a:p>
          <a:p>
            <a:pPr eaLnBrk="1" hangingPunct="1">
              <a:buClr>
                <a:srgbClr val="333399"/>
              </a:buClr>
              <a:buSzPct val="100000"/>
              <a:buFont typeface="Comic Sans MS" charset="0"/>
              <a:buNone/>
            </a:pPr>
            <a:endParaRPr lang="en-GB" sz="2000">
              <a:solidFill>
                <a:srgbClr val="333399"/>
              </a:solidFill>
              <a:latin typeface="Comic Sans MS" charset="0"/>
            </a:endParaRPr>
          </a:p>
          <a:p>
            <a:pPr eaLnBrk="1" hangingPunct="1">
              <a:buClr>
                <a:srgbClr val="333399"/>
              </a:buClr>
              <a:buSzPct val="100000"/>
              <a:buFont typeface="Comic Sans MS" charset="0"/>
              <a:buNone/>
            </a:pPr>
            <a:endParaRPr lang="en-GB" sz="800">
              <a:solidFill>
                <a:srgbClr val="333399"/>
              </a:solidFill>
              <a:latin typeface="Comic Sans MS" charset="0"/>
            </a:endParaRPr>
          </a:p>
          <a:p>
            <a:pPr algn="ctr"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000" b="1">
                <a:solidFill>
                  <a:srgbClr val="FF0000"/>
                </a:solidFill>
                <a:latin typeface="Comic Sans MS" charset="0"/>
              </a:rPr>
              <a:t>pp-collisions  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Collision energy                        7 TeV </a:t>
            </a:r>
          </a:p>
          <a:p>
            <a:pPr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FF0000"/>
                </a:solidFill>
                <a:latin typeface="Comic Sans MS" charset="0"/>
              </a:rPr>
              <a:t>Injection energy                      450 GeV</a:t>
            </a:r>
          </a:p>
          <a:p>
            <a:pPr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FF0000"/>
                </a:solidFill>
                <a:latin typeface="Comic Sans MS" charset="0"/>
              </a:rPr>
              <a:t>Number of particles                3.23</a:t>
            </a:r>
            <a:r>
              <a:rPr lang="en-GB" sz="2000">
                <a:solidFill>
                  <a:srgbClr val="FF0000"/>
                </a:solidFill>
                <a:latin typeface="Symbol" charset="0"/>
              </a:rPr>
              <a:t>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10</a:t>
            </a:r>
            <a:r>
              <a:rPr lang="en-GB" sz="2000" baseline="30000">
                <a:solidFill>
                  <a:srgbClr val="FF0000"/>
                </a:solidFill>
                <a:latin typeface="Comic Sans MS" charset="0"/>
              </a:rPr>
              <a:t>14</a:t>
            </a:r>
          </a:p>
          <a:p>
            <a:pPr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FF0000"/>
                </a:solidFill>
                <a:latin typeface="Comic Sans MS" charset="0"/>
              </a:rPr>
              <a:t>DC beam current                      0.582 A</a:t>
            </a:r>
          </a:p>
          <a:p>
            <a:pPr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r>
              <a:rPr lang="en-GB" sz="2000" b="1">
                <a:solidFill>
                  <a:srgbClr val="FF0000"/>
                </a:solidFill>
                <a:latin typeface="Comic Sans MS" charset="0"/>
              </a:rPr>
              <a:t>Luminosity                      1.0</a:t>
            </a:r>
            <a:r>
              <a:rPr lang="en-GB" sz="2000" b="1">
                <a:solidFill>
                  <a:srgbClr val="FF0000"/>
                </a:solidFill>
                <a:latin typeface="Symbol" charset="0"/>
              </a:rPr>
              <a:t></a:t>
            </a:r>
            <a:r>
              <a:rPr lang="en-GB" sz="2000" b="1">
                <a:solidFill>
                  <a:srgbClr val="FF0000"/>
                </a:solidFill>
                <a:latin typeface="Comic Sans MS" charset="0"/>
              </a:rPr>
              <a:t>10</a:t>
            </a:r>
            <a:r>
              <a:rPr lang="en-GB" sz="2000" b="1" baseline="30000">
                <a:solidFill>
                  <a:srgbClr val="FF0000"/>
                </a:solidFill>
                <a:latin typeface="Comic Sans MS" charset="0"/>
              </a:rPr>
              <a:t>34</a:t>
            </a:r>
            <a:r>
              <a:rPr lang="en-GB" sz="2000" b="1">
                <a:solidFill>
                  <a:srgbClr val="FF0000"/>
                </a:solidFill>
                <a:latin typeface="Comic Sans MS" charset="0"/>
              </a:rPr>
              <a:t> cm</a:t>
            </a:r>
            <a:r>
              <a:rPr lang="en-GB" sz="2000" b="1" baseline="30000">
                <a:solidFill>
                  <a:srgbClr val="FF0000"/>
                </a:solidFill>
                <a:latin typeface="Comic Sans MS" charset="0"/>
              </a:rPr>
              <a:t>-2</a:t>
            </a:r>
            <a:r>
              <a:rPr lang="en-GB" sz="2000" b="1">
                <a:solidFill>
                  <a:srgbClr val="FF0000"/>
                </a:solidFill>
                <a:latin typeface="Symbol" charset="0"/>
              </a:rPr>
              <a:t></a:t>
            </a:r>
            <a:r>
              <a:rPr lang="en-GB" sz="2000" b="1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GB" sz="2000" b="1" baseline="30000">
                <a:solidFill>
                  <a:srgbClr val="FF0000"/>
                </a:solidFill>
                <a:latin typeface="Comic Sans MS" charset="0"/>
              </a:rPr>
              <a:t>-1</a:t>
            </a:r>
          </a:p>
          <a:p>
            <a:pPr eaLnBrk="1" hangingPunct="1">
              <a:buClr>
                <a:srgbClr val="FF0000"/>
              </a:buClr>
              <a:buSzPct val="100000"/>
              <a:buFont typeface="Comic Sans MS" charset="0"/>
              <a:buNone/>
            </a:pPr>
            <a:endParaRPr lang="en-GB" sz="2000" b="1">
              <a:solidFill>
                <a:srgbClr val="FF0000"/>
              </a:solidFill>
              <a:latin typeface="Comic Sans MS" charset="0"/>
            </a:endParaRPr>
          </a:p>
          <a:p>
            <a:pPr algn="ctr" eaLnBrk="1" hangingPunct="1">
              <a:buClr>
                <a:srgbClr val="336600"/>
              </a:buClr>
              <a:buSzPct val="100000"/>
              <a:buFont typeface="Comic Sans MS" charset="0"/>
              <a:buNone/>
            </a:pP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Pb</a:t>
            </a:r>
            <a:r>
              <a:rPr lang="en-GB" sz="2000" b="1" baseline="30000">
                <a:solidFill>
                  <a:srgbClr val="336600"/>
                </a:solidFill>
                <a:latin typeface="Comic Sans MS" charset="0"/>
              </a:rPr>
              <a:t>82+</a:t>
            </a: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 x Pb</a:t>
            </a:r>
            <a:r>
              <a:rPr lang="en-GB" sz="2000" b="1" baseline="30000">
                <a:solidFill>
                  <a:srgbClr val="336600"/>
                </a:solidFill>
                <a:latin typeface="Comic Sans MS" charset="0"/>
              </a:rPr>
              <a:t>82+</a:t>
            </a:r>
          </a:p>
          <a:p>
            <a:pPr eaLnBrk="1" hangingPunct="1">
              <a:buClr>
                <a:srgbClr val="3366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336600"/>
                </a:solidFill>
                <a:latin typeface="Comic Sans MS" charset="0"/>
              </a:rPr>
              <a:t>Collision energy                        2.76 TeV/u</a:t>
            </a:r>
          </a:p>
          <a:p>
            <a:pPr eaLnBrk="1" hangingPunct="1">
              <a:buClr>
                <a:srgbClr val="3366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336600"/>
                </a:solidFill>
                <a:latin typeface="Comic Sans MS" charset="0"/>
              </a:rPr>
              <a:t>Number of ions                        4</a:t>
            </a:r>
            <a:r>
              <a:rPr lang="en-GB" sz="2000">
                <a:solidFill>
                  <a:srgbClr val="336600"/>
                </a:solidFill>
                <a:latin typeface="Symbol" charset="0"/>
              </a:rPr>
              <a:t></a:t>
            </a:r>
            <a:r>
              <a:rPr lang="en-GB" sz="2000">
                <a:solidFill>
                  <a:srgbClr val="336600"/>
                </a:solidFill>
                <a:latin typeface="Comic Sans MS" charset="0"/>
              </a:rPr>
              <a:t>10</a:t>
            </a:r>
            <a:r>
              <a:rPr lang="en-GB" sz="2000" baseline="30000">
                <a:solidFill>
                  <a:srgbClr val="336600"/>
                </a:solidFill>
                <a:latin typeface="Comic Sans MS" charset="0"/>
              </a:rPr>
              <a:t>10</a:t>
            </a:r>
          </a:p>
          <a:p>
            <a:pPr eaLnBrk="1" hangingPunct="1">
              <a:buClr>
                <a:srgbClr val="336600"/>
              </a:buClr>
              <a:buSzPct val="100000"/>
              <a:buFont typeface="Comic Sans MS" charset="0"/>
              <a:buNone/>
            </a:pPr>
            <a:r>
              <a:rPr lang="en-GB" sz="2000">
                <a:solidFill>
                  <a:srgbClr val="336600"/>
                </a:solidFill>
                <a:latin typeface="Comic Sans MS" charset="0"/>
              </a:rPr>
              <a:t>DC beam current                     6.1 mA</a:t>
            </a:r>
          </a:p>
          <a:p>
            <a:pPr eaLnBrk="1" hangingPunct="1">
              <a:buClr>
                <a:srgbClr val="336600"/>
              </a:buClr>
              <a:buSzPct val="100000"/>
              <a:buFont typeface="Comic Sans MS" charset="0"/>
              <a:buNone/>
            </a:pP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Luminosity (</a:t>
            </a:r>
            <a:r>
              <a:rPr lang="en-GB" sz="2000" b="1">
                <a:solidFill>
                  <a:srgbClr val="336600"/>
                </a:solidFill>
                <a:latin typeface="Symbol" charset="0"/>
              </a:rPr>
              <a:t></a:t>
            </a:r>
            <a:r>
              <a:rPr lang="en-GB" sz="2000" b="1" baseline="-25000">
                <a:solidFill>
                  <a:srgbClr val="336600"/>
                </a:solidFill>
                <a:latin typeface="Comic Sans MS" charset="0"/>
              </a:rPr>
              <a:t>collision</a:t>
            </a: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 = 0.5 m)  1.0</a:t>
            </a:r>
            <a:r>
              <a:rPr lang="en-GB" sz="2000" b="1">
                <a:solidFill>
                  <a:srgbClr val="336600"/>
                </a:solidFill>
                <a:latin typeface="Symbol" charset="0"/>
              </a:rPr>
              <a:t></a:t>
            </a: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10</a:t>
            </a:r>
            <a:r>
              <a:rPr lang="en-GB" sz="2000" b="1" baseline="30000">
                <a:solidFill>
                  <a:srgbClr val="336600"/>
                </a:solidFill>
                <a:latin typeface="Comic Sans MS" charset="0"/>
              </a:rPr>
              <a:t>27</a:t>
            </a:r>
            <a:r>
              <a:rPr lang="en-GB" sz="2000" b="1">
                <a:solidFill>
                  <a:srgbClr val="336600"/>
                </a:solidFill>
                <a:latin typeface="Comic Sans MS" charset="0"/>
              </a:rPr>
              <a:t> cm­²s­¹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49274"/>
            <a:ext cx="5714999" cy="42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688" y="0"/>
            <a:ext cx="5532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8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EBE9A8D8-59DD-7F4C-8A4D-9E011007DC01}" type="slidenum">
              <a:rPr lang="ru-RU" sz="1400"/>
              <a:pPr eaLnBrk="1" hangingPunct="1"/>
              <a:t>90</a:t>
            </a:fld>
            <a:endParaRPr lang="ru-RU" sz="1400"/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3850"/>
            <a:ext cx="8370887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6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9750229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90538"/>
            <a:ext cx="6096000" cy="5419725"/>
          </a:xfrm>
          <a:noFill/>
        </p:spPr>
      </p:pic>
    </p:spTree>
    <p:extLst>
      <p:ext uri="{BB962C8B-B14F-4D97-AF65-F5344CB8AC3E}">
        <p14:creationId xmlns:p14="http://schemas.microsoft.com/office/powerpoint/2010/main" val="97059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B33CD4A-92DF-124A-8ABF-E03E1F03A5EE}" type="slidenum">
              <a:rPr lang="ru-RU" sz="1400"/>
              <a:pPr eaLnBrk="1" hangingPunct="1"/>
              <a:t>92</a:t>
            </a:fld>
            <a:endParaRPr lang="ru-RU" sz="1400"/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03238"/>
            <a:ext cx="7786688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300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4E9B813-31BC-9845-BE0F-B25FD8E09B94}" type="slidenum">
              <a:rPr lang="ru-RU" sz="1400"/>
              <a:pPr eaLnBrk="1" hangingPunct="1"/>
              <a:t>93</a:t>
            </a:fld>
            <a:endParaRPr lang="ru-RU" sz="1400"/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23850"/>
            <a:ext cx="82804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614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shr1303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333375"/>
            <a:ext cx="4611688" cy="5400675"/>
          </a:xfrm>
          <a:noFill/>
        </p:spPr>
      </p:pic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2843213" y="5589588"/>
            <a:ext cx="333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000"/>
              <a:t>…As seen by charwoman…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46594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8AFB2D1-F4B7-9949-9985-19D66CC0D30F}" type="slidenum">
              <a:rPr lang="ru-RU" sz="1400"/>
              <a:pPr eaLnBrk="1" hangingPunct="1"/>
              <a:t>95</a:t>
            </a:fld>
            <a:endParaRPr lang="ru-RU" sz="140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23850"/>
            <a:ext cx="873125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93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00" y="566677"/>
            <a:ext cx="81915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Средний радиус Земли, принимаемой за шар - 6371,2 км.</a:t>
            </a:r>
          </a:p>
          <a:p>
            <a:endParaRPr lang="ru-RU" dirty="0"/>
          </a:p>
          <a:p>
            <a:r>
              <a:rPr lang="ru-RU" dirty="0"/>
              <a:t>Тогда центральный угол, опирающийся на хорду Москва-Петербург равен 634/6371,2=0,099510296 радиан. Длина хорды (туннеля) равна 2*6371,2*</a:t>
            </a:r>
            <a:r>
              <a:rPr lang="ru-RU" dirty="0" err="1"/>
              <a:t>sin</a:t>
            </a:r>
            <a:r>
              <a:rPr lang="ru-RU" dirty="0"/>
              <a:t>(0,099510296/2)=633,738 км. Глубина в середине туннеля равна 6371,2(1-*</a:t>
            </a:r>
            <a:r>
              <a:rPr lang="ru-RU" dirty="0" err="1"/>
              <a:t>cos</a:t>
            </a:r>
            <a:r>
              <a:rPr lang="ru-RU" dirty="0"/>
              <a:t>(0,099510296/2))=7,885 км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Угол: 4500/6370 = 0,70643642 радиан</a:t>
            </a:r>
          </a:p>
          <a:p>
            <a:r>
              <a:rPr lang="ru-RU" dirty="0" smtClean="0"/>
              <a:t>Длина хорды равна = </a:t>
            </a:r>
            <a:r>
              <a:rPr lang="ru-RU" dirty="0"/>
              <a:t>2*</a:t>
            </a:r>
            <a:r>
              <a:rPr lang="ru-RU" dirty="0" smtClean="0"/>
              <a:t>6370*</a:t>
            </a:r>
            <a:r>
              <a:rPr lang="ru-RU" dirty="0" err="1"/>
              <a:t>sin</a:t>
            </a:r>
            <a:r>
              <a:rPr lang="ru-RU" dirty="0"/>
              <a:t>(</a:t>
            </a:r>
            <a:r>
              <a:rPr lang="ru-RU" dirty="0" smtClean="0"/>
              <a:t>0,70643642/</a:t>
            </a:r>
            <a:r>
              <a:rPr lang="ru-RU" dirty="0"/>
              <a:t>2</a:t>
            </a:r>
            <a:r>
              <a:rPr lang="ru-RU" dirty="0" smtClean="0"/>
              <a:t>) =  4407 км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Глубина </a:t>
            </a:r>
            <a:r>
              <a:rPr lang="ru-RU" dirty="0"/>
              <a:t>в середине туннеля равна 6371,2(1-*</a:t>
            </a:r>
            <a:r>
              <a:rPr lang="ru-RU" dirty="0" err="1"/>
              <a:t>cos</a:t>
            </a:r>
            <a:r>
              <a:rPr lang="ru-RU" dirty="0" smtClean="0"/>
              <a:t>(</a:t>
            </a:r>
            <a:r>
              <a:rPr lang="ru-RU" dirty="0"/>
              <a:t>0,70643642/2</a:t>
            </a:r>
            <a:r>
              <a:rPr lang="ru-RU" dirty="0" smtClean="0"/>
              <a:t>)) = 393,3 </a:t>
            </a:r>
            <a:r>
              <a:rPr lang="ru-RU" dirty="0"/>
              <a:t>км.</a:t>
            </a:r>
          </a:p>
        </p:txBody>
      </p:sp>
    </p:spTree>
    <p:extLst>
      <p:ext uri="{BB962C8B-B14F-4D97-AF65-F5344CB8AC3E}">
        <p14:creationId xmlns:p14="http://schemas.microsoft.com/office/powerpoint/2010/main" val="21038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4754</TotalTime>
  <Words>4035</Words>
  <Application>Microsoft Macintosh PowerPoint</Application>
  <PresentationFormat>Экран (4:3)</PresentationFormat>
  <Paragraphs>642</Paragraphs>
  <Slides>96</Slides>
  <Notes>24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96</vt:i4>
      </vt:variant>
    </vt:vector>
  </HeadingPairs>
  <TitlesOfParts>
    <vt:vector size="100" baseType="lpstr">
      <vt:lpstr>Тема Office</vt:lpstr>
      <vt:lpstr>Сормула</vt:lpstr>
      <vt:lpstr>Фотография Photo Editor</vt:lpstr>
      <vt:lpstr>Документ</vt:lpstr>
      <vt:lpstr>Accelerators as source for NN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Beginning of accelerator history</vt:lpstr>
      <vt:lpstr>Atomic projects</vt:lpstr>
      <vt:lpstr>First proton accelerators</vt:lpstr>
      <vt:lpstr>Alvarez – type DTL</vt:lpstr>
      <vt:lpstr>Презентация PowerPoint</vt:lpstr>
      <vt:lpstr>RFQ</vt:lpstr>
      <vt:lpstr>Презентация PowerPoint</vt:lpstr>
      <vt:lpstr>RFQ</vt:lpstr>
      <vt:lpstr>Презентация PowerPoint</vt:lpstr>
      <vt:lpstr>Презентация PowerPoint</vt:lpstr>
      <vt:lpstr>Презентация PowerPoint</vt:lpstr>
      <vt:lpstr>Презентация PowerPoint</vt:lpstr>
      <vt:lpstr>SNS Titanium Helium Vessel</vt:lpstr>
      <vt:lpstr>Презентация PowerPoint</vt:lpstr>
      <vt:lpstr>Applications of linear accelerators</vt:lpstr>
      <vt:lpstr>Episode IV: Star Wars</vt:lpstr>
      <vt:lpstr>Bear on a rocket</vt:lpstr>
      <vt:lpstr>Презентация PowerPoint</vt:lpstr>
      <vt:lpstr>Презентация PowerPoint</vt:lpstr>
      <vt:lpstr>Презентация PowerPoint</vt:lpstr>
      <vt:lpstr>The Spallation Neutron Source ORNL</vt:lpstr>
      <vt:lpstr>SNS parameters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SNS is a Unique Neutrino Source</vt:lpstr>
      <vt:lpstr>Презентация PowerPoint</vt:lpstr>
      <vt:lpstr>Презентация PowerPoint</vt:lpstr>
      <vt:lpstr>This Science has attracted Competition: The Proton Source Landscape    This Decade...</vt:lpstr>
      <vt:lpstr>The Project-X. Research Program</vt:lpstr>
      <vt:lpstr>Sample with bullet points</vt:lpstr>
      <vt:lpstr>Презентация PowerPoint</vt:lpstr>
      <vt:lpstr>Презентация PowerPoint</vt:lpstr>
      <vt:lpstr>Презентация PowerPoint</vt:lpstr>
      <vt:lpstr>Презентация PowerPoint</vt:lpstr>
      <vt:lpstr>Project-X Accelerator Performance Goals</vt:lpstr>
      <vt:lpstr>Slow Extracted Beam:  The Standard Tool to Drive Ultra Rare Decay Experiments</vt:lpstr>
      <vt:lpstr>Презентация PowerPoint</vt:lpstr>
      <vt:lpstr>Презентация PowerPoint</vt:lpstr>
      <vt:lpstr>3 GeV Super-conducting CW Linac: High Power and High Duty Factor</vt:lpstr>
      <vt:lpstr>Project X: new experiments </vt:lpstr>
      <vt:lpstr> </vt:lpstr>
      <vt:lpstr>Proton Driver</vt:lpstr>
      <vt:lpstr>Proton Driver (SPL)</vt:lpstr>
      <vt:lpstr>Proton Driver (FFAG)</vt:lpstr>
      <vt:lpstr>Proton Driver (Project X)</vt:lpstr>
      <vt:lpstr>Target R&amp;D: MERIT</vt:lpstr>
      <vt:lpstr>Muon Front End</vt:lpstr>
      <vt:lpstr>Decay Ring Geometry</vt:lpstr>
      <vt:lpstr>Performance 10 GeV Neutrino Factory</vt:lpstr>
      <vt:lpstr>Accelerator R&amp;D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Project X and the big questions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70</cp:revision>
  <dcterms:created xsi:type="dcterms:W3CDTF">2015-06-06T14:22:31Z</dcterms:created>
  <dcterms:modified xsi:type="dcterms:W3CDTF">2015-06-10T15:19:54Z</dcterms:modified>
</cp:coreProperties>
</file>