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0"/>
  </p:notesMasterIdLst>
  <p:sldIdLst>
    <p:sldId id="295" r:id="rId3"/>
    <p:sldId id="309" r:id="rId4"/>
    <p:sldId id="310" r:id="rId5"/>
    <p:sldId id="311" r:id="rId6"/>
    <p:sldId id="337" r:id="rId7"/>
    <p:sldId id="312" r:id="rId8"/>
    <p:sldId id="313" r:id="rId9"/>
    <p:sldId id="314" r:id="rId10"/>
    <p:sldId id="315" r:id="rId11"/>
    <p:sldId id="316" r:id="rId12"/>
    <p:sldId id="317" r:id="rId13"/>
    <p:sldId id="327" r:id="rId14"/>
    <p:sldId id="287" r:id="rId15"/>
    <p:sldId id="268" r:id="rId16"/>
    <p:sldId id="288" r:id="rId17"/>
    <p:sldId id="269" r:id="rId18"/>
    <p:sldId id="333" r:id="rId19"/>
    <p:sldId id="334" r:id="rId20"/>
    <p:sldId id="335" r:id="rId21"/>
    <p:sldId id="270" r:id="rId22"/>
    <p:sldId id="318" r:id="rId23"/>
    <p:sldId id="272" r:id="rId24"/>
    <p:sldId id="284" r:id="rId25"/>
    <p:sldId id="289" r:id="rId26"/>
    <p:sldId id="292" r:id="rId27"/>
    <p:sldId id="305" r:id="rId28"/>
    <p:sldId id="293" r:id="rId29"/>
    <p:sldId id="320" r:id="rId30"/>
    <p:sldId id="273" r:id="rId31"/>
    <p:sldId id="319" r:id="rId32"/>
    <p:sldId id="275" r:id="rId33"/>
    <p:sldId id="302" r:id="rId34"/>
    <p:sldId id="304" r:id="rId35"/>
    <p:sldId id="322" r:id="rId36"/>
    <p:sldId id="300" r:id="rId37"/>
    <p:sldId id="321" r:id="rId38"/>
    <p:sldId id="301" r:id="rId39"/>
    <p:sldId id="332" r:id="rId40"/>
    <p:sldId id="336" r:id="rId41"/>
    <p:sldId id="306" r:id="rId42"/>
    <p:sldId id="307" r:id="rId43"/>
    <p:sldId id="323" r:id="rId44"/>
    <p:sldId id="324" r:id="rId45"/>
    <p:sldId id="325" r:id="rId46"/>
    <p:sldId id="326" r:id="rId47"/>
    <p:sldId id="328" r:id="rId48"/>
    <p:sldId id="338" r:id="rId4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0033CC"/>
    <a:srgbClr val="006600"/>
    <a:srgbClr val="800000"/>
    <a:srgbClr val="FF9966"/>
    <a:srgbClr val="FFCC66"/>
    <a:srgbClr val="FF6600"/>
    <a:srgbClr val="FFCC99"/>
    <a:srgbClr val="FFFF99"/>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46" autoAdjust="0"/>
    <p:restoredTop sz="94660"/>
  </p:normalViewPr>
  <p:slideViewPr>
    <p:cSldViewPr>
      <p:cViewPr>
        <p:scale>
          <a:sx n="84" d="100"/>
          <a:sy n="84" d="100"/>
        </p:scale>
        <p:origin x="1068" y="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90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image" Target="../media/image12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4" Type="http://schemas.openxmlformats.org/officeDocument/2006/relationships/image" Target="../media/image6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 Id="rId4" Type="http://schemas.openxmlformats.org/officeDocument/2006/relationships/image" Target="../media/image7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 Id="rId4" Type="http://schemas.openxmlformats.org/officeDocument/2006/relationships/image" Target="../media/image8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663E237E-38C7-41A8-9D80-F081DEC3BA24}" type="datetimeFigureOut">
              <a:rPr lang="ru-RU"/>
              <a:pPr>
                <a:defRPr/>
              </a:pPr>
              <a:t>11.06.2015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0E059D6F-0E1C-4AB8-8760-7AB78AFBA828}" type="slidenum">
              <a:rPr lang="ru-RU"/>
              <a:pPr>
                <a:defRPr/>
              </a:pPr>
              <a:t>‹#›</a:t>
            </a:fld>
            <a:endParaRPr lang="ru-RU"/>
          </a:p>
        </p:txBody>
      </p:sp>
    </p:spTree>
    <p:extLst>
      <p:ext uri="{BB962C8B-B14F-4D97-AF65-F5344CB8AC3E}">
        <p14:creationId xmlns:p14="http://schemas.microsoft.com/office/powerpoint/2010/main" val="6714401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1BCD29-5BCC-45EB-9EF4-FB069814305A}" type="slidenum">
              <a:rPr lang="ru-RU" smtClean="0"/>
              <a:pPr eaLnBrk="1" hangingPunct="1"/>
              <a:t>35</a:t>
            </a:fld>
            <a:endParaRPr lang="ru-RU" smtClean="0"/>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measurements of residual stresses in bimetallic (stainless steel/zirconium based alloy) tubular transition joint (adapter) used in RBMK reactor channels design were carried out in co-operation with research institutions of Atomic Energy Ministry of Russia. Residual stresses after manufacturing (vacuum sintering at temperature 700ºС) in such joints are caused by difference of thermal expansion coefficients of two metals, which frequently result in cracks occurrence and destruction. By the help of neutron diffraction two-dimensional maps of residual stress distribution were obtained for radial and axial strain tensor components in order to reveal most critical  parts of the sample.</a:t>
            </a:r>
            <a:endParaRPr lang="ru-RU" smtClean="0"/>
          </a:p>
          <a:p>
            <a:pPr eaLnBrk="1" hangingPunct="1">
              <a:spcBef>
                <a:spcPct val="0"/>
              </a:spcBef>
            </a:pPr>
            <a:endParaRPr lang="ru-RU" smtClean="0"/>
          </a:p>
        </p:txBody>
      </p:sp>
    </p:spTree>
    <p:extLst>
      <p:ext uri="{BB962C8B-B14F-4D97-AF65-F5344CB8AC3E}">
        <p14:creationId xmlns:p14="http://schemas.microsoft.com/office/powerpoint/2010/main" val="2194781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3686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DF0DBC-8341-4C9F-BB02-0BD7AAB46265}" type="slidenum">
              <a:rPr lang="ru-RU" smtClean="0"/>
              <a:pPr eaLnBrk="1" hangingPunct="1"/>
              <a:t>40</a:t>
            </a:fld>
            <a:endParaRPr lang="ru-RU" smtClean="0"/>
          </a:p>
        </p:txBody>
      </p:sp>
    </p:spTree>
    <p:extLst>
      <p:ext uri="{BB962C8B-B14F-4D97-AF65-F5344CB8AC3E}">
        <p14:creationId xmlns:p14="http://schemas.microsoft.com/office/powerpoint/2010/main" val="312047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CD8BFDA-F4F2-44F1-828F-C95A5C9FE5C6}" type="slidenum">
              <a:rPr lang="ru-RU"/>
              <a:pPr>
                <a:defRPr/>
              </a:pPr>
              <a:t>‹#›</a:t>
            </a:fld>
            <a:endParaRPr lang="ru-RU"/>
          </a:p>
        </p:txBody>
      </p:sp>
    </p:spTree>
    <p:extLst>
      <p:ext uri="{BB962C8B-B14F-4D97-AF65-F5344CB8AC3E}">
        <p14:creationId xmlns:p14="http://schemas.microsoft.com/office/powerpoint/2010/main" val="1289513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BE1648B-CC26-44D8-9DC0-7A0E0D48A57D}" type="slidenum">
              <a:rPr lang="ru-RU"/>
              <a:pPr>
                <a:defRPr/>
              </a:pPr>
              <a:t>‹#›</a:t>
            </a:fld>
            <a:endParaRPr lang="ru-RU"/>
          </a:p>
        </p:txBody>
      </p:sp>
    </p:spTree>
    <p:extLst>
      <p:ext uri="{BB962C8B-B14F-4D97-AF65-F5344CB8AC3E}">
        <p14:creationId xmlns:p14="http://schemas.microsoft.com/office/powerpoint/2010/main" val="3570852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B5399D8-64E9-4070-B41A-412EAE411D79}" type="slidenum">
              <a:rPr lang="ru-RU"/>
              <a:pPr>
                <a:defRPr/>
              </a:pPr>
              <a:t>‹#›</a:t>
            </a:fld>
            <a:endParaRPr lang="ru-RU"/>
          </a:p>
        </p:txBody>
      </p:sp>
    </p:spTree>
    <p:extLst>
      <p:ext uri="{BB962C8B-B14F-4D97-AF65-F5344CB8AC3E}">
        <p14:creationId xmlns:p14="http://schemas.microsoft.com/office/powerpoint/2010/main" val="2159120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59F0C2AF-A2B3-4BA0-90C9-CD53D363944C}" type="slidenum">
              <a:rPr lang="ru-RU"/>
              <a:pPr>
                <a:defRPr/>
              </a:pPr>
              <a:t>‹#›</a:t>
            </a:fld>
            <a:endParaRPr lang="ru-RU"/>
          </a:p>
        </p:txBody>
      </p:sp>
    </p:spTree>
    <p:extLst>
      <p:ext uri="{BB962C8B-B14F-4D97-AF65-F5344CB8AC3E}">
        <p14:creationId xmlns:p14="http://schemas.microsoft.com/office/powerpoint/2010/main" val="2689529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BC9D4718-E160-45CD-B991-E468E385488E}" type="datetimeFigureOut">
              <a:rPr lang="ru-RU">
                <a:solidFill>
                  <a:prstClr val="black">
                    <a:tint val="75000"/>
                  </a:prstClr>
                </a:solidFill>
              </a:rPr>
              <a:pPr>
                <a:defRPr/>
              </a:pPr>
              <a:t>11.06.2015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ADCAB08-8909-4017-B71D-BEF9A9D2ACE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1177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2390CF6-D41C-43D3-A56E-A5336CA02992}" type="datetimeFigureOut">
              <a:rPr lang="ru-RU">
                <a:solidFill>
                  <a:prstClr val="black">
                    <a:tint val="75000"/>
                  </a:prstClr>
                </a:solidFill>
              </a:rPr>
              <a:pPr>
                <a:defRPr/>
              </a:pPr>
              <a:t>11.06.2015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DCC6AF4-A3E6-4FDE-B152-57F76F41121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88744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FC738B6A-D87B-4676-9E5B-AEE1F4616C0E}" type="datetimeFigureOut">
              <a:rPr lang="ru-RU">
                <a:solidFill>
                  <a:prstClr val="black">
                    <a:tint val="75000"/>
                  </a:prstClr>
                </a:solidFill>
              </a:rPr>
              <a:pPr>
                <a:defRPr/>
              </a:pPr>
              <a:t>11.06.2015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8AA5387-93BD-4616-9C25-277142BEE57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66830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3A73DCF3-77F0-48F1-87C0-F34ECACA58F7}" type="datetimeFigureOut">
              <a:rPr lang="ru-RU">
                <a:solidFill>
                  <a:prstClr val="black">
                    <a:tint val="75000"/>
                  </a:prstClr>
                </a:solidFill>
              </a:rPr>
              <a:pPr>
                <a:defRPr/>
              </a:pPr>
              <a:t>11.06.2015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6BC47778-AD9D-49D4-861D-F22C2BD45E4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73432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B761C8C9-EDC5-44D3-9CDD-CDB22302FB15}" type="datetimeFigureOut">
              <a:rPr lang="ru-RU">
                <a:solidFill>
                  <a:prstClr val="black">
                    <a:tint val="75000"/>
                  </a:prstClr>
                </a:solidFill>
              </a:rPr>
              <a:pPr>
                <a:defRPr/>
              </a:pPr>
              <a:t>11.06.2015</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D5202D80-6BFF-443C-BCAC-B10A67BAC2B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00260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99BF94F-AAB8-4EDC-93F1-2844F4B244C7}" type="datetimeFigureOut">
              <a:rPr lang="ru-RU">
                <a:solidFill>
                  <a:prstClr val="black">
                    <a:tint val="75000"/>
                  </a:prstClr>
                </a:solidFill>
              </a:rPr>
              <a:pPr>
                <a:defRPr/>
              </a:pPr>
              <a:t>11.06.2015</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E84CE806-9B5F-42F7-ACCB-3AA576212CC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75972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F6FE9D0-52C2-4525-B891-BFC64C8EC992}" type="datetimeFigureOut">
              <a:rPr lang="ru-RU">
                <a:solidFill>
                  <a:prstClr val="black">
                    <a:tint val="75000"/>
                  </a:prstClr>
                </a:solidFill>
              </a:rPr>
              <a:pPr>
                <a:defRPr/>
              </a:pPr>
              <a:t>11.06.2015</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0998A6EB-1CA2-4100-83E4-FBB0EAE0BC0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32211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3B77BD3-E9D6-4DE2-8A85-F9A311EA3BAD}" type="slidenum">
              <a:rPr lang="ru-RU"/>
              <a:pPr>
                <a:defRPr/>
              </a:pPr>
              <a:t>‹#›</a:t>
            </a:fld>
            <a:endParaRPr lang="ru-RU"/>
          </a:p>
        </p:txBody>
      </p:sp>
    </p:spTree>
    <p:extLst>
      <p:ext uri="{BB962C8B-B14F-4D97-AF65-F5344CB8AC3E}">
        <p14:creationId xmlns:p14="http://schemas.microsoft.com/office/powerpoint/2010/main" val="1585741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23F0CDA-C8B5-432B-8B12-72EC2CA0781F}" type="datetimeFigureOut">
              <a:rPr lang="ru-RU">
                <a:solidFill>
                  <a:prstClr val="black">
                    <a:tint val="75000"/>
                  </a:prstClr>
                </a:solidFill>
              </a:rPr>
              <a:pPr>
                <a:defRPr/>
              </a:pPr>
              <a:t>11.06.2015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6D7082F-B8AB-4A01-979C-F394AA19E88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29103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45E1DF8-204B-40FD-B93C-29FA82DE2818}" type="datetimeFigureOut">
              <a:rPr lang="ru-RU">
                <a:solidFill>
                  <a:prstClr val="black">
                    <a:tint val="75000"/>
                  </a:prstClr>
                </a:solidFill>
              </a:rPr>
              <a:pPr>
                <a:defRPr/>
              </a:pPr>
              <a:t>11.06.2015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8E20D609-10D9-4E75-BE93-D2F4A2FDA77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25199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3CDCECB-2AAF-4939-8702-E7FBEEF51C18}" type="datetimeFigureOut">
              <a:rPr lang="ru-RU">
                <a:solidFill>
                  <a:prstClr val="black">
                    <a:tint val="75000"/>
                  </a:prstClr>
                </a:solidFill>
              </a:rPr>
              <a:pPr>
                <a:defRPr/>
              </a:pPr>
              <a:t>11.06.2015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C865E24-EEA6-4AF4-B6FC-F9DB787F9DE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06038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6FE530C-2009-4F59-BD6C-2A033B4026D8}" type="datetimeFigureOut">
              <a:rPr lang="ru-RU">
                <a:solidFill>
                  <a:prstClr val="black">
                    <a:tint val="75000"/>
                  </a:prstClr>
                </a:solidFill>
              </a:rPr>
              <a:pPr>
                <a:defRPr/>
              </a:pPr>
              <a:t>11.06.2015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CB34795-DAE7-4563-B2EB-45719B7A395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91793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26E6137-285B-4A40-A1E8-FC0D51179AA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15189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345A286-E44F-471F-8ABE-2BED214F9F05}" type="slidenum">
              <a:rPr lang="ru-RU"/>
              <a:pPr>
                <a:defRPr/>
              </a:pPr>
              <a:t>‹#›</a:t>
            </a:fld>
            <a:endParaRPr lang="ru-RU"/>
          </a:p>
        </p:txBody>
      </p:sp>
    </p:spTree>
    <p:extLst>
      <p:ext uri="{BB962C8B-B14F-4D97-AF65-F5344CB8AC3E}">
        <p14:creationId xmlns:p14="http://schemas.microsoft.com/office/powerpoint/2010/main" val="91357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393B6C5-B0EF-4B19-8B12-08AFC3C8EB94}" type="slidenum">
              <a:rPr lang="ru-RU"/>
              <a:pPr>
                <a:defRPr/>
              </a:pPr>
              <a:t>‹#›</a:t>
            </a:fld>
            <a:endParaRPr lang="ru-RU"/>
          </a:p>
        </p:txBody>
      </p:sp>
    </p:spTree>
    <p:extLst>
      <p:ext uri="{BB962C8B-B14F-4D97-AF65-F5344CB8AC3E}">
        <p14:creationId xmlns:p14="http://schemas.microsoft.com/office/powerpoint/2010/main" val="189005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4FD4A939-F8BE-42DA-9F29-8A425A03712F}" type="slidenum">
              <a:rPr lang="ru-RU"/>
              <a:pPr>
                <a:defRPr/>
              </a:pPr>
              <a:t>‹#›</a:t>
            </a:fld>
            <a:endParaRPr lang="ru-RU"/>
          </a:p>
        </p:txBody>
      </p:sp>
    </p:spTree>
    <p:extLst>
      <p:ext uri="{BB962C8B-B14F-4D97-AF65-F5344CB8AC3E}">
        <p14:creationId xmlns:p14="http://schemas.microsoft.com/office/powerpoint/2010/main" val="2900320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78B0A66D-C22D-444B-B263-3CBE1DDD1DFE}" type="slidenum">
              <a:rPr lang="ru-RU"/>
              <a:pPr>
                <a:defRPr/>
              </a:pPr>
              <a:t>‹#›</a:t>
            </a:fld>
            <a:endParaRPr lang="ru-RU"/>
          </a:p>
        </p:txBody>
      </p:sp>
    </p:spTree>
    <p:extLst>
      <p:ext uri="{BB962C8B-B14F-4D97-AF65-F5344CB8AC3E}">
        <p14:creationId xmlns:p14="http://schemas.microsoft.com/office/powerpoint/2010/main" val="1045004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351C34EF-B9E3-4C6E-AFC0-E6E7F08B6FA8}" type="slidenum">
              <a:rPr lang="ru-RU"/>
              <a:pPr>
                <a:defRPr/>
              </a:pPr>
              <a:t>‹#›</a:t>
            </a:fld>
            <a:endParaRPr lang="ru-RU"/>
          </a:p>
        </p:txBody>
      </p:sp>
    </p:spTree>
    <p:extLst>
      <p:ext uri="{BB962C8B-B14F-4D97-AF65-F5344CB8AC3E}">
        <p14:creationId xmlns:p14="http://schemas.microsoft.com/office/powerpoint/2010/main" val="2229078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8A0A34F-63E9-48AE-9C7A-B5D7DDB5592C}" type="slidenum">
              <a:rPr lang="ru-RU"/>
              <a:pPr>
                <a:defRPr/>
              </a:pPr>
              <a:t>‹#›</a:t>
            </a:fld>
            <a:endParaRPr lang="ru-RU"/>
          </a:p>
        </p:txBody>
      </p:sp>
    </p:spTree>
    <p:extLst>
      <p:ext uri="{BB962C8B-B14F-4D97-AF65-F5344CB8AC3E}">
        <p14:creationId xmlns:p14="http://schemas.microsoft.com/office/powerpoint/2010/main" val="329016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6A434A0-6645-454A-81E6-B1B11CF66625}" type="slidenum">
              <a:rPr lang="ru-RU"/>
              <a:pPr>
                <a:defRPr/>
              </a:pPr>
              <a:t>‹#›</a:t>
            </a:fld>
            <a:endParaRPr lang="ru-RU"/>
          </a:p>
        </p:txBody>
      </p:sp>
    </p:spTree>
    <p:extLst>
      <p:ext uri="{BB962C8B-B14F-4D97-AF65-F5344CB8AC3E}">
        <p14:creationId xmlns:p14="http://schemas.microsoft.com/office/powerpoint/2010/main" val="3510449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FF00"/>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83332426-61EA-4370-ABB8-725F7CDADEC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02483D8-69D6-4976-BFFA-E5BA9D65B5CC}" type="datetimeFigureOut">
              <a:rPr lang="ru-RU">
                <a:solidFill>
                  <a:prstClr val="black">
                    <a:tint val="75000"/>
                  </a:prstClr>
                </a:solidFill>
              </a:rPr>
              <a:pPr>
                <a:defRPr/>
              </a:pPr>
              <a:t>11.06.2015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73A4794-A7A7-4559-ADC3-070DC7E32C6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8271021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58.png"/><Relationship Id="rId7"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55.wmf"/><Relationship Id="rId10" Type="http://schemas.openxmlformats.org/officeDocument/2006/relationships/image" Target="../media/image57.png"/><Relationship Id="rId4" Type="http://schemas.openxmlformats.org/officeDocument/2006/relationships/oleObject" Target="../embeddings/oleObject3.bin"/><Relationship Id="rId9" Type="http://schemas.openxmlformats.org/officeDocument/2006/relationships/image" Target="../media/image57.wmf"/></Relationships>
</file>

<file path=ppt/slides/_rels/slide17.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0.wmf"/><Relationship Id="rId5" Type="http://schemas.openxmlformats.org/officeDocument/2006/relationships/oleObject" Target="../embeddings/oleObject7.bin"/><Relationship Id="rId10" Type="http://schemas.openxmlformats.org/officeDocument/2006/relationships/image" Target="../media/image62.wmf"/><Relationship Id="rId4" Type="http://schemas.openxmlformats.org/officeDocument/2006/relationships/image" Target="../media/image59.wmf"/><Relationship Id="rId9"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63.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65.png"/><Relationship Id="rId4" Type="http://schemas.openxmlformats.org/officeDocument/2006/relationships/image" Target="../media/image64.w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hyperlink" Target="http://ru.wikiquote.org/wiki/%D0%A4%D0%B0%D0%B9%D0%BB:Ernest_Rutherford_1908.jp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oleObject" Target="../embeddings/oleObject12.bin"/><Relationship Id="rId7" Type="http://schemas.openxmlformats.org/officeDocument/2006/relationships/oleObject" Target="../embeddings/oleObject13.bin"/><Relationship Id="rId12" Type="http://schemas.openxmlformats.org/officeDocument/2006/relationships/image" Target="../media/image70.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72.png"/><Relationship Id="rId11" Type="http://schemas.openxmlformats.org/officeDocument/2006/relationships/oleObject" Target="../embeddings/oleObject15.bin"/><Relationship Id="rId5" Type="http://schemas.openxmlformats.org/officeDocument/2006/relationships/image" Target="../media/image71.png"/><Relationship Id="rId10" Type="http://schemas.openxmlformats.org/officeDocument/2006/relationships/image" Target="../media/image69.wmf"/><Relationship Id="rId4" Type="http://schemas.openxmlformats.org/officeDocument/2006/relationships/image" Target="../media/image67.wmf"/><Relationship Id="rId9" Type="http://schemas.openxmlformats.org/officeDocument/2006/relationships/oleObject" Target="../embeddings/oleObject14.bin"/></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0.png"/><Relationship Id="rId3" Type="http://schemas.openxmlformats.org/officeDocument/2006/relationships/oleObject" Target="../embeddings/oleObject16.bin"/><Relationship Id="rId7" Type="http://schemas.openxmlformats.org/officeDocument/2006/relationships/image" Target="../media/image77.png"/><Relationship Id="rId12" Type="http://schemas.openxmlformats.org/officeDocument/2006/relationships/image" Target="../media/image74.wmf"/><Relationship Id="rId2" Type="http://schemas.openxmlformats.org/officeDocument/2006/relationships/slideLayout" Target="../slideLayouts/slideLayout7.xml"/><Relationship Id="rId16" Type="http://schemas.openxmlformats.org/officeDocument/2006/relationships/image" Target="../media/image83.png"/><Relationship Id="rId1" Type="http://schemas.openxmlformats.org/officeDocument/2006/relationships/vmlDrawing" Target="../drawings/vmlDrawing8.vml"/><Relationship Id="rId6" Type="http://schemas.openxmlformats.org/officeDocument/2006/relationships/image" Target="../media/image76.png"/><Relationship Id="rId11" Type="http://schemas.openxmlformats.org/officeDocument/2006/relationships/oleObject" Target="../embeddings/oleObject17.bin"/><Relationship Id="rId5" Type="http://schemas.openxmlformats.org/officeDocument/2006/relationships/image" Target="../media/image75.png"/><Relationship Id="rId15" Type="http://schemas.openxmlformats.org/officeDocument/2006/relationships/image" Target="../media/image82.png"/><Relationship Id="rId10" Type="http://schemas.openxmlformats.org/officeDocument/2006/relationships/image" Target="../media/image79.png"/><Relationship Id="rId4" Type="http://schemas.openxmlformats.org/officeDocument/2006/relationships/image" Target="../media/image73.wmf"/><Relationship Id="rId9" Type="http://schemas.openxmlformats.org/officeDocument/2006/relationships/image" Target="../media/image71.png"/><Relationship Id="rId14"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oleObject" Target="../embeddings/oleObject21.bin"/><Relationship Id="rId3" Type="http://schemas.openxmlformats.org/officeDocument/2006/relationships/image" Target="../media/image88.png"/><Relationship Id="rId7" Type="http://schemas.openxmlformats.org/officeDocument/2006/relationships/image" Target="../media/image84.wmf"/><Relationship Id="rId12" Type="http://schemas.openxmlformats.org/officeDocument/2006/relationships/image" Target="../media/image91.emf"/><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oleObject" Target="../embeddings/oleObject18.bin"/><Relationship Id="rId11" Type="http://schemas.openxmlformats.org/officeDocument/2006/relationships/image" Target="../media/image86.wmf"/><Relationship Id="rId5" Type="http://schemas.openxmlformats.org/officeDocument/2006/relationships/image" Target="../media/image90.png"/><Relationship Id="rId10" Type="http://schemas.openxmlformats.org/officeDocument/2006/relationships/oleObject" Target="../embeddings/oleObject20.bin"/><Relationship Id="rId4" Type="http://schemas.openxmlformats.org/officeDocument/2006/relationships/image" Target="../media/image89.png"/><Relationship Id="rId9" Type="http://schemas.openxmlformats.org/officeDocument/2006/relationships/image" Target="../media/image85.wmf"/><Relationship Id="rId14" Type="http://schemas.openxmlformats.org/officeDocument/2006/relationships/image" Target="../media/image87.wmf"/></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hyperlink" Target="http://en.wikipedia.org/wiki/Chemical_energ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02.png"/><Relationship Id="rId5" Type="http://schemas.openxmlformats.org/officeDocument/2006/relationships/image" Target="../media/image100.wmf"/><Relationship Id="rId4" Type="http://schemas.openxmlformats.org/officeDocument/2006/relationships/oleObject" Target="../embeddings/oleObject22.bin"/></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wmf"/><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wmf"/><Relationship Id="rId4" Type="http://schemas.openxmlformats.org/officeDocument/2006/relationships/image" Target="../media/image107.jpe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emf"/><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10" Type="http://schemas.openxmlformats.org/officeDocument/2006/relationships/image" Target="../media/image119.png"/><Relationship Id="rId4" Type="http://schemas.openxmlformats.org/officeDocument/2006/relationships/image" Target="../media/image113.jpeg"/><Relationship Id="rId9" Type="http://schemas.openxmlformats.org/officeDocument/2006/relationships/image" Target="../media/image118.png"/></Relationships>
</file>

<file path=ppt/slides/_rels/slide3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oleObject" Target="../embeddings/oleObject23.bin"/><Relationship Id="rId7" Type="http://schemas.openxmlformats.org/officeDocument/2006/relationships/image" Target="../media/image124.png"/><Relationship Id="rId12"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23.png"/><Relationship Id="rId11" Type="http://schemas.openxmlformats.org/officeDocument/2006/relationships/image" Target="../media/image126.jpeg"/><Relationship Id="rId5" Type="http://schemas.openxmlformats.org/officeDocument/2006/relationships/image" Target="../media/image122.png"/><Relationship Id="rId10" Type="http://schemas.openxmlformats.org/officeDocument/2006/relationships/image" Target="../media/image121.wmf"/><Relationship Id="rId4" Type="http://schemas.openxmlformats.org/officeDocument/2006/relationships/image" Target="../media/image120.wmf"/><Relationship Id="rId9" Type="http://schemas.openxmlformats.org/officeDocument/2006/relationships/oleObject" Target="../embeddings/oleObject24.bin"/></Relationships>
</file>

<file path=ppt/slides/_rels/slide3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0.png"/></Relationships>
</file>

<file path=ppt/slides/_rels/slide3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gi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5.bin"/><Relationship Id="rId7" Type="http://schemas.openxmlformats.org/officeDocument/2006/relationships/image" Target="../media/image139.jpeg"/><Relationship Id="rId2" Type="http://schemas.openxmlformats.org/officeDocument/2006/relationships/slideLayout" Target="../slideLayouts/slideLayout19.xml"/><Relationship Id="rId1" Type="http://schemas.openxmlformats.org/officeDocument/2006/relationships/vmlDrawing" Target="../drawings/vmlDrawing12.v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wmf"/></Relationships>
</file>

<file path=ppt/slides/_rels/slide3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3.wmf"/><Relationship Id="rId5" Type="http://schemas.openxmlformats.org/officeDocument/2006/relationships/image" Target="../media/image142.wmf"/><Relationship Id="rId4" Type="http://schemas.openxmlformats.org/officeDocument/2006/relationships/image" Target="../media/image141.png"/></Relationships>
</file>

<file path=ppt/slides/_rels/slide3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jpeg"/><Relationship Id="rId9" Type="http://schemas.openxmlformats.org/officeDocument/2006/relationships/image" Target="../media/image1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wmf"/></Relationships>
</file>

<file path=ppt/slides/_rels/slide4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jpeg"/><Relationship Id="rId4" Type="http://schemas.openxmlformats.org/officeDocument/2006/relationships/image" Target="../media/image158.jpeg"/></Relationships>
</file>

<file path=ppt/slides/_rels/slide4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42.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jpeg"/><Relationship Id="rId1" Type="http://schemas.openxmlformats.org/officeDocument/2006/relationships/slideLayout" Target="../slideLayouts/slideLayout7.xml"/><Relationship Id="rId6" Type="http://schemas.openxmlformats.org/officeDocument/2006/relationships/image" Target="../media/image168.jpeg"/><Relationship Id="rId5" Type="http://schemas.openxmlformats.org/officeDocument/2006/relationships/image" Target="../media/image167.png"/><Relationship Id="rId4" Type="http://schemas.openxmlformats.org/officeDocument/2006/relationships/image" Target="../media/image166.png"/></Relationships>
</file>

<file path=ppt/slides/_rels/slide4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7.xml"/><Relationship Id="rId5" Type="http://schemas.openxmlformats.org/officeDocument/2006/relationships/image" Target="../media/image173.png"/><Relationship Id="rId4" Type="http://schemas.openxmlformats.org/officeDocument/2006/relationships/image" Target="../media/image172.jpeg"/></Relationships>
</file>

<file path=ppt/slides/_rels/slide44.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jpeg"/><Relationship Id="rId1" Type="http://schemas.openxmlformats.org/officeDocument/2006/relationships/slideLayout" Target="../slideLayouts/slideLayout7.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45.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jpeg"/><Relationship Id="rId2"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84.jpeg"/><Relationship Id="rId5" Type="http://schemas.openxmlformats.org/officeDocument/2006/relationships/image" Target="../media/image183.png"/><Relationship Id="rId4" Type="http://schemas.openxmlformats.org/officeDocument/2006/relationships/image" Target="../media/image182.png"/></Relationships>
</file>

<file path=ppt/slides/_rels/slide46.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nobelprize.org/nobel_prizes/physics/laureates/1994/brockhouse.html" TargetMode="Externa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hyperlink" Target="http://www.nobelprize.org/nobel_prizes/physics/laureates/1994/shull.html"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cdn.frm2.tum.de/fileadmin/stuff/technics/pics/reactorbuilding.jpg" TargetMode="External"/><Relationship Id="rId3" Type="http://schemas.openxmlformats.org/officeDocument/2006/relationships/hyperlink" Target="http://1.bp.blogspot.com/_v3MT4fQMTzM/TPiV655FUbI/AAAAAAAAAA8/I2mFif2159Y/s1600/SpallationE2.gif" TargetMode="External"/><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gif"/><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hyperlink" Target="http://uc2.jinr.ru/pano/lnf/" TargetMode="External"/><Relationship Id="rId4" Type="http://schemas.openxmlformats.org/officeDocument/2006/relationships/hyperlink" Target="http://flnp.jinr.ru/3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0" y="576263"/>
            <a:ext cx="9144000" cy="39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sz="3600" b="1" dirty="0" smtClean="0">
                <a:solidFill>
                  <a:srgbClr val="800000"/>
                </a:solidFill>
              </a:rPr>
              <a:t>Практическое использование нейтронов</a:t>
            </a:r>
            <a:endParaRPr lang="ru-RU" sz="3600" b="1" dirty="0">
              <a:solidFill>
                <a:srgbClr val="800000"/>
              </a:solidFill>
            </a:endParaRPr>
          </a:p>
          <a:p>
            <a:pPr eaLnBrk="1" hangingPunct="1">
              <a:spcBef>
                <a:spcPct val="50000"/>
              </a:spcBef>
            </a:pPr>
            <a:endParaRPr lang="ru-RU" dirty="0"/>
          </a:p>
          <a:p>
            <a:pPr algn="ctr" eaLnBrk="1" hangingPunct="1">
              <a:spcBef>
                <a:spcPct val="50000"/>
              </a:spcBef>
            </a:pPr>
            <a:r>
              <a:rPr lang="ru-RU" sz="3600" b="1" dirty="0" err="1" smtClean="0">
                <a:solidFill>
                  <a:schemeClr val="accent2"/>
                </a:solidFill>
              </a:rPr>
              <a:t>Д.П.Козленко</a:t>
            </a:r>
            <a:endParaRPr lang="ru-RU" sz="2400" b="1" dirty="0">
              <a:solidFill>
                <a:schemeClr val="accent2"/>
              </a:solidFill>
            </a:endParaRPr>
          </a:p>
          <a:p>
            <a:pPr algn="ctr" eaLnBrk="1" hangingPunct="1">
              <a:spcBef>
                <a:spcPct val="50000"/>
              </a:spcBef>
            </a:pPr>
            <a:r>
              <a:rPr lang="ru-RU" sz="2400" b="1" i="1" dirty="0">
                <a:solidFill>
                  <a:srgbClr val="CC3300"/>
                </a:solidFill>
              </a:rPr>
              <a:t>Объединенный институт ядерных исследований,</a:t>
            </a:r>
          </a:p>
          <a:p>
            <a:pPr algn="ctr" eaLnBrk="1" hangingPunct="1">
              <a:spcBef>
                <a:spcPct val="50000"/>
              </a:spcBef>
            </a:pPr>
            <a:r>
              <a:rPr lang="ru-RU" sz="2400" b="1" i="1" dirty="0">
                <a:solidFill>
                  <a:srgbClr val="CC3300"/>
                </a:solidFill>
              </a:rPr>
              <a:t>Лаборатория нейтронной физики им. </a:t>
            </a:r>
            <a:r>
              <a:rPr lang="ru-RU" sz="2400" b="1" i="1" dirty="0" err="1">
                <a:solidFill>
                  <a:srgbClr val="CC3300"/>
                </a:solidFill>
              </a:rPr>
              <a:t>И.М.Франка</a:t>
            </a:r>
            <a:r>
              <a:rPr lang="ru-RU" sz="2400" b="1" i="1" dirty="0">
                <a:solidFill>
                  <a:srgbClr val="CC3300"/>
                </a:solidFill>
              </a:rPr>
              <a:t>,  141980 Дубна</a:t>
            </a:r>
          </a:p>
        </p:txBody>
      </p:sp>
      <p:pic>
        <p:nvPicPr>
          <p:cNvPr id="20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5157788"/>
            <a:ext cx="142875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052" name="Object 6"/>
          <p:cNvGraphicFramePr>
            <a:graphicFrameLocks noChangeAspect="1"/>
          </p:cNvGraphicFramePr>
          <p:nvPr/>
        </p:nvGraphicFramePr>
        <p:xfrm>
          <a:off x="4427538" y="5373688"/>
          <a:ext cx="1763712" cy="650875"/>
        </p:xfrm>
        <a:graphic>
          <a:graphicData uri="http://schemas.openxmlformats.org/presentationml/2006/ole">
            <mc:AlternateContent xmlns:mc="http://schemas.openxmlformats.org/markup-compatibility/2006">
              <mc:Choice xmlns:v="urn:schemas-microsoft-com:vml" Requires="v">
                <p:oleObj spid="_x0000_s2096" r:id="rId4" imgW="2276856" imgH="847344" progId="CorelDRAW.Graphic.13">
                  <p:embed/>
                </p:oleObj>
              </mc:Choice>
              <mc:Fallback>
                <p:oleObj r:id="rId4" imgW="2276856" imgH="847344" progId="CorelDRAW.Graphic.1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5373688"/>
                        <a:ext cx="176371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9263" y="314325"/>
            <a:ext cx="492125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3933825"/>
            <a:ext cx="452755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p:cNvSpPr txBox="1">
            <a:spLocks noChangeArrowheads="1"/>
          </p:cNvSpPr>
          <p:nvPr/>
        </p:nvSpPr>
        <p:spPr bwMode="auto">
          <a:xfrm>
            <a:off x="1619250" y="115888"/>
            <a:ext cx="6048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2000" b="1" dirty="0">
                <a:solidFill>
                  <a:srgbClr val="800000"/>
                </a:solidFill>
              </a:rPr>
              <a:t>Technical parameters of </a:t>
            </a:r>
            <a:r>
              <a:rPr lang="en-US" sz="2000" b="1" dirty="0" smtClean="0">
                <a:solidFill>
                  <a:srgbClr val="800000"/>
                </a:solidFill>
              </a:rPr>
              <a:t>IBR-2</a:t>
            </a:r>
            <a:endParaRPr lang="ru-RU" sz="2000" b="1" dirty="0">
              <a:solidFill>
                <a:srgbClr val="800000"/>
              </a:solidFill>
            </a:endParaRPr>
          </a:p>
        </p:txBody>
      </p:sp>
      <p:pic>
        <p:nvPicPr>
          <p:cNvPr id="5" name="Picture 4" descr="_MG_0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592138"/>
            <a:ext cx="2876550" cy="1620837"/>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_MG_99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2060575"/>
            <a:ext cx="2500313" cy="172878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7" name="Рисунок 1" descr="Фактор усиления 25-09-20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3225" y="4221163"/>
            <a:ext cx="3049588"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Группа 3"/>
          <p:cNvGrpSpPr>
            <a:grpSpLocks/>
          </p:cNvGrpSpPr>
          <p:nvPr/>
        </p:nvGrpSpPr>
        <p:grpSpPr bwMode="auto">
          <a:xfrm>
            <a:off x="6653213" y="5030788"/>
            <a:ext cx="1355725" cy="982662"/>
            <a:chOff x="3780911" y="1354869"/>
            <a:chExt cx="1356808" cy="981860"/>
          </a:xfrm>
        </p:grpSpPr>
        <p:sp>
          <p:nvSpPr>
            <p:cNvPr id="9" name="Прямоугольник 8"/>
            <p:cNvSpPr/>
            <p:nvPr/>
          </p:nvSpPr>
          <p:spPr bwMode="auto">
            <a:xfrm>
              <a:off x="3855583" y="1400868"/>
              <a:ext cx="1148680" cy="9358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2749" y="1517089"/>
              <a:ext cx="1006894" cy="79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a:spLocks noChangeArrowheads="1"/>
            </p:cNvSpPr>
            <p:nvPr/>
          </p:nvSpPr>
          <p:spPr bwMode="auto">
            <a:xfrm>
              <a:off x="3780911" y="1658604"/>
              <a:ext cx="4124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700"/>
                <a:t>CM-202</a:t>
              </a:r>
              <a:endParaRPr lang="ru-RU" sz="700"/>
            </a:p>
          </p:txBody>
        </p:sp>
        <p:sp>
          <p:nvSpPr>
            <p:cNvPr id="12" name="TextBox 17"/>
            <p:cNvSpPr txBox="1">
              <a:spLocks noChangeArrowheads="1"/>
            </p:cNvSpPr>
            <p:nvPr/>
          </p:nvSpPr>
          <p:spPr bwMode="auto">
            <a:xfrm>
              <a:off x="4251454" y="1354869"/>
              <a:ext cx="3568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700"/>
                <a:t>CM-201</a:t>
              </a:r>
              <a:endParaRPr lang="ru-RU" sz="700"/>
            </a:p>
          </p:txBody>
        </p:sp>
        <p:sp>
          <p:nvSpPr>
            <p:cNvPr id="13" name="TextBox 18"/>
            <p:cNvSpPr txBox="1">
              <a:spLocks noChangeArrowheads="1"/>
            </p:cNvSpPr>
            <p:nvPr/>
          </p:nvSpPr>
          <p:spPr bwMode="auto">
            <a:xfrm>
              <a:off x="4746776" y="1653104"/>
              <a:ext cx="3909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700"/>
                <a:t>CM-203</a:t>
              </a:r>
              <a:endParaRPr lang="ru-RU" sz="700"/>
            </a:p>
          </p:txBody>
        </p:sp>
      </p:grpSp>
      <p:sp>
        <p:nvSpPr>
          <p:cNvPr id="14" name="TextBox 1"/>
          <p:cNvSpPr txBox="1">
            <a:spLocks noChangeArrowheads="1"/>
          </p:cNvSpPr>
          <p:nvPr/>
        </p:nvSpPr>
        <p:spPr bwMode="auto">
          <a:xfrm>
            <a:off x="5045075" y="6237288"/>
            <a:ext cx="4206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rgbClr val="008000"/>
                </a:solidFill>
              </a:rPr>
              <a:t>Pelletized cryogenic moderator of IBR-2</a:t>
            </a:r>
            <a:endParaRPr lang="ru-RU" b="1">
              <a:solidFill>
                <a:srgbClr val="008000"/>
              </a:solidFill>
            </a:endParaRPr>
          </a:p>
        </p:txBody>
      </p:sp>
    </p:spTree>
    <p:extLst>
      <p:ext uri="{BB962C8B-B14F-4D97-AF65-F5344CB8AC3E}">
        <p14:creationId xmlns:p14="http://schemas.microsoft.com/office/powerpoint/2010/main" val="4236732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2195513" y="76200"/>
            <a:ext cx="53768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defRPr/>
            </a:pPr>
            <a:r>
              <a:rPr lang="en-US" sz="2000" b="1" kern="0" dirty="0" smtClean="0">
                <a:solidFill>
                  <a:srgbClr val="333399"/>
                </a:solidFill>
                <a:cs typeface="+mn-cs"/>
              </a:rPr>
              <a:t>IBR-2M Neutron Scattering Instruments</a:t>
            </a:r>
            <a:endParaRPr lang="ru-RU" sz="2000" b="1" kern="0" dirty="0" smtClean="0">
              <a:solidFill>
                <a:srgbClr val="333399"/>
              </a:solidFill>
              <a:cs typeface="+mn-cs"/>
            </a:endParaRPr>
          </a:p>
        </p:txBody>
      </p:sp>
      <p:sp>
        <p:nvSpPr>
          <p:cNvPr id="4" name="Text Box 6"/>
          <p:cNvSpPr txBox="1">
            <a:spLocks noChangeArrowheads="1"/>
          </p:cNvSpPr>
          <p:nvPr/>
        </p:nvSpPr>
        <p:spPr bwMode="auto">
          <a:xfrm>
            <a:off x="5795963" y="831850"/>
            <a:ext cx="3132137"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kern="0" dirty="0" err="1" smtClean="0">
                <a:solidFill>
                  <a:srgbClr val="008000"/>
                </a:solidFill>
                <a:cs typeface="+mn-cs"/>
              </a:rPr>
              <a:t>Diffractometers</a:t>
            </a:r>
            <a:r>
              <a:rPr lang="en-US" b="1" kern="0" dirty="0" smtClean="0">
                <a:solidFill>
                  <a:srgbClr val="008000"/>
                </a:solidFill>
                <a:cs typeface="+mn-cs"/>
              </a:rPr>
              <a:t>:</a:t>
            </a:r>
          </a:p>
          <a:p>
            <a:pPr eaLnBrk="1" fontAlgn="auto" hangingPunct="1">
              <a:spcBef>
                <a:spcPct val="50000"/>
              </a:spcBef>
              <a:spcAft>
                <a:spcPts val="0"/>
              </a:spcAft>
              <a:defRPr/>
            </a:pPr>
            <a:r>
              <a:rPr lang="en-US" b="1" kern="0" dirty="0" smtClean="0">
                <a:solidFill>
                  <a:srgbClr val="008000"/>
                </a:solidFill>
                <a:cs typeface="+mn-cs"/>
              </a:rPr>
              <a:t>HRFD, DN-2 (RTD),             DN-12,</a:t>
            </a:r>
            <a:r>
              <a:rPr lang="ru-RU" b="1" kern="0" dirty="0" smtClean="0">
                <a:solidFill>
                  <a:srgbClr val="008000"/>
                </a:solidFill>
                <a:cs typeface="+mn-cs"/>
              </a:rPr>
              <a:t> </a:t>
            </a:r>
            <a:r>
              <a:rPr lang="en-US" b="1" kern="0" dirty="0" smtClean="0">
                <a:solidFill>
                  <a:srgbClr val="008000"/>
                </a:solidFill>
                <a:cs typeface="+mn-cs"/>
              </a:rPr>
              <a:t>FSD, SKAT/Epsilon</a:t>
            </a:r>
            <a:endParaRPr lang="ru-RU" b="1" kern="0" dirty="0" smtClean="0">
              <a:solidFill>
                <a:srgbClr val="008000"/>
              </a:solidFill>
              <a:cs typeface="+mn-cs"/>
            </a:endParaRPr>
          </a:p>
        </p:txBody>
      </p:sp>
      <p:sp>
        <p:nvSpPr>
          <p:cNvPr id="5" name="Text Box 7"/>
          <p:cNvSpPr txBox="1">
            <a:spLocks noChangeArrowheads="1"/>
          </p:cNvSpPr>
          <p:nvPr/>
        </p:nvSpPr>
        <p:spPr bwMode="auto">
          <a:xfrm>
            <a:off x="5867400" y="2900363"/>
            <a:ext cx="2916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kern="0" dirty="0" smtClean="0">
                <a:solidFill>
                  <a:srgbClr val="CC0066"/>
                </a:solidFill>
                <a:cs typeface="+mn-cs"/>
              </a:rPr>
              <a:t>Small Angle Scattering Spectrometer: </a:t>
            </a:r>
            <a:r>
              <a:rPr lang="en-US" b="1" kern="0" dirty="0" err="1" smtClean="0">
                <a:solidFill>
                  <a:srgbClr val="CC0066"/>
                </a:solidFill>
                <a:cs typeface="+mn-cs"/>
              </a:rPr>
              <a:t>YuMO</a:t>
            </a:r>
            <a:endParaRPr lang="ru-RU" b="1" kern="0" dirty="0" smtClean="0">
              <a:solidFill>
                <a:srgbClr val="CC0066"/>
              </a:solidFill>
              <a:cs typeface="+mn-cs"/>
            </a:endParaRPr>
          </a:p>
        </p:txBody>
      </p:sp>
      <p:sp>
        <p:nvSpPr>
          <p:cNvPr id="6" name="Text Box 8"/>
          <p:cNvSpPr txBox="1">
            <a:spLocks noChangeArrowheads="1"/>
          </p:cNvSpPr>
          <p:nvPr/>
        </p:nvSpPr>
        <p:spPr bwMode="auto">
          <a:xfrm>
            <a:off x="5796136" y="1970088"/>
            <a:ext cx="2843213"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kern="0" dirty="0" err="1" smtClean="0">
                <a:solidFill>
                  <a:srgbClr val="3333FF"/>
                </a:solidFill>
                <a:cs typeface="+mn-cs"/>
              </a:rPr>
              <a:t>Reflectometers</a:t>
            </a:r>
            <a:r>
              <a:rPr lang="en-US" b="1" kern="0" dirty="0" smtClean="0">
                <a:solidFill>
                  <a:srgbClr val="3333FF"/>
                </a:solidFill>
                <a:cs typeface="+mn-cs"/>
              </a:rPr>
              <a:t>:</a:t>
            </a:r>
          </a:p>
          <a:p>
            <a:pPr eaLnBrk="1" fontAlgn="auto" hangingPunct="1">
              <a:spcBef>
                <a:spcPct val="50000"/>
              </a:spcBef>
              <a:spcAft>
                <a:spcPts val="0"/>
              </a:spcAft>
              <a:defRPr/>
            </a:pPr>
            <a:r>
              <a:rPr lang="en-US" b="1" kern="0" dirty="0" smtClean="0">
                <a:solidFill>
                  <a:srgbClr val="3333FF"/>
                </a:solidFill>
                <a:cs typeface="+mn-cs"/>
              </a:rPr>
              <a:t>REMUR, REFLEX</a:t>
            </a:r>
            <a:endParaRPr lang="ru-RU" b="1" kern="0" dirty="0" smtClean="0">
              <a:solidFill>
                <a:srgbClr val="3333FF"/>
              </a:solidFill>
              <a:cs typeface="+mn-cs"/>
            </a:endParaRPr>
          </a:p>
        </p:txBody>
      </p:sp>
      <p:sp>
        <p:nvSpPr>
          <p:cNvPr id="7" name="Text Box 9"/>
          <p:cNvSpPr txBox="1">
            <a:spLocks noChangeArrowheads="1"/>
          </p:cNvSpPr>
          <p:nvPr/>
        </p:nvSpPr>
        <p:spPr bwMode="auto">
          <a:xfrm>
            <a:off x="5905251" y="3613150"/>
            <a:ext cx="3131245"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kern="0" dirty="0" smtClean="0">
                <a:solidFill>
                  <a:srgbClr val="993300"/>
                </a:solidFill>
                <a:cs typeface="+mn-cs"/>
              </a:rPr>
              <a:t>Inelastic Neutron Scattering Spectrometers:</a:t>
            </a:r>
          </a:p>
          <a:p>
            <a:pPr eaLnBrk="1" fontAlgn="auto" hangingPunct="1">
              <a:spcBef>
                <a:spcPct val="50000"/>
              </a:spcBef>
              <a:spcAft>
                <a:spcPts val="0"/>
              </a:spcAft>
              <a:defRPr/>
            </a:pPr>
            <a:r>
              <a:rPr lang="en-US" b="1" kern="0" dirty="0" smtClean="0">
                <a:solidFill>
                  <a:srgbClr val="993300"/>
                </a:solidFill>
                <a:cs typeface="+mn-cs"/>
              </a:rPr>
              <a:t>NERA-PR, DIN-2PI</a:t>
            </a:r>
            <a:endParaRPr lang="ru-RU" b="1" kern="0" dirty="0" smtClean="0">
              <a:solidFill>
                <a:srgbClr val="993300"/>
              </a:solidFill>
              <a:cs typeface="+mn-cs"/>
            </a:endParaRPr>
          </a:p>
        </p:txBody>
      </p:sp>
      <p:sp>
        <p:nvSpPr>
          <p:cNvPr id="8" name="Text Box 9"/>
          <p:cNvSpPr txBox="1">
            <a:spLocks noChangeArrowheads="1"/>
          </p:cNvSpPr>
          <p:nvPr/>
        </p:nvSpPr>
        <p:spPr bwMode="auto">
          <a:xfrm>
            <a:off x="5759988" y="4725144"/>
            <a:ext cx="28432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defRPr/>
            </a:pPr>
            <a:r>
              <a:rPr lang="en-US" b="1" kern="0" dirty="0" smtClean="0">
                <a:solidFill>
                  <a:srgbClr val="7030A0"/>
                </a:solidFill>
                <a:cs typeface="+mn-cs"/>
              </a:rPr>
              <a:t>Neutron Imaging: NRT</a:t>
            </a:r>
          </a:p>
        </p:txBody>
      </p:sp>
      <p:pic>
        <p:nvPicPr>
          <p:cNvPr id="9" name="Picture 4" descr="D:\work\tomo_piter\results\experimental_facilities_b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147763"/>
            <a:ext cx="51562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p:cNvSpPr txBox="1">
            <a:spLocks noChangeArrowheads="1"/>
          </p:cNvSpPr>
          <p:nvPr/>
        </p:nvSpPr>
        <p:spPr bwMode="auto">
          <a:xfrm>
            <a:off x="5400476" y="5085184"/>
            <a:ext cx="32039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defRPr/>
            </a:pPr>
            <a:r>
              <a:rPr lang="en-US" b="1" kern="0" dirty="0" smtClean="0">
                <a:solidFill>
                  <a:srgbClr val="FF6600"/>
                </a:solidFill>
                <a:cs typeface="+mn-cs"/>
              </a:rPr>
              <a:t>Neutron </a:t>
            </a:r>
            <a:r>
              <a:rPr lang="en-US" b="1" kern="0" dirty="0" smtClean="0">
                <a:solidFill>
                  <a:srgbClr val="FF6600"/>
                </a:solidFill>
              </a:rPr>
              <a:t>Activation Analysis</a:t>
            </a:r>
            <a:r>
              <a:rPr lang="en-US" b="1" kern="0" dirty="0" smtClean="0">
                <a:solidFill>
                  <a:srgbClr val="FF6600"/>
                </a:solidFill>
                <a:cs typeface="+mn-cs"/>
              </a:rPr>
              <a:t>: REGATA</a:t>
            </a:r>
          </a:p>
        </p:txBody>
      </p:sp>
      <p:sp>
        <p:nvSpPr>
          <p:cNvPr id="11" name="Text Box 9"/>
          <p:cNvSpPr txBox="1">
            <a:spLocks noChangeArrowheads="1"/>
          </p:cNvSpPr>
          <p:nvPr/>
        </p:nvSpPr>
        <p:spPr bwMode="auto">
          <a:xfrm>
            <a:off x="5912969" y="5661248"/>
            <a:ext cx="32039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kern="0" dirty="0" smtClean="0">
                <a:solidFill>
                  <a:srgbClr val="800000"/>
                </a:solidFill>
                <a:cs typeface="+mn-cs"/>
              </a:rPr>
              <a:t>Neutron </a:t>
            </a:r>
            <a:r>
              <a:rPr lang="en-US" b="1" kern="0" dirty="0" smtClean="0">
                <a:solidFill>
                  <a:srgbClr val="800000"/>
                </a:solidFill>
              </a:rPr>
              <a:t>Irradiation Facility</a:t>
            </a:r>
            <a:r>
              <a:rPr lang="en-US" b="1" kern="0" dirty="0" smtClean="0">
                <a:solidFill>
                  <a:srgbClr val="800000"/>
                </a:solidFill>
                <a:cs typeface="+mn-cs"/>
              </a:rPr>
              <a:t>: URAM</a:t>
            </a:r>
          </a:p>
        </p:txBody>
      </p:sp>
    </p:spTree>
    <p:extLst>
      <p:ext uri="{BB962C8B-B14F-4D97-AF65-F5344CB8AC3E}">
        <p14:creationId xmlns:p14="http://schemas.microsoft.com/office/powerpoint/2010/main" val="2404677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36513" y="730250"/>
            <a:ext cx="932973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b="1" dirty="0">
                <a:solidFill>
                  <a:srgbClr val="006600"/>
                </a:solidFill>
                <a:latin typeface="Arial" charset="0"/>
              </a:rPr>
              <a:t>Two calls of proposals per year with deadlines 15 April and  </a:t>
            </a:r>
            <a:r>
              <a:rPr lang="en-US" b="1" dirty="0" smtClean="0">
                <a:solidFill>
                  <a:srgbClr val="006600"/>
                </a:solidFill>
                <a:latin typeface="Arial" charset="0"/>
              </a:rPr>
              <a:t>51 October</a:t>
            </a:r>
            <a:endParaRPr lang="en-US" b="1" dirty="0">
              <a:solidFill>
                <a:srgbClr val="006600"/>
              </a:solidFill>
              <a:latin typeface="Arial" charset="0"/>
            </a:endParaRPr>
          </a:p>
        </p:txBody>
      </p:sp>
      <p:sp>
        <p:nvSpPr>
          <p:cNvPr id="13315" name="Rectangle 5"/>
          <p:cNvSpPr>
            <a:spLocks noChangeArrowheads="1"/>
          </p:cNvSpPr>
          <p:nvPr/>
        </p:nvSpPr>
        <p:spPr bwMode="auto">
          <a:xfrm>
            <a:off x="2238375" y="188913"/>
            <a:ext cx="50990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2400" b="1">
                <a:solidFill>
                  <a:srgbClr val="990000"/>
                </a:solidFill>
              </a:rPr>
              <a:t>User Programme at IBR-2 instruments:</a:t>
            </a:r>
          </a:p>
        </p:txBody>
      </p:sp>
      <p:sp>
        <p:nvSpPr>
          <p:cNvPr id="13316" name="Text Box 6"/>
          <p:cNvSpPr txBox="1">
            <a:spLocks noChangeArrowheads="1"/>
          </p:cNvSpPr>
          <p:nvPr/>
        </p:nvSpPr>
        <p:spPr bwMode="auto">
          <a:xfrm>
            <a:off x="1074738" y="1290638"/>
            <a:ext cx="7200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b="1">
                <a:solidFill>
                  <a:srgbClr val="0000FF"/>
                </a:solidFill>
                <a:latin typeface="Arial" charset="0"/>
              </a:rPr>
              <a:t>Applications are collected via web-site http://ibr-2.jinr.ru</a:t>
            </a:r>
            <a:endParaRPr lang="ru-RU" b="1">
              <a:solidFill>
                <a:srgbClr val="0000FF"/>
              </a:solidFill>
              <a:latin typeface="Arial" charset="0"/>
            </a:endParaRPr>
          </a:p>
        </p:txBody>
      </p:sp>
      <p:sp>
        <p:nvSpPr>
          <p:cNvPr id="13317" name="Text Box 8"/>
          <p:cNvSpPr txBox="1">
            <a:spLocks noChangeArrowheads="1"/>
          </p:cNvSpPr>
          <p:nvPr/>
        </p:nvSpPr>
        <p:spPr bwMode="auto">
          <a:xfrm>
            <a:off x="1201738" y="5013325"/>
            <a:ext cx="7200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2400" b="1" dirty="0" smtClean="0">
                <a:solidFill>
                  <a:srgbClr val="FF3300"/>
                </a:solidFill>
                <a:latin typeface="Arial" charset="0"/>
              </a:rPr>
              <a:t>Around 200 </a:t>
            </a:r>
            <a:r>
              <a:rPr lang="en-US" sz="2400" b="1" dirty="0">
                <a:solidFill>
                  <a:srgbClr val="FF3300"/>
                </a:solidFill>
                <a:latin typeface="Arial" charset="0"/>
              </a:rPr>
              <a:t>applications </a:t>
            </a:r>
            <a:r>
              <a:rPr lang="en-US" sz="2400" b="1" dirty="0" smtClean="0">
                <a:solidFill>
                  <a:srgbClr val="FF3300"/>
                </a:solidFill>
                <a:latin typeface="Arial" charset="0"/>
              </a:rPr>
              <a:t>are received annually</a:t>
            </a:r>
            <a:endParaRPr lang="ru-RU" sz="2400" b="1" dirty="0">
              <a:solidFill>
                <a:srgbClr val="FF3300"/>
              </a:solidFill>
              <a:latin typeface="Arial" charset="0"/>
            </a:endParaRPr>
          </a:p>
        </p:txBody>
      </p:sp>
      <p:pic>
        <p:nvPicPr>
          <p:cNvPr id="1331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133600"/>
            <a:ext cx="38671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2188" y="2024063"/>
            <a:ext cx="39941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675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2967038" y="136525"/>
            <a:ext cx="3540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b="1">
                <a:solidFill>
                  <a:srgbClr val="0000CC"/>
                </a:solidFill>
              </a:rPr>
              <a:t>Функциональные материалы</a:t>
            </a:r>
          </a:p>
        </p:txBody>
      </p:sp>
      <p:sp>
        <p:nvSpPr>
          <p:cNvPr id="3075" name="Text Box 5"/>
          <p:cNvSpPr txBox="1">
            <a:spLocks noChangeArrowheads="1"/>
          </p:cNvSpPr>
          <p:nvPr/>
        </p:nvSpPr>
        <p:spPr bwMode="auto">
          <a:xfrm>
            <a:off x="323850" y="801688"/>
            <a:ext cx="6191250" cy="614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ru-RU" b="1">
                <a:solidFill>
                  <a:srgbClr val="D60093"/>
                </a:solidFill>
              </a:rPr>
              <a:t>Полупроводниковые материалы </a:t>
            </a:r>
          </a:p>
          <a:p>
            <a:pPr eaLnBrk="1" hangingPunct="1">
              <a:spcBef>
                <a:spcPct val="50000"/>
              </a:spcBef>
            </a:pPr>
            <a:endParaRPr lang="ru-RU" b="1">
              <a:solidFill>
                <a:srgbClr val="D60093"/>
              </a:solidFill>
            </a:endParaRPr>
          </a:p>
          <a:p>
            <a:pPr eaLnBrk="1" hangingPunct="1">
              <a:spcBef>
                <a:spcPct val="50000"/>
              </a:spcBef>
            </a:pPr>
            <a:endParaRPr lang="ru-RU" b="1">
              <a:solidFill>
                <a:srgbClr val="D60093"/>
              </a:solidFill>
            </a:endParaRPr>
          </a:p>
          <a:p>
            <a:pPr eaLnBrk="1" hangingPunct="1">
              <a:spcBef>
                <a:spcPct val="50000"/>
              </a:spcBef>
            </a:pPr>
            <a:r>
              <a:rPr lang="ru-RU" b="1">
                <a:solidFill>
                  <a:srgbClr val="D60093"/>
                </a:solidFill>
              </a:rPr>
              <a:t>Сегнетоэлектрические материалы</a:t>
            </a:r>
          </a:p>
          <a:p>
            <a:pPr eaLnBrk="1" hangingPunct="1">
              <a:spcBef>
                <a:spcPct val="50000"/>
              </a:spcBef>
            </a:pPr>
            <a:endParaRPr lang="ru-RU" b="1">
              <a:solidFill>
                <a:srgbClr val="D60093"/>
              </a:solidFill>
            </a:endParaRPr>
          </a:p>
          <a:p>
            <a:pPr eaLnBrk="1" hangingPunct="1">
              <a:spcBef>
                <a:spcPct val="50000"/>
              </a:spcBef>
            </a:pPr>
            <a:r>
              <a:rPr lang="ru-RU" b="1">
                <a:solidFill>
                  <a:srgbClr val="D60093"/>
                </a:solidFill>
              </a:rPr>
              <a:t>Магнитные материалы</a:t>
            </a:r>
          </a:p>
          <a:p>
            <a:pPr eaLnBrk="1" hangingPunct="1">
              <a:spcBef>
                <a:spcPct val="50000"/>
              </a:spcBef>
            </a:pPr>
            <a:endParaRPr lang="ru-RU" b="1">
              <a:solidFill>
                <a:srgbClr val="D60093"/>
              </a:solidFill>
            </a:endParaRPr>
          </a:p>
          <a:p>
            <a:pPr eaLnBrk="1" hangingPunct="1">
              <a:spcBef>
                <a:spcPct val="50000"/>
              </a:spcBef>
            </a:pPr>
            <a:r>
              <a:rPr lang="ru-RU" b="1">
                <a:solidFill>
                  <a:srgbClr val="D60093"/>
                </a:solidFill>
              </a:rPr>
              <a:t>Сверхпроводники</a:t>
            </a:r>
          </a:p>
          <a:p>
            <a:pPr eaLnBrk="1" hangingPunct="1">
              <a:spcBef>
                <a:spcPct val="50000"/>
              </a:spcBef>
            </a:pPr>
            <a:endParaRPr lang="ru-RU" b="1">
              <a:solidFill>
                <a:srgbClr val="D60093"/>
              </a:solidFill>
            </a:endParaRPr>
          </a:p>
          <a:p>
            <a:pPr eaLnBrk="1" hangingPunct="1">
              <a:spcBef>
                <a:spcPct val="50000"/>
              </a:spcBef>
            </a:pPr>
            <a:endParaRPr lang="ru-RU" b="1">
              <a:solidFill>
                <a:srgbClr val="D60093"/>
              </a:solidFill>
            </a:endParaRPr>
          </a:p>
          <a:p>
            <a:pPr eaLnBrk="1" hangingPunct="1">
              <a:spcBef>
                <a:spcPct val="50000"/>
              </a:spcBef>
            </a:pPr>
            <a:r>
              <a:rPr lang="ru-RU" b="1">
                <a:solidFill>
                  <a:srgbClr val="D60093"/>
                </a:solidFill>
              </a:rPr>
              <a:t>Оптически активные материалы </a:t>
            </a:r>
          </a:p>
          <a:p>
            <a:pPr eaLnBrk="1" hangingPunct="1">
              <a:spcBef>
                <a:spcPct val="50000"/>
              </a:spcBef>
            </a:pPr>
            <a:endParaRPr lang="ru-RU" b="1">
              <a:solidFill>
                <a:srgbClr val="D60093"/>
              </a:solidFill>
            </a:endParaRPr>
          </a:p>
          <a:p>
            <a:pPr eaLnBrk="1" hangingPunct="1">
              <a:spcBef>
                <a:spcPct val="50000"/>
              </a:spcBef>
            </a:pPr>
            <a:endParaRPr lang="ru-RU" b="1">
              <a:solidFill>
                <a:srgbClr val="D60093"/>
              </a:solidFill>
            </a:endParaRPr>
          </a:p>
          <a:p>
            <a:pPr eaLnBrk="1" hangingPunct="1">
              <a:spcBef>
                <a:spcPct val="50000"/>
              </a:spcBef>
            </a:pPr>
            <a:r>
              <a:rPr lang="ru-RU" b="1">
                <a:solidFill>
                  <a:srgbClr val="D60093"/>
                </a:solidFill>
              </a:rPr>
              <a:t>Биосовместимые материалы</a:t>
            </a:r>
          </a:p>
          <a:p>
            <a:pPr eaLnBrk="1" hangingPunct="1">
              <a:spcBef>
                <a:spcPct val="50000"/>
              </a:spcBef>
            </a:pPr>
            <a:endParaRPr lang="ru-RU" b="1">
              <a:solidFill>
                <a:srgbClr val="D60093"/>
              </a:solidFill>
            </a:endParaRPr>
          </a:p>
        </p:txBody>
      </p:sp>
      <p:pic>
        <p:nvPicPr>
          <p:cNvPr id="307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549275"/>
            <a:ext cx="12382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557338"/>
            <a:ext cx="1730375"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2420938"/>
            <a:ext cx="12858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500438"/>
            <a:ext cx="1441450"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4437063"/>
            <a:ext cx="151288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5589588"/>
            <a:ext cx="1019175"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3132138" y="350838"/>
            <a:ext cx="28797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sz="2000" b="1">
                <a:solidFill>
                  <a:srgbClr val="FF6600"/>
                </a:solidFill>
              </a:rPr>
              <a:t>Физика наносистем и нанотехнологии</a:t>
            </a:r>
          </a:p>
        </p:txBody>
      </p:sp>
      <p:sp>
        <p:nvSpPr>
          <p:cNvPr id="4099" name="Text Box 6"/>
          <p:cNvSpPr txBox="1">
            <a:spLocks noChangeArrowheads="1"/>
          </p:cNvSpPr>
          <p:nvPr/>
        </p:nvSpPr>
        <p:spPr bwMode="auto">
          <a:xfrm>
            <a:off x="2124075" y="5949950"/>
            <a:ext cx="55340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sz="2000" b="1">
                <a:solidFill>
                  <a:srgbClr val="0033CC"/>
                </a:solidFill>
              </a:rPr>
              <a:t>Новые свойства вещества на наноуровне</a:t>
            </a:r>
          </a:p>
        </p:txBody>
      </p:sp>
      <p:pic>
        <p:nvPicPr>
          <p:cNvPr id="410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644900"/>
            <a:ext cx="4187825" cy="205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196975"/>
            <a:ext cx="3360737" cy="450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88913"/>
            <a:ext cx="1427163" cy="158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260350"/>
            <a:ext cx="212407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3933825"/>
            <a:ext cx="2016125" cy="151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2133600"/>
            <a:ext cx="22034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3"/>
          <p:cNvPicPr>
            <a:picLocks noChangeAspect="1" noChangeArrowheads="1"/>
          </p:cNvPicPr>
          <p:nvPr/>
        </p:nvPicPr>
        <p:blipFill>
          <a:blip r:embed="rId8">
            <a:extLst>
              <a:ext uri="{28A0092B-C50C-407E-A947-70E740481C1C}">
                <a14:useLocalDpi xmlns:a14="http://schemas.microsoft.com/office/drawing/2010/main" val="0"/>
              </a:ext>
            </a:extLst>
          </a:blip>
          <a:srcRect r="3781"/>
          <a:stretch>
            <a:fillRect/>
          </a:stretch>
        </p:blipFill>
        <p:spPr bwMode="auto">
          <a:xfrm>
            <a:off x="1042988" y="1916113"/>
            <a:ext cx="1325562" cy="15525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557338"/>
            <a:ext cx="188595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357563"/>
            <a:ext cx="1439862" cy="143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1484313"/>
            <a:ext cx="15843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3284538"/>
            <a:ext cx="144145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1412875"/>
            <a:ext cx="46736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7" name="Text Box 14"/>
          <p:cNvSpPr txBox="1">
            <a:spLocks noChangeArrowheads="1"/>
          </p:cNvSpPr>
          <p:nvPr/>
        </p:nvSpPr>
        <p:spPr bwMode="auto">
          <a:xfrm>
            <a:off x="395288" y="260350"/>
            <a:ext cx="82089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b="1">
                <a:solidFill>
                  <a:srgbClr val="D60093"/>
                </a:solidFill>
              </a:rPr>
              <a:t>Свойства материала определяются особенностями его химического состава и структурного строения на атомарном уровне</a:t>
            </a:r>
          </a:p>
        </p:txBody>
      </p:sp>
      <p:sp>
        <p:nvSpPr>
          <p:cNvPr id="5128" name="Text Box 15"/>
          <p:cNvSpPr txBox="1">
            <a:spLocks noChangeArrowheads="1"/>
          </p:cNvSpPr>
          <p:nvPr/>
        </p:nvSpPr>
        <p:spPr bwMode="auto">
          <a:xfrm>
            <a:off x="395288" y="4941888"/>
            <a:ext cx="8675687" cy="18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b="1">
                <a:solidFill>
                  <a:srgbClr val="0000CC"/>
                </a:solidFill>
              </a:rPr>
              <a:t>Одна из важнейших задач современной физики конденсированного состояния и материаловедения – установление взаимосвязи между структурным строением вещества и его физическими свойствами. </a:t>
            </a:r>
          </a:p>
          <a:p>
            <a:pPr algn="ctr" eaLnBrk="1" hangingPunct="1">
              <a:spcBef>
                <a:spcPct val="50000"/>
              </a:spcBef>
            </a:pPr>
            <a:r>
              <a:rPr lang="ru-RU" b="1">
                <a:solidFill>
                  <a:srgbClr val="0000CC"/>
                </a:solidFill>
              </a:rPr>
              <a:t>Решение этой задачи является необходимым условием для формирования научных основ создания функциональных материалов с заданными свойствами</a:t>
            </a:r>
          </a:p>
        </p:txBody>
      </p:sp>
      <p:sp>
        <p:nvSpPr>
          <p:cNvPr id="5129" name="Text Box 16"/>
          <p:cNvSpPr txBox="1">
            <a:spLocks noChangeArrowheads="1"/>
          </p:cNvSpPr>
          <p:nvPr/>
        </p:nvSpPr>
        <p:spPr bwMode="auto">
          <a:xfrm>
            <a:off x="827088" y="1125538"/>
            <a:ext cx="1584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ru-RU">
                <a:solidFill>
                  <a:srgbClr val="0000CC"/>
                </a:solidFill>
              </a:rPr>
              <a:t>Графит</a:t>
            </a:r>
          </a:p>
        </p:txBody>
      </p:sp>
      <p:sp>
        <p:nvSpPr>
          <p:cNvPr id="5130" name="Text Box 17"/>
          <p:cNvSpPr txBox="1">
            <a:spLocks noChangeArrowheads="1"/>
          </p:cNvSpPr>
          <p:nvPr/>
        </p:nvSpPr>
        <p:spPr bwMode="auto">
          <a:xfrm>
            <a:off x="7667625" y="111760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ru-RU">
                <a:solidFill>
                  <a:srgbClr val="0000CC"/>
                </a:solidFill>
              </a:rPr>
              <a:t>Алмаз</a:t>
            </a:r>
          </a:p>
        </p:txBody>
      </p:sp>
      <p:sp>
        <p:nvSpPr>
          <p:cNvPr id="5131" name="Text Box 18"/>
          <p:cNvSpPr txBox="1">
            <a:spLocks noChangeArrowheads="1"/>
          </p:cNvSpPr>
          <p:nvPr/>
        </p:nvSpPr>
        <p:spPr bwMode="auto">
          <a:xfrm>
            <a:off x="4500563" y="981075"/>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ru-RU">
                <a:solidFill>
                  <a:srgbClr val="0000CC"/>
                </a:solidFill>
              </a:rPr>
              <a:t>Углерод</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7"/>
          <p:cNvSpPr txBox="1">
            <a:spLocks noChangeArrowheads="1"/>
          </p:cNvSpPr>
          <p:nvPr/>
        </p:nvSpPr>
        <p:spPr bwMode="auto">
          <a:xfrm>
            <a:off x="467544" y="44624"/>
            <a:ext cx="8424935"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sz="2400" b="1" dirty="0">
                <a:solidFill>
                  <a:srgbClr val="CC0066"/>
                </a:solidFill>
              </a:rPr>
              <a:t>Методы рассеяния нейтронов</a:t>
            </a:r>
            <a:r>
              <a:rPr lang="en-US" sz="2400" b="1" dirty="0">
                <a:solidFill>
                  <a:srgbClr val="CC0066"/>
                </a:solidFill>
              </a:rPr>
              <a:t>:</a:t>
            </a:r>
          </a:p>
          <a:p>
            <a:pPr algn="ctr" eaLnBrk="1" hangingPunct="1">
              <a:spcBef>
                <a:spcPct val="50000"/>
              </a:spcBef>
            </a:pPr>
            <a:r>
              <a:rPr lang="ru-RU" b="1" dirty="0" smtClean="0">
                <a:solidFill>
                  <a:srgbClr val="CC0066"/>
                </a:solidFill>
              </a:rPr>
              <a:t>Позволяют </a:t>
            </a:r>
            <a:r>
              <a:rPr lang="ru-RU" b="1" dirty="0">
                <a:solidFill>
                  <a:srgbClr val="CC0066"/>
                </a:solidFill>
              </a:rPr>
              <a:t>получать важную информацию о структурной организации и свойствах </a:t>
            </a:r>
            <a:r>
              <a:rPr lang="ru-RU" b="1" dirty="0" smtClean="0">
                <a:solidFill>
                  <a:srgbClr val="CC0066"/>
                </a:solidFill>
              </a:rPr>
              <a:t>функциональных материалов и </a:t>
            </a:r>
            <a:r>
              <a:rPr lang="ru-RU" b="1" dirty="0" err="1" smtClean="0">
                <a:solidFill>
                  <a:srgbClr val="CC0066"/>
                </a:solidFill>
              </a:rPr>
              <a:t>наносистем</a:t>
            </a:r>
            <a:endParaRPr lang="ru-RU" b="1" dirty="0">
              <a:solidFill>
                <a:srgbClr val="CC0066"/>
              </a:solidFill>
            </a:endParaRPr>
          </a:p>
        </p:txBody>
      </p:sp>
      <p:pic>
        <p:nvPicPr>
          <p:cNvPr id="8" name="Picture 2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43608" y="1412776"/>
            <a:ext cx="7116275" cy="2952328"/>
          </a:xfrm>
          <a:noFill/>
          <a:ln/>
        </p:spPr>
      </p:pic>
      <p:graphicFrame>
        <p:nvGraphicFramePr>
          <p:cNvPr id="2" name="Объект 1"/>
          <p:cNvGraphicFramePr>
            <a:graphicFrameLocks noChangeAspect="1"/>
          </p:cNvGraphicFramePr>
          <p:nvPr>
            <p:extLst>
              <p:ext uri="{D42A27DB-BD31-4B8C-83A1-F6EECF244321}">
                <p14:modId xmlns:p14="http://schemas.microsoft.com/office/powerpoint/2010/main" val="3153539962"/>
              </p:ext>
            </p:extLst>
          </p:nvPr>
        </p:nvGraphicFramePr>
        <p:xfrm>
          <a:off x="755576" y="5028530"/>
          <a:ext cx="6553200" cy="920750"/>
        </p:xfrm>
        <a:graphic>
          <a:graphicData uri="http://schemas.openxmlformats.org/presentationml/2006/ole">
            <mc:AlternateContent xmlns:mc="http://schemas.openxmlformats.org/markup-compatibility/2006">
              <mc:Choice xmlns:v="urn:schemas-microsoft-com:vml" Requires="v">
                <p:oleObj spid="_x0000_s6256" name="Формула" r:id="rId4" imgW="3454400" imgH="482600" progId="Equation.3">
                  <p:embed/>
                </p:oleObj>
              </mc:Choice>
              <mc:Fallback>
                <p:oleObj name="Формула" r:id="rId4" imgW="3454400" imgH="482600" progId="Equation.3">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5028530"/>
                        <a:ext cx="65532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1116261" y="5949280"/>
            <a:ext cx="6624736" cy="369332"/>
          </a:xfrm>
          <a:prstGeom prst="rect">
            <a:avLst/>
          </a:prstGeom>
          <a:noFill/>
        </p:spPr>
        <p:txBody>
          <a:bodyPr wrap="square" rtlCol="0">
            <a:spAutoFit/>
          </a:bodyPr>
          <a:lstStyle/>
          <a:p>
            <a:pPr algn="ctr"/>
            <a:r>
              <a:rPr lang="ru-RU" b="1" dirty="0" smtClean="0">
                <a:solidFill>
                  <a:srgbClr val="C00000"/>
                </a:solidFill>
              </a:rPr>
              <a:t>Закон рассеяния (формула Ван-</a:t>
            </a:r>
            <a:r>
              <a:rPr lang="ru-RU" b="1" dirty="0" err="1" smtClean="0">
                <a:solidFill>
                  <a:srgbClr val="C00000"/>
                </a:solidFill>
              </a:rPr>
              <a:t>Хова</a:t>
            </a:r>
            <a:r>
              <a:rPr lang="ru-RU" b="1" dirty="0">
                <a:solidFill>
                  <a:srgbClr val="C00000"/>
                </a:solidFill>
              </a:rPr>
              <a:t>)</a:t>
            </a:r>
          </a:p>
        </p:txBody>
      </p:sp>
      <p:pic>
        <p:nvPicPr>
          <p:cNvPr id="16" name="Picture 2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43608" y="1412776"/>
            <a:ext cx="7067550" cy="2932113"/>
          </a:xfrm>
          <a:noFill/>
          <a:ln/>
        </p:spPr>
      </p:pic>
      <p:graphicFrame>
        <p:nvGraphicFramePr>
          <p:cNvPr id="10" name="Object 31"/>
          <p:cNvGraphicFramePr>
            <a:graphicFrameLocks noChangeAspect="1"/>
          </p:cNvGraphicFramePr>
          <p:nvPr>
            <p:extLst>
              <p:ext uri="{D42A27DB-BD31-4B8C-83A1-F6EECF244321}">
                <p14:modId xmlns:p14="http://schemas.microsoft.com/office/powerpoint/2010/main" val="2827147802"/>
              </p:ext>
            </p:extLst>
          </p:nvPr>
        </p:nvGraphicFramePr>
        <p:xfrm>
          <a:off x="6660232" y="2623783"/>
          <a:ext cx="296863" cy="415925"/>
        </p:xfrm>
        <a:graphic>
          <a:graphicData uri="http://schemas.openxmlformats.org/presentationml/2006/ole">
            <mc:AlternateContent xmlns:mc="http://schemas.openxmlformats.org/markup-compatibility/2006">
              <mc:Choice xmlns:v="urn:schemas-microsoft-com:vml" Requires="v">
                <p:oleObj spid="_x0000_s6257" name="Формула" r:id="rId6" imgW="139639" imgH="203112" progId="Equation.3">
                  <p:embed/>
                </p:oleObj>
              </mc:Choice>
              <mc:Fallback>
                <p:oleObj name="Формула" r:id="rId6" imgW="139639" imgH="203112"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232" y="2623783"/>
                        <a:ext cx="296863"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 Box 35"/>
          <p:cNvSpPr txBox="1">
            <a:spLocks noChangeArrowheads="1"/>
          </p:cNvSpPr>
          <p:nvPr/>
        </p:nvSpPr>
        <p:spPr bwMode="auto">
          <a:xfrm>
            <a:off x="7092379" y="2695791"/>
            <a:ext cx="720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E, I</a:t>
            </a:r>
            <a:endParaRPr lang="ru-RU" dirty="0"/>
          </a:p>
        </p:txBody>
      </p:sp>
      <p:graphicFrame>
        <p:nvGraphicFramePr>
          <p:cNvPr id="9" name="Object 28"/>
          <p:cNvGraphicFramePr>
            <a:graphicFrameLocks noGrp="1" noChangeAspect="1"/>
          </p:cNvGraphicFramePr>
          <p:nvPr>
            <p:ph sz="half" idx="2"/>
            <p:extLst>
              <p:ext uri="{D42A27DB-BD31-4B8C-83A1-F6EECF244321}">
                <p14:modId xmlns:p14="http://schemas.microsoft.com/office/powerpoint/2010/main" val="1251351080"/>
              </p:ext>
            </p:extLst>
          </p:nvPr>
        </p:nvGraphicFramePr>
        <p:xfrm>
          <a:off x="1763688" y="3861048"/>
          <a:ext cx="323850" cy="409575"/>
        </p:xfrm>
        <a:graphic>
          <a:graphicData uri="http://schemas.openxmlformats.org/presentationml/2006/ole">
            <mc:AlternateContent xmlns:mc="http://schemas.openxmlformats.org/markup-compatibility/2006">
              <mc:Choice xmlns:v="urn:schemas-microsoft-com:vml" Requires="v">
                <p:oleObj spid="_x0000_s6258" name="Формула" r:id="rId8" imgW="190417" imgH="241195" progId="Equation.3">
                  <p:embed/>
                </p:oleObj>
              </mc:Choice>
              <mc:Fallback>
                <p:oleObj name="Формула" r:id="rId8" imgW="190417" imgH="241195"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3688" y="3861048"/>
                        <a:ext cx="323850"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 Box 34"/>
          <p:cNvSpPr txBox="1">
            <a:spLocks noChangeArrowheads="1"/>
          </p:cNvSpPr>
          <p:nvPr/>
        </p:nvSpPr>
        <p:spPr bwMode="auto">
          <a:xfrm>
            <a:off x="2268513" y="3903910"/>
            <a:ext cx="1008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E</a:t>
            </a:r>
            <a:r>
              <a:rPr lang="en-US" baseline="-25000" dirty="0"/>
              <a:t>0</a:t>
            </a:r>
            <a:r>
              <a:rPr lang="en-US" dirty="0"/>
              <a:t>, I</a:t>
            </a:r>
            <a:r>
              <a:rPr lang="en-US" baseline="-25000" dirty="0"/>
              <a:t>0</a:t>
            </a:r>
            <a:endParaRPr lang="ru-RU" baseline="-25000" dirty="0"/>
          </a:p>
        </p:txBody>
      </p:sp>
      <mc:AlternateContent xmlns:mc="http://schemas.openxmlformats.org/markup-compatibility/2006" xmlns:a14="http://schemas.microsoft.com/office/drawing/2010/main">
        <mc:Choice Requires="a14">
          <p:sp>
            <p:nvSpPr>
              <p:cNvPr id="13" name="Прямоугольник 12"/>
              <p:cNvSpPr/>
              <p:nvPr/>
            </p:nvSpPr>
            <p:spPr>
              <a:xfrm>
                <a:off x="7308304" y="5100538"/>
                <a:ext cx="1259897" cy="7920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200" i="1">
                          <a:latin typeface="Cambria Math"/>
                        </a:rPr>
                        <m:t>=</m:t>
                      </m:r>
                      <m:f>
                        <m:fPr>
                          <m:ctrlPr>
                            <a:rPr lang="ru-RU" sz="2200" i="1">
                              <a:latin typeface="Cambria Math" panose="02040503050406030204" pitchFamily="18" charset="0"/>
                            </a:rPr>
                          </m:ctrlPr>
                        </m:fPr>
                        <m:num>
                          <m:r>
                            <a:rPr lang="ru-RU" sz="2200" i="1">
                              <a:latin typeface="Cambria Math"/>
                            </a:rPr>
                            <m:t>𝑘</m:t>
                          </m:r>
                        </m:num>
                        <m:den>
                          <m:sSub>
                            <m:sSubPr>
                              <m:ctrlPr>
                                <a:rPr lang="ru-RU" sz="2200" i="1">
                                  <a:latin typeface="Cambria Math" panose="02040503050406030204" pitchFamily="18" charset="0"/>
                                </a:rPr>
                              </m:ctrlPr>
                            </m:sSubPr>
                            <m:e>
                              <m:r>
                                <a:rPr lang="ru-RU" sz="2200" i="1">
                                  <a:latin typeface="Cambria Math"/>
                                </a:rPr>
                                <m:t>𝑘</m:t>
                              </m:r>
                            </m:e>
                            <m:sub>
                              <m:r>
                                <a:rPr lang="ru-RU" sz="2200" i="1">
                                  <a:latin typeface="Cambria Math"/>
                                </a:rPr>
                                <m:t>0</m:t>
                              </m:r>
                            </m:sub>
                          </m:sSub>
                        </m:den>
                      </m:f>
                      <m:r>
                        <a:rPr lang="ru-RU" sz="2200" i="1">
                          <a:latin typeface="Cambria Math"/>
                        </a:rPr>
                        <m:t>∙</m:t>
                      </m:r>
                      <m:f>
                        <m:fPr>
                          <m:ctrlPr>
                            <a:rPr lang="ru-RU" sz="2200" i="1">
                              <a:latin typeface="Cambria Math" panose="02040503050406030204" pitchFamily="18" charset="0"/>
                            </a:rPr>
                          </m:ctrlPr>
                        </m:fPr>
                        <m:num>
                          <m:r>
                            <a:rPr lang="ru-RU" sz="2200" i="1">
                              <a:latin typeface="Cambria Math"/>
                            </a:rPr>
                            <m:t>𝐼</m:t>
                          </m:r>
                        </m:num>
                        <m:den>
                          <m:sSub>
                            <m:sSubPr>
                              <m:ctrlPr>
                                <a:rPr lang="ru-RU" sz="2200" i="1">
                                  <a:latin typeface="Cambria Math" panose="02040503050406030204" pitchFamily="18" charset="0"/>
                                </a:rPr>
                              </m:ctrlPr>
                            </m:sSubPr>
                            <m:e>
                              <m:r>
                                <a:rPr lang="ru-RU" sz="2200" i="1">
                                  <a:latin typeface="Cambria Math"/>
                                </a:rPr>
                                <m:t>𝐼</m:t>
                              </m:r>
                            </m:e>
                            <m:sub>
                              <m:r>
                                <a:rPr lang="ru-RU" sz="2200" i="1">
                                  <a:latin typeface="Cambria Math"/>
                                </a:rPr>
                                <m:t>0</m:t>
                              </m:r>
                            </m:sub>
                          </m:sSub>
                        </m:den>
                      </m:f>
                    </m:oMath>
                  </m:oMathPara>
                </a14:m>
                <a:endParaRPr lang="ru-RU" sz="2200" dirty="0"/>
              </a:p>
            </p:txBody>
          </p:sp>
        </mc:Choice>
        <mc:Fallback xmlns="">
          <p:sp>
            <p:nvSpPr>
              <p:cNvPr id="13" name="Прямоугольник 12"/>
              <p:cNvSpPr>
                <a:spLocks noRot="1" noChangeAspect="1" noMove="1" noResize="1" noEditPoints="1" noAdjustHandles="1" noChangeArrowheads="1" noChangeShapeType="1" noTextEdit="1"/>
              </p:cNvSpPr>
              <p:nvPr/>
            </p:nvSpPr>
            <p:spPr>
              <a:xfrm>
                <a:off x="7308304" y="5100538"/>
                <a:ext cx="1259897" cy="792076"/>
              </a:xfrm>
              <a:prstGeom prst="rect">
                <a:avLst/>
              </a:prstGeom>
              <a:blipFill rotWithShape="1">
                <a:blip r:embed="rId10"/>
                <a:stretch>
                  <a:fillRect/>
                </a:stretch>
              </a:blipFill>
            </p:spPr>
            <p:txBody>
              <a:bodyPr/>
              <a:lstStyle/>
              <a:p>
                <a:r>
                  <a:rPr lang="ru-RU">
                    <a:noFill/>
                  </a:rPr>
                  <a:t> </a:t>
                </a:r>
              </a:p>
            </p:txBody>
          </p:sp>
        </mc:Fallback>
      </mc:AlternateContent>
      <p:sp>
        <p:nvSpPr>
          <p:cNvPr id="4" name="TextBox 3"/>
          <p:cNvSpPr txBox="1"/>
          <p:nvPr/>
        </p:nvSpPr>
        <p:spPr>
          <a:xfrm>
            <a:off x="971600" y="4509120"/>
            <a:ext cx="7344816" cy="369332"/>
          </a:xfrm>
          <a:prstGeom prst="rect">
            <a:avLst/>
          </a:prstGeom>
          <a:noFill/>
        </p:spPr>
        <p:txBody>
          <a:bodyPr wrap="square" rtlCol="0">
            <a:spAutoFit/>
          </a:bodyPr>
          <a:lstStyle/>
          <a:p>
            <a:pPr algn="ctr"/>
            <a:r>
              <a:rPr lang="ru-RU" b="1" dirty="0" smtClean="0">
                <a:solidFill>
                  <a:srgbClr val="7030A0"/>
                </a:solidFill>
              </a:rPr>
              <a:t>Дважды дифференциальное сечение рассеяния нейтронов</a:t>
            </a:r>
            <a:endParaRPr lang="ru-RU" b="1" dirty="0">
              <a:solidFill>
                <a:srgbClr val="7030A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17" name="Rectangle 3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grpSp>
        <p:nvGrpSpPr>
          <p:cNvPr id="27" name="Группа 26"/>
          <p:cNvGrpSpPr/>
          <p:nvPr/>
        </p:nvGrpSpPr>
        <p:grpSpPr>
          <a:xfrm>
            <a:off x="0" y="901055"/>
            <a:ext cx="9324528" cy="1620565"/>
            <a:chOff x="0" y="180975"/>
            <a:chExt cx="9324528" cy="1620565"/>
          </a:xfrm>
        </p:grpSpPr>
        <p:sp>
          <p:nvSpPr>
            <p:cNvPr id="16" name="Rectangle 29"/>
            <p:cNvSpPr>
              <a:spLocks noChangeArrowheads="1"/>
            </p:cNvSpPr>
            <p:nvPr/>
          </p:nvSpPr>
          <p:spPr bwMode="auto">
            <a:xfrm>
              <a:off x="0" y="180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 name="Rectangle 6"/>
            <p:cNvSpPr>
              <a:spLocks noChangeArrowheads="1"/>
            </p:cNvSpPr>
            <p:nvPr/>
          </p:nvSpPr>
          <p:spPr bwMode="auto">
            <a:xfrm>
              <a:off x="180528" y="103160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3" name="Rectangle 7"/>
            <p:cNvSpPr>
              <a:spLocks noChangeArrowheads="1"/>
            </p:cNvSpPr>
            <p:nvPr/>
          </p:nvSpPr>
          <p:spPr bwMode="auto">
            <a:xfrm>
              <a:off x="180528" y="165072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5" name="Rectangle 14"/>
            <p:cNvSpPr>
              <a:spLocks noChangeArrowheads="1"/>
            </p:cNvSpPr>
            <p:nvPr/>
          </p:nvSpPr>
          <p:spPr bwMode="auto">
            <a:xfrm>
              <a:off x="180528" y="114590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7" name="Rectangle 15"/>
            <p:cNvSpPr>
              <a:spLocks noChangeArrowheads="1"/>
            </p:cNvSpPr>
            <p:nvPr/>
          </p:nvSpPr>
          <p:spPr bwMode="auto">
            <a:xfrm>
              <a:off x="180528" y="153642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9" name="Rectangle 17"/>
            <p:cNvSpPr>
              <a:spLocks noChangeArrowheads="1"/>
            </p:cNvSpPr>
            <p:nvPr/>
          </p:nvSpPr>
          <p:spPr bwMode="auto">
            <a:xfrm>
              <a:off x="1944241" y="188640"/>
              <a:ext cx="5803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b="1" dirty="0"/>
                <a:t>Дважды дифференциальное сечение рассеяния</a:t>
              </a:r>
              <a:r>
                <a:rPr lang="ru-RU" dirty="0"/>
                <a:t> </a:t>
              </a:r>
            </a:p>
          </p:txBody>
        </p:sp>
        <p:sp>
          <p:nvSpPr>
            <p:cNvPr id="10" name="Rectangle 19"/>
            <p:cNvSpPr>
              <a:spLocks noChangeArrowheads="1"/>
            </p:cNvSpPr>
            <p:nvPr/>
          </p:nvSpPr>
          <p:spPr bwMode="auto">
            <a:xfrm>
              <a:off x="180528" y="111732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graphicFrame>
          <p:nvGraphicFramePr>
            <p:cNvPr id="11" name="Object 18"/>
            <p:cNvGraphicFramePr>
              <a:graphicFrameLocks noChangeAspect="1"/>
            </p:cNvGraphicFramePr>
            <p:nvPr>
              <p:extLst>
                <p:ext uri="{D42A27DB-BD31-4B8C-83A1-F6EECF244321}">
                  <p14:modId xmlns:p14="http://schemas.microsoft.com/office/powerpoint/2010/main" val="3708818191"/>
                </p:ext>
              </p:extLst>
            </p:nvPr>
          </p:nvGraphicFramePr>
          <p:xfrm>
            <a:off x="504378" y="333103"/>
            <a:ext cx="1152525" cy="1128712"/>
          </p:xfrm>
          <a:graphic>
            <a:graphicData uri="http://schemas.openxmlformats.org/presentationml/2006/ole">
              <mc:AlternateContent xmlns:mc="http://schemas.openxmlformats.org/markup-compatibility/2006">
                <mc:Choice xmlns:v="urn:schemas-microsoft-com:vml" Requires="v">
                  <p:oleObj spid="_x0000_s52283" name="Формула" r:id="rId3" imgW="457002" imgH="444307" progId="Equation.3">
                    <p:embed/>
                  </p:oleObj>
                </mc:Choice>
                <mc:Fallback>
                  <p:oleObj name="Формула" r:id="rId3" imgW="457002" imgH="44430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78" y="333103"/>
                          <a:ext cx="1152525" cy="1128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20"/>
            <p:cNvSpPr>
              <a:spLocks noChangeArrowheads="1"/>
            </p:cNvSpPr>
            <p:nvPr/>
          </p:nvSpPr>
          <p:spPr bwMode="auto">
            <a:xfrm>
              <a:off x="180528" y="156500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13" name="Rectangle 26"/>
            <p:cNvSpPr>
              <a:spLocks noChangeArrowheads="1"/>
            </p:cNvSpPr>
            <p:nvPr/>
          </p:nvSpPr>
          <p:spPr bwMode="auto">
            <a:xfrm>
              <a:off x="1799778" y="549003"/>
              <a:ext cx="72739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dirty="0"/>
                <a:t>вероятность того, что в результате рассеяния нейтрон вылетит из образца под определенным углом </a:t>
              </a:r>
              <a:r>
                <a:rPr lang="ru-RU" dirty="0">
                  <a:sym typeface="Symbol" pitchFamily="18" charset="2"/>
                </a:rPr>
                <a:t></a:t>
              </a:r>
              <a:r>
                <a:rPr lang="ru-RU" dirty="0"/>
                <a:t> в элемент телесного угла </a:t>
              </a:r>
              <a:r>
                <a:rPr lang="ru-RU" i="1" dirty="0">
                  <a:sym typeface="Symbol" pitchFamily="18" charset="2"/>
                </a:rPr>
                <a:t>d</a:t>
              </a:r>
              <a:r>
                <a:rPr lang="ru-RU" dirty="0">
                  <a:sym typeface="Symbol" pitchFamily="18" charset="2"/>
                </a:rPr>
                <a:t></a:t>
              </a:r>
              <a:r>
                <a:rPr lang="ru-RU" dirty="0"/>
                <a:t> и при этом изменение энергии нейтрона попадет в интервал </a:t>
              </a:r>
              <a:r>
                <a:rPr lang="ru-RU" dirty="0" smtClean="0"/>
                <a:t>      от           </a:t>
              </a:r>
              <a:r>
                <a:rPr lang="ru-RU" dirty="0"/>
                <a:t>до </a:t>
              </a:r>
            </a:p>
          </p:txBody>
        </p:sp>
        <p:graphicFrame>
          <p:nvGraphicFramePr>
            <p:cNvPr id="15" name="Object 27"/>
            <p:cNvGraphicFramePr>
              <a:graphicFrameLocks noChangeAspect="1"/>
            </p:cNvGraphicFramePr>
            <p:nvPr>
              <p:extLst>
                <p:ext uri="{D42A27DB-BD31-4B8C-83A1-F6EECF244321}">
                  <p14:modId xmlns:p14="http://schemas.microsoft.com/office/powerpoint/2010/main" val="429872489"/>
                </p:ext>
              </p:extLst>
            </p:nvPr>
          </p:nvGraphicFramePr>
          <p:xfrm>
            <a:off x="2231578" y="1358628"/>
            <a:ext cx="504825" cy="382587"/>
          </p:xfrm>
          <a:graphic>
            <a:graphicData uri="http://schemas.openxmlformats.org/presentationml/2006/ole">
              <mc:AlternateContent xmlns:mc="http://schemas.openxmlformats.org/markup-compatibility/2006">
                <mc:Choice xmlns:v="urn:schemas-microsoft-com:vml" Requires="v">
                  <p:oleObj spid="_x0000_s52284" name="Формула" r:id="rId5" imgW="241091" imgH="177646" progId="Equation.3">
                    <p:embed/>
                  </p:oleObj>
                </mc:Choice>
                <mc:Fallback>
                  <p:oleObj name="Формула" r:id="rId5" imgW="241091" imgH="17764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1578" y="1358628"/>
                          <a:ext cx="504825"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30"/>
            <p:cNvGraphicFramePr>
              <a:graphicFrameLocks noChangeAspect="1"/>
            </p:cNvGraphicFramePr>
            <p:nvPr>
              <p:extLst>
                <p:ext uri="{D42A27DB-BD31-4B8C-83A1-F6EECF244321}">
                  <p14:modId xmlns:p14="http://schemas.microsoft.com/office/powerpoint/2010/main" val="1767190006"/>
                </p:ext>
              </p:extLst>
            </p:nvPr>
          </p:nvGraphicFramePr>
          <p:xfrm>
            <a:off x="3215828" y="1380853"/>
            <a:ext cx="1439863" cy="420687"/>
          </p:xfrm>
          <a:graphic>
            <a:graphicData uri="http://schemas.openxmlformats.org/presentationml/2006/ole">
              <mc:AlternateContent xmlns:mc="http://schemas.openxmlformats.org/markup-compatibility/2006">
                <mc:Choice xmlns:v="urn:schemas-microsoft-com:vml" Requires="v">
                  <p:oleObj spid="_x0000_s52285" name="Формула" r:id="rId7" imgW="685800" imgH="203200" progId="Equation.3">
                    <p:embed/>
                  </p:oleObj>
                </mc:Choice>
                <mc:Fallback>
                  <p:oleObj name="Формула" r:id="rId7" imgW="685800" imgH="203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5828" y="1380853"/>
                          <a:ext cx="143986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32"/>
            <p:cNvSpPr>
              <a:spLocks noChangeArrowheads="1"/>
            </p:cNvSpPr>
            <p:nvPr/>
          </p:nvSpPr>
          <p:spPr bwMode="auto">
            <a:xfrm>
              <a:off x="0" y="200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grpSp>
      <p:sp>
        <p:nvSpPr>
          <p:cNvPr id="23" name="Rectangle 12"/>
          <p:cNvSpPr>
            <a:spLocks noChangeArrowheads="1"/>
          </p:cNvSpPr>
          <p:nvPr/>
        </p:nvSpPr>
        <p:spPr bwMode="auto">
          <a:xfrm>
            <a:off x="2051050" y="3233340"/>
            <a:ext cx="482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b="1" dirty="0"/>
              <a:t>Дифференциальное сечение рассеяния</a:t>
            </a:r>
            <a:r>
              <a:rPr lang="ru-RU" dirty="0"/>
              <a:t> </a:t>
            </a:r>
          </a:p>
        </p:txBody>
      </p:sp>
      <p:graphicFrame>
        <p:nvGraphicFramePr>
          <p:cNvPr id="24" name="Object 13"/>
          <p:cNvGraphicFramePr>
            <a:graphicFrameLocks noChangeAspect="1"/>
          </p:cNvGraphicFramePr>
          <p:nvPr>
            <p:extLst>
              <p:ext uri="{D42A27DB-BD31-4B8C-83A1-F6EECF244321}">
                <p14:modId xmlns:p14="http://schemas.microsoft.com/office/powerpoint/2010/main" val="2849158497"/>
              </p:ext>
            </p:extLst>
          </p:nvPr>
        </p:nvGraphicFramePr>
        <p:xfrm>
          <a:off x="539750" y="3738165"/>
          <a:ext cx="576263" cy="842963"/>
        </p:xfrm>
        <a:graphic>
          <a:graphicData uri="http://schemas.openxmlformats.org/presentationml/2006/ole">
            <mc:AlternateContent xmlns:mc="http://schemas.openxmlformats.org/markup-compatibility/2006">
              <mc:Choice xmlns:v="urn:schemas-microsoft-com:vml" Requires="v">
                <p:oleObj spid="_x0000_s52286" name="Формула" r:id="rId9" imgW="266469" imgH="393359" progId="Equation.3">
                  <p:embed/>
                </p:oleObj>
              </mc:Choice>
              <mc:Fallback>
                <p:oleObj name="Формула" r:id="rId9" imgW="266469" imgH="39335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3738165"/>
                        <a:ext cx="576263" cy="842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16"/>
          <p:cNvSpPr>
            <a:spLocks noChangeArrowheads="1"/>
          </p:cNvSpPr>
          <p:nvPr/>
        </p:nvSpPr>
        <p:spPr bwMode="auto">
          <a:xfrm>
            <a:off x="1295400" y="3809603"/>
            <a:ext cx="784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dirty="0"/>
              <a:t>вероятность того, что в результате рассеяния нейтрон вылетит из образца под определенным углом </a:t>
            </a:r>
            <a:r>
              <a:rPr lang="ru-RU" dirty="0">
                <a:sym typeface="Symbol" pitchFamily="18" charset="2"/>
              </a:rPr>
              <a:t></a:t>
            </a:r>
            <a:r>
              <a:rPr lang="ru-RU" dirty="0"/>
              <a:t> в элемент телесного угла</a:t>
            </a:r>
            <a:r>
              <a:rPr lang="ru-RU" i="1" dirty="0">
                <a:sym typeface="Symbol" pitchFamily="18" charset="2"/>
              </a:rPr>
              <a:t> d</a:t>
            </a:r>
            <a:r>
              <a:rPr lang="ru-RU" dirty="0">
                <a:sym typeface="Symbol" pitchFamily="18" charset="2"/>
              </a:rPr>
              <a:t></a:t>
            </a:r>
            <a:r>
              <a:rPr lang="ru-RU" dirty="0"/>
              <a:t> </a:t>
            </a:r>
          </a:p>
        </p:txBody>
      </p:sp>
    </p:spTree>
    <p:extLst>
      <p:ext uri="{BB962C8B-B14F-4D97-AF65-F5344CB8AC3E}">
        <p14:creationId xmlns:p14="http://schemas.microsoft.com/office/powerpoint/2010/main" val="32151716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2843808" y="1268760"/>
            <a:ext cx="532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b="1" dirty="0"/>
              <a:t>Полное сечение рассеяния</a:t>
            </a:r>
          </a:p>
        </p:txBody>
      </p:sp>
      <p:sp>
        <p:nvSpPr>
          <p:cNvPr id="5" name="Прямоугольник 4"/>
          <p:cNvSpPr/>
          <p:nvPr/>
        </p:nvSpPr>
        <p:spPr>
          <a:xfrm>
            <a:off x="323528" y="129406"/>
            <a:ext cx="8352928" cy="923330"/>
          </a:xfrm>
          <a:prstGeom prst="rect">
            <a:avLst/>
          </a:prstGeom>
        </p:spPr>
        <p:txBody>
          <a:bodyPr wrap="square">
            <a:spAutoFit/>
          </a:bodyPr>
          <a:lstStyle/>
          <a:p>
            <a:r>
              <a:rPr lang="ru-RU" dirty="0" smtClean="0"/>
              <a:t>Пусть</a:t>
            </a:r>
            <a:r>
              <a:rPr lang="en-US" dirty="0" smtClean="0"/>
              <a:t> </a:t>
            </a:r>
            <a:r>
              <a:rPr lang="ru-RU" dirty="0" smtClean="0"/>
              <a:t>на образец падает поток нейтронов </a:t>
            </a:r>
            <a:r>
              <a:rPr lang="en-US" i="1" dirty="0" smtClean="0"/>
              <a:t>I</a:t>
            </a:r>
            <a:r>
              <a:rPr lang="en-US" i="1" baseline="-25000" dirty="0" smtClean="0"/>
              <a:t>0</a:t>
            </a:r>
            <a:r>
              <a:rPr lang="en-US" i="1" dirty="0" smtClean="0"/>
              <a:t>. </a:t>
            </a:r>
            <a:r>
              <a:rPr lang="ru-RU" dirty="0" smtClean="0"/>
              <a:t>Если</a:t>
            </a:r>
            <a:r>
              <a:rPr lang="ru-RU" i="1" dirty="0" smtClean="0"/>
              <a:t> </a:t>
            </a:r>
            <a:r>
              <a:rPr lang="ru-RU" i="1" dirty="0" err="1" smtClean="0"/>
              <a:t>I</a:t>
            </a:r>
            <a:r>
              <a:rPr lang="ru-RU" sz="2200" baseline="-25000" dirty="0" err="1" smtClean="0"/>
              <a:t>s</a:t>
            </a:r>
            <a:r>
              <a:rPr lang="ru-RU" dirty="0" smtClean="0"/>
              <a:t> </a:t>
            </a:r>
            <a:r>
              <a:rPr lang="ru-RU" dirty="0"/>
              <a:t>и </a:t>
            </a:r>
            <a:r>
              <a:rPr lang="ru-RU" i="1" dirty="0" err="1"/>
              <a:t>I</a:t>
            </a:r>
            <a:r>
              <a:rPr lang="ru-RU" sz="2200" baseline="-25000" dirty="0" err="1"/>
              <a:t>a</a:t>
            </a:r>
            <a:r>
              <a:rPr lang="ru-RU" dirty="0"/>
              <a:t> -</a:t>
            </a:r>
            <a:r>
              <a:rPr lang="ru-RU" dirty="0" smtClean="0"/>
              <a:t> </a:t>
            </a:r>
            <a:r>
              <a:rPr lang="ru-RU" dirty="0"/>
              <a:t>число актов рассеяния и поглощения нейтронов в единицу времени в </a:t>
            </a:r>
            <a:r>
              <a:rPr lang="ru-RU" dirty="0" smtClean="0"/>
              <a:t>образце, то можно определить сечения рассеяния </a:t>
            </a:r>
            <a:r>
              <a:rPr lang="ru-RU" i="1" dirty="0">
                <a:sym typeface="Symbol" pitchFamily="18" charset="2"/>
              </a:rPr>
              <a:t></a:t>
            </a:r>
            <a:r>
              <a:rPr lang="ru-RU" sz="2200" baseline="-25000" dirty="0"/>
              <a:t>s</a:t>
            </a:r>
            <a:r>
              <a:rPr lang="ru-RU" i="1" dirty="0">
                <a:sym typeface="Symbol" pitchFamily="18" charset="2"/>
              </a:rPr>
              <a:t> </a:t>
            </a:r>
            <a:r>
              <a:rPr lang="ru-RU" dirty="0">
                <a:sym typeface="Symbol" pitchFamily="18" charset="2"/>
              </a:rPr>
              <a:t>и</a:t>
            </a:r>
            <a:r>
              <a:rPr lang="ru-RU" i="1" dirty="0">
                <a:sym typeface="Symbol" pitchFamily="18" charset="2"/>
              </a:rPr>
              <a:t> </a:t>
            </a:r>
            <a:r>
              <a:rPr lang="ru-RU" dirty="0">
                <a:sym typeface="Symbol" pitchFamily="18" charset="2"/>
              </a:rPr>
              <a:t>поглощения </a:t>
            </a:r>
            <a:r>
              <a:rPr lang="ru-RU" sz="2200" baseline="-25000" dirty="0"/>
              <a:t>a</a:t>
            </a:r>
            <a:r>
              <a:rPr lang="ru-RU" dirty="0">
                <a:sym typeface="Symbol" pitchFamily="18" charset="2"/>
              </a:rPr>
              <a:t> </a:t>
            </a:r>
            <a:r>
              <a:rPr lang="ru-RU" dirty="0" smtClean="0">
                <a:sym typeface="Symbol" pitchFamily="18" charset="2"/>
              </a:rPr>
              <a:t>следующим образом</a:t>
            </a:r>
            <a:r>
              <a:rPr lang="en-US" dirty="0" smtClean="0">
                <a:sym typeface="Symbol" pitchFamily="18" charset="2"/>
              </a:rPr>
              <a:t>:</a:t>
            </a:r>
            <a:endParaRPr lang="ru-RU" dirty="0"/>
          </a:p>
        </p:txBody>
      </p:sp>
      <p:graphicFrame>
        <p:nvGraphicFramePr>
          <p:cNvPr id="6" name="Объект 5"/>
          <p:cNvGraphicFramePr>
            <a:graphicFrameLocks noChangeAspect="1"/>
          </p:cNvGraphicFramePr>
          <p:nvPr>
            <p:extLst>
              <p:ext uri="{D42A27DB-BD31-4B8C-83A1-F6EECF244321}">
                <p14:modId xmlns:p14="http://schemas.microsoft.com/office/powerpoint/2010/main" val="3648862578"/>
              </p:ext>
            </p:extLst>
          </p:nvPr>
        </p:nvGraphicFramePr>
        <p:xfrm>
          <a:off x="2555776" y="1844824"/>
          <a:ext cx="4130618" cy="803796"/>
        </p:xfrm>
        <a:graphic>
          <a:graphicData uri="http://schemas.openxmlformats.org/presentationml/2006/ole">
            <mc:AlternateContent xmlns:mc="http://schemas.openxmlformats.org/markup-compatibility/2006">
              <mc:Choice xmlns:v="urn:schemas-microsoft-com:vml" Requires="v">
                <p:oleObj spid="_x0000_s53265" name="Формула" r:id="rId3" imgW="2349360" imgH="457200" progId="Equation.3">
                  <p:embed/>
                </p:oleObj>
              </mc:Choice>
              <mc:Fallback>
                <p:oleObj name="Формула" r:id="rId3" imgW="2349360" imgH="457200" progId="Equation.3">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1844824"/>
                        <a:ext cx="4130618" cy="803796"/>
                      </a:xfrm>
                      <a:prstGeom prst="rect">
                        <a:avLst/>
                      </a:prstGeom>
                      <a:noFill/>
                      <a:ln>
                        <a:noFill/>
                      </a:ln>
                      <a:effectLst/>
                    </p:spPr>
                  </p:pic>
                </p:oleObj>
              </mc:Fallback>
            </mc:AlternateContent>
          </a:graphicData>
        </a:graphic>
      </p:graphicFrame>
      <p:sp>
        <p:nvSpPr>
          <p:cNvPr id="7" name="Text Box 33"/>
          <p:cNvSpPr txBox="1">
            <a:spLocks noChangeArrowheads="1"/>
          </p:cNvSpPr>
          <p:nvPr/>
        </p:nvSpPr>
        <p:spPr bwMode="auto">
          <a:xfrm>
            <a:off x="1763688" y="2996952"/>
            <a:ext cx="532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b="1" dirty="0"/>
              <a:t>С</a:t>
            </a:r>
            <a:r>
              <a:rPr lang="ru-RU" b="1" dirty="0" smtClean="0"/>
              <a:t>ечение поглощения</a:t>
            </a:r>
            <a:endParaRPr lang="ru-RU" b="1" dirty="0"/>
          </a:p>
        </p:txBody>
      </p:sp>
      <p:sp>
        <p:nvSpPr>
          <p:cNvPr id="8" name="Прямоугольник 7"/>
          <p:cNvSpPr/>
          <p:nvPr/>
        </p:nvSpPr>
        <p:spPr>
          <a:xfrm>
            <a:off x="3707904" y="3429000"/>
            <a:ext cx="1329210" cy="461665"/>
          </a:xfrm>
          <a:prstGeom prst="rect">
            <a:avLst/>
          </a:prstGeom>
        </p:spPr>
        <p:txBody>
          <a:bodyPr wrap="none">
            <a:spAutoFit/>
          </a:bodyPr>
          <a:lstStyle/>
          <a:p>
            <a:r>
              <a:rPr lang="ru-RU" sz="2400" i="1" dirty="0">
                <a:sym typeface="Symbol" pitchFamily="18" charset="2"/>
              </a:rPr>
              <a:t></a:t>
            </a:r>
            <a:r>
              <a:rPr lang="ru-RU" sz="2400" i="1" baseline="-25000" dirty="0"/>
              <a:t>а</a:t>
            </a:r>
            <a:r>
              <a:rPr lang="en-US" sz="2400" i="1" dirty="0"/>
              <a:t> = </a:t>
            </a:r>
            <a:r>
              <a:rPr lang="en-US" sz="2400" i="1" dirty="0" err="1">
                <a:latin typeface="Times New Roman" pitchFamily="18" charset="0"/>
                <a:cs typeface="Times New Roman" pitchFamily="18" charset="0"/>
              </a:rPr>
              <a:t>I</a:t>
            </a:r>
            <a:r>
              <a:rPr lang="en-US" sz="2400" i="1" baseline="-25000" dirty="0" err="1">
                <a:latin typeface="Times New Roman" pitchFamily="18" charset="0"/>
                <a:cs typeface="Times New Roman" pitchFamily="18" charset="0"/>
              </a:rPr>
              <a:t>a</a:t>
            </a:r>
            <a:r>
              <a:rPr lang="en-US" sz="2400" i="1" dirty="0">
                <a:latin typeface="Times New Roman" pitchFamily="18" charset="0"/>
                <a:cs typeface="Times New Roman" pitchFamily="18" charset="0"/>
              </a:rPr>
              <a:t>/I</a:t>
            </a:r>
            <a:r>
              <a:rPr lang="en-US" sz="2400" i="1" baseline="-25000" dirty="0">
                <a:latin typeface="Times New Roman" pitchFamily="18" charset="0"/>
                <a:cs typeface="Times New Roman" pitchFamily="18" charset="0"/>
              </a:rPr>
              <a:t>0</a:t>
            </a:r>
            <a:endParaRPr lang="ru-RU" sz="2400" dirty="0">
              <a:latin typeface="Times New Roman" pitchFamily="18" charset="0"/>
              <a:cs typeface="Times New Roman" pitchFamily="18" charset="0"/>
            </a:endParaRPr>
          </a:p>
        </p:txBody>
      </p:sp>
      <p:sp>
        <p:nvSpPr>
          <p:cNvPr id="9" name="Прямоугольник 8"/>
          <p:cNvSpPr/>
          <p:nvPr/>
        </p:nvSpPr>
        <p:spPr>
          <a:xfrm>
            <a:off x="3131840" y="3975447"/>
            <a:ext cx="3086101" cy="461665"/>
          </a:xfrm>
          <a:prstGeom prst="rect">
            <a:avLst/>
          </a:prstGeom>
        </p:spPr>
        <p:txBody>
          <a:bodyPr wrap="none">
            <a:spAutoFit/>
          </a:bodyPr>
          <a:lstStyle/>
          <a:p>
            <a:r>
              <a:rPr lang="ru-RU" sz="2400" i="1" dirty="0">
                <a:sym typeface="Symbol" pitchFamily="18" charset="2"/>
              </a:rPr>
              <a:t></a:t>
            </a:r>
            <a:r>
              <a:rPr lang="ru-RU" sz="2400" i="1" baseline="-25000" dirty="0"/>
              <a:t>а</a:t>
            </a:r>
            <a:r>
              <a:rPr lang="en-US" sz="2400" i="1" dirty="0"/>
              <a:t> </a:t>
            </a:r>
            <a:r>
              <a:rPr lang="en-US" sz="2400" i="1" dirty="0" smtClean="0"/>
              <a:t>~ </a:t>
            </a:r>
            <a:r>
              <a:rPr lang="en-US" sz="2400" i="1" dirty="0" smtClean="0">
                <a:sym typeface="Symbol"/>
              </a:rPr>
              <a:t> ~ h/p ~ h/(mv),</a:t>
            </a:r>
            <a:endParaRPr lang="ru-RU" sz="2400" dirty="0">
              <a:latin typeface="Times New Roman" pitchFamily="18" charset="0"/>
              <a:cs typeface="Times New Roman" pitchFamily="18" charset="0"/>
            </a:endParaRPr>
          </a:p>
        </p:txBody>
      </p:sp>
      <p:sp>
        <p:nvSpPr>
          <p:cNvPr id="10" name="TextBox 9"/>
          <p:cNvSpPr txBox="1"/>
          <p:nvPr/>
        </p:nvSpPr>
        <p:spPr>
          <a:xfrm>
            <a:off x="1187624" y="4653136"/>
            <a:ext cx="6264696" cy="646331"/>
          </a:xfrm>
          <a:prstGeom prst="rect">
            <a:avLst/>
          </a:prstGeom>
          <a:noFill/>
        </p:spPr>
        <p:txBody>
          <a:bodyPr wrap="square" rtlCol="0">
            <a:spAutoFit/>
          </a:bodyPr>
          <a:lstStyle/>
          <a:p>
            <a:r>
              <a:rPr lang="ru-RU" dirty="0" smtClean="0"/>
              <a:t>где </a:t>
            </a:r>
            <a:r>
              <a:rPr lang="ru-RU" i="1" dirty="0" smtClean="0">
                <a:sym typeface="Symbol"/>
              </a:rPr>
              <a:t></a:t>
            </a:r>
            <a:r>
              <a:rPr lang="ru-RU" dirty="0" smtClean="0">
                <a:sym typeface="Symbol"/>
              </a:rPr>
              <a:t> - длина волны нейтрона, </a:t>
            </a:r>
            <a:r>
              <a:rPr lang="en-US" i="1" dirty="0" smtClean="0">
                <a:sym typeface="Symbol"/>
              </a:rPr>
              <a:t>p</a:t>
            </a:r>
            <a:r>
              <a:rPr lang="en-US" dirty="0" smtClean="0">
                <a:sym typeface="Symbol"/>
              </a:rPr>
              <a:t> – </a:t>
            </a:r>
            <a:r>
              <a:rPr lang="ru-RU" dirty="0" smtClean="0">
                <a:sym typeface="Symbol"/>
              </a:rPr>
              <a:t>импульс нейтрона, </a:t>
            </a:r>
            <a:r>
              <a:rPr lang="en-US" i="1" dirty="0" smtClean="0">
                <a:sym typeface="Symbol"/>
              </a:rPr>
              <a:t>v</a:t>
            </a:r>
            <a:r>
              <a:rPr lang="en-US" dirty="0" smtClean="0">
                <a:sym typeface="Symbol"/>
              </a:rPr>
              <a:t> – </a:t>
            </a:r>
            <a:r>
              <a:rPr lang="ru-RU" dirty="0" smtClean="0">
                <a:sym typeface="Symbol"/>
              </a:rPr>
              <a:t>скорость нейтрона</a:t>
            </a:r>
            <a:endParaRPr lang="ru-RU" dirty="0"/>
          </a:p>
        </p:txBody>
      </p:sp>
    </p:spTree>
    <p:extLst>
      <p:ext uri="{BB962C8B-B14F-4D97-AF65-F5344CB8AC3E}">
        <p14:creationId xmlns:p14="http://schemas.microsoft.com/office/powerpoint/2010/main" val="1002172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692275" y="188913"/>
            <a:ext cx="5880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b="1" dirty="0">
                <a:solidFill>
                  <a:srgbClr val="800000"/>
                </a:solidFill>
              </a:rPr>
              <a:t>ВЗАИМОДЕЙСТВИЕ НЕЙТРОНОВ С ВЕЩЕСТВОМ</a:t>
            </a:r>
            <a:r>
              <a:rPr lang="ru-RU" dirty="0">
                <a:solidFill>
                  <a:srgbClr val="800000"/>
                </a:solidFill>
              </a:rPr>
              <a:t> </a:t>
            </a:r>
          </a:p>
        </p:txBody>
      </p:sp>
      <p:sp>
        <p:nvSpPr>
          <p:cNvPr id="3" name="Rectangle 5"/>
          <p:cNvSpPr>
            <a:spLocks noChangeArrowheads="1"/>
          </p:cNvSpPr>
          <p:nvPr/>
        </p:nvSpPr>
        <p:spPr bwMode="auto">
          <a:xfrm>
            <a:off x="539750" y="541338"/>
            <a:ext cx="8307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b="1" dirty="0">
                <a:solidFill>
                  <a:srgbClr val="800000"/>
                </a:solidFill>
              </a:rPr>
              <a:t>Основные процессы взаимодействия</a:t>
            </a:r>
            <a:r>
              <a:rPr lang="ru-RU" dirty="0">
                <a:solidFill>
                  <a:srgbClr val="800000"/>
                </a:solidFill>
              </a:rPr>
              <a:t> </a:t>
            </a:r>
            <a:r>
              <a:rPr lang="ru-RU" b="1" dirty="0">
                <a:solidFill>
                  <a:srgbClr val="800000"/>
                </a:solidFill>
              </a:rPr>
              <a:t>нейтронной волны с веществом</a:t>
            </a:r>
          </a:p>
        </p:txBody>
      </p:sp>
      <p:sp>
        <p:nvSpPr>
          <p:cNvPr id="4" name="Rectangle 10"/>
          <p:cNvSpPr>
            <a:spLocks noChangeArrowheads="1"/>
          </p:cNvSpPr>
          <p:nvPr/>
        </p:nvSpPr>
        <p:spPr bwMode="auto">
          <a:xfrm>
            <a:off x="34925" y="908050"/>
            <a:ext cx="89646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indent="450850"/>
            <a:r>
              <a:rPr lang="ru-RU" dirty="0">
                <a:solidFill>
                  <a:srgbClr val="800000"/>
                </a:solidFill>
              </a:rPr>
              <a:t>1)  </a:t>
            </a:r>
            <a:r>
              <a:rPr lang="en-US" dirty="0">
                <a:solidFill>
                  <a:srgbClr val="800000"/>
                </a:solidFill>
              </a:rPr>
              <a:t>  </a:t>
            </a:r>
            <a:r>
              <a:rPr lang="ru-RU" dirty="0">
                <a:solidFill>
                  <a:srgbClr val="800000"/>
                </a:solidFill>
              </a:rPr>
              <a:t>ядерное упругое</a:t>
            </a:r>
            <a:r>
              <a:rPr lang="en-US" dirty="0">
                <a:solidFill>
                  <a:srgbClr val="800000"/>
                </a:solidFill>
              </a:rPr>
              <a:t> </a:t>
            </a:r>
            <a:r>
              <a:rPr lang="ru-RU" dirty="0">
                <a:solidFill>
                  <a:srgbClr val="800000"/>
                </a:solidFill>
              </a:rPr>
              <a:t>и неупругое рассеяние (потенциальное и резонансное);</a:t>
            </a:r>
          </a:p>
          <a:p>
            <a:pPr indent="450850"/>
            <a:r>
              <a:rPr lang="ru-RU" dirty="0">
                <a:solidFill>
                  <a:srgbClr val="800000"/>
                </a:solidFill>
              </a:rPr>
              <a:t>2)  </a:t>
            </a:r>
            <a:r>
              <a:rPr lang="en-US" dirty="0">
                <a:solidFill>
                  <a:srgbClr val="800000"/>
                </a:solidFill>
              </a:rPr>
              <a:t>  </a:t>
            </a:r>
            <a:r>
              <a:rPr lang="ru-RU" dirty="0">
                <a:solidFill>
                  <a:srgbClr val="800000"/>
                </a:solidFill>
              </a:rPr>
              <a:t>радиационный захват нейтрона ядром;</a:t>
            </a:r>
          </a:p>
          <a:p>
            <a:pPr indent="450850"/>
            <a:r>
              <a:rPr lang="ru-RU" dirty="0">
                <a:solidFill>
                  <a:srgbClr val="800000"/>
                </a:solidFill>
              </a:rPr>
              <a:t>3) магнитное рассеяние, обусловленное взаимодействием между магнитным  </a:t>
            </a:r>
          </a:p>
          <a:p>
            <a:pPr indent="450850"/>
            <a:r>
              <a:rPr lang="ru-RU" dirty="0">
                <a:solidFill>
                  <a:srgbClr val="800000"/>
                </a:solidFill>
              </a:rPr>
              <a:t>    моментом нейтрона и электронной оболочкой атома </a:t>
            </a:r>
          </a:p>
        </p:txBody>
      </p:sp>
      <p:sp>
        <p:nvSpPr>
          <p:cNvPr id="5" name="TextBox 4"/>
          <p:cNvSpPr txBox="1"/>
          <p:nvPr/>
        </p:nvSpPr>
        <p:spPr>
          <a:xfrm>
            <a:off x="467544" y="2204864"/>
            <a:ext cx="8208912" cy="646331"/>
          </a:xfrm>
          <a:prstGeom prst="rect">
            <a:avLst/>
          </a:prstGeom>
          <a:noFill/>
        </p:spPr>
        <p:txBody>
          <a:bodyPr wrap="square" rtlCol="0">
            <a:spAutoFit/>
          </a:bodyPr>
          <a:lstStyle/>
          <a:p>
            <a:pPr algn="ctr"/>
            <a:r>
              <a:rPr lang="ru-RU" dirty="0" smtClean="0">
                <a:solidFill>
                  <a:srgbClr val="7030A0"/>
                </a:solidFill>
              </a:rPr>
              <a:t>Количественная величина, характеризующая процессы взаимодействия нейтронов с веществом – длина рассеяния </a:t>
            </a:r>
            <a:r>
              <a:rPr lang="en-US" b="1" i="1" dirty="0" smtClean="0">
                <a:solidFill>
                  <a:srgbClr val="7030A0"/>
                </a:solidFill>
              </a:rPr>
              <a:t>b</a:t>
            </a:r>
            <a:endParaRPr lang="ru-RU" b="1" i="1" dirty="0">
              <a:solidFill>
                <a:srgbClr val="7030A0"/>
              </a:solidFill>
            </a:endParaRPr>
          </a:p>
        </p:txBody>
      </p:sp>
      <p:sp>
        <p:nvSpPr>
          <p:cNvPr id="6" name="TextBox 5"/>
          <p:cNvSpPr txBox="1"/>
          <p:nvPr/>
        </p:nvSpPr>
        <p:spPr>
          <a:xfrm>
            <a:off x="323528" y="2883041"/>
            <a:ext cx="8208912" cy="923330"/>
          </a:xfrm>
          <a:prstGeom prst="rect">
            <a:avLst/>
          </a:prstGeom>
          <a:noFill/>
        </p:spPr>
        <p:txBody>
          <a:bodyPr wrap="square" rtlCol="0">
            <a:spAutoFit/>
          </a:bodyPr>
          <a:lstStyle/>
          <a:p>
            <a:pPr algn="ctr"/>
            <a:r>
              <a:rPr lang="ru-RU" dirty="0" smtClean="0">
                <a:solidFill>
                  <a:srgbClr val="D60093"/>
                </a:solidFill>
              </a:rPr>
              <a:t>Длина рассеяния является постоянной, не имеющей регулярной зависимости от атомного номера химического элемента. Длина рассеяния разная для различных изотопов одного элемента.  </a:t>
            </a:r>
            <a:endParaRPr lang="ru-RU" dirty="0">
              <a:solidFill>
                <a:srgbClr val="D60093"/>
              </a:solidFill>
            </a:endParaRPr>
          </a:p>
        </p:txBody>
      </p:sp>
      <p:graphicFrame>
        <p:nvGraphicFramePr>
          <p:cNvPr id="7" name="Object 9"/>
          <p:cNvGraphicFramePr>
            <a:graphicFrameLocks noChangeAspect="1"/>
          </p:cNvGraphicFramePr>
          <p:nvPr>
            <p:extLst>
              <p:ext uri="{D42A27DB-BD31-4B8C-83A1-F6EECF244321}">
                <p14:modId xmlns:p14="http://schemas.microsoft.com/office/powerpoint/2010/main" val="3758119497"/>
              </p:ext>
            </p:extLst>
          </p:nvPr>
        </p:nvGraphicFramePr>
        <p:xfrm>
          <a:off x="250825" y="3382342"/>
          <a:ext cx="4538663" cy="3575050"/>
        </p:xfrm>
        <a:graphic>
          <a:graphicData uri="http://schemas.openxmlformats.org/presentationml/2006/ole">
            <mc:AlternateContent xmlns:mc="http://schemas.openxmlformats.org/markup-compatibility/2006">
              <mc:Choice xmlns:v="urn:schemas-microsoft-com:vml" Requires="v">
                <p:oleObj spid="_x0000_s54285" name="Graph" r:id="rId3" imgW="3895344" imgH="3068726" progId="Origin50.Graph">
                  <p:embed/>
                </p:oleObj>
              </mc:Choice>
              <mc:Fallback>
                <p:oleObj name="Graph" r:id="rId3" imgW="3895344" imgH="3068726"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382342"/>
                        <a:ext cx="4538663"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561" y="3861048"/>
            <a:ext cx="3671887" cy="270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391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5508104" y="1148551"/>
            <a:ext cx="364855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b="1" dirty="0" smtClean="0">
                <a:solidFill>
                  <a:srgbClr val="C00000"/>
                </a:solidFill>
              </a:rPr>
              <a:t>Neutron is subatomic hadron particle. </a:t>
            </a:r>
          </a:p>
          <a:p>
            <a:pPr algn="ctr"/>
            <a:r>
              <a:rPr lang="en-US" b="1" dirty="0" smtClean="0">
                <a:solidFill>
                  <a:srgbClr val="C00000"/>
                </a:solidFill>
              </a:rPr>
              <a:t>Along with protons,  neutrons compose atomic nuclei.</a:t>
            </a:r>
            <a:endParaRPr lang="ru-RU" b="1" dirty="0">
              <a:solidFill>
                <a:srgbClr val="C00000"/>
              </a:solidFill>
            </a:endParaRPr>
          </a:p>
        </p:txBody>
      </p:sp>
      <p:sp>
        <p:nvSpPr>
          <p:cNvPr id="3" name="TextBox 2"/>
          <p:cNvSpPr txBox="1"/>
          <p:nvPr/>
        </p:nvSpPr>
        <p:spPr>
          <a:xfrm>
            <a:off x="1691680" y="116632"/>
            <a:ext cx="6336704" cy="523220"/>
          </a:xfrm>
          <a:prstGeom prst="rect">
            <a:avLst/>
          </a:prstGeom>
          <a:noFill/>
        </p:spPr>
        <p:txBody>
          <a:bodyPr wrap="square" rtlCol="0">
            <a:spAutoFit/>
          </a:bodyPr>
          <a:lstStyle/>
          <a:p>
            <a:pPr algn="ctr"/>
            <a:r>
              <a:rPr lang="en-US" sz="2800" b="1" dirty="0" smtClean="0">
                <a:solidFill>
                  <a:srgbClr val="0000FF"/>
                </a:solidFill>
              </a:rPr>
              <a:t>What is neutron?</a:t>
            </a:r>
            <a:endParaRPr lang="ru-RU" sz="2800" b="1" dirty="0">
              <a:solidFill>
                <a:srgbClr val="0000FF"/>
              </a:solidFill>
            </a:endParaRPr>
          </a:p>
        </p:txBody>
      </p:sp>
      <p:grpSp>
        <p:nvGrpSpPr>
          <p:cNvPr id="4" name="Группа 3"/>
          <p:cNvGrpSpPr/>
          <p:nvPr/>
        </p:nvGrpSpPr>
        <p:grpSpPr>
          <a:xfrm>
            <a:off x="22717" y="692696"/>
            <a:ext cx="5413379" cy="2392166"/>
            <a:chOff x="-1006846" y="748802"/>
            <a:chExt cx="5413379" cy="2392166"/>
          </a:xfrm>
        </p:grpSpPr>
        <p:pic>
          <p:nvPicPr>
            <p:cNvPr id="5" name="Picture 5" descr="http://www.miraclesofthequran.com/images_miracles_of_the_quran/3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846" y="836712"/>
              <a:ext cx="5400600" cy="230425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722099" y="836712"/>
              <a:ext cx="1561869" cy="2160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Овал 6"/>
            <p:cNvSpPr/>
            <p:nvPr/>
          </p:nvSpPr>
          <p:spPr>
            <a:xfrm>
              <a:off x="3215001" y="1052736"/>
              <a:ext cx="576064" cy="57606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4" descr="Image:Quark structure neutron.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106989" y="1840665"/>
              <a:ext cx="792088" cy="7920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Стрелка вниз 8"/>
            <p:cNvSpPr/>
            <p:nvPr/>
          </p:nvSpPr>
          <p:spPr>
            <a:xfrm>
              <a:off x="3436601" y="1681114"/>
              <a:ext cx="132863" cy="211865"/>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3035430" y="748802"/>
              <a:ext cx="1155079" cy="369332"/>
            </a:xfrm>
            <a:prstGeom prst="rect">
              <a:avLst/>
            </a:prstGeom>
            <a:noFill/>
          </p:spPr>
          <p:txBody>
            <a:bodyPr wrap="square" rtlCol="0">
              <a:spAutoFit/>
            </a:bodyPr>
            <a:lstStyle/>
            <a:p>
              <a:r>
                <a:rPr lang="en-US" b="1" dirty="0" smtClean="0">
                  <a:solidFill>
                    <a:srgbClr val="008000"/>
                  </a:solidFill>
                </a:rPr>
                <a:t>neutron</a:t>
              </a:r>
              <a:endParaRPr lang="ru-RU" b="1" dirty="0">
                <a:solidFill>
                  <a:srgbClr val="008000"/>
                </a:solidFill>
              </a:endParaRPr>
            </a:p>
          </p:txBody>
        </p:sp>
        <p:sp>
          <p:nvSpPr>
            <p:cNvPr id="11" name="TextBox 10"/>
            <p:cNvSpPr txBox="1"/>
            <p:nvPr/>
          </p:nvSpPr>
          <p:spPr>
            <a:xfrm>
              <a:off x="2628640" y="2420888"/>
              <a:ext cx="1777893" cy="646331"/>
            </a:xfrm>
            <a:prstGeom prst="rect">
              <a:avLst/>
            </a:prstGeom>
            <a:noFill/>
          </p:spPr>
          <p:txBody>
            <a:bodyPr wrap="square" rtlCol="0">
              <a:spAutoFit/>
            </a:bodyPr>
            <a:lstStyle/>
            <a:p>
              <a:pPr algn="ctr"/>
              <a:r>
                <a:rPr lang="en-US" dirty="0">
                  <a:solidFill>
                    <a:srgbClr val="006600"/>
                  </a:solidFill>
                </a:rPr>
                <a:t>q</a:t>
              </a:r>
              <a:r>
                <a:rPr lang="en-US" dirty="0" smtClean="0">
                  <a:solidFill>
                    <a:srgbClr val="006600"/>
                  </a:solidFill>
                </a:rPr>
                <a:t>uark structure: </a:t>
              </a:r>
              <a:r>
                <a:rPr lang="en-US" dirty="0" err="1" smtClean="0">
                  <a:solidFill>
                    <a:srgbClr val="006600"/>
                  </a:solidFill>
                </a:rPr>
                <a:t>udd</a:t>
              </a:r>
              <a:endParaRPr lang="ru-RU" dirty="0">
                <a:solidFill>
                  <a:srgbClr val="006600"/>
                </a:solidFill>
              </a:endParaRPr>
            </a:p>
          </p:txBody>
        </p:sp>
      </p:grpSp>
      <p:sp>
        <p:nvSpPr>
          <p:cNvPr id="12" name="TextBox 11"/>
          <p:cNvSpPr txBox="1"/>
          <p:nvPr/>
        </p:nvSpPr>
        <p:spPr>
          <a:xfrm>
            <a:off x="463887" y="4293096"/>
            <a:ext cx="4356741" cy="1477328"/>
          </a:xfrm>
          <a:prstGeom prst="rect">
            <a:avLst/>
          </a:prstGeom>
          <a:noFill/>
        </p:spPr>
        <p:txBody>
          <a:bodyPr wrap="square" rtlCol="0">
            <a:spAutoFit/>
          </a:bodyPr>
          <a:lstStyle/>
          <a:p>
            <a:pPr algn="ctr"/>
            <a:r>
              <a:rPr lang="en-US" b="1" dirty="0" smtClean="0">
                <a:solidFill>
                  <a:srgbClr val="C00000"/>
                </a:solidFill>
              </a:rPr>
              <a:t>After discovery of electron and proton,  Ernest Rutherford in 1920 proposed an existence of uncharged particle with a mass slightly larger than a mass of proton. He called it neutral doublet.</a:t>
            </a:r>
            <a:endParaRPr lang="ru-RU" b="1" dirty="0">
              <a:solidFill>
                <a:srgbClr val="C00000"/>
              </a:solidFill>
            </a:endParaRPr>
          </a:p>
        </p:txBody>
      </p:sp>
      <p:pic>
        <p:nvPicPr>
          <p:cNvPr id="13" name="Picture 7" descr="http://upload.wikimedia.org/wikipedia/commons/thumb/d/de/Ernest_Rutherford_1908.jpg/330px-Ernest_Rutherford_1908.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3645024"/>
            <a:ext cx="20955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0736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0" y="1053207"/>
            <a:ext cx="9144000" cy="26638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219" name="Text Box 5"/>
          <p:cNvSpPr txBox="1">
            <a:spLocks noChangeArrowheads="1"/>
          </p:cNvSpPr>
          <p:nvPr/>
        </p:nvSpPr>
        <p:spPr bwMode="auto">
          <a:xfrm>
            <a:off x="142875" y="1011932"/>
            <a:ext cx="889317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a:solidFill>
                  <a:srgbClr val="0000CC"/>
                </a:solidFill>
              </a:rPr>
              <a:t>Thermal neutrons are used (wavelength 0.1-1 nm, energy 5-500 meV)</a:t>
            </a:r>
            <a:r>
              <a:rPr lang="ru-RU">
                <a:solidFill>
                  <a:srgbClr val="0000CC"/>
                </a:solidFill>
              </a:rPr>
              <a:t> </a:t>
            </a:r>
            <a:endParaRPr lang="en-US">
              <a:solidFill>
                <a:srgbClr val="0000CC"/>
              </a:solidFill>
            </a:endParaRPr>
          </a:p>
          <a:p>
            <a:pPr eaLnBrk="1" hangingPunct="1">
              <a:spcBef>
                <a:spcPct val="50000"/>
              </a:spcBef>
              <a:buFontTx/>
              <a:buChar char="•"/>
            </a:pPr>
            <a:r>
              <a:rPr lang="en-US">
                <a:solidFill>
                  <a:srgbClr val="0000CC"/>
                </a:solidFill>
              </a:rPr>
              <a:t>High penetration in matter (1-2 cm in steel, up to 10 cm – Al)</a:t>
            </a:r>
            <a:endParaRPr lang="ru-RU">
              <a:solidFill>
                <a:srgbClr val="0000CC"/>
              </a:solidFill>
            </a:endParaRPr>
          </a:p>
          <a:p>
            <a:pPr eaLnBrk="1" hangingPunct="1">
              <a:spcBef>
                <a:spcPct val="50000"/>
              </a:spcBef>
              <a:buFontTx/>
              <a:buChar char="•"/>
            </a:pPr>
            <a:r>
              <a:rPr lang="ru-RU">
                <a:solidFill>
                  <a:srgbClr val="0000CC"/>
                </a:solidFill>
              </a:rPr>
              <a:t> </a:t>
            </a:r>
            <a:r>
              <a:rPr lang="en-US">
                <a:solidFill>
                  <a:srgbClr val="0000CC"/>
                </a:solidFill>
              </a:rPr>
              <a:t>Scattering length is stochastic function of atomic number</a:t>
            </a:r>
            <a:endParaRPr lang="ru-RU">
              <a:solidFill>
                <a:srgbClr val="0000CC"/>
              </a:solidFill>
            </a:endParaRPr>
          </a:p>
          <a:p>
            <a:pPr eaLnBrk="1" hangingPunct="1">
              <a:spcBef>
                <a:spcPct val="50000"/>
              </a:spcBef>
              <a:buFontTx/>
              <a:buChar char="•"/>
            </a:pPr>
            <a:r>
              <a:rPr lang="ru-RU">
                <a:solidFill>
                  <a:srgbClr val="0000CC"/>
                </a:solidFill>
              </a:rPr>
              <a:t> </a:t>
            </a:r>
            <a:r>
              <a:rPr lang="en-US">
                <a:solidFill>
                  <a:srgbClr val="0000CC"/>
                </a:solidFill>
              </a:rPr>
              <a:t>Scattering length</a:t>
            </a:r>
            <a:r>
              <a:rPr lang="ru-RU"/>
              <a:t> </a:t>
            </a:r>
            <a:r>
              <a:rPr lang="en-US">
                <a:solidFill>
                  <a:srgbClr val="0033CC"/>
                </a:solidFill>
              </a:rPr>
              <a:t>is i</a:t>
            </a:r>
            <a:r>
              <a:rPr lang="en-US">
                <a:solidFill>
                  <a:srgbClr val="0000CC"/>
                </a:solidFill>
              </a:rPr>
              <a:t>sotope selective</a:t>
            </a:r>
            <a:endParaRPr lang="ru-RU">
              <a:solidFill>
                <a:srgbClr val="0000CC"/>
              </a:solidFill>
            </a:endParaRPr>
          </a:p>
          <a:p>
            <a:pPr eaLnBrk="1" hangingPunct="1">
              <a:spcBef>
                <a:spcPct val="50000"/>
              </a:spcBef>
              <a:buFontTx/>
              <a:buChar char="•"/>
            </a:pPr>
            <a:r>
              <a:rPr lang="ru-RU">
                <a:solidFill>
                  <a:srgbClr val="0000CC"/>
                </a:solidFill>
              </a:rPr>
              <a:t> </a:t>
            </a:r>
            <a:r>
              <a:rPr lang="en-US">
                <a:solidFill>
                  <a:srgbClr val="0000CC"/>
                </a:solidFill>
              </a:rPr>
              <a:t>Presence of magnetic moment (for study of magnetic structures)</a:t>
            </a:r>
            <a:endParaRPr lang="ru-RU">
              <a:solidFill>
                <a:srgbClr val="0000CC"/>
              </a:solidFill>
            </a:endParaRPr>
          </a:p>
          <a:p>
            <a:pPr eaLnBrk="1" hangingPunct="1">
              <a:spcBef>
                <a:spcPct val="50000"/>
              </a:spcBef>
              <a:buFontTx/>
              <a:buChar char="•"/>
            </a:pPr>
            <a:r>
              <a:rPr lang="ru-RU">
                <a:solidFill>
                  <a:srgbClr val="0000CC"/>
                </a:solidFill>
              </a:rPr>
              <a:t> </a:t>
            </a:r>
            <a:r>
              <a:rPr lang="en-US">
                <a:solidFill>
                  <a:srgbClr val="0000CC"/>
                </a:solidFill>
              </a:rPr>
              <a:t>Study of lattice dynamics (phonon and magnon dispersion curves, phonon density of states</a:t>
            </a:r>
            <a:endParaRPr lang="ru-RU">
              <a:solidFill>
                <a:srgbClr val="0000CC"/>
              </a:solidFill>
            </a:endParaRPr>
          </a:p>
        </p:txBody>
      </p:sp>
      <p:sp>
        <p:nvSpPr>
          <p:cNvPr id="9220" name="Text Box 6"/>
          <p:cNvSpPr txBox="1">
            <a:spLocks noChangeArrowheads="1"/>
          </p:cNvSpPr>
          <p:nvPr/>
        </p:nvSpPr>
        <p:spPr bwMode="auto">
          <a:xfrm>
            <a:off x="2339752" y="325983"/>
            <a:ext cx="4752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a:solidFill>
                  <a:srgbClr val="0000CC"/>
                </a:solidFill>
              </a:rPr>
              <a:t>Features of neutron scattering methods:</a:t>
            </a:r>
            <a:endParaRPr lang="ru-RU" b="1" dirty="0">
              <a:solidFill>
                <a:srgbClr val="0000CC"/>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6188551" y="548680"/>
            <a:ext cx="2819884" cy="3376445"/>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0" y="548680"/>
            <a:ext cx="6084168" cy="3376445"/>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1619672" y="60593"/>
            <a:ext cx="6192688" cy="400110"/>
          </a:xfrm>
          <a:prstGeom prst="rect">
            <a:avLst/>
          </a:prstGeom>
          <a:noFill/>
        </p:spPr>
        <p:txBody>
          <a:bodyPr wrap="square" rtlCol="0">
            <a:spAutoFit/>
          </a:bodyPr>
          <a:lstStyle/>
          <a:p>
            <a:pPr algn="ctr"/>
            <a:r>
              <a:rPr lang="ru-RU" sz="2000" b="1" dirty="0" smtClean="0">
                <a:solidFill>
                  <a:srgbClr val="0033CC"/>
                </a:solidFill>
              </a:rPr>
              <a:t>Основные методы рассеяния нейтронов</a:t>
            </a:r>
            <a:endParaRPr lang="ru-RU" sz="2000" b="1" dirty="0">
              <a:solidFill>
                <a:srgbClr val="0033CC"/>
              </a:solidFill>
            </a:endParaRPr>
          </a:p>
        </p:txBody>
      </p:sp>
      <p:sp>
        <p:nvSpPr>
          <p:cNvPr id="3" name="TextBox 2"/>
          <p:cNvSpPr txBox="1"/>
          <p:nvPr/>
        </p:nvSpPr>
        <p:spPr>
          <a:xfrm>
            <a:off x="-324544" y="1052736"/>
            <a:ext cx="2736304" cy="369332"/>
          </a:xfrm>
          <a:prstGeom prst="rect">
            <a:avLst/>
          </a:prstGeom>
          <a:noFill/>
        </p:spPr>
        <p:txBody>
          <a:bodyPr wrap="square" rtlCol="0">
            <a:spAutoFit/>
          </a:bodyPr>
          <a:lstStyle/>
          <a:p>
            <a:pPr algn="ctr"/>
            <a:r>
              <a:rPr lang="ru-RU" b="1" dirty="0" smtClean="0">
                <a:solidFill>
                  <a:srgbClr val="C00000"/>
                </a:solidFill>
              </a:rPr>
              <a:t>Дифракция</a:t>
            </a:r>
            <a:endParaRPr lang="ru-RU" b="1" dirty="0">
              <a:solidFill>
                <a:srgbClr val="C00000"/>
              </a:solidFill>
            </a:endParaRPr>
          </a:p>
        </p:txBody>
      </p:sp>
      <p:sp>
        <p:nvSpPr>
          <p:cNvPr id="4" name="TextBox 3"/>
          <p:cNvSpPr txBox="1"/>
          <p:nvPr/>
        </p:nvSpPr>
        <p:spPr>
          <a:xfrm>
            <a:off x="1619672" y="1033573"/>
            <a:ext cx="2736304" cy="646331"/>
          </a:xfrm>
          <a:prstGeom prst="rect">
            <a:avLst/>
          </a:prstGeom>
          <a:noFill/>
        </p:spPr>
        <p:txBody>
          <a:bodyPr wrap="square" rtlCol="0">
            <a:spAutoFit/>
          </a:bodyPr>
          <a:lstStyle/>
          <a:p>
            <a:pPr algn="ctr"/>
            <a:r>
              <a:rPr lang="ru-RU" b="1" dirty="0" err="1" smtClean="0">
                <a:solidFill>
                  <a:srgbClr val="C00000"/>
                </a:solidFill>
              </a:rPr>
              <a:t>Малоугловое</a:t>
            </a:r>
            <a:r>
              <a:rPr lang="ru-RU" b="1" dirty="0" smtClean="0">
                <a:solidFill>
                  <a:srgbClr val="C00000"/>
                </a:solidFill>
              </a:rPr>
              <a:t> рассеяние</a:t>
            </a:r>
            <a:endParaRPr lang="ru-RU" b="1" dirty="0">
              <a:solidFill>
                <a:srgbClr val="C00000"/>
              </a:solidFill>
            </a:endParaRPr>
          </a:p>
        </p:txBody>
      </p:sp>
      <p:sp>
        <p:nvSpPr>
          <p:cNvPr id="5" name="Прямоугольник 4"/>
          <p:cNvSpPr/>
          <p:nvPr/>
        </p:nvSpPr>
        <p:spPr>
          <a:xfrm>
            <a:off x="1637565" y="548680"/>
            <a:ext cx="2351541" cy="369332"/>
          </a:xfrm>
          <a:prstGeom prst="rect">
            <a:avLst/>
          </a:prstGeom>
        </p:spPr>
        <p:txBody>
          <a:bodyPr wrap="none">
            <a:spAutoFit/>
          </a:bodyPr>
          <a:lstStyle/>
          <a:p>
            <a:r>
              <a:rPr lang="ru-RU" b="1" dirty="0" smtClean="0">
                <a:solidFill>
                  <a:srgbClr val="C00000"/>
                </a:solidFill>
              </a:rPr>
              <a:t>Упругое рассеяние</a:t>
            </a:r>
            <a:endParaRPr lang="ru-RU" dirty="0"/>
          </a:p>
        </p:txBody>
      </p:sp>
      <p:sp>
        <p:nvSpPr>
          <p:cNvPr id="6" name="TextBox 5"/>
          <p:cNvSpPr txBox="1"/>
          <p:nvPr/>
        </p:nvSpPr>
        <p:spPr>
          <a:xfrm>
            <a:off x="3491880" y="1049378"/>
            <a:ext cx="2736304" cy="369332"/>
          </a:xfrm>
          <a:prstGeom prst="rect">
            <a:avLst/>
          </a:prstGeom>
          <a:noFill/>
        </p:spPr>
        <p:txBody>
          <a:bodyPr wrap="square" rtlCol="0">
            <a:spAutoFit/>
          </a:bodyPr>
          <a:lstStyle/>
          <a:p>
            <a:pPr algn="ctr"/>
            <a:r>
              <a:rPr lang="ru-RU" b="1" dirty="0" err="1" smtClean="0">
                <a:solidFill>
                  <a:srgbClr val="C00000"/>
                </a:solidFill>
              </a:rPr>
              <a:t>Рефлектометрия</a:t>
            </a:r>
            <a:endParaRPr lang="ru-RU" b="1" dirty="0">
              <a:solidFill>
                <a:srgbClr val="C00000"/>
              </a:solidFill>
            </a:endParaRPr>
          </a:p>
        </p:txBody>
      </p:sp>
      <p:sp>
        <p:nvSpPr>
          <p:cNvPr id="7" name="Прямоугольник 6"/>
          <p:cNvSpPr/>
          <p:nvPr/>
        </p:nvSpPr>
        <p:spPr>
          <a:xfrm>
            <a:off x="6372200" y="548680"/>
            <a:ext cx="2636234" cy="369332"/>
          </a:xfrm>
          <a:prstGeom prst="rect">
            <a:avLst/>
          </a:prstGeom>
        </p:spPr>
        <p:txBody>
          <a:bodyPr wrap="none">
            <a:spAutoFit/>
          </a:bodyPr>
          <a:lstStyle/>
          <a:p>
            <a:r>
              <a:rPr lang="ru-RU" b="1" dirty="0" smtClean="0">
                <a:solidFill>
                  <a:srgbClr val="C00000"/>
                </a:solidFill>
              </a:rPr>
              <a:t>Неупругое рассеяние</a:t>
            </a:r>
            <a:endParaRPr lang="ru-RU" dirty="0"/>
          </a:p>
        </p:txBody>
      </p:sp>
      <p:sp>
        <p:nvSpPr>
          <p:cNvPr id="8" name="TextBox 7"/>
          <p:cNvSpPr txBox="1"/>
          <p:nvPr/>
        </p:nvSpPr>
        <p:spPr>
          <a:xfrm>
            <a:off x="107504" y="1628800"/>
            <a:ext cx="2160240" cy="1754326"/>
          </a:xfrm>
          <a:prstGeom prst="rect">
            <a:avLst/>
          </a:prstGeom>
          <a:noFill/>
        </p:spPr>
        <p:txBody>
          <a:bodyPr wrap="square" rtlCol="0">
            <a:spAutoFit/>
          </a:bodyPr>
          <a:lstStyle/>
          <a:p>
            <a:r>
              <a:rPr lang="ru-RU" b="1" dirty="0" smtClean="0">
                <a:solidFill>
                  <a:srgbClr val="006600"/>
                </a:solidFill>
              </a:rPr>
              <a:t>Атомная и магнитная структура кристаллических </a:t>
            </a:r>
          </a:p>
          <a:p>
            <a:r>
              <a:rPr lang="ru-RU" b="1" dirty="0" smtClean="0">
                <a:solidFill>
                  <a:srgbClr val="006600"/>
                </a:solidFill>
              </a:rPr>
              <a:t>материалов</a:t>
            </a:r>
            <a:r>
              <a:rPr lang="en-US" b="1" dirty="0" smtClean="0">
                <a:solidFill>
                  <a:srgbClr val="006600"/>
                </a:solidFill>
              </a:rPr>
              <a:t>;</a:t>
            </a:r>
          </a:p>
          <a:p>
            <a:endParaRPr lang="ru-RU" b="1" dirty="0">
              <a:solidFill>
                <a:srgbClr val="006600"/>
              </a:solidFill>
            </a:endParaRPr>
          </a:p>
        </p:txBody>
      </p:sp>
      <p:sp>
        <p:nvSpPr>
          <p:cNvPr id="9" name="TextBox 8"/>
          <p:cNvSpPr txBox="1"/>
          <p:nvPr/>
        </p:nvSpPr>
        <p:spPr>
          <a:xfrm>
            <a:off x="2296925" y="1702713"/>
            <a:ext cx="1728192" cy="923330"/>
          </a:xfrm>
          <a:prstGeom prst="rect">
            <a:avLst/>
          </a:prstGeom>
          <a:noFill/>
        </p:spPr>
        <p:txBody>
          <a:bodyPr wrap="square" rtlCol="0">
            <a:spAutoFit/>
          </a:bodyPr>
          <a:lstStyle/>
          <a:p>
            <a:r>
              <a:rPr lang="ru-RU" b="1" dirty="0" smtClean="0">
                <a:solidFill>
                  <a:srgbClr val="006600"/>
                </a:solidFill>
              </a:rPr>
              <a:t>Структурная организация </a:t>
            </a:r>
            <a:r>
              <a:rPr lang="ru-RU" b="1" dirty="0" err="1" smtClean="0">
                <a:solidFill>
                  <a:srgbClr val="006600"/>
                </a:solidFill>
              </a:rPr>
              <a:t>наносистем</a:t>
            </a:r>
            <a:endParaRPr lang="ru-RU" b="1" dirty="0">
              <a:solidFill>
                <a:srgbClr val="006600"/>
              </a:solidFill>
            </a:endParaRPr>
          </a:p>
        </p:txBody>
      </p:sp>
      <p:sp>
        <p:nvSpPr>
          <p:cNvPr id="10" name="TextBox 9"/>
          <p:cNvSpPr txBox="1"/>
          <p:nvPr/>
        </p:nvSpPr>
        <p:spPr>
          <a:xfrm>
            <a:off x="4011034" y="1702713"/>
            <a:ext cx="1728192" cy="2031325"/>
          </a:xfrm>
          <a:prstGeom prst="rect">
            <a:avLst/>
          </a:prstGeom>
          <a:noFill/>
        </p:spPr>
        <p:txBody>
          <a:bodyPr wrap="square" rtlCol="0">
            <a:spAutoFit/>
          </a:bodyPr>
          <a:lstStyle/>
          <a:p>
            <a:r>
              <a:rPr lang="ru-RU" b="1" dirty="0" smtClean="0">
                <a:solidFill>
                  <a:srgbClr val="006600"/>
                </a:solidFill>
              </a:rPr>
              <a:t>Структурные и магнитные свойства тонких пленок, слоистых </a:t>
            </a:r>
            <a:r>
              <a:rPr lang="ru-RU" b="1" dirty="0" err="1" smtClean="0">
                <a:solidFill>
                  <a:srgbClr val="006600"/>
                </a:solidFill>
              </a:rPr>
              <a:t>наноструктур</a:t>
            </a:r>
            <a:endParaRPr lang="ru-RU" b="1" dirty="0">
              <a:solidFill>
                <a:srgbClr val="006600"/>
              </a:solidFill>
            </a:endParaRPr>
          </a:p>
        </p:txBody>
      </p:sp>
      <p:sp>
        <p:nvSpPr>
          <p:cNvPr id="11" name="TextBox 10"/>
          <p:cNvSpPr txBox="1"/>
          <p:nvPr/>
        </p:nvSpPr>
        <p:spPr>
          <a:xfrm>
            <a:off x="6459306" y="1702713"/>
            <a:ext cx="2304256" cy="1477328"/>
          </a:xfrm>
          <a:prstGeom prst="rect">
            <a:avLst/>
          </a:prstGeom>
          <a:noFill/>
        </p:spPr>
        <p:txBody>
          <a:bodyPr wrap="square" rtlCol="0">
            <a:spAutoFit/>
          </a:bodyPr>
          <a:lstStyle/>
          <a:p>
            <a:r>
              <a:rPr lang="ru-RU" b="1" dirty="0" smtClean="0">
                <a:solidFill>
                  <a:srgbClr val="006600"/>
                </a:solidFill>
              </a:rPr>
              <a:t>Атомная, молекулярная и магнитная динамика материалов</a:t>
            </a:r>
            <a:endParaRPr lang="ru-RU" b="1" dirty="0">
              <a:solidFill>
                <a:srgbClr val="006600"/>
              </a:solidFill>
            </a:endParaRPr>
          </a:p>
        </p:txBody>
      </p:sp>
      <p:pic>
        <p:nvPicPr>
          <p:cNvPr id="15" name="Picture 4" descr="IMG_64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4042590"/>
            <a:ext cx="3288101" cy="219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763688" y="6390620"/>
            <a:ext cx="5587443" cy="369332"/>
          </a:xfrm>
          <a:prstGeom prst="rect">
            <a:avLst/>
          </a:prstGeom>
          <a:noFill/>
        </p:spPr>
        <p:txBody>
          <a:bodyPr wrap="square" rtlCol="0">
            <a:spAutoFit/>
          </a:bodyPr>
          <a:lstStyle/>
          <a:p>
            <a:r>
              <a:rPr lang="ru-RU" b="1" dirty="0" err="1" smtClean="0">
                <a:solidFill>
                  <a:srgbClr val="006600"/>
                </a:solidFill>
              </a:rPr>
              <a:t>Дифрактометр</a:t>
            </a:r>
            <a:r>
              <a:rPr lang="ru-RU" b="1" dirty="0" smtClean="0">
                <a:solidFill>
                  <a:srgbClr val="006600"/>
                </a:solidFill>
              </a:rPr>
              <a:t> ФДВР на реакторе ИБР-2</a:t>
            </a:r>
            <a:endParaRPr lang="ru-RU" b="1" dirty="0">
              <a:solidFill>
                <a:srgbClr val="006600"/>
              </a:solidFill>
            </a:endParaRPr>
          </a:p>
        </p:txBody>
      </p:sp>
    </p:spTree>
    <p:extLst>
      <p:ext uri="{BB962C8B-B14F-4D97-AF65-F5344CB8AC3E}">
        <p14:creationId xmlns:p14="http://schemas.microsoft.com/office/powerpoint/2010/main" val="41688550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ChangeArrowheads="1"/>
          </p:cNvSpPr>
          <p:nvPr/>
        </p:nvSpPr>
        <p:spPr bwMode="auto">
          <a:xfrm>
            <a:off x="3779838" y="908050"/>
            <a:ext cx="5256212" cy="3313113"/>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052" name="Rectangle 4"/>
          <p:cNvSpPr>
            <a:spLocks noChangeArrowheads="1"/>
          </p:cNvSpPr>
          <p:nvPr/>
        </p:nvSpPr>
        <p:spPr bwMode="auto">
          <a:xfrm>
            <a:off x="3779838" y="4076700"/>
            <a:ext cx="5256212" cy="2698750"/>
          </a:xfrm>
          <a:prstGeom prst="rect">
            <a:avLst/>
          </a:prstGeom>
          <a:solidFill>
            <a:srgbClr val="FFCC66"/>
          </a:solidFill>
          <a:ln>
            <a:noFill/>
          </a:ln>
          <a:effectLst/>
          <a:extLst/>
        </p:spPr>
        <p:txBody>
          <a:bodyPr wrap="none" anchor="ctr"/>
          <a:lstStyle/>
          <a:p>
            <a:pPr>
              <a:defRPr/>
            </a:pPr>
            <a:endParaRPr lang="en-US" dirty="0">
              <a:latin typeface="Arial" pitchFamily="34" charset="0"/>
            </a:endParaRPr>
          </a:p>
          <a:p>
            <a:pPr>
              <a:defRPr/>
            </a:pPr>
            <a:endParaRPr lang="en-US" dirty="0">
              <a:latin typeface="Arial" pitchFamily="34" charset="0"/>
            </a:endParaRPr>
          </a:p>
          <a:p>
            <a:pPr>
              <a:defRPr/>
            </a:pPr>
            <a:endParaRPr lang="en-US" dirty="0">
              <a:latin typeface="Arial" pitchFamily="34" charset="0"/>
            </a:endParaRPr>
          </a:p>
          <a:p>
            <a:pPr>
              <a:defRPr/>
            </a:pPr>
            <a:endParaRPr lang="en-US" dirty="0">
              <a:latin typeface="Arial" pitchFamily="34" charset="0"/>
            </a:endParaRPr>
          </a:p>
          <a:p>
            <a:pPr>
              <a:defRPr/>
            </a:pPr>
            <a:endParaRPr lang="en-US" dirty="0">
              <a:latin typeface="Arial" pitchFamily="34" charset="0"/>
            </a:endParaRPr>
          </a:p>
          <a:p>
            <a:pPr>
              <a:defRPr/>
            </a:pPr>
            <a:endParaRPr lang="en-US" dirty="0">
              <a:latin typeface="Arial" pitchFamily="34" charset="0"/>
            </a:endParaRPr>
          </a:p>
          <a:p>
            <a:pPr>
              <a:defRPr/>
            </a:pPr>
            <a:r>
              <a:rPr lang="en-US" dirty="0">
                <a:latin typeface="Arial" pitchFamily="34" charset="0"/>
              </a:rPr>
              <a:t>       </a:t>
            </a:r>
            <a:r>
              <a:rPr lang="en-US" cap="all" dirty="0">
                <a:latin typeface="Arial" pitchFamily="34" charset="0"/>
              </a:rPr>
              <a:t> </a:t>
            </a:r>
          </a:p>
        </p:txBody>
      </p:sp>
      <p:sp>
        <p:nvSpPr>
          <p:cNvPr id="43" name="Прямоугольник 42"/>
          <p:cNvSpPr>
            <a:spLocks noChangeArrowheads="1"/>
          </p:cNvSpPr>
          <p:nvPr/>
        </p:nvSpPr>
        <p:spPr bwMode="auto">
          <a:xfrm>
            <a:off x="142875" y="908050"/>
            <a:ext cx="3608388" cy="5834063"/>
          </a:xfrm>
          <a:prstGeom prst="rect">
            <a:avLst/>
          </a:prstGeom>
          <a:solidFill>
            <a:srgbClr val="FFFFCC"/>
          </a:solidFill>
          <a:ln>
            <a:noFill/>
          </a:ln>
          <a:effectLst>
            <a:outerShdw dist="38100" dir="8100000" algn="tr" rotWithShape="0">
              <a:srgbClr val="000000">
                <a:alpha val="39999"/>
              </a:srgbClr>
            </a:outerShdw>
          </a:effectLst>
          <a:extLst/>
        </p:spPr>
        <p:txBody>
          <a:bodyPr anchor="ctr"/>
          <a:lstStyle/>
          <a:p>
            <a:pPr algn="ctr">
              <a:defRPr/>
            </a:pPr>
            <a:endParaRPr lang="en-US">
              <a:solidFill>
                <a:srgbClr val="FFFFFF"/>
              </a:solidFill>
              <a:latin typeface="Arial" pitchFamily="34" charset="0"/>
            </a:endParaRPr>
          </a:p>
          <a:p>
            <a:pPr algn="ctr">
              <a:defRPr/>
            </a:pPr>
            <a:endParaRPr lang="en-US">
              <a:solidFill>
                <a:srgbClr val="FFFFFF"/>
              </a:solidFill>
              <a:latin typeface="Arial" pitchFamily="34" charset="0"/>
            </a:endParaRPr>
          </a:p>
          <a:p>
            <a:pPr algn="ctr">
              <a:defRPr/>
            </a:pPr>
            <a:endParaRPr lang="en-US">
              <a:solidFill>
                <a:srgbClr val="FFFFFF"/>
              </a:solidFill>
              <a:latin typeface="Arial" pitchFamily="34" charset="0"/>
            </a:endParaRPr>
          </a:p>
          <a:p>
            <a:pPr algn="ctr">
              <a:defRPr/>
            </a:pPr>
            <a:endParaRPr lang="en-US">
              <a:solidFill>
                <a:srgbClr val="FFFFFF"/>
              </a:solidFill>
              <a:latin typeface="Arial" pitchFamily="34" charset="0"/>
            </a:endParaRPr>
          </a:p>
          <a:p>
            <a:pPr algn="ctr">
              <a:defRPr/>
            </a:pPr>
            <a:endParaRPr lang="en-US">
              <a:solidFill>
                <a:srgbClr val="FFFFFF"/>
              </a:solidFill>
              <a:latin typeface="Arial" pitchFamily="34" charset="0"/>
            </a:endParaRPr>
          </a:p>
          <a:p>
            <a:pPr algn="ctr">
              <a:defRPr/>
            </a:pPr>
            <a:endParaRPr lang="en-US">
              <a:solidFill>
                <a:srgbClr val="FFFFFF"/>
              </a:solidFill>
              <a:latin typeface="Arial" pitchFamily="34" charset="0"/>
            </a:endParaRPr>
          </a:p>
          <a:p>
            <a:pPr algn="ctr">
              <a:defRPr/>
            </a:pPr>
            <a:endParaRPr lang="en-US">
              <a:solidFill>
                <a:srgbClr val="FFFFFF"/>
              </a:solidFill>
              <a:latin typeface="Arial" pitchFamily="34" charset="0"/>
            </a:endParaRPr>
          </a:p>
          <a:p>
            <a:pPr algn="ctr">
              <a:defRPr/>
            </a:pPr>
            <a:endParaRPr lang="en-US">
              <a:solidFill>
                <a:srgbClr val="FFFFFF"/>
              </a:solidFill>
              <a:latin typeface="Arial" pitchFamily="34" charset="0"/>
            </a:endParaRPr>
          </a:p>
          <a:p>
            <a:pPr algn="ctr">
              <a:defRPr/>
            </a:pPr>
            <a:endParaRPr lang="en-US">
              <a:solidFill>
                <a:srgbClr val="FFFFFF"/>
              </a:solidFill>
              <a:latin typeface="Arial" pitchFamily="34" charset="0"/>
            </a:endParaRPr>
          </a:p>
          <a:p>
            <a:pPr algn="ctr">
              <a:defRPr/>
            </a:pPr>
            <a:endParaRPr lang="en-US">
              <a:solidFill>
                <a:srgbClr val="FFFFFF"/>
              </a:solidFill>
              <a:latin typeface="Arial" pitchFamily="34" charset="0"/>
            </a:endParaRPr>
          </a:p>
          <a:p>
            <a:pPr algn="just">
              <a:defRPr/>
            </a:pPr>
            <a:r>
              <a:rPr lang="en-US">
                <a:solidFill>
                  <a:srgbClr val="FFFFFF"/>
                </a:solidFill>
                <a:latin typeface="Arial" pitchFamily="34" charset="0"/>
              </a:rPr>
              <a:t> </a:t>
            </a:r>
          </a:p>
          <a:p>
            <a:pPr algn="just">
              <a:defRPr/>
            </a:pPr>
            <a:endParaRPr lang="en-US">
              <a:solidFill>
                <a:srgbClr val="FFFFFF"/>
              </a:solidFill>
              <a:latin typeface="Arial" pitchFamily="34" charset="0"/>
            </a:endParaRPr>
          </a:p>
          <a:p>
            <a:pPr algn="just">
              <a:defRPr/>
            </a:pPr>
            <a:endParaRPr lang="en-US">
              <a:solidFill>
                <a:srgbClr val="FFFFFF"/>
              </a:solidFill>
              <a:latin typeface="Arial" pitchFamily="34" charset="0"/>
            </a:endParaRPr>
          </a:p>
          <a:p>
            <a:pPr algn="just">
              <a:defRPr/>
            </a:pPr>
            <a:endParaRPr lang="en-US">
              <a:solidFill>
                <a:srgbClr val="FF0000"/>
              </a:solidFill>
              <a:latin typeface="Arial" pitchFamily="34" charset="0"/>
            </a:endParaRPr>
          </a:p>
          <a:p>
            <a:pPr algn="just">
              <a:defRPr/>
            </a:pPr>
            <a:endParaRPr lang="en-US">
              <a:solidFill>
                <a:srgbClr val="FF0000"/>
              </a:solidFill>
              <a:latin typeface="Arial" pitchFamily="34" charset="0"/>
            </a:endParaRPr>
          </a:p>
          <a:p>
            <a:pPr algn="just">
              <a:defRPr/>
            </a:pPr>
            <a:endParaRPr lang="en-US">
              <a:solidFill>
                <a:srgbClr val="FF0000"/>
              </a:solidFill>
              <a:latin typeface="Arial" pitchFamily="34" charset="0"/>
            </a:endParaRPr>
          </a:p>
          <a:p>
            <a:pPr algn="ctr">
              <a:defRPr/>
            </a:pPr>
            <a:r>
              <a:rPr lang="en-US">
                <a:solidFill>
                  <a:srgbClr val="00B050"/>
                </a:solidFill>
                <a:effectLst>
                  <a:outerShdw blurRad="38100" dist="38100" dir="2700000" algn="tl">
                    <a:srgbClr val="000000"/>
                  </a:outerShdw>
                </a:effectLst>
                <a:latin typeface="Arial" pitchFamily="34" charset="0"/>
              </a:rPr>
              <a:t>High thermal stability</a:t>
            </a:r>
          </a:p>
          <a:p>
            <a:pPr algn="ctr">
              <a:defRPr/>
            </a:pPr>
            <a:r>
              <a:rPr lang="en-US">
                <a:solidFill>
                  <a:srgbClr val="00B050"/>
                </a:solidFill>
                <a:effectLst>
                  <a:outerShdw blurRad="38100" dist="38100" dir="2700000" algn="tl">
                    <a:srgbClr val="000000"/>
                  </a:outerShdw>
                </a:effectLst>
                <a:latin typeface="Arial" pitchFamily="34" charset="0"/>
              </a:rPr>
              <a:t>High radiation durability</a:t>
            </a:r>
          </a:p>
          <a:p>
            <a:pPr algn="just">
              <a:defRPr/>
            </a:pPr>
            <a:endParaRPr lang="en-US">
              <a:solidFill>
                <a:srgbClr val="FF0000"/>
              </a:solidFill>
              <a:latin typeface="Arial" pitchFamily="34" charset="0"/>
            </a:endParaRPr>
          </a:p>
          <a:p>
            <a:pPr algn="ctr">
              <a:defRPr/>
            </a:pPr>
            <a:endParaRPr lang="en-US" sz="2000" b="1">
              <a:solidFill>
                <a:srgbClr val="FF0000"/>
              </a:solidFill>
              <a:effectLst>
                <a:outerShdw blurRad="38100" dist="38100" dir="2700000" algn="tl">
                  <a:srgbClr val="000000"/>
                </a:outerShdw>
              </a:effectLst>
              <a:latin typeface="Arial" pitchFamily="34" charset="0"/>
            </a:endParaRPr>
          </a:p>
          <a:p>
            <a:pPr algn="ctr">
              <a:defRPr/>
            </a:pPr>
            <a:r>
              <a:rPr lang="en-US" sz="2000" b="1">
                <a:solidFill>
                  <a:srgbClr val="FF0000"/>
                </a:solidFill>
                <a:effectLst>
                  <a:outerShdw blurRad="38100" dist="38100" dir="2700000" algn="tl">
                    <a:srgbClr val="000000"/>
                  </a:outerShdw>
                </a:effectLst>
                <a:latin typeface="Arial" pitchFamily="34" charset="0"/>
              </a:rPr>
              <a:t>Nanoparticles forming</a:t>
            </a:r>
          </a:p>
          <a:p>
            <a:pPr algn="just">
              <a:defRPr/>
            </a:pPr>
            <a:endParaRPr lang="en-US">
              <a:solidFill>
                <a:srgbClr val="FF0000"/>
              </a:solidFill>
              <a:latin typeface="Arial" pitchFamily="34" charset="0"/>
            </a:endParaRPr>
          </a:p>
          <a:p>
            <a:pPr algn="just">
              <a:defRPr/>
            </a:pPr>
            <a:endParaRPr lang="ru-RU">
              <a:solidFill>
                <a:srgbClr val="FFFFFF"/>
              </a:solidFill>
              <a:latin typeface="Arial" pitchFamily="34" charset="0"/>
            </a:endParaRPr>
          </a:p>
        </p:txBody>
      </p:sp>
      <p:sp>
        <p:nvSpPr>
          <p:cNvPr id="11269" name="Rectangle 1"/>
          <p:cNvSpPr>
            <a:spLocks noChangeArrowheads="1"/>
          </p:cNvSpPr>
          <p:nvPr/>
        </p:nvSpPr>
        <p:spPr bwMode="auto">
          <a:xfrm>
            <a:off x="-134938" y="452438"/>
            <a:ext cx="91440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2000" b="1">
                <a:solidFill>
                  <a:srgbClr val="0000FF"/>
                </a:solidFill>
                <a:cs typeface="Times New Roman" pitchFamily="18" charset="0"/>
              </a:rPr>
              <a:t>Silicon glasses doped by CeO</a:t>
            </a:r>
            <a:r>
              <a:rPr lang="en-US" sz="2000" b="1" baseline="-25000">
                <a:solidFill>
                  <a:srgbClr val="0000FF"/>
                </a:solidFill>
                <a:cs typeface="Times New Roman" pitchFamily="18" charset="0"/>
              </a:rPr>
              <a:t>2</a:t>
            </a:r>
            <a:r>
              <a:rPr lang="en-US" sz="2000" b="1">
                <a:solidFill>
                  <a:srgbClr val="0000FF"/>
                </a:solidFill>
                <a:cs typeface="Times New Roman" pitchFamily="18" charset="0"/>
              </a:rPr>
              <a:t>/TiO</a:t>
            </a:r>
            <a:r>
              <a:rPr lang="en-US" sz="2000" b="1" baseline="-25000">
                <a:solidFill>
                  <a:srgbClr val="0000FF"/>
                </a:solidFill>
                <a:cs typeface="Times New Roman" pitchFamily="18" charset="0"/>
              </a:rPr>
              <a:t>2</a:t>
            </a:r>
            <a:r>
              <a:rPr lang="en-US" sz="2000" b="1">
                <a:solidFill>
                  <a:srgbClr val="0000FF"/>
                </a:solidFill>
                <a:cs typeface="Times New Roman" pitchFamily="18" charset="0"/>
              </a:rPr>
              <a:t>:</a:t>
            </a:r>
          </a:p>
        </p:txBody>
      </p:sp>
      <p:sp>
        <p:nvSpPr>
          <p:cNvPr id="11270"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latin typeface="Calibri" pitchFamily="34" charset="0"/>
            </a:endParaRPr>
          </a:p>
        </p:txBody>
      </p:sp>
      <p:sp>
        <p:nvSpPr>
          <p:cNvPr id="11271"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latin typeface="Calibri" pitchFamily="34" charset="0"/>
            </a:endParaRPr>
          </a:p>
        </p:txBody>
      </p:sp>
      <p:sp>
        <p:nvSpPr>
          <p:cNvPr id="35" name="TextBox 34"/>
          <p:cNvSpPr txBox="1"/>
          <p:nvPr/>
        </p:nvSpPr>
        <p:spPr>
          <a:xfrm>
            <a:off x="325438" y="1041400"/>
            <a:ext cx="3243262" cy="460375"/>
          </a:xfrm>
          <a:prstGeom prst="rect">
            <a:avLst/>
          </a:prstGeom>
          <a:noFill/>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r>
              <a:rPr lang="en-US" sz="2400" b="1" dirty="0" smtClean="0">
                <a:solidFill>
                  <a:srgbClr val="FF0000"/>
                </a:solidFill>
                <a:effectLst>
                  <a:outerShdw blurRad="38100" dist="38100" dir="2700000" algn="tl">
                    <a:srgbClr val="C0C0C0"/>
                  </a:outerShdw>
                </a:effectLst>
                <a:latin typeface="Calibri" pitchFamily="34" charset="0"/>
              </a:rPr>
              <a:t>CeO</a:t>
            </a:r>
            <a:r>
              <a:rPr lang="en-US" sz="2400" b="1" baseline="-25000" dirty="0" smtClean="0">
                <a:solidFill>
                  <a:srgbClr val="FF0000"/>
                </a:solidFill>
                <a:effectLst>
                  <a:outerShdw blurRad="38100" dist="38100" dir="2700000" algn="tl">
                    <a:srgbClr val="C0C0C0"/>
                  </a:outerShdw>
                </a:effectLst>
                <a:latin typeface="Calibri" pitchFamily="34" charset="0"/>
              </a:rPr>
              <a:t>2</a:t>
            </a:r>
            <a:r>
              <a:rPr lang="en-US" sz="2400" b="1" dirty="0" smtClean="0">
                <a:solidFill>
                  <a:srgbClr val="FF0000"/>
                </a:solidFill>
                <a:effectLst>
                  <a:outerShdw blurRad="38100" dist="38100" dir="2700000" algn="tl">
                    <a:srgbClr val="C0C0C0"/>
                  </a:outerShdw>
                </a:effectLst>
                <a:latin typeface="Calibri" pitchFamily="34" charset="0"/>
              </a:rPr>
              <a:t>/TiO</a:t>
            </a:r>
            <a:r>
              <a:rPr lang="en-US" sz="2400" b="1" baseline="-25000" dirty="0" smtClean="0">
                <a:solidFill>
                  <a:srgbClr val="FF0000"/>
                </a:solidFill>
                <a:effectLst>
                  <a:outerShdw blurRad="38100" dist="38100" dir="2700000" algn="tl">
                    <a:srgbClr val="C0C0C0"/>
                  </a:outerShdw>
                </a:effectLst>
                <a:latin typeface="Calibri" pitchFamily="34" charset="0"/>
              </a:rPr>
              <a:t>2</a:t>
            </a:r>
            <a:r>
              <a:rPr lang="en-US" sz="2400" b="1" dirty="0" smtClean="0">
                <a:solidFill>
                  <a:srgbClr val="FF0000"/>
                </a:solidFill>
                <a:effectLst>
                  <a:outerShdw blurRad="38100" dist="38100" dir="2700000" algn="tl">
                    <a:srgbClr val="C0C0C0"/>
                  </a:outerShdw>
                </a:effectLst>
                <a:latin typeface="Calibri" pitchFamily="34" charset="0"/>
              </a:rPr>
              <a:t> doping effect</a:t>
            </a:r>
            <a:endParaRPr lang="ru-RU" sz="2400" b="1" dirty="0" smtClean="0">
              <a:solidFill>
                <a:srgbClr val="FF0000"/>
              </a:solidFill>
              <a:effectLst>
                <a:outerShdw blurRad="38100" dist="38100" dir="2700000" algn="tl">
                  <a:srgbClr val="C0C0C0"/>
                </a:outerShdw>
              </a:effectLst>
              <a:latin typeface="Calibri" pitchFamily="34" charset="0"/>
            </a:endParaRPr>
          </a:p>
        </p:txBody>
      </p:sp>
      <p:sp>
        <p:nvSpPr>
          <p:cNvPr id="11273" name="TextBox 40"/>
          <p:cNvSpPr txBox="1">
            <a:spLocks noChangeArrowheads="1"/>
          </p:cNvSpPr>
          <p:nvPr/>
        </p:nvSpPr>
        <p:spPr bwMode="auto">
          <a:xfrm>
            <a:off x="142875" y="2205038"/>
            <a:ext cx="35385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a:solidFill>
                  <a:srgbClr val="008000"/>
                </a:solidFill>
                <a:latin typeface="Calibri" pitchFamily="34" charset="0"/>
              </a:rPr>
              <a:t>Change of optical transmission coefficient – fine tuning of a color </a:t>
            </a:r>
            <a:endParaRPr lang="ru-RU">
              <a:solidFill>
                <a:srgbClr val="008000"/>
              </a:solidFill>
              <a:latin typeface="Calibri" pitchFamily="34" charset="0"/>
            </a:endParaRPr>
          </a:p>
        </p:txBody>
      </p:sp>
      <p:sp>
        <p:nvSpPr>
          <p:cNvPr id="42" name="Стрелка вниз 41"/>
          <p:cNvSpPr/>
          <p:nvPr/>
        </p:nvSpPr>
        <p:spPr>
          <a:xfrm>
            <a:off x="930275" y="1587500"/>
            <a:ext cx="2000250" cy="500063"/>
          </a:xfrm>
          <a:prstGeom prst="downArrow">
            <a:avLst>
              <a:gd name="adj1" fmla="val 56609"/>
              <a:gd name="adj2" fmla="val 55728"/>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275" name="Text Box 26"/>
          <p:cNvSpPr txBox="1">
            <a:spLocks noChangeArrowheads="1"/>
          </p:cNvSpPr>
          <p:nvPr/>
        </p:nvSpPr>
        <p:spPr bwMode="auto">
          <a:xfrm>
            <a:off x="1008063" y="5080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solidFill>
                  <a:srgbClr val="CC0066"/>
                </a:solidFill>
              </a:rPr>
              <a:t>Nanomaterials with controlled optical properties</a:t>
            </a:r>
            <a:endParaRPr lang="ru-RU" sz="2400" b="1">
              <a:solidFill>
                <a:srgbClr val="CC0066"/>
              </a:solidFill>
            </a:endParaRPr>
          </a:p>
        </p:txBody>
      </p:sp>
      <p:sp>
        <p:nvSpPr>
          <p:cNvPr id="11276" name="Rectangle 27"/>
          <p:cNvSpPr>
            <a:spLocks noChangeArrowheads="1"/>
          </p:cNvSpPr>
          <p:nvPr/>
        </p:nvSpPr>
        <p:spPr bwMode="auto">
          <a:xfrm>
            <a:off x="0" y="1433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11277" name="Rectangle 29"/>
          <p:cNvSpPr>
            <a:spLocks noChangeArrowheads="1"/>
          </p:cNvSpPr>
          <p:nvPr/>
        </p:nvSpPr>
        <p:spPr bwMode="auto">
          <a:xfrm>
            <a:off x="0" y="1604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graphicFrame>
        <p:nvGraphicFramePr>
          <p:cNvPr id="11278" name="Object 30"/>
          <p:cNvGraphicFramePr>
            <a:graphicFrameLocks noChangeAspect="1"/>
          </p:cNvGraphicFramePr>
          <p:nvPr/>
        </p:nvGraphicFramePr>
        <p:xfrm>
          <a:off x="3810000" y="944563"/>
          <a:ext cx="5138738" cy="2782887"/>
        </p:xfrm>
        <a:graphic>
          <a:graphicData uri="http://schemas.openxmlformats.org/presentationml/2006/ole">
            <mc:AlternateContent xmlns:mc="http://schemas.openxmlformats.org/markup-compatibility/2006">
              <mc:Choice xmlns:v="urn:schemas-microsoft-com:vml" Requires="v">
                <p:oleObj spid="_x0000_s11499" name="Graph" r:id="rId3" imgW="4428134" imgH="3205277" progId="Origin50.Graph">
                  <p:embed/>
                </p:oleObj>
              </mc:Choice>
              <mc:Fallback>
                <p:oleObj name="Graph" r:id="rId3" imgW="4428134" imgH="3205277" progId="Origin50.Graph">
                  <p:embed/>
                  <p:pic>
                    <p:nvPicPr>
                      <p:cNvPr id="0" name="Object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944563"/>
                        <a:ext cx="5138738"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79" name="Rectangle 31"/>
          <p:cNvSpPr>
            <a:spLocks noChangeArrowheads="1"/>
          </p:cNvSpPr>
          <p:nvPr/>
        </p:nvSpPr>
        <p:spPr bwMode="auto">
          <a:xfrm>
            <a:off x="4787900" y="944563"/>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zh-CN" b="1" i="1">
                <a:solidFill>
                  <a:srgbClr val="990000"/>
                </a:solidFill>
                <a:ea typeface="宋体" pitchFamily="2" charset="-122"/>
              </a:rPr>
              <a:t>Measured SANS curves</a:t>
            </a:r>
          </a:p>
        </p:txBody>
      </p:sp>
      <p:sp>
        <p:nvSpPr>
          <p:cNvPr id="11280" name="Text Box 32"/>
          <p:cNvSpPr txBox="1">
            <a:spLocks noChangeArrowheads="1"/>
          </p:cNvSpPr>
          <p:nvPr/>
        </p:nvSpPr>
        <p:spPr bwMode="auto">
          <a:xfrm>
            <a:off x="4437063" y="3529013"/>
            <a:ext cx="1223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rgbClr val="990000"/>
                </a:solidFill>
              </a:rPr>
              <a:t>Pure glass</a:t>
            </a:r>
            <a:endParaRPr lang="ru-RU" sz="1400">
              <a:solidFill>
                <a:srgbClr val="990000"/>
              </a:solidFill>
            </a:endParaRPr>
          </a:p>
        </p:txBody>
      </p:sp>
      <p:sp>
        <p:nvSpPr>
          <p:cNvPr id="11281" name="Text Box 33"/>
          <p:cNvSpPr txBox="1">
            <a:spLocks noChangeArrowheads="1"/>
          </p:cNvSpPr>
          <p:nvPr/>
        </p:nvSpPr>
        <p:spPr bwMode="auto">
          <a:xfrm>
            <a:off x="5545138" y="3490913"/>
            <a:ext cx="19431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solidFill>
                  <a:srgbClr val="990000"/>
                </a:solidFill>
              </a:rPr>
              <a:t>molar ratio </a:t>
            </a:r>
          </a:p>
          <a:p>
            <a:pPr algn="ctr" eaLnBrk="1" hangingPunct="1"/>
            <a:r>
              <a:rPr lang="en-US" sz="1200">
                <a:solidFill>
                  <a:srgbClr val="990000"/>
                </a:solidFill>
              </a:rPr>
              <a:t>CeO</a:t>
            </a:r>
            <a:r>
              <a:rPr lang="en-US" sz="1200" baseline="-25000">
                <a:solidFill>
                  <a:srgbClr val="990000"/>
                </a:solidFill>
              </a:rPr>
              <a:t>2</a:t>
            </a:r>
            <a:r>
              <a:rPr lang="en-US" sz="1200">
                <a:solidFill>
                  <a:srgbClr val="990000"/>
                </a:solidFill>
              </a:rPr>
              <a:t>/TiO</a:t>
            </a:r>
            <a:r>
              <a:rPr lang="en-US" sz="1200" baseline="-25000">
                <a:solidFill>
                  <a:srgbClr val="990000"/>
                </a:solidFill>
              </a:rPr>
              <a:t>2 </a:t>
            </a:r>
          </a:p>
          <a:p>
            <a:pPr algn="ctr" eaLnBrk="1" hangingPunct="1"/>
            <a:r>
              <a:rPr lang="en-US" sz="1200" baseline="-25000">
                <a:solidFill>
                  <a:srgbClr val="990000"/>
                </a:solidFill>
              </a:rPr>
              <a:t> </a:t>
            </a:r>
            <a:r>
              <a:rPr lang="en-US" sz="1200">
                <a:solidFill>
                  <a:srgbClr val="990000"/>
                </a:solidFill>
              </a:rPr>
              <a:t>2.0/6.5</a:t>
            </a:r>
            <a:endParaRPr lang="ru-RU" sz="1200" baseline="-25000">
              <a:solidFill>
                <a:srgbClr val="990000"/>
              </a:solidFill>
            </a:endParaRPr>
          </a:p>
        </p:txBody>
      </p:sp>
      <p:pic>
        <p:nvPicPr>
          <p:cNvPr id="112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58738"/>
            <a:ext cx="73977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5150" y="98425"/>
            <a:ext cx="78105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84" name="Объект 1"/>
          <p:cNvGraphicFramePr>
            <a:graphicFrameLocks noChangeAspect="1"/>
          </p:cNvGraphicFramePr>
          <p:nvPr/>
        </p:nvGraphicFramePr>
        <p:xfrm>
          <a:off x="473075" y="2803525"/>
          <a:ext cx="2876550" cy="2289175"/>
        </p:xfrm>
        <a:graphic>
          <a:graphicData uri="http://schemas.openxmlformats.org/presentationml/2006/ole">
            <mc:AlternateContent xmlns:mc="http://schemas.openxmlformats.org/markup-compatibility/2006">
              <mc:Choice xmlns:v="urn:schemas-microsoft-com:vml" Requires="v">
                <p:oleObj spid="_x0000_s11500" name="Graph" r:id="rId7" imgW="4069690" imgH="3230880" progId="Origin50.Graph">
                  <p:embed/>
                </p:oleObj>
              </mc:Choice>
              <mc:Fallback>
                <p:oleObj name="Graph" r:id="rId7" imgW="4069690" imgH="3230880" progId="Origin50.Graph">
                  <p:embed/>
                  <p:pic>
                    <p:nvPicPr>
                      <p:cNvPr id="0" name="Объект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075" y="2803525"/>
                        <a:ext cx="2876550" cy="22891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85" name="Объект 2"/>
          <p:cNvGraphicFramePr>
            <a:graphicFrameLocks noChangeAspect="1"/>
          </p:cNvGraphicFramePr>
          <p:nvPr/>
        </p:nvGraphicFramePr>
        <p:xfrm>
          <a:off x="3841750" y="4073525"/>
          <a:ext cx="2505075" cy="1920875"/>
        </p:xfrm>
        <a:graphic>
          <a:graphicData uri="http://schemas.openxmlformats.org/presentationml/2006/ole">
            <mc:AlternateContent xmlns:mc="http://schemas.openxmlformats.org/markup-compatibility/2006">
              <mc:Choice xmlns:v="urn:schemas-microsoft-com:vml" Requires="v">
                <p:oleObj spid="_x0000_s11501" name="Graph" r:id="rId9" imgW="4096512" imgH="3265018" progId="Origin50.Graph">
                  <p:embed/>
                </p:oleObj>
              </mc:Choice>
              <mc:Fallback>
                <p:oleObj name="Graph" r:id="rId9" imgW="4096512" imgH="3265018" progId="Origin50.Graph">
                  <p:embed/>
                  <p:pic>
                    <p:nvPicPr>
                      <p:cNvPr id="0" name="Объект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1750" y="4073525"/>
                        <a:ext cx="2505075" cy="192087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86" name="Объект 3"/>
          <p:cNvGraphicFramePr>
            <a:graphicFrameLocks noChangeAspect="1"/>
          </p:cNvGraphicFramePr>
          <p:nvPr/>
        </p:nvGraphicFramePr>
        <p:xfrm>
          <a:off x="6483350" y="4059238"/>
          <a:ext cx="2446338" cy="1960562"/>
        </p:xfrm>
        <a:graphic>
          <a:graphicData uri="http://schemas.openxmlformats.org/presentationml/2006/ole">
            <mc:AlternateContent xmlns:mc="http://schemas.openxmlformats.org/markup-compatibility/2006">
              <mc:Choice xmlns:v="urn:schemas-microsoft-com:vml" Requires="v">
                <p:oleObj spid="_x0000_s11502" name="Graph" r:id="rId11" imgW="4059936" imgH="3244291" progId="Origin50.Graph">
                  <p:embed/>
                </p:oleObj>
              </mc:Choice>
              <mc:Fallback>
                <p:oleObj name="Graph" r:id="rId11" imgW="4059936" imgH="3244291" progId="Origin50.Graph">
                  <p:embed/>
                  <p:pic>
                    <p:nvPicPr>
                      <p:cNvPr id="0" name="Объект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83350" y="4059238"/>
                        <a:ext cx="2446338" cy="196056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 name="Стрелка вниз 43"/>
          <p:cNvSpPr/>
          <p:nvPr/>
        </p:nvSpPr>
        <p:spPr>
          <a:xfrm>
            <a:off x="947738" y="5661025"/>
            <a:ext cx="2000250" cy="500063"/>
          </a:xfrm>
          <a:prstGeom prst="downArrow">
            <a:avLst>
              <a:gd name="adj1" fmla="val 56609"/>
              <a:gd name="adj2" fmla="val 55728"/>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288" name="Text Box 33"/>
          <p:cNvSpPr txBox="1">
            <a:spLocks noChangeArrowheads="1"/>
          </p:cNvSpPr>
          <p:nvPr/>
        </p:nvSpPr>
        <p:spPr bwMode="auto">
          <a:xfrm>
            <a:off x="6992938" y="3448050"/>
            <a:ext cx="19431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solidFill>
                  <a:srgbClr val="990000"/>
                </a:solidFill>
              </a:rPr>
              <a:t>molar ratio </a:t>
            </a:r>
          </a:p>
          <a:p>
            <a:pPr algn="ctr" eaLnBrk="1" hangingPunct="1"/>
            <a:r>
              <a:rPr lang="en-US" sz="1200">
                <a:solidFill>
                  <a:srgbClr val="990000"/>
                </a:solidFill>
              </a:rPr>
              <a:t>CeO</a:t>
            </a:r>
            <a:r>
              <a:rPr lang="en-US" sz="1200" baseline="-25000">
                <a:solidFill>
                  <a:srgbClr val="990000"/>
                </a:solidFill>
              </a:rPr>
              <a:t>2</a:t>
            </a:r>
            <a:r>
              <a:rPr lang="en-US" sz="1200">
                <a:solidFill>
                  <a:srgbClr val="990000"/>
                </a:solidFill>
              </a:rPr>
              <a:t>/TiO</a:t>
            </a:r>
            <a:r>
              <a:rPr lang="en-US" sz="1200" baseline="-25000">
                <a:solidFill>
                  <a:srgbClr val="990000"/>
                </a:solidFill>
              </a:rPr>
              <a:t>2  </a:t>
            </a:r>
          </a:p>
          <a:p>
            <a:pPr algn="ctr" eaLnBrk="1" hangingPunct="1"/>
            <a:r>
              <a:rPr lang="en-US" sz="1200">
                <a:solidFill>
                  <a:srgbClr val="990000"/>
                </a:solidFill>
              </a:rPr>
              <a:t>2.0/10.0</a:t>
            </a:r>
            <a:endParaRPr lang="ru-RU" sz="1200" baseline="-25000">
              <a:solidFill>
                <a:srgbClr val="990000"/>
              </a:solidFill>
            </a:endParaRPr>
          </a:p>
        </p:txBody>
      </p:sp>
      <p:grpSp>
        <p:nvGrpSpPr>
          <p:cNvPr id="11289" name="Группа 26"/>
          <p:cNvGrpSpPr>
            <a:grpSpLocks/>
          </p:cNvGrpSpPr>
          <p:nvPr/>
        </p:nvGrpSpPr>
        <p:grpSpPr bwMode="auto">
          <a:xfrm>
            <a:off x="5588000" y="6048375"/>
            <a:ext cx="608013" cy="671513"/>
            <a:chOff x="0" y="0"/>
            <a:chExt cx="857068" cy="934720"/>
          </a:xfrm>
        </p:grpSpPr>
        <p:sp>
          <p:nvSpPr>
            <p:cNvPr id="28" name="Овал 27"/>
            <p:cNvSpPr/>
            <p:nvPr/>
          </p:nvSpPr>
          <p:spPr>
            <a:xfrm>
              <a:off x="0" y="198876"/>
              <a:ext cx="255106" cy="254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grpSp>
          <p:nvGrpSpPr>
            <p:cNvPr id="11312" name="Группа 28"/>
            <p:cNvGrpSpPr>
              <a:grpSpLocks/>
            </p:cNvGrpSpPr>
            <p:nvPr/>
          </p:nvGrpSpPr>
          <p:grpSpPr bwMode="auto">
            <a:xfrm>
              <a:off x="45721" y="0"/>
              <a:ext cx="811347" cy="934720"/>
              <a:chOff x="1" y="0"/>
              <a:chExt cx="811347" cy="934720"/>
            </a:xfrm>
          </p:grpSpPr>
          <p:grpSp>
            <p:nvGrpSpPr>
              <p:cNvPr id="11313" name="Группа 29"/>
              <p:cNvGrpSpPr>
                <a:grpSpLocks/>
              </p:cNvGrpSpPr>
              <p:nvPr/>
            </p:nvGrpSpPr>
            <p:grpSpPr bwMode="auto">
              <a:xfrm>
                <a:off x="40640" y="447040"/>
                <a:ext cx="497840" cy="441960"/>
                <a:chOff x="0" y="0"/>
                <a:chExt cx="497840" cy="441960"/>
              </a:xfrm>
            </p:grpSpPr>
            <p:sp>
              <p:nvSpPr>
                <p:cNvPr id="46" name="Овал 45"/>
                <p:cNvSpPr/>
                <p:nvPr/>
              </p:nvSpPr>
              <p:spPr>
                <a:xfrm>
                  <a:off x="242593" y="-672"/>
                  <a:ext cx="255106" cy="25412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47" name="Овал 46"/>
                <p:cNvSpPr/>
                <p:nvPr/>
              </p:nvSpPr>
              <p:spPr>
                <a:xfrm>
                  <a:off x="-19227" y="187156"/>
                  <a:ext cx="273008" cy="25411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grpSp>
          <p:grpSp>
            <p:nvGrpSpPr>
              <p:cNvPr id="11314" name="Группа 30"/>
              <p:cNvGrpSpPr>
                <a:grpSpLocks/>
              </p:cNvGrpSpPr>
              <p:nvPr/>
            </p:nvGrpSpPr>
            <p:grpSpPr bwMode="auto">
              <a:xfrm>
                <a:off x="1" y="0"/>
                <a:ext cx="811347" cy="934720"/>
                <a:chOff x="0" y="0"/>
                <a:chExt cx="782320" cy="934720"/>
              </a:xfrm>
            </p:grpSpPr>
            <p:sp>
              <p:nvSpPr>
                <p:cNvPr id="32" name="Овал 31"/>
                <p:cNvSpPr/>
                <p:nvPr/>
              </p:nvSpPr>
              <p:spPr>
                <a:xfrm>
                  <a:off x="216999" y="0"/>
                  <a:ext cx="254610" cy="254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33" name="Овал 32"/>
                <p:cNvSpPr/>
                <p:nvPr/>
              </p:nvSpPr>
              <p:spPr>
                <a:xfrm>
                  <a:off x="335672" y="152473"/>
                  <a:ext cx="252453" cy="25411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34" name="Овал 33"/>
                <p:cNvSpPr/>
                <p:nvPr/>
              </p:nvSpPr>
              <p:spPr>
                <a:xfrm>
                  <a:off x="201894" y="269588"/>
                  <a:ext cx="254610" cy="254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36" name="Овал 35"/>
                <p:cNvSpPr/>
                <p:nvPr/>
              </p:nvSpPr>
              <p:spPr>
                <a:xfrm>
                  <a:off x="106955" y="97228"/>
                  <a:ext cx="252453" cy="25412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37" name="Овал 36"/>
                <p:cNvSpPr/>
                <p:nvPr/>
              </p:nvSpPr>
              <p:spPr>
                <a:xfrm>
                  <a:off x="415509" y="315993"/>
                  <a:ext cx="254610" cy="251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38" name="Овал 37"/>
                <p:cNvSpPr/>
                <p:nvPr/>
              </p:nvSpPr>
              <p:spPr>
                <a:xfrm>
                  <a:off x="-931" y="380075"/>
                  <a:ext cx="254610" cy="25412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39" name="Овал 38"/>
                <p:cNvSpPr/>
                <p:nvPr/>
              </p:nvSpPr>
              <p:spPr>
                <a:xfrm>
                  <a:off x="106955" y="543596"/>
                  <a:ext cx="252453" cy="254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40" name="Овал 39"/>
                <p:cNvSpPr/>
                <p:nvPr/>
              </p:nvSpPr>
              <p:spPr>
                <a:xfrm>
                  <a:off x="527710" y="366817"/>
                  <a:ext cx="254610" cy="25191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41" name="Овал 40"/>
                <p:cNvSpPr/>
                <p:nvPr/>
              </p:nvSpPr>
              <p:spPr>
                <a:xfrm>
                  <a:off x="471609" y="543596"/>
                  <a:ext cx="254610" cy="254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45" name="Овал 44"/>
                <p:cNvSpPr/>
                <p:nvPr/>
              </p:nvSpPr>
              <p:spPr>
                <a:xfrm rot="20959878">
                  <a:off x="253679" y="680599"/>
                  <a:ext cx="254610" cy="254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grpSp>
        </p:grpSp>
      </p:grpSp>
      <p:grpSp>
        <p:nvGrpSpPr>
          <p:cNvPr id="11290" name="Группа 47"/>
          <p:cNvGrpSpPr>
            <a:grpSpLocks/>
          </p:cNvGrpSpPr>
          <p:nvPr/>
        </p:nvGrpSpPr>
        <p:grpSpPr bwMode="auto">
          <a:xfrm>
            <a:off x="4714875" y="6237288"/>
            <a:ext cx="504825" cy="449262"/>
            <a:chOff x="0" y="0"/>
            <a:chExt cx="614680" cy="660400"/>
          </a:xfrm>
        </p:grpSpPr>
        <p:grpSp>
          <p:nvGrpSpPr>
            <p:cNvPr id="11302" name="Группа 48"/>
            <p:cNvGrpSpPr>
              <a:grpSpLocks/>
            </p:cNvGrpSpPr>
            <p:nvPr/>
          </p:nvGrpSpPr>
          <p:grpSpPr bwMode="auto">
            <a:xfrm>
              <a:off x="0" y="0"/>
              <a:ext cx="614680" cy="660400"/>
              <a:chOff x="0" y="0"/>
              <a:chExt cx="614680" cy="660400"/>
            </a:xfrm>
          </p:grpSpPr>
          <p:sp>
            <p:nvSpPr>
              <p:cNvPr id="51" name="Овал 50"/>
              <p:cNvSpPr/>
              <p:nvPr/>
            </p:nvSpPr>
            <p:spPr>
              <a:xfrm>
                <a:off x="218425" y="0"/>
                <a:ext cx="253217" cy="25202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52" name="Овал 51"/>
              <p:cNvSpPr/>
              <p:nvPr/>
            </p:nvSpPr>
            <p:spPr>
              <a:xfrm>
                <a:off x="334402" y="151681"/>
                <a:ext cx="255150" cy="256693"/>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53" name="Овал 52"/>
              <p:cNvSpPr/>
              <p:nvPr/>
            </p:nvSpPr>
            <p:spPr>
              <a:xfrm>
                <a:off x="162368" y="212354"/>
                <a:ext cx="255150" cy="2566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54" name="Овал 53"/>
              <p:cNvSpPr/>
              <p:nvPr/>
            </p:nvSpPr>
            <p:spPr>
              <a:xfrm>
                <a:off x="40593" y="51339"/>
                <a:ext cx="253217" cy="252026"/>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55" name="Овал 54"/>
              <p:cNvSpPr/>
              <p:nvPr/>
            </p:nvSpPr>
            <p:spPr>
              <a:xfrm>
                <a:off x="0" y="212354"/>
                <a:ext cx="253218" cy="25669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56" name="Овал 55"/>
              <p:cNvSpPr/>
              <p:nvPr/>
            </p:nvSpPr>
            <p:spPr>
              <a:xfrm>
                <a:off x="361463" y="315031"/>
                <a:ext cx="253217" cy="25436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57" name="Овал 56"/>
              <p:cNvSpPr/>
              <p:nvPr/>
            </p:nvSpPr>
            <p:spPr>
              <a:xfrm>
                <a:off x="162368" y="408374"/>
                <a:ext cx="255150" cy="252026"/>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grpSp>
        <p:sp>
          <p:nvSpPr>
            <p:cNvPr id="50" name="Овал 49"/>
            <p:cNvSpPr/>
            <p:nvPr/>
          </p:nvSpPr>
          <p:spPr>
            <a:xfrm rot="20959878">
              <a:off x="21263" y="350036"/>
              <a:ext cx="262882" cy="2543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grpSp>
      <p:sp>
        <p:nvSpPr>
          <p:cNvPr id="58" name="Овал 57"/>
          <p:cNvSpPr/>
          <p:nvPr/>
        </p:nvSpPr>
        <p:spPr>
          <a:xfrm>
            <a:off x="3962400" y="5932488"/>
            <a:ext cx="209550" cy="190500"/>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dirty="0"/>
          </a:p>
        </p:txBody>
      </p:sp>
      <p:sp>
        <p:nvSpPr>
          <p:cNvPr id="59" name="Овал 58"/>
          <p:cNvSpPr/>
          <p:nvPr/>
        </p:nvSpPr>
        <p:spPr>
          <a:xfrm>
            <a:off x="3962400" y="6203950"/>
            <a:ext cx="209550" cy="1905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60" name="Овал 59"/>
          <p:cNvSpPr/>
          <p:nvPr/>
        </p:nvSpPr>
        <p:spPr>
          <a:xfrm rot="20959878">
            <a:off x="3940175" y="6456363"/>
            <a:ext cx="215900" cy="190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11294" name="TextBox 1"/>
          <p:cNvSpPr txBox="1">
            <a:spLocks noChangeArrowheads="1"/>
          </p:cNvSpPr>
          <p:nvPr/>
        </p:nvSpPr>
        <p:spPr bwMode="auto">
          <a:xfrm>
            <a:off x="4090988" y="5932488"/>
            <a:ext cx="9223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Ce</a:t>
            </a:r>
            <a:r>
              <a:rPr lang="en-US" sz="1400" baseline="30000"/>
              <a:t>3+</a:t>
            </a:r>
          </a:p>
          <a:p>
            <a:pPr eaLnBrk="1" hangingPunct="1"/>
            <a:r>
              <a:rPr lang="en-US" sz="1400"/>
              <a:t>Ce</a:t>
            </a:r>
            <a:r>
              <a:rPr lang="en-US" sz="1400" baseline="30000"/>
              <a:t>4+</a:t>
            </a:r>
          </a:p>
          <a:p>
            <a:pPr eaLnBrk="1" hangingPunct="1"/>
            <a:r>
              <a:rPr lang="en-US" sz="1400"/>
              <a:t>Ti</a:t>
            </a:r>
            <a:r>
              <a:rPr lang="en-US" sz="1400" baseline="30000"/>
              <a:t>4+</a:t>
            </a:r>
            <a:endParaRPr lang="ru-RU" sz="1400"/>
          </a:p>
        </p:txBody>
      </p:sp>
      <p:cxnSp>
        <p:nvCxnSpPr>
          <p:cNvPr id="6" name="Прямая со стрелкой 5"/>
          <p:cNvCxnSpPr>
            <a:stCxn id="11294" idx="3"/>
          </p:cNvCxnSpPr>
          <p:nvPr/>
        </p:nvCxnSpPr>
        <p:spPr>
          <a:xfrm flipH="1" flipV="1">
            <a:off x="4838700" y="5229225"/>
            <a:ext cx="174625" cy="10731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p:nvPr/>
        </p:nvCxnSpPr>
        <p:spPr>
          <a:xfrm flipH="1" flipV="1">
            <a:off x="5545138" y="4941888"/>
            <a:ext cx="387350" cy="13620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97" name="TextBox 7"/>
          <p:cNvSpPr txBox="1">
            <a:spLocks noChangeArrowheads="1"/>
          </p:cNvSpPr>
          <p:nvPr/>
        </p:nvSpPr>
        <p:spPr bwMode="auto">
          <a:xfrm>
            <a:off x="6300788" y="5805488"/>
            <a:ext cx="27368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solidFill>
                  <a:srgbClr val="CC0000"/>
                </a:solidFill>
              </a:rPr>
              <a:t>Correlation between cluster size and optical transmission</a:t>
            </a:r>
            <a:endParaRPr lang="ru-RU" sz="1400" b="1">
              <a:solidFill>
                <a:srgbClr val="CC0000"/>
              </a:solidFill>
            </a:endParaRPr>
          </a:p>
        </p:txBody>
      </p:sp>
      <p:cxnSp>
        <p:nvCxnSpPr>
          <p:cNvPr id="68" name="Прямая со стрелкой 67"/>
          <p:cNvCxnSpPr/>
          <p:nvPr/>
        </p:nvCxnSpPr>
        <p:spPr>
          <a:xfrm flipV="1">
            <a:off x="6196013" y="5013325"/>
            <a:ext cx="257175" cy="47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99" name="Text Box 62"/>
          <p:cNvSpPr txBox="1">
            <a:spLocks noChangeArrowheads="1"/>
          </p:cNvSpPr>
          <p:nvPr/>
        </p:nvSpPr>
        <p:spPr bwMode="auto">
          <a:xfrm>
            <a:off x="4295775" y="4029075"/>
            <a:ext cx="2376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solidFill>
                  <a:srgbClr val="0000FF"/>
                </a:solidFill>
              </a:rPr>
              <a:t>Average cluster size</a:t>
            </a:r>
            <a:endParaRPr lang="ru-RU" sz="1400" b="1">
              <a:solidFill>
                <a:srgbClr val="0000FF"/>
              </a:solidFill>
            </a:endParaRPr>
          </a:p>
        </p:txBody>
      </p:sp>
      <p:sp>
        <p:nvSpPr>
          <p:cNvPr id="11300" name="Text Box 63"/>
          <p:cNvSpPr txBox="1">
            <a:spLocks noChangeArrowheads="1"/>
          </p:cNvSpPr>
          <p:nvPr/>
        </p:nvSpPr>
        <p:spPr bwMode="auto">
          <a:xfrm>
            <a:off x="6329363" y="4019550"/>
            <a:ext cx="28082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solidFill>
                  <a:srgbClr val="0000FF"/>
                </a:solidFill>
              </a:rPr>
              <a:t>Optical transmission threshold</a:t>
            </a:r>
            <a:endParaRPr lang="ru-RU" sz="1400" b="1">
              <a:solidFill>
                <a:srgbClr val="0000FF"/>
              </a:solidFill>
            </a:endParaRPr>
          </a:p>
        </p:txBody>
      </p:sp>
      <p:sp>
        <p:nvSpPr>
          <p:cNvPr id="11301" name="Text Box 64"/>
          <p:cNvSpPr txBox="1">
            <a:spLocks noChangeArrowheads="1"/>
          </p:cNvSpPr>
          <p:nvPr/>
        </p:nvSpPr>
        <p:spPr bwMode="auto">
          <a:xfrm>
            <a:off x="6199188" y="6324600"/>
            <a:ext cx="36004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i="1">
                <a:solidFill>
                  <a:srgbClr val="0000FF"/>
                </a:solidFill>
              </a:rPr>
              <a:t>A.V.Belushkin et al., Adv. Nat. Sci.: Nanosci. Nanotechnol. (2010)</a:t>
            </a:r>
            <a:endParaRPr lang="ru-RU" sz="1400" i="1">
              <a:solidFill>
                <a:srgbClr val="0000FF"/>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Объект 7"/>
          <p:cNvGraphicFramePr>
            <a:graphicFrameLocks noChangeAspect="1"/>
          </p:cNvGraphicFramePr>
          <p:nvPr/>
        </p:nvGraphicFramePr>
        <p:xfrm>
          <a:off x="5018088" y="3898900"/>
          <a:ext cx="4090987" cy="3059113"/>
        </p:xfrm>
        <a:graphic>
          <a:graphicData uri="http://schemas.openxmlformats.org/presentationml/2006/ole">
            <mc:AlternateContent xmlns:mc="http://schemas.openxmlformats.org/markup-compatibility/2006">
              <mc:Choice xmlns:v="urn:schemas-microsoft-com:vml" Requires="v">
                <p:oleObj spid="_x0000_s12402" name="Graph" r:id="rId3" imgW="4187952" imgH="3130906" progId="Origin50.Graph">
                  <p:embed/>
                </p:oleObj>
              </mc:Choice>
              <mc:Fallback>
                <p:oleObj name="Graph" r:id="rId3" imgW="4187952" imgH="3130906" progId="Origin50.Graph">
                  <p:embed/>
                  <p:pic>
                    <p:nvPicPr>
                      <p:cNvPr id="0" name="Объект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088" y="3898900"/>
                        <a:ext cx="4090987"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379913"/>
            <a:ext cx="652463" cy="68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988" y="836613"/>
            <a:ext cx="1065212"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1313" y="1052513"/>
            <a:ext cx="873125"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15888" y="2544763"/>
            <a:ext cx="4960937" cy="307975"/>
          </a:xfrm>
          <a:prstGeom prst="rect">
            <a:avLst/>
          </a:prstGeom>
          <a:noFill/>
        </p:spPr>
        <p:txBody>
          <a:bodyPr wrap="none">
            <a:spAutoFit/>
          </a:bodyPr>
          <a:lstStyle/>
          <a:p>
            <a:pPr fontAlgn="auto">
              <a:spcBef>
                <a:spcPts val="0"/>
              </a:spcBef>
              <a:spcAft>
                <a:spcPts val="0"/>
              </a:spcAft>
              <a:defRPr/>
            </a:pPr>
            <a:r>
              <a:rPr lang="en-US" sz="1400" b="1" dirty="0">
                <a:solidFill>
                  <a:srgbClr val="990000"/>
                </a:solidFill>
                <a:latin typeface="+mn-lt"/>
              </a:rPr>
              <a:t>The LuAG:Ce</a:t>
            </a:r>
            <a:r>
              <a:rPr lang="en-US" sz="1400" b="1" baseline="30000" dirty="0">
                <a:solidFill>
                  <a:srgbClr val="990000"/>
                </a:solidFill>
                <a:latin typeface="+mn-lt"/>
              </a:rPr>
              <a:t>3</a:t>
            </a:r>
            <a:r>
              <a:rPr lang="en-US" sz="1400" b="1" baseline="30000" dirty="0">
                <a:solidFill>
                  <a:srgbClr val="990000"/>
                </a:solidFill>
                <a:latin typeface="+mj-lt"/>
              </a:rPr>
              <a:t>+ </a:t>
            </a:r>
            <a:r>
              <a:rPr lang="en-US" sz="1400" b="1" dirty="0">
                <a:solidFill>
                  <a:srgbClr val="990000"/>
                </a:solidFill>
                <a:latin typeface="+mj-lt"/>
              </a:rPr>
              <a:t>is one of perspective materials for LED   </a:t>
            </a:r>
            <a:endParaRPr lang="ru-RU" sz="1400" b="1" dirty="0">
              <a:solidFill>
                <a:srgbClr val="990000"/>
              </a:solidFill>
              <a:latin typeface="+mn-lt"/>
            </a:endParaRPr>
          </a:p>
        </p:txBody>
      </p:sp>
      <p:sp>
        <p:nvSpPr>
          <p:cNvPr id="7" name="Прямоугольник 6"/>
          <p:cNvSpPr/>
          <p:nvPr/>
        </p:nvSpPr>
        <p:spPr>
          <a:xfrm>
            <a:off x="1954213" y="3652838"/>
            <a:ext cx="2806700" cy="400050"/>
          </a:xfrm>
          <a:prstGeom prst="rect">
            <a:avLst/>
          </a:prstGeom>
        </p:spPr>
        <p:txBody>
          <a:bodyPr wrap="none">
            <a:spAutoFit/>
          </a:bodyPr>
          <a:lstStyle/>
          <a:p>
            <a:pPr fontAlgn="auto">
              <a:spcBef>
                <a:spcPts val="0"/>
              </a:spcBef>
              <a:spcAft>
                <a:spcPts val="0"/>
              </a:spcAft>
              <a:defRPr/>
            </a:pPr>
            <a:r>
              <a:rPr lang="en-GB" sz="2000" b="1" dirty="0">
                <a:solidFill>
                  <a:srgbClr val="FF0000"/>
                </a:solidFill>
                <a:effectLst>
                  <a:outerShdw blurRad="38100" dist="38100" dir="2700000" algn="tl">
                    <a:srgbClr val="000000">
                      <a:alpha val="43137"/>
                    </a:srgbClr>
                  </a:outerShdw>
                </a:effectLst>
                <a:latin typeface="+mn-lt"/>
              </a:rPr>
              <a:t>colloid-chemical method</a:t>
            </a:r>
            <a:endParaRPr lang="ru-RU" sz="2000" b="1" dirty="0">
              <a:solidFill>
                <a:srgbClr val="FF0000"/>
              </a:solidFill>
              <a:effectLst>
                <a:outerShdw blurRad="38100" dist="38100" dir="2700000" algn="tl">
                  <a:srgbClr val="000000">
                    <a:alpha val="43137"/>
                  </a:srgbClr>
                </a:outerShdw>
              </a:effectLst>
              <a:latin typeface="+mn-lt"/>
            </a:endParaRPr>
          </a:p>
        </p:txBody>
      </p:sp>
      <p:pic>
        <p:nvPicPr>
          <p:cNvPr id="1229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7800" y="2857500"/>
            <a:ext cx="146685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988" y="2789238"/>
            <a:ext cx="590550" cy="611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7863" y="4379913"/>
            <a:ext cx="1912937" cy="191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299" name="Объект 11"/>
          <p:cNvGraphicFramePr>
            <a:graphicFrameLocks noChangeAspect="1"/>
          </p:cNvGraphicFramePr>
          <p:nvPr/>
        </p:nvGraphicFramePr>
        <p:xfrm>
          <a:off x="4892675" y="1019175"/>
          <a:ext cx="4287838" cy="3379788"/>
        </p:xfrm>
        <a:graphic>
          <a:graphicData uri="http://schemas.openxmlformats.org/presentationml/2006/ole">
            <mc:AlternateContent xmlns:mc="http://schemas.openxmlformats.org/markup-compatibility/2006">
              <mc:Choice xmlns:v="urn:schemas-microsoft-com:vml" Requires="v">
                <p:oleObj spid="_x0000_s12403" name="Graph" r:id="rId11" imgW="3969715" imgH="3127248" progId="Origin50.Graph">
                  <p:embed/>
                </p:oleObj>
              </mc:Choice>
              <mc:Fallback>
                <p:oleObj name="Graph" r:id="rId11" imgW="3969715" imgH="3127248" progId="Origin50.Graph">
                  <p:embed/>
                  <p:pic>
                    <p:nvPicPr>
                      <p:cNvPr id="0" name="Объект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92675" y="1019175"/>
                        <a:ext cx="4287838"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300"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61188" y="5603875"/>
            <a:ext cx="68421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2438" y="1341438"/>
            <a:ext cx="796925"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02" name="Прямоугольник 16"/>
          <p:cNvSpPr>
            <a:spLocks noChangeArrowheads="1"/>
          </p:cNvSpPr>
          <p:nvPr/>
        </p:nvSpPr>
        <p:spPr bwMode="auto">
          <a:xfrm>
            <a:off x="-107950" y="4229100"/>
            <a:ext cx="21621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b="1">
                <a:solidFill>
                  <a:srgbClr val="0070C0"/>
                </a:solidFill>
              </a:rPr>
              <a:t>Research Institute for </a:t>
            </a:r>
          </a:p>
          <a:p>
            <a:pPr algn="ctr"/>
            <a:r>
              <a:rPr lang="en-US" sz="1200" b="1">
                <a:solidFill>
                  <a:srgbClr val="0070C0"/>
                </a:solidFill>
              </a:rPr>
              <a:t>Physical Chemical Problems </a:t>
            </a:r>
          </a:p>
          <a:p>
            <a:pPr algn="ctr"/>
            <a:r>
              <a:rPr lang="en-US" sz="1200" b="1">
                <a:solidFill>
                  <a:srgbClr val="0070C0"/>
                </a:solidFill>
              </a:rPr>
              <a:t>of BSU (Minsk, Belarus)</a:t>
            </a:r>
            <a:endParaRPr lang="ru-RU" sz="1200" b="1">
              <a:solidFill>
                <a:srgbClr val="0070C0"/>
              </a:solidFill>
            </a:endParaRPr>
          </a:p>
        </p:txBody>
      </p:sp>
      <p:sp>
        <p:nvSpPr>
          <p:cNvPr id="15" name="TextBox 14"/>
          <p:cNvSpPr txBox="1"/>
          <p:nvPr/>
        </p:nvSpPr>
        <p:spPr>
          <a:xfrm>
            <a:off x="160338" y="5262563"/>
            <a:ext cx="1004887" cy="523875"/>
          </a:xfrm>
          <a:prstGeom prst="rect">
            <a:avLst/>
          </a:prstGeom>
          <a:noFill/>
          <a:ln>
            <a:solidFill>
              <a:srgbClr val="FF0000"/>
            </a:solidFill>
          </a:ln>
        </p:spPr>
        <p:txBody>
          <a:bodyPr wrap="none">
            <a:spAutoFit/>
          </a:bodyPr>
          <a:lstStyle/>
          <a:p>
            <a:pPr fontAlgn="auto">
              <a:spcBef>
                <a:spcPts val="0"/>
              </a:spcBef>
              <a:spcAft>
                <a:spcPts val="0"/>
              </a:spcAft>
              <a:defRPr/>
            </a:pPr>
            <a:r>
              <a:rPr lang="en-US" sz="2800" b="1" dirty="0">
                <a:solidFill>
                  <a:schemeClr val="accent6">
                    <a:lumMod val="75000"/>
                  </a:schemeClr>
                </a:solidFill>
                <a:effectLst>
                  <a:outerShdw blurRad="38100" dist="38100" dir="2700000" algn="tl">
                    <a:srgbClr val="000000">
                      <a:alpha val="43137"/>
                    </a:srgbClr>
                  </a:outerShdw>
                </a:effectLst>
                <a:latin typeface="+mn-lt"/>
              </a:rPr>
              <a:t>Lu</a:t>
            </a:r>
            <a:r>
              <a:rPr lang="en-US" sz="2800" b="1" baseline="-25000" dirty="0">
                <a:solidFill>
                  <a:schemeClr val="accent6">
                    <a:lumMod val="75000"/>
                  </a:schemeClr>
                </a:solidFill>
                <a:effectLst>
                  <a:outerShdw blurRad="38100" dist="38100" dir="2700000" algn="tl">
                    <a:srgbClr val="000000">
                      <a:alpha val="43137"/>
                    </a:srgbClr>
                  </a:outerShdw>
                </a:effectLst>
                <a:latin typeface="+mn-lt"/>
              </a:rPr>
              <a:t>2</a:t>
            </a:r>
            <a:r>
              <a:rPr lang="en-US" sz="2800" b="1" dirty="0">
                <a:solidFill>
                  <a:schemeClr val="accent6">
                    <a:lumMod val="75000"/>
                  </a:schemeClr>
                </a:solidFill>
                <a:effectLst>
                  <a:outerShdw blurRad="38100" dist="38100" dir="2700000" algn="tl">
                    <a:srgbClr val="000000">
                      <a:alpha val="43137"/>
                    </a:srgbClr>
                  </a:outerShdw>
                </a:effectLst>
                <a:latin typeface="+mn-lt"/>
              </a:rPr>
              <a:t>O</a:t>
            </a:r>
            <a:r>
              <a:rPr lang="en-US" sz="2800" b="1" baseline="-25000" dirty="0">
                <a:solidFill>
                  <a:schemeClr val="accent6">
                    <a:lumMod val="75000"/>
                  </a:schemeClr>
                </a:solidFill>
                <a:effectLst>
                  <a:outerShdw blurRad="38100" dist="38100" dir="2700000" algn="tl">
                    <a:srgbClr val="000000">
                      <a:alpha val="43137"/>
                    </a:srgbClr>
                  </a:outerShdw>
                </a:effectLst>
                <a:latin typeface="+mn-lt"/>
              </a:rPr>
              <a:t>3</a:t>
            </a:r>
            <a:endParaRPr lang="ru-RU" sz="2800" b="1" baseline="-25000" dirty="0">
              <a:solidFill>
                <a:schemeClr val="accent6">
                  <a:lumMod val="75000"/>
                </a:schemeClr>
              </a:solidFill>
              <a:effectLst>
                <a:outerShdw blurRad="38100" dist="38100" dir="2700000" algn="tl">
                  <a:srgbClr val="000000">
                    <a:alpha val="43137"/>
                  </a:srgbClr>
                </a:outerShdw>
              </a:effectLst>
              <a:latin typeface="+mn-lt"/>
            </a:endParaRPr>
          </a:p>
        </p:txBody>
      </p:sp>
      <p:sp>
        <p:nvSpPr>
          <p:cNvPr id="16" name="Выноска со стрелкой вправо 15"/>
          <p:cNvSpPr/>
          <p:nvPr/>
        </p:nvSpPr>
        <p:spPr>
          <a:xfrm>
            <a:off x="1384300" y="5200650"/>
            <a:ext cx="1900238" cy="647700"/>
          </a:xfrm>
          <a:prstGeom prst="right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effectLst>
                  <a:outerShdw blurRad="38100" dist="38100" dir="2700000" algn="tl">
                    <a:srgbClr val="000000">
                      <a:alpha val="43137"/>
                    </a:srgbClr>
                  </a:outerShdw>
                </a:effectLst>
              </a:rPr>
              <a:t>Ce</a:t>
            </a:r>
            <a:r>
              <a:rPr lang="en-US" sz="3200" b="1" baseline="30000" dirty="0">
                <a:solidFill>
                  <a:srgbClr val="FF0000"/>
                </a:solidFill>
                <a:effectLst>
                  <a:outerShdw blurRad="38100" dist="38100" dir="2700000" algn="tl">
                    <a:srgbClr val="000000">
                      <a:alpha val="43137"/>
                    </a:srgbClr>
                  </a:outerShdw>
                </a:effectLst>
              </a:rPr>
              <a:t>3+</a:t>
            </a:r>
            <a:endParaRPr lang="ru-RU" sz="3200" b="1" baseline="30000" dirty="0">
              <a:solidFill>
                <a:srgbClr val="FF0000"/>
              </a:solidFill>
              <a:effectLst>
                <a:outerShdw blurRad="38100" dist="38100" dir="2700000" algn="tl">
                  <a:srgbClr val="000000">
                    <a:alpha val="43137"/>
                  </a:srgbClr>
                </a:outerShdw>
              </a:effectLst>
            </a:endParaRPr>
          </a:p>
        </p:txBody>
      </p:sp>
      <p:sp>
        <p:nvSpPr>
          <p:cNvPr id="12305" name="TextBox 1"/>
          <p:cNvSpPr txBox="1">
            <a:spLocks noChangeArrowheads="1"/>
          </p:cNvSpPr>
          <p:nvPr/>
        </p:nvSpPr>
        <p:spPr bwMode="auto">
          <a:xfrm>
            <a:off x="1736725" y="2830513"/>
            <a:ext cx="3013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a:solidFill>
                  <a:srgbClr val="7030A0"/>
                </a:solidFill>
                <a:latin typeface="Calibri" pitchFamily="34" charset="0"/>
                <a:cs typeface="Arial" charset="0"/>
              </a:rPr>
              <a:t>Control for optical properties </a:t>
            </a:r>
          </a:p>
          <a:p>
            <a:pPr algn="ctr" eaLnBrk="1" hangingPunct="1"/>
            <a:r>
              <a:rPr lang="en-US" b="1">
                <a:solidFill>
                  <a:srgbClr val="7030A0"/>
                </a:solidFill>
                <a:latin typeface="Calibri" pitchFamily="34" charset="0"/>
                <a:cs typeface="Arial" charset="0"/>
              </a:rPr>
              <a:t>by chemical synthesis</a:t>
            </a:r>
            <a:endParaRPr lang="ru-RU" b="1">
              <a:solidFill>
                <a:srgbClr val="7030A0"/>
              </a:solidFill>
              <a:latin typeface="Calibri" pitchFamily="34" charset="0"/>
              <a:cs typeface="Arial" charset="0"/>
            </a:endParaRPr>
          </a:p>
        </p:txBody>
      </p:sp>
      <p:cxnSp>
        <p:nvCxnSpPr>
          <p:cNvPr id="18" name="Скругленная соединительная линия 17"/>
          <p:cNvCxnSpPr>
            <a:endCxn id="16" idx="0"/>
          </p:cNvCxnSpPr>
          <p:nvPr/>
        </p:nvCxnSpPr>
        <p:spPr>
          <a:xfrm rot="5400000">
            <a:off x="2000251" y="3997325"/>
            <a:ext cx="1204912" cy="1201737"/>
          </a:xfrm>
          <a:prstGeom prst="curved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sp>
        <p:nvSpPr>
          <p:cNvPr id="12307" name="TextBox 18"/>
          <p:cNvSpPr txBox="1">
            <a:spLocks noChangeArrowheads="1"/>
          </p:cNvSpPr>
          <p:nvPr/>
        </p:nvSpPr>
        <p:spPr bwMode="auto">
          <a:xfrm>
            <a:off x="103188" y="6105525"/>
            <a:ext cx="31194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i="1">
                <a:solidFill>
                  <a:srgbClr val="7030A0"/>
                </a:solidFill>
                <a:latin typeface="Calibri" pitchFamily="34" charset="0"/>
                <a:cs typeface="Arial" charset="0"/>
              </a:rPr>
              <a:t>The additional optical centers </a:t>
            </a:r>
          </a:p>
          <a:p>
            <a:pPr algn="ctr" eaLnBrk="1" hangingPunct="1"/>
            <a:r>
              <a:rPr lang="en-US" b="1" i="1">
                <a:solidFill>
                  <a:srgbClr val="7030A0"/>
                </a:solidFill>
                <a:latin typeface="Calibri" pitchFamily="34" charset="0"/>
                <a:cs typeface="Arial" charset="0"/>
              </a:rPr>
              <a:t>by lutetium oxide </a:t>
            </a:r>
            <a:endParaRPr lang="ru-RU" b="1" i="1">
              <a:solidFill>
                <a:srgbClr val="7030A0"/>
              </a:solidFill>
              <a:latin typeface="Calibri" pitchFamily="34" charset="0"/>
              <a:cs typeface="Arial" charset="0"/>
            </a:endParaRPr>
          </a:p>
        </p:txBody>
      </p:sp>
      <p:sp>
        <p:nvSpPr>
          <p:cNvPr id="20" name="Стрелка вниз 19"/>
          <p:cNvSpPr/>
          <p:nvPr/>
        </p:nvSpPr>
        <p:spPr>
          <a:xfrm>
            <a:off x="2862263" y="3473450"/>
            <a:ext cx="719137" cy="206375"/>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rgbClr val="FF0000"/>
              </a:solidFill>
            </a:endParaRPr>
          </a:p>
        </p:txBody>
      </p:sp>
      <p:cxnSp>
        <p:nvCxnSpPr>
          <p:cNvPr id="21" name="Прямая со стрелкой 20"/>
          <p:cNvCxnSpPr>
            <a:stCxn id="15" idx="3"/>
            <a:endCxn id="16" idx="1"/>
          </p:cNvCxnSpPr>
          <p:nvPr/>
        </p:nvCxnSpPr>
        <p:spPr>
          <a:xfrm>
            <a:off x="1165225" y="5524500"/>
            <a:ext cx="219075"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pic>
        <p:nvPicPr>
          <p:cNvPr id="22" name="Picture 14"/>
          <p:cNvPicPr>
            <a:picLocks noChangeAspect="1" noChangeArrowheads="1"/>
          </p:cNvPicPr>
          <p:nvPr/>
        </p:nvPicPr>
        <p:blipFill>
          <a:blip r:embed="rId15"/>
          <a:srcRect/>
          <a:stretch>
            <a:fillRect/>
          </a:stretch>
        </p:blipFill>
        <p:spPr bwMode="auto">
          <a:xfrm>
            <a:off x="7596188" y="49213"/>
            <a:ext cx="1511300" cy="1133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3" name="Выгнутая вправо стрелка 22"/>
          <p:cNvSpPr/>
          <p:nvPr/>
        </p:nvSpPr>
        <p:spPr>
          <a:xfrm>
            <a:off x="8435975" y="3451225"/>
            <a:ext cx="360363" cy="1087438"/>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ru-RU">
              <a:solidFill>
                <a:schemeClr val="tx1"/>
              </a:solidFill>
            </a:endParaRPr>
          </a:p>
        </p:txBody>
      </p:sp>
      <p:sp>
        <p:nvSpPr>
          <p:cNvPr id="24" name="TextBox 23"/>
          <p:cNvSpPr txBox="1"/>
          <p:nvPr/>
        </p:nvSpPr>
        <p:spPr>
          <a:xfrm>
            <a:off x="3527425" y="6324600"/>
            <a:ext cx="1222375" cy="368300"/>
          </a:xfrm>
          <a:prstGeom prst="rect">
            <a:avLst/>
          </a:prstGeom>
          <a:noFill/>
        </p:spPr>
        <p:txBody>
          <a:bodyPr wrap="none">
            <a:spAutoFit/>
          </a:bodyPr>
          <a:lstStyle/>
          <a:p>
            <a:pPr fontAlgn="auto">
              <a:spcBef>
                <a:spcPts val="0"/>
              </a:spcBef>
              <a:spcAft>
                <a:spcPts val="0"/>
              </a:spcAft>
              <a:defRPr/>
            </a:pPr>
            <a:r>
              <a:rPr lang="en-US" dirty="0">
                <a:solidFill>
                  <a:srgbClr val="00B050"/>
                </a:solidFill>
                <a:effectLst>
                  <a:outerShdw blurRad="38100" dist="38100" dir="2700000" algn="tl">
                    <a:srgbClr val="000000">
                      <a:alpha val="43137"/>
                    </a:srgbClr>
                  </a:outerShdw>
                </a:effectLst>
                <a:latin typeface="+mn-lt"/>
              </a:rPr>
              <a:t>Al-O bonds</a:t>
            </a:r>
            <a:endParaRPr lang="ru-RU" dirty="0">
              <a:solidFill>
                <a:srgbClr val="00B050"/>
              </a:solidFill>
              <a:effectLst>
                <a:outerShdw blurRad="38100" dist="38100" dir="2700000" algn="tl">
                  <a:srgbClr val="000000">
                    <a:alpha val="43137"/>
                  </a:srgbClr>
                </a:outerShdw>
              </a:effectLst>
              <a:latin typeface="+mn-lt"/>
            </a:endParaRPr>
          </a:p>
        </p:txBody>
      </p:sp>
      <p:sp>
        <p:nvSpPr>
          <p:cNvPr id="12313" name="Text Box 28"/>
          <p:cNvSpPr txBox="1">
            <a:spLocks noChangeArrowheads="1"/>
          </p:cNvSpPr>
          <p:nvPr/>
        </p:nvSpPr>
        <p:spPr bwMode="auto">
          <a:xfrm>
            <a:off x="-73025" y="-26988"/>
            <a:ext cx="774065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solidFill>
                  <a:srgbClr val="7030A0"/>
                </a:solidFill>
                <a:latin typeface="Calibri" pitchFamily="34" charset="0"/>
                <a:cs typeface="Arial" charset="0"/>
              </a:rPr>
              <a:t>A study of the crystal structure of lutetium-aluminium garnets </a:t>
            </a:r>
            <a:r>
              <a:rPr lang="en-US" sz="2400" b="1">
                <a:solidFill>
                  <a:srgbClr val="7030A0"/>
                </a:solidFill>
                <a:cs typeface="Arial" charset="0"/>
              </a:rPr>
              <a:t>Lu</a:t>
            </a:r>
            <a:r>
              <a:rPr lang="en-US" sz="2400" b="1" baseline="-25000">
                <a:solidFill>
                  <a:srgbClr val="7030A0"/>
                </a:solidFill>
                <a:cs typeface="Arial" charset="0"/>
              </a:rPr>
              <a:t>3</a:t>
            </a:r>
            <a:r>
              <a:rPr lang="en-US" sz="2400" b="1">
                <a:solidFill>
                  <a:srgbClr val="7030A0"/>
                </a:solidFill>
                <a:cs typeface="Arial" charset="0"/>
              </a:rPr>
              <a:t>Al</a:t>
            </a:r>
            <a:r>
              <a:rPr lang="en-US" sz="2400" b="1" baseline="-25000">
                <a:solidFill>
                  <a:srgbClr val="7030A0"/>
                </a:solidFill>
                <a:cs typeface="Arial" charset="0"/>
              </a:rPr>
              <a:t>5</a:t>
            </a:r>
            <a:r>
              <a:rPr lang="en-US" sz="2400" b="1">
                <a:solidFill>
                  <a:srgbClr val="7030A0"/>
                </a:solidFill>
                <a:cs typeface="Arial" charset="0"/>
              </a:rPr>
              <a:t>O</a:t>
            </a:r>
            <a:r>
              <a:rPr lang="en-US" sz="2400" b="1" baseline="-25000">
                <a:solidFill>
                  <a:srgbClr val="7030A0"/>
                </a:solidFill>
                <a:cs typeface="Arial" charset="0"/>
              </a:rPr>
              <a:t>12</a:t>
            </a:r>
            <a:r>
              <a:rPr lang="en-US" sz="2400" b="1">
                <a:solidFill>
                  <a:srgbClr val="7030A0"/>
                </a:solidFill>
                <a:cs typeface="Arial" charset="0"/>
              </a:rPr>
              <a:t>:Ce</a:t>
            </a:r>
            <a:r>
              <a:rPr lang="en-US" sz="2400" b="1" baseline="30000">
                <a:solidFill>
                  <a:srgbClr val="7030A0"/>
                </a:solidFill>
                <a:cs typeface="Arial" charset="0"/>
              </a:rPr>
              <a:t>3+ </a:t>
            </a:r>
            <a:r>
              <a:rPr lang="en-US" sz="2400" b="1">
                <a:solidFill>
                  <a:srgbClr val="7030A0"/>
                </a:solidFill>
                <a:cs typeface="Arial" charset="0"/>
              </a:rPr>
              <a:t>doped with Lu</a:t>
            </a:r>
            <a:r>
              <a:rPr lang="en-US" sz="2400" b="1" baseline="-25000">
                <a:solidFill>
                  <a:srgbClr val="7030A0"/>
                </a:solidFill>
                <a:cs typeface="Arial" charset="0"/>
              </a:rPr>
              <a:t>2</a:t>
            </a:r>
            <a:r>
              <a:rPr lang="en-US" sz="2400" b="1">
                <a:solidFill>
                  <a:srgbClr val="7030A0"/>
                </a:solidFill>
                <a:cs typeface="Arial" charset="0"/>
              </a:rPr>
              <a:t>O</a:t>
            </a:r>
            <a:r>
              <a:rPr lang="en-US" sz="2400" b="1" baseline="-25000">
                <a:solidFill>
                  <a:srgbClr val="7030A0"/>
                </a:solidFill>
                <a:cs typeface="Arial" charset="0"/>
              </a:rPr>
              <a:t>3</a:t>
            </a:r>
            <a:r>
              <a:rPr lang="en-US" sz="2400" b="1">
                <a:solidFill>
                  <a:srgbClr val="7030A0"/>
                </a:solidFill>
                <a:cs typeface="Arial" charset="0"/>
              </a:rPr>
              <a:t> at IBR-2M</a:t>
            </a:r>
            <a:endParaRPr lang="ru-RU" sz="2400" b="1">
              <a:solidFill>
                <a:srgbClr val="7030A0"/>
              </a:solidFill>
              <a:cs typeface="Arial" charset="0"/>
            </a:endParaRPr>
          </a:p>
        </p:txBody>
      </p:sp>
      <p:sp>
        <p:nvSpPr>
          <p:cNvPr id="12314" name="Прямоугольник 25"/>
          <p:cNvSpPr>
            <a:spLocks noChangeArrowheads="1"/>
          </p:cNvSpPr>
          <p:nvPr/>
        </p:nvSpPr>
        <p:spPr bwMode="auto">
          <a:xfrm>
            <a:off x="7539038" y="1143000"/>
            <a:ext cx="16414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7030A0"/>
                </a:solidFill>
              </a:rPr>
              <a:t>DN-12 spectrometer</a:t>
            </a:r>
            <a:endParaRPr lang="ru-RU" sz="1200">
              <a:solidFill>
                <a:srgbClr val="7030A0"/>
              </a:solidFill>
            </a:endParaRPr>
          </a:p>
        </p:txBody>
      </p:sp>
      <p:pic>
        <p:nvPicPr>
          <p:cNvPr id="12315" name="Picture 2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93975" y="774700"/>
            <a:ext cx="2543175"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981075"/>
            <a:ext cx="1800225" cy="128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3" y="692150"/>
            <a:ext cx="1630362"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 Box 6"/>
          <p:cNvSpPr txBox="1">
            <a:spLocks noChangeArrowheads="1"/>
          </p:cNvSpPr>
          <p:nvPr/>
        </p:nvSpPr>
        <p:spPr bwMode="auto">
          <a:xfrm>
            <a:off x="1114425" y="109538"/>
            <a:ext cx="7345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b="1">
                <a:solidFill>
                  <a:srgbClr val="0000CC"/>
                </a:solidFill>
              </a:rPr>
              <a:t>Материалы для термоэлектрических генераторов</a:t>
            </a:r>
          </a:p>
        </p:txBody>
      </p:sp>
      <p:pic>
        <p:nvPicPr>
          <p:cNvPr id="1331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636838"/>
            <a:ext cx="3408362" cy="252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8" name="Text Box 8"/>
          <p:cNvSpPr txBox="1">
            <a:spLocks noChangeArrowheads="1"/>
          </p:cNvSpPr>
          <p:nvPr/>
        </p:nvSpPr>
        <p:spPr bwMode="auto">
          <a:xfrm>
            <a:off x="1042988" y="5157788"/>
            <a:ext cx="18716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rgbClr val="CC0066"/>
                </a:solidFill>
              </a:rPr>
              <a:t>La</a:t>
            </a:r>
            <a:r>
              <a:rPr lang="en-US" b="1" baseline="-25000">
                <a:solidFill>
                  <a:srgbClr val="CC0066"/>
                </a:solidFill>
              </a:rPr>
              <a:t>1-x</a:t>
            </a:r>
            <a:r>
              <a:rPr lang="en-US" b="1">
                <a:solidFill>
                  <a:srgbClr val="CC0066"/>
                </a:solidFill>
              </a:rPr>
              <a:t>Ni</a:t>
            </a:r>
            <a:r>
              <a:rPr lang="en-US" b="1" baseline="-25000">
                <a:solidFill>
                  <a:srgbClr val="CC0066"/>
                </a:solidFill>
              </a:rPr>
              <a:t>x</a:t>
            </a:r>
            <a:r>
              <a:rPr lang="en-US" b="1">
                <a:solidFill>
                  <a:srgbClr val="CC0066"/>
                </a:solidFill>
              </a:rPr>
              <a:t>CoO</a:t>
            </a:r>
            <a:r>
              <a:rPr lang="en-US" b="1" baseline="-25000">
                <a:solidFill>
                  <a:srgbClr val="CC0066"/>
                </a:solidFill>
              </a:rPr>
              <a:t>3</a:t>
            </a:r>
            <a:endParaRPr lang="ru-RU" b="1" baseline="-25000">
              <a:solidFill>
                <a:srgbClr val="CC0066"/>
              </a:solidFill>
            </a:endParaRPr>
          </a:p>
        </p:txBody>
      </p:sp>
      <p:sp>
        <p:nvSpPr>
          <p:cNvPr id="13319" name="Text Box 9"/>
          <p:cNvSpPr txBox="1">
            <a:spLocks noChangeArrowheads="1"/>
          </p:cNvSpPr>
          <p:nvPr/>
        </p:nvSpPr>
        <p:spPr bwMode="auto">
          <a:xfrm>
            <a:off x="971550" y="5799138"/>
            <a:ext cx="2447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i="1">
                <a:solidFill>
                  <a:srgbClr val="009900"/>
                </a:solidFill>
              </a:rPr>
              <a:t>V</a:t>
            </a:r>
            <a:r>
              <a:rPr lang="en-US" b="1">
                <a:solidFill>
                  <a:srgbClr val="009900"/>
                </a:solidFill>
              </a:rPr>
              <a:t> = </a:t>
            </a:r>
            <a:r>
              <a:rPr lang="en-US" b="1" i="1">
                <a:solidFill>
                  <a:srgbClr val="009900"/>
                </a:solidFill>
              </a:rPr>
              <a:t>S</a:t>
            </a:r>
            <a:r>
              <a:rPr lang="en-US" b="1">
                <a:solidFill>
                  <a:srgbClr val="009900"/>
                </a:solidFill>
              </a:rPr>
              <a:t>(</a:t>
            </a:r>
            <a:r>
              <a:rPr lang="en-US" b="1" i="1">
                <a:solidFill>
                  <a:srgbClr val="009900"/>
                </a:solidFill>
              </a:rPr>
              <a:t>T</a:t>
            </a:r>
            <a:r>
              <a:rPr lang="en-US" b="1" baseline="-25000">
                <a:solidFill>
                  <a:srgbClr val="009900"/>
                </a:solidFill>
              </a:rPr>
              <a:t>2</a:t>
            </a:r>
            <a:r>
              <a:rPr lang="en-US" b="1">
                <a:solidFill>
                  <a:srgbClr val="009900"/>
                </a:solidFill>
              </a:rPr>
              <a:t>-</a:t>
            </a:r>
            <a:r>
              <a:rPr lang="en-US" b="1" i="1">
                <a:solidFill>
                  <a:srgbClr val="009900"/>
                </a:solidFill>
              </a:rPr>
              <a:t>T</a:t>
            </a:r>
            <a:r>
              <a:rPr lang="en-US" b="1" baseline="-25000">
                <a:solidFill>
                  <a:srgbClr val="009900"/>
                </a:solidFill>
              </a:rPr>
              <a:t>1</a:t>
            </a:r>
            <a:r>
              <a:rPr lang="en-US" b="1">
                <a:solidFill>
                  <a:srgbClr val="009900"/>
                </a:solidFill>
              </a:rPr>
              <a:t>)</a:t>
            </a:r>
            <a:endParaRPr lang="ru-RU" b="1">
              <a:solidFill>
                <a:srgbClr val="009900"/>
              </a:solidFill>
            </a:endParaRPr>
          </a:p>
        </p:txBody>
      </p:sp>
      <p:sp>
        <p:nvSpPr>
          <p:cNvPr id="13320" name="Text Box 10"/>
          <p:cNvSpPr txBox="1">
            <a:spLocks noChangeArrowheads="1"/>
          </p:cNvSpPr>
          <p:nvPr/>
        </p:nvSpPr>
        <p:spPr bwMode="auto">
          <a:xfrm>
            <a:off x="323850" y="5445125"/>
            <a:ext cx="3743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ru-RU">
                <a:solidFill>
                  <a:srgbClr val="009900"/>
                </a:solidFill>
              </a:rPr>
              <a:t>Термоэлектрический эффект</a:t>
            </a:r>
          </a:p>
        </p:txBody>
      </p:sp>
      <p:sp>
        <p:nvSpPr>
          <p:cNvPr id="13321" name="Text Box 14"/>
          <p:cNvSpPr txBox="1">
            <a:spLocks noChangeArrowheads="1"/>
          </p:cNvSpPr>
          <p:nvPr/>
        </p:nvSpPr>
        <p:spPr bwMode="auto">
          <a:xfrm>
            <a:off x="6084888" y="404813"/>
            <a:ext cx="1511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rgbClr val="D60093"/>
                </a:solidFill>
              </a:rPr>
              <a:t>LaCoO</a:t>
            </a:r>
            <a:r>
              <a:rPr lang="en-US" b="1" baseline="-25000">
                <a:solidFill>
                  <a:srgbClr val="D60093"/>
                </a:solidFill>
              </a:rPr>
              <a:t>3</a:t>
            </a:r>
            <a:endParaRPr lang="ru-RU" b="1" baseline="-25000">
              <a:solidFill>
                <a:srgbClr val="D60093"/>
              </a:solidFill>
            </a:endParaRPr>
          </a:p>
        </p:txBody>
      </p:sp>
      <p:graphicFrame>
        <p:nvGraphicFramePr>
          <p:cNvPr id="13322" name="Object 70"/>
          <p:cNvGraphicFramePr>
            <a:graphicFrameLocks noGrp="1" noChangeAspect="1"/>
          </p:cNvGraphicFramePr>
          <p:nvPr>
            <p:ph sz="quarter" idx="1"/>
          </p:nvPr>
        </p:nvGraphicFramePr>
        <p:xfrm>
          <a:off x="6227763" y="549275"/>
          <a:ext cx="2955925" cy="2520950"/>
        </p:xfrm>
        <a:graphic>
          <a:graphicData uri="http://schemas.openxmlformats.org/presentationml/2006/ole">
            <mc:AlternateContent xmlns:mc="http://schemas.openxmlformats.org/markup-compatibility/2006">
              <mc:Choice xmlns:v="urn:schemas-microsoft-com:vml" Requires="v">
                <p:oleObj spid="_x0000_s13537" name="Graph" r:id="rId6" imgW="4192829" imgH="3100426" progId="Origin50.Graph">
                  <p:embed/>
                </p:oleObj>
              </mc:Choice>
              <mc:Fallback>
                <p:oleObj name="Graph" r:id="rId6" imgW="4192829" imgH="3100426" progId="Origin50.Graph">
                  <p:embed/>
                  <p:pic>
                    <p:nvPicPr>
                      <p:cNvPr id="0" name="Object 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7763" y="549275"/>
                        <a:ext cx="2955925" cy="2520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3" name="Object 109"/>
          <p:cNvGraphicFramePr>
            <a:graphicFrameLocks noGrp="1" noChangeAspect="1"/>
          </p:cNvGraphicFramePr>
          <p:nvPr>
            <p:ph sz="quarter" idx="2"/>
          </p:nvPr>
        </p:nvGraphicFramePr>
        <p:xfrm>
          <a:off x="3629025" y="549275"/>
          <a:ext cx="2887663" cy="2446338"/>
        </p:xfrm>
        <a:graphic>
          <a:graphicData uri="http://schemas.openxmlformats.org/presentationml/2006/ole">
            <mc:AlternateContent xmlns:mc="http://schemas.openxmlformats.org/markup-compatibility/2006">
              <mc:Choice xmlns:v="urn:schemas-microsoft-com:vml" Requires="v">
                <p:oleObj spid="_x0000_s13538" name="Graph" r:id="rId8" imgW="4470806" imgH="3384499" progId="Origin50.Graph">
                  <p:embed/>
                </p:oleObj>
              </mc:Choice>
              <mc:Fallback>
                <p:oleObj name="Graph" r:id="rId8" imgW="4470806" imgH="3384499" progId="Origin50.Graph">
                  <p:embed/>
                  <p:pic>
                    <p:nvPicPr>
                      <p:cNvPr id="0" name="Object 1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29025" y="549275"/>
                        <a:ext cx="2887663" cy="244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24" name="Object 120"/>
          <p:cNvGraphicFramePr>
            <a:graphicFrameLocks noGrp="1" noChangeAspect="1"/>
          </p:cNvGraphicFramePr>
          <p:nvPr>
            <p:ph sz="quarter" idx="3"/>
          </p:nvPr>
        </p:nvGraphicFramePr>
        <p:xfrm>
          <a:off x="3708400" y="2754313"/>
          <a:ext cx="2808288" cy="2187575"/>
        </p:xfrm>
        <a:graphic>
          <a:graphicData uri="http://schemas.openxmlformats.org/presentationml/2006/ole">
            <mc:AlternateContent xmlns:mc="http://schemas.openxmlformats.org/markup-compatibility/2006">
              <mc:Choice xmlns:v="urn:schemas-microsoft-com:vml" Requires="v">
                <p:oleObj spid="_x0000_s13539" name="Graph" r:id="rId10" imgW="4164787" imgH="3243072" progId="Origin50.Graph">
                  <p:embed/>
                </p:oleObj>
              </mc:Choice>
              <mc:Fallback>
                <p:oleObj name="Graph" r:id="rId10" imgW="4164787" imgH="3243072" progId="Origin50.Graph">
                  <p:embed/>
                  <p:pic>
                    <p:nvPicPr>
                      <p:cNvPr id="0" name="Object 1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08400" y="2754313"/>
                        <a:ext cx="2808288"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3325" name="Group 112"/>
          <p:cNvGrpSpPr>
            <a:grpSpLocks/>
          </p:cNvGrpSpPr>
          <p:nvPr/>
        </p:nvGrpSpPr>
        <p:grpSpPr bwMode="auto">
          <a:xfrm>
            <a:off x="4427538" y="1828800"/>
            <a:ext cx="1871662" cy="808038"/>
            <a:chOff x="3260" y="1498"/>
            <a:chExt cx="1179" cy="509"/>
          </a:xfrm>
        </p:grpSpPr>
        <p:grpSp>
          <p:nvGrpSpPr>
            <p:cNvPr id="13328" name="Group 105"/>
            <p:cNvGrpSpPr>
              <a:grpSpLocks/>
            </p:cNvGrpSpPr>
            <p:nvPr/>
          </p:nvGrpSpPr>
          <p:grpSpPr bwMode="auto">
            <a:xfrm>
              <a:off x="3334" y="1525"/>
              <a:ext cx="635" cy="325"/>
              <a:chOff x="3000" y="4357"/>
              <a:chExt cx="515" cy="235"/>
            </a:xfrm>
          </p:grpSpPr>
          <p:sp>
            <p:nvSpPr>
              <p:cNvPr id="13332" name="Line 72"/>
              <p:cNvSpPr>
                <a:spLocks noChangeShapeType="1"/>
              </p:cNvSpPr>
              <p:nvPr/>
            </p:nvSpPr>
            <p:spPr bwMode="auto">
              <a:xfrm>
                <a:off x="3002" y="4407"/>
                <a:ext cx="12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33" name="Line 73"/>
              <p:cNvSpPr>
                <a:spLocks noChangeShapeType="1"/>
              </p:cNvSpPr>
              <p:nvPr/>
            </p:nvSpPr>
            <p:spPr bwMode="auto">
              <a:xfrm>
                <a:off x="3002" y="4432"/>
                <a:ext cx="12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34" name="Line 74"/>
              <p:cNvSpPr>
                <a:spLocks noChangeShapeType="1"/>
              </p:cNvSpPr>
              <p:nvPr/>
            </p:nvSpPr>
            <p:spPr bwMode="auto">
              <a:xfrm>
                <a:off x="3002" y="4520"/>
                <a:ext cx="12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35" name="Line 75"/>
              <p:cNvSpPr>
                <a:spLocks noChangeShapeType="1"/>
              </p:cNvSpPr>
              <p:nvPr/>
            </p:nvSpPr>
            <p:spPr bwMode="auto">
              <a:xfrm>
                <a:off x="3002" y="4488"/>
                <a:ext cx="12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36" name="Line 76"/>
              <p:cNvSpPr>
                <a:spLocks noChangeShapeType="1"/>
              </p:cNvSpPr>
              <p:nvPr/>
            </p:nvSpPr>
            <p:spPr bwMode="auto">
              <a:xfrm>
                <a:off x="3000" y="4552"/>
                <a:ext cx="12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37" name="Line 77"/>
              <p:cNvSpPr>
                <a:spLocks noChangeShapeType="1"/>
              </p:cNvSpPr>
              <p:nvPr/>
            </p:nvSpPr>
            <p:spPr bwMode="auto">
              <a:xfrm flipV="1">
                <a:off x="3010" y="4520"/>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38" name="Line 78"/>
              <p:cNvSpPr>
                <a:spLocks noChangeShapeType="1"/>
              </p:cNvSpPr>
              <p:nvPr/>
            </p:nvSpPr>
            <p:spPr bwMode="auto">
              <a:xfrm flipV="1">
                <a:off x="3060" y="4488"/>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39" name="Line 79"/>
              <p:cNvSpPr>
                <a:spLocks noChangeShapeType="1"/>
              </p:cNvSpPr>
              <p:nvPr/>
            </p:nvSpPr>
            <p:spPr bwMode="auto">
              <a:xfrm flipV="1">
                <a:off x="3097" y="4453"/>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40" name="Line 80"/>
              <p:cNvSpPr>
                <a:spLocks noChangeShapeType="1"/>
              </p:cNvSpPr>
              <p:nvPr/>
            </p:nvSpPr>
            <p:spPr bwMode="auto">
              <a:xfrm rot="10800000" flipV="1">
                <a:off x="3030" y="4520"/>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41" name="Line 81"/>
              <p:cNvSpPr>
                <a:spLocks noChangeShapeType="1"/>
              </p:cNvSpPr>
              <p:nvPr/>
            </p:nvSpPr>
            <p:spPr bwMode="auto">
              <a:xfrm rot="10800000" flipV="1">
                <a:off x="3081" y="4485"/>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42" name="Line 82"/>
              <p:cNvSpPr>
                <a:spLocks noChangeShapeType="1"/>
              </p:cNvSpPr>
              <p:nvPr/>
            </p:nvSpPr>
            <p:spPr bwMode="auto">
              <a:xfrm rot="10800000" flipV="1">
                <a:off x="3118" y="4450"/>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43" name="Line 83"/>
              <p:cNvSpPr>
                <a:spLocks noChangeShapeType="1"/>
              </p:cNvSpPr>
              <p:nvPr/>
            </p:nvSpPr>
            <p:spPr bwMode="auto">
              <a:xfrm>
                <a:off x="3212" y="4404"/>
                <a:ext cx="12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44" name="Line 84"/>
              <p:cNvSpPr>
                <a:spLocks noChangeShapeType="1"/>
              </p:cNvSpPr>
              <p:nvPr/>
            </p:nvSpPr>
            <p:spPr bwMode="auto">
              <a:xfrm>
                <a:off x="3212" y="4429"/>
                <a:ext cx="12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45" name="Line 85"/>
              <p:cNvSpPr>
                <a:spLocks noChangeShapeType="1"/>
              </p:cNvSpPr>
              <p:nvPr/>
            </p:nvSpPr>
            <p:spPr bwMode="auto">
              <a:xfrm>
                <a:off x="3212" y="4485"/>
                <a:ext cx="12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46" name="Line 86"/>
              <p:cNvSpPr>
                <a:spLocks noChangeShapeType="1"/>
              </p:cNvSpPr>
              <p:nvPr/>
            </p:nvSpPr>
            <p:spPr bwMode="auto">
              <a:xfrm>
                <a:off x="3210" y="4549"/>
                <a:ext cx="12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47" name="Line 87"/>
              <p:cNvSpPr>
                <a:spLocks noChangeShapeType="1"/>
              </p:cNvSpPr>
              <p:nvPr/>
            </p:nvSpPr>
            <p:spPr bwMode="auto">
              <a:xfrm flipV="1">
                <a:off x="3220" y="4516"/>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48" name="Line 88"/>
              <p:cNvSpPr>
                <a:spLocks noChangeShapeType="1"/>
              </p:cNvSpPr>
              <p:nvPr/>
            </p:nvSpPr>
            <p:spPr bwMode="auto">
              <a:xfrm flipV="1">
                <a:off x="3270" y="4485"/>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49" name="Line 89"/>
              <p:cNvSpPr>
                <a:spLocks noChangeShapeType="1"/>
              </p:cNvSpPr>
              <p:nvPr/>
            </p:nvSpPr>
            <p:spPr bwMode="auto">
              <a:xfrm flipV="1">
                <a:off x="3306" y="4449"/>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50" name="Line 90"/>
              <p:cNvSpPr>
                <a:spLocks noChangeShapeType="1"/>
              </p:cNvSpPr>
              <p:nvPr/>
            </p:nvSpPr>
            <p:spPr bwMode="auto">
              <a:xfrm rot="10800000" flipV="1">
                <a:off x="3239" y="4516"/>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51" name="Line 91"/>
              <p:cNvSpPr>
                <a:spLocks noChangeShapeType="1"/>
              </p:cNvSpPr>
              <p:nvPr/>
            </p:nvSpPr>
            <p:spPr bwMode="auto">
              <a:xfrm rot="10800000" flipV="1">
                <a:off x="3290" y="4482"/>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52" name="Line 92"/>
              <p:cNvSpPr>
                <a:spLocks noChangeShapeType="1"/>
              </p:cNvSpPr>
              <p:nvPr/>
            </p:nvSpPr>
            <p:spPr bwMode="auto">
              <a:xfrm flipV="1">
                <a:off x="3330" y="4370"/>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53" name="Line 93"/>
              <p:cNvSpPr>
                <a:spLocks noChangeShapeType="1"/>
              </p:cNvSpPr>
              <p:nvPr/>
            </p:nvSpPr>
            <p:spPr bwMode="auto">
              <a:xfrm>
                <a:off x="3393" y="4404"/>
                <a:ext cx="12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54" name="Line 94"/>
              <p:cNvSpPr>
                <a:spLocks noChangeShapeType="1"/>
              </p:cNvSpPr>
              <p:nvPr/>
            </p:nvSpPr>
            <p:spPr bwMode="auto">
              <a:xfrm>
                <a:off x="3393" y="4429"/>
                <a:ext cx="12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55" name="Line 95"/>
              <p:cNvSpPr>
                <a:spLocks noChangeShapeType="1"/>
              </p:cNvSpPr>
              <p:nvPr/>
            </p:nvSpPr>
            <p:spPr bwMode="auto">
              <a:xfrm>
                <a:off x="3393" y="4485"/>
                <a:ext cx="12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56" name="Line 96"/>
              <p:cNvSpPr>
                <a:spLocks noChangeShapeType="1"/>
              </p:cNvSpPr>
              <p:nvPr/>
            </p:nvSpPr>
            <p:spPr bwMode="auto">
              <a:xfrm>
                <a:off x="3390" y="4549"/>
                <a:ext cx="12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57" name="Line 97"/>
              <p:cNvSpPr>
                <a:spLocks noChangeShapeType="1"/>
              </p:cNvSpPr>
              <p:nvPr/>
            </p:nvSpPr>
            <p:spPr bwMode="auto">
              <a:xfrm flipV="1">
                <a:off x="3401" y="4516"/>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58" name="Line 98"/>
              <p:cNvSpPr>
                <a:spLocks noChangeShapeType="1"/>
              </p:cNvSpPr>
              <p:nvPr/>
            </p:nvSpPr>
            <p:spPr bwMode="auto">
              <a:xfrm flipV="1">
                <a:off x="3450" y="4485"/>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59" name="Line 99"/>
              <p:cNvSpPr>
                <a:spLocks noChangeShapeType="1"/>
              </p:cNvSpPr>
              <p:nvPr/>
            </p:nvSpPr>
            <p:spPr bwMode="auto">
              <a:xfrm flipV="1">
                <a:off x="3487" y="4449"/>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60" name="Line 100"/>
              <p:cNvSpPr>
                <a:spLocks noChangeShapeType="1"/>
              </p:cNvSpPr>
              <p:nvPr/>
            </p:nvSpPr>
            <p:spPr bwMode="auto">
              <a:xfrm rot="10800000" flipV="1">
                <a:off x="3420" y="4516"/>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61" name="Line 101"/>
              <p:cNvSpPr>
                <a:spLocks noChangeShapeType="1"/>
              </p:cNvSpPr>
              <p:nvPr/>
            </p:nvSpPr>
            <p:spPr bwMode="auto">
              <a:xfrm flipV="1">
                <a:off x="3452" y="4394"/>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62" name="Line 102"/>
              <p:cNvSpPr>
                <a:spLocks noChangeShapeType="1"/>
              </p:cNvSpPr>
              <p:nvPr/>
            </p:nvSpPr>
            <p:spPr bwMode="auto">
              <a:xfrm flipV="1">
                <a:off x="3491" y="4357"/>
                <a:ext cx="0" cy="72"/>
              </a:xfrm>
              <a:prstGeom prst="line">
                <a:avLst/>
              </a:prstGeom>
              <a:noFill/>
              <a:ln w="6350">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endParaRPr lang="ru-RU"/>
              </a:p>
            </p:txBody>
          </p:sp>
          <p:sp>
            <p:nvSpPr>
              <p:cNvPr id="13363" name="Line 103"/>
              <p:cNvSpPr>
                <a:spLocks noChangeShapeType="1"/>
              </p:cNvSpPr>
              <p:nvPr/>
            </p:nvSpPr>
            <p:spPr bwMode="auto">
              <a:xfrm>
                <a:off x="3212" y="4517"/>
                <a:ext cx="12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364" name="Line 104"/>
              <p:cNvSpPr>
                <a:spLocks noChangeShapeType="1"/>
              </p:cNvSpPr>
              <p:nvPr/>
            </p:nvSpPr>
            <p:spPr bwMode="auto">
              <a:xfrm>
                <a:off x="3393" y="4517"/>
                <a:ext cx="12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13329" name="Text Box 106"/>
            <p:cNvSpPr txBox="1">
              <a:spLocks noChangeArrowheads="1"/>
            </p:cNvSpPr>
            <p:nvPr/>
          </p:nvSpPr>
          <p:spPr bwMode="auto">
            <a:xfrm>
              <a:off x="3987" y="1498"/>
              <a:ext cx="21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altLang="zh-CN" sz="1400">
                  <a:latin typeface="Times New Roman" pitchFamily="18" charset="0"/>
                  <a:ea typeface="宋体" pitchFamily="2" charset="-122"/>
                </a:rPr>
                <a:t>e</a:t>
              </a:r>
              <a:r>
                <a:rPr lang="ru-RU" altLang="zh-CN" sz="1400" baseline="-25000">
                  <a:latin typeface="Times New Roman" pitchFamily="18" charset="0"/>
                  <a:ea typeface="宋体" pitchFamily="2" charset="-122"/>
                </a:rPr>
                <a:t>g</a:t>
              </a:r>
              <a:endParaRPr lang="ru-RU" sz="1400"/>
            </a:p>
          </p:txBody>
        </p:sp>
        <p:sp>
          <p:nvSpPr>
            <p:cNvPr id="13330" name="Text Box 107"/>
            <p:cNvSpPr txBox="1">
              <a:spLocks noChangeArrowheads="1"/>
            </p:cNvSpPr>
            <p:nvPr/>
          </p:nvSpPr>
          <p:spPr bwMode="auto">
            <a:xfrm>
              <a:off x="3987" y="1670"/>
              <a:ext cx="318"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altLang="zh-CN" sz="1400">
                  <a:latin typeface="Times New Roman" pitchFamily="18" charset="0"/>
                  <a:ea typeface="宋体" pitchFamily="2" charset="-122"/>
                </a:rPr>
                <a:t>t</a:t>
              </a:r>
              <a:r>
                <a:rPr lang="ru-RU" altLang="zh-CN" sz="1400" baseline="-25000">
                  <a:latin typeface="Times New Roman" pitchFamily="18" charset="0"/>
                  <a:ea typeface="宋体" pitchFamily="2" charset="-122"/>
                </a:rPr>
                <a:t>2g</a:t>
              </a:r>
              <a:endParaRPr lang="ru-RU" sz="1400"/>
            </a:p>
          </p:txBody>
        </p:sp>
        <p:sp>
          <p:nvSpPr>
            <p:cNvPr id="13331" name="Text Box 108"/>
            <p:cNvSpPr txBox="1">
              <a:spLocks noChangeArrowheads="1"/>
            </p:cNvSpPr>
            <p:nvPr/>
          </p:nvSpPr>
          <p:spPr bwMode="auto">
            <a:xfrm>
              <a:off x="3260" y="1815"/>
              <a:ext cx="117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ru-RU" sz="1400"/>
                <a:t>НС</a:t>
              </a:r>
              <a:r>
                <a:rPr lang="en-US" sz="1400"/>
                <a:t>     </a:t>
              </a:r>
              <a:r>
                <a:rPr lang="ru-RU" sz="1400"/>
                <a:t>ПС</a:t>
              </a:r>
              <a:r>
                <a:rPr lang="en-US" sz="1400"/>
                <a:t>   </a:t>
              </a:r>
              <a:r>
                <a:rPr lang="ru-RU" sz="1400"/>
                <a:t>ВС</a:t>
              </a:r>
            </a:p>
          </p:txBody>
        </p:sp>
      </p:grpSp>
      <p:pic>
        <p:nvPicPr>
          <p:cNvPr id="13326" name="Picture 113"/>
          <p:cNvPicPr>
            <a:picLocks noChangeAspect="1" noChangeArrowheads="1"/>
          </p:cNvPicPr>
          <p:nvPr/>
        </p:nvPicPr>
        <p:blipFill>
          <a:blip r:embed="rId12" cstate="print">
            <a:lum bright="12000"/>
            <a:extLst>
              <a:ext uri="{28A0092B-C50C-407E-A947-70E740481C1C}">
                <a14:useLocalDpi xmlns:a14="http://schemas.microsoft.com/office/drawing/2010/main" val="0"/>
              </a:ext>
            </a:extLst>
          </a:blip>
          <a:srcRect/>
          <a:stretch>
            <a:fillRect/>
          </a:stretch>
        </p:blipFill>
        <p:spPr bwMode="auto">
          <a:xfrm>
            <a:off x="4643438" y="5084763"/>
            <a:ext cx="1403350" cy="1271587"/>
          </a:xfrm>
          <a:prstGeom prst="rect">
            <a:avLst/>
          </a:prstGeom>
          <a:noFill/>
          <a:ln w="381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327" name="Object 123"/>
          <p:cNvGraphicFramePr>
            <a:graphicFrameLocks noGrp="1" noChangeAspect="1"/>
          </p:cNvGraphicFramePr>
          <p:nvPr>
            <p:ph sz="quarter" idx="4"/>
          </p:nvPr>
        </p:nvGraphicFramePr>
        <p:xfrm>
          <a:off x="6564313" y="2959100"/>
          <a:ext cx="2471737" cy="1909763"/>
        </p:xfrm>
        <a:graphic>
          <a:graphicData uri="http://schemas.openxmlformats.org/presentationml/2006/ole">
            <mc:AlternateContent xmlns:mc="http://schemas.openxmlformats.org/markup-compatibility/2006">
              <mc:Choice xmlns:v="urn:schemas-microsoft-com:vml" Requires="v">
                <p:oleObj spid="_x0000_s13540" name="Graph" r:id="rId13" imgW="4167226" imgH="3221126" progId="Origin50.Graph">
                  <p:embed/>
                </p:oleObj>
              </mc:Choice>
              <mc:Fallback>
                <p:oleObj name="Graph" r:id="rId13" imgW="4167226" imgH="3221126" progId="Origin50.Graph">
                  <p:embed/>
                  <p:pic>
                    <p:nvPicPr>
                      <p:cNvPr id="0" name="Object 1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64313" y="2959100"/>
                        <a:ext cx="2471737" cy="1909763"/>
                      </a:xfrm>
                      <a:prstGeom prst="rect">
                        <a:avLst/>
                      </a:prstGeom>
                      <a:solidFill>
                        <a:srgbClr val="CCFFCC"/>
                      </a:solidFill>
                      <a:ln>
                        <a:noFill/>
                      </a:ln>
                      <a:effectLst/>
                      <a:extLst>
                        <a:ext uri="{91240B29-F687-4F45-9708-019B960494DF}">
                          <a14:hiddenLine xmlns:a14="http://schemas.microsoft.com/office/drawing/2010/main" w="38100">
                            <a:solidFill>
                              <a:srgbClr val="008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5288" y="2565400"/>
            <a:ext cx="6299200" cy="3106738"/>
          </a:xfrm>
          <a:noFill/>
        </p:spPr>
      </p:pic>
      <p:pic>
        <p:nvPicPr>
          <p:cNvPr id="14339"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13550" y="2349500"/>
            <a:ext cx="2295525" cy="3448050"/>
          </a:xfrm>
          <a:noFill/>
        </p:spPr>
      </p:pic>
      <p:sp>
        <p:nvSpPr>
          <p:cNvPr id="14340" name="Text Box 9"/>
          <p:cNvSpPr txBox="1">
            <a:spLocks noChangeArrowheads="1"/>
          </p:cNvSpPr>
          <p:nvPr/>
        </p:nvSpPr>
        <p:spPr bwMode="auto">
          <a:xfrm>
            <a:off x="107950" y="623728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ru-RU" b="1">
                <a:solidFill>
                  <a:srgbClr val="D60093"/>
                </a:solidFill>
              </a:rPr>
              <a:t>Дифракционный спектр, кристаллическая и магнитная структура </a:t>
            </a:r>
            <a:r>
              <a:rPr lang="en-US" b="1">
                <a:solidFill>
                  <a:srgbClr val="D60093"/>
                </a:solidFill>
              </a:rPr>
              <a:t>Sr</a:t>
            </a:r>
            <a:r>
              <a:rPr lang="en-US" b="1" baseline="-25000">
                <a:solidFill>
                  <a:srgbClr val="D60093"/>
                </a:solidFill>
              </a:rPr>
              <a:t>3</a:t>
            </a:r>
            <a:r>
              <a:rPr lang="en-US" b="1">
                <a:solidFill>
                  <a:srgbClr val="D60093"/>
                </a:solidFill>
              </a:rPr>
              <a:t>YCo</a:t>
            </a:r>
            <a:r>
              <a:rPr lang="en-US" b="1" baseline="-25000">
                <a:solidFill>
                  <a:srgbClr val="D60093"/>
                </a:solidFill>
              </a:rPr>
              <a:t>4</a:t>
            </a:r>
            <a:r>
              <a:rPr lang="en-US" b="1">
                <a:solidFill>
                  <a:srgbClr val="D60093"/>
                </a:solidFill>
              </a:rPr>
              <a:t>O</a:t>
            </a:r>
            <a:r>
              <a:rPr lang="en-US" b="1" baseline="-25000">
                <a:solidFill>
                  <a:srgbClr val="D60093"/>
                </a:solidFill>
              </a:rPr>
              <a:t>10.5</a:t>
            </a:r>
            <a:endParaRPr lang="ru-RU" b="1" baseline="-25000">
              <a:solidFill>
                <a:srgbClr val="D60093"/>
              </a:solidFill>
            </a:endParaRPr>
          </a:p>
        </p:txBody>
      </p:sp>
      <p:sp>
        <p:nvSpPr>
          <p:cNvPr id="14341" name="Text Box 10"/>
          <p:cNvSpPr txBox="1">
            <a:spLocks noChangeArrowheads="1"/>
          </p:cNvSpPr>
          <p:nvPr/>
        </p:nvSpPr>
        <p:spPr bwMode="auto">
          <a:xfrm>
            <a:off x="2700338" y="5495925"/>
            <a:ext cx="244792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1/d (</a:t>
            </a:r>
            <a:r>
              <a:rPr lang="en-US" b="1">
                <a:cs typeface="Arial" charset="0"/>
              </a:rPr>
              <a:t>Å</a:t>
            </a:r>
            <a:r>
              <a:rPr lang="en-US" b="1" baseline="30000">
                <a:cs typeface="Arial" charset="0"/>
              </a:rPr>
              <a:t>-1</a:t>
            </a:r>
            <a:r>
              <a:rPr lang="en-US" b="1"/>
              <a:t>)</a:t>
            </a:r>
            <a:endParaRPr lang="ru-RU" b="1"/>
          </a:p>
        </p:txBody>
      </p:sp>
      <p:sp>
        <p:nvSpPr>
          <p:cNvPr id="14342" name="Rectangle 12"/>
          <p:cNvSpPr>
            <a:spLocks noChangeArrowheads="1"/>
          </p:cNvSpPr>
          <p:nvPr/>
        </p:nvSpPr>
        <p:spPr bwMode="auto">
          <a:xfrm>
            <a:off x="395288" y="44450"/>
            <a:ext cx="3024187" cy="24479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4343" name="Picture 13" descr="2352">
            <a:hlinkClick r:id="rId4" tooltip="DAEWOO   R03 (40/ 960)"/>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725" y="3317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4" descr="shop_items_catalog_image1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620713"/>
            <a:ext cx="10001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 Box 15"/>
          <p:cNvSpPr txBox="1">
            <a:spLocks noChangeArrowheads="1"/>
          </p:cNvSpPr>
          <p:nvPr/>
        </p:nvSpPr>
        <p:spPr bwMode="auto">
          <a:xfrm>
            <a:off x="3565525" y="266700"/>
            <a:ext cx="532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ru-RU" b="1">
                <a:solidFill>
                  <a:srgbClr val="0000CC"/>
                </a:solidFill>
              </a:rPr>
              <a:t>Материалы для создания твердотельных оксидных топливных элементов</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Рисунок 6" descr="media/image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12788"/>
            <a:ext cx="237648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827088" y="6021388"/>
            <a:ext cx="7559675" cy="585787"/>
          </a:xfrm>
          <a:prstGeom prst="rect">
            <a:avLst/>
          </a:prstGeom>
        </p:spPr>
        <p:txBody>
          <a:bodyPr>
            <a:spAutoFit/>
          </a:bodyPr>
          <a:lstStyle/>
          <a:p>
            <a:pPr algn="ctr" fontAlgn="auto">
              <a:spcBef>
                <a:spcPts val="0"/>
              </a:spcBef>
              <a:spcAft>
                <a:spcPts val="0"/>
              </a:spcAft>
              <a:defRPr/>
            </a:pPr>
            <a:r>
              <a:rPr lang="en-US" sz="1600" b="1" kern="0" dirty="0">
                <a:solidFill>
                  <a:srgbClr val="C00000"/>
                </a:solidFill>
              </a:rPr>
              <a:t>Evolution of neutron diffraction patterns of Li accumulator with LiFePO</a:t>
            </a:r>
            <a:r>
              <a:rPr lang="en-US" sz="1600" b="1" kern="0" baseline="-25000" dirty="0">
                <a:solidFill>
                  <a:srgbClr val="C00000"/>
                </a:solidFill>
              </a:rPr>
              <a:t>4</a:t>
            </a:r>
            <a:r>
              <a:rPr lang="en-US" sz="1600" b="1" kern="0" dirty="0">
                <a:solidFill>
                  <a:srgbClr val="C00000"/>
                </a:solidFill>
              </a:rPr>
              <a:t>+</a:t>
            </a:r>
            <a:r>
              <a:rPr lang="en-US" sz="1600" b="1" i="1" kern="0" dirty="0">
                <a:solidFill>
                  <a:srgbClr val="C00000"/>
                </a:solidFill>
              </a:rPr>
              <a:t>x</a:t>
            </a:r>
            <a:r>
              <a:rPr lang="en-US" sz="1600" b="1" kern="0" dirty="0">
                <a:solidFill>
                  <a:srgbClr val="C00000"/>
                </a:solidFill>
              </a:rPr>
              <a:t>V working substance during three cycles of charging-discharging</a:t>
            </a:r>
            <a:endParaRPr lang="ru-RU" sz="1600" b="1" kern="0" dirty="0">
              <a:solidFill>
                <a:srgbClr val="C00000"/>
              </a:solidFill>
            </a:endParaRPr>
          </a:p>
        </p:txBody>
      </p:sp>
      <p:pic>
        <p:nvPicPr>
          <p:cNvPr id="15364" name="Picture 3" descr="C:\Denis\Otchety\2012\10mAh_cell_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3148013"/>
            <a:ext cx="4714875"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C:\Denis\Otchety\2012\10mah_1cyc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413" y="836613"/>
            <a:ext cx="3259137"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611188" y="-26988"/>
            <a:ext cx="8174037" cy="646113"/>
          </a:xfrm>
          <a:prstGeom prst="rect">
            <a:avLst/>
          </a:prstGeom>
        </p:spPr>
        <p:txBody>
          <a:bodyPr>
            <a:spAutoFit/>
          </a:bodyPr>
          <a:lstStyle/>
          <a:p>
            <a:pPr algn="ctr" fontAlgn="auto">
              <a:spcBef>
                <a:spcPts val="0"/>
              </a:spcBef>
              <a:spcAft>
                <a:spcPts val="0"/>
              </a:spcAft>
              <a:defRPr/>
            </a:pPr>
            <a:r>
              <a:rPr lang="en-US" b="1" kern="0" dirty="0">
                <a:solidFill>
                  <a:srgbClr val="0000CC"/>
                </a:solidFill>
                <a:cs typeface="Calibri" pitchFamily="34" charset="0"/>
              </a:rPr>
              <a:t>Real-time studies of structural changes in  Li-based accumulators during charging and discharging processes with high resolution</a:t>
            </a:r>
            <a:endParaRPr lang="ru-RU" b="1" kern="0" dirty="0">
              <a:solidFill>
                <a:srgbClr val="0000CC"/>
              </a:solidFill>
              <a:cs typeface="Calibri" pitchFamily="34" charset="0"/>
            </a:endParaRPr>
          </a:p>
        </p:txBody>
      </p:sp>
      <p:sp>
        <p:nvSpPr>
          <p:cNvPr id="15367" name="TextBox 7"/>
          <p:cNvSpPr txBox="1">
            <a:spLocks noChangeArrowheads="1"/>
          </p:cNvSpPr>
          <p:nvPr/>
        </p:nvSpPr>
        <p:spPr bwMode="auto">
          <a:xfrm>
            <a:off x="4932363" y="6524625"/>
            <a:ext cx="4319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i="1">
                <a:solidFill>
                  <a:srgbClr val="0000FF"/>
                </a:solidFill>
                <a:latin typeface="Calibri" pitchFamily="34" charset="0"/>
                <a:cs typeface="Arial" charset="0"/>
              </a:rPr>
              <a:t>I.A.Bobrikov et al., J. Power Sources (2014)</a:t>
            </a:r>
            <a:endParaRPr lang="ru-RU" b="1" i="1">
              <a:solidFill>
                <a:srgbClr val="0000FF"/>
              </a:solidFill>
              <a:latin typeface="Calibri" pitchFamily="34" charset="0"/>
              <a:cs typeface="Arial" charset="0"/>
            </a:endParaRPr>
          </a:p>
        </p:txBody>
      </p:sp>
      <p:sp>
        <p:nvSpPr>
          <p:cNvPr id="15368" name="Номер слайда 3"/>
          <p:cNvSpPr txBox="1">
            <a:spLocks noGrp="1"/>
          </p:cNvSpPr>
          <p:nvPr/>
        </p:nvSpPr>
        <p:spPr bwMode="auto">
          <a:xfrm>
            <a:off x="8229600" y="563562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FFABC58-888F-454C-A540-48FFB87C5977}" type="slidenum">
              <a:rPr lang="ru-RU" sz="2400" b="1">
                <a:solidFill>
                  <a:schemeClr val="tx2"/>
                </a:solidFill>
                <a:latin typeface="Times New Roman" pitchFamily="18" charset="0"/>
                <a:cs typeface="Times New Roman" pitchFamily="18" charset="0"/>
              </a:rPr>
              <a:pPr algn="r" eaLnBrk="1" hangingPunct="1"/>
              <a:t>26</a:t>
            </a:fld>
            <a:endParaRPr lang="ru-RU" sz="1400" b="1">
              <a:solidFill>
                <a:schemeClr val="tx2"/>
              </a:solidFill>
              <a:latin typeface="Times New Roman" pitchFamily="18" charset="0"/>
              <a:cs typeface="Times New Roman" pitchFamily="18" charset="0"/>
            </a:endParaRPr>
          </a:p>
        </p:txBody>
      </p:sp>
      <p:sp>
        <p:nvSpPr>
          <p:cNvPr id="15369" name="Номер слайда 5"/>
          <p:cNvSpPr txBox="1">
            <a:spLocks noGrp="1"/>
          </p:cNvSpPr>
          <p:nvPr/>
        </p:nvSpPr>
        <p:spPr bwMode="auto">
          <a:xfrm>
            <a:off x="8229600" y="563562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91AD81EE-565A-457C-A5BD-860364CAD77B}" type="slidenum">
              <a:rPr lang="ru-RU" sz="2400" b="1">
                <a:solidFill>
                  <a:schemeClr val="tx2"/>
                </a:solidFill>
                <a:latin typeface="Times New Roman" pitchFamily="18" charset="0"/>
                <a:cs typeface="Times New Roman" pitchFamily="18" charset="0"/>
              </a:rPr>
              <a:pPr algn="r" eaLnBrk="1" hangingPunct="1"/>
              <a:t>26</a:t>
            </a:fld>
            <a:endParaRPr lang="ru-RU" sz="1400" b="1">
              <a:solidFill>
                <a:schemeClr val="tx2"/>
              </a:solidFill>
              <a:latin typeface="Times New Roman" pitchFamily="18" charset="0"/>
              <a:cs typeface="Times New Roman" pitchFamily="18" charset="0"/>
            </a:endParaRPr>
          </a:p>
        </p:txBody>
      </p:sp>
      <p:pic>
        <p:nvPicPr>
          <p:cNvPr id="15370" name="Picture 5" descr="Graphite_1v_3d_c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151188"/>
            <a:ext cx="3571875"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Box 11"/>
          <p:cNvSpPr txBox="1">
            <a:spLocks noChangeArrowheads="1"/>
          </p:cNvSpPr>
          <p:nvPr/>
        </p:nvSpPr>
        <p:spPr bwMode="auto">
          <a:xfrm>
            <a:off x="5694363" y="3956050"/>
            <a:ext cx="663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221BE"/>
                </a:solidFill>
                <a:latin typeface="Times New Roman" pitchFamily="18" charset="0"/>
                <a:cs typeface="Times New Roman" pitchFamily="18" charset="0"/>
              </a:rPr>
              <a:t>LiC</a:t>
            </a:r>
            <a:r>
              <a:rPr lang="en-US" sz="1600" b="1" baseline="-25000">
                <a:solidFill>
                  <a:srgbClr val="0221BE"/>
                </a:solidFill>
                <a:latin typeface="Times New Roman" pitchFamily="18" charset="0"/>
                <a:cs typeface="Times New Roman" pitchFamily="18" charset="0"/>
              </a:rPr>
              <a:t>24</a:t>
            </a:r>
            <a:endParaRPr lang="ru-RU" sz="1600" b="1">
              <a:latin typeface="Times New Roman" pitchFamily="18" charset="0"/>
              <a:cs typeface="Times New Roman" pitchFamily="18" charset="0"/>
            </a:endParaRPr>
          </a:p>
        </p:txBody>
      </p:sp>
      <p:sp>
        <p:nvSpPr>
          <p:cNvPr id="15372" name="TextBox 12"/>
          <p:cNvSpPr txBox="1">
            <a:spLocks noChangeArrowheads="1"/>
          </p:cNvSpPr>
          <p:nvPr/>
        </p:nvSpPr>
        <p:spPr bwMode="auto">
          <a:xfrm>
            <a:off x="6219825" y="3490913"/>
            <a:ext cx="663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221BE"/>
                </a:solidFill>
                <a:latin typeface="Times New Roman" pitchFamily="18" charset="0"/>
                <a:cs typeface="Times New Roman" pitchFamily="18" charset="0"/>
              </a:rPr>
              <a:t>LiC</a:t>
            </a:r>
            <a:r>
              <a:rPr lang="en-US" sz="1600" b="1" baseline="-25000">
                <a:solidFill>
                  <a:srgbClr val="0221BE"/>
                </a:solidFill>
                <a:latin typeface="Times New Roman" pitchFamily="18" charset="0"/>
                <a:cs typeface="Times New Roman" pitchFamily="18" charset="0"/>
              </a:rPr>
              <a:t>12</a:t>
            </a:r>
            <a:endParaRPr lang="ru-RU" sz="1600" b="1">
              <a:latin typeface="Times New Roman" pitchFamily="18" charset="0"/>
              <a:cs typeface="Times New Roman" pitchFamily="18" charset="0"/>
            </a:endParaRPr>
          </a:p>
        </p:txBody>
      </p:sp>
      <p:cxnSp>
        <p:nvCxnSpPr>
          <p:cNvPr id="15373" name="Прямая со стрелкой 13"/>
          <p:cNvCxnSpPr>
            <a:cxnSpLocks noChangeShapeType="1"/>
            <a:stCxn id="15372" idx="2"/>
          </p:cNvCxnSpPr>
          <p:nvPr/>
        </p:nvCxnSpPr>
        <p:spPr bwMode="auto">
          <a:xfrm rot="16200000" flipH="1">
            <a:off x="6293644" y="4087019"/>
            <a:ext cx="536575" cy="20637"/>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15374" name="Прямая со стрелкой 14"/>
          <p:cNvCxnSpPr>
            <a:cxnSpLocks noChangeShapeType="1"/>
          </p:cNvCxnSpPr>
          <p:nvPr/>
        </p:nvCxnSpPr>
        <p:spPr bwMode="auto">
          <a:xfrm rot="16200000" flipH="1">
            <a:off x="6561931" y="3883819"/>
            <a:ext cx="357188" cy="285750"/>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15375" name="Прямая со стрелкой 15"/>
          <p:cNvCxnSpPr>
            <a:cxnSpLocks noChangeShapeType="1"/>
          </p:cNvCxnSpPr>
          <p:nvPr/>
        </p:nvCxnSpPr>
        <p:spPr bwMode="auto">
          <a:xfrm rot="16200000" flipH="1">
            <a:off x="5995988" y="4289425"/>
            <a:ext cx="269875" cy="168275"/>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15376" name="TextBox 16"/>
          <p:cNvSpPr txBox="1">
            <a:spLocks noChangeArrowheads="1"/>
          </p:cNvSpPr>
          <p:nvPr/>
        </p:nvSpPr>
        <p:spPr bwMode="auto">
          <a:xfrm>
            <a:off x="7740650" y="5508625"/>
            <a:ext cx="595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221BE"/>
                </a:solidFill>
                <a:latin typeface="Times New Roman" pitchFamily="18" charset="0"/>
                <a:cs typeface="Times New Roman" pitchFamily="18" charset="0"/>
              </a:rPr>
              <a:t>LiC</a:t>
            </a:r>
            <a:r>
              <a:rPr lang="en-US" sz="1600" b="1" baseline="-25000">
                <a:solidFill>
                  <a:srgbClr val="0221BE"/>
                </a:solidFill>
                <a:latin typeface="Times New Roman" pitchFamily="18" charset="0"/>
                <a:cs typeface="Times New Roman" pitchFamily="18" charset="0"/>
              </a:rPr>
              <a:t>6</a:t>
            </a:r>
            <a:endParaRPr lang="ru-RU" sz="1600" b="1">
              <a:latin typeface="Times New Roman" pitchFamily="18" charset="0"/>
              <a:cs typeface="Times New Roman" pitchFamily="18" charset="0"/>
            </a:endParaRPr>
          </a:p>
        </p:txBody>
      </p:sp>
      <p:cxnSp>
        <p:nvCxnSpPr>
          <p:cNvPr id="15377" name="Прямая со стрелкой 17"/>
          <p:cNvCxnSpPr>
            <a:cxnSpLocks noChangeShapeType="1"/>
          </p:cNvCxnSpPr>
          <p:nvPr/>
        </p:nvCxnSpPr>
        <p:spPr bwMode="auto">
          <a:xfrm rot="10800000">
            <a:off x="7169150" y="5080000"/>
            <a:ext cx="642938" cy="500063"/>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15378" name="Прямая со стрелкой 18"/>
          <p:cNvCxnSpPr>
            <a:cxnSpLocks noChangeShapeType="1"/>
          </p:cNvCxnSpPr>
          <p:nvPr/>
        </p:nvCxnSpPr>
        <p:spPr bwMode="auto">
          <a:xfrm rot="16200000" flipV="1">
            <a:off x="7459663" y="5003800"/>
            <a:ext cx="1000125" cy="9525"/>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15379" name="TextBox 19"/>
          <p:cNvSpPr txBox="1">
            <a:spLocks noChangeArrowheads="1"/>
          </p:cNvSpPr>
          <p:nvPr/>
        </p:nvSpPr>
        <p:spPr bwMode="auto">
          <a:xfrm>
            <a:off x="4832350" y="5580063"/>
            <a:ext cx="882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solidFill>
                  <a:srgbClr val="0221BE"/>
                </a:solidFill>
                <a:latin typeface="Times New Roman" pitchFamily="18" charset="0"/>
                <a:cs typeface="Times New Roman" pitchFamily="18" charset="0"/>
              </a:rPr>
              <a:t>Graphite</a:t>
            </a:r>
            <a:endParaRPr lang="ru-RU" sz="1400" b="1">
              <a:latin typeface="Times New Roman" pitchFamily="18" charset="0"/>
              <a:cs typeface="Times New Roman" pitchFamily="18" charset="0"/>
            </a:endParaRPr>
          </a:p>
        </p:txBody>
      </p:sp>
      <p:cxnSp>
        <p:nvCxnSpPr>
          <p:cNvPr id="15380" name="Прямая со стрелкой 20"/>
          <p:cNvCxnSpPr>
            <a:cxnSpLocks noChangeShapeType="1"/>
          </p:cNvCxnSpPr>
          <p:nvPr/>
        </p:nvCxnSpPr>
        <p:spPr bwMode="auto">
          <a:xfrm rot="5400000" flipH="1" flipV="1">
            <a:off x="4964907" y="4758531"/>
            <a:ext cx="1143000" cy="642937"/>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2" name="Прямоугольник 21"/>
          <p:cNvSpPr/>
          <p:nvPr/>
        </p:nvSpPr>
        <p:spPr>
          <a:xfrm>
            <a:off x="3708400" y="3148013"/>
            <a:ext cx="576263" cy="27162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3" name="Прямая со стрелкой 2"/>
          <p:cNvCxnSpPr/>
          <p:nvPr/>
        </p:nvCxnSpPr>
        <p:spPr>
          <a:xfrm>
            <a:off x="4284663" y="4294188"/>
            <a:ext cx="1366837" cy="301625"/>
          </a:xfrm>
          <a:prstGeom prst="straightConnector1">
            <a:avLst/>
          </a:prstGeom>
          <a:ln w="31750">
            <a:solidFill>
              <a:srgbClr val="FF99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Li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005263"/>
            <a:ext cx="3519488"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7" name="Object 5"/>
          <p:cNvGraphicFramePr>
            <a:graphicFrameLocks noChangeAspect="1"/>
          </p:cNvGraphicFramePr>
          <p:nvPr/>
        </p:nvGraphicFramePr>
        <p:xfrm>
          <a:off x="250825" y="484188"/>
          <a:ext cx="4537075" cy="3302000"/>
        </p:xfrm>
        <a:graphic>
          <a:graphicData uri="http://schemas.openxmlformats.org/presentationml/2006/ole">
            <mc:AlternateContent xmlns:mc="http://schemas.openxmlformats.org/markup-compatibility/2006">
              <mc:Choice xmlns:v="urn:schemas-microsoft-com:vml" Requires="v">
                <p:oleObj spid="_x0000_s16434" name="Plot Document" r:id="rId4" imgW="6069787" imgH="4377233" progId="Grapher.Document">
                  <p:embed/>
                </p:oleObj>
              </mc:Choice>
              <mc:Fallback>
                <p:oleObj name="Plot Document" r:id="rId4" imgW="6069787" imgH="4377233" progId="Grapher.Document">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187" t="-1645" r="-1187" b="-1645"/>
                      <a:stretch>
                        <a:fillRect/>
                      </a:stretch>
                    </p:blipFill>
                    <p:spPr bwMode="auto">
                      <a:xfrm>
                        <a:off x="250825" y="484188"/>
                        <a:ext cx="4537075"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8" name="Text Box 2"/>
          <p:cNvSpPr txBox="1">
            <a:spLocks noChangeArrowheads="1"/>
          </p:cNvSpPr>
          <p:nvPr/>
        </p:nvSpPr>
        <p:spPr bwMode="auto">
          <a:xfrm>
            <a:off x="4427538" y="4365625"/>
            <a:ext cx="4537075" cy="1463675"/>
          </a:xfrm>
          <a:prstGeom prst="rect">
            <a:avLst/>
          </a:prstGeom>
          <a:solidFill>
            <a:schemeClr val="accent1">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25000"/>
              </a:lnSpc>
            </a:pPr>
            <a:r>
              <a:rPr lang="ru-RU" sz="2400" b="1">
                <a:solidFill>
                  <a:srgbClr val="CC0066"/>
                </a:solidFill>
                <a:latin typeface="Times New Roman" pitchFamily="18" charset="0"/>
                <a:cs typeface="Times New Roman" pitchFamily="18" charset="0"/>
              </a:rPr>
              <a:t>Дифракционный спектр и кристаллическая структура </a:t>
            </a:r>
            <a:r>
              <a:rPr lang="en-US" sz="2400" b="1">
                <a:solidFill>
                  <a:srgbClr val="CC0066"/>
                </a:solidFill>
                <a:latin typeface="Times New Roman" pitchFamily="18" charset="0"/>
                <a:cs typeface="Times New Roman" pitchFamily="18" charset="0"/>
              </a:rPr>
              <a:t>Li</a:t>
            </a:r>
            <a:r>
              <a:rPr lang="en-US" sz="2400" b="1" baseline="-25000">
                <a:solidFill>
                  <a:srgbClr val="CC0066"/>
                </a:solidFill>
                <a:latin typeface="Times New Roman" pitchFamily="18" charset="0"/>
                <a:cs typeface="Times New Roman" pitchFamily="18" charset="0"/>
              </a:rPr>
              <a:t>2</a:t>
            </a:r>
            <a:r>
              <a:rPr lang="en-US" sz="2400" b="1">
                <a:solidFill>
                  <a:srgbClr val="CC0066"/>
                </a:solidFill>
                <a:latin typeface="Times New Roman" pitchFamily="18" charset="0"/>
                <a:cs typeface="Times New Roman" pitchFamily="18" charset="0"/>
              </a:rPr>
              <a:t>BeD</a:t>
            </a:r>
            <a:r>
              <a:rPr lang="en-US" sz="2400" b="1" baseline="-25000">
                <a:solidFill>
                  <a:srgbClr val="CC0066"/>
                </a:solidFill>
                <a:latin typeface="Times New Roman" pitchFamily="18" charset="0"/>
                <a:cs typeface="Times New Roman" pitchFamily="18" charset="0"/>
              </a:rPr>
              <a:t>4</a:t>
            </a:r>
            <a:endParaRPr lang="ru-RU" sz="2400" b="1">
              <a:solidFill>
                <a:srgbClr val="CC0066"/>
              </a:solidFill>
              <a:latin typeface="Times New Roman" pitchFamily="18" charset="0"/>
              <a:cs typeface="Times New Roman" pitchFamily="18" charset="0"/>
            </a:endParaRPr>
          </a:p>
        </p:txBody>
      </p:sp>
      <p:pic>
        <p:nvPicPr>
          <p:cNvPr id="1638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981075"/>
            <a:ext cx="219075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Text Box 8"/>
          <p:cNvSpPr txBox="1">
            <a:spLocks noChangeArrowheads="1"/>
          </p:cNvSpPr>
          <p:nvPr/>
        </p:nvSpPr>
        <p:spPr bwMode="auto">
          <a:xfrm>
            <a:off x="4787900" y="50800"/>
            <a:ext cx="446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b="1">
                <a:solidFill>
                  <a:srgbClr val="0000CC"/>
                </a:solidFill>
              </a:rPr>
              <a:t>Новые материалы для хранения водорода и водородной энергетики</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395288" y="190500"/>
            <a:ext cx="8424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a:solidFill>
                  <a:srgbClr val="0000FF"/>
                </a:solidFill>
                <a:latin typeface="Arial" charset="0"/>
              </a:rPr>
              <a:t>A Study of Magnetic properties of Layered Nanostructures Fe/MgO/Fe with Giant Tunneling Magnetoresistance (TMR) by neutron reflectometry</a:t>
            </a:r>
            <a:endParaRPr lang="ru-RU" b="1">
              <a:solidFill>
                <a:srgbClr val="0000FF"/>
              </a:solidFill>
              <a:latin typeface="Arial" charset="0"/>
            </a:endParaRPr>
          </a:p>
        </p:txBody>
      </p:sp>
      <p:pic>
        <p:nvPicPr>
          <p:cNvPr id="1843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2624138"/>
            <a:ext cx="8259763" cy="339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TextBox 5"/>
          <p:cNvSpPr txBox="1">
            <a:spLocks noChangeArrowheads="1"/>
          </p:cNvSpPr>
          <p:nvPr/>
        </p:nvSpPr>
        <p:spPr bwMode="auto">
          <a:xfrm>
            <a:off x="4067175" y="908050"/>
            <a:ext cx="5076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rgbClr val="006600"/>
                </a:solidFill>
                <a:latin typeface="Arial" charset="0"/>
              </a:rPr>
              <a:t> IMP Ural Branch RAS (Russia)</a:t>
            </a:r>
            <a:endParaRPr lang="ru-RU" b="1">
              <a:solidFill>
                <a:srgbClr val="006600"/>
              </a:solidFill>
              <a:latin typeface="Arial" charset="0"/>
            </a:endParaRPr>
          </a:p>
        </p:txBody>
      </p:sp>
      <p:sp>
        <p:nvSpPr>
          <p:cNvPr id="18437" name="Прямоугольник 6"/>
          <p:cNvSpPr>
            <a:spLocks noChangeArrowheads="1"/>
          </p:cNvSpPr>
          <p:nvPr/>
        </p:nvSpPr>
        <p:spPr bwMode="auto">
          <a:xfrm>
            <a:off x="3492500" y="2349500"/>
            <a:ext cx="4694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990000"/>
                </a:solidFill>
              </a:rPr>
              <a:t>MgO</a:t>
            </a:r>
            <a:r>
              <a:rPr lang="ru-RU" b="1">
                <a:solidFill>
                  <a:srgbClr val="990000"/>
                </a:solidFill>
              </a:rPr>
              <a:t>/</a:t>
            </a:r>
            <a:r>
              <a:rPr lang="en-US" b="1">
                <a:solidFill>
                  <a:srgbClr val="990000"/>
                </a:solidFill>
              </a:rPr>
              <a:t>Fe</a:t>
            </a:r>
            <a:r>
              <a:rPr lang="ru-RU" b="1">
                <a:solidFill>
                  <a:srgbClr val="990000"/>
                </a:solidFill>
              </a:rPr>
              <a:t>(200Å)/</a:t>
            </a:r>
            <a:r>
              <a:rPr lang="en-US" b="1">
                <a:solidFill>
                  <a:srgbClr val="990000"/>
                </a:solidFill>
              </a:rPr>
              <a:t>MgO</a:t>
            </a:r>
            <a:r>
              <a:rPr lang="ru-RU" b="1">
                <a:solidFill>
                  <a:srgbClr val="990000"/>
                </a:solidFill>
              </a:rPr>
              <a:t>(15Å)/</a:t>
            </a:r>
            <a:r>
              <a:rPr lang="en-US" b="1">
                <a:solidFill>
                  <a:srgbClr val="990000"/>
                </a:solidFill>
              </a:rPr>
              <a:t>Fe</a:t>
            </a:r>
            <a:r>
              <a:rPr lang="ru-RU" b="1">
                <a:solidFill>
                  <a:srgbClr val="990000"/>
                </a:solidFill>
              </a:rPr>
              <a:t>(50Å)/</a:t>
            </a:r>
            <a:r>
              <a:rPr lang="en-US" b="1">
                <a:solidFill>
                  <a:srgbClr val="990000"/>
                </a:solidFill>
              </a:rPr>
              <a:t>Ta</a:t>
            </a:r>
            <a:r>
              <a:rPr lang="ru-RU" b="1">
                <a:solidFill>
                  <a:srgbClr val="990000"/>
                </a:solidFill>
              </a:rPr>
              <a:t>(50Å)</a:t>
            </a:r>
          </a:p>
        </p:txBody>
      </p:sp>
      <p:sp>
        <p:nvSpPr>
          <p:cNvPr id="18438" name="TextBox 7"/>
          <p:cNvSpPr txBox="1">
            <a:spLocks noChangeArrowheads="1"/>
          </p:cNvSpPr>
          <p:nvPr/>
        </p:nvSpPr>
        <p:spPr bwMode="auto">
          <a:xfrm>
            <a:off x="496888" y="6083300"/>
            <a:ext cx="450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rgbClr val="7030A0"/>
                </a:solidFill>
                <a:latin typeface="Arial" charset="0"/>
              </a:rPr>
              <a:t>Magnetization in applied magnetic field</a:t>
            </a:r>
            <a:endParaRPr lang="ru-RU" b="1">
              <a:solidFill>
                <a:srgbClr val="7030A0"/>
              </a:solidFill>
              <a:latin typeface="Arial" charset="0"/>
            </a:endParaRPr>
          </a:p>
        </p:txBody>
      </p:sp>
      <p:sp>
        <p:nvSpPr>
          <p:cNvPr id="18439" name="TextBox 8"/>
          <p:cNvSpPr txBox="1">
            <a:spLocks noChangeArrowheads="1"/>
          </p:cNvSpPr>
          <p:nvPr/>
        </p:nvSpPr>
        <p:spPr bwMode="auto">
          <a:xfrm>
            <a:off x="4787900" y="5795963"/>
            <a:ext cx="3887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a:solidFill>
                  <a:srgbClr val="7030A0"/>
                </a:solidFill>
                <a:latin typeface="Arial" charset="0"/>
              </a:rPr>
              <a:t>Reflection coefficients</a:t>
            </a:r>
            <a:endParaRPr lang="ru-RU" b="1">
              <a:solidFill>
                <a:srgbClr val="7030A0"/>
              </a:solidFill>
              <a:latin typeface="Arial" charset="0"/>
            </a:endParaRPr>
          </a:p>
        </p:txBody>
      </p:sp>
      <p:pic>
        <p:nvPicPr>
          <p:cNvPr id="184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836613"/>
            <a:ext cx="3405188"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1" name="TextBox 1"/>
          <p:cNvSpPr txBox="1">
            <a:spLocks noChangeArrowheads="1"/>
          </p:cNvSpPr>
          <p:nvPr/>
        </p:nvSpPr>
        <p:spPr bwMode="auto">
          <a:xfrm>
            <a:off x="250825" y="2092325"/>
            <a:ext cx="1987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latin typeface="Arial" charset="0"/>
              </a:rPr>
              <a:t>Tunneling current</a:t>
            </a:r>
            <a:endParaRPr lang="ru-RU" sz="1400">
              <a:latin typeface="Arial" charset="0"/>
            </a:endParaRPr>
          </a:p>
        </p:txBody>
      </p:sp>
    </p:spTree>
    <p:extLst>
      <p:ext uri="{BB962C8B-B14F-4D97-AF65-F5344CB8AC3E}">
        <p14:creationId xmlns:p14="http://schemas.microsoft.com/office/powerpoint/2010/main" val="1056701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0" y="128588"/>
            <a:ext cx="8991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2400" b="1">
                <a:solidFill>
                  <a:schemeClr val="accent2"/>
                </a:solidFill>
                <a:effectLst>
                  <a:outerShdw blurRad="38100" dist="38100" dir="2700000" algn="tl">
                    <a:srgbClr val="000000"/>
                  </a:outerShdw>
                </a:effectLst>
                <a:latin typeface="Arial" pitchFamily="34" charset="0"/>
              </a:rPr>
              <a:t>Magnetic fluids for brain cancer treatment:</a:t>
            </a:r>
          </a:p>
          <a:p>
            <a:pPr algn="ctr">
              <a:defRPr/>
            </a:pPr>
            <a:r>
              <a:rPr lang="en-US" b="1">
                <a:solidFill>
                  <a:schemeClr val="accent2"/>
                </a:solidFill>
                <a:effectLst>
                  <a:outerShdw blurRad="38100" dist="38100" dir="2700000" algn="tl">
                    <a:srgbClr val="000000"/>
                  </a:outerShdw>
                </a:effectLst>
                <a:latin typeface="Arial" pitchFamily="34" charset="0"/>
              </a:rPr>
              <a:t>magnetite in water with double layers of myristic (MA) and lauric (LA) acids</a:t>
            </a:r>
            <a:r>
              <a:rPr lang="en-US" sz="2400" b="1">
                <a:solidFill>
                  <a:schemeClr val="accent2"/>
                </a:solidFill>
                <a:effectLst>
                  <a:outerShdw blurRad="38100" dist="38100" dir="2700000" algn="tl">
                    <a:srgbClr val="000000"/>
                  </a:outerShdw>
                </a:effectLst>
                <a:latin typeface="Arial" pitchFamily="34" charset="0"/>
              </a:rPr>
              <a:t> </a:t>
            </a:r>
          </a:p>
        </p:txBody>
      </p:sp>
      <p:sp>
        <p:nvSpPr>
          <p:cNvPr id="22531" name="Text Box 5"/>
          <p:cNvSpPr txBox="1">
            <a:spLocks noChangeArrowheads="1"/>
          </p:cNvSpPr>
          <p:nvPr/>
        </p:nvSpPr>
        <p:spPr bwMode="auto">
          <a:xfrm>
            <a:off x="228600" y="2266950"/>
            <a:ext cx="7461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0000FF"/>
                </a:solidFill>
              </a:rPr>
              <a:t>MA+MA</a:t>
            </a:r>
          </a:p>
        </p:txBody>
      </p:sp>
      <p:sp>
        <p:nvSpPr>
          <p:cNvPr id="22532" name="Text Box 6"/>
          <p:cNvSpPr txBox="1">
            <a:spLocks noChangeArrowheads="1"/>
          </p:cNvSpPr>
          <p:nvPr/>
        </p:nvSpPr>
        <p:spPr bwMode="auto">
          <a:xfrm>
            <a:off x="234950" y="4476750"/>
            <a:ext cx="6794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0000FF"/>
                </a:solidFill>
              </a:rPr>
              <a:t>LA+LA</a:t>
            </a:r>
          </a:p>
        </p:txBody>
      </p:sp>
      <p:pic>
        <p:nvPicPr>
          <p:cNvPr id="22533" name="Picture 7" descr="fig_sans1"/>
          <p:cNvPicPr>
            <a:picLocks noChangeAspect="1" noChangeArrowheads="1"/>
          </p:cNvPicPr>
          <p:nvPr/>
        </p:nvPicPr>
        <p:blipFill>
          <a:blip r:embed="rId2" cstate="print">
            <a:extLst>
              <a:ext uri="{28A0092B-C50C-407E-A947-70E740481C1C}">
                <a14:useLocalDpi xmlns:a14="http://schemas.microsoft.com/office/drawing/2010/main" val="0"/>
              </a:ext>
            </a:extLst>
          </a:blip>
          <a:srcRect l="3279" t="-227" r="1639" b="3506"/>
          <a:stretch>
            <a:fillRect/>
          </a:stretch>
        </p:blipFill>
        <p:spPr bwMode="auto">
          <a:xfrm>
            <a:off x="2840038" y="1971675"/>
            <a:ext cx="2884487" cy="23066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4" name="Picture 8" descr="080226_G55NPD_0,5_20fach_2502"/>
          <p:cNvPicPr>
            <a:picLocks noChangeAspect="1" noChangeArrowheads="1"/>
          </p:cNvPicPr>
          <p:nvPr/>
        </p:nvPicPr>
        <p:blipFill>
          <a:blip r:embed="rId3">
            <a:extLst>
              <a:ext uri="{28A0092B-C50C-407E-A947-70E740481C1C}">
                <a14:useLocalDpi xmlns:a14="http://schemas.microsoft.com/office/drawing/2010/main" val="0"/>
              </a:ext>
            </a:extLst>
          </a:blip>
          <a:srcRect t="30103" r="49202"/>
          <a:stretch>
            <a:fillRect/>
          </a:stretch>
        </p:blipFill>
        <p:spPr bwMode="auto">
          <a:xfrm>
            <a:off x="6400800" y="2343150"/>
            <a:ext cx="186531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9" descr="080226_G55NPS_0,5_20fach_2502a"/>
          <p:cNvPicPr>
            <a:picLocks noChangeAspect="1" noChangeArrowheads="1"/>
          </p:cNvPicPr>
          <p:nvPr/>
        </p:nvPicPr>
        <p:blipFill>
          <a:blip r:embed="rId4">
            <a:extLst>
              <a:ext uri="{28A0092B-C50C-407E-A947-70E740481C1C}">
                <a14:useLocalDpi xmlns:a14="http://schemas.microsoft.com/office/drawing/2010/main" val="0"/>
              </a:ext>
            </a:extLst>
          </a:blip>
          <a:srcRect l="34581"/>
          <a:stretch>
            <a:fillRect/>
          </a:stretch>
        </p:blipFill>
        <p:spPr bwMode="auto">
          <a:xfrm>
            <a:off x="6477000" y="4705350"/>
            <a:ext cx="1854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10"/>
          <p:cNvSpPr txBox="1">
            <a:spLocks noChangeArrowheads="1"/>
          </p:cNvSpPr>
          <p:nvPr/>
        </p:nvSpPr>
        <p:spPr bwMode="auto">
          <a:xfrm>
            <a:off x="590550" y="1276350"/>
            <a:ext cx="1466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a:solidFill>
                  <a:srgbClr val="9900CC"/>
                </a:solidFill>
              </a:rPr>
              <a:t>Electron </a:t>
            </a:r>
            <a:br>
              <a:rPr lang="en-US" b="1">
                <a:solidFill>
                  <a:srgbClr val="9900CC"/>
                </a:solidFill>
              </a:rPr>
            </a:br>
            <a:r>
              <a:rPr lang="en-US" b="1">
                <a:solidFill>
                  <a:srgbClr val="9900CC"/>
                </a:solidFill>
              </a:rPr>
              <a:t>microscopy</a:t>
            </a:r>
          </a:p>
        </p:txBody>
      </p:sp>
      <p:sp>
        <p:nvSpPr>
          <p:cNvPr id="22537" name="Text Box 11"/>
          <p:cNvSpPr txBox="1">
            <a:spLocks noChangeArrowheads="1"/>
          </p:cNvSpPr>
          <p:nvPr/>
        </p:nvSpPr>
        <p:spPr bwMode="auto">
          <a:xfrm>
            <a:off x="3371850" y="1276350"/>
            <a:ext cx="219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a:solidFill>
                  <a:srgbClr val="9900CC"/>
                </a:solidFill>
              </a:rPr>
              <a:t>Small-angle </a:t>
            </a:r>
            <a:br>
              <a:rPr lang="en-US" b="1">
                <a:solidFill>
                  <a:srgbClr val="9900CC"/>
                </a:solidFill>
              </a:rPr>
            </a:br>
            <a:r>
              <a:rPr lang="en-US" b="1">
                <a:solidFill>
                  <a:srgbClr val="9900CC"/>
                </a:solidFill>
              </a:rPr>
              <a:t>neutron scattering</a:t>
            </a:r>
          </a:p>
        </p:txBody>
      </p:sp>
      <p:sp>
        <p:nvSpPr>
          <p:cNvPr id="22538" name="Text Box 12"/>
          <p:cNvSpPr txBox="1">
            <a:spLocks noChangeArrowheads="1"/>
          </p:cNvSpPr>
          <p:nvPr/>
        </p:nvSpPr>
        <p:spPr bwMode="auto">
          <a:xfrm>
            <a:off x="6559550" y="1276350"/>
            <a:ext cx="1441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a:solidFill>
                  <a:srgbClr val="9900CC"/>
                </a:solidFill>
              </a:rPr>
              <a:t>Penetration</a:t>
            </a:r>
          </a:p>
          <a:p>
            <a:pPr algn="ctr" eaLnBrk="1" hangingPunct="1"/>
            <a:r>
              <a:rPr lang="en-US" b="1">
                <a:solidFill>
                  <a:srgbClr val="9900CC"/>
                </a:solidFill>
              </a:rPr>
              <a:t>into cells</a:t>
            </a:r>
          </a:p>
        </p:txBody>
      </p:sp>
      <p:sp>
        <p:nvSpPr>
          <p:cNvPr id="22539" name="Text Box 13"/>
          <p:cNvSpPr txBox="1">
            <a:spLocks noChangeArrowheads="1"/>
          </p:cNvSpPr>
          <p:nvPr/>
        </p:nvSpPr>
        <p:spPr bwMode="auto">
          <a:xfrm>
            <a:off x="6324600" y="2114550"/>
            <a:ext cx="7461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0000FF"/>
                </a:solidFill>
              </a:rPr>
              <a:t>MA+MA</a:t>
            </a:r>
          </a:p>
        </p:txBody>
      </p:sp>
      <p:sp>
        <p:nvSpPr>
          <p:cNvPr id="22540" name="Text Box 14"/>
          <p:cNvSpPr txBox="1">
            <a:spLocks noChangeArrowheads="1"/>
          </p:cNvSpPr>
          <p:nvPr/>
        </p:nvSpPr>
        <p:spPr bwMode="auto">
          <a:xfrm>
            <a:off x="6400800" y="4476750"/>
            <a:ext cx="6794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0000FF"/>
                </a:solidFill>
              </a:rPr>
              <a:t>LA+LA</a:t>
            </a:r>
          </a:p>
        </p:txBody>
      </p:sp>
      <p:sp>
        <p:nvSpPr>
          <p:cNvPr id="22541" name="Text Box 15"/>
          <p:cNvSpPr txBox="1">
            <a:spLocks noChangeArrowheads="1"/>
          </p:cNvSpPr>
          <p:nvPr/>
        </p:nvSpPr>
        <p:spPr bwMode="auto">
          <a:xfrm>
            <a:off x="3851275" y="2049463"/>
            <a:ext cx="11477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latin typeface="Times New Roman" pitchFamily="18" charset="0"/>
              </a:rPr>
              <a:t>SANS curves</a:t>
            </a:r>
          </a:p>
        </p:txBody>
      </p:sp>
      <p:grpSp>
        <p:nvGrpSpPr>
          <p:cNvPr id="22542" name="Group 16"/>
          <p:cNvGrpSpPr>
            <a:grpSpLocks/>
          </p:cNvGrpSpPr>
          <p:nvPr/>
        </p:nvGrpSpPr>
        <p:grpSpPr bwMode="auto">
          <a:xfrm>
            <a:off x="2840038" y="4405313"/>
            <a:ext cx="2955925" cy="2336800"/>
            <a:chOff x="2016" y="2916"/>
            <a:chExt cx="1584" cy="1260"/>
          </a:xfrm>
        </p:grpSpPr>
        <p:pic>
          <p:nvPicPr>
            <p:cNvPr id="22550" name="Picture 17" descr="fig_sans2"/>
            <p:cNvPicPr>
              <a:picLocks noChangeAspect="1" noChangeArrowheads="1"/>
            </p:cNvPicPr>
            <p:nvPr/>
          </p:nvPicPr>
          <p:blipFill>
            <a:blip r:embed="rId5" cstate="print">
              <a:extLst>
                <a:ext uri="{28A0092B-C50C-407E-A947-70E740481C1C}">
                  <a14:useLocalDpi xmlns:a14="http://schemas.microsoft.com/office/drawing/2010/main" val="0"/>
                </a:ext>
              </a:extLst>
            </a:blip>
            <a:srcRect l="4416" t="4823" r="4156" b="5145"/>
            <a:stretch>
              <a:fillRect/>
            </a:stretch>
          </p:blipFill>
          <p:spPr bwMode="auto">
            <a:xfrm>
              <a:off x="2016" y="2916"/>
              <a:ext cx="1584" cy="1260"/>
            </a:xfrm>
            <a:prstGeom prst="rect">
              <a:avLst/>
            </a:prstGeom>
            <a:solidFill>
              <a:srgbClr val="E1E1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51" name="Text Box 18"/>
            <p:cNvSpPr txBox="1">
              <a:spLocks noChangeArrowheads="1"/>
            </p:cNvSpPr>
            <p:nvPr/>
          </p:nvSpPr>
          <p:spPr bwMode="auto">
            <a:xfrm>
              <a:off x="2976" y="2928"/>
              <a:ext cx="507"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latin typeface="Times New Roman" pitchFamily="18" charset="0"/>
                </a:rPr>
                <a:t>Particle size</a:t>
              </a:r>
              <a:br>
                <a:rPr lang="en-US" sz="1200">
                  <a:latin typeface="Times New Roman" pitchFamily="18" charset="0"/>
                </a:rPr>
              </a:br>
              <a:r>
                <a:rPr lang="en-US" sz="1200">
                  <a:latin typeface="Times New Roman" pitchFamily="18" charset="0"/>
                </a:rPr>
                <a:t>distributions</a:t>
              </a:r>
            </a:p>
          </p:txBody>
        </p:sp>
      </p:grpSp>
      <p:grpSp>
        <p:nvGrpSpPr>
          <p:cNvPr id="22543" name="Group 19"/>
          <p:cNvGrpSpPr>
            <a:grpSpLocks/>
          </p:cNvGrpSpPr>
          <p:nvPr/>
        </p:nvGrpSpPr>
        <p:grpSpPr bwMode="auto">
          <a:xfrm>
            <a:off x="304800" y="4746625"/>
            <a:ext cx="2209800" cy="1658938"/>
            <a:chOff x="192" y="2990"/>
            <a:chExt cx="1392" cy="1045"/>
          </a:xfrm>
        </p:grpSpPr>
        <p:pic>
          <p:nvPicPr>
            <p:cNvPr id="22548" name="Picture 20" descr="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2990"/>
              <a:ext cx="1392" cy="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9" name="Text Box 21"/>
            <p:cNvSpPr txBox="1">
              <a:spLocks noChangeArrowheads="1"/>
            </p:cNvSpPr>
            <p:nvPr/>
          </p:nvSpPr>
          <p:spPr bwMode="auto">
            <a:xfrm>
              <a:off x="1200" y="3792"/>
              <a:ext cx="3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Times New Roman" pitchFamily="18" charset="0"/>
                </a:rPr>
                <a:t>20 nm</a:t>
              </a:r>
            </a:p>
          </p:txBody>
        </p:sp>
      </p:grpSp>
      <p:grpSp>
        <p:nvGrpSpPr>
          <p:cNvPr id="22544" name="Group 22"/>
          <p:cNvGrpSpPr>
            <a:grpSpLocks/>
          </p:cNvGrpSpPr>
          <p:nvPr/>
        </p:nvGrpSpPr>
        <p:grpSpPr bwMode="auto">
          <a:xfrm>
            <a:off x="304800" y="2517775"/>
            <a:ext cx="2209800" cy="1658938"/>
            <a:chOff x="192" y="1586"/>
            <a:chExt cx="1392" cy="1045"/>
          </a:xfrm>
        </p:grpSpPr>
        <p:pic>
          <p:nvPicPr>
            <p:cNvPr id="22546" name="Picture 23" descr="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 y="1586"/>
              <a:ext cx="1392" cy="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7" name="Text Box 24"/>
            <p:cNvSpPr txBox="1">
              <a:spLocks noChangeArrowheads="1"/>
            </p:cNvSpPr>
            <p:nvPr/>
          </p:nvSpPr>
          <p:spPr bwMode="auto">
            <a:xfrm>
              <a:off x="1200" y="2400"/>
              <a:ext cx="3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Times New Roman" pitchFamily="18" charset="0"/>
                </a:rPr>
                <a:t>20 nm</a:t>
              </a:r>
            </a:p>
          </p:txBody>
        </p:sp>
      </p:grpSp>
      <p:pic>
        <p:nvPicPr>
          <p:cNvPr id="22545" name="Picture 25"/>
          <p:cNvPicPr>
            <a:picLocks noChangeAspect="1" noChangeArrowheads="1"/>
          </p:cNvPicPr>
          <p:nvPr/>
        </p:nvPicPr>
        <p:blipFill>
          <a:blip r:embed="rId8" cstate="print">
            <a:extLst>
              <a:ext uri="{28A0092B-C50C-407E-A947-70E740481C1C}">
                <a14:useLocalDpi xmlns:a14="http://schemas.microsoft.com/office/drawing/2010/main" val="0"/>
              </a:ext>
            </a:extLst>
          </a:blip>
          <a:srcRect r="3781"/>
          <a:stretch>
            <a:fillRect/>
          </a:stretch>
        </p:blipFill>
        <p:spPr bwMode="auto">
          <a:xfrm>
            <a:off x="5076825" y="1989138"/>
            <a:ext cx="919163" cy="10763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44624"/>
            <a:ext cx="7776864" cy="646331"/>
          </a:xfrm>
          <a:prstGeom prst="rect">
            <a:avLst/>
          </a:prstGeom>
          <a:noFill/>
        </p:spPr>
        <p:txBody>
          <a:bodyPr wrap="square" rtlCol="0">
            <a:spAutoFit/>
          </a:bodyPr>
          <a:lstStyle/>
          <a:p>
            <a:pPr algn="ctr"/>
            <a:r>
              <a:rPr lang="en-US" b="1" dirty="0" smtClean="0">
                <a:solidFill>
                  <a:srgbClr val="C00000"/>
                </a:solidFill>
              </a:rPr>
              <a:t>The experimental discovery of neutron was made 12 years later by </a:t>
            </a:r>
          </a:p>
          <a:p>
            <a:pPr algn="ctr"/>
            <a:r>
              <a:rPr lang="en-US" b="1" dirty="0" smtClean="0">
                <a:solidFill>
                  <a:srgbClr val="C00000"/>
                </a:solidFill>
              </a:rPr>
              <a:t>James Chadwick, Rutherford co-worker in Cavendish Laboratory in 1932.</a:t>
            </a:r>
            <a:endParaRPr lang="ru-RU" b="1" dirty="0">
              <a:solidFill>
                <a:srgbClr val="C00000"/>
              </a:solidFill>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8453" y="908021"/>
            <a:ext cx="2691979" cy="417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James Chadw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052736"/>
            <a:ext cx="1481131" cy="19970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ww.boredofstudies.org/wiki/images/6/64/Sci_phys_quanta_neutron_exp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429000"/>
            <a:ext cx="4965431" cy="230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4632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49225" y="687388"/>
            <a:ext cx="3708400" cy="368300"/>
          </a:xfrm>
          <a:prstGeom prst="rect">
            <a:avLst/>
          </a:prstGeom>
          <a:noFill/>
        </p:spPr>
        <p:txBody>
          <a:bodyPr>
            <a:spAutoFit/>
          </a:bodyPr>
          <a:lstStyle/>
          <a:p>
            <a:pPr fontAlgn="auto">
              <a:spcBef>
                <a:spcPts val="0"/>
              </a:spcBef>
              <a:spcAft>
                <a:spcPts val="0"/>
              </a:spcAft>
              <a:defRPr/>
            </a:pPr>
            <a:r>
              <a:rPr lang="en-US" b="1" kern="0" dirty="0">
                <a:solidFill>
                  <a:srgbClr val="00B050"/>
                </a:solidFill>
              </a:rPr>
              <a:t> JINR - IFIN-HH (Romania)</a:t>
            </a:r>
            <a:endParaRPr lang="ru-RU" b="1" kern="0" dirty="0">
              <a:solidFill>
                <a:srgbClr val="00B050"/>
              </a:solidFill>
            </a:endParaRP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t="53983" r="18385"/>
          <a:stretch>
            <a:fillRect/>
          </a:stretch>
        </p:blipFill>
        <p:spPr bwMode="auto">
          <a:xfrm>
            <a:off x="328613" y="1900238"/>
            <a:ext cx="935037" cy="131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l="13039" t="18054" r="13072" b="5717"/>
          <a:stretch>
            <a:fillRect/>
          </a:stretch>
        </p:blipFill>
        <p:spPr bwMode="auto">
          <a:xfrm>
            <a:off x="531813" y="3351213"/>
            <a:ext cx="4376737"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Прямоугольник 22"/>
          <p:cNvSpPr>
            <a:spLocks noChangeArrowheads="1"/>
          </p:cNvSpPr>
          <p:nvPr/>
        </p:nvSpPr>
        <p:spPr bwMode="auto">
          <a:xfrm>
            <a:off x="107950" y="-66675"/>
            <a:ext cx="8909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ru-RU" sz="2400" b="1">
                <a:solidFill>
                  <a:srgbClr val="000099"/>
                </a:solidFill>
              </a:rPr>
              <a:t>Small angle neutron scattering investigations of highly elastic magnetic elastomer samples</a:t>
            </a:r>
            <a:endParaRPr lang="ru-RU" altLang="ru-RU" sz="2400" b="1">
              <a:solidFill>
                <a:srgbClr val="000099"/>
              </a:solidFill>
            </a:endParaRPr>
          </a:p>
        </p:txBody>
      </p:sp>
      <p:sp>
        <p:nvSpPr>
          <p:cNvPr id="17414" name="Прямоугольник 24"/>
          <p:cNvSpPr>
            <a:spLocks noChangeArrowheads="1"/>
          </p:cNvSpPr>
          <p:nvPr/>
        </p:nvSpPr>
        <p:spPr bwMode="auto">
          <a:xfrm>
            <a:off x="3492500" y="6550025"/>
            <a:ext cx="6413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solidFill>
                  <a:srgbClr val="000099"/>
                </a:solidFill>
                <a:cs typeface="Times New Roman" pitchFamily="18" charset="0"/>
              </a:rPr>
              <a:t>M. Balasoiu, G. Stepanov, Yu. Raikher et al, 2014  (in preparation)</a:t>
            </a:r>
            <a:endParaRPr lang="ru-RU" sz="1400" b="1">
              <a:solidFill>
                <a:srgbClr val="000099"/>
              </a:solidFill>
              <a:cs typeface="Times New Roman" pitchFamily="18" charset="0"/>
            </a:endParaRPr>
          </a:p>
        </p:txBody>
      </p:sp>
      <p:pic>
        <p:nvPicPr>
          <p:cNvPr id="17415" name="Picture 2"/>
          <p:cNvPicPr>
            <a:picLocks noChangeAspect="1" noChangeArrowheads="1"/>
          </p:cNvPicPr>
          <p:nvPr/>
        </p:nvPicPr>
        <p:blipFill>
          <a:blip r:embed="rId2">
            <a:extLst>
              <a:ext uri="{28A0092B-C50C-407E-A947-70E740481C1C}">
                <a14:useLocalDpi xmlns:a14="http://schemas.microsoft.com/office/drawing/2010/main" val="0"/>
              </a:ext>
            </a:extLst>
          </a:blip>
          <a:srcRect l="5472" t="980" r="19669" b="46065"/>
          <a:stretch>
            <a:fillRect/>
          </a:stretch>
        </p:blipFill>
        <p:spPr bwMode="auto">
          <a:xfrm>
            <a:off x="1449388" y="1274763"/>
            <a:ext cx="8572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6" name="Прямоугольник 8"/>
          <p:cNvSpPr>
            <a:spLocks noChangeArrowheads="1"/>
          </p:cNvSpPr>
          <p:nvPr/>
        </p:nvSpPr>
        <p:spPr bwMode="auto">
          <a:xfrm>
            <a:off x="2635250" y="4454525"/>
            <a:ext cx="3603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300" b="1">
                <a:solidFill>
                  <a:srgbClr val="1A13AD"/>
                </a:solidFill>
              </a:rPr>
              <a:t>(i)</a:t>
            </a:r>
            <a:endParaRPr lang="en-US" sz="1300"/>
          </a:p>
        </p:txBody>
      </p:sp>
      <p:sp>
        <p:nvSpPr>
          <p:cNvPr id="17417" name="Прямоугольник 8"/>
          <p:cNvSpPr>
            <a:spLocks noChangeArrowheads="1"/>
          </p:cNvSpPr>
          <p:nvPr/>
        </p:nvSpPr>
        <p:spPr bwMode="auto">
          <a:xfrm>
            <a:off x="4562475" y="3476625"/>
            <a:ext cx="4111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300" b="1">
                <a:solidFill>
                  <a:srgbClr val="1A13AD"/>
                </a:solidFill>
              </a:rPr>
              <a:t>(ii)</a:t>
            </a:r>
            <a:endParaRPr lang="en-US" sz="1300"/>
          </a:p>
        </p:txBody>
      </p:sp>
      <p:sp>
        <p:nvSpPr>
          <p:cNvPr id="17418" name="Прямоугольник 8"/>
          <p:cNvSpPr>
            <a:spLocks noChangeArrowheads="1"/>
          </p:cNvSpPr>
          <p:nvPr/>
        </p:nvSpPr>
        <p:spPr bwMode="auto">
          <a:xfrm>
            <a:off x="3881438" y="5403850"/>
            <a:ext cx="4127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300" b="1">
                <a:solidFill>
                  <a:srgbClr val="1A13AD"/>
                </a:solidFill>
              </a:rPr>
              <a:t>(iii)</a:t>
            </a:r>
            <a:endParaRPr lang="en-US" sz="1300"/>
          </a:p>
        </p:txBody>
      </p:sp>
      <p:sp>
        <p:nvSpPr>
          <p:cNvPr id="36" name="Прямоугольник 35"/>
          <p:cNvSpPr/>
          <p:nvPr/>
        </p:nvSpPr>
        <p:spPr>
          <a:xfrm>
            <a:off x="2393950" y="1268413"/>
            <a:ext cx="1890713" cy="1693862"/>
          </a:xfrm>
          <a:prstGeom prst="rect">
            <a:avLst/>
          </a:prstGeom>
        </p:spPr>
        <p:txBody>
          <a:bodyPr>
            <a:spAutoFit/>
          </a:bodyPr>
          <a:lstStyle/>
          <a:p>
            <a:pPr>
              <a:defRPr/>
            </a:pPr>
            <a:r>
              <a:rPr lang="en-US" sz="1300" b="1" dirty="0"/>
              <a:t>Shape memory  effect:</a:t>
            </a:r>
          </a:p>
          <a:p>
            <a:pPr marL="342900" indent="-342900">
              <a:buFontTx/>
              <a:buAutoNum type="arabicPeriod"/>
              <a:defRPr/>
            </a:pPr>
            <a:r>
              <a:rPr lang="en-US" sz="1300" i="1" dirty="0"/>
              <a:t>H</a:t>
            </a:r>
            <a:r>
              <a:rPr lang="en-US" sz="1300" i="1" baseline="-25000" dirty="0"/>
              <a:t>0</a:t>
            </a:r>
            <a:r>
              <a:rPr lang="en-US" sz="1300" dirty="0"/>
              <a:t>= 206 </a:t>
            </a:r>
            <a:r>
              <a:rPr lang="en-US" sz="1300" i="1" dirty="0"/>
              <a:t>kA m</a:t>
            </a:r>
            <a:r>
              <a:rPr lang="en-US" sz="1300" i="1" baseline="30000" dirty="0"/>
              <a:t>-1</a:t>
            </a:r>
            <a:r>
              <a:rPr lang="en-US" sz="1300" dirty="0"/>
              <a:t>; non stretched</a:t>
            </a:r>
          </a:p>
          <a:p>
            <a:pPr marL="342900" indent="-342900">
              <a:buFontTx/>
              <a:buAutoNum type="arabicPeriod"/>
              <a:defRPr/>
            </a:pPr>
            <a:r>
              <a:rPr lang="en-US" sz="1300" i="1" dirty="0"/>
              <a:t>H</a:t>
            </a:r>
            <a:r>
              <a:rPr lang="en-US" sz="1300" i="1" baseline="-25000" dirty="0"/>
              <a:t>0</a:t>
            </a:r>
            <a:r>
              <a:rPr lang="en-US" sz="1300" dirty="0"/>
              <a:t>= 206 </a:t>
            </a:r>
            <a:r>
              <a:rPr lang="en-US" sz="1300" i="1" dirty="0"/>
              <a:t>kA m</a:t>
            </a:r>
            <a:r>
              <a:rPr lang="en-US" sz="1300" i="1" baseline="30000" dirty="0"/>
              <a:t>-1</a:t>
            </a:r>
            <a:r>
              <a:rPr lang="en-US" sz="1300" dirty="0"/>
              <a:t>;  stretched by 80% and then unloaded retains  its  shape for hours.</a:t>
            </a:r>
            <a:endParaRPr lang="ru-RU" sz="1300" dirty="0"/>
          </a:p>
        </p:txBody>
      </p:sp>
      <p:pic>
        <p:nvPicPr>
          <p:cNvPr id="17420" name="Рисунок 36" descr="elast1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2125" y="3351213"/>
            <a:ext cx="21224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Рисунок 37" descr="elast2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4650" y="4211638"/>
            <a:ext cx="18732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Рисунок 38" descr="elast33.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9750" y="5516563"/>
            <a:ext cx="1497013"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Прямоугольник 39"/>
          <p:cNvSpPr>
            <a:spLocks noChangeArrowheads="1"/>
          </p:cNvSpPr>
          <p:nvPr/>
        </p:nvSpPr>
        <p:spPr bwMode="auto">
          <a:xfrm>
            <a:off x="3132138" y="771525"/>
            <a:ext cx="61182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700" b="1"/>
              <a:t>SIEL elastomer  with Fe microparticles and nanoparticles</a:t>
            </a:r>
          </a:p>
        </p:txBody>
      </p:sp>
      <p:pic>
        <p:nvPicPr>
          <p:cNvPr id="174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538" y="1274763"/>
            <a:ext cx="213677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5" name="Прямоугольник 41"/>
          <p:cNvSpPr>
            <a:spLocks noChangeArrowheads="1"/>
          </p:cNvSpPr>
          <p:nvPr/>
        </p:nvSpPr>
        <p:spPr bwMode="auto">
          <a:xfrm>
            <a:off x="6724650" y="1489075"/>
            <a:ext cx="22923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t>Deformation of a membrane </a:t>
            </a:r>
            <a:r>
              <a:rPr lang="en-US" sz="1400"/>
              <a:t>(D/h=10) in uniform transversal magnetic field </a:t>
            </a:r>
            <a:r>
              <a:rPr lang="en-US" sz="1400" i="1"/>
              <a:t>H</a:t>
            </a:r>
            <a:r>
              <a:rPr lang="en-US" sz="1400" i="1" baseline="-25000"/>
              <a:t>0</a:t>
            </a:r>
            <a:endParaRPr lang="ru-RU" sz="1400"/>
          </a:p>
        </p:txBody>
      </p:sp>
      <p:sp>
        <p:nvSpPr>
          <p:cNvPr id="17426" name="Прямоугольник 42"/>
          <p:cNvSpPr>
            <a:spLocks noChangeArrowheads="1"/>
          </p:cNvSpPr>
          <p:nvPr/>
        </p:nvSpPr>
        <p:spPr bwMode="auto">
          <a:xfrm>
            <a:off x="4056063" y="3059113"/>
            <a:ext cx="3111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300" i="1"/>
              <a:t>H</a:t>
            </a:r>
            <a:r>
              <a:rPr lang="en-US" sz="1300" i="1" baseline="-25000"/>
              <a:t>0</a:t>
            </a:r>
            <a:r>
              <a:rPr lang="en-US" sz="1300" i="1"/>
              <a:t>=50 kA m</a:t>
            </a:r>
            <a:r>
              <a:rPr lang="en-US" sz="1300" i="1" baseline="30000"/>
              <a:t>-1</a:t>
            </a:r>
            <a:r>
              <a:rPr lang="en-US" sz="1300" i="1"/>
              <a:t>   H</a:t>
            </a:r>
            <a:r>
              <a:rPr lang="en-US" sz="1300" i="1" baseline="-25000"/>
              <a:t>0</a:t>
            </a:r>
            <a:r>
              <a:rPr lang="en-US" sz="1300" i="1"/>
              <a:t>=80 kA m</a:t>
            </a:r>
            <a:r>
              <a:rPr lang="en-US" sz="1300" i="1" baseline="30000"/>
              <a:t>-1</a:t>
            </a:r>
            <a:r>
              <a:rPr lang="en-US" sz="1300"/>
              <a:t>  </a:t>
            </a:r>
            <a:r>
              <a:rPr lang="en-US" sz="1300" i="1"/>
              <a:t>H</a:t>
            </a:r>
            <a:r>
              <a:rPr lang="en-US" sz="1300" i="1" baseline="-25000"/>
              <a:t>0</a:t>
            </a:r>
            <a:r>
              <a:rPr lang="en-US" sz="1300" i="1"/>
              <a:t>=110 kA m</a:t>
            </a:r>
            <a:r>
              <a:rPr lang="en-US" sz="1300" i="1" baseline="30000"/>
              <a:t>-1</a:t>
            </a:r>
            <a:endParaRPr lang="ru-RU" sz="1300"/>
          </a:p>
        </p:txBody>
      </p:sp>
      <p:sp>
        <p:nvSpPr>
          <p:cNvPr id="17427" name="Прямоугольник 43"/>
          <p:cNvSpPr>
            <a:spLocks noChangeArrowheads="1"/>
          </p:cNvSpPr>
          <p:nvPr/>
        </p:nvSpPr>
        <p:spPr bwMode="auto">
          <a:xfrm>
            <a:off x="4908550" y="3744913"/>
            <a:ext cx="17414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solidFill>
                  <a:srgbClr val="1A13AD"/>
                </a:solidFill>
              </a:rPr>
              <a:t>(i)</a:t>
            </a:r>
            <a:r>
              <a:rPr lang="en-US" sz="1500">
                <a:solidFill>
                  <a:srgbClr val="D60093"/>
                </a:solidFill>
              </a:rPr>
              <a:t> </a:t>
            </a:r>
            <a:r>
              <a:rPr lang="en-US" sz="1500" b="1">
                <a:solidFill>
                  <a:srgbClr val="1A13AD"/>
                </a:solidFill>
              </a:rPr>
              <a:t>Elliptical cylinder</a:t>
            </a:r>
          </a:p>
        </p:txBody>
      </p:sp>
      <p:sp>
        <p:nvSpPr>
          <p:cNvPr id="17428" name="Прямоугольник 44"/>
          <p:cNvSpPr>
            <a:spLocks noChangeArrowheads="1"/>
          </p:cNvSpPr>
          <p:nvPr/>
        </p:nvSpPr>
        <p:spPr bwMode="auto">
          <a:xfrm>
            <a:off x="4908550" y="4613275"/>
            <a:ext cx="1981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1439863" algn="l"/>
              </a:tabLst>
            </a:pPr>
            <a:r>
              <a:rPr lang="en-US" sz="1500" b="1">
                <a:solidFill>
                  <a:srgbClr val="1A13AD"/>
                </a:solidFill>
              </a:rPr>
              <a:t>(ii) Triaxial ellipsoidal coreshell_1</a:t>
            </a:r>
          </a:p>
        </p:txBody>
      </p:sp>
      <p:sp>
        <p:nvSpPr>
          <p:cNvPr id="17429" name="Прямоугольник 45"/>
          <p:cNvSpPr>
            <a:spLocks noChangeArrowheads="1"/>
          </p:cNvSpPr>
          <p:nvPr/>
        </p:nvSpPr>
        <p:spPr bwMode="auto">
          <a:xfrm>
            <a:off x="4997450" y="5776913"/>
            <a:ext cx="18923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1439863" algn="l"/>
              </a:tabLst>
            </a:pPr>
            <a:r>
              <a:rPr lang="en-US" sz="1500" b="1">
                <a:solidFill>
                  <a:srgbClr val="1A13AD"/>
                </a:solidFill>
              </a:rPr>
              <a:t>(iii) Triaxial ellipsoidal coreshell_2</a:t>
            </a:r>
          </a:p>
        </p:txBody>
      </p:sp>
      <p:sp>
        <p:nvSpPr>
          <p:cNvPr id="47" name="Прямоугольник 46"/>
          <p:cNvSpPr>
            <a:spLocks noRot="1" noChangeAspect="1" noMove="1" noResize="1" noEditPoints="1" noAdjustHandles="1" noChangeArrowheads="1" noChangeShapeType="1" noTextEdit="1"/>
          </p:cNvSpPr>
          <p:nvPr/>
        </p:nvSpPr>
        <p:spPr>
          <a:xfrm>
            <a:off x="7871021" y="2884839"/>
            <a:ext cx="911211" cy="347916"/>
          </a:xfrm>
          <a:prstGeom prst="rect">
            <a:avLst/>
          </a:prstGeom>
          <a:blipFill rotWithShape="1">
            <a:blip r:embed="rId8"/>
            <a:stretch>
              <a:fillRect l="-3333" t="-1754" r="-14667" b="-22807"/>
            </a:stretch>
          </a:blipFill>
        </p:spPr>
        <p:txBody>
          <a:bodyPr/>
          <a:lstStyle/>
          <a:p>
            <a:pPr>
              <a:defRPr/>
            </a:pPr>
            <a:r>
              <a:rPr lang="ru-RU">
                <a:noFill/>
              </a:rPr>
              <a:t> </a:t>
            </a:r>
          </a:p>
        </p:txBody>
      </p:sp>
      <p:sp>
        <p:nvSpPr>
          <p:cNvPr id="48" name="Прямоугольник 47"/>
          <p:cNvSpPr>
            <a:spLocks noRot="1" noChangeAspect="1" noMove="1" noResize="1" noEditPoints="1" noAdjustHandles="1" noChangeArrowheads="1" noChangeShapeType="1" noTextEdit="1"/>
          </p:cNvSpPr>
          <p:nvPr/>
        </p:nvSpPr>
        <p:spPr>
          <a:xfrm>
            <a:off x="7695763" y="3861017"/>
            <a:ext cx="1105174" cy="347916"/>
          </a:xfrm>
          <a:prstGeom prst="rect">
            <a:avLst/>
          </a:prstGeom>
          <a:blipFill rotWithShape="1">
            <a:blip r:embed="rId9"/>
            <a:stretch>
              <a:fillRect l="-2747" t="-1754" r="-9890" b="-22807"/>
            </a:stretch>
          </a:blipFill>
        </p:spPr>
        <p:txBody>
          <a:bodyPr/>
          <a:lstStyle/>
          <a:p>
            <a:pPr>
              <a:defRPr/>
            </a:pPr>
            <a:r>
              <a:rPr lang="ru-RU">
                <a:noFill/>
              </a:rPr>
              <a:t> </a:t>
            </a:r>
          </a:p>
        </p:txBody>
      </p:sp>
      <p:sp>
        <p:nvSpPr>
          <p:cNvPr id="49" name="Прямоугольник 48"/>
          <p:cNvSpPr>
            <a:spLocks noRot="1" noChangeAspect="1" noMove="1" noResize="1" noEditPoints="1" noAdjustHandles="1" noChangeArrowheads="1" noChangeShapeType="1" noTextEdit="1"/>
          </p:cNvSpPr>
          <p:nvPr/>
        </p:nvSpPr>
        <p:spPr>
          <a:xfrm>
            <a:off x="7753892" y="5213670"/>
            <a:ext cx="1105174" cy="347916"/>
          </a:xfrm>
          <a:prstGeom prst="rect">
            <a:avLst/>
          </a:prstGeom>
          <a:blipFill rotWithShape="1">
            <a:blip r:embed="rId10"/>
            <a:stretch>
              <a:fillRect l="-3315" t="-1754" r="-9945" b="-22807"/>
            </a:stretch>
          </a:blipFill>
        </p:spPr>
        <p:txBody>
          <a:bodyPr/>
          <a:lstStyle/>
          <a:p>
            <a:pPr>
              <a:defRPr/>
            </a:pPr>
            <a:r>
              <a:rPr lang="ru-RU">
                <a:noFill/>
              </a:rPr>
              <a:t> </a:t>
            </a:r>
          </a:p>
        </p:txBody>
      </p:sp>
    </p:spTree>
    <p:extLst>
      <p:ext uri="{BB962C8B-B14F-4D97-AF65-F5344CB8AC3E}">
        <p14:creationId xmlns:p14="http://schemas.microsoft.com/office/powerpoint/2010/main" val="27647274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Прямоугольник 28"/>
          <p:cNvSpPr/>
          <p:nvPr/>
        </p:nvSpPr>
        <p:spPr>
          <a:xfrm>
            <a:off x="323850" y="3025775"/>
            <a:ext cx="8643938" cy="371633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23555" name="Object 11"/>
          <p:cNvGraphicFramePr>
            <a:graphicFrameLocks noChangeAspect="1"/>
          </p:cNvGraphicFramePr>
          <p:nvPr/>
        </p:nvGraphicFramePr>
        <p:xfrm>
          <a:off x="571500" y="3632200"/>
          <a:ext cx="1912938" cy="1468438"/>
        </p:xfrm>
        <a:graphic>
          <a:graphicData uri="http://schemas.openxmlformats.org/presentationml/2006/ole">
            <mc:AlternateContent xmlns:mc="http://schemas.openxmlformats.org/markup-compatibility/2006">
              <mc:Choice xmlns:v="urn:schemas-microsoft-com:vml" Requires="v">
                <p:oleObj spid="_x0000_s23665" name="Graph" r:id="rId3" imgW="4430573" imgH="3399130" progId="Origin50.Graph">
                  <p:embed/>
                </p:oleObj>
              </mc:Choice>
              <mc:Fallback>
                <p:oleObj name="Graph" r:id="rId3" imgW="4430573" imgH="3399130" progId="Origin50.Graph">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3632200"/>
                        <a:ext cx="1912938" cy="1468438"/>
                      </a:xfrm>
                      <a:prstGeom prst="rect">
                        <a:avLst/>
                      </a:prstGeom>
                      <a:solidFill>
                        <a:srgbClr val="ECF2F8">
                          <a:alpha val="50195"/>
                        </a:srgbClr>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3556" name="Группа 6"/>
          <p:cNvGrpSpPr>
            <a:grpSpLocks/>
          </p:cNvGrpSpPr>
          <p:nvPr/>
        </p:nvGrpSpPr>
        <p:grpSpPr bwMode="auto">
          <a:xfrm>
            <a:off x="3500438" y="5000625"/>
            <a:ext cx="2000250" cy="1643063"/>
            <a:chOff x="468313" y="908050"/>
            <a:chExt cx="8099425" cy="5662613"/>
          </a:xfrm>
        </p:grpSpPr>
        <p:pic>
          <p:nvPicPr>
            <p:cNvPr id="23574" name="Picture 44" descr="last_phase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4437063"/>
              <a:ext cx="22669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Picture 45" descr="last_phase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08050"/>
              <a:ext cx="24130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46" descr="last_phase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2781300"/>
              <a:ext cx="223202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7" name="Стрелка вправо 10"/>
            <p:cNvSpPr>
              <a:spLocks noChangeArrowheads="1"/>
            </p:cNvSpPr>
            <p:nvPr/>
          </p:nvSpPr>
          <p:spPr bwMode="auto">
            <a:xfrm rot="2112647">
              <a:off x="2411413" y="2636838"/>
              <a:ext cx="792162" cy="215900"/>
            </a:xfrm>
            <a:prstGeom prst="rightArrow">
              <a:avLst>
                <a:gd name="adj1" fmla="val 50000"/>
                <a:gd name="adj2" fmla="val 31901"/>
              </a:avLst>
            </a:prstGeom>
            <a:solidFill>
              <a:schemeClr val="accent1"/>
            </a:solidFill>
            <a:ln w="25400" algn="ctr">
              <a:solidFill>
                <a:srgbClr val="89A4A7"/>
              </a:solidFill>
              <a:miter lim="800000"/>
              <a:headEnd/>
              <a:tailEnd/>
            </a:ln>
          </p:spPr>
          <p:txBody>
            <a:bodyPr anchor="ctr"/>
            <a:lstStyle/>
            <a:p>
              <a:pPr algn="ctr"/>
              <a:endParaRPr lang="ru-RU">
                <a:solidFill>
                  <a:srgbClr val="FFFFFF"/>
                </a:solidFill>
                <a:latin typeface="Calibri" pitchFamily="34" charset="0"/>
              </a:endParaRPr>
            </a:p>
          </p:txBody>
        </p:sp>
        <p:sp>
          <p:nvSpPr>
            <p:cNvPr id="23578" name="Стрелка вправо 63"/>
            <p:cNvSpPr>
              <a:spLocks noChangeArrowheads="1"/>
            </p:cNvSpPr>
            <p:nvPr/>
          </p:nvSpPr>
          <p:spPr bwMode="auto">
            <a:xfrm rot="2112647">
              <a:off x="5435600" y="4581525"/>
              <a:ext cx="792163" cy="215900"/>
            </a:xfrm>
            <a:prstGeom prst="rightArrow">
              <a:avLst>
                <a:gd name="adj1" fmla="val 50000"/>
                <a:gd name="adj2" fmla="val 31901"/>
              </a:avLst>
            </a:prstGeom>
            <a:solidFill>
              <a:schemeClr val="accent1"/>
            </a:solidFill>
            <a:ln w="25400" algn="ctr">
              <a:solidFill>
                <a:srgbClr val="89A4A7"/>
              </a:solidFill>
              <a:miter lim="800000"/>
              <a:headEnd/>
              <a:tailEnd/>
            </a:ln>
          </p:spPr>
          <p:txBody>
            <a:bodyPr anchor="ctr"/>
            <a:lstStyle/>
            <a:p>
              <a:pPr algn="ctr"/>
              <a:endParaRPr lang="ru-RU">
                <a:solidFill>
                  <a:srgbClr val="FFFFFF"/>
                </a:solidFill>
                <a:latin typeface="Calibri" pitchFamily="34" charset="0"/>
              </a:endParaRPr>
            </a:p>
          </p:txBody>
        </p:sp>
      </p:grpSp>
      <p:pic>
        <p:nvPicPr>
          <p:cNvPr id="14" name="Рисунок 32" descr="Hex copy.gif"/>
          <p:cNvPicPr>
            <a:picLocks noChangeAspect="1"/>
          </p:cNvPicPr>
          <p:nvPr/>
        </p:nvPicPr>
        <p:blipFill>
          <a:blip r:embed="rId8" cstate="print"/>
          <a:srcRect/>
          <a:stretch>
            <a:fillRect/>
          </a:stretch>
        </p:blipFill>
        <p:spPr bwMode="auto">
          <a:xfrm>
            <a:off x="6929454" y="3715479"/>
            <a:ext cx="1075057" cy="999405"/>
          </a:xfrm>
          <a:prstGeom prst="rect">
            <a:avLst/>
          </a:prstGeom>
          <a:noFill/>
          <a:ln w="9525">
            <a:noFill/>
            <a:miter lim="800000"/>
            <a:headEnd/>
            <a:tailEnd/>
          </a:ln>
          <a:scene3d>
            <a:camera prst="orthographicFront"/>
            <a:lightRig rig="threePt" dir="t"/>
          </a:scene3d>
          <a:sp3d extrusionH="76200">
            <a:extrusionClr>
              <a:schemeClr val="accent6">
                <a:lumMod val="50000"/>
              </a:schemeClr>
            </a:extrusionClr>
          </a:sp3d>
        </p:spPr>
      </p:pic>
      <p:grpSp>
        <p:nvGrpSpPr>
          <p:cNvPr id="23558" name="Group 32"/>
          <p:cNvGrpSpPr>
            <a:grpSpLocks/>
          </p:cNvGrpSpPr>
          <p:nvPr/>
        </p:nvGrpSpPr>
        <p:grpSpPr bwMode="auto">
          <a:xfrm>
            <a:off x="857250" y="5964238"/>
            <a:ext cx="785813" cy="454025"/>
            <a:chOff x="2661" y="8652"/>
            <a:chExt cx="2569" cy="1278"/>
          </a:xfrm>
        </p:grpSpPr>
        <p:sp>
          <p:nvSpPr>
            <p:cNvPr id="23570" name="Rectangle 33"/>
            <p:cNvSpPr>
              <a:spLocks noChangeArrowheads="1"/>
            </p:cNvSpPr>
            <p:nvPr/>
          </p:nvSpPr>
          <p:spPr bwMode="auto">
            <a:xfrm>
              <a:off x="2661" y="9527"/>
              <a:ext cx="2569" cy="403"/>
            </a:xfrm>
            <a:prstGeom prst="rect">
              <a:avLst/>
            </a:prstGeom>
            <a:solidFill>
              <a:srgbClr val="FFFF00"/>
            </a:solidFill>
            <a:ln w="9525">
              <a:miter lim="800000"/>
              <a:headEnd/>
              <a:tailEnd/>
            </a:ln>
            <a:scene3d>
              <a:camera prst="legacyPerspectiveTopRight"/>
              <a:lightRig rig="legacyFlat3" dir="b"/>
            </a:scene3d>
            <a:sp3d extrusionH="3630600" prstMaterial="legacyMatte">
              <a:bevelT w="13500" h="13500" prst="angle"/>
              <a:bevelB w="13500" h="13500" prst="angle"/>
              <a:extrusionClr>
                <a:srgbClr val="FFFF00"/>
              </a:extrusionClr>
            </a:sp3d>
          </p:spPr>
          <p:txBody>
            <a:bodyPr>
              <a:flatTx/>
            </a:bodyPr>
            <a:lstStyle/>
            <a:p>
              <a:endParaRPr lang="ru-RU">
                <a:latin typeface="Calibri" pitchFamily="34" charset="0"/>
              </a:endParaRPr>
            </a:p>
          </p:txBody>
        </p:sp>
        <p:sp>
          <p:nvSpPr>
            <p:cNvPr id="23571" name="Rectangle 34"/>
            <p:cNvSpPr>
              <a:spLocks noChangeArrowheads="1"/>
            </p:cNvSpPr>
            <p:nvPr/>
          </p:nvSpPr>
          <p:spPr bwMode="auto">
            <a:xfrm>
              <a:off x="2661" y="8652"/>
              <a:ext cx="2569" cy="403"/>
            </a:xfrm>
            <a:prstGeom prst="rect">
              <a:avLst/>
            </a:prstGeom>
            <a:solidFill>
              <a:srgbClr val="FFFF00"/>
            </a:solidFill>
            <a:ln w="9525">
              <a:miter lim="800000"/>
              <a:headEnd/>
              <a:tailEnd/>
            </a:ln>
            <a:scene3d>
              <a:camera prst="legacyPerspectiveTopRight"/>
              <a:lightRig rig="legacyFlat3" dir="b"/>
            </a:scene3d>
            <a:sp3d extrusionH="3630600" prstMaterial="legacyMatte">
              <a:bevelT w="13500" h="13500" prst="angle"/>
              <a:bevelB w="13500" h="13500" prst="angle"/>
              <a:extrusionClr>
                <a:srgbClr val="FFFF00"/>
              </a:extrusionClr>
            </a:sp3d>
          </p:spPr>
          <p:txBody>
            <a:bodyPr>
              <a:flatTx/>
            </a:bodyPr>
            <a:lstStyle/>
            <a:p>
              <a:endParaRPr lang="ru-RU">
                <a:latin typeface="Calibri" pitchFamily="34" charset="0"/>
              </a:endParaRPr>
            </a:p>
          </p:txBody>
        </p:sp>
        <p:cxnSp>
          <p:nvCxnSpPr>
            <p:cNvPr id="23572" name="AutoShape 35"/>
            <p:cNvCxnSpPr>
              <a:cxnSpLocks noChangeShapeType="1"/>
            </p:cNvCxnSpPr>
            <p:nvPr/>
          </p:nvCxnSpPr>
          <p:spPr bwMode="auto">
            <a:xfrm>
              <a:off x="3825" y="8859"/>
              <a:ext cx="0" cy="898"/>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23573" name="Text Box 36"/>
            <p:cNvSpPr txBox="1">
              <a:spLocks noChangeArrowheads="1"/>
            </p:cNvSpPr>
            <p:nvPr/>
          </p:nvSpPr>
          <p:spPr bwMode="auto">
            <a:xfrm>
              <a:off x="3902" y="8919"/>
              <a:ext cx="622" cy="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2000">
                  <a:latin typeface="Calibri" pitchFamily="34" charset="0"/>
                </a:rPr>
                <a:t>d</a:t>
              </a:r>
              <a:endParaRPr lang="ru-RU">
                <a:latin typeface="Calibri" pitchFamily="34" charset="0"/>
              </a:endParaRPr>
            </a:p>
          </p:txBody>
        </p:sp>
      </p:grpSp>
      <p:graphicFrame>
        <p:nvGraphicFramePr>
          <p:cNvPr id="23559" name="Object 12"/>
          <p:cNvGraphicFramePr>
            <a:graphicFrameLocks noChangeAspect="1"/>
          </p:cNvGraphicFramePr>
          <p:nvPr/>
        </p:nvGraphicFramePr>
        <p:xfrm>
          <a:off x="6862763" y="5084763"/>
          <a:ext cx="1957387" cy="1597025"/>
        </p:xfrm>
        <a:graphic>
          <a:graphicData uri="http://schemas.openxmlformats.org/presentationml/2006/ole">
            <mc:AlternateContent xmlns:mc="http://schemas.openxmlformats.org/markup-compatibility/2006">
              <mc:Choice xmlns:v="urn:schemas-microsoft-com:vml" Requires="v">
                <p:oleObj spid="_x0000_s23666" name="Graph" r:id="rId9" imgW="4114800" imgH="3354019" progId="Origin50.Graph">
                  <p:embed/>
                </p:oleObj>
              </mc:Choice>
              <mc:Fallback>
                <p:oleObj name="Graph" r:id="rId9" imgW="4114800" imgH="3354019" progId="Origin50.Graph">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2763" y="5084763"/>
                        <a:ext cx="1957387" cy="1597025"/>
                      </a:xfrm>
                      <a:prstGeom prst="rect">
                        <a:avLst/>
                      </a:prstGeom>
                      <a:solidFill>
                        <a:srgbClr val="ECF2F8"/>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Стрелка вниз 19"/>
          <p:cNvSpPr>
            <a:spLocks noChangeArrowheads="1"/>
          </p:cNvSpPr>
          <p:nvPr/>
        </p:nvSpPr>
        <p:spPr bwMode="auto">
          <a:xfrm flipV="1">
            <a:off x="1357313" y="5157788"/>
            <a:ext cx="214312" cy="500062"/>
          </a:xfrm>
          <a:prstGeom prst="downArrow">
            <a:avLst>
              <a:gd name="adj1" fmla="val 50000"/>
              <a:gd name="adj2" fmla="val 50005"/>
            </a:avLst>
          </a:prstGeom>
          <a:solidFill>
            <a:schemeClr val="accent1"/>
          </a:solidFill>
          <a:ln w="25400" algn="ctr">
            <a:solidFill>
              <a:srgbClr val="385D8A"/>
            </a:solidFill>
            <a:miter lim="800000"/>
            <a:headEnd/>
            <a:tailEnd/>
          </a:ln>
        </p:spPr>
        <p:txBody>
          <a:bodyPr rot="10800000" anchor="ctr"/>
          <a:lstStyle/>
          <a:p>
            <a:pPr algn="ctr" fontAlgn="auto">
              <a:spcBef>
                <a:spcPts val="0"/>
              </a:spcBef>
              <a:spcAft>
                <a:spcPts val="0"/>
              </a:spcAft>
              <a:defRPr/>
            </a:pPr>
            <a:endParaRPr lang="ru-RU">
              <a:solidFill>
                <a:schemeClr val="lt1"/>
              </a:solidFill>
              <a:latin typeface="+mn-lt"/>
            </a:endParaRPr>
          </a:p>
        </p:txBody>
      </p:sp>
      <p:sp>
        <p:nvSpPr>
          <p:cNvPr id="21" name="Стрелка вниз 20"/>
          <p:cNvSpPr/>
          <p:nvPr/>
        </p:nvSpPr>
        <p:spPr>
          <a:xfrm>
            <a:off x="7643813" y="4643438"/>
            <a:ext cx="214312" cy="500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3562" name="Rectangle 5"/>
          <p:cNvSpPr>
            <a:spLocks noChangeArrowheads="1"/>
          </p:cNvSpPr>
          <p:nvPr/>
        </p:nvSpPr>
        <p:spPr bwMode="auto">
          <a:xfrm>
            <a:off x="395288" y="6381750"/>
            <a:ext cx="185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b="1">
                <a:solidFill>
                  <a:srgbClr val="FF0000"/>
                </a:solidFill>
                <a:latin typeface="Calibri" pitchFamily="34" charset="0"/>
              </a:rPr>
              <a:t>Lamellar packing</a:t>
            </a:r>
            <a:r>
              <a:rPr lang="ru-RU" sz="1600" b="1">
                <a:solidFill>
                  <a:srgbClr val="FF0000"/>
                </a:solidFill>
                <a:latin typeface="Calibri" pitchFamily="34" charset="0"/>
              </a:rPr>
              <a:t> </a:t>
            </a:r>
            <a:endParaRPr lang="ru-RU" sz="1600" b="1">
              <a:solidFill>
                <a:srgbClr val="FF0000"/>
              </a:solidFill>
              <a:latin typeface="Calibri" pitchFamily="34" charset="0"/>
              <a:cs typeface="Times New Roman" pitchFamily="18" charset="0"/>
            </a:endParaRPr>
          </a:p>
        </p:txBody>
      </p:sp>
      <p:sp>
        <p:nvSpPr>
          <p:cNvPr id="23563" name="Rectangle 29"/>
          <p:cNvSpPr>
            <a:spLocks noChangeArrowheads="1"/>
          </p:cNvSpPr>
          <p:nvPr/>
        </p:nvSpPr>
        <p:spPr bwMode="auto">
          <a:xfrm>
            <a:off x="6550025" y="3141663"/>
            <a:ext cx="248602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b="1">
                <a:solidFill>
                  <a:srgbClr val="FF0000"/>
                </a:solidFill>
                <a:latin typeface="Calibri" pitchFamily="34" charset="0"/>
              </a:rPr>
              <a:t>Hexagonal packing</a:t>
            </a:r>
            <a:endParaRPr lang="ru-RU" sz="1600" b="1">
              <a:solidFill>
                <a:srgbClr val="FF0000"/>
              </a:solidFill>
              <a:latin typeface="Calibri" pitchFamily="34" charset="0"/>
              <a:cs typeface="Times New Roman" pitchFamily="18" charset="0"/>
            </a:endParaRPr>
          </a:p>
        </p:txBody>
      </p:sp>
      <p:sp>
        <p:nvSpPr>
          <p:cNvPr id="23564" name="Rectangle 5"/>
          <p:cNvSpPr>
            <a:spLocks noChangeArrowheads="1"/>
          </p:cNvSpPr>
          <p:nvPr/>
        </p:nvSpPr>
        <p:spPr bwMode="auto">
          <a:xfrm>
            <a:off x="1643063" y="5989638"/>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1400" b="1">
                <a:latin typeface="Calibri" pitchFamily="34" charset="0"/>
              </a:rPr>
              <a:t>220 </a:t>
            </a:r>
            <a:r>
              <a:rPr lang="en-US" sz="1400" b="1">
                <a:latin typeface="Calibri" pitchFamily="34" charset="0"/>
                <a:cs typeface="Times New Roman" pitchFamily="18" charset="0"/>
              </a:rPr>
              <a:t>Å</a:t>
            </a:r>
            <a:endParaRPr lang="ru-RU" sz="1400" b="1">
              <a:latin typeface="Calibri" pitchFamily="34" charset="0"/>
              <a:cs typeface="Times New Roman" pitchFamily="18" charset="0"/>
            </a:endParaRPr>
          </a:p>
        </p:txBody>
      </p:sp>
      <p:sp>
        <p:nvSpPr>
          <p:cNvPr id="23565" name="Rectangle 29"/>
          <p:cNvSpPr>
            <a:spLocks noChangeArrowheads="1"/>
          </p:cNvSpPr>
          <p:nvPr/>
        </p:nvSpPr>
        <p:spPr bwMode="auto">
          <a:xfrm>
            <a:off x="7715250" y="4286250"/>
            <a:ext cx="11430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400" b="1">
                <a:latin typeface="Calibri" pitchFamily="34" charset="0"/>
              </a:rPr>
              <a:t>a =</a:t>
            </a:r>
            <a:r>
              <a:rPr lang="ru-RU" sz="1400" b="1">
                <a:latin typeface="Calibri" pitchFamily="34" charset="0"/>
              </a:rPr>
              <a:t> 250 </a:t>
            </a:r>
            <a:r>
              <a:rPr lang="en-US" sz="1400" b="1">
                <a:latin typeface="Calibri" pitchFamily="34" charset="0"/>
                <a:cs typeface="Times New Roman" pitchFamily="18" charset="0"/>
              </a:rPr>
              <a:t>Å</a:t>
            </a:r>
            <a:endParaRPr lang="ru-RU" sz="1400" b="1">
              <a:latin typeface="Calibri" pitchFamily="34" charset="0"/>
              <a:cs typeface="Times New Roman" pitchFamily="18" charset="0"/>
            </a:endParaRPr>
          </a:p>
        </p:txBody>
      </p:sp>
      <p:sp>
        <p:nvSpPr>
          <p:cNvPr id="23566" name="TextBox 34"/>
          <p:cNvSpPr txBox="1">
            <a:spLocks noChangeArrowheads="1"/>
          </p:cNvSpPr>
          <p:nvPr/>
        </p:nvSpPr>
        <p:spPr bwMode="auto">
          <a:xfrm>
            <a:off x="2928938" y="3284538"/>
            <a:ext cx="37147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i="1">
                <a:solidFill>
                  <a:schemeClr val="accent2"/>
                </a:solidFill>
                <a:latin typeface="Calibri" pitchFamily="34" charset="0"/>
              </a:rPr>
              <a:t>Heart mitochondria</a:t>
            </a:r>
            <a:endParaRPr lang="ru-RU" b="1" i="1">
              <a:solidFill>
                <a:schemeClr val="accent2"/>
              </a:solidFill>
              <a:latin typeface="Calibri" pitchFamily="34" charset="0"/>
            </a:endParaRPr>
          </a:p>
          <a:p>
            <a:pPr eaLnBrk="1" hangingPunct="1"/>
            <a:endParaRPr lang="ru-RU">
              <a:solidFill>
                <a:schemeClr val="accent2"/>
              </a:solidFill>
              <a:latin typeface="Calibri" pitchFamily="34" charset="0"/>
            </a:endParaRPr>
          </a:p>
          <a:p>
            <a:pPr eaLnBrk="1" hangingPunct="1"/>
            <a:r>
              <a:rPr lang="en-US">
                <a:solidFill>
                  <a:schemeClr val="accent2"/>
                </a:solidFill>
                <a:latin typeface="Calibri" pitchFamily="34" charset="0"/>
              </a:rPr>
              <a:t>Modification of the mitochondria packing under osmotic pressure</a:t>
            </a:r>
            <a:endParaRPr lang="ru-RU">
              <a:solidFill>
                <a:schemeClr val="accent2"/>
              </a:solidFill>
              <a:latin typeface="Calibri" pitchFamily="34" charset="0"/>
            </a:endParaRPr>
          </a:p>
        </p:txBody>
      </p:sp>
      <p:sp>
        <p:nvSpPr>
          <p:cNvPr id="23567" name="TextBox 35"/>
          <p:cNvSpPr txBox="1">
            <a:spLocks noChangeArrowheads="1"/>
          </p:cNvSpPr>
          <p:nvPr/>
        </p:nvSpPr>
        <p:spPr bwMode="auto">
          <a:xfrm>
            <a:off x="714375" y="71438"/>
            <a:ext cx="8286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chemeClr val="accent2"/>
                </a:solidFill>
                <a:latin typeface="Calibri" pitchFamily="34" charset="0"/>
              </a:rPr>
              <a:t>3D structures inside mitochondria </a:t>
            </a:r>
            <a:endParaRPr lang="ru-RU" sz="2000" b="1">
              <a:solidFill>
                <a:schemeClr val="accent2"/>
              </a:solidFill>
              <a:latin typeface="Calibri" pitchFamily="34" charset="0"/>
            </a:endParaRPr>
          </a:p>
        </p:txBody>
      </p:sp>
      <p:pic>
        <p:nvPicPr>
          <p:cNvPr id="23568" name="Содержимое 10" descr="5975661077129824-1.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51500" y="549275"/>
            <a:ext cx="3132138"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Рисунок 8" descr="http://www.moscowuniversityclub.ru/article/img/7511_3.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47813" y="549275"/>
            <a:ext cx="36004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DISC_D\отчет\отчет_2012\55_20_15_10.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620713"/>
            <a:ext cx="3284538"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descr="D:\DISC_D\отчет\отчет_2012\spectra _PL.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2332038"/>
            <a:ext cx="2976563"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D:\DISC_D\отчет\отчет_2012\spectra_OSC.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638" y="2349500"/>
            <a:ext cx="31718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a:spLocks noChangeArrowheads="1"/>
          </p:cNvSpPr>
          <p:nvPr/>
        </p:nvSpPr>
        <p:spPr bwMode="auto">
          <a:xfrm>
            <a:off x="323850" y="4652963"/>
            <a:ext cx="84248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defRPr/>
            </a:pPr>
            <a:r>
              <a:rPr lang="ru-RU" sz="1600" kern="0">
                <a:solidFill>
                  <a:sysClr val="windowText" lastClr="000000"/>
                </a:solidFill>
                <a:latin typeface="Calibri"/>
              </a:rPr>
              <a:t>Вверху: состав модельных липидных мембран </a:t>
            </a:r>
            <a:r>
              <a:rPr lang="en-US" sz="1600" kern="0">
                <a:solidFill>
                  <a:sysClr val="windowText" lastClr="000000"/>
                </a:solidFill>
                <a:latin typeface="Calibri"/>
              </a:rPr>
              <a:t>OSC</a:t>
            </a:r>
            <a:r>
              <a:rPr lang="ru-RU" sz="1600" kern="0">
                <a:solidFill>
                  <a:sysClr val="windowText" lastClr="000000"/>
                </a:solidFill>
                <a:latin typeface="Calibri"/>
              </a:rPr>
              <a:t>. Внизу: дифракционные спектры от модельной мембраны </a:t>
            </a:r>
            <a:r>
              <a:rPr lang="en-US" sz="1600" kern="0">
                <a:solidFill>
                  <a:sysClr val="windowText" lastClr="000000"/>
                </a:solidFill>
                <a:latin typeface="Calibri"/>
              </a:rPr>
              <a:t>DPPE</a:t>
            </a:r>
            <a:r>
              <a:rPr lang="ru-RU" sz="1600" kern="0">
                <a:solidFill>
                  <a:sysClr val="windowText" lastClr="000000"/>
                </a:solidFill>
                <a:latin typeface="Calibri"/>
              </a:rPr>
              <a:t>/</a:t>
            </a:r>
            <a:r>
              <a:rPr lang="en-US" sz="1600" kern="0">
                <a:solidFill>
                  <a:sysClr val="windowText" lastClr="000000"/>
                </a:solidFill>
                <a:latin typeface="Calibri"/>
              </a:rPr>
              <a:t>DPPC</a:t>
            </a:r>
            <a:r>
              <a:rPr lang="ru-RU" sz="1600" kern="0">
                <a:solidFill>
                  <a:sysClr val="windowText" lastClr="000000"/>
                </a:solidFill>
                <a:latin typeface="Calibri"/>
              </a:rPr>
              <a:t>/</a:t>
            </a:r>
            <a:r>
              <a:rPr lang="en-US" sz="1600" kern="0">
                <a:solidFill>
                  <a:sysClr val="windowText" lastClr="000000"/>
                </a:solidFill>
                <a:latin typeface="Calibri"/>
              </a:rPr>
              <a:t>SM</a:t>
            </a:r>
            <a:r>
              <a:rPr lang="ru-RU" sz="1600" kern="0">
                <a:solidFill>
                  <a:sysClr val="windowText" lastClr="000000"/>
                </a:solidFill>
                <a:latin typeface="Calibri"/>
              </a:rPr>
              <a:t> в сухом и гидратированном состоянии. Мембрана полностью гидратирована через 2 минуты после помещения в камеру с водой (слева). Дифракционные спектры от модельной мембраны </a:t>
            </a:r>
            <a:r>
              <a:rPr lang="en-US" sz="1600" kern="0">
                <a:solidFill>
                  <a:sysClr val="windowText" lastClr="000000"/>
                </a:solidFill>
                <a:latin typeface="Calibri"/>
              </a:rPr>
              <a:t>OSC</a:t>
            </a:r>
            <a:r>
              <a:rPr lang="ru-RU" sz="1600" kern="0">
                <a:solidFill>
                  <a:sysClr val="windowText" lastClr="000000"/>
                </a:solidFill>
                <a:latin typeface="Calibri"/>
              </a:rPr>
              <a:t> = </a:t>
            </a:r>
            <a:r>
              <a:rPr lang="en-US" sz="1600" kern="0">
                <a:solidFill>
                  <a:sysClr val="windowText" lastClr="000000"/>
                </a:solidFill>
                <a:latin typeface="Calibri"/>
              </a:rPr>
              <a:t>cer</a:t>
            </a:r>
            <a:r>
              <a:rPr lang="ru-RU" sz="1600" kern="0">
                <a:solidFill>
                  <a:sysClr val="windowText" lastClr="000000"/>
                </a:solidFill>
                <a:latin typeface="Calibri"/>
              </a:rPr>
              <a:t>6/</a:t>
            </a:r>
            <a:r>
              <a:rPr lang="en-US" sz="1600" kern="0">
                <a:solidFill>
                  <a:sysClr val="windowText" lastClr="000000"/>
                </a:solidFill>
                <a:latin typeface="Calibri"/>
              </a:rPr>
              <a:t>chol</a:t>
            </a:r>
            <a:r>
              <a:rPr lang="ru-RU" sz="1600" kern="0">
                <a:solidFill>
                  <a:sysClr val="windowText" lastClr="000000"/>
                </a:solidFill>
                <a:latin typeface="Calibri"/>
              </a:rPr>
              <a:t>/</a:t>
            </a:r>
            <a:r>
              <a:rPr lang="en-US" sz="1600" kern="0">
                <a:solidFill>
                  <a:sysClr val="windowText" lastClr="000000"/>
                </a:solidFill>
                <a:latin typeface="Calibri"/>
              </a:rPr>
              <a:t>PA</a:t>
            </a:r>
            <a:r>
              <a:rPr lang="ru-RU" sz="1600" kern="0">
                <a:solidFill>
                  <a:sysClr val="windowText" lastClr="000000"/>
                </a:solidFill>
                <a:latin typeface="Calibri"/>
              </a:rPr>
              <a:t>/</a:t>
            </a:r>
            <a:r>
              <a:rPr lang="en-US" sz="1600" kern="0">
                <a:solidFill>
                  <a:sysClr val="windowText" lastClr="000000"/>
                </a:solidFill>
                <a:latin typeface="Calibri"/>
              </a:rPr>
              <a:t>cholS</a:t>
            </a:r>
            <a:r>
              <a:rPr lang="ru-RU" sz="1600" kern="0">
                <a:solidFill>
                  <a:sysClr val="windowText" lastClr="000000"/>
                </a:solidFill>
                <a:latin typeface="Calibri"/>
              </a:rPr>
              <a:t>/</a:t>
            </a:r>
            <a:r>
              <a:rPr lang="en-US" sz="1600" kern="0">
                <a:solidFill>
                  <a:sysClr val="windowText" lastClr="000000"/>
                </a:solidFill>
                <a:latin typeface="Calibri"/>
              </a:rPr>
              <a:t>PL</a:t>
            </a:r>
            <a:r>
              <a:rPr lang="ru-RU" sz="1600" kern="0">
                <a:solidFill>
                  <a:sysClr val="windowText" lastClr="000000"/>
                </a:solidFill>
                <a:latin typeface="Calibri"/>
              </a:rPr>
              <a:t> = 28/23/15/8/26 (</a:t>
            </a:r>
            <a:r>
              <a:rPr lang="en-US" sz="1600" kern="0">
                <a:solidFill>
                  <a:sysClr val="windowText" lastClr="000000"/>
                </a:solidFill>
                <a:latin typeface="Calibri"/>
              </a:rPr>
              <a:t>PL</a:t>
            </a:r>
            <a:r>
              <a:rPr lang="ru-RU" sz="1600" kern="0">
                <a:solidFill>
                  <a:sysClr val="windowText" lastClr="000000"/>
                </a:solidFill>
                <a:latin typeface="Calibri"/>
              </a:rPr>
              <a:t>= </a:t>
            </a:r>
            <a:r>
              <a:rPr lang="en-US" sz="1600" kern="0">
                <a:solidFill>
                  <a:sysClr val="windowText" lastClr="000000"/>
                </a:solidFill>
                <a:latin typeface="Calibri"/>
              </a:rPr>
              <a:t>DPPE</a:t>
            </a:r>
            <a:r>
              <a:rPr lang="ru-RU" sz="1600" kern="0">
                <a:solidFill>
                  <a:sysClr val="windowText" lastClr="000000"/>
                </a:solidFill>
                <a:latin typeface="Calibri"/>
              </a:rPr>
              <a:t>/</a:t>
            </a:r>
            <a:r>
              <a:rPr lang="en-US" sz="1600" kern="0">
                <a:solidFill>
                  <a:sysClr val="windowText" lastClr="000000"/>
                </a:solidFill>
                <a:latin typeface="Calibri"/>
              </a:rPr>
              <a:t>DPPC</a:t>
            </a:r>
            <a:r>
              <a:rPr lang="ru-RU" sz="1600" kern="0">
                <a:solidFill>
                  <a:sysClr val="windowText" lastClr="000000"/>
                </a:solidFill>
                <a:latin typeface="Calibri"/>
              </a:rPr>
              <a:t>/</a:t>
            </a:r>
            <a:r>
              <a:rPr lang="en-US" sz="1600" kern="0">
                <a:solidFill>
                  <a:sysClr val="windowText" lastClr="000000"/>
                </a:solidFill>
                <a:latin typeface="Calibri"/>
              </a:rPr>
              <a:t>SM</a:t>
            </a:r>
            <a:r>
              <a:rPr lang="ru-RU" sz="1600" kern="0">
                <a:solidFill>
                  <a:sysClr val="windowText" lastClr="000000"/>
                </a:solidFill>
                <a:latin typeface="Calibri"/>
              </a:rPr>
              <a:t>) в процессе гидратации (справа).</a:t>
            </a:r>
          </a:p>
        </p:txBody>
      </p:sp>
      <p:sp>
        <p:nvSpPr>
          <p:cNvPr id="6" name="TextBox 5"/>
          <p:cNvSpPr txBox="1">
            <a:spLocks noChangeArrowheads="1"/>
          </p:cNvSpPr>
          <p:nvPr/>
        </p:nvSpPr>
        <p:spPr bwMode="auto">
          <a:xfrm>
            <a:off x="1042988" y="44450"/>
            <a:ext cx="684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auto" hangingPunct="1">
              <a:spcBef>
                <a:spcPts val="0"/>
              </a:spcBef>
              <a:spcAft>
                <a:spcPts val="0"/>
              </a:spcAft>
              <a:defRPr/>
            </a:pPr>
            <a:r>
              <a:rPr lang="ru-RU" b="1" kern="0" smtClean="0">
                <a:solidFill>
                  <a:srgbClr val="C00000"/>
                </a:solidFill>
              </a:rPr>
              <a:t>Исследования липидных мембран и комплексов</a:t>
            </a:r>
          </a:p>
        </p:txBody>
      </p:sp>
      <p:pic>
        <p:nvPicPr>
          <p:cNvPr id="2560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230188"/>
            <a:ext cx="128905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ole tekstowe 5"/>
          <p:cNvSpPr txBox="1">
            <a:spLocks noChangeArrowheads="1"/>
          </p:cNvSpPr>
          <p:nvPr/>
        </p:nvSpPr>
        <p:spPr bwMode="auto">
          <a:xfrm>
            <a:off x="0" y="55563"/>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z="2400" b="1">
                <a:latin typeface="Century Gothic" pitchFamily="34" charset="0"/>
                <a:cs typeface="Arial" charset="0"/>
              </a:rPr>
              <a:t>INS Study: The Vibrational Dynamics in </a:t>
            </a:r>
            <a:r>
              <a:rPr lang="pl-PL" sz="2400" b="1">
                <a:latin typeface="Symbol" pitchFamily="18" charset="2"/>
                <a:cs typeface="Arial" charset="0"/>
              </a:rPr>
              <a:t>a</a:t>
            </a:r>
            <a:r>
              <a:rPr lang="pl-PL" sz="2400" b="1">
                <a:latin typeface="Century Gothic" pitchFamily="34" charset="0"/>
                <a:cs typeface="Arial" charset="0"/>
              </a:rPr>
              <a:t>-Resorcinol</a:t>
            </a:r>
            <a:endParaRPr lang="ru-RU" sz="2400" b="1">
              <a:latin typeface="Century Gothic" pitchFamily="34" charset="0"/>
              <a:cs typeface="Arial" charset="0"/>
            </a:endParaRPr>
          </a:p>
        </p:txBody>
      </p:sp>
      <p:pic>
        <p:nvPicPr>
          <p:cNvPr id="26627" name="Obraz 8"/>
          <p:cNvPicPr>
            <a:picLocks noChangeAspect="1"/>
          </p:cNvPicPr>
          <p:nvPr/>
        </p:nvPicPr>
        <p:blipFill>
          <a:blip r:embed="rId2">
            <a:extLst>
              <a:ext uri="{28A0092B-C50C-407E-A947-70E740481C1C}">
                <a14:useLocalDpi xmlns:a14="http://schemas.microsoft.com/office/drawing/2010/main" val="0"/>
              </a:ext>
            </a:extLst>
          </a:blip>
          <a:srcRect l="8801" t="8182" r="11584" b="3545"/>
          <a:stretch>
            <a:fillRect/>
          </a:stretch>
        </p:blipFill>
        <p:spPr bwMode="auto">
          <a:xfrm>
            <a:off x="5265738" y="666750"/>
            <a:ext cx="33083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Obraz 13"/>
          <p:cNvPicPr>
            <a:picLocks noChangeAspect="1"/>
          </p:cNvPicPr>
          <p:nvPr/>
        </p:nvPicPr>
        <p:blipFill>
          <a:blip r:embed="rId3">
            <a:extLst>
              <a:ext uri="{28A0092B-C50C-407E-A947-70E740481C1C}">
                <a14:useLocalDpi xmlns:a14="http://schemas.microsoft.com/office/drawing/2010/main" val="0"/>
              </a:ext>
            </a:extLst>
          </a:blip>
          <a:srcRect t="2681" b="3673"/>
          <a:stretch>
            <a:fillRect/>
          </a:stretch>
        </p:blipFill>
        <p:spPr bwMode="auto">
          <a:xfrm>
            <a:off x="5103813" y="3275013"/>
            <a:ext cx="3646487"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pole tekstowe 18"/>
          <p:cNvSpPr txBox="1">
            <a:spLocks noChangeArrowheads="1"/>
          </p:cNvSpPr>
          <p:nvPr/>
        </p:nvSpPr>
        <p:spPr bwMode="auto">
          <a:xfrm>
            <a:off x="5151438" y="6397625"/>
            <a:ext cx="4010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ru-RU" sz="2400" b="1">
              <a:latin typeface="Century Gothic" pitchFamily="34" charset="0"/>
              <a:cs typeface="Arial" charset="0"/>
            </a:endParaRPr>
          </a:p>
        </p:txBody>
      </p:sp>
      <p:sp>
        <p:nvSpPr>
          <p:cNvPr id="26630" name="pole tekstowe 20"/>
          <p:cNvSpPr txBox="1">
            <a:spLocks noChangeArrowheads="1"/>
          </p:cNvSpPr>
          <p:nvPr/>
        </p:nvSpPr>
        <p:spPr bwMode="auto">
          <a:xfrm>
            <a:off x="5262563" y="6296025"/>
            <a:ext cx="3629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l-PL" sz="1000">
                <a:latin typeface="Century Gothic" pitchFamily="34" charset="0"/>
                <a:cs typeface="Arial" charset="0"/>
              </a:rPr>
              <a:t>Fig. Experimental and theoretical DFT-PBE-TS INS spectra along with computed phonon dispersion relations</a:t>
            </a:r>
            <a:endParaRPr lang="ru-RU" sz="1000">
              <a:latin typeface="Century Gothic" pitchFamily="34" charset="0"/>
              <a:cs typeface="Arial" charset="0"/>
            </a:endParaRPr>
          </a:p>
        </p:txBody>
      </p:sp>
      <p:pic>
        <p:nvPicPr>
          <p:cNvPr id="26631" name="Obraz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863" y="1423988"/>
            <a:ext cx="3309938"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pole tekstowe 24"/>
          <p:cNvSpPr txBox="1">
            <a:spLocks noChangeArrowheads="1"/>
          </p:cNvSpPr>
          <p:nvPr/>
        </p:nvSpPr>
        <p:spPr bwMode="auto">
          <a:xfrm>
            <a:off x="165100" y="3667125"/>
            <a:ext cx="47926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l-PL" sz="1000">
                <a:latin typeface="Century Gothic" pitchFamily="34" charset="0"/>
                <a:cs typeface="Arial" charset="0"/>
              </a:rPr>
              <a:t>Fig. Visualization of an exemplary phonon mode of </a:t>
            </a:r>
            <a:r>
              <a:rPr lang="pl-PL" sz="1000">
                <a:latin typeface="Symbol" pitchFamily="18" charset="2"/>
                <a:cs typeface="Arial" charset="0"/>
              </a:rPr>
              <a:t>a</a:t>
            </a:r>
            <a:r>
              <a:rPr lang="pl-PL" sz="1000">
                <a:latin typeface="Century Gothic" pitchFamily="34" charset="0"/>
                <a:cs typeface="Arial" charset="0"/>
              </a:rPr>
              <a:t>-Resorcinol as seen by solid-state DFT computations along with the Hirshfeld Surface, projecting the molecular interactions.</a:t>
            </a:r>
            <a:endParaRPr lang="ru-RU" sz="1000">
              <a:latin typeface="Century Gothic" pitchFamily="34" charset="0"/>
              <a:cs typeface="Arial" charset="0"/>
            </a:endParaRPr>
          </a:p>
        </p:txBody>
      </p:sp>
      <p:sp>
        <p:nvSpPr>
          <p:cNvPr id="26633" name="pole tekstowe 26"/>
          <p:cNvSpPr txBox="1">
            <a:spLocks noChangeArrowheads="1"/>
          </p:cNvSpPr>
          <p:nvPr/>
        </p:nvSpPr>
        <p:spPr bwMode="auto">
          <a:xfrm>
            <a:off x="250825" y="581025"/>
            <a:ext cx="47069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l-PL" sz="1100">
                <a:latin typeface="Century Gothic" pitchFamily="34" charset="0"/>
                <a:cs typeface="Arial" charset="0"/>
              </a:rPr>
              <a:t>Inelastic neutron scattering (INS spectroscopy) is a perfect tool for studying hydrogen-bonding. NERA-PR spectrometer allows one to obtain the high quality low-energy transfer spectra for molecular crystals, underlying the vibrational dynamics of hydrogen atoms.</a:t>
            </a:r>
            <a:endParaRPr lang="ru-RU" sz="1100">
              <a:latin typeface="Century Gothic" pitchFamily="34" charset="0"/>
              <a:cs typeface="Arial" charset="0"/>
            </a:endParaRPr>
          </a:p>
        </p:txBody>
      </p:sp>
      <p:sp>
        <p:nvSpPr>
          <p:cNvPr id="26634" name="pole tekstowe 27"/>
          <p:cNvSpPr txBox="1">
            <a:spLocks noChangeArrowheads="1"/>
          </p:cNvSpPr>
          <p:nvPr/>
        </p:nvSpPr>
        <p:spPr bwMode="auto">
          <a:xfrm>
            <a:off x="165100" y="4279900"/>
            <a:ext cx="47926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l-PL" sz="1100">
                <a:latin typeface="Century Gothic" pitchFamily="34" charset="0"/>
                <a:cs typeface="Arial" charset="0"/>
              </a:rPr>
              <a:t>The state-of-art density functional theory (DFT) computations in plane-wave methodology have been implemented in the INS group, allowing to probe the vibrational dynamics beyond the center of the Brillouin Zone. Combining the computations with experiment allows one to fully understand the studied spectra. </a:t>
            </a:r>
          </a:p>
          <a:p>
            <a:pPr algn="just" eaLnBrk="1" hangingPunct="1"/>
            <a:endParaRPr lang="pl-PL" sz="1100">
              <a:latin typeface="Century Gothic" pitchFamily="34" charset="0"/>
              <a:cs typeface="Arial" charset="0"/>
            </a:endParaRPr>
          </a:p>
          <a:p>
            <a:pPr algn="just" eaLnBrk="1" hangingPunct="1"/>
            <a:r>
              <a:rPr lang="pl-PL" sz="1100">
                <a:latin typeface="Century Gothic" pitchFamily="34" charset="0"/>
                <a:cs typeface="Arial" charset="0"/>
              </a:rPr>
              <a:t>INS group performs high-quality experimental and theoretical studies, combining INS with X-Ray, Infrared, Raman, Terrahertz and NMR Measurements in cooperation with leading polish academic Institutions. </a:t>
            </a:r>
          </a:p>
          <a:p>
            <a:pPr algn="just" eaLnBrk="1" hangingPunct="1"/>
            <a:endParaRPr lang="pl-PL" sz="1100">
              <a:latin typeface="Century Gothic" pitchFamily="34" charset="0"/>
              <a:cs typeface="Arial" charset="0"/>
            </a:endParaRPr>
          </a:p>
          <a:p>
            <a:pPr algn="just" eaLnBrk="1" hangingPunct="1"/>
            <a:r>
              <a:rPr lang="pl-PL" sz="1100">
                <a:latin typeface="Century Gothic" pitchFamily="34" charset="0"/>
                <a:cs typeface="Arial" charset="0"/>
              </a:rPr>
              <a:t>Pharmaceutical polymorphs, organic ferroelectrics, hydrogen bonded systems and liquid crystals are the most common systems studied in the laboratory.</a:t>
            </a:r>
            <a:endParaRPr lang="ru-RU" sz="1200" b="1">
              <a:latin typeface="Century Gothic" pitchFamily="34" charset="0"/>
              <a:cs typeface="Arial" charset="0"/>
            </a:endParaRPr>
          </a:p>
        </p:txBody>
      </p:sp>
      <p:pic>
        <p:nvPicPr>
          <p:cNvPr id="26635" name="Obraz 21"/>
          <p:cNvPicPr>
            <a:picLocks noChangeAspect="1"/>
          </p:cNvPicPr>
          <p:nvPr/>
        </p:nvPicPr>
        <p:blipFill>
          <a:blip r:embed="rId5">
            <a:extLst>
              <a:ext uri="{28A0092B-C50C-407E-A947-70E740481C1C}">
                <a14:useLocalDpi xmlns:a14="http://schemas.microsoft.com/office/drawing/2010/main" val="0"/>
              </a:ext>
            </a:extLst>
          </a:blip>
          <a:srcRect l="18201" r="18835"/>
          <a:stretch>
            <a:fillRect/>
          </a:stretch>
        </p:blipFill>
        <p:spPr bwMode="auto">
          <a:xfrm>
            <a:off x="2533650" y="1423988"/>
            <a:ext cx="2500313"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Прямоугольник 28"/>
          <p:cNvSpPr/>
          <p:nvPr/>
        </p:nvSpPr>
        <p:spPr>
          <a:xfrm>
            <a:off x="4680520" y="3271336"/>
            <a:ext cx="4499992" cy="3562549"/>
          </a:xfrm>
          <a:prstGeom prst="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7" name="Прямоугольник 26"/>
          <p:cNvSpPr/>
          <p:nvPr/>
        </p:nvSpPr>
        <p:spPr>
          <a:xfrm>
            <a:off x="0" y="3261177"/>
            <a:ext cx="4499992" cy="3562549"/>
          </a:xfrm>
          <a:prstGeom prst="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 name="TextBox 1"/>
          <p:cNvSpPr txBox="1"/>
          <p:nvPr/>
        </p:nvSpPr>
        <p:spPr>
          <a:xfrm>
            <a:off x="1979712" y="620688"/>
            <a:ext cx="5904656" cy="461665"/>
          </a:xfrm>
          <a:prstGeom prst="rect">
            <a:avLst/>
          </a:prstGeom>
          <a:noFill/>
        </p:spPr>
        <p:txBody>
          <a:bodyPr wrap="square" rtlCol="0">
            <a:spAutoFit/>
          </a:bodyPr>
          <a:lstStyle/>
          <a:p>
            <a:pPr algn="ctr"/>
            <a:r>
              <a:rPr lang="en-US" sz="2400" b="1" dirty="0">
                <a:solidFill>
                  <a:srgbClr val="0000FF"/>
                </a:solidFill>
                <a:latin typeface="Calibri" pitchFamily="34" charset="0"/>
                <a:cs typeface="Arial" charset="0"/>
              </a:rPr>
              <a:t>High penetration of neutrons</a:t>
            </a:r>
            <a:endParaRPr lang="ru-RU" sz="2400" b="1" dirty="0">
              <a:solidFill>
                <a:srgbClr val="0000FF"/>
              </a:solidFill>
              <a:latin typeface="Calibri" pitchFamily="34" charset="0"/>
              <a:cs typeface="Arial" charset="0"/>
            </a:endParaRPr>
          </a:p>
        </p:txBody>
      </p:sp>
      <p:sp>
        <p:nvSpPr>
          <p:cNvPr id="4" name="TextBox 3"/>
          <p:cNvSpPr txBox="1"/>
          <p:nvPr/>
        </p:nvSpPr>
        <p:spPr>
          <a:xfrm>
            <a:off x="3312368" y="1844824"/>
            <a:ext cx="2736304" cy="1200329"/>
          </a:xfrm>
          <a:prstGeom prst="rect">
            <a:avLst/>
          </a:prstGeom>
          <a:solidFill>
            <a:schemeClr val="accent6">
              <a:lumMod val="60000"/>
              <a:lumOff val="40000"/>
            </a:schemeClr>
          </a:solidFill>
        </p:spPr>
        <p:txBody>
          <a:bodyPr wrap="square" rtlCol="0">
            <a:spAutoFit/>
          </a:bodyPr>
          <a:lstStyle/>
          <a:p>
            <a:pPr algn="ctr"/>
            <a:r>
              <a:rPr lang="en-US" b="1" dirty="0">
                <a:solidFill>
                  <a:srgbClr val="7030A0"/>
                </a:solidFill>
                <a:latin typeface="Calibri" pitchFamily="34" charset="0"/>
                <a:cs typeface="Arial" charset="0"/>
              </a:rPr>
              <a:t>Determination of volume averaged structural characteristics of studied material</a:t>
            </a:r>
            <a:endParaRPr lang="ru-RU" b="1" dirty="0">
              <a:solidFill>
                <a:srgbClr val="7030A0"/>
              </a:solidFill>
              <a:latin typeface="Calibri" pitchFamily="34" charset="0"/>
              <a:cs typeface="Arial" charset="0"/>
            </a:endParaRPr>
          </a:p>
        </p:txBody>
      </p:sp>
      <p:sp>
        <p:nvSpPr>
          <p:cNvPr id="5" name="TextBox 4"/>
          <p:cNvSpPr txBox="1"/>
          <p:nvPr/>
        </p:nvSpPr>
        <p:spPr>
          <a:xfrm>
            <a:off x="323528" y="1992608"/>
            <a:ext cx="2736304" cy="1200329"/>
          </a:xfrm>
          <a:prstGeom prst="rect">
            <a:avLst/>
          </a:prstGeom>
          <a:solidFill>
            <a:schemeClr val="accent6">
              <a:lumMod val="60000"/>
              <a:lumOff val="40000"/>
            </a:schemeClr>
          </a:solidFill>
        </p:spPr>
        <p:txBody>
          <a:bodyPr wrap="square" rtlCol="0">
            <a:spAutoFit/>
          </a:bodyPr>
          <a:lstStyle/>
          <a:p>
            <a:pPr algn="ctr"/>
            <a:r>
              <a:rPr lang="en-US" b="1" dirty="0">
                <a:solidFill>
                  <a:srgbClr val="7030A0"/>
                </a:solidFill>
                <a:latin typeface="Calibri" pitchFamily="34" charset="0"/>
                <a:cs typeface="Arial" charset="0"/>
              </a:rPr>
              <a:t>Determination of residual stresses in bulk constructional materials and industrial products</a:t>
            </a:r>
            <a:endParaRPr lang="ru-RU" b="1" dirty="0">
              <a:solidFill>
                <a:srgbClr val="7030A0"/>
              </a:solidFill>
              <a:latin typeface="Calibri" pitchFamily="34" charset="0"/>
              <a:cs typeface="Arial" charset="0"/>
            </a:endParaRPr>
          </a:p>
        </p:txBody>
      </p:sp>
      <p:sp>
        <p:nvSpPr>
          <p:cNvPr id="6" name="TextBox 5"/>
          <p:cNvSpPr txBox="1"/>
          <p:nvPr/>
        </p:nvSpPr>
        <p:spPr>
          <a:xfrm>
            <a:off x="6228184" y="1995664"/>
            <a:ext cx="2736304" cy="1200329"/>
          </a:xfrm>
          <a:prstGeom prst="rect">
            <a:avLst/>
          </a:prstGeom>
          <a:solidFill>
            <a:schemeClr val="accent6">
              <a:lumMod val="60000"/>
              <a:lumOff val="40000"/>
            </a:schemeClr>
          </a:solidFill>
        </p:spPr>
        <p:txBody>
          <a:bodyPr wrap="square" rtlCol="0">
            <a:spAutoFit/>
          </a:bodyPr>
          <a:lstStyle/>
          <a:p>
            <a:pPr algn="ctr"/>
            <a:r>
              <a:rPr lang="en-US" b="1" dirty="0">
                <a:solidFill>
                  <a:srgbClr val="7030A0"/>
                </a:solidFill>
                <a:latin typeface="Calibri" pitchFamily="34" charset="0"/>
                <a:cs typeface="Arial" charset="0"/>
              </a:rPr>
              <a:t>Texture analysis in constructional materials and industrial products, earth rocks and minerals</a:t>
            </a:r>
            <a:endParaRPr lang="ru-RU" b="1" dirty="0">
              <a:solidFill>
                <a:srgbClr val="7030A0"/>
              </a:solidFill>
              <a:latin typeface="Calibri" pitchFamily="34" charset="0"/>
              <a:cs typeface="Arial" charset="0"/>
            </a:endParaRPr>
          </a:p>
        </p:txBody>
      </p:sp>
      <p:sp>
        <p:nvSpPr>
          <p:cNvPr id="7" name="Стрелка вниз 6"/>
          <p:cNvSpPr/>
          <p:nvPr/>
        </p:nvSpPr>
        <p:spPr>
          <a:xfrm>
            <a:off x="4653699" y="1348803"/>
            <a:ext cx="216024" cy="391104"/>
          </a:xfrm>
          <a:prstGeom prst="down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Стрелка вниз 7"/>
          <p:cNvSpPr/>
          <p:nvPr/>
        </p:nvSpPr>
        <p:spPr>
          <a:xfrm rot="2049577">
            <a:off x="2125052" y="870100"/>
            <a:ext cx="216024" cy="1198081"/>
          </a:xfrm>
          <a:prstGeom prst="down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Стрелка вниз 8"/>
          <p:cNvSpPr/>
          <p:nvPr/>
        </p:nvSpPr>
        <p:spPr>
          <a:xfrm rot="19475199">
            <a:off x="7345644" y="844283"/>
            <a:ext cx="216024" cy="1232631"/>
          </a:xfrm>
          <a:prstGeom prst="down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aphicFrame>
        <p:nvGraphicFramePr>
          <p:cNvPr id="19" name="Object 4"/>
          <p:cNvGraphicFramePr>
            <a:graphicFrameLocks noChangeAspect="1"/>
          </p:cNvGraphicFramePr>
          <p:nvPr>
            <p:extLst>
              <p:ext uri="{D42A27DB-BD31-4B8C-83A1-F6EECF244321}">
                <p14:modId xmlns:p14="http://schemas.microsoft.com/office/powerpoint/2010/main" val="1968401636"/>
              </p:ext>
            </p:extLst>
          </p:nvPr>
        </p:nvGraphicFramePr>
        <p:xfrm>
          <a:off x="298757" y="3224212"/>
          <a:ext cx="3783013" cy="3633788"/>
        </p:xfrm>
        <a:graphic>
          <a:graphicData uri="http://schemas.openxmlformats.org/presentationml/2006/ole">
            <mc:AlternateContent xmlns:mc="http://schemas.openxmlformats.org/markup-compatibility/2006">
              <mc:Choice xmlns:v="urn:schemas-microsoft-com:vml" Requires="v">
                <p:oleObj spid="_x0000_s51236" name="CorelDRAW" r:id="rId3" imgW="5172075" imgH="4981575" progId="CorelDRAW.Graphic.10">
                  <p:embed/>
                </p:oleObj>
              </mc:Choice>
              <mc:Fallback>
                <p:oleObj name="CorelDRAW" r:id="rId3" imgW="5172075" imgH="4981575" progId="CorelDRAW.Graphic.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392" t="-1447" r="-1392" b="-1447"/>
                      <a:stretch>
                        <a:fillRect/>
                      </a:stretch>
                    </p:blipFill>
                    <p:spPr bwMode="auto">
                      <a:xfrm>
                        <a:off x="298757" y="3224212"/>
                        <a:ext cx="3783013" cy="3633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 Box 6"/>
          <p:cNvSpPr txBox="1">
            <a:spLocks noChangeArrowheads="1"/>
          </p:cNvSpPr>
          <p:nvPr/>
        </p:nvSpPr>
        <p:spPr bwMode="auto">
          <a:xfrm>
            <a:off x="444412" y="3356992"/>
            <a:ext cx="16017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r>
              <a:rPr lang="en-US" dirty="0">
                <a:solidFill>
                  <a:prstClr val="black"/>
                </a:solidFill>
                <a:latin typeface="Calibri" pitchFamily="34" charset="0"/>
                <a:cs typeface="Arial" charset="0"/>
              </a:rPr>
              <a:t>Incident beam</a:t>
            </a:r>
            <a:endParaRPr lang="ru-RU" dirty="0">
              <a:solidFill>
                <a:prstClr val="black"/>
              </a:solidFill>
              <a:latin typeface="Calibri" pitchFamily="34" charset="0"/>
              <a:cs typeface="Arial" charset="0"/>
            </a:endParaRPr>
          </a:p>
        </p:txBody>
      </p:sp>
      <p:sp>
        <p:nvSpPr>
          <p:cNvPr id="21" name="Text Box 7"/>
          <p:cNvSpPr txBox="1">
            <a:spLocks noChangeArrowheads="1"/>
          </p:cNvSpPr>
          <p:nvPr/>
        </p:nvSpPr>
        <p:spPr bwMode="auto">
          <a:xfrm>
            <a:off x="3275856" y="4117722"/>
            <a:ext cx="11291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r>
              <a:rPr lang="en-US" dirty="0" err="1">
                <a:solidFill>
                  <a:prstClr val="black"/>
                </a:solidFill>
                <a:latin typeface="Calibri" pitchFamily="34" charset="0"/>
                <a:cs typeface="Arial" charset="0"/>
              </a:rPr>
              <a:t>Diafragms</a:t>
            </a:r>
            <a:endParaRPr lang="ru-RU" dirty="0">
              <a:solidFill>
                <a:prstClr val="black"/>
              </a:solidFill>
              <a:latin typeface="Calibri" pitchFamily="34" charset="0"/>
              <a:cs typeface="Arial" charset="0"/>
            </a:endParaRPr>
          </a:p>
        </p:txBody>
      </p:sp>
      <p:sp>
        <p:nvSpPr>
          <p:cNvPr id="22" name="Text Box 8"/>
          <p:cNvSpPr txBox="1">
            <a:spLocks noChangeArrowheads="1"/>
          </p:cNvSpPr>
          <p:nvPr/>
        </p:nvSpPr>
        <p:spPr bwMode="auto">
          <a:xfrm>
            <a:off x="-300304" y="6100120"/>
            <a:ext cx="14894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algn="ctr"/>
            <a:r>
              <a:rPr lang="en-US" dirty="0">
                <a:solidFill>
                  <a:prstClr val="black"/>
                </a:solidFill>
                <a:latin typeface="Calibri" pitchFamily="34" charset="0"/>
                <a:cs typeface="Arial" charset="0"/>
              </a:rPr>
              <a:t>Studied object</a:t>
            </a:r>
          </a:p>
        </p:txBody>
      </p:sp>
      <p:sp>
        <p:nvSpPr>
          <p:cNvPr id="23" name="Rectangle 10"/>
          <p:cNvSpPr>
            <a:spLocks noChangeArrowheads="1"/>
          </p:cNvSpPr>
          <p:nvPr/>
        </p:nvSpPr>
        <p:spPr bwMode="auto">
          <a:xfrm rot="18911198">
            <a:off x="663724" y="5543875"/>
            <a:ext cx="2303462" cy="547688"/>
          </a:xfrm>
          <a:prstGeom prst="rect">
            <a:avLst/>
          </a:prstGeom>
          <a:gradFill rotWithShape="1">
            <a:gsLst>
              <a:gs pos="0">
                <a:schemeClr val="accent2">
                  <a:alpha val="41000"/>
                </a:schemeClr>
              </a:gs>
              <a:gs pos="100000">
                <a:schemeClr val="accent2">
                  <a:gamma/>
                  <a:shade val="46275"/>
                  <a:invGamma/>
                  <a:alpha val="35001"/>
                </a:schemeClr>
              </a:gs>
            </a:gsLst>
            <a:lin ang="2700000" scaled="1"/>
          </a:gradFill>
          <a:ln w="9525">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solidFill>
                <a:prstClr val="black"/>
              </a:solidFill>
              <a:latin typeface="Calibri" pitchFamily="34" charset="0"/>
              <a:cs typeface="Arial" charset="0"/>
            </a:endParaRPr>
          </a:p>
        </p:txBody>
      </p:sp>
      <p:sp>
        <p:nvSpPr>
          <p:cNvPr id="24" name="Text Box 11"/>
          <p:cNvSpPr txBox="1">
            <a:spLocks noChangeArrowheads="1"/>
          </p:cNvSpPr>
          <p:nvPr/>
        </p:nvSpPr>
        <p:spPr bwMode="auto">
          <a:xfrm>
            <a:off x="2474994" y="6454394"/>
            <a:ext cx="17130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r>
              <a:rPr lang="en-US" dirty="0">
                <a:solidFill>
                  <a:prstClr val="black"/>
                </a:solidFill>
                <a:latin typeface="Calibri" pitchFamily="34" charset="0"/>
                <a:cs typeface="Arial" charset="0"/>
              </a:rPr>
              <a:t>scanned volume</a:t>
            </a:r>
            <a:endParaRPr lang="ru-RU" dirty="0">
              <a:solidFill>
                <a:prstClr val="black"/>
              </a:solidFill>
              <a:latin typeface="Calibri" pitchFamily="34" charset="0"/>
              <a:cs typeface="Arial" charset="0"/>
            </a:endParaRPr>
          </a:p>
        </p:txBody>
      </p:sp>
      <p:sp>
        <p:nvSpPr>
          <p:cNvPr id="25" name="Line 12"/>
          <p:cNvSpPr>
            <a:spLocks noChangeShapeType="1"/>
          </p:cNvSpPr>
          <p:nvPr/>
        </p:nvSpPr>
        <p:spPr bwMode="auto">
          <a:xfrm flipH="1" flipV="1">
            <a:off x="2249242" y="5517232"/>
            <a:ext cx="1026613" cy="1008112"/>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endParaRPr lang="ru-RU">
              <a:solidFill>
                <a:prstClr val="black"/>
              </a:solidFill>
              <a:latin typeface="Calibri" pitchFamily="34" charset="0"/>
              <a:cs typeface="Arial" charset="0"/>
            </a:endParaRPr>
          </a:p>
        </p:txBody>
      </p:sp>
      <p:pic>
        <p:nvPicPr>
          <p:cNvPr id="57349" name="Picture 5" descr="http://newuc.jinr.ru/img_sections/image/Ivank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3686894"/>
            <a:ext cx="4152900" cy="28384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04907" y="971436"/>
            <a:ext cx="4680519" cy="369332"/>
          </a:xfrm>
          <a:prstGeom prst="rect">
            <a:avLst/>
          </a:prstGeom>
          <a:noFill/>
        </p:spPr>
        <p:txBody>
          <a:bodyPr wrap="square" rtlCol="0">
            <a:spAutoFit/>
          </a:bodyPr>
          <a:lstStyle/>
          <a:p>
            <a:r>
              <a:rPr lang="en-US" b="1" dirty="0">
                <a:solidFill>
                  <a:srgbClr val="C00000"/>
                </a:solidFill>
                <a:latin typeface="Calibri" pitchFamily="34" charset="0"/>
                <a:cs typeface="Arial" charset="0"/>
              </a:rPr>
              <a:t>Penetration depth of a few cm even in steel</a:t>
            </a:r>
            <a:endParaRPr lang="ru-RU" b="1" dirty="0">
              <a:solidFill>
                <a:srgbClr val="C00000"/>
              </a:solidFill>
              <a:latin typeface="Calibri" pitchFamily="34" charset="0"/>
              <a:cs typeface="Arial" charset="0"/>
            </a:endParaRPr>
          </a:p>
        </p:txBody>
      </p:sp>
      <p:sp>
        <p:nvSpPr>
          <p:cNvPr id="3" name="TextBox 2"/>
          <p:cNvSpPr txBox="1"/>
          <p:nvPr/>
        </p:nvSpPr>
        <p:spPr>
          <a:xfrm>
            <a:off x="144016" y="46365"/>
            <a:ext cx="8892480" cy="646331"/>
          </a:xfrm>
          <a:prstGeom prst="rect">
            <a:avLst/>
          </a:prstGeom>
          <a:solidFill>
            <a:srgbClr val="FFCC66"/>
          </a:solidFill>
        </p:spPr>
        <p:txBody>
          <a:bodyPr wrap="square" rtlCol="0">
            <a:spAutoFit/>
          </a:bodyPr>
          <a:lstStyle/>
          <a:p>
            <a:pPr algn="ctr"/>
            <a:r>
              <a:rPr lang="en-US" b="1" dirty="0" smtClean="0">
                <a:solidFill>
                  <a:srgbClr val="C00000"/>
                </a:solidFill>
              </a:rPr>
              <a:t>Non-destructive control of residual stresses and defects in materials, texture analysis</a:t>
            </a:r>
            <a:endParaRPr lang="ru-RU" b="1" dirty="0">
              <a:solidFill>
                <a:srgbClr val="C00000"/>
              </a:solidFill>
            </a:endParaRPr>
          </a:p>
        </p:txBody>
      </p:sp>
      <p:pic>
        <p:nvPicPr>
          <p:cNvPr id="51204" name="Picture 4" descr="http://thumb101.shutterstock.com/display_pic_with_logo/337678/337678,1282567243,13/stock-photo-crystal-sphere-with-acute-columns-over-black-background-other-gems-are-in-my-portfolio-5958301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4408" y="5177021"/>
            <a:ext cx="840532" cy="844268"/>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http://thumb7.shutterstock.com/display_pic_with_logo/612487/612487,1299948120,1/stock-photo-crystal-7299829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5426" y="5430094"/>
            <a:ext cx="787648" cy="10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3078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p1010027"/>
          <p:cNvPicPr>
            <a:picLocks noChangeAspect="1" noChangeArrowheads="1"/>
          </p:cNvPicPr>
          <p:nvPr/>
        </p:nvPicPr>
        <p:blipFill>
          <a:blip r:embed="rId3">
            <a:lum contrast="12000"/>
            <a:extLst>
              <a:ext uri="{28A0092B-C50C-407E-A947-70E740481C1C}">
                <a14:useLocalDpi xmlns:a14="http://schemas.microsoft.com/office/drawing/2010/main" val="0"/>
              </a:ext>
            </a:extLst>
          </a:blip>
          <a:srcRect t="175" b="175"/>
          <a:stretch>
            <a:fillRect/>
          </a:stretch>
        </p:blipFill>
        <p:spPr bwMode="auto">
          <a:xfrm>
            <a:off x="5357813" y="3643313"/>
            <a:ext cx="300831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6"/>
          <p:cNvSpPr>
            <a:spLocks noChangeArrowheads="1"/>
          </p:cNvSpPr>
          <p:nvPr/>
        </p:nvSpPr>
        <p:spPr bwMode="auto">
          <a:xfrm>
            <a:off x="2214563" y="4292600"/>
            <a:ext cx="2717800" cy="730250"/>
          </a:xfrm>
          <a:prstGeom prst="rect">
            <a:avLst/>
          </a:prstGeom>
          <a:noFill/>
          <a:ln w="9525">
            <a:noFill/>
            <a:miter lim="800000"/>
            <a:headEnd/>
            <a:tailEnd/>
          </a:ln>
          <a:effectLst/>
        </p:spPr>
        <p:txBody>
          <a:bodyPr>
            <a:spAutoFit/>
          </a:bodyPr>
          <a:lstStyle/>
          <a:p>
            <a:pPr>
              <a:defRPr/>
            </a:pPr>
            <a:r>
              <a:rPr lang="en-US" sz="1400" b="1">
                <a:solidFill>
                  <a:schemeClr val="accent2"/>
                </a:solidFill>
                <a:effectLst>
                  <a:outerShdw blurRad="38100" dist="38100" dir="2700000" algn="tl">
                    <a:srgbClr val="C0C0C0"/>
                  </a:outerShdw>
                </a:effectLst>
                <a:latin typeface="Arial" pitchFamily="34" charset="0"/>
              </a:rPr>
              <a:t>The map of axial strain tensor component in steel part of bimetallic adapter</a:t>
            </a:r>
            <a:endParaRPr lang="ru-RU" sz="1400" b="1">
              <a:solidFill>
                <a:schemeClr val="accent2"/>
              </a:solidFill>
              <a:effectLst>
                <a:outerShdw blurRad="38100" dist="38100" dir="2700000" algn="tl">
                  <a:srgbClr val="C0C0C0"/>
                </a:outerShdw>
              </a:effectLst>
              <a:latin typeface="Arial" pitchFamily="34" charset="0"/>
            </a:endParaRPr>
          </a:p>
        </p:txBody>
      </p:sp>
      <p:sp>
        <p:nvSpPr>
          <p:cNvPr id="10" name="Text Box 7"/>
          <p:cNvSpPr txBox="1">
            <a:spLocks noChangeArrowheads="1"/>
          </p:cNvSpPr>
          <p:nvPr/>
        </p:nvSpPr>
        <p:spPr bwMode="auto">
          <a:xfrm>
            <a:off x="5214938" y="5702300"/>
            <a:ext cx="3500437" cy="730250"/>
          </a:xfrm>
          <a:prstGeom prst="rect">
            <a:avLst/>
          </a:prstGeom>
          <a:noFill/>
          <a:ln w="9525">
            <a:noFill/>
            <a:miter lim="800000"/>
            <a:headEnd/>
            <a:tailEnd/>
          </a:ln>
          <a:effec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r>
              <a:rPr lang="en-US" sz="1400" b="1" smtClean="0">
                <a:solidFill>
                  <a:schemeClr val="accent2"/>
                </a:solidFill>
                <a:effectLst>
                  <a:outerShdw blurRad="38100" dist="38100" dir="2700000" algn="tl">
                    <a:srgbClr val="C0C0C0"/>
                  </a:outerShdw>
                </a:effectLst>
                <a:cs typeface="Arial" pitchFamily="34" charset="0"/>
              </a:rPr>
              <a:t>Bimetallic steel-zirconium adapter wall investigated on the HRFD neutron diffractometer</a:t>
            </a:r>
            <a:endParaRPr lang="ru-RU" sz="1400" b="1" smtClean="0">
              <a:solidFill>
                <a:schemeClr val="accent2"/>
              </a:solidFill>
              <a:effectLst>
                <a:outerShdw blurRad="38100" dist="38100" dir="2700000" algn="tl">
                  <a:srgbClr val="C0C0C0"/>
                </a:outerShdw>
              </a:effectLst>
              <a:cs typeface="Arial" pitchFamily="34" charset="0"/>
            </a:endParaRPr>
          </a:p>
        </p:txBody>
      </p:sp>
      <p:sp>
        <p:nvSpPr>
          <p:cNvPr id="11" name="Text Box 6"/>
          <p:cNvSpPr txBox="1">
            <a:spLocks noChangeArrowheads="1"/>
          </p:cNvSpPr>
          <p:nvPr/>
        </p:nvSpPr>
        <p:spPr bwMode="auto">
          <a:xfrm>
            <a:off x="4787900" y="2801938"/>
            <a:ext cx="4032250" cy="517525"/>
          </a:xfrm>
          <a:prstGeom prst="rect">
            <a:avLst/>
          </a:prstGeom>
          <a:noFill/>
          <a:ln w="9525">
            <a:noFill/>
            <a:miter lim="800000"/>
            <a:headEnd/>
            <a:tailEnd/>
          </a:ln>
          <a:effec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defRPr/>
            </a:pPr>
            <a:r>
              <a:rPr lang="en-US" sz="1400" b="1" smtClean="0">
                <a:solidFill>
                  <a:schemeClr val="accent2"/>
                </a:solidFill>
                <a:effectLst>
                  <a:outerShdw blurRad="38100" dist="38100" dir="2700000" algn="tl">
                    <a:srgbClr val="C0C0C0"/>
                  </a:outerShdw>
                </a:effectLst>
                <a:cs typeface="Arial" pitchFamily="34" charset="0"/>
              </a:rPr>
              <a:t>Cross-section of bimetallic steel-zirconium adapter used in RBMK reactor components</a:t>
            </a:r>
            <a:endParaRPr lang="ru-RU" sz="1400" b="1" smtClean="0">
              <a:solidFill>
                <a:schemeClr val="accent2"/>
              </a:solidFill>
              <a:effectLst>
                <a:outerShdw blurRad="38100" dist="38100" dir="2700000" algn="tl">
                  <a:srgbClr val="C0C0C0"/>
                </a:outerShdw>
              </a:effectLst>
              <a:cs typeface="Arial" pitchFamily="34" charset="0"/>
            </a:endParaRPr>
          </a:p>
        </p:txBody>
      </p:sp>
      <p:sp>
        <p:nvSpPr>
          <p:cNvPr id="12" name="Text Box 8"/>
          <p:cNvSpPr txBox="1">
            <a:spLocks noChangeArrowheads="1"/>
          </p:cNvSpPr>
          <p:nvPr/>
        </p:nvSpPr>
        <p:spPr bwMode="auto">
          <a:xfrm>
            <a:off x="5357813" y="3714750"/>
            <a:ext cx="592137" cy="307975"/>
          </a:xfrm>
          <a:prstGeom prst="rect">
            <a:avLst/>
          </a:prstGeom>
          <a:noFill/>
          <a:ln w="9525">
            <a:noFill/>
            <a:miter lim="800000"/>
            <a:headEnd/>
            <a:tailEnd/>
          </a:ln>
          <a:effectLst/>
        </p:spPr>
        <p:txBody>
          <a:bodyPr anchor="b">
            <a:spAutoFit/>
          </a:bodyPr>
          <a:lstStyle/>
          <a:p>
            <a:pPr>
              <a:defRPr/>
            </a:pPr>
            <a:r>
              <a:rPr lang="en-US" sz="1400" b="1" dirty="0">
                <a:latin typeface="+mj-lt"/>
                <a:cs typeface="Times New Roman" pitchFamily="18" charset="0"/>
              </a:rPr>
              <a:t>steel</a:t>
            </a:r>
            <a:endParaRPr lang="ru-RU" sz="1400" b="1" dirty="0">
              <a:latin typeface="+mj-lt"/>
              <a:cs typeface="Times New Roman" pitchFamily="18" charset="0"/>
            </a:endParaRPr>
          </a:p>
        </p:txBody>
      </p:sp>
      <p:sp>
        <p:nvSpPr>
          <p:cNvPr id="14" name="Line 10"/>
          <p:cNvSpPr>
            <a:spLocks noChangeShapeType="1"/>
          </p:cNvSpPr>
          <p:nvPr/>
        </p:nvSpPr>
        <p:spPr bwMode="auto">
          <a:xfrm>
            <a:off x="5715000" y="4000500"/>
            <a:ext cx="928688" cy="642938"/>
          </a:xfrm>
          <a:prstGeom prst="line">
            <a:avLst/>
          </a:prstGeom>
          <a:noFill/>
          <a:ln w="19050">
            <a:solidFill>
              <a:srgbClr val="FF0000"/>
            </a:solidFill>
            <a:round/>
            <a:headEnd/>
            <a:tailEnd type="triangle" w="med" len="med"/>
          </a:ln>
          <a:effectLst/>
        </p:spPr>
        <p:txBody>
          <a:bodyPr anchor="b">
            <a:spAutoFit/>
          </a:bodyPr>
          <a:lstStyle/>
          <a:p>
            <a:pPr>
              <a:defRPr/>
            </a:pPr>
            <a:endParaRPr lang="ru-RU" sz="1400">
              <a:latin typeface="+mj-lt"/>
            </a:endParaRPr>
          </a:p>
        </p:txBody>
      </p:sp>
      <p:sp>
        <p:nvSpPr>
          <p:cNvPr id="27656" name="Text Box 9"/>
          <p:cNvSpPr txBox="1">
            <a:spLocks noChangeArrowheads="1"/>
          </p:cNvSpPr>
          <p:nvPr/>
        </p:nvSpPr>
        <p:spPr bwMode="auto">
          <a:xfrm>
            <a:off x="7858125" y="3714750"/>
            <a:ext cx="363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cs typeface="Arial" charset="0"/>
              </a:rPr>
              <a:t>Zr</a:t>
            </a:r>
            <a:endParaRPr lang="ru-RU" sz="1400" b="1">
              <a:cs typeface="Arial" charset="0"/>
            </a:endParaRPr>
          </a:p>
        </p:txBody>
      </p:sp>
      <p:sp>
        <p:nvSpPr>
          <p:cNvPr id="27657" name="Line 11"/>
          <p:cNvSpPr>
            <a:spLocks noChangeShapeType="1"/>
          </p:cNvSpPr>
          <p:nvPr/>
        </p:nvSpPr>
        <p:spPr bwMode="auto">
          <a:xfrm>
            <a:off x="8001000" y="4071938"/>
            <a:ext cx="71438" cy="5715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nchor="b">
            <a:spAutoFit/>
          </a:bodyPr>
          <a:lstStyle/>
          <a:p>
            <a:endParaRPr lang="ru-RU"/>
          </a:p>
        </p:txBody>
      </p:sp>
      <p:pic>
        <p:nvPicPr>
          <p:cNvPr id="276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50" y="214313"/>
            <a:ext cx="37528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17"/>
          <p:cNvSpPr/>
          <p:nvPr/>
        </p:nvSpPr>
        <p:spPr>
          <a:xfrm>
            <a:off x="71438" y="2627313"/>
            <a:ext cx="4572000" cy="730250"/>
          </a:xfrm>
          <a:prstGeom prst="rect">
            <a:avLst/>
          </a:prstGeom>
        </p:spPr>
        <p:txBody>
          <a:bodyPr>
            <a:spAutoFit/>
          </a:bodyPr>
          <a:lstStyle/>
          <a:p>
            <a:pPr>
              <a:defRPr/>
            </a:pPr>
            <a:r>
              <a:rPr lang="en-US" sz="1400" b="1">
                <a:solidFill>
                  <a:schemeClr val="accent2"/>
                </a:solidFill>
                <a:effectLst>
                  <a:outerShdw blurRad="38100" dist="38100" dir="2700000" algn="tl">
                    <a:srgbClr val="C0C0C0"/>
                  </a:outerShdw>
                </a:effectLst>
                <a:latin typeface="Arial" pitchFamily="34" charset="0"/>
              </a:rPr>
              <a:t>Kursk nuclear power station (built in 1985):</a:t>
            </a:r>
            <a:r>
              <a:rPr lang="ru-RU" sz="1400" b="1">
                <a:solidFill>
                  <a:schemeClr val="accent2"/>
                </a:solidFill>
                <a:effectLst>
                  <a:outerShdw blurRad="38100" dist="38100" dir="2700000" algn="tl">
                    <a:srgbClr val="C0C0C0"/>
                  </a:outerShdw>
                </a:effectLst>
                <a:latin typeface="Arial" pitchFamily="34" charset="0"/>
              </a:rPr>
              <a:t> </a:t>
            </a:r>
            <a:r>
              <a:rPr lang="en-US" sz="1400" b="1">
                <a:solidFill>
                  <a:schemeClr val="accent2"/>
                </a:solidFill>
                <a:effectLst>
                  <a:outerShdw blurRad="38100" dist="38100" dir="2700000" algn="tl">
                    <a:srgbClr val="C0C0C0"/>
                  </a:outerShdw>
                </a:effectLst>
                <a:latin typeface="Arial" pitchFamily="34" charset="0"/>
              </a:rPr>
              <a:t>power</a:t>
            </a:r>
            <a:r>
              <a:rPr lang="ru-RU" sz="1400" b="1">
                <a:solidFill>
                  <a:schemeClr val="accent2"/>
                </a:solidFill>
                <a:effectLst>
                  <a:outerShdw blurRad="38100" dist="38100" dir="2700000" algn="tl">
                    <a:srgbClr val="C0C0C0"/>
                  </a:outerShdw>
                </a:effectLst>
                <a:latin typeface="Arial" pitchFamily="34" charset="0"/>
              </a:rPr>
              <a:t> </a:t>
            </a:r>
            <a:r>
              <a:rPr lang="en-US" sz="1400" b="1">
                <a:solidFill>
                  <a:schemeClr val="accent2"/>
                </a:solidFill>
                <a:effectLst>
                  <a:outerShdw blurRad="38100" dist="38100" dir="2700000" algn="tl">
                    <a:srgbClr val="C0C0C0"/>
                  </a:outerShdw>
                </a:effectLst>
                <a:latin typeface="Arial" pitchFamily="34" charset="0"/>
              </a:rPr>
              <a:t>- </a:t>
            </a:r>
            <a:r>
              <a:rPr lang="ru-RU" sz="1400" b="1">
                <a:solidFill>
                  <a:schemeClr val="accent2"/>
                </a:solidFill>
                <a:effectLst>
                  <a:outerShdw blurRad="38100" dist="38100" dir="2700000" algn="tl">
                    <a:srgbClr val="C0C0C0"/>
                  </a:outerShdw>
                </a:effectLst>
                <a:latin typeface="Arial" pitchFamily="34" charset="0"/>
              </a:rPr>
              <a:t>4000 </a:t>
            </a:r>
            <a:r>
              <a:rPr lang="en-US" sz="1400" b="1">
                <a:solidFill>
                  <a:schemeClr val="accent2"/>
                </a:solidFill>
                <a:effectLst>
                  <a:outerShdw blurRad="38100" dist="38100" dir="2700000" algn="tl">
                    <a:srgbClr val="C0C0C0"/>
                  </a:outerShdw>
                </a:effectLst>
                <a:latin typeface="Arial" pitchFamily="34" charset="0"/>
              </a:rPr>
              <a:t>MW,</a:t>
            </a:r>
            <a:r>
              <a:rPr lang="ru-RU" sz="1400" b="1">
                <a:solidFill>
                  <a:schemeClr val="accent2"/>
                </a:solidFill>
                <a:effectLst>
                  <a:outerShdw blurRad="38100" dist="38100" dir="2700000" algn="tl">
                    <a:srgbClr val="C0C0C0"/>
                  </a:outerShdw>
                </a:effectLst>
                <a:latin typeface="Arial" pitchFamily="34" charset="0"/>
              </a:rPr>
              <a:t> </a:t>
            </a:r>
            <a:r>
              <a:rPr lang="en-US" sz="1400" b="1">
                <a:solidFill>
                  <a:schemeClr val="accent2"/>
                </a:solidFill>
                <a:effectLst>
                  <a:outerShdw blurRad="38100" dist="38100" dir="2700000" algn="tl">
                    <a:srgbClr val="C0C0C0"/>
                  </a:outerShdw>
                </a:effectLst>
                <a:latin typeface="Arial" pitchFamily="34" charset="0"/>
              </a:rPr>
              <a:t>4 power units of RBMK</a:t>
            </a:r>
            <a:r>
              <a:rPr lang="ru-RU" sz="1400" b="1">
                <a:solidFill>
                  <a:schemeClr val="accent2"/>
                </a:solidFill>
                <a:effectLst>
                  <a:outerShdw blurRad="38100" dist="38100" dir="2700000" algn="tl">
                    <a:srgbClr val="C0C0C0"/>
                  </a:outerShdw>
                </a:effectLst>
                <a:latin typeface="Arial" pitchFamily="34" charset="0"/>
              </a:rPr>
              <a:t>-1000 </a:t>
            </a:r>
            <a:r>
              <a:rPr lang="en-US" sz="1400" b="1">
                <a:solidFill>
                  <a:schemeClr val="accent2"/>
                </a:solidFill>
                <a:effectLst>
                  <a:outerShdw blurRad="38100" dist="38100" dir="2700000" algn="tl">
                    <a:srgbClr val="C0C0C0"/>
                  </a:outerShdw>
                </a:effectLst>
                <a:latin typeface="Arial" pitchFamily="34" charset="0"/>
              </a:rPr>
              <a:t>type</a:t>
            </a:r>
            <a:r>
              <a:rPr lang="ru-RU" sz="1400" b="1">
                <a:solidFill>
                  <a:schemeClr val="accent2"/>
                </a:solidFill>
                <a:effectLst>
                  <a:outerShdw blurRad="38100" dist="38100" dir="2700000" algn="tl">
                    <a:srgbClr val="C0C0C0"/>
                  </a:outerShdw>
                </a:effectLst>
                <a:latin typeface="Arial" pitchFamily="34" charset="0"/>
              </a:rPr>
              <a:t>. </a:t>
            </a:r>
            <a:r>
              <a:rPr lang="en-US" sz="1400" b="1">
                <a:solidFill>
                  <a:schemeClr val="accent2"/>
                </a:solidFill>
                <a:effectLst>
                  <a:outerShdw blurRad="38100" dist="38100" dir="2700000" algn="tl">
                    <a:srgbClr val="C0C0C0"/>
                  </a:outerShdw>
                </a:effectLst>
                <a:latin typeface="Arial" pitchFamily="34" charset="0"/>
              </a:rPr>
              <a:t>Now 5</a:t>
            </a:r>
            <a:r>
              <a:rPr lang="en-US" sz="1400" b="1" baseline="30000">
                <a:solidFill>
                  <a:schemeClr val="accent2"/>
                </a:solidFill>
                <a:effectLst>
                  <a:outerShdw blurRad="38100" dist="38100" dir="2700000" algn="tl">
                    <a:srgbClr val="C0C0C0"/>
                  </a:outerShdw>
                </a:effectLst>
                <a:latin typeface="Arial" pitchFamily="34" charset="0"/>
              </a:rPr>
              <a:t>th</a:t>
            </a:r>
            <a:r>
              <a:rPr lang="en-US" sz="1400" b="1">
                <a:solidFill>
                  <a:schemeClr val="accent2"/>
                </a:solidFill>
                <a:effectLst>
                  <a:outerShdw blurRad="38100" dist="38100" dir="2700000" algn="tl">
                    <a:srgbClr val="C0C0C0"/>
                  </a:outerShdw>
                </a:effectLst>
                <a:latin typeface="Arial" pitchFamily="34" charset="0"/>
              </a:rPr>
              <a:t> power unit is under construction</a:t>
            </a:r>
            <a:r>
              <a:rPr lang="ru-RU" sz="1400" b="1">
                <a:solidFill>
                  <a:schemeClr val="accent2"/>
                </a:solidFill>
                <a:effectLst>
                  <a:outerShdw blurRad="38100" dist="38100" dir="2700000" algn="tl">
                    <a:srgbClr val="C0C0C0"/>
                  </a:outerShdw>
                </a:effectLst>
                <a:latin typeface="Arial" pitchFamily="34" charset="0"/>
              </a:rPr>
              <a:t>.</a:t>
            </a:r>
          </a:p>
        </p:txBody>
      </p:sp>
      <p:sp>
        <p:nvSpPr>
          <p:cNvPr id="9" name="Text Box 5"/>
          <p:cNvSpPr txBox="1">
            <a:spLocks noChangeArrowheads="1"/>
          </p:cNvSpPr>
          <p:nvPr/>
        </p:nvSpPr>
        <p:spPr bwMode="auto">
          <a:xfrm>
            <a:off x="0" y="9525"/>
            <a:ext cx="9144000" cy="390525"/>
          </a:xfrm>
          <a:prstGeom prst="rect">
            <a:avLst/>
          </a:prstGeom>
          <a:solidFill>
            <a:schemeClr val="bg1"/>
          </a:solidFill>
          <a:ln w="9525">
            <a:solidFill>
              <a:schemeClr val="bg1"/>
            </a:solidFill>
            <a:miter lim="800000"/>
            <a:headEnd/>
            <a:tailEnd/>
          </a:ln>
          <a:effec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defRPr/>
            </a:pPr>
            <a:r>
              <a:rPr lang="en-US" sz="1900" b="1" smtClean="0">
                <a:solidFill>
                  <a:srgbClr val="FF0000"/>
                </a:solidFill>
                <a:effectLst>
                  <a:outerShdw blurRad="38100" dist="38100" dir="2700000" algn="tl">
                    <a:srgbClr val="C0C0C0"/>
                  </a:outerShdw>
                </a:effectLst>
                <a:cs typeface="Arial" pitchFamily="34" charset="0"/>
              </a:rPr>
              <a:t>Residual stress study by neutron diffraction in RBMK reactor components</a:t>
            </a:r>
            <a:endParaRPr lang="ru-RU" sz="1900" b="1" smtClean="0">
              <a:solidFill>
                <a:srgbClr val="FF0000"/>
              </a:solidFill>
              <a:cs typeface="Arial" pitchFamily="34" charset="0"/>
            </a:endParaRPr>
          </a:p>
        </p:txBody>
      </p:sp>
      <p:pic>
        <p:nvPicPr>
          <p:cNvPr id="276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3143250"/>
            <a:ext cx="2509838"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571500"/>
            <a:ext cx="19145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5888"/>
            <a:ext cx="8186738" cy="620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1768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1019175"/>
            <a:ext cx="496887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Заголовок 1"/>
          <p:cNvSpPr txBox="1">
            <a:spLocks/>
          </p:cNvSpPr>
          <p:nvPr/>
        </p:nvSpPr>
        <p:spPr bwMode="auto">
          <a:xfrm>
            <a:off x="684213" y="44450"/>
            <a:ext cx="77724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C00000"/>
                </a:solidFill>
                <a:latin typeface="Times New Roman" pitchFamily="18" charset="0"/>
                <a:cs typeface="Times New Roman" pitchFamily="18" charset="0"/>
              </a:rPr>
              <a:t>Crystallographic and shape preferred orientations and elastic anisotropy of rocks</a:t>
            </a:r>
            <a:endParaRPr lang="ru-RU" sz="2400" b="1">
              <a:solidFill>
                <a:srgbClr val="C00000"/>
              </a:solidFill>
              <a:latin typeface="Times New Roman" pitchFamily="18" charset="0"/>
              <a:cs typeface="Times New Roman" pitchFamily="18" charset="0"/>
            </a:endParaRPr>
          </a:p>
        </p:txBody>
      </p:sp>
      <p:pic>
        <p:nvPicPr>
          <p:cNvPr id="31748" name="Picture 2" descr="E:\outokumpu tow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598613"/>
            <a:ext cx="25209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5"/>
          <p:cNvSpPr txBox="1">
            <a:spLocks noChangeArrowheads="1"/>
          </p:cNvSpPr>
          <p:nvPr/>
        </p:nvSpPr>
        <p:spPr bwMode="auto">
          <a:xfrm>
            <a:off x="4763" y="996950"/>
            <a:ext cx="2592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A 2516 m deep borehole in Outokumpu, Finland.</a:t>
            </a:r>
            <a:endParaRPr lang="ru-RU">
              <a:latin typeface="Times New Roman" pitchFamily="18" charset="0"/>
              <a:cs typeface="Times New Roman" pitchFamily="18" charset="0"/>
            </a:endParaRPr>
          </a:p>
        </p:txBody>
      </p:sp>
      <p:sp>
        <p:nvSpPr>
          <p:cNvPr id="31750" name="TextBox 6"/>
          <p:cNvSpPr txBox="1">
            <a:spLocks noChangeArrowheads="1"/>
          </p:cNvSpPr>
          <p:nvPr/>
        </p:nvSpPr>
        <p:spPr bwMode="auto">
          <a:xfrm>
            <a:off x="2281238" y="2738438"/>
            <a:ext cx="1803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A biotite gneiss sample (</a:t>
            </a:r>
            <a:r>
              <a:rPr lang="en-US">
                <a:solidFill>
                  <a:srgbClr val="FF0000"/>
                </a:solidFill>
                <a:latin typeface="Times New Roman" pitchFamily="18" charset="0"/>
                <a:cs typeface="Times New Roman" pitchFamily="18" charset="0"/>
              </a:rPr>
              <a:t>818</a:t>
            </a:r>
            <a:r>
              <a:rPr lang="en-US">
                <a:latin typeface="Times New Roman" pitchFamily="18" charset="0"/>
                <a:cs typeface="Times New Roman" pitchFamily="18" charset="0"/>
              </a:rPr>
              <a:t> m depth)</a:t>
            </a:r>
            <a:endParaRPr lang="ru-RU">
              <a:latin typeface="Times New Roman" pitchFamily="18" charset="0"/>
              <a:cs typeface="Times New Roman" pitchFamily="18" charset="0"/>
            </a:endParaRPr>
          </a:p>
        </p:txBody>
      </p:sp>
      <p:pic>
        <p:nvPicPr>
          <p:cNvPr id="31751" name="Picture 2" descr="E:\PedlarGneiss_0412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1333500"/>
            <a:ext cx="158432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975" y="3587750"/>
            <a:ext cx="164941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7225" y="3630613"/>
            <a:ext cx="16414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1938" y="3630613"/>
            <a:ext cx="16414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5" name="TextBox 11"/>
          <p:cNvSpPr txBox="1">
            <a:spLocks noChangeArrowheads="1"/>
          </p:cNvSpPr>
          <p:nvPr/>
        </p:nvSpPr>
        <p:spPr bwMode="auto">
          <a:xfrm>
            <a:off x="2763838" y="3805238"/>
            <a:ext cx="132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Pole figures (001)</a:t>
            </a:r>
            <a:endParaRPr lang="ru-RU">
              <a:latin typeface="Times New Roman" pitchFamily="18" charset="0"/>
              <a:cs typeface="Times New Roman" pitchFamily="18" charset="0"/>
            </a:endParaRPr>
          </a:p>
        </p:txBody>
      </p:sp>
      <p:sp>
        <p:nvSpPr>
          <p:cNvPr id="31756" name="TextBox 12"/>
          <p:cNvSpPr txBox="1">
            <a:spLocks noChangeArrowheads="1"/>
          </p:cNvSpPr>
          <p:nvPr/>
        </p:nvSpPr>
        <p:spPr bwMode="auto">
          <a:xfrm>
            <a:off x="3981450" y="3260725"/>
            <a:ext cx="1368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i="1">
                <a:latin typeface="Times New Roman" pitchFamily="18" charset="0"/>
                <a:cs typeface="Times New Roman" pitchFamily="18" charset="0"/>
              </a:rPr>
              <a:t>Plagioclase</a:t>
            </a:r>
            <a:endParaRPr lang="ru-RU" i="1">
              <a:latin typeface="Times New Roman" pitchFamily="18" charset="0"/>
              <a:cs typeface="Times New Roman" pitchFamily="18" charset="0"/>
            </a:endParaRPr>
          </a:p>
        </p:txBody>
      </p:sp>
      <p:sp>
        <p:nvSpPr>
          <p:cNvPr id="31757" name="TextBox 13"/>
          <p:cNvSpPr txBox="1">
            <a:spLocks noChangeArrowheads="1"/>
          </p:cNvSpPr>
          <p:nvPr/>
        </p:nvSpPr>
        <p:spPr bwMode="auto">
          <a:xfrm>
            <a:off x="5586413" y="3235325"/>
            <a:ext cx="1728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i="1">
                <a:latin typeface="Times New Roman" pitchFamily="18" charset="0"/>
                <a:cs typeface="Times New Roman" pitchFamily="18" charset="0"/>
              </a:rPr>
              <a:t>Biotite (2</a:t>
            </a:r>
            <a:r>
              <a:rPr lang="en-US" i="1" baseline="30000">
                <a:latin typeface="Times New Roman" pitchFamily="18" charset="0"/>
                <a:cs typeface="Times New Roman" pitchFamily="18" charset="0"/>
              </a:rPr>
              <a:t>nd</a:t>
            </a:r>
            <a:r>
              <a:rPr lang="en-US" i="1">
                <a:latin typeface="Times New Roman" pitchFamily="18" charset="0"/>
                <a:cs typeface="Times New Roman" pitchFamily="18" charset="0"/>
              </a:rPr>
              <a:t> set.)</a:t>
            </a:r>
            <a:endParaRPr lang="ru-RU" i="1">
              <a:latin typeface="Times New Roman" pitchFamily="18" charset="0"/>
              <a:cs typeface="Times New Roman" pitchFamily="18" charset="0"/>
            </a:endParaRPr>
          </a:p>
        </p:txBody>
      </p:sp>
      <p:sp>
        <p:nvSpPr>
          <p:cNvPr id="31758" name="TextBox 14"/>
          <p:cNvSpPr txBox="1">
            <a:spLocks noChangeArrowheads="1"/>
          </p:cNvSpPr>
          <p:nvPr/>
        </p:nvSpPr>
        <p:spPr bwMode="auto">
          <a:xfrm>
            <a:off x="7531100" y="3224213"/>
            <a:ext cx="101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i="1">
                <a:latin typeface="Times New Roman" pitchFamily="18" charset="0"/>
                <a:cs typeface="Times New Roman" pitchFamily="18" charset="0"/>
              </a:rPr>
              <a:t>Quartz</a:t>
            </a:r>
            <a:endParaRPr lang="ru-RU" i="1">
              <a:latin typeface="Times New Roman" pitchFamily="18" charset="0"/>
              <a:cs typeface="Times New Roman" pitchFamily="18" charset="0"/>
            </a:endParaRPr>
          </a:p>
        </p:txBody>
      </p:sp>
      <p:pic>
        <p:nvPicPr>
          <p:cNvPr id="3175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0513" y="546735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60"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4388" y="546735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61"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00450" y="5478463"/>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62"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8350" y="5189538"/>
            <a:ext cx="755650" cy="166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63" name="TextBox 19"/>
          <p:cNvSpPr txBox="1">
            <a:spLocks noChangeArrowheads="1"/>
          </p:cNvSpPr>
          <p:nvPr/>
        </p:nvSpPr>
        <p:spPr bwMode="auto">
          <a:xfrm>
            <a:off x="0" y="5791200"/>
            <a:ext cx="3529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Longitudinal elastic wave velocities</a:t>
            </a:r>
            <a:endParaRPr lang="ru-RU">
              <a:latin typeface="Times New Roman" pitchFamily="18" charset="0"/>
              <a:cs typeface="Times New Roman" pitchFamily="18" charset="0"/>
            </a:endParaRPr>
          </a:p>
        </p:txBody>
      </p:sp>
      <p:sp>
        <p:nvSpPr>
          <p:cNvPr id="31764" name="TextBox 20"/>
          <p:cNvSpPr txBox="1">
            <a:spLocks noChangeArrowheads="1"/>
          </p:cNvSpPr>
          <p:nvPr/>
        </p:nvSpPr>
        <p:spPr bwMode="auto">
          <a:xfrm>
            <a:off x="3505200" y="4883150"/>
            <a:ext cx="127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i="1">
                <a:latin typeface="Times New Roman" pitchFamily="18" charset="0"/>
                <a:cs typeface="Times New Roman" pitchFamily="18" charset="0"/>
              </a:rPr>
              <a:t>Measured at 200 MPa</a:t>
            </a:r>
            <a:endParaRPr lang="ru-RU" sz="1600" i="1">
              <a:latin typeface="Times New Roman" pitchFamily="18" charset="0"/>
              <a:cs typeface="Times New Roman" pitchFamily="18" charset="0"/>
            </a:endParaRPr>
          </a:p>
        </p:txBody>
      </p:sp>
      <p:sp>
        <p:nvSpPr>
          <p:cNvPr id="31765" name="TextBox 21"/>
          <p:cNvSpPr txBox="1">
            <a:spLocks noChangeArrowheads="1"/>
          </p:cNvSpPr>
          <p:nvPr/>
        </p:nvSpPr>
        <p:spPr bwMode="auto">
          <a:xfrm>
            <a:off x="4897438" y="4891088"/>
            <a:ext cx="2232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i="1">
                <a:latin typeface="Times New Roman" pitchFamily="18" charset="0"/>
                <a:cs typeface="Times New Roman" pitchFamily="18" charset="0"/>
              </a:rPr>
              <a:t>Modeled (spherical grains, no cracks)</a:t>
            </a:r>
            <a:endParaRPr lang="ru-RU" sz="1600" i="1">
              <a:latin typeface="Times New Roman" pitchFamily="18" charset="0"/>
              <a:cs typeface="Times New Roman" pitchFamily="18" charset="0"/>
            </a:endParaRPr>
          </a:p>
        </p:txBody>
      </p:sp>
      <p:sp>
        <p:nvSpPr>
          <p:cNvPr id="31766" name="TextBox 22"/>
          <p:cNvSpPr txBox="1">
            <a:spLocks noChangeArrowheads="1"/>
          </p:cNvSpPr>
          <p:nvPr/>
        </p:nvSpPr>
        <p:spPr bwMode="auto">
          <a:xfrm>
            <a:off x="4763" y="6488113"/>
            <a:ext cx="4211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Coefficient of the elastic anisotropy</a:t>
            </a:r>
            <a:endParaRPr lang="ru-RU">
              <a:latin typeface="Times New Roman" pitchFamily="18" charset="0"/>
              <a:cs typeface="Times New Roman" pitchFamily="18" charset="0"/>
            </a:endParaRPr>
          </a:p>
        </p:txBody>
      </p:sp>
      <p:sp>
        <p:nvSpPr>
          <p:cNvPr id="31767" name="TextBox 23"/>
          <p:cNvSpPr txBox="1">
            <a:spLocks noChangeArrowheads="1"/>
          </p:cNvSpPr>
          <p:nvPr/>
        </p:nvSpPr>
        <p:spPr bwMode="auto">
          <a:xfrm>
            <a:off x="6696075" y="4891088"/>
            <a:ext cx="2447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i="1">
                <a:latin typeface="Times New Roman" pitchFamily="18" charset="0"/>
                <a:cs typeface="Times New Roman" pitchFamily="18" charset="0"/>
              </a:rPr>
              <a:t>Modeled (biotite platelets, 0.1% of  cracks)</a:t>
            </a:r>
            <a:endParaRPr lang="ru-RU" sz="1600" i="1">
              <a:latin typeface="Times New Roman" pitchFamily="18" charset="0"/>
              <a:cs typeface="Times New Roman" pitchFamily="18" charset="0"/>
            </a:endParaRPr>
          </a:p>
        </p:txBody>
      </p:sp>
      <p:sp>
        <p:nvSpPr>
          <p:cNvPr id="31768" name="TextBox 24"/>
          <p:cNvSpPr txBox="1">
            <a:spLocks noChangeArrowheads="1"/>
          </p:cNvSpPr>
          <p:nvPr/>
        </p:nvSpPr>
        <p:spPr bwMode="auto">
          <a:xfrm>
            <a:off x="3730625" y="6488113"/>
            <a:ext cx="819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latin typeface="Times New Roman" pitchFamily="18" charset="0"/>
                <a:cs typeface="Times New Roman" pitchFamily="18" charset="0"/>
              </a:rPr>
              <a:t>15.3%</a:t>
            </a:r>
            <a:endParaRPr lang="ru-RU" b="1">
              <a:latin typeface="Times New Roman" pitchFamily="18" charset="0"/>
              <a:cs typeface="Times New Roman" pitchFamily="18" charset="0"/>
            </a:endParaRPr>
          </a:p>
        </p:txBody>
      </p:sp>
      <p:sp>
        <p:nvSpPr>
          <p:cNvPr id="31769" name="TextBox 25"/>
          <p:cNvSpPr txBox="1">
            <a:spLocks noChangeArrowheads="1"/>
          </p:cNvSpPr>
          <p:nvPr/>
        </p:nvSpPr>
        <p:spPr bwMode="auto">
          <a:xfrm>
            <a:off x="5467350" y="6488113"/>
            <a:ext cx="819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latin typeface="Times New Roman" pitchFamily="18" charset="0"/>
                <a:cs typeface="Times New Roman" pitchFamily="18" charset="0"/>
              </a:rPr>
              <a:t>11.2%</a:t>
            </a:r>
            <a:endParaRPr lang="ru-RU" b="1">
              <a:latin typeface="Times New Roman" pitchFamily="18" charset="0"/>
              <a:cs typeface="Times New Roman" pitchFamily="18" charset="0"/>
            </a:endParaRPr>
          </a:p>
        </p:txBody>
      </p:sp>
      <p:sp>
        <p:nvSpPr>
          <p:cNvPr id="31770" name="TextBox 26"/>
          <p:cNvSpPr txBox="1">
            <a:spLocks noChangeArrowheads="1"/>
          </p:cNvSpPr>
          <p:nvPr/>
        </p:nvSpPr>
        <p:spPr bwMode="auto">
          <a:xfrm>
            <a:off x="7294563" y="6497638"/>
            <a:ext cx="819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latin typeface="Times New Roman" pitchFamily="18" charset="0"/>
                <a:cs typeface="Times New Roman" pitchFamily="18" charset="0"/>
              </a:rPr>
              <a:t>14.9%</a:t>
            </a:r>
            <a:endParaRPr lang="ru-RU"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4554"/>
            <a:ext cx="6480720" cy="400110"/>
          </a:xfrm>
          <a:prstGeom prst="rect">
            <a:avLst/>
          </a:prstGeom>
          <a:noFill/>
        </p:spPr>
        <p:txBody>
          <a:bodyPr wrap="square" rtlCol="0">
            <a:spAutoFit/>
          </a:bodyPr>
          <a:lstStyle/>
          <a:p>
            <a:pPr algn="ctr"/>
            <a:r>
              <a:rPr lang="ru-RU" sz="2000" b="1" dirty="0" err="1" smtClean="0">
                <a:solidFill>
                  <a:srgbClr val="0033CC"/>
                </a:solidFill>
              </a:rPr>
              <a:t>Neutron</a:t>
            </a:r>
            <a:r>
              <a:rPr lang="ru-RU" sz="2000" b="1" dirty="0" smtClean="0">
                <a:solidFill>
                  <a:srgbClr val="0033CC"/>
                </a:solidFill>
              </a:rPr>
              <a:t> </a:t>
            </a:r>
            <a:r>
              <a:rPr lang="ru-RU" sz="2000" b="1" dirty="0" err="1" smtClean="0">
                <a:solidFill>
                  <a:srgbClr val="0033CC"/>
                </a:solidFill>
              </a:rPr>
              <a:t>imaging</a:t>
            </a:r>
            <a:r>
              <a:rPr lang="ru-RU" sz="2000" b="1" dirty="0" smtClean="0">
                <a:solidFill>
                  <a:srgbClr val="0033CC"/>
                </a:solidFill>
              </a:rPr>
              <a:t> </a:t>
            </a:r>
            <a:r>
              <a:rPr lang="ru-RU" sz="2000" b="1" dirty="0" err="1" smtClean="0">
                <a:solidFill>
                  <a:srgbClr val="0033CC"/>
                </a:solidFill>
              </a:rPr>
              <a:t>at</a:t>
            </a:r>
            <a:r>
              <a:rPr lang="ru-RU" sz="2000" b="1" dirty="0" smtClean="0">
                <a:solidFill>
                  <a:srgbClr val="0033CC"/>
                </a:solidFill>
              </a:rPr>
              <a:t> </a:t>
            </a:r>
            <a:r>
              <a:rPr lang="ru-RU" sz="2000" b="1" dirty="0" err="1" smtClean="0">
                <a:solidFill>
                  <a:srgbClr val="0033CC"/>
                </a:solidFill>
              </a:rPr>
              <a:t>the</a:t>
            </a:r>
            <a:r>
              <a:rPr lang="ru-RU" sz="2000" b="1" dirty="0" smtClean="0">
                <a:solidFill>
                  <a:srgbClr val="0033CC"/>
                </a:solidFill>
              </a:rPr>
              <a:t> IBR-2 </a:t>
            </a:r>
            <a:r>
              <a:rPr lang="ru-RU" sz="2000" b="1" dirty="0" err="1" smtClean="0">
                <a:solidFill>
                  <a:srgbClr val="0033CC"/>
                </a:solidFill>
              </a:rPr>
              <a:t>pulsed</a:t>
            </a:r>
            <a:r>
              <a:rPr lang="ru-RU" sz="2000" b="1" dirty="0" smtClean="0">
                <a:solidFill>
                  <a:srgbClr val="0033CC"/>
                </a:solidFill>
              </a:rPr>
              <a:t> </a:t>
            </a:r>
            <a:r>
              <a:rPr lang="ru-RU" sz="2000" b="1" dirty="0" err="1" smtClean="0">
                <a:solidFill>
                  <a:srgbClr val="0033CC"/>
                </a:solidFill>
              </a:rPr>
              <a:t>reactor</a:t>
            </a:r>
            <a:endParaRPr lang="ru-RU" sz="2000" b="1" dirty="0">
              <a:solidFill>
                <a:srgbClr val="0033CC"/>
              </a:solidFill>
            </a:endParaRPr>
          </a:p>
        </p:txBody>
      </p:sp>
      <p:grpSp>
        <p:nvGrpSpPr>
          <p:cNvPr id="4" name="Group 33"/>
          <p:cNvGrpSpPr>
            <a:grpSpLocks/>
          </p:cNvGrpSpPr>
          <p:nvPr/>
        </p:nvGrpSpPr>
        <p:grpSpPr bwMode="auto">
          <a:xfrm>
            <a:off x="254000" y="476672"/>
            <a:ext cx="7043738" cy="5094288"/>
            <a:chOff x="160" y="527"/>
            <a:chExt cx="4437" cy="3209"/>
          </a:xfrm>
        </p:grpSpPr>
        <p:sp>
          <p:nvSpPr>
            <p:cNvPr id="5" name="AutoShape 6"/>
            <p:cNvSpPr>
              <a:spLocks noChangeArrowheads="1"/>
            </p:cNvSpPr>
            <p:nvPr/>
          </p:nvSpPr>
          <p:spPr bwMode="auto">
            <a:xfrm>
              <a:off x="614" y="2919"/>
              <a:ext cx="590" cy="227"/>
            </a:xfrm>
            <a:prstGeom prst="rightArrow">
              <a:avLst>
                <a:gd name="adj1" fmla="val 50000"/>
                <a:gd name="adj2" fmla="val 64978"/>
              </a:avLst>
            </a:prstGeom>
            <a:solidFill>
              <a:srgbClr val="8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 name="Text Box 7"/>
            <p:cNvSpPr txBox="1">
              <a:spLocks noChangeArrowheads="1"/>
            </p:cNvSpPr>
            <p:nvPr/>
          </p:nvSpPr>
          <p:spPr bwMode="auto">
            <a:xfrm>
              <a:off x="160" y="3282"/>
              <a:ext cx="122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solidFill>
                    <a:srgbClr val="0000FF"/>
                  </a:solidFill>
                </a:rPr>
                <a:t>Neutron </a:t>
              </a:r>
              <a:r>
                <a:rPr lang="en-US" b="1" dirty="0" smtClean="0">
                  <a:solidFill>
                    <a:srgbClr val="0000FF"/>
                  </a:solidFill>
                </a:rPr>
                <a:t>beam</a:t>
              </a:r>
              <a:endParaRPr lang="en-US" b="1" dirty="0">
                <a:solidFill>
                  <a:srgbClr val="0000FF"/>
                </a:solidFill>
              </a:endParaRPr>
            </a:p>
          </p:txBody>
        </p:sp>
        <p:sp>
          <p:nvSpPr>
            <p:cNvPr id="7" name="Oval 8"/>
            <p:cNvSpPr>
              <a:spLocks noChangeArrowheads="1"/>
            </p:cNvSpPr>
            <p:nvPr/>
          </p:nvSpPr>
          <p:spPr bwMode="auto">
            <a:xfrm>
              <a:off x="1748" y="2783"/>
              <a:ext cx="136" cy="544"/>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 name="Text Box 9"/>
            <p:cNvSpPr txBox="1">
              <a:spLocks noChangeArrowheads="1"/>
            </p:cNvSpPr>
            <p:nvPr/>
          </p:nvSpPr>
          <p:spPr bwMode="auto">
            <a:xfrm>
              <a:off x="1521" y="3418"/>
              <a:ext cx="5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FF"/>
                  </a:solidFill>
                </a:rPr>
                <a:t>Object</a:t>
              </a:r>
              <a:endParaRPr lang="ru-RU" b="1">
                <a:solidFill>
                  <a:srgbClr val="0000FF"/>
                </a:solidFill>
              </a:endParaRPr>
            </a:p>
          </p:txBody>
        </p:sp>
        <p:sp>
          <p:nvSpPr>
            <p:cNvPr id="9" name="Rectangle 10"/>
            <p:cNvSpPr>
              <a:spLocks noChangeArrowheads="1"/>
            </p:cNvSpPr>
            <p:nvPr/>
          </p:nvSpPr>
          <p:spPr bwMode="auto">
            <a:xfrm>
              <a:off x="2157" y="2511"/>
              <a:ext cx="90" cy="122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 name="Text Box 11"/>
            <p:cNvSpPr txBox="1">
              <a:spLocks noChangeArrowheads="1"/>
            </p:cNvSpPr>
            <p:nvPr/>
          </p:nvSpPr>
          <p:spPr bwMode="auto">
            <a:xfrm>
              <a:off x="1451" y="2204"/>
              <a:ext cx="159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smtClean="0">
                  <a:solidFill>
                    <a:srgbClr val="0000FF"/>
                  </a:solidFill>
                </a:rPr>
                <a:t>Scintillator</a:t>
              </a:r>
              <a:r>
                <a:rPr lang="ru-RU" b="1" dirty="0" smtClean="0">
                  <a:solidFill>
                    <a:srgbClr val="0000FF"/>
                  </a:solidFill>
                </a:rPr>
                <a:t> (</a:t>
              </a:r>
              <a:r>
                <a:rPr lang="ru-RU" b="1" dirty="0" err="1" smtClean="0">
                  <a:solidFill>
                    <a:srgbClr val="0000FF"/>
                  </a:solidFill>
                </a:rPr>
                <a:t>ZnS</a:t>
              </a:r>
              <a:r>
                <a:rPr lang="ru-RU" b="1" dirty="0" smtClean="0">
                  <a:solidFill>
                    <a:srgbClr val="0000FF"/>
                  </a:solidFill>
                </a:rPr>
                <a:t>/</a:t>
              </a:r>
              <a:r>
                <a:rPr lang="ru-RU" b="1" baseline="30000" dirty="0">
                  <a:solidFill>
                    <a:srgbClr val="0000FF"/>
                  </a:solidFill>
                </a:rPr>
                <a:t>6</a:t>
              </a:r>
              <a:r>
                <a:rPr lang="ru-RU" b="1" dirty="0">
                  <a:solidFill>
                    <a:srgbClr val="0000FF"/>
                  </a:solidFill>
                </a:rPr>
                <a:t>LiF)</a:t>
              </a:r>
            </a:p>
          </p:txBody>
        </p:sp>
        <p:sp>
          <p:nvSpPr>
            <p:cNvPr id="11" name="Line 13"/>
            <p:cNvSpPr>
              <a:spLocks noChangeShapeType="1"/>
            </p:cNvSpPr>
            <p:nvPr/>
          </p:nvSpPr>
          <p:spPr bwMode="auto">
            <a:xfrm>
              <a:off x="2337" y="2692"/>
              <a:ext cx="2042" cy="12"/>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 name="Line 14"/>
            <p:cNvSpPr>
              <a:spLocks noChangeShapeType="1"/>
            </p:cNvSpPr>
            <p:nvPr/>
          </p:nvSpPr>
          <p:spPr bwMode="auto">
            <a:xfrm>
              <a:off x="2364" y="2828"/>
              <a:ext cx="1878" cy="12"/>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 name="Line 15"/>
            <p:cNvSpPr>
              <a:spLocks noChangeShapeType="1"/>
            </p:cNvSpPr>
            <p:nvPr/>
          </p:nvSpPr>
          <p:spPr bwMode="auto">
            <a:xfrm>
              <a:off x="2337" y="2964"/>
              <a:ext cx="1769" cy="12"/>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 name="Line 16"/>
            <p:cNvSpPr>
              <a:spLocks noChangeShapeType="1"/>
            </p:cNvSpPr>
            <p:nvPr/>
          </p:nvSpPr>
          <p:spPr bwMode="auto">
            <a:xfrm>
              <a:off x="2337" y="3100"/>
              <a:ext cx="1633" cy="12"/>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5" name="Line 17"/>
            <p:cNvSpPr>
              <a:spLocks noChangeShapeType="1"/>
            </p:cNvSpPr>
            <p:nvPr/>
          </p:nvSpPr>
          <p:spPr bwMode="auto">
            <a:xfrm>
              <a:off x="2337" y="3236"/>
              <a:ext cx="1497" cy="12"/>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 name="Line 18"/>
            <p:cNvSpPr>
              <a:spLocks noChangeShapeType="1"/>
            </p:cNvSpPr>
            <p:nvPr/>
          </p:nvSpPr>
          <p:spPr bwMode="auto">
            <a:xfrm>
              <a:off x="2337" y="3372"/>
              <a:ext cx="1361" cy="1"/>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7" name="Line 19"/>
            <p:cNvSpPr>
              <a:spLocks noChangeShapeType="1"/>
            </p:cNvSpPr>
            <p:nvPr/>
          </p:nvSpPr>
          <p:spPr bwMode="auto">
            <a:xfrm>
              <a:off x="2337" y="3508"/>
              <a:ext cx="1225" cy="1"/>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 name="Rectangle 20"/>
            <p:cNvSpPr>
              <a:spLocks noChangeArrowheads="1"/>
            </p:cNvSpPr>
            <p:nvPr/>
          </p:nvSpPr>
          <p:spPr bwMode="auto">
            <a:xfrm rot="2700000">
              <a:off x="3940" y="2561"/>
              <a:ext cx="90" cy="1225"/>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9" name="Line 21"/>
            <p:cNvSpPr>
              <a:spLocks noChangeShapeType="1"/>
            </p:cNvSpPr>
            <p:nvPr/>
          </p:nvSpPr>
          <p:spPr bwMode="auto">
            <a:xfrm flipV="1">
              <a:off x="3562" y="2160"/>
              <a:ext cx="0" cy="1361"/>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0" name="Line 22"/>
            <p:cNvSpPr>
              <a:spLocks noChangeShapeType="1"/>
            </p:cNvSpPr>
            <p:nvPr/>
          </p:nvSpPr>
          <p:spPr bwMode="auto">
            <a:xfrm flipV="1">
              <a:off x="3698" y="2160"/>
              <a:ext cx="0" cy="1225"/>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1" name="Line 23"/>
            <p:cNvSpPr>
              <a:spLocks noChangeShapeType="1"/>
            </p:cNvSpPr>
            <p:nvPr/>
          </p:nvSpPr>
          <p:spPr bwMode="auto">
            <a:xfrm flipV="1">
              <a:off x="3834" y="2160"/>
              <a:ext cx="0" cy="1088"/>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 name="Line 24"/>
            <p:cNvSpPr>
              <a:spLocks noChangeShapeType="1"/>
            </p:cNvSpPr>
            <p:nvPr/>
          </p:nvSpPr>
          <p:spPr bwMode="auto">
            <a:xfrm flipV="1">
              <a:off x="3970" y="2160"/>
              <a:ext cx="0" cy="952"/>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3" name="Line 25"/>
            <p:cNvSpPr>
              <a:spLocks noChangeShapeType="1"/>
            </p:cNvSpPr>
            <p:nvPr/>
          </p:nvSpPr>
          <p:spPr bwMode="auto">
            <a:xfrm flipV="1">
              <a:off x="4106" y="2160"/>
              <a:ext cx="0" cy="816"/>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4" name="Line 26"/>
            <p:cNvSpPr>
              <a:spLocks noChangeShapeType="1"/>
            </p:cNvSpPr>
            <p:nvPr/>
          </p:nvSpPr>
          <p:spPr bwMode="auto">
            <a:xfrm flipV="1">
              <a:off x="4242" y="2160"/>
              <a:ext cx="0" cy="68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5" name="Line 27"/>
            <p:cNvSpPr>
              <a:spLocks noChangeShapeType="1"/>
            </p:cNvSpPr>
            <p:nvPr/>
          </p:nvSpPr>
          <p:spPr bwMode="auto">
            <a:xfrm>
              <a:off x="4379" y="2704"/>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 name="Line 28"/>
            <p:cNvSpPr>
              <a:spLocks noChangeShapeType="1"/>
            </p:cNvSpPr>
            <p:nvPr/>
          </p:nvSpPr>
          <p:spPr bwMode="auto">
            <a:xfrm flipV="1">
              <a:off x="4379" y="2160"/>
              <a:ext cx="0" cy="544"/>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7" name="Rectangle 29"/>
            <p:cNvSpPr>
              <a:spLocks noChangeArrowheads="1"/>
            </p:cNvSpPr>
            <p:nvPr/>
          </p:nvSpPr>
          <p:spPr bwMode="auto">
            <a:xfrm>
              <a:off x="3562" y="1888"/>
              <a:ext cx="853" cy="2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8" name="Rectangle 30"/>
            <p:cNvSpPr>
              <a:spLocks noChangeArrowheads="1"/>
            </p:cNvSpPr>
            <p:nvPr/>
          </p:nvSpPr>
          <p:spPr bwMode="auto">
            <a:xfrm>
              <a:off x="3390" y="527"/>
              <a:ext cx="1179" cy="1361"/>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9" name="Text Box 31"/>
            <p:cNvSpPr txBox="1">
              <a:spLocks noChangeArrowheads="1"/>
            </p:cNvSpPr>
            <p:nvPr/>
          </p:nvSpPr>
          <p:spPr bwMode="auto">
            <a:xfrm>
              <a:off x="2154" y="1026"/>
              <a:ext cx="9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rgbClr val="0000FF"/>
                  </a:solidFill>
                </a:rPr>
                <a:t>CCD Camera</a:t>
              </a:r>
              <a:endParaRPr lang="ru-RU" b="1" dirty="0">
                <a:solidFill>
                  <a:srgbClr val="0000FF"/>
                </a:solidFill>
              </a:endParaRPr>
            </a:p>
          </p:txBody>
        </p:sp>
      </p:grpSp>
      <p:sp>
        <p:nvSpPr>
          <p:cNvPr id="3" name="Прямоугольник 2"/>
          <p:cNvSpPr/>
          <p:nvPr/>
        </p:nvSpPr>
        <p:spPr>
          <a:xfrm>
            <a:off x="249436" y="5783304"/>
            <a:ext cx="3531736" cy="369332"/>
          </a:xfrm>
          <a:prstGeom prst="rect">
            <a:avLst/>
          </a:prstGeom>
        </p:spPr>
        <p:txBody>
          <a:bodyPr wrap="none">
            <a:spAutoFit/>
          </a:bodyPr>
          <a:lstStyle/>
          <a:p>
            <a:r>
              <a:rPr lang="pt-BR" b="1" baseline="30000" dirty="0"/>
              <a:t>6</a:t>
            </a:r>
            <a:r>
              <a:rPr lang="pt-BR" b="1" dirty="0"/>
              <a:t>Li + </a:t>
            </a:r>
            <a:r>
              <a:rPr lang="pt-BR" b="1" baseline="30000" dirty="0"/>
              <a:t>1</a:t>
            </a:r>
            <a:r>
              <a:rPr lang="pt-BR" b="1" dirty="0"/>
              <a:t>n → </a:t>
            </a:r>
            <a:r>
              <a:rPr lang="pt-BR" b="1" baseline="30000" dirty="0"/>
              <a:t>3</a:t>
            </a:r>
            <a:r>
              <a:rPr lang="pt-BR" b="1" dirty="0"/>
              <a:t>H + </a:t>
            </a:r>
            <a:r>
              <a:rPr lang="pt-BR" b="1" baseline="30000" dirty="0"/>
              <a:t>4</a:t>
            </a:r>
            <a:r>
              <a:rPr lang="pt-BR" b="1" dirty="0"/>
              <a:t>He + 4.79 MeV </a:t>
            </a:r>
            <a:endParaRPr lang="ru-RU" b="1" dirty="0"/>
          </a:p>
        </p:txBody>
      </p:sp>
      <p:sp>
        <p:nvSpPr>
          <p:cNvPr id="30" name="TextBox 29"/>
          <p:cNvSpPr txBox="1"/>
          <p:nvPr/>
        </p:nvSpPr>
        <p:spPr>
          <a:xfrm>
            <a:off x="825500" y="5445224"/>
            <a:ext cx="3170436" cy="369332"/>
          </a:xfrm>
          <a:prstGeom prst="rect">
            <a:avLst/>
          </a:prstGeom>
          <a:noFill/>
        </p:spPr>
        <p:txBody>
          <a:bodyPr wrap="square" rtlCol="0">
            <a:spAutoFit/>
          </a:bodyPr>
          <a:lstStyle/>
          <a:p>
            <a:r>
              <a:rPr lang="ru-RU" b="1" dirty="0">
                <a:solidFill>
                  <a:srgbClr val="006600"/>
                </a:solidFill>
              </a:rPr>
              <a:t>Я</a:t>
            </a:r>
            <a:r>
              <a:rPr lang="ru-RU" b="1" dirty="0" smtClean="0">
                <a:solidFill>
                  <a:srgbClr val="006600"/>
                </a:solidFill>
              </a:rPr>
              <a:t>дерная реакция</a:t>
            </a:r>
            <a:endParaRPr lang="ru-RU" b="1" dirty="0">
              <a:solidFill>
                <a:srgbClr val="006600"/>
              </a:solidFill>
            </a:endParaRPr>
          </a:p>
        </p:txBody>
      </p:sp>
      <p:sp>
        <p:nvSpPr>
          <p:cNvPr id="31" name="TextBox 30"/>
          <p:cNvSpPr txBox="1"/>
          <p:nvPr/>
        </p:nvSpPr>
        <p:spPr>
          <a:xfrm>
            <a:off x="-15504" y="6067008"/>
            <a:ext cx="5739632" cy="830997"/>
          </a:xfrm>
          <a:prstGeom prst="rect">
            <a:avLst/>
          </a:prstGeom>
          <a:noFill/>
        </p:spPr>
        <p:txBody>
          <a:bodyPr wrap="square" rtlCol="0">
            <a:spAutoFit/>
          </a:bodyPr>
          <a:lstStyle/>
          <a:p>
            <a:r>
              <a:rPr lang="ru-RU" sz="1600" dirty="0" smtClean="0">
                <a:solidFill>
                  <a:srgbClr val="C00000"/>
                </a:solidFill>
              </a:rPr>
              <a:t>Заряженные продукты реакции возбуждают электронные оболочки сцинтиллятора (</a:t>
            </a:r>
            <a:r>
              <a:rPr lang="en-US" sz="1600" dirty="0" err="1" smtClean="0">
                <a:solidFill>
                  <a:srgbClr val="C00000"/>
                </a:solidFill>
              </a:rPr>
              <a:t>ZnS</a:t>
            </a:r>
            <a:r>
              <a:rPr lang="en-US" sz="1600" dirty="0" smtClean="0">
                <a:solidFill>
                  <a:srgbClr val="C00000"/>
                </a:solidFill>
              </a:rPr>
              <a:t>)</a:t>
            </a:r>
            <a:r>
              <a:rPr lang="ru-RU" sz="1600" dirty="0" smtClean="0">
                <a:solidFill>
                  <a:srgbClr val="C00000"/>
                </a:solidFill>
              </a:rPr>
              <a:t>, что приводит к образованию  фотонов, регистрируемых </a:t>
            </a:r>
            <a:r>
              <a:rPr lang="en-US" sz="1600" dirty="0" smtClean="0">
                <a:solidFill>
                  <a:srgbClr val="C00000"/>
                </a:solidFill>
              </a:rPr>
              <a:t>CCD-</a:t>
            </a:r>
            <a:r>
              <a:rPr lang="ru-RU" sz="1600" dirty="0" smtClean="0">
                <a:solidFill>
                  <a:srgbClr val="C00000"/>
                </a:solidFill>
              </a:rPr>
              <a:t>камерой</a:t>
            </a:r>
            <a:endParaRPr lang="ru-RU" sz="1600" dirty="0">
              <a:solidFill>
                <a:srgbClr val="C00000"/>
              </a:solidFill>
            </a:endParaRPr>
          </a:p>
        </p:txBody>
      </p:sp>
      <p:sp>
        <p:nvSpPr>
          <p:cNvPr id="32" name="TextBox 31"/>
          <p:cNvSpPr txBox="1"/>
          <p:nvPr/>
        </p:nvSpPr>
        <p:spPr>
          <a:xfrm>
            <a:off x="5983931" y="5593544"/>
            <a:ext cx="3124573" cy="400110"/>
          </a:xfrm>
          <a:prstGeom prst="rect">
            <a:avLst/>
          </a:prstGeom>
          <a:noFill/>
        </p:spPr>
        <p:txBody>
          <a:bodyPr wrap="none" rtlCol="0">
            <a:spAutoFit/>
          </a:bodyPr>
          <a:lstStyle/>
          <a:p>
            <a:r>
              <a:rPr lang="en-US" sz="2000" b="1" i="1" dirty="0" smtClean="0">
                <a:latin typeface="Times New Roman" pitchFamily="18" charset="0"/>
                <a:cs typeface="Times New Roman" pitchFamily="18" charset="0"/>
              </a:rPr>
              <a:t>I</a:t>
            </a:r>
            <a:r>
              <a:rPr lang="en-US" sz="2000" b="1" dirty="0" smtClean="0">
                <a:latin typeface="Times New Roman" pitchFamily="18" charset="0"/>
                <a:cs typeface="Times New Roman" pitchFamily="18" charset="0"/>
              </a:rPr>
              <a:t>(</a:t>
            </a:r>
            <a:r>
              <a:rPr lang="en-US" sz="2000" b="1" i="1" dirty="0" smtClean="0">
                <a:latin typeface="Times New Roman" pitchFamily="18" charset="0"/>
                <a:cs typeface="Times New Roman" pitchFamily="18" charset="0"/>
                <a:sym typeface="Symbol"/>
              </a:rPr>
              <a:t>,</a:t>
            </a:r>
            <a:r>
              <a:rPr lang="en-US" sz="2000" b="1" i="1" dirty="0" err="1" smtClean="0">
                <a:latin typeface="Times New Roman" pitchFamily="18" charset="0"/>
                <a:cs typeface="Times New Roman" pitchFamily="18" charset="0"/>
                <a:sym typeface="Symbol"/>
              </a:rPr>
              <a:t>x,y</a:t>
            </a:r>
            <a:r>
              <a:rPr lang="en-US" sz="2000" b="1" dirty="0" smtClean="0">
                <a:latin typeface="Times New Roman" pitchFamily="18" charset="0"/>
                <a:cs typeface="Times New Roman" pitchFamily="18" charset="0"/>
                <a:sym typeface="Symbol"/>
              </a:rPr>
              <a:t>)~</a:t>
            </a:r>
            <a:r>
              <a:rPr lang="en-US" sz="2000" b="1" i="1" dirty="0" smtClean="0">
                <a:latin typeface="Times New Roman" pitchFamily="18" charset="0"/>
                <a:cs typeface="Times New Roman" pitchFamily="18" charset="0"/>
                <a:sym typeface="Symbol"/>
              </a:rPr>
              <a:t>I</a:t>
            </a:r>
            <a:r>
              <a:rPr lang="en-US" sz="2000" b="1" baseline="-25000" dirty="0" smtClean="0">
                <a:latin typeface="Times New Roman" pitchFamily="18" charset="0"/>
                <a:cs typeface="Times New Roman" pitchFamily="18" charset="0"/>
                <a:sym typeface="Symbol"/>
              </a:rPr>
              <a:t>0</a:t>
            </a:r>
            <a:r>
              <a:rPr lang="en-US" sz="2000" b="1" dirty="0" smtClean="0">
                <a:latin typeface="Times New Roman" pitchFamily="18" charset="0"/>
                <a:cs typeface="Times New Roman" pitchFamily="18" charset="0"/>
                <a:sym typeface="Symbol"/>
              </a:rPr>
              <a:t>(</a:t>
            </a:r>
            <a:r>
              <a:rPr lang="en-US" sz="2000" b="1" i="1" dirty="0">
                <a:latin typeface="Times New Roman" pitchFamily="18" charset="0"/>
                <a:cs typeface="Times New Roman" pitchFamily="18" charset="0"/>
                <a:sym typeface="Symbol"/>
              </a:rPr>
              <a:t></a:t>
            </a:r>
            <a:r>
              <a:rPr lang="en-US" sz="2000" b="1" dirty="0" smtClean="0">
                <a:latin typeface="Times New Roman" pitchFamily="18" charset="0"/>
                <a:cs typeface="Times New Roman" pitchFamily="18" charset="0"/>
                <a:sym typeface="Symbol"/>
              </a:rPr>
              <a:t>)</a:t>
            </a:r>
            <a:r>
              <a:rPr lang="en-US" sz="2000" b="1" dirty="0" err="1" smtClean="0">
                <a:latin typeface="Times New Roman" pitchFamily="18" charset="0"/>
                <a:cs typeface="Times New Roman" pitchFamily="18" charset="0"/>
                <a:sym typeface="Symbol"/>
              </a:rPr>
              <a:t>exp</a:t>
            </a:r>
            <a:r>
              <a:rPr lang="en-US" sz="2000" b="1" dirty="0">
                <a:latin typeface="Times New Roman" pitchFamily="18" charset="0"/>
                <a:cs typeface="Times New Roman" pitchFamily="18" charset="0"/>
                <a:sym typeface="Symbol"/>
              </a:rPr>
              <a:t>[</a:t>
            </a:r>
            <a:r>
              <a:rPr lang="en-US" sz="2000" b="1" dirty="0" smtClean="0">
                <a:latin typeface="Times New Roman" pitchFamily="18" charset="0"/>
                <a:cs typeface="Times New Roman" pitchFamily="18" charset="0"/>
                <a:sym typeface="Symbol"/>
              </a:rPr>
              <a:t>-(</a:t>
            </a:r>
            <a:r>
              <a:rPr lang="en-US" sz="2000" b="1" i="1" dirty="0" smtClean="0">
                <a:latin typeface="Times New Roman" pitchFamily="18" charset="0"/>
                <a:cs typeface="Times New Roman" pitchFamily="18" charset="0"/>
                <a:sym typeface="Symbol"/>
              </a:rPr>
              <a:t>N/V</a:t>
            </a:r>
            <a:r>
              <a:rPr lang="en-US" sz="2000" b="1" dirty="0" smtClean="0">
                <a:latin typeface="Times New Roman" pitchFamily="18" charset="0"/>
                <a:cs typeface="Times New Roman" pitchFamily="18" charset="0"/>
                <a:sym typeface="Symbol"/>
              </a:rPr>
              <a:t>)</a:t>
            </a:r>
            <a:r>
              <a:rPr lang="en-US" sz="2000" b="1" i="1" dirty="0" smtClean="0">
                <a:latin typeface="Times New Roman" pitchFamily="18" charset="0"/>
                <a:cs typeface="Times New Roman" pitchFamily="18" charset="0"/>
                <a:sym typeface="Symbol"/>
              </a:rPr>
              <a:t></a:t>
            </a:r>
            <a:r>
              <a:rPr lang="en-US" sz="2000" b="1" baseline="-25000" dirty="0" err="1" smtClean="0">
                <a:latin typeface="Times New Roman" pitchFamily="18" charset="0"/>
                <a:cs typeface="Times New Roman" pitchFamily="18" charset="0"/>
                <a:sym typeface="Symbol"/>
              </a:rPr>
              <a:t>s</a:t>
            </a:r>
            <a:r>
              <a:rPr lang="en-US" sz="2000" b="1" i="1" dirty="0" err="1">
                <a:latin typeface="Times New Roman" pitchFamily="18" charset="0"/>
                <a:cs typeface="Times New Roman" pitchFamily="18" charset="0"/>
                <a:sym typeface="Symbol"/>
              </a:rPr>
              <a:t>t</a:t>
            </a:r>
            <a:r>
              <a:rPr lang="en-US" sz="2000" b="1" dirty="0" smtClean="0">
                <a:latin typeface="Times New Roman" pitchFamily="18" charset="0"/>
                <a:cs typeface="Times New Roman" pitchFamily="18" charset="0"/>
                <a:sym typeface="Symbol"/>
              </a:rPr>
              <a:t>]</a:t>
            </a:r>
            <a:endParaRPr lang="ru-RU" sz="2000" b="1" dirty="0">
              <a:latin typeface="Times New Roman" pitchFamily="18" charset="0"/>
              <a:cs typeface="Times New Roman" pitchFamily="18" charset="0"/>
            </a:endParaRPr>
          </a:p>
        </p:txBody>
      </p:sp>
      <p:sp>
        <p:nvSpPr>
          <p:cNvPr id="33" name="TextBox 32"/>
          <p:cNvSpPr txBox="1"/>
          <p:nvPr/>
        </p:nvSpPr>
        <p:spPr>
          <a:xfrm>
            <a:off x="6152232" y="4921672"/>
            <a:ext cx="2812256" cy="646331"/>
          </a:xfrm>
          <a:prstGeom prst="rect">
            <a:avLst/>
          </a:prstGeom>
          <a:noFill/>
        </p:spPr>
        <p:txBody>
          <a:bodyPr wrap="square" rtlCol="0">
            <a:spAutoFit/>
          </a:bodyPr>
          <a:lstStyle/>
          <a:p>
            <a:pPr algn="ctr"/>
            <a:r>
              <a:rPr lang="ru-RU" b="1" dirty="0" smtClean="0">
                <a:solidFill>
                  <a:srgbClr val="7030A0"/>
                </a:solidFill>
              </a:rPr>
              <a:t>Регистрируемая интенсивность</a:t>
            </a:r>
            <a:endParaRPr lang="ru-RU" b="1" dirty="0">
              <a:solidFill>
                <a:srgbClr val="7030A0"/>
              </a:solidFill>
            </a:endParaRPr>
          </a:p>
        </p:txBody>
      </p:sp>
      <p:sp>
        <p:nvSpPr>
          <p:cNvPr id="34" name="TextBox 33"/>
          <p:cNvSpPr txBox="1"/>
          <p:nvPr/>
        </p:nvSpPr>
        <p:spPr>
          <a:xfrm>
            <a:off x="5796136" y="5982379"/>
            <a:ext cx="3484613" cy="892552"/>
          </a:xfrm>
          <a:prstGeom prst="rect">
            <a:avLst/>
          </a:prstGeom>
          <a:noFill/>
        </p:spPr>
        <p:txBody>
          <a:bodyPr wrap="square" rtlCol="0">
            <a:spAutoFit/>
          </a:bodyPr>
          <a:lstStyle/>
          <a:p>
            <a:pPr algn="ctr"/>
            <a:r>
              <a:rPr lang="en-US" sz="1600" i="1" dirty="0" smtClean="0">
                <a:solidFill>
                  <a:srgbClr val="7030A0"/>
                </a:solidFill>
              </a:rPr>
              <a:t>N</a:t>
            </a:r>
            <a:r>
              <a:rPr lang="en-US" sz="1600" dirty="0" smtClean="0">
                <a:solidFill>
                  <a:srgbClr val="7030A0"/>
                </a:solidFill>
              </a:rPr>
              <a:t> – </a:t>
            </a:r>
            <a:r>
              <a:rPr lang="ru-RU" sz="1600" dirty="0" smtClean="0">
                <a:solidFill>
                  <a:srgbClr val="7030A0"/>
                </a:solidFill>
              </a:rPr>
              <a:t>число атомов (молекул)  объеме </a:t>
            </a:r>
            <a:r>
              <a:rPr lang="en-US" sz="1600" i="1" dirty="0" smtClean="0">
                <a:solidFill>
                  <a:srgbClr val="7030A0"/>
                </a:solidFill>
              </a:rPr>
              <a:t>V</a:t>
            </a:r>
            <a:r>
              <a:rPr lang="en-US" sz="1600" dirty="0" smtClean="0">
                <a:solidFill>
                  <a:srgbClr val="7030A0"/>
                </a:solidFill>
              </a:rPr>
              <a:t>, </a:t>
            </a:r>
            <a:r>
              <a:rPr lang="ru-RU" sz="2000" dirty="0" smtClean="0">
                <a:solidFill>
                  <a:srgbClr val="7030A0"/>
                </a:solidFill>
                <a:sym typeface="Symbol"/>
              </a:rPr>
              <a:t></a:t>
            </a:r>
            <a:r>
              <a:rPr lang="ru-RU" sz="1600" baseline="-25000" dirty="0" smtClean="0">
                <a:solidFill>
                  <a:srgbClr val="7030A0"/>
                </a:solidFill>
                <a:sym typeface="Symbol"/>
              </a:rPr>
              <a:t>S</a:t>
            </a:r>
            <a:r>
              <a:rPr lang="ru-RU" sz="1600" dirty="0" smtClean="0">
                <a:solidFill>
                  <a:srgbClr val="7030A0"/>
                </a:solidFill>
                <a:sym typeface="Symbol"/>
              </a:rPr>
              <a:t> – полное сечение рассеяния, </a:t>
            </a:r>
            <a:r>
              <a:rPr lang="en-US" sz="1600" i="1" dirty="0" smtClean="0">
                <a:solidFill>
                  <a:srgbClr val="7030A0"/>
                </a:solidFill>
                <a:sym typeface="Symbol"/>
              </a:rPr>
              <a:t>t</a:t>
            </a:r>
            <a:r>
              <a:rPr lang="en-US" sz="1600" dirty="0" smtClean="0">
                <a:solidFill>
                  <a:srgbClr val="7030A0"/>
                </a:solidFill>
                <a:sym typeface="Symbol"/>
              </a:rPr>
              <a:t> – </a:t>
            </a:r>
            <a:r>
              <a:rPr lang="ru-RU" sz="1600" dirty="0" smtClean="0">
                <a:solidFill>
                  <a:srgbClr val="7030A0"/>
                </a:solidFill>
                <a:sym typeface="Symbol"/>
              </a:rPr>
              <a:t>толщина объекта</a:t>
            </a:r>
            <a:endParaRPr lang="ru-RU" sz="1600" dirty="0">
              <a:solidFill>
                <a:srgbClr val="7030A0"/>
              </a:solidFill>
            </a:endParaRPr>
          </a:p>
        </p:txBody>
      </p:sp>
    </p:spTree>
    <p:extLst>
      <p:ext uri="{BB962C8B-B14F-4D97-AF65-F5344CB8AC3E}">
        <p14:creationId xmlns:p14="http://schemas.microsoft.com/office/powerpoint/2010/main" val="23964481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7"/>
          <p:cNvSpPr>
            <a:spLocks noChangeArrowheads="1"/>
          </p:cNvSpPr>
          <p:nvPr/>
        </p:nvSpPr>
        <p:spPr bwMode="auto">
          <a:xfrm>
            <a:off x="0" y="2005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defRPr/>
            </a:pPr>
            <a:endParaRPr lang="ru-RU" kern="0">
              <a:solidFill>
                <a:sysClr val="windowText" lastClr="000000"/>
              </a:solidFill>
            </a:endParaRPr>
          </a:p>
        </p:txBody>
      </p:sp>
      <p:sp>
        <p:nvSpPr>
          <p:cNvPr id="3" name="Rectangle 68"/>
          <p:cNvSpPr>
            <a:spLocks noChangeArrowheads="1"/>
          </p:cNvSpPr>
          <p:nvPr/>
        </p:nvSpPr>
        <p:spPr bwMode="auto">
          <a:xfrm>
            <a:off x="0" y="2005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defRPr/>
            </a:pPr>
            <a:endParaRPr lang="ru-RU" kern="0">
              <a:solidFill>
                <a:sysClr val="windowText" lastClr="00000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3" y="465138"/>
            <a:ext cx="7404100" cy="390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p:cNvGraphicFramePr>
            <a:graphicFrameLocks noGrp="1"/>
          </p:cNvGraphicFramePr>
          <p:nvPr>
            <p:extLst>
              <p:ext uri="{D42A27DB-BD31-4B8C-83A1-F6EECF244321}">
                <p14:modId xmlns:p14="http://schemas.microsoft.com/office/powerpoint/2010/main" val="2773672631"/>
              </p:ext>
            </p:extLst>
          </p:nvPr>
        </p:nvGraphicFramePr>
        <p:xfrm>
          <a:off x="107504" y="4676775"/>
          <a:ext cx="5257800" cy="2134165"/>
        </p:xfrm>
        <a:graphic>
          <a:graphicData uri="http://schemas.openxmlformats.org/drawingml/2006/table">
            <a:tbl>
              <a:tblPr firstRow="1" firstCol="1" lastRow="1" lastCol="1" bandRow="1" bandCol="1"/>
              <a:tblGrid>
                <a:gridCol w="2765425"/>
                <a:gridCol w="2492375"/>
              </a:tblGrid>
              <a:tr h="21343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spcAft>
                          <a:spcPts val="0"/>
                        </a:spcAft>
                      </a:pPr>
                      <a:r>
                        <a:rPr lang="en-US" sz="1400" dirty="0">
                          <a:solidFill>
                            <a:schemeClr val="tx1"/>
                          </a:solidFill>
                          <a:effectLst/>
                        </a:rPr>
                        <a:t>Neutron flux at the sample position</a:t>
                      </a:r>
                      <a:endParaRPr lang="ru-RU" sz="1400" dirty="0">
                        <a:solidFill>
                          <a:schemeClr val="tx1"/>
                        </a:solidFill>
                        <a:effectLst/>
                        <a:latin typeface="Times New Roman"/>
                        <a:ea typeface="SimSu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spcAft>
                          <a:spcPts val="0"/>
                        </a:spcAft>
                      </a:pPr>
                      <a:r>
                        <a:rPr lang="en-US" sz="1400">
                          <a:solidFill>
                            <a:schemeClr val="tx1"/>
                          </a:solidFill>
                          <a:effectLst/>
                        </a:rPr>
                        <a:t>~10</a:t>
                      </a:r>
                      <a:r>
                        <a:rPr lang="en-US" sz="1400" baseline="30000">
                          <a:solidFill>
                            <a:schemeClr val="tx1"/>
                          </a:solidFill>
                          <a:effectLst/>
                        </a:rPr>
                        <a:t>6</a:t>
                      </a:r>
                      <a:r>
                        <a:rPr lang="en-US" sz="1400">
                          <a:solidFill>
                            <a:schemeClr val="tx1"/>
                          </a:solidFill>
                          <a:effectLst/>
                        </a:rPr>
                        <a:t> n/cm</a:t>
                      </a:r>
                      <a:r>
                        <a:rPr lang="en-US" sz="1400" baseline="30000">
                          <a:solidFill>
                            <a:schemeClr val="tx1"/>
                          </a:solidFill>
                          <a:effectLst/>
                        </a:rPr>
                        <a:t>2</a:t>
                      </a:r>
                      <a:r>
                        <a:rPr lang="en-US" sz="1400">
                          <a:solidFill>
                            <a:schemeClr val="tx1"/>
                          </a:solidFill>
                          <a:effectLst/>
                        </a:rPr>
                        <a:t>/s</a:t>
                      </a:r>
                      <a:endParaRPr lang="ru-RU" sz="1400">
                        <a:solidFill>
                          <a:schemeClr val="tx1"/>
                        </a:solidFill>
                        <a:effectLst/>
                        <a:latin typeface="Times New Roman"/>
                        <a:ea typeface="SimSu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r>
              <a:tr h="21343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spcAft>
                          <a:spcPts val="0"/>
                        </a:spcAft>
                      </a:pPr>
                      <a:r>
                        <a:rPr lang="en-US" sz="1400" dirty="0">
                          <a:solidFill>
                            <a:schemeClr val="tx1"/>
                          </a:solidFill>
                          <a:effectLst/>
                        </a:rPr>
                        <a:t>Incoming beam apertures</a:t>
                      </a:r>
                      <a:endParaRPr lang="ru-RU" sz="1400" dirty="0">
                        <a:solidFill>
                          <a:schemeClr val="tx1"/>
                        </a:solidFill>
                        <a:effectLst/>
                        <a:latin typeface="Times New Roman"/>
                        <a:ea typeface="SimSu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spcAft>
                          <a:spcPts val="0"/>
                        </a:spcAft>
                      </a:pPr>
                      <a:r>
                        <a:rPr lang="en-US" sz="1400">
                          <a:solidFill>
                            <a:schemeClr val="tx1"/>
                          </a:solidFill>
                          <a:effectLst/>
                        </a:rPr>
                        <a:t>50, 20, 10, 5 mm</a:t>
                      </a:r>
                      <a:endParaRPr lang="ru-RU" sz="1400">
                        <a:solidFill>
                          <a:schemeClr val="tx1"/>
                        </a:solidFill>
                        <a:effectLst/>
                        <a:latin typeface="Times New Roman"/>
                        <a:ea typeface="SimSu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r>
              <a:tr h="21343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spcAft>
                          <a:spcPts val="0"/>
                        </a:spcAft>
                      </a:pPr>
                      <a:r>
                        <a:rPr lang="en-US" sz="1400" dirty="0">
                          <a:solidFill>
                            <a:schemeClr val="tx1"/>
                          </a:solidFill>
                          <a:effectLst/>
                        </a:rPr>
                        <a:t>L/D ratio for given apertures</a:t>
                      </a:r>
                      <a:endParaRPr lang="ru-RU" sz="1400" dirty="0">
                        <a:solidFill>
                          <a:schemeClr val="tx1"/>
                        </a:solidFill>
                        <a:effectLst/>
                        <a:latin typeface="Times New Roman"/>
                        <a:ea typeface="SimSu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spcAft>
                          <a:spcPts val="0"/>
                        </a:spcAft>
                      </a:pPr>
                      <a:r>
                        <a:rPr lang="en-US" sz="1400">
                          <a:solidFill>
                            <a:schemeClr val="tx1"/>
                          </a:solidFill>
                          <a:effectLst/>
                        </a:rPr>
                        <a:t>194, 485, 970, 1940</a:t>
                      </a:r>
                      <a:endParaRPr lang="ru-RU" sz="1400">
                        <a:solidFill>
                          <a:schemeClr val="tx1"/>
                        </a:solidFill>
                        <a:effectLst/>
                        <a:latin typeface="Times New Roman"/>
                        <a:ea typeface="SimSu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r>
              <a:tr h="21343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spcAft>
                          <a:spcPts val="0"/>
                        </a:spcAft>
                      </a:pPr>
                      <a:r>
                        <a:rPr lang="en-US" sz="1400" dirty="0">
                          <a:solidFill>
                            <a:schemeClr val="tx1"/>
                          </a:solidFill>
                          <a:effectLst/>
                        </a:rPr>
                        <a:t>Fields of view for given L/D</a:t>
                      </a:r>
                      <a:endParaRPr lang="ru-RU" sz="1400" dirty="0">
                        <a:solidFill>
                          <a:schemeClr val="tx1"/>
                        </a:solidFill>
                        <a:effectLst/>
                        <a:latin typeface="Times New Roman"/>
                        <a:ea typeface="SimSu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spcAft>
                          <a:spcPts val="0"/>
                        </a:spcAft>
                      </a:pPr>
                      <a:r>
                        <a:rPr lang="en-US" sz="1400">
                          <a:solidFill>
                            <a:schemeClr val="tx1"/>
                          </a:solidFill>
                          <a:effectLst/>
                        </a:rPr>
                        <a:t>289, 230, 210, 201 mm</a:t>
                      </a:r>
                      <a:endParaRPr lang="ru-RU" sz="1400">
                        <a:solidFill>
                          <a:schemeClr val="tx1"/>
                        </a:solidFill>
                        <a:effectLst/>
                        <a:latin typeface="Times New Roman"/>
                        <a:ea typeface="SimSu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r>
              <a:tr h="106715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spcAft>
                          <a:spcPts val="0"/>
                        </a:spcAft>
                      </a:pPr>
                      <a:r>
                        <a:rPr lang="en-US" sz="1400" dirty="0">
                          <a:solidFill>
                            <a:schemeClr val="tx1"/>
                          </a:solidFill>
                          <a:effectLst/>
                        </a:rPr>
                        <a:t>CCD-camera parameters</a:t>
                      </a:r>
                      <a:endParaRPr lang="ru-RU" sz="1400" dirty="0">
                        <a:solidFill>
                          <a:schemeClr val="tx1"/>
                        </a:solidFill>
                        <a:effectLst/>
                        <a:latin typeface="Times New Roman"/>
                        <a:ea typeface="SimSu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spcAft>
                          <a:spcPts val="0"/>
                        </a:spcAft>
                      </a:pPr>
                      <a:r>
                        <a:rPr lang="en-US" sz="1400" dirty="0">
                          <a:solidFill>
                            <a:schemeClr val="tx1"/>
                          </a:solidFill>
                          <a:effectLst/>
                        </a:rPr>
                        <a:t>Active pixels: 4008×2672</a:t>
                      </a:r>
                      <a:endParaRPr lang="ru-RU" sz="1400" dirty="0">
                        <a:solidFill>
                          <a:schemeClr val="tx1"/>
                        </a:solidFill>
                        <a:effectLst/>
                      </a:endParaRPr>
                    </a:p>
                    <a:p>
                      <a:pPr algn="just">
                        <a:spcAft>
                          <a:spcPts val="0"/>
                        </a:spcAft>
                      </a:pPr>
                      <a:r>
                        <a:rPr lang="en-US" sz="1400" dirty="0">
                          <a:solidFill>
                            <a:schemeClr val="tx1"/>
                          </a:solidFill>
                          <a:effectLst/>
                        </a:rPr>
                        <a:t>Pixel size: 9×9 </a:t>
                      </a:r>
                      <a:r>
                        <a:rPr lang="en-US" sz="1400" dirty="0">
                          <a:solidFill>
                            <a:schemeClr val="tx1"/>
                          </a:solidFill>
                          <a:effectLst/>
                          <a:sym typeface="Symbol"/>
                        </a:rPr>
                        <a:t></a:t>
                      </a:r>
                      <a:r>
                        <a:rPr lang="en-US" sz="1400" dirty="0">
                          <a:solidFill>
                            <a:schemeClr val="tx1"/>
                          </a:solidFill>
                          <a:effectLst/>
                        </a:rPr>
                        <a:t>m</a:t>
                      </a:r>
                      <a:endParaRPr lang="ru-RU" sz="1400" dirty="0">
                        <a:solidFill>
                          <a:schemeClr val="tx1"/>
                        </a:solidFill>
                        <a:effectLst/>
                      </a:endParaRPr>
                    </a:p>
                    <a:p>
                      <a:pPr algn="just">
                        <a:spcAft>
                          <a:spcPts val="0"/>
                        </a:spcAft>
                      </a:pPr>
                      <a:r>
                        <a:rPr lang="en-US" sz="1400" dirty="0">
                          <a:solidFill>
                            <a:schemeClr val="tx1"/>
                          </a:solidFill>
                          <a:effectLst/>
                        </a:rPr>
                        <a:t>Image area 36×24 mm</a:t>
                      </a:r>
                      <a:endParaRPr lang="ru-RU" sz="1400" dirty="0">
                        <a:solidFill>
                          <a:schemeClr val="tx1"/>
                        </a:solidFill>
                        <a:effectLst/>
                      </a:endParaRPr>
                    </a:p>
                    <a:p>
                      <a:pPr algn="just">
                        <a:spcAft>
                          <a:spcPts val="0"/>
                        </a:spcAft>
                      </a:pPr>
                      <a:r>
                        <a:rPr lang="en-US" sz="1400" dirty="0">
                          <a:solidFill>
                            <a:schemeClr val="tx1"/>
                          </a:solidFill>
                          <a:effectLst/>
                        </a:rPr>
                        <a:t>Digitization: 12 bit</a:t>
                      </a:r>
                      <a:endParaRPr lang="ru-RU" sz="1400" dirty="0">
                        <a:solidFill>
                          <a:schemeClr val="tx1"/>
                        </a:solidFill>
                        <a:effectLst/>
                      </a:endParaRPr>
                    </a:p>
                    <a:p>
                      <a:pPr algn="just">
                        <a:spcAft>
                          <a:spcPts val="0"/>
                        </a:spcAft>
                      </a:pPr>
                      <a:r>
                        <a:rPr lang="en-US" sz="1400" dirty="0">
                          <a:solidFill>
                            <a:schemeClr val="tx1"/>
                          </a:solidFill>
                          <a:effectLst/>
                        </a:rPr>
                        <a:t>Cooling (</a:t>
                      </a:r>
                      <a:r>
                        <a:rPr lang="en-US" sz="1400" dirty="0" err="1">
                          <a:solidFill>
                            <a:schemeClr val="tx1"/>
                          </a:solidFill>
                          <a:effectLst/>
                        </a:rPr>
                        <a:t>Peltier</a:t>
                      </a:r>
                      <a:r>
                        <a:rPr lang="en-US" sz="1400" dirty="0">
                          <a:solidFill>
                            <a:schemeClr val="tx1"/>
                          </a:solidFill>
                          <a:effectLst/>
                        </a:rPr>
                        <a:t>) to -25 C</a:t>
                      </a:r>
                      <a:endParaRPr lang="ru-RU" sz="1400" dirty="0">
                        <a:solidFill>
                          <a:schemeClr val="tx1"/>
                        </a:solidFill>
                        <a:effectLst/>
                        <a:latin typeface="Times New Roman"/>
                        <a:ea typeface="SimSu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r>
            </a:tbl>
          </a:graphicData>
        </a:graphic>
      </p:graphicFrame>
      <p:sp>
        <p:nvSpPr>
          <p:cNvPr id="6" name="Text Box 4"/>
          <p:cNvSpPr txBox="1">
            <a:spLocks noChangeArrowheads="1"/>
          </p:cNvSpPr>
          <p:nvPr/>
        </p:nvSpPr>
        <p:spPr bwMode="auto">
          <a:xfrm>
            <a:off x="898525" y="50800"/>
            <a:ext cx="75612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en-US" b="1" kern="0" dirty="0" smtClean="0">
                <a:solidFill>
                  <a:srgbClr val="008000"/>
                </a:solidFill>
              </a:rPr>
              <a:t>Instrument for neutron imaging at 14 </a:t>
            </a:r>
            <a:r>
              <a:rPr lang="en-US" b="1" kern="0" dirty="0" err="1" smtClean="0">
                <a:solidFill>
                  <a:srgbClr val="008000"/>
                </a:solidFill>
              </a:rPr>
              <a:t>beamline</a:t>
            </a:r>
            <a:r>
              <a:rPr lang="en-US" b="1" kern="0" dirty="0" smtClean="0">
                <a:solidFill>
                  <a:srgbClr val="008000"/>
                </a:solidFill>
              </a:rPr>
              <a:t> of IBR-2M</a:t>
            </a:r>
            <a:endParaRPr lang="ru-RU" b="1" kern="0" dirty="0" smtClean="0">
              <a:solidFill>
                <a:srgbClr val="008000"/>
              </a:solidFill>
            </a:endParaRPr>
          </a:p>
        </p:txBody>
      </p:sp>
      <p:sp>
        <p:nvSpPr>
          <p:cNvPr id="7" name="TextBox 20"/>
          <p:cNvSpPr txBox="1">
            <a:spLocks noChangeArrowheads="1"/>
          </p:cNvSpPr>
          <p:nvPr/>
        </p:nvSpPr>
        <p:spPr bwMode="auto">
          <a:xfrm>
            <a:off x="1259632" y="4283804"/>
            <a:ext cx="2788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r>
              <a:rPr lang="ru-RU" b="1" kern="0" dirty="0" err="1" smtClean="0">
                <a:solidFill>
                  <a:srgbClr val="333399"/>
                </a:solidFill>
              </a:rPr>
              <a:t>Technical</a:t>
            </a:r>
            <a:r>
              <a:rPr lang="ru-RU" b="1" kern="0" dirty="0" smtClean="0">
                <a:solidFill>
                  <a:srgbClr val="333399"/>
                </a:solidFill>
              </a:rPr>
              <a:t> p</a:t>
            </a:r>
            <a:r>
              <a:rPr lang="en-US" b="1" kern="0" dirty="0" err="1" smtClean="0">
                <a:solidFill>
                  <a:srgbClr val="333399"/>
                </a:solidFill>
              </a:rPr>
              <a:t>arameters</a:t>
            </a:r>
            <a:endParaRPr lang="ru-RU" b="1" kern="0" dirty="0" smtClean="0">
              <a:solidFill>
                <a:srgbClr val="333399"/>
              </a:solidFill>
            </a:endParaRPr>
          </a:p>
        </p:txBody>
      </p:sp>
      <p:pic>
        <p:nvPicPr>
          <p:cNvPr id="8" name="Picture 22" descr="http://flnp.jinr.ru/img/250/820_pv_IBR-2_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87350"/>
            <a:ext cx="186690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Овал 8"/>
          <p:cNvSpPr>
            <a:spLocks noChangeAspect="1"/>
          </p:cNvSpPr>
          <p:nvPr/>
        </p:nvSpPr>
        <p:spPr>
          <a:xfrm>
            <a:off x="1692275" y="1508125"/>
            <a:ext cx="107950" cy="107950"/>
          </a:xfrm>
          <a:prstGeom prst="ellipse">
            <a:avLst/>
          </a:prstGeom>
          <a:solidFill>
            <a:srgbClr val="800000"/>
          </a:solidFill>
          <a:ln w="25400" cap="flat" cmpd="sng" algn="ctr">
            <a:solidFill>
              <a:srgbClr val="800000"/>
            </a:solidFill>
            <a:prstDash val="solid"/>
          </a:ln>
          <a:effectLst/>
        </p:spPr>
        <p:txBody>
          <a:bodyPr anchor="ctr"/>
          <a:lstStyle/>
          <a:p>
            <a:pPr algn="ctr" fontAlgn="auto">
              <a:spcBef>
                <a:spcPts val="0"/>
              </a:spcBef>
              <a:spcAft>
                <a:spcPts val="0"/>
              </a:spcAft>
              <a:defRPr/>
            </a:pPr>
            <a:endParaRPr lang="ru-RU" kern="0">
              <a:solidFill>
                <a:srgbClr val="FFFFFF"/>
              </a:solidFill>
              <a:latin typeface="Arial"/>
              <a:cs typeface="+mn-cs"/>
            </a:endParaRPr>
          </a:p>
        </p:txBody>
      </p:sp>
      <p:sp>
        <p:nvSpPr>
          <p:cNvPr id="10" name="Стрелка влево 9"/>
          <p:cNvSpPr/>
          <p:nvPr/>
        </p:nvSpPr>
        <p:spPr>
          <a:xfrm>
            <a:off x="1941513" y="1443038"/>
            <a:ext cx="1944687" cy="192087"/>
          </a:xfrm>
          <a:prstGeom prst="leftArrow">
            <a:avLst/>
          </a:prstGeom>
          <a:solidFill>
            <a:srgbClr val="00B050"/>
          </a:solidFill>
          <a:ln w="25400" cap="flat" cmpd="sng" algn="ctr">
            <a:solidFill>
              <a:srgbClr val="FFFFFF"/>
            </a:solidFill>
            <a:prstDash val="solid"/>
          </a:ln>
          <a:effectLst/>
        </p:spPr>
        <p:txBody>
          <a:bodyPr anchor="ctr"/>
          <a:lstStyle/>
          <a:p>
            <a:pPr algn="ctr" fontAlgn="auto">
              <a:spcBef>
                <a:spcPts val="0"/>
              </a:spcBef>
              <a:spcAft>
                <a:spcPts val="0"/>
              </a:spcAft>
              <a:defRPr/>
            </a:pPr>
            <a:endParaRPr lang="ru-RU" kern="0">
              <a:solidFill>
                <a:srgbClr val="FFFFFF"/>
              </a:solidFill>
              <a:latin typeface="Arial"/>
              <a:cs typeface="+mn-cs"/>
            </a:endParaRPr>
          </a:p>
        </p:txBody>
      </p:sp>
      <p:sp>
        <p:nvSpPr>
          <p:cNvPr id="20" name="Трапеция 19"/>
          <p:cNvSpPr/>
          <p:nvPr/>
        </p:nvSpPr>
        <p:spPr>
          <a:xfrm rot="16200000">
            <a:off x="7486711" y="3256680"/>
            <a:ext cx="351586" cy="2436591"/>
          </a:xfrm>
          <a:prstGeom prst="trapezoid">
            <a:avLst>
              <a:gd name="adj" fmla="val 340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2" name="Прямая со стрелкой 21"/>
          <p:cNvCxnSpPr/>
          <p:nvPr/>
        </p:nvCxnSpPr>
        <p:spPr>
          <a:xfrm>
            <a:off x="5436096" y="4480656"/>
            <a:ext cx="504056"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6249964" y="4430420"/>
            <a:ext cx="1440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a:off x="6245118" y="4540485"/>
            <a:ext cx="1440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p:cNvCxnSpPr/>
          <p:nvPr/>
        </p:nvCxnSpPr>
        <p:spPr>
          <a:xfrm>
            <a:off x="6317122" y="4195357"/>
            <a:ext cx="4846" cy="2093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rot="10800000">
            <a:off x="6325594" y="4526054"/>
            <a:ext cx="4846" cy="2093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940152" y="4101725"/>
            <a:ext cx="144016" cy="369332"/>
          </a:xfrm>
          <a:prstGeom prst="rect">
            <a:avLst/>
          </a:prstGeom>
          <a:noFill/>
        </p:spPr>
        <p:txBody>
          <a:bodyPr wrap="square" rtlCol="0">
            <a:spAutoFit/>
          </a:bodyPr>
          <a:lstStyle/>
          <a:p>
            <a:r>
              <a:rPr lang="ru-RU" i="1" dirty="0"/>
              <a:t>D</a:t>
            </a:r>
          </a:p>
        </p:txBody>
      </p:sp>
      <p:cxnSp>
        <p:nvCxnSpPr>
          <p:cNvPr id="50" name="Прямая соединительная линия 49"/>
          <p:cNvCxnSpPr/>
          <p:nvPr/>
        </p:nvCxnSpPr>
        <p:spPr>
          <a:xfrm>
            <a:off x="6444208" y="4630720"/>
            <a:ext cx="0" cy="16643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a:off x="8884013" y="4678553"/>
            <a:ext cx="0" cy="144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p:nvPr/>
        </p:nvCxnSpPr>
        <p:spPr>
          <a:xfrm>
            <a:off x="6444208" y="4750553"/>
            <a:ext cx="2436592"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524328" y="4725144"/>
            <a:ext cx="144016" cy="369332"/>
          </a:xfrm>
          <a:prstGeom prst="rect">
            <a:avLst/>
          </a:prstGeom>
          <a:noFill/>
        </p:spPr>
        <p:txBody>
          <a:bodyPr wrap="square" rtlCol="0">
            <a:spAutoFit/>
          </a:bodyPr>
          <a:lstStyle/>
          <a:p>
            <a:r>
              <a:rPr lang="ru-RU" i="1" dirty="0" smtClean="0"/>
              <a:t>L</a:t>
            </a:r>
            <a:endParaRPr lang="ru-RU" i="1" dirty="0"/>
          </a:p>
        </p:txBody>
      </p:sp>
      <p:sp>
        <p:nvSpPr>
          <p:cNvPr id="55" name="TextBox 54"/>
          <p:cNvSpPr txBox="1"/>
          <p:nvPr/>
        </p:nvSpPr>
        <p:spPr>
          <a:xfrm>
            <a:off x="5436096" y="5094476"/>
            <a:ext cx="3707904" cy="1323439"/>
          </a:xfrm>
          <a:prstGeom prst="rect">
            <a:avLst/>
          </a:prstGeom>
          <a:noFill/>
        </p:spPr>
        <p:txBody>
          <a:bodyPr wrap="square" rtlCol="0">
            <a:spAutoFit/>
          </a:bodyPr>
          <a:lstStyle/>
          <a:p>
            <a:pPr algn="ctr"/>
            <a:r>
              <a:rPr lang="ru-RU" sz="1600" b="1" dirty="0" smtClean="0">
                <a:solidFill>
                  <a:srgbClr val="7030A0"/>
                </a:solidFill>
              </a:rPr>
              <a:t>Пространственное разрешение нейтронного изображения зависит от отношения </a:t>
            </a:r>
            <a:r>
              <a:rPr lang="en-US" sz="1600" b="1" i="1" dirty="0" smtClean="0">
                <a:solidFill>
                  <a:srgbClr val="7030A0"/>
                </a:solidFill>
              </a:rPr>
              <a:t>L/D</a:t>
            </a:r>
            <a:r>
              <a:rPr lang="en-US" sz="1600" b="1" dirty="0" smtClean="0">
                <a:solidFill>
                  <a:srgbClr val="7030A0"/>
                </a:solidFill>
              </a:rPr>
              <a:t>. </a:t>
            </a:r>
            <a:r>
              <a:rPr lang="ru-RU" sz="1600" b="1" dirty="0" smtClean="0">
                <a:solidFill>
                  <a:srgbClr val="7030A0"/>
                </a:solidFill>
              </a:rPr>
              <a:t>Хорошее качество изображения требует </a:t>
            </a:r>
            <a:r>
              <a:rPr lang="en-US" sz="1600" b="1" i="1" dirty="0" smtClean="0">
                <a:solidFill>
                  <a:srgbClr val="7030A0"/>
                </a:solidFill>
              </a:rPr>
              <a:t>L/D </a:t>
            </a:r>
            <a:r>
              <a:rPr lang="en-US" sz="1600" b="1" dirty="0" smtClean="0">
                <a:solidFill>
                  <a:srgbClr val="7030A0"/>
                </a:solidFill>
              </a:rPr>
              <a:t>&gt; 100.</a:t>
            </a:r>
            <a:endParaRPr lang="ru-RU" sz="1600" b="1" dirty="0">
              <a:solidFill>
                <a:srgbClr val="7030A0"/>
              </a:solidFill>
            </a:endParaRPr>
          </a:p>
        </p:txBody>
      </p:sp>
    </p:spTree>
    <p:extLst>
      <p:ext uri="{BB962C8B-B14F-4D97-AF65-F5344CB8AC3E}">
        <p14:creationId xmlns:p14="http://schemas.microsoft.com/office/powerpoint/2010/main" val="21946312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3552559" y="1124744"/>
            <a:ext cx="268695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b="1" i="1" dirty="0" err="1" smtClean="0">
                <a:solidFill>
                  <a:srgbClr val="D60093"/>
                </a:solidFill>
              </a:rPr>
              <a:t>M</a:t>
            </a:r>
            <a:r>
              <a:rPr lang="en-US" b="1" baseline="-25000" dirty="0" err="1" smtClean="0">
                <a:solidFill>
                  <a:srgbClr val="D60093"/>
                </a:solidFill>
              </a:rPr>
              <a:t>n</a:t>
            </a:r>
            <a:r>
              <a:rPr lang="en-US" b="1" dirty="0" smtClean="0">
                <a:solidFill>
                  <a:srgbClr val="D60093"/>
                </a:solidFill>
              </a:rPr>
              <a:t> </a:t>
            </a:r>
            <a:r>
              <a:rPr lang="en-US" b="1" dirty="0">
                <a:solidFill>
                  <a:srgbClr val="D60093"/>
                </a:solidFill>
              </a:rPr>
              <a:t>= 1.6748</a:t>
            </a:r>
            <a:r>
              <a:rPr lang="en-US" b="1" dirty="0">
                <a:solidFill>
                  <a:srgbClr val="D60093"/>
                </a:solidFill>
                <a:sym typeface="Symbol" pitchFamily="18" charset="2"/>
              </a:rPr>
              <a:t></a:t>
            </a:r>
            <a:r>
              <a:rPr lang="en-US" b="1" dirty="0">
                <a:solidFill>
                  <a:srgbClr val="D60093"/>
                </a:solidFill>
              </a:rPr>
              <a:t>10</a:t>
            </a:r>
            <a:r>
              <a:rPr lang="en-US" b="1" baseline="30000" dirty="0">
                <a:solidFill>
                  <a:srgbClr val="D60093"/>
                </a:solidFill>
                <a:sym typeface="Symbol" pitchFamily="18" charset="2"/>
              </a:rPr>
              <a:t>-27</a:t>
            </a:r>
            <a:r>
              <a:rPr lang="en-US" b="1" dirty="0">
                <a:solidFill>
                  <a:srgbClr val="D60093"/>
                </a:solidFill>
                <a:sym typeface="Symbol" pitchFamily="18" charset="2"/>
              </a:rPr>
              <a:t> </a:t>
            </a:r>
            <a:r>
              <a:rPr lang="en-US" b="1" dirty="0" smtClean="0">
                <a:solidFill>
                  <a:srgbClr val="D60093"/>
                </a:solidFill>
                <a:sym typeface="Symbol" pitchFamily="18" charset="2"/>
              </a:rPr>
              <a:t>kg</a:t>
            </a:r>
            <a:endParaRPr lang="ru-RU" b="1" dirty="0">
              <a:solidFill>
                <a:srgbClr val="D60093"/>
              </a:solidFill>
              <a:sym typeface="Symbol" pitchFamily="18" charset="2"/>
            </a:endParaRPr>
          </a:p>
          <a:p>
            <a:pPr algn="ctr"/>
            <a:r>
              <a:rPr lang="en-US" b="1" i="1" dirty="0" err="1">
                <a:solidFill>
                  <a:srgbClr val="D60093"/>
                </a:solidFill>
                <a:sym typeface="Symbol" pitchFamily="18" charset="2"/>
              </a:rPr>
              <a:t>Q</a:t>
            </a:r>
            <a:r>
              <a:rPr lang="en-US" b="1" baseline="-25000" dirty="0" err="1">
                <a:solidFill>
                  <a:srgbClr val="D60093"/>
                </a:solidFill>
                <a:sym typeface="Symbol" pitchFamily="18" charset="2"/>
              </a:rPr>
              <a:t>n</a:t>
            </a:r>
            <a:r>
              <a:rPr lang="en-US" b="1" dirty="0">
                <a:solidFill>
                  <a:srgbClr val="D60093"/>
                </a:solidFill>
                <a:sym typeface="Symbol" pitchFamily="18" charset="2"/>
              </a:rPr>
              <a:t> = (-0.4</a:t>
            </a:r>
            <a:r>
              <a:rPr lang="en-US" b="1" dirty="0">
                <a:solidFill>
                  <a:srgbClr val="D60093"/>
                </a:solidFill>
              </a:rPr>
              <a:t>1.1)</a:t>
            </a:r>
            <a:r>
              <a:rPr lang="en-US" b="1" dirty="0">
                <a:solidFill>
                  <a:srgbClr val="D60093"/>
                </a:solidFill>
                <a:sym typeface="Symbol" pitchFamily="18" charset="2"/>
              </a:rPr>
              <a:t></a:t>
            </a:r>
            <a:r>
              <a:rPr lang="en-US" b="1" dirty="0">
                <a:solidFill>
                  <a:srgbClr val="D60093"/>
                </a:solidFill>
              </a:rPr>
              <a:t>10</a:t>
            </a:r>
            <a:r>
              <a:rPr lang="en-US" b="1" baseline="30000" dirty="0">
                <a:solidFill>
                  <a:srgbClr val="D60093"/>
                </a:solidFill>
                <a:sym typeface="Symbol" pitchFamily="18" charset="2"/>
              </a:rPr>
              <a:t>-21</a:t>
            </a:r>
            <a:r>
              <a:rPr lang="en-US" b="1" dirty="0">
                <a:solidFill>
                  <a:srgbClr val="D60093"/>
                </a:solidFill>
                <a:sym typeface="Symbol" pitchFamily="18" charset="2"/>
              </a:rPr>
              <a:t> |</a:t>
            </a:r>
            <a:r>
              <a:rPr lang="en-US" b="1" dirty="0" err="1">
                <a:solidFill>
                  <a:srgbClr val="D60093"/>
                </a:solidFill>
                <a:sym typeface="Symbol" pitchFamily="18" charset="2"/>
              </a:rPr>
              <a:t>Qe</a:t>
            </a:r>
            <a:r>
              <a:rPr lang="en-US" b="1" dirty="0">
                <a:solidFill>
                  <a:srgbClr val="D60093"/>
                </a:solidFill>
                <a:sym typeface="Symbol" pitchFamily="18" charset="2"/>
              </a:rPr>
              <a:t>|</a:t>
            </a:r>
            <a:endParaRPr lang="ru-RU" b="1" dirty="0">
              <a:solidFill>
                <a:srgbClr val="D60093"/>
              </a:solidFill>
              <a:sym typeface="Symbol" pitchFamily="18" charset="2"/>
            </a:endParaRPr>
          </a:p>
          <a:p>
            <a:pPr algn="ctr"/>
            <a:r>
              <a:rPr lang="en-US" b="1" i="1" dirty="0">
                <a:solidFill>
                  <a:srgbClr val="D60093"/>
                </a:solidFill>
                <a:sym typeface="Symbol" pitchFamily="18" charset="2"/>
              </a:rPr>
              <a:t></a:t>
            </a:r>
            <a:r>
              <a:rPr lang="en-US" b="1" baseline="-25000" dirty="0">
                <a:solidFill>
                  <a:srgbClr val="D60093"/>
                </a:solidFill>
              </a:rPr>
              <a:t>n</a:t>
            </a:r>
            <a:r>
              <a:rPr lang="ru-RU" b="1" i="1" dirty="0">
                <a:solidFill>
                  <a:srgbClr val="D60093"/>
                </a:solidFill>
                <a:sym typeface="Symbol" pitchFamily="18" charset="2"/>
              </a:rPr>
              <a:t> = -1.913</a:t>
            </a:r>
            <a:r>
              <a:rPr lang="en-US" b="1" i="1" dirty="0">
                <a:solidFill>
                  <a:srgbClr val="D60093"/>
                </a:solidFill>
                <a:sym typeface="Symbol" pitchFamily="18" charset="2"/>
              </a:rPr>
              <a:t> </a:t>
            </a:r>
            <a:r>
              <a:rPr lang="en-US" b="1" i="1" baseline="-25000" dirty="0" err="1">
                <a:solidFill>
                  <a:srgbClr val="D60093"/>
                </a:solidFill>
              </a:rPr>
              <a:t>nuc</a:t>
            </a:r>
            <a:endParaRPr lang="ru-RU" b="1" i="1" baseline="-25000" dirty="0">
              <a:solidFill>
                <a:srgbClr val="D60093"/>
              </a:solidFill>
              <a:sym typeface="Symbol" pitchFamily="18" charset="2"/>
            </a:endParaRPr>
          </a:p>
          <a:p>
            <a:pPr algn="ctr"/>
            <a:r>
              <a:rPr lang="ru-RU" b="1" i="1" dirty="0">
                <a:solidFill>
                  <a:srgbClr val="D60093"/>
                </a:solidFill>
                <a:sym typeface="Symbol" pitchFamily="18" charset="2"/>
              </a:rPr>
              <a:t>s</a:t>
            </a:r>
            <a:r>
              <a:rPr lang="ru-RU" b="1" dirty="0">
                <a:solidFill>
                  <a:srgbClr val="D60093"/>
                </a:solidFill>
                <a:sym typeface="Symbol" pitchFamily="18" charset="2"/>
              </a:rPr>
              <a:t> =1/2</a:t>
            </a:r>
          </a:p>
        </p:txBody>
      </p:sp>
      <p:sp>
        <p:nvSpPr>
          <p:cNvPr id="3" name="TextBox 2"/>
          <p:cNvSpPr txBox="1"/>
          <p:nvPr/>
        </p:nvSpPr>
        <p:spPr>
          <a:xfrm>
            <a:off x="1115616" y="2846574"/>
            <a:ext cx="7416824" cy="923330"/>
          </a:xfrm>
          <a:prstGeom prst="rect">
            <a:avLst/>
          </a:prstGeom>
          <a:noFill/>
        </p:spPr>
        <p:txBody>
          <a:bodyPr wrap="square" rtlCol="0">
            <a:spAutoFit/>
          </a:bodyPr>
          <a:lstStyle/>
          <a:p>
            <a:pPr algn="ctr"/>
            <a:r>
              <a:rPr lang="en-US" b="1" dirty="0" smtClean="0">
                <a:solidFill>
                  <a:srgbClr val="008000"/>
                </a:solidFill>
              </a:rPr>
              <a:t>Neutrons are stable as long as they become a part of nuclei.</a:t>
            </a:r>
          </a:p>
          <a:p>
            <a:pPr algn="ctr"/>
            <a:r>
              <a:rPr lang="en-US" b="1" dirty="0" smtClean="0">
                <a:solidFill>
                  <a:srgbClr val="008000"/>
                </a:solidFill>
              </a:rPr>
              <a:t>In the form of free particles, neutrons undergo beta decay and have lifetime slightly less than 15 min</a:t>
            </a:r>
            <a:r>
              <a:rPr lang="ru-RU" b="1" dirty="0" smtClean="0">
                <a:solidFill>
                  <a:srgbClr val="008000"/>
                </a:solidFill>
              </a:rPr>
              <a:t>, </a:t>
            </a:r>
            <a:r>
              <a:rPr lang="ru-RU" b="1" i="1" dirty="0" err="1" smtClean="0">
                <a:solidFill>
                  <a:srgbClr val="008000"/>
                </a:solidFill>
              </a:rPr>
              <a:t>t</a:t>
            </a:r>
            <a:r>
              <a:rPr lang="ru-RU" b="1" i="1" baseline="-25000" dirty="0" err="1" smtClean="0">
                <a:solidFill>
                  <a:srgbClr val="008000"/>
                </a:solidFill>
              </a:rPr>
              <a:t>n</a:t>
            </a:r>
            <a:r>
              <a:rPr lang="ru-RU" b="1" dirty="0" smtClean="0">
                <a:solidFill>
                  <a:srgbClr val="008000"/>
                </a:solidFill>
              </a:rPr>
              <a:t> = </a:t>
            </a:r>
            <a:r>
              <a:rPr lang="en-US" b="1" dirty="0" smtClean="0">
                <a:solidFill>
                  <a:srgbClr val="008000"/>
                </a:solidFill>
              </a:rPr>
              <a:t>  881 sec.</a:t>
            </a:r>
            <a:endParaRPr lang="ru-RU" b="1" dirty="0">
              <a:solidFill>
                <a:srgbClr val="008000"/>
              </a:solidFill>
            </a:endParaRPr>
          </a:p>
        </p:txBody>
      </p:sp>
      <p:graphicFrame>
        <p:nvGraphicFramePr>
          <p:cNvPr id="4" name="Объект 3"/>
          <p:cNvGraphicFramePr>
            <a:graphicFrameLocks noChangeAspect="1"/>
          </p:cNvGraphicFramePr>
          <p:nvPr>
            <p:extLst>
              <p:ext uri="{D42A27DB-BD31-4B8C-83A1-F6EECF244321}">
                <p14:modId xmlns:p14="http://schemas.microsoft.com/office/powerpoint/2010/main" val="2374995845"/>
              </p:ext>
            </p:extLst>
          </p:nvPr>
        </p:nvGraphicFramePr>
        <p:xfrm>
          <a:off x="3279694" y="5661248"/>
          <a:ext cx="3088667" cy="772166"/>
        </p:xfrm>
        <a:graphic>
          <a:graphicData uri="http://schemas.openxmlformats.org/presentationml/2006/ole">
            <mc:AlternateContent xmlns:mc="http://schemas.openxmlformats.org/markup-compatibility/2006">
              <mc:Choice xmlns:v="urn:schemas-microsoft-com:vml" Requires="v">
                <p:oleObj spid="_x0000_s50223" name="Формула" r:id="rId3" imgW="1104900" imgH="279400" progId="Equation.3">
                  <p:embed/>
                </p:oleObj>
              </mc:Choice>
              <mc:Fallback>
                <p:oleObj name="Формула" r:id="rId3" imgW="1104900" imgH="279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9694" y="5661248"/>
                        <a:ext cx="3088667" cy="772166"/>
                      </a:xfrm>
                      <a:prstGeom prst="rect">
                        <a:avLst/>
                      </a:prstGeom>
                      <a:noFill/>
                      <a:ln>
                        <a:noFill/>
                      </a:ln>
                    </p:spPr>
                  </p:pic>
                </p:oleObj>
              </mc:Fallback>
            </mc:AlternateContent>
          </a:graphicData>
        </a:graphic>
      </p:graphicFrame>
      <p:sp>
        <p:nvSpPr>
          <p:cNvPr id="5" name="TextBox 4"/>
          <p:cNvSpPr txBox="1"/>
          <p:nvPr/>
        </p:nvSpPr>
        <p:spPr>
          <a:xfrm>
            <a:off x="1547664" y="188640"/>
            <a:ext cx="6552728" cy="523220"/>
          </a:xfrm>
          <a:prstGeom prst="rect">
            <a:avLst/>
          </a:prstGeom>
          <a:noFill/>
        </p:spPr>
        <p:txBody>
          <a:bodyPr wrap="square" rtlCol="0">
            <a:spAutoFit/>
          </a:bodyPr>
          <a:lstStyle/>
          <a:p>
            <a:pPr algn="ctr"/>
            <a:r>
              <a:rPr lang="en-US" sz="2800" b="1" dirty="0" smtClean="0">
                <a:solidFill>
                  <a:srgbClr val="0000FF"/>
                </a:solidFill>
              </a:rPr>
              <a:t>Fundamental properties of neutron</a:t>
            </a:r>
            <a:endParaRPr lang="ru-RU" sz="2800" b="1" dirty="0">
              <a:solidFill>
                <a:srgbClr val="0000FF"/>
              </a:solidFill>
            </a:endParaRPr>
          </a:p>
        </p:txBody>
      </p:sp>
      <p:pic>
        <p:nvPicPr>
          <p:cNvPr id="6" name="Picture 4" descr="Image:Quark structure neutron.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59420" y="450250"/>
            <a:ext cx="2376488" cy="2376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Группа 6"/>
          <p:cNvGrpSpPr/>
          <p:nvPr/>
        </p:nvGrpSpPr>
        <p:grpSpPr>
          <a:xfrm>
            <a:off x="3542904" y="3769904"/>
            <a:ext cx="2128689" cy="1993295"/>
            <a:chOff x="3542904" y="3769904"/>
            <a:chExt cx="2128689" cy="1993295"/>
          </a:xfrm>
        </p:grpSpPr>
        <p:pic>
          <p:nvPicPr>
            <p:cNvPr id="8" name="Picture 16" descr="http://physicslight.files.wordpress.com/2013/03/neutron_deca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2904" y="3769904"/>
              <a:ext cx="2128689" cy="199329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Прямая соединительная линия 8"/>
            <p:cNvCxnSpPr/>
            <p:nvPr/>
          </p:nvCxnSpPr>
          <p:spPr>
            <a:xfrm>
              <a:off x="5148064" y="5420720"/>
              <a:ext cx="7200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49543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39750" y="44450"/>
            <a:ext cx="81375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en-US" b="1" kern="0" dirty="0" smtClean="0">
                <a:solidFill>
                  <a:srgbClr val="008000"/>
                </a:solidFill>
              </a:rPr>
              <a:t>Instrument for neutron imaging at 14 </a:t>
            </a:r>
            <a:r>
              <a:rPr lang="en-US" b="1" kern="0" dirty="0" err="1" smtClean="0">
                <a:solidFill>
                  <a:srgbClr val="008000"/>
                </a:solidFill>
              </a:rPr>
              <a:t>beamline</a:t>
            </a:r>
            <a:r>
              <a:rPr lang="en-US" b="1" kern="0" dirty="0" smtClean="0">
                <a:solidFill>
                  <a:srgbClr val="008000"/>
                </a:solidFill>
              </a:rPr>
              <a:t> of IBR-</a:t>
            </a:r>
            <a:r>
              <a:rPr lang="ru-RU" b="1" kern="0" dirty="0" smtClean="0">
                <a:solidFill>
                  <a:srgbClr val="008000"/>
                </a:solidFill>
              </a:rPr>
              <a:t>2</a:t>
            </a:r>
          </a:p>
        </p:txBody>
      </p:sp>
      <p:pic>
        <p:nvPicPr>
          <p:cNvPr id="28675"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49275"/>
            <a:ext cx="3513137"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268760"/>
            <a:ext cx="381635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250825" y="3213100"/>
            <a:ext cx="2736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1600" b="1" kern="0" smtClean="0">
                <a:solidFill>
                  <a:srgbClr val="800000"/>
                </a:solidFill>
              </a:rPr>
              <a:t>Biological schielding</a:t>
            </a:r>
            <a:endParaRPr lang="ru-RU" sz="1600" b="1" kern="0" smtClean="0">
              <a:solidFill>
                <a:srgbClr val="800000"/>
              </a:solidFill>
            </a:endParaRPr>
          </a:p>
        </p:txBody>
      </p:sp>
      <p:sp>
        <p:nvSpPr>
          <p:cNvPr id="7" name="TextBox 7"/>
          <p:cNvSpPr txBox="1">
            <a:spLocks noChangeArrowheads="1"/>
          </p:cNvSpPr>
          <p:nvPr/>
        </p:nvSpPr>
        <p:spPr bwMode="auto">
          <a:xfrm>
            <a:off x="3348038" y="3861048"/>
            <a:ext cx="27368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1600" b="1" kern="0" dirty="0" smtClean="0">
                <a:solidFill>
                  <a:srgbClr val="800000"/>
                </a:solidFill>
              </a:rPr>
              <a:t>Vacuumed collimator </a:t>
            </a:r>
            <a:endParaRPr lang="ru-RU" sz="1600" b="1" kern="0" dirty="0" smtClean="0">
              <a:solidFill>
                <a:srgbClr val="800000"/>
              </a:solidFill>
            </a:endParaRPr>
          </a:p>
        </p:txBody>
      </p:sp>
      <p:sp>
        <p:nvSpPr>
          <p:cNvPr id="8" name="TextBox 8"/>
          <p:cNvSpPr txBox="1">
            <a:spLocks noChangeArrowheads="1"/>
          </p:cNvSpPr>
          <p:nvPr/>
        </p:nvSpPr>
        <p:spPr bwMode="auto">
          <a:xfrm>
            <a:off x="5940425" y="5905595"/>
            <a:ext cx="2736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1600" b="1" kern="0" dirty="0" smtClean="0">
                <a:solidFill>
                  <a:srgbClr val="800000"/>
                </a:solidFill>
              </a:rPr>
              <a:t>Camera box and sample position </a:t>
            </a:r>
            <a:endParaRPr lang="ru-RU" sz="1600" b="1" kern="0" dirty="0" smtClean="0">
              <a:solidFill>
                <a:srgbClr val="800000"/>
              </a:solidFill>
            </a:endParaRPr>
          </a:p>
        </p:txBody>
      </p:sp>
      <p:pic>
        <p:nvPicPr>
          <p:cNvPr id="10" name="Рисунок 9"/>
          <p:cNvPicPr>
            <a:picLocks noChangeAspect="1"/>
          </p:cNvPicPr>
          <p:nvPr/>
        </p:nvPicPr>
        <p:blipFill>
          <a:blip r:embed="rId5"/>
          <a:srcRect t="9448" b="29129"/>
          <a:stretch>
            <a:fillRect/>
          </a:stretch>
        </p:blipFill>
        <p:spPr bwMode="auto">
          <a:xfrm>
            <a:off x="6014251" y="2276872"/>
            <a:ext cx="3016375" cy="3527747"/>
          </a:xfrm>
          <a:prstGeom prst="rect">
            <a:avLst/>
          </a:prstGeom>
          <a:noFill/>
          <a:ln w="9525">
            <a:solidFill>
              <a:schemeClr val="tx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2353" y="4623805"/>
            <a:ext cx="1008219"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Стрелка вверх 2"/>
          <p:cNvSpPr/>
          <p:nvPr/>
        </p:nvSpPr>
        <p:spPr>
          <a:xfrm rot="2005900">
            <a:off x="5876367" y="3625137"/>
            <a:ext cx="350835" cy="2232875"/>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8"/>
          <p:cNvSpPr txBox="1">
            <a:spLocks noChangeArrowheads="1"/>
          </p:cNvSpPr>
          <p:nvPr/>
        </p:nvSpPr>
        <p:spPr bwMode="auto">
          <a:xfrm>
            <a:off x="2003652" y="5781329"/>
            <a:ext cx="2736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ru-RU" sz="1600" b="1" kern="0" dirty="0" smtClean="0">
                <a:solidFill>
                  <a:srgbClr val="800000"/>
                </a:solidFill>
              </a:rPr>
              <a:t>CCD </a:t>
            </a:r>
            <a:r>
              <a:rPr lang="en-US" sz="1600" b="1" kern="0" dirty="0" smtClean="0">
                <a:solidFill>
                  <a:srgbClr val="800000"/>
                </a:solidFill>
              </a:rPr>
              <a:t>Camera</a:t>
            </a:r>
            <a:endParaRPr lang="ru-RU" sz="1600" b="1" kern="0" dirty="0" smtClean="0">
              <a:solidFill>
                <a:srgbClr val="8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76250"/>
            <a:ext cx="3384550"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404813"/>
            <a:ext cx="37084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924175"/>
            <a:ext cx="2844800"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4"/>
          <p:cNvSpPr txBox="1">
            <a:spLocks noChangeArrowheads="1"/>
          </p:cNvSpPr>
          <p:nvPr/>
        </p:nvSpPr>
        <p:spPr bwMode="auto">
          <a:xfrm>
            <a:off x="2970213" y="41048"/>
            <a:ext cx="3311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dirty="0">
                <a:solidFill>
                  <a:srgbClr val="0000FF"/>
                </a:solidFill>
              </a:rPr>
              <a:t>Radiography</a:t>
            </a:r>
            <a:endParaRPr lang="ru-RU" b="1" dirty="0">
              <a:solidFill>
                <a:srgbClr val="0000FF"/>
              </a:solidFill>
            </a:endParaRPr>
          </a:p>
        </p:txBody>
      </p:sp>
      <p:sp>
        <p:nvSpPr>
          <p:cNvPr id="2" name="TextBox 1"/>
          <p:cNvSpPr txBox="1"/>
          <p:nvPr/>
        </p:nvSpPr>
        <p:spPr>
          <a:xfrm>
            <a:off x="323850" y="5805264"/>
            <a:ext cx="4032126" cy="369332"/>
          </a:xfrm>
          <a:prstGeom prst="rect">
            <a:avLst/>
          </a:prstGeom>
          <a:noFill/>
        </p:spPr>
        <p:txBody>
          <a:bodyPr wrap="square" rtlCol="0">
            <a:spAutoFit/>
          </a:bodyPr>
          <a:lstStyle/>
          <a:p>
            <a:r>
              <a:rPr lang="en-US" b="1" dirty="0" smtClean="0">
                <a:solidFill>
                  <a:srgbClr val="C00000"/>
                </a:solidFill>
              </a:rPr>
              <a:t>Spatial resolution ~ 200 </a:t>
            </a:r>
            <a:r>
              <a:rPr lang="en-US" b="1" dirty="0" smtClean="0">
                <a:solidFill>
                  <a:srgbClr val="C00000"/>
                </a:solidFill>
                <a:sym typeface="Symbol"/>
              </a:rPr>
              <a:t>m.</a:t>
            </a:r>
            <a:endParaRPr lang="ru-RU" b="1" dirty="0">
              <a:solidFill>
                <a:srgbClr val="C0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work\tomo_piter\results\lock\out\snapshot3.jpg"/>
          <p:cNvPicPr>
            <a:picLocks noChangeAspect="1" noChangeArrowheads="1"/>
          </p:cNvPicPr>
          <p:nvPr/>
        </p:nvPicPr>
        <p:blipFill>
          <a:blip r:embed="rId2">
            <a:extLst>
              <a:ext uri="{28A0092B-C50C-407E-A947-70E740481C1C}">
                <a14:useLocalDpi xmlns:a14="http://schemas.microsoft.com/office/drawing/2010/main" val="0"/>
              </a:ext>
            </a:extLst>
          </a:blip>
          <a:srcRect l="26021" t="13635" r="17320" b="10681"/>
          <a:stretch>
            <a:fillRect/>
          </a:stretch>
        </p:blipFill>
        <p:spPr bwMode="auto">
          <a:xfrm>
            <a:off x="1695450" y="4437063"/>
            <a:ext cx="2060575"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descr="http://bms.24open.ru/images/0133ef01c3f8a96fffbc0a5297dbe7c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713" y="815975"/>
            <a:ext cx="1271587"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2060575"/>
            <a:ext cx="18780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D:\work\tomo_piter\results\manometr_inside.avi_snapshot_00.17_[2014.09.27_18.13.09].jpg"/>
          <p:cNvPicPr>
            <a:picLocks noChangeAspect="1" noChangeArrowheads="1"/>
          </p:cNvPicPr>
          <p:nvPr/>
        </p:nvPicPr>
        <p:blipFill>
          <a:blip r:embed="rId5"/>
          <a:srcRect/>
          <a:stretch>
            <a:fillRect/>
          </a:stretch>
        </p:blipFill>
        <p:spPr bwMode="auto">
          <a:xfrm>
            <a:off x="5584825" y="4581525"/>
            <a:ext cx="1795463" cy="1795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0" name="Picture 7" descr="http://rosma.spb.ru/content/images/essence/item/8/77/54a23533346caa8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8013" y="839788"/>
            <a:ext cx="1296987"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Рисунок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21350" y="2414588"/>
            <a:ext cx="1520825"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7"/>
          <p:cNvSpPr txBox="1">
            <a:spLocks noChangeArrowheads="1"/>
          </p:cNvSpPr>
          <p:nvPr/>
        </p:nvSpPr>
        <p:spPr bwMode="auto">
          <a:xfrm>
            <a:off x="1258888" y="44450"/>
            <a:ext cx="655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400" b="1">
                <a:solidFill>
                  <a:srgbClr val="008000"/>
                </a:solidFill>
              </a:rPr>
              <a:t>Test Tomography Experiments</a:t>
            </a:r>
            <a:endParaRPr lang="ru-RU" sz="2400" b="1">
              <a:solidFill>
                <a:srgbClr val="008000"/>
              </a:solidFill>
            </a:endParaRPr>
          </a:p>
        </p:txBody>
      </p:sp>
      <p:sp>
        <p:nvSpPr>
          <p:cNvPr id="11273" name="TextBox 8"/>
          <p:cNvSpPr txBox="1">
            <a:spLocks noChangeArrowheads="1"/>
          </p:cNvSpPr>
          <p:nvPr/>
        </p:nvSpPr>
        <p:spPr bwMode="auto">
          <a:xfrm>
            <a:off x="1573213" y="6446838"/>
            <a:ext cx="2305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a:solidFill>
                  <a:srgbClr val="0000FF"/>
                </a:solidFill>
              </a:rPr>
              <a:t>Padlock</a:t>
            </a:r>
            <a:endParaRPr lang="ru-RU" b="1">
              <a:solidFill>
                <a:srgbClr val="0000FF"/>
              </a:solidFill>
            </a:endParaRPr>
          </a:p>
        </p:txBody>
      </p:sp>
      <p:sp>
        <p:nvSpPr>
          <p:cNvPr id="11274" name="TextBox 9"/>
          <p:cNvSpPr txBox="1">
            <a:spLocks noChangeArrowheads="1"/>
          </p:cNvSpPr>
          <p:nvPr/>
        </p:nvSpPr>
        <p:spPr bwMode="auto">
          <a:xfrm>
            <a:off x="5292725" y="6443663"/>
            <a:ext cx="2303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a:solidFill>
                  <a:srgbClr val="0000FF"/>
                </a:solidFill>
              </a:rPr>
              <a:t>Manometer</a:t>
            </a:r>
            <a:endParaRPr lang="ru-RU" b="1">
              <a:solidFill>
                <a:srgbClr val="0000FF"/>
              </a:solidFill>
            </a:endParaRPr>
          </a:p>
        </p:txBody>
      </p:sp>
    </p:spTree>
    <p:extLst>
      <p:ext uri="{BB962C8B-B14F-4D97-AF65-F5344CB8AC3E}">
        <p14:creationId xmlns:p14="http://schemas.microsoft.com/office/powerpoint/2010/main" val="26644086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work\tomo_piter\results\tomo_photo\IMAGE00031.jpg"/>
          <p:cNvPicPr>
            <a:picLocks noChangeAspect="1" noChangeArrowheads="1"/>
          </p:cNvPicPr>
          <p:nvPr/>
        </p:nvPicPr>
        <p:blipFill>
          <a:blip r:embed="rId2">
            <a:extLst>
              <a:ext uri="{28A0092B-C50C-407E-A947-70E740481C1C}">
                <a14:useLocalDpi xmlns:a14="http://schemas.microsoft.com/office/drawing/2010/main" val="0"/>
              </a:ext>
            </a:extLst>
          </a:blip>
          <a:srcRect l="58449" t="35721" r="5101" b="27979"/>
          <a:stretch>
            <a:fillRect/>
          </a:stretch>
        </p:blipFill>
        <p:spPr bwMode="auto">
          <a:xfrm>
            <a:off x="179388" y="3860800"/>
            <a:ext cx="338613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volrenRed3.mpg">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l="29166" t="11565" r="26559" b="8807"/>
          <a:stretch>
            <a:fillRect/>
          </a:stretch>
        </p:blipFill>
        <p:spPr bwMode="auto">
          <a:xfrm>
            <a:off x="3524250" y="1557338"/>
            <a:ext cx="373062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http://www.paleo.ru/upload/iblock/c9b/%D0%B2%D0%B8%D0%B4%20%D0%BC%D1%83%D0%B7%D0%B5%D1%8F%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25" y="765175"/>
            <a:ext cx="3184525"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04788" y="112713"/>
            <a:ext cx="8759825" cy="461962"/>
          </a:xfrm>
          <a:prstGeom prst="rect">
            <a:avLst/>
          </a:prstGeom>
          <a:noFill/>
        </p:spPr>
        <p:txBody>
          <a:bodyPr>
            <a:spAutoFit/>
          </a:bodyPr>
          <a:lstStyle/>
          <a:p>
            <a:pPr algn="ctr">
              <a:defRPr/>
            </a:pPr>
            <a:r>
              <a:rPr lang="en-US" sz="2400" b="1" dirty="0">
                <a:solidFill>
                  <a:srgbClr val="FF0000"/>
                </a:solidFill>
                <a:effectLst>
                  <a:outerShdw blurRad="38100" dist="38100" dir="2700000" algn="tl">
                    <a:srgbClr val="000000">
                      <a:alpha val="43137"/>
                    </a:srgbClr>
                  </a:outerShdw>
                </a:effectLst>
              </a:rPr>
              <a:t>Neutron imaging of natural heritage objects</a:t>
            </a:r>
          </a:p>
        </p:txBody>
      </p:sp>
      <p:sp>
        <p:nvSpPr>
          <p:cNvPr id="3" name="TextBox 2"/>
          <p:cNvSpPr txBox="1"/>
          <p:nvPr/>
        </p:nvSpPr>
        <p:spPr>
          <a:xfrm>
            <a:off x="71438" y="2927350"/>
            <a:ext cx="3708400" cy="646113"/>
          </a:xfrm>
          <a:prstGeom prst="rect">
            <a:avLst/>
          </a:prstGeom>
          <a:noFill/>
        </p:spPr>
        <p:txBody>
          <a:bodyPr>
            <a:spAutoFit/>
          </a:bodyPr>
          <a:lstStyle/>
          <a:p>
            <a:pPr>
              <a:defRPr/>
            </a:pPr>
            <a:r>
              <a:rPr lang="en-US" b="1" dirty="0">
                <a:solidFill>
                  <a:srgbClr val="C00000"/>
                </a:solidFill>
                <a:effectLst>
                  <a:outerShdw blurRad="38100" dist="38100" dir="2700000" algn="tl">
                    <a:srgbClr val="000000">
                      <a:alpha val="43137"/>
                    </a:srgbClr>
                  </a:outerShdw>
                </a:effectLst>
              </a:rPr>
              <a:t>Paleontological Institute of RAS and Paleontological Museum (Moscow)</a:t>
            </a:r>
            <a:endParaRPr lang="ru-RU" b="1" dirty="0">
              <a:solidFill>
                <a:srgbClr val="C00000"/>
              </a:solidFill>
              <a:effectLst>
                <a:outerShdw blurRad="38100" dist="38100" dir="2700000" algn="tl">
                  <a:srgbClr val="000000">
                    <a:alpha val="43137"/>
                  </a:srgbClr>
                </a:outerShdw>
              </a:effectLst>
            </a:endParaRPr>
          </a:p>
        </p:txBody>
      </p:sp>
      <p:pic>
        <p:nvPicPr>
          <p:cNvPr id="12295" name="Picture 6" descr="D:\work\tomo_piter\results\pine\snapshot2.jpg"/>
          <p:cNvPicPr>
            <a:picLocks noChangeAspect="1" noChangeArrowheads="1"/>
          </p:cNvPicPr>
          <p:nvPr/>
        </p:nvPicPr>
        <p:blipFill>
          <a:blip r:embed="rId5">
            <a:extLst>
              <a:ext uri="{28A0092B-C50C-407E-A947-70E740481C1C}">
                <a14:useLocalDpi xmlns:a14="http://schemas.microsoft.com/office/drawing/2010/main" val="0"/>
              </a:ext>
            </a:extLst>
          </a:blip>
          <a:srcRect l="30090" r="30351"/>
          <a:stretch>
            <a:fillRect/>
          </a:stretch>
        </p:blipFill>
        <p:spPr bwMode="auto">
          <a:xfrm>
            <a:off x="6745288" y="2281238"/>
            <a:ext cx="22193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Стрелка вправо 3"/>
          <p:cNvSpPr/>
          <p:nvPr/>
        </p:nvSpPr>
        <p:spPr>
          <a:xfrm>
            <a:off x="5940425" y="3794125"/>
            <a:ext cx="1727200" cy="5715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297" name="TextBox 4"/>
          <p:cNvSpPr txBox="1">
            <a:spLocks noChangeArrowheads="1"/>
          </p:cNvSpPr>
          <p:nvPr/>
        </p:nvSpPr>
        <p:spPr bwMode="auto">
          <a:xfrm>
            <a:off x="3995738" y="836613"/>
            <a:ext cx="496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000" b="1">
                <a:solidFill>
                  <a:srgbClr val="3333FF"/>
                </a:solidFill>
              </a:rPr>
              <a:t>Protosequoia cone (cretaceous period)</a:t>
            </a:r>
            <a:endParaRPr lang="ru-RU" sz="2000" b="1">
              <a:solidFill>
                <a:srgbClr val="3333FF"/>
              </a:solidFill>
            </a:endParaRPr>
          </a:p>
        </p:txBody>
      </p:sp>
    </p:spTree>
    <p:extLst>
      <p:ext uri="{BB962C8B-B14F-4D97-AF65-F5344CB8AC3E}">
        <p14:creationId xmlns:p14="http://schemas.microsoft.com/office/powerpoint/2010/main" val="38033291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work\tomo_piter\results\stromatalite\IMG_20140604_111419.jpg"/>
          <p:cNvPicPr>
            <a:picLocks noChangeAspect="1" noChangeArrowheads="1"/>
          </p:cNvPicPr>
          <p:nvPr/>
        </p:nvPicPr>
        <p:blipFill>
          <a:blip r:embed="rId2"/>
          <a:srcRect l="15887" t="46645" r="30936" b="11002"/>
          <a:stretch>
            <a:fillRect/>
          </a:stretch>
        </p:blipFill>
        <p:spPr bwMode="auto">
          <a:xfrm>
            <a:off x="604838" y="3429000"/>
            <a:ext cx="3781425" cy="302418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D:\work\tomo_piter\results\stromatalite\snapshot4.jpg"/>
          <p:cNvPicPr>
            <a:picLocks noChangeAspect="1" noChangeArrowheads="1"/>
          </p:cNvPicPr>
          <p:nvPr/>
        </p:nvPicPr>
        <p:blipFill>
          <a:blip r:embed="rId3">
            <a:extLst>
              <a:ext uri="{28A0092B-C50C-407E-A947-70E740481C1C}">
                <a14:useLocalDpi xmlns:a14="http://schemas.microsoft.com/office/drawing/2010/main" val="0"/>
              </a:ext>
            </a:extLst>
          </a:blip>
          <a:srcRect l="10355" t="9354" r="23096" b="17421"/>
          <a:stretch>
            <a:fillRect/>
          </a:stretch>
        </p:blipFill>
        <p:spPr bwMode="auto">
          <a:xfrm>
            <a:off x="5148263" y="3910013"/>
            <a:ext cx="3625850"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D:\work\tomo_piter\results\IMG_01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8" y="1408113"/>
            <a:ext cx="1150937"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63938" y="260350"/>
            <a:ext cx="1909762" cy="461963"/>
          </a:xfrm>
          <a:prstGeom prst="rect">
            <a:avLst/>
          </a:prstGeom>
          <a:noFill/>
        </p:spPr>
        <p:txBody>
          <a:bodyPr wrap="none">
            <a:spAutoFit/>
          </a:bodyPr>
          <a:lstStyle/>
          <a:p>
            <a:pPr>
              <a:defRPr/>
            </a:pPr>
            <a:r>
              <a:rPr lang="en-US" sz="2400" b="1" dirty="0" err="1">
                <a:solidFill>
                  <a:srgbClr val="3333FF"/>
                </a:solidFill>
                <a:effectLst>
                  <a:outerShdw blurRad="38100" dist="38100" dir="2700000" algn="tl">
                    <a:srgbClr val="000000">
                      <a:alpha val="43137"/>
                    </a:srgbClr>
                  </a:outerShdw>
                </a:effectLst>
              </a:rPr>
              <a:t>Stromatolites</a:t>
            </a:r>
            <a:endParaRPr lang="ru-RU" b="1" dirty="0">
              <a:solidFill>
                <a:srgbClr val="3333FF"/>
              </a:solidFill>
              <a:effectLst>
                <a:outerShdw blurRad="38100" dist="38100" dir="2700000" algn="tl">
                  <a:srgbClr val="000000">
                    <a:alpha val="43137"/>
                  </a:srgbClr>
                </a:outerShdw>
              </a:effectLst>
            </a:endParaRPr>
          </a:p>
        </p:txBody>
      </p:sp>
      <p:pic>
        <p:nvPicPr>
          <p:cNvPr id="13318" name="Picture 6" descr="http://static.newsland.com/news_images/546/big_5467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2441575"/>
            <a:ext cx="114458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8" descr="https://encrypted-tbn1.gstatic.com/images?q=tbn:ANd9GcTevstgI-x0V3O-9pXzgLELXsVCO8DOEjVJPSyZ4YxcWj018xS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288" y="14081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 descr="D:\work\tomo_piter\results\stromatalite\strog3.mpg_snapshot_00.00_[2014.09.28_11.10.34].jpg"/>
          <p:cNvPicPr>
            <a:picLocks noChangeAspect="1" noChangeArrowheads="1"/>
          </p:cNvPicPr>
          <p:nvPr/>
        </p:nvPicPr>
        <p:blipFill>
          <a:blip r:embed="rId7">
            <a:grayscl/>
            <a:extLst>
              <a:ext uri="{28A0092B-C50C-407E-A947-70E740481C1C}">
                <a14:useLocalDpi xmlns:a14="http://schemas.microsoft.com/office/drawing/2010/main" val="0"/>
              </a:ext>
            </a:extLst>
          </a:blip>
          <a:srcRect l="20918" t="18620" r="27094" b="18419"/>
          <a:stretch>
            <a:fillRect/>
          </a:stretch>
        </p:blipFill>
        <p:spPr bwMode="auto">
          <a:xfrm>
            <a:off x="4972050" y="955675"/>
            <a:ext cx="380206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479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work\tomo_piter\results\meteor\snapshot2.jpg"/>
          <p:cNvPicPr>
            <a:picLocks noChangeAspect="1" noChangeArrowheads="1"/>
          </p:cNvPicPr>
          <p:nvPr/>
        </p:nvPicPr>
        <p:blipFill>
          <a:blip r:embed="rId2">
            <a:extLst>
              <a:ext uri="{28A0092B-C50C-407E-A947-70E740481C1C}">
                <a14:useLocalDpi xmlns:a14="http://schemas.microsoft.com/office/drawing/2010/main" val="0"/>
              </a:ext>
            </a:extLst>
          </a:blip>
          <a:srcRect l="17651" t="10638" r="26085" b="11890"/>
          <a:stretch>
            <a:fillRect/>
          </a:stretch>
        </p:blipFill>
        <p:spPr bwMode="auto">
          <a:xfrm>
            <a:off x="2449513" y="1554163"/>
            <a:ext cx="4298950"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D:\work\tomo_piter\results\meteor\snapshot.jpg"/>
          <p:cNvPicPr>
            <a:picLocks noChangeAspect="1" noChangeArrowheads="1"/>
          </p:cNvPicPr>
          <p:nvPr/>
        </p:nvPicPr>
        <p:blipFill>
          <a:blip r:embed="rId3">
            <a:extLst>
              <a:ext uri="{28A0092B-C50C-407E-A947-70E740481C1C}">
                <a14:useLocalDpi xmlns:a14="http://schemas.microsoft.com/office/drawing/2010/main" val="0"/>
              </a:ext>
            </a:extLst>
          </a:blip>
          <a:srcRect l="13954" t="10976" r="25227" b="17216"/>
          <a:stretch>
            <a:fillRect/>
          </a:stretch>
        </p:blipFill>
        <p:spPr bwMode="auto">
          <a:xfrm>
            <a:off x="6551613" y="1030288"/>
            <a:ext cx="25019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D:\work\tomo_piter\results\meteor\snapshot5.jpg"/>
          <p:cNvPicPr>
            <a:picLocks noChangeAspect="1" noChangeArrowheads="1"/>
          </p:cNvPicPr>
          <p:nvPr/>
        </p:nvPicPr>
        <p:blipFill>
          <a:blip r:embed="rId4">
            <a:extLst>
              <a:ext uri="{28A0092B-C50C-407E-A947-70E740481C1C}">
                <a14:useLocalDpi xmlns:a14="http://schemas.microsoft.com/office/drawing/2010/main" val="0"/>
              </a:ext>
            </a:extLst>
          </a:blip>
          <a:srcRect l="22195" t="15518" r="23170" b="13950"/>
          <a:stretch>
            <a:fillRect/>
          </a:stretch>
        </p:blipFill>
        <p:spPr bwMode="auto">
          <a:xfrm>
            <a:off x="6607175" y="3122613"/>
            <a:ext cx="2054225"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D:\work\tomo_piter\results\meteor\snapshot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938" y="4841875"/>
            <a:ext cx="286067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4788" y="260350"/>
            <a:ext cx="8759825" cy="461963"/>
          </a:xfrm>
          <a:prstGeom prst="rect">
            <a:avLst/>
          </a:prstGeom>
          <a:noFill/>
        </p:spPr>
        <p:txBody>
          <a:bodyPr>
            <a:spAutoFit/>
          </a:bodyPr>
          <a:lstStyle/>
          <a:p>
            <a:pPr algn="ctr">
              <a:defRPr/>
            </a:pPr>
            <a:r>
              <a:rPr lang="en-US" sz="2400" b="1" dirty="0">
                <a:solidFill>
                  <a:srgbClr val="FF0000"/>
                </a:solidFill>
                <a:effectLst>
                  <a:outerShdw blurRad="38100" dist="38100" dir="2700000" algn="tl">
                    <a:srgbClr val="000000">
                      <a:alpha val="43137"/>
                    </a:srgbClr>
                  </a:outerShdw>
                </a:effectLst>
              </a:rPr>
              <a:t>Neutron imaging of </a:t>
            </a:r>
            <a:r>
              <a:rPr lang="en-US" sz="2400" b="1" dirty="0" err="1">
                <a:solidFill>
                  <a:srgbClr val="FF0000"/>
                </a:solidFill>
                <a:effectLst>
                  <a:outerShdw blurRad="38100" dist="38100" dir="2700000" algn="tl">
                    <a:srgbClr val="000000">
                      <a:alpha val="43137"/>
                    </a:srgbClr>
                  </a:outerShdw>
                </a:effectLst>
              </a:rPr>
              <a:t>Seimchan</a:t>
            </a:r>
            <a:r>
              <a:rPr lang="en-US" sz="2400" b="1" dirty="0">
                <a:solidFill>
                  <a:srgbClr val="FF0000"/>
                </a:solidFill>
                <a:effectLst>
                  <a:outerShdw blurRad="38100" dist="38100" dir="2700000" algn="tl">
                    <a:srgbClr val="000000">
                      <a:alpha val="43137"/>
                    </a:srgbClr>
                  </a:outerShdw>
                </a:effectLst>
              </a:rPr>
              <a:t> meteorite</a:t>
            </a:r>
            <a:endParaRPr lang="ru-RU" sz="2400" b="1" dirty="0">
              <a:solidFill>
                <a:srgbClr val="FF0000"/>
              </a:solidFill>
              <a:effectLst>
                <a:outerShdw blurRad="38100" dist="38100" dir="2700000" algn="tl">
                  <a:srgbClr val="000000">
                    <a:alpha val="43137"/>
                  </a:srgbClr>
                </a:outerShdw>
              </a:effectLst>
            </a:endParaRPr>
          </a:p>
        </p:txBody>
      </p:sp>
      <p:pic>
        <p:nvPicPr>
          <p:cNvPr id="12297" name="Picture 9" descr="https://encrypted-tbn2.gstatic.com/images?q=tbn:ANd9GcTGa0jXSe6Lj9lrQrAyaGTDRTlnJTcYcK9-zU7TDXESjkTN-vHF"/>
          <p:cNvPicPr>
            <a:picLocks noChangeAspect="1" noChangeArrowheads="1"/>
          </p:cNvPicPr>
          <p:nvPr/>
        </p:nvPicPr>
        <p:blipFill>
          <a:blip r:embed="rId6"/>
          <a:srcRect/>
          <a:stretch>
            <a:fillRect/>
          </a:stretch>
        </p:blipFill>
        <p:spPr bwMode="auto">
          <a:xfrm>
            <a:off x="388938" y="935038"/>
            <a:ext cx="2070100" cy="215582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9" name="Picture 11" descr="http://www.psrd.hawaii.edu/WebImg/Seymchan-pallasite-hires.jpg"/>
          <p:cNvPicPr>
            <a:picLocks noChangeAspect="1" noChangeArrowheads="1"/>
          </p:cNvPicPr>
          <p:nvPr/>
        </p:nvPicPr>
        <p:blipFill rotWithShape="1">
          <a:blip r:embed="rId7"/>
          <a:srcRect l="6183" r="12770" b="6222"/>
          <a:stretch/>
        </p:blipFill>
        <p:spPr bwMode="auto">
          <a:xfrm>
            <a:off x="204788" y="3454400"/>
            <a:ext cx="2244725" cy="179228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5" name="Picture 7" descr="http://sapiovita.ru/foto/meteorit/palassi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4581525"/>
            <a:ext cx="25908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Стрелка вниз 1"/>
          <p:cNvSpPr/>
          <p:nvPr/>
        </p:nvSpPr>
        <p:spPr>
          <a:xfrm>
            <a:off x="7380288" y="2757488"/>
            <a:ext cx="576262" cy="8874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Стрелка вниз 10"/>
          <p:cNvSpPr/>
          <p:nvPr/>
        </p:nvSpPr>
        <p:spPr>
          <a:xfrm>
            <a:off x="7345363" y="4398963"/>
            <a:ext cx="576262" cy="8874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24672688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ttp://tvoyadubna.org/wp-content/uploads/%D0%B4%D1%83%D0%B1%D0%BD%D0%B0.jpg"/>
          <p:cNvPicPr>
            <a:picLocks noChangeAspect="1" noChangeArrowheads="1"/>
          </p:cNvPicPr>
          <p:nvPr/>
        </p:nvPicPr>
        <p:blipFill>
          <a:blip r:embed="rId2">
            <a:extLst>
              <a:ext uri="{28A0092B-C50C-407E-A947-70E740481C1C}">
                <a14:useLocalDpi xmlns:a14="http://schemas.microsoft.com/office/drawing/2010/main" val="0"/>
              </a:ext>
            </a:extLst>
          </a:blip>
          <a:srcRect t="23378"/>
          <a:stretch>
            <a:fillRect/>
          </a:stretch>
        </p:blipFill>
        <p:spPr bwMode="auto">
          <a:xfrm>
            <a:off x="-1270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WordArt 4"/>
          <p:cNvSpPr>
            <a:spLocks noChangeArrowheads="1" noChangeShapeType="1" noTextEdit="1"/>
          </p:cNvSpPr>
          <p:nvPr/>
        </p:nvSpPr>
        <p:spPr bwMode="auto">
          <a:xfrm>
            <a:off x="827088" y="260350"/>
            <a:ext cx="6913562" cy="13843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Thank You for Your Attention!</a:t>
            </a:r>
            <a:endParaRPr lang="ru-RU"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endParaRPr>
          </a:p>
        </p:txBody>
      </p:sp>
    </p:spTree>
    <p:extLst>
      <p:ext uri="{BB962C8B-B14F-4D97-AF65-F5344CB8AC3E}">
        <p14:creationId xmlns:p14="http://schemas.microsoft.com/office/powerpoint/2010/main" val="30873964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9792" y="116632"/>
            <a:ext cx="4730824" cy="584775"/>
          </a:xfrm>
          <a:prstGeom prst="rect">
            <a:avLst/>
          </a:prstGeom>
          <a:noFill/>
        </p:spPr>
        <p:txBody>
          <a:bodyPr wrap="square" rtlCol="0">
            <a:spAutoFit/>
          </a:bodyPr>
          <a:lstStyle/>
          <a:p>
            <a:r>
              <a:rPr lang="ru-RU" sz="3200" b="1" kern="1200" dirty="0" smtClean="0">
                <a:solidFill>
                  <a:srgbClr val="C00000"/>
                </a:solidFill>
                <a:latin typeface="Arial" charset="0"/>
                <a:ea typeface="+mn-ea"/>
                <a:cs typeface="+mn-cs"/>
              </a:rPr>
              <a:t>Вопросы по лекции</a:t>
            </a:r>
            <a:endParaRPr lang="ru-RU" sz="3200" b="1" kern="1200" dirty="0">
              <a:solidFill>
                <a:srgbClr val="C00000"/>
              </a:solidFill>
              <a:latin typeface="Arial" charset="0"/>
              <a:ea typeface="+mn-ea"/>
              <a:cs typeface="+mn-cs"/>
            </a:endParaRPr>
          </a:p>
        </p:txBody>
      </p:sp>
      <p:sp>
        <p:nvSpPr>
          <p:cNvPr id="3" name="TextBox 2"/>
          <p:cNvSpPr txBox="1"/>
          <p:nvPr/>
        </p:nvSpPr>
        <p:spPr>
          <a:xfrm>
            <a:off x="971600" y="980728"/>
            <a:ext cx="7920880" cy="3139321"/>
          </a:xfrm>
          <a:prstGeom prst="rect">
            <a:avLst/>
          </a:prstGeom>
          <a:noFill/>
        </p:spPr>
        <p:txBody>
          <a:bodyPr wrap="square" rtlCol="0">
            <a:spAutoFit/>
          </a:bodyPr>
          <a:lstStyle/>
          <a:p>
            <a:pPr marL="342900" indent="-342900">
              <a:buAutoNum type="arabicPeriod"/>
            </a:pPr>
            <a:r>
              <a:rPr lang="ru-RU" dirty="0" smtClean="0"/>
              <a:t>Какова скорость нейтрона, имеющего длину волны 10 </a:t>
            </a:r>
            <a:r>
              <a:rPr lang="en-US" dirty="0" smtClean="0">
                <a:latin typeface="Times New Roman" panose="02020603050405020304" pitchFamily="18" charset="0"/>
                <a:cs typeface="Times New Roman" panose="02020603050405020304" pitchFamily="18" charset="0"/>
              </a:rPr>
              <a:t>Å</a:t>
            </a:r>
            <a:r>
              <a:rPr lang="ru-RU" dirty="0" smtClean="0">
                <a:latin typeface="Times New Roman" panose="02020603050405020304" pitchFamily="18" charset="0"/>
                <a:cs typeface="Times New Roman" panose="02020603050405020304" pitchFamily="18" charset="0"/>
              </a:rPr>
              <a:t>.</a:t>
            </a:r>
          </a:p>
          <a:p>
            <a:pPr marL="342900" indent="-342900">
              <a:buAutoNum type="arabicPeriod"/>
            </a:pPr>
            <a:endParaRPr lang="ru-RU" dirty="0" smtClean="0">
              <a:latin typeface="Times New Roman" panose="02020603050405020304" pitchFamily="18" charset="0"/>
              <a:cs typeface="Times New Roman" panose="02020603050405020304" pitchFamily="18" charset="0"/>
            </a:endParaRPr>
          </a:p>
          <a:p>
            <a:pPr marL="342900" indent="-342900">
              <a:buAutoNum type="arabicPeriod"/>
            </a:pPr>
            <a:r>
              <a:rPr lang="ru-RU" dirty="0" smtClean="0"/>
              <a:t>Какие элементарные частицы образуются в результате бета-распада нейтрона.</a:t>
            </a:r>
          </a:p>
          <a:p>
            <a:pPr marL="342900" indent="-342900">
              <a:buAutoNum type="arabicPeriod"/>
            </a:pPr>
            <a:endParaRPr lang="ru-RU" dirty="0" smtClean="0"/>
          </a:p>
          <a:p>
            <a:pPr marL="342900" indent="-342900">
              <a:buAutoNum type="arabicPeriod"/>
            </a:pPr>
            <a:r>
              <a:rPr lang="ru-RU" kern="1200" dirty="0" smtClean="0">
                <a:solidFill>
                  <a:schemeClr val="tx1"/>
                </a:solidFill>
                <a:latin typeface="Arial" charset="0"/>
                <a:ea typeface="+mn-ea"/>
                <a:cs typeface="+mn-cs"/>
              </a:rPr>
              <a:t>Перечислите основные методы рассеяния нейтронов. </a:t>
            </a:r>
          </a:p>
          <a:p>
            <a:pPr marL="342900" indent="-342900">
              <a:buAutoNum type="arabicPeriod"/>
            </a:pPr>
            <a:endParaRPr lang="ru-RU" kern="1200" dirty="0" smtClean="0">
              <a:solidFill>
                <a:schemeClr val="tx1"/>
              </a:solidFill>
              <a:latin typeface="Arial" charset="0"/>
              <a:ea typeface="+mn-ea"/>
              <a:cs typeface="+mn-cs"/>
            </a:endParaRPr>
          </a:p>
          <a:p>
            <a:pPr marL="342900" indent="-342900">
              <a:buAutoNum type="arabicPeriod"/>
            </a:pPr>
            <a:r>
              <a:rPr lang="ru-RU" dirty="0" smtClean="0"/>
              <a:t>Какая ядерная реакция используется для конвертации нейтронного излучения в электромагнитное излучение в методах нейтронного </a:t>
            </a:r>
            <a:r>
              <a:rPr lang="ru-RU" dirty="0" err="1" smtClean="0"/>
              <a:t>имиджинга</a:t>
            </a:r>
            <a:r>
              <a:rPr lang="ru-RU" dirty="0" smtClean="0"/>
              <a:t> (радиографии и томографии).</a:t>
            </a:r>
            <a:endParaRPr lang="ru-RU" kern="1200" dirty="0" smtClean="0">
              <a:solidFill>
                <a:schemeClr val="tx1"/>
              </a:solidFill>
              <a:latin typeface="Arial" charset="0"/>
              <a:ea typeface="+mn-ea"/>
              <a:cs typeface="+mn-cs"/>
            </a:endParaRPr>
          </a:p>
          <a:p>
            <a:pPr marL="342900" indent="-342900">
              <a:buAutoNum type="arabicPeriod"/>
            </a:pPr>
            <a:endParaRPr lang="ru-RU" kern="1200" dirty="0">
              <a:solidFill>
                <a:schemeClr val="tx1"/>
              </a:solidFill>
              <a:latin typeface="Arial" charset="0"/>
              <a:ea typeface="+mn-ea"/>
              <a:cs typeface="+mn-cs"/>
            </a:endParaRPr>
          </a:p>
        </p:txBody>
      </p:sp>
    </p:spTree>
    <p:extLst>
      <p:ext uri="{BB962C8B-B14F-4D97-AF65-F5344CB8AC3E}">
        <p14:creationId xmlns:p14="http://schemas.microsoft.com/office/powerpoint/2010/main" val="466217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7744" y="447055"/>
            <a:ext cx="6984776" cy="461665"/>
          </a:xfrm>
          <a:prstGeom prst="rect">
            <a:avLst/>
          </a:prstGeom>
          <a:noFill/>
        </p:spPr>
        <p:txBody>
          <a:bodyPr wrap="square" rtlCol="0">
            <a:spAutoFit/>
          </a:bodyPr>
          <a:lstStyle/>
          <a:p>
            <a:r>
              <a:rPr lang="ru-RU" sz="2400" b="1" dirty="0" smtClean="0">
                <a:solidFill>
                  <a:srgbClr val="C00000"/>
                </a:solidFill>
              </a:rPr>
              <a:t>Нейтрон                  </a:t>
            </a:r>
            <a:r>
              <a:rPr lang="en-US" sz="2400" b="1" dirty="0" err="1" smtClean="0">
                <a:solidFill>
                  <a:srgbClr val="C00000"/>
                </a:solidFill>
              </a:rPr>
              <a:t>vs</a:t>
            </a:r>
            <a:r>
              <a:rPr lang="en-US" sz="2400" b="1" dirty="0" smtClean="0">
                <a:solidFill>
                  <a:srgbClr val="C00000"/>
                </a:solidFill>
              </a:rPr>
              <a:t>                  </a:t>
            </a:r>
            <a:r>
              <a:rPr lang="ru-RU" sz="2400" b="1" dirty="0" smtClean="0">
                <a:solidFill>
                  <a:srgbClr val="C00000"/>
                </a:solidFill>
              </a:rPr>
              <a:t>Нейтрино</a:t>
            </a:r>
            <a:endParaRPr lang="ru-RU" sz="2400" b="1" dirty="0">
              <a:solidFill>
                <a:srgbClr val="C00000"/>
              </a:solidFill>
            </a:endParaRPr>
          </a:p>
        </p:txBody>
      </p:sp>
      <mc:AlternateContent xmlns:mc="http://schemas.openxmlformats.org/markup-compatibility/2006" xmlns:a14="http://schemas.microsoft.com/office/drawing/2010/main">
        <mc:Choice Requires="a14">
          <p:graphicFrame>
            <p:nvGraphicFramePr>
              <p:cNvPr id="4" name="Таблица 3"/>
              <p:cNvGraphicFramePr>
                <a:graphicFrameLocks noGrp="1"/>
              </p:cNvGraphicFramePr>
              <p:nvPr>
                <p:extLst>
                  <p:ext uri="{D42A27DB-BD31-4B8C-83A1-F6EECF244321}">
                    <p14:modId xmlns:p14="http://schemas.microsoft.com/office/powerpoint/2010/main" val="4016535238"/>
                  </p:ext>
                </p:extLst>
              </p:nvPr>
            </p:nvGraphicFramePr>
            <p:xfrm>
              <a:off x="179512" y="1196752"/>
              <a:ext cx="8784976" cy="3774440"/>
            </p:xfrm>
            <a:graphic>
              <a:graphicData uri="http://schemas.openxmlformats.org/drawingml/2006/table">
                <a:tbl>
                  <a:tblPr firstRow="1" bandRow="1">
                    <a:tableStyleId>{5C22544A-7EE6-4342-B048-85BDC9FD1C3A}</a:tableStyleId>
                  </a:tblPr>
                  <a:tblGrid>
                    <a:gridCol w="2232248"/>
                    <a:gridCol w="2880320"/>
                    <a:gridCol w="3672408"/>
                  </a:tblGrid>
                  <a:tr h="370840">
                    <a:tc>
                      <a:txBody>
                        <a:bodyPr/>
                        <a:lstStyle/>
                        <a:p>
                          <a:r>
                            <a:rPr lang="ru-RU" b="1" dirty="0" smtClean="0">
                              <a:solidFill>
                                <a:srgbClr val="0033CC"/>
                              </a:solidFill>
                            </a:rPr>
                            <a:t>Название</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b="1" dirty="0" smtClean="0">
                              <a:solidFill>
                                <a:srgbClr val="0033CC"/>
                              </a:solidFill>
                            </a:rPr>
                            <a:t>От латинского </a:t>
                          </a:r>
                          <a:r>
                            <a:rPr lang="en-US" b="1" dirty="0" smtClean="0">
                              <a:solidFill>
                                <a:srgbClr val="0033CC"/>
                              </a:solidFill>
                            </a:rPr>
                            <a:t>neuter</a:t>
                          </a:r>
                          <a:r>
                            <a:rPr lang="en-US" b="1" baseline="0" dirty="0" smtClean="0">
                              <a:solidFill>
                                <a:srgbClr val="0033CC"/>
                              </a:solidFill>
                            </a:rPr>
                            <a:t>             (</a:t>
                          </a:r>
                          <a:r>
                            <a:rPr lang="ru-RU" b="1" baseline="0" dirty="0" smtClean="0">
                              <a:solidFill>
                                <a:srgbClr val="0033CC"/>
                              </a:solidFill>
                            </a:rPr>
                            <a:t>ни тот, ни другой)</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b="1" dirty="0" smtClean="0">
                              <a:solidFill>
                                <a:srgbClr val="0033CC"/>
                              </a:solidFill>
                            </a:rPr>
                            <a:t>Итальянское (</a:t>
                          </a:r>
                          <a:r>
                            <a:rPr lang="en-US" b="1" dirty="0" smtClean="0">
                              <a:solidFill>
                                <a:srgbClr val="0033CC"/>
                              </a:solidFill>
                            </a:rPr>
                            <a:t>neutrino</a:t>
                          </a:r>
                          <a:r>
                            <a:rPr lang="en-US" b="1" baseline="0" dirty="0" smtClean="0">
                              <a:solidFill>
                                <a:srgbClr val="0033CC"/>
                              </a:solidFill>
                            </a:rPr>
                            <a:t> – </a:t>
                          </a:r>
                          <a:r>
                            <a:rPr lang="ru-RU" b="1" baseline="0" dirty="0" err="1" smtClean="0">
                              <a:solidFill>
                                <a:srgbClr val="0033CC"/>
                              </a:solidFill>
                            </a:rPr>
                            <a:t>нейтрончик</a:t>
                          </a:r>
                          <a:r>
                            <a:rPr lang="ru-RU" b="1" baseline="0" dirty="0" smtClean="0">
                              <a:solidFill>
                                <a:srgbClr val="0033CC"/>
                              </a:solidFill>
                            </a:rPr>
                            <a:t>)</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ru-RU" b="1" dirty="0" smtClean="0">
                              <a:solidFill>
                                <a:srgbClr val="0033CC"/>
                              </a:solidFill>
                            </a:rPr>
                            <a:t>Предсказание</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1" dirty="0" smtClean="0">
                              <a:solidFill>
                                <a:srgbClr val="0033CC"/>
                              </a:solidFill>
                            </a:rPr>
                            <a:t>1920 – Э. Резерфорд </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b="1" dirty="0" smtClean="0">
                              <a:solidFill>
                                <a:srgbClr val="0033CC"/>
                              </a:solidFill>
                            </a:rPr>
                            <a:t>1930 – В. Паули</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ru-RU" b="1" dirty="0" smtClean="0">
                              <a:solidFill>
                                <a:srgbClr val="0033CC"/>
                              </a:solidFill>
                            </a:rPr>
                            <a:t>Открытие</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1" dirty="0" smtClean="0">
                              <a:solidFill>
                                <a:srgbClr val="0033CC"/>
                              </a:solidFill>
                            </a:rPr>
                            <a:t>1932 – Дж. Чедвик </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b="1" dirty="0" smtClean="0">
                              <a:solidFill>
                                <a:srgbClr val="0033CC"/>
                              </a:solidFill>
                            </a:rPr>
                            <a:t>1956</a:t>
                          </a:r>
                          <a:r>
                            <a:rPr lang="ru-RU" b="1" baseline="0" dirty="0" smtClean="0">
                              <a:solidFill>
                                <a:srgbClr val="0033CC"/>
                              </a:solidFill>
                            </a:rPr>
                            <a:t> – Ф. Райнес и К. Коэн</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ru-RU" b="1" dirty="0" smtClean="0">
                              <a:solidFill>
                                <a:srgbClr val="0033CC"/>
                              </a:solidFill>
                            </a:rPr>
                            <a:t>Заряд</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a:r>
                            <a:rPr lang="en-US" b="1" dirty="0" smtClean="0">
                              <a:solidFill>
                                <a:srgbClr val="0033CC"/>
                              </a:solidFill>
                            </a:rPr>
                            <a:t>                                       Q</a:t>
                          </a:r>
                          <a:r>
                            <a:rPr lang="en-US" b="1" baseline="0" dirty="0" smtClean="0">
                              <a:solidFill>
                                <a:srgbClr val="0033CC"/>
                              </a:solidFill>
                            </a:rPr>
                            <a:t> ~ 0</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r h="370840">
                    <a:tc>
                      <a:txBody>
                        <a:bodyPr/>
                        <a:lstStyle/>
                        <a:p>
                          <a:r>
                            <a:rPr lang="ru-RU" b="1" dirty="0" smtClean="0">
                              <a:solidFill>
                                <a:srgbClr val="0033CC"/>
                              </a:solidFill>
                            </a:rPr>
                            <a:t>Масса</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0033CC"/>
                              </a:solidFill>
                            </a:rPr>
                            <a:t>1.6748</a:t>
                          </a:r>
                          <a:r>
                            <a:rPr lang="en-US" b="1" dirty="0" smtClean="0">
                              <a:solidFill>
                                <a:srgbClr val="0033CC"/>
                              </a:solidFill>
                              <a:sym typeface="Symbol" pitchFamily="18" charset="2"/>
                            </a:rPr>
                            <a:t></a:t>
                          </a:r>
                          <a:r>
                            <a:rPr lang="en-US" b="1" dirty="0" smtClean="0">
                              <a:solidFill>
                                <a:srgbClr val="0033CC"/>
                              </a:solidFill>
                            </a:rPr>
                            <a:t>10</a:t>
                          </a:r>
                          <a:r>
                            <a:rPr lang="en-US" b="1" baseline="30000" dirty="0" smtClean="0">
                              <a:solidFill>
                                <a:srgbClr val="0033CC"/>
                              </a:solidFill>
                              <a:sym typeface="Symbol" pitchFamily="18" charset="2"/>
                            </a:rPr>
                            <a:t>-27</a:t>
                          </a:r>
                          <a:r>
                            <a:rPr lang="en-US" b="1" dirty="0" smtClean="0">
                              <a:solidFill>
                                <a:srgbClr val="0033CC"/>
                              </a:solidFill>
                              <a:sym typeface="Symbol" pitchFamily="18" charset="2"/>
                            </a:rPr>
                            <a:t> kg</a:t>
                          </a:r>
                          <a:endParaRPr lang="ru-RU" b="1" dirty="0" smtClean="0">
                            <a:solidFill>
                              <a:srgbClr val="0033CC"/>
                            </a:solidFill>
                            <a:sym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 xmlns:m="http://schemas.openxmlformats.org/officeDocument/2006/math">
                              <m:r>
                                <a:rPr lang="ru-RU" sz="1800" b="1" i="1" kern="1200" smtClean="0">
                                  <a:solidFill>
                                    <a:srgbClr val="0033CC"/>
                                  </a:solidFill>
                                  <a:effectLst/>
                                  <a:latin typeface="Cambria Math"/>
                                  <a:ea typeface="+mn-ea"/>
                                  <a:cs typeface="+mn-cs"/>
                                </a:rPr>
                                <m:t>𝒎</m:t>
                              </m:r>
                              <m:r>
                                <a:rPr lang="ru-RU" sz="1800" b="1" i="1" kern="1200" smtClean="0">
                                  <a:solidFill>
                                    <a:srgbClr val="0033CC"/>
                                  </a:solidFill>
                                  <a:effectLst/>
                                  <a:latin typeface="Cambria Math"/>
                                  <a:ea typeface="+mn-ea"/>
                                  <a:cs typeface="+mn-cs"/>
                                </a:rPr>
                                <m:t>(</m:t>
                              </m:r>
                              <m:acc>
                                <m:accPr>
                                  <m:chr m:val="̅"/>
                                  <m:ctrlPr>
                                    <a:rPr lang="ru-RU" sz="1800" b="1" i="1" kern="1200">
                                      <a:solidFill>
                                        <a:srgbClr val="0033CC"/>
                                      </a:solidFill>
                                      <a:effectLst/>
                                      <a:latin typeface="Cambria Math" panose="02040503050406030204" pitchFamily="18" charset="0"/>
                                      <a:ea typeface="+mn-ea"/>
                                      <a:cs typeface="+mn-cs"/>
                                    </a:rPr>
                                  </m:ctrlPr>
                                </m:accPr>
                                <m:e>
                                  <m:sSub>
                                    <m:sSubPr>
                                      <m:ctrlPr>
                                        <a:rPr lang="ru-RU" sz="1800" b="1" i="1" kern="1200">
                                          <a:solidFill>
                                            <a:srgbClr val="0033CC"/>
                                          </a:solidFill>
                                          <a:effectLst/>
                                          <a:latin typeface="Cambria Math" panose="02040503050406030204" pitchFamily="18" charset="0"/>
                                          <a:ea typeface="+mn-ea"/>
                                          <a:cs typeface="+mn-cs"/>
                                        </a:rPr>
                                      </m:ctrlPr>
                                    </m:sSubPr>
                                    <m:e>
                                      <m:r>
                                        <a:rPr lang="ru-RU" sz="1800" b="1" i="1" kern="1200">
                                          <a:solidFill>
                                            <a:srgbClr val="0033CC"/>
                                          </a:solidFill>
                                          <a:effectLst/>
                                          <a:latin typeface="Cambria Math"/>
                                          <a:ea typeface="+mn-ea"/>
                                          <a:cs typeface="+mn-cs"/>
                                        </a:rPr>
                                        <m:t>𝒗</m:t>
                                      </m:r>
                                    </m:e>
                                    <m:sub>
                                      <m:r>
                                        <a:rPr lang="ru-RU" sz="1800" b="1" i="1" kern="1200">
                                          <a:solidFill>
                                            <a:srgbClr val="0033CC"/>
                                          </a:solidFill>
                                          <a:effectLst/>
                                          <a:latin typeface="Cambria Math"/>
                                          <a:ea typeface="+mn-ea"/>
                                          <a:cs typeface="+mn-cs"/>
                                        </a:rPr>
                                        <m:t>𝒆</m:t>
                                      </m:r>
                                    </m:sub>
                                  </m:sSub>
                                </m:e>
                              </m:acc>
                              <m:r>
                                <a:rPr lang="ru-RU" sz="1800" b="1" i="1" kern="1200">
                                  <a:solidFill>
                                    <a:srgbClr val="0033CC"/>
                                  </a:solidFill>
                                  <a:effectLst/>
                                  <a:latin typeface="Cambria Math"/>
                                  <a:ea typeface="+mn-ea"/>
                                  <a:cs typeface="+mn-cs"/>
                                </a:rPr>
                                <m:t>)</m:t>
                              </m:r>
                            </m:oMath>
                          </a14:m>
                          <a:r>
                            <a:rPr lang="en-US" b="1" u="none" dirty="0" smtClean="0">
                              <a:solidFill>
                                <a:srgbClr val="0033CC"/>
                              </a:solidFill>
                            </a:rPr>
                            <a:t>&lt;</a:t>
                          </a:r>
                          <a:r>
                            <a:rPr lang="en-US" b="1" u="none" baseline="0" dirty="0" smtClean="0">
                              <a:solidFill>
                                <a:srgbClr val="0033CC"/>
                              </a:solidFill>
                            </a:rPr>
                            <a:t> 4.3 </a:t>
                          </a:r>
                          <a:r>
                            <a:rPr lang="en-US" b="1" u="none" baseline="0" dirty="0" err="1" smtClean="0">
                              <a:solidFill>
                                <a:srgbClr val="0033CC"/>
                              </a:solidFill>
                            </a:rPr>
                            <a:t>eV</a:t>
                          </a:r>
                          <a:endParaRPr lang="ru-RU" b="1" u="sng"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ru-RU" b="1" dirty="0" smtClean="0">
                              <a:solidFill>
                                <a:srgbClr val="0033CC"/>
                              </a:solidFill>
                            </a:rPr>
                            <a:t>Спин</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a:r>
                            <a:rPr lang="en-US" b="1" dirty="0" smtClean="0">
                              <a:solidFill>
                                <a:srgbClr val="0033CC"/>
                              </a:solidFill>
                            </a:rPr>
                            <a:t>                                         1/2</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tc>
                  </a:tr>
                  <a:tr h="370840">
                    <a:tc>
                      <a:txBody>
                        <a:bodyPr/>
                        <a:lstStyle/>
                        <a:p>
                          <a:r>
                            <a:rPr lang="ru-RU" b="1" dirty="0" smtClean="0">
                              <a:solidFill>
                                <a:srgbClr val="0033CC"/>
                              </a:solidFill>
                            </a:rPr>
                            <a:t>Магнитный</a:t>
                          </a:r>
                          <a:r>
                            <a:rPr lang="ru-RU" b="1" baseline="0" dirty="0" smtClean="0">
                              <a:solidFill>
                                <a:srgbClr val="0033CC"/>
                              </a:solidFill>
                            </a:rPr>
                            <a:t> момент</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b="1" i="1" dirty="0" smtClean="0">
                              <a:solidFill>
                                <a:srgbClr val="0033CC"/>
                              </a:solidFill>
                              <a:sym typeface="Symbol" pitchFamily="18" charset="2"/>
                            </a:rPr>
                            <a:t>-1.913</a:t>
                          </a:r>
                          <a:r>
                            <a:rPr lang="en-US" b="1" i="1" dirty="0" smtClean="0">
                              <a:solidFill>
                                <a:srgbClr val="0033CC"/>
                              </a:solidFill>
                              <a:sym typeface="Symbol" pitchFamily="18" charset="2"/>
                            </a:rPr>
                            <a:t> </a:t>
                          </a:r>
                          <a:r>
                            <a:rPr lang="en-US" b="1" i="1" baseline="-25000" dirty="0" err="1" smtClean="0">
                              <a:solidFill>
                                <a:srgbClr val="0033CC"/>
                              </a:solidFill>
                            </a:rPr>
                            <a:t>nuc</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33CC"/>
                              </a:solidFill>
                            </a:rPr>
                            <a:t>&lt;10</a:t>
                          </a:r>
                          <a:r>
                            <a:rPr lang="en-US" b="1" baseline="30000" dirty="0" smtClean="0">
                              <a:solidFill>
                                <a:srgbClr val="0033CC"/>
                              </a:solidFill>
                            </a:rPr>
                            <a:t>-10</a:t>
                          </a:r>
                          <a:endParaRPr lang="ru-RU" b="1" baseline="30000"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ru-RU" b="1" dirty="0" smtClean="0">
                              <a:solidFill>
                                <a:srgbClr val="0033CC"/>
                              </a:solidFill>
                            </a:rPr>
                            <a:t>Сечение</a:t>
                          </a:r>
                          <a:r>
                            <a:rPr lang="ru-RU" b="1" baseline="0" dirty="0" smtClean="0">
                              <a:solidFill>
                                <a:srgbClr val="0033CC"/>
                              </a:solidFill>
                            </a:rPr>
                            <a:t> взаимодействия</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33CC"/>
                              </a:solidFill>
                            </a:rPr>
                            <a:t>~</a:t>
                          </a:r>
                          <a:r>
                            <a:rPr lang="en-US" b="1" baseline="0" dirty="0" smtClean="0">
                              <a:solidFill>
                                <a:srgbClr val="0033CC"/>
                              </a:solidFill>
                            </a:rPr>
                            <a:t> 10</a:t>
                          </a:r>
                          <a:r>
                            <a:rPr lang="en-US" b="1" baseline="30000" dirty="0" smtClean="0">
                              <a:solidFill>
                                <a:srgbClr val="0033CC"/>
                              </a:solidFill>
                            </a:rPr>
                            <a:t>-24</a:t>
                          </a:r>
                          <a:r>
                            <a:rPr lang="en-US" b="1" baseline="0" dirty="0" smtClean="0">
                              <a:solidFill>
                                <a:srgbClr val="0033CC"/>
                              </a:solidFill>
                            </a:rPr>
                            <a:t> cm</a:t>
                          </a:r>
                          <a:r>
                            <a:rPr lang="en-US" b="1" baseline="30000" dirty="0" smtClean="0">
                              <a:solidFill>
                                <a:srgbClr val="0033CC"/>
                              </a:solidFill>
                            </a:rPr>
                            <a:t>2</a:t>
                          </a:r>
                          <a:endParaRPr lang="ru-RU" b="1" baseline="30000"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33CC"/>
                              </a:solidFill>
                            </a:rPr>
                            <a:t>~</a:t>
                          </a:r>
                          <a:r>
                            <a:rPr lang="en-US" b="1" baseline="0" dirty="0" smtClean="0">
                              <a:solidFill>
                                <a:srgbClr val="0033CC"/>
                              </a:solidFill>
                            </a:rPr>
                            <a:t> 10</a:t>
                          </a:r>
                          <a:r>
                            <a:rPr lang="en-US" b="1" baseline="30000" dirty="0" smtClean="0">
                              <a:solidFill>
                                <a:srgbClr val="0033CC"/>
                              </a:solidFill>
                            </a:rPr>
                            <a:t>-43</a:t>
                          </a:r>
                          <a:r>
                            <a:rPr lang="en-US" b="1" baseline="0" dirty="0" smtClean="0">
                              <a:solidFill>
                                <a:srgbClr val="0033CC"/>
                              </a:solidFill>
                            </a:rPr>
                            <a:t> cm</a:t>
                          </a:r>
                          <a:r>
                            <a:rPr lang="en-US" b="1" baseline="30000" dirty="0" smtClean="0">
                              <a:solidFill>
                                <a:srgbClr val="0033CC"/>
                              </a:solidFill>
                            </a:rPr>
                            <a:t>2</a:t>
                          </a:r>
                          <a:endParaRPr lang="ru-RU" b="1" baseline="30000"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4" name="Таблица 3"/>
              <p:cNvGraphicFramePr>
                <a:graphicFrameLocks noGrp="1"/>
              </p:cNvGraphicFramePr>
              <p:nvPr>
                <p:extLst>
                  <p:ext uri="{D42A27DB-BD31-4B8C-83A1-F6EECF244321}">
                    <p14:modId xmlns:p14="http://schemas.microsoft.com/office/powerpoint/2010/main" val="4016535238"/>
                  </p:ext>
                </p:extLst>
              </p:nvPr>
            </p:nvGraphicFramePr>
            <p:xfrm>
              <a:off x="179512" y="1196752"/>
              <a:ext cx="8784976" cy="3774440"/>
            </p:xfrm>
            <a:graphic>
              <a:graphicData uri="http://schemas.openxmlformats.org/drawingml/2006/table">
                <a:tbl>
                  <a:tblPr firstRow="1" bandRow="1">
                    <a:tableStyleId>{5C22544A-7EE6-4342-B048-85BDC9FD1C3A}</a:tableStyleId>
                  </a:tblPr>
                  <a:tblGrid>
                    <a:gridCol w="2232248"/>
                    <a:gridCol w="2880320"/>
                    <a:gridCol w="3672408"/>
                  </a:tblGrid>
                  <a:tr h="640080">
                    <a:tc>
                      <a:txBody>
                        <a:bodyPr/>
                        <a:lstStyle/>
                        <a:p>
                          <a:r>
                            <a:rPr lang="ru-RU" b="1" dirty="0" smtClean="0">
                              <a:solidFill>
                                <a:srgbClr val="0033CC"/>
                              </a:solidFill>
                            </a:rPr>
                            <a:t>Название</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b="1" dirty="0" smtClean="0">
                              <a:solidFill>
                                <a:srgbClr val="0033CC"/>
                              </a:solidFill>
                            </a:rPr>
                            <a:t>От латинского </a:t>
                          </a:r>
                          <a:r>
                            <a:rPr lang="en-US" b="1" dirty="0" smtClean="0">
                              <a:solidFill>
                                <a:srgbClr val="0033CC"/>
                              </a:solidFill>
                            </a:rPr>
                            <a:t>neuter</a:t>
                          </a:r>
                          <a:r>
                            <a:rPr lang="en-US" b="1" baseline="0" dirty="0" smtClean="0">
                              <a:solidFill>
                                <a:srgbClr val="0033CC"/>
                              </a:solidFill>
                            </a:rPr>
                            <a:t>             (</a:t>
                          </a:r>
                          <a:r>
                            <a:rPr lang="ru-RU" b="1" baseline="0" dirty="0" smtClean="0">
                              <a:solidFill>
                                <a:srgbClr val="0033CC"/>
                              </a:solidFill>
                            </a:rPr>
                            <a:t>ни тот, ни другой)</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b="1" dirty="0" smtClean="0">
                              <a:solidFill>
                                <a:srgbClr val="0033CC"/>
                              </a:solidFill>
                            </a:rPr>
                            <a:t>Итальянское (</a:t>
                          </a:r>
                          <a:r>
                            <a:rPr lang="en-US" b="1" dirty="0" smtClean="0">
                              <a:solidFill>
                                <a:srgbClr val="0033CC"/>
                              </a:solidFill>
                            </a:rPr>
                            <a:t>neutrino</a:t>
                          </a:r>
                          <a:r>
                            <a:rPr lang="en-US" b="1" baseline="0" dirty="0" smtClean="0">
                              <a:solidFill>
                                <a:srgbClr val="0033CC"/>
                              </a:solidFill>
                            </a:rPr>
                            <a:t> – </a:t>
                          </a:r>
                          <a:r>
                            <a:rPr lang="ru-RU" b="1" baseline="0" dirty="0" err="1" smtClean="0">
                              <a:solidFill>
                                <a:srgbClr val="0033CC"/>
                              </a:solidFill>
                            </a:rPr>
                            <a:t>нейтрончик</a:t>
                          </a:r>
                          <a:r>
                            <a:rPr lang="ru-RU" b="1" baseline="0" dirty="0" smtClean="0">
                              <a:solidFill>
                                <a:srgbClr val="0033CC"/>
                              </a:solidFill>
                            </a:rPr>
                            <a:t>)</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ru-RU" b="1" dirty="0" smtClean="0">
                              <a:solidFill>
                                <a:srgbClr val="0033CC"/>
                              </a:solidFill>
                            </a:rPr>
                            <a:t>Предсказание</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1" dirty="0" smtClean="0">
                              <a:solidFill>
                                <a:srgbClr val="0033CC"/>
                              </a:solidFill>
                            </a:rPr>
                            <a:t>1920 – Э. Резерфорд </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b="1" dirty="0" smtClean="0">
                              <a:solidFill>
                                <a:srgbClr val="0033CC"/>
                              </a:solidFill>
                            </a:rPr>
                            <a:t>1930 – В. Паули</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ru-RU" b="1" dirty="0" smtClean="0">
                              <a:solidFill>
                                <a:srgbClr val="0033CC"/>
                              </a:solidFill>
                            </a:rPr>
                            <a:t>Открытие</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1" dirty="0" smtClean="0">
                              <a:solidFill>
                                <a:srgbClr val="0033CC"/>
                              </a:solidFill>
                            </a:rPr>
                            <a:t>1932 – Дж. Чедвик </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b="1" dirty="0" smtClean="0">
                              <a:solidFill>
                                <a:srgbClr val="0033CC"/>
                              </a:solidFill>
                            </a:rPr>
                            <a:t>1956</a:t>
                          </a:r>
                          <a:r>
                            <a:rPr lang="ru-RU" b="1" baseline="0" dirty="0" smtClean="0">
                              <a:solidFill>
                                <a:srgbClr val="0033CC"/>
                              </a:solidFill>
                            </a:rPr>
                            <a:t> – Ф. Райнес и К. Коэн</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ru-RU" b="1" dirty="0" smtClean="0">
                              <a:solidFill>
                                <a:srgbClr val="0033CC"/>
                              </a:solidFill>
                            </a:rPr>
                            <a:t>Заряд</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a:r>
                            <a:rPr lang="en-US" b="1" dirty="0" smtClean="0">
                              <a:solidFill>
                                <a:srgbClr val="0033CC"/>
                              </a:solidFill>
                            </a:rPr>
                            <a:t>                                       Q</a:t>
                          </a:r>
                          <a:r>
                            <a:rPr lang="en-US" b="1" baseline="0" dirty="0" smtClean="0">
                              <a:solidFill>
                                <a:srgbClr val="0033CC"/>
                              </a:solidFill>
                            </a:rPr>
                            <a:t> ~ 0</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r h="370840">
                    <a:tc>
                      <a:txBody>
                        <a:bodyPr/>
                        <a:lstStyle/>
                        <a:p>
                          <a:r>
                            <a:rPr lang="ru-RU" b="1" dirty="0" smtClean="0">
                              <a:solidFill>
                                <a:srgbClr val="0033CC"/>
                              </a:solidFill>
                            </a:rPr>
                            <a:t>Масса</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0033CC"/>
                              </a:solidFill>
                            </a:rPr>
                            <a:t>1.6748</a:t>
                          </a:r>
                          <a:r>
                            <a:rPr lang="en-US" b="1" dirty="0" smtClean="0">
                              <a:solidFill>
                                <a:srgbClr val="0033CC"/>
                              </a:solidFill>
                              <a:sym typeface="Symbol" pitchFamily="18" charset="2"/>
                            </a:rPr>
                            <a:t></a:t>
                          </a:r>
                          <a:r>
                            <a:rPr lang="en-US" b="1" dirty="0" smtClean="0">
                              <a:solidFill>
                                <a:srgbClr val="0033CC"/>
                              </a:solidFill>
                            </a:rPr>
                            <a:t>10</a:t>
                          </a:r>
                          <a:r>
                            <a:rPr lang="en-US" b="1" baseline="30000" dirty="0" smtClean="0">
                              <a:solidFill>
                                <a:srgbClr val="0033CC"/>
                              </a:solidFill>
                              <a:sym typeface="Symbol" pitchFamily="18" charset="2"/>
                            </a:rPr>
                            <a:t>-27</a:t>
                          </a:r>
                          <a:r>
                            <a:rPr lang="en-US" b="1" dirty="0" smtClean="0">
                              <a:solidFill>
                                <a:srgbClr val="0033CC"/>
                              </a:solidFill>
                              <a:sym typeface="Symbol" pitchFamily="18" charset="2"/>
                            </a:rPr>
                            <a:t> kg</a:t>
                          </a:r>
                          <a:endParaRPr lang="ru-RU" b="1" dirty="0" smtClean="0">
                            <a:solidFill>
                              <a:srgbClr val="0033CC"/>
                            </a:solidFill>
                            <a:sym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2"/>
                          <a:stretch>
                            <a:fillRect l="-139138" t="-478689" b="-470492"/>
                          </a:stretch>
                        </a:blipFill>
                      </a:tcPr>
                    </a:tc>
                  </a:tr>
                  <a:tr h="370840">
                    <a:tc>
                      <a:txBody>
                        <a:bodyPr/>
                        <a:lstStyle/>
                        <a:p>
                          <a:r>
                            <a:rPr lang="ru-RU" b="1" dirty="0" smtClean="0">
                              <a:solidFill>
                                <a:srgbClr val="0033CC"/>
                              </a:solidFill>
                            </a:rPr>
                            <a:t>Спин</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a:r>
                            <a:rPr lang="en-US" b="1" dirty="0" smtClean="0">
                              <a:solidFill>
                                <a:srgbClr val="0033CC"/>
                              </a:solidFill>
                            </a:rPr>
                            <a:t>                                         1/2</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tc>
                  </a:tr>
                  <a:tr h="640080">
                    <a:tc>
                      <a:txBody>
                        <a:bodyPr/>
                        <a:lstStyle/>
                        <a:p>
                          <a:r>
                            <a:rPr lang="ru-RU" b="1" dirty="0" smtClean="0">
                              <a:solidFill>
                                <a:srgbClr val="0033CC"/>
                              </a:solidFill>
                            </a:rPr>
                            <a:t>Магнитный</a:t>
                          </a:r>
                          <a:r>
                            <a:rPr lang="ru-RU" b="1" baseline="0" dirty="0" smtClean="0">
                              <a:solidFill>
                                <a:srgbClr val="0033CC"/>
                              </a:solidFill>
                            </a:rPr>
                            <a:t> момент</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b="1" i="1" dirty="0" smtClean="0">
                              <a:solidFill>
                                <a:srgbClr val="0033CC"/>
                              </a:solidFill>
                              <a:sym typeface="Symbol" pitchFamily="18" charset="2"/>
                            </a:rPr>
                            <a:t>-1.913</a:t>
                          </a:r>
                          <a:r>
                            <a:rPr lang="en-US" b="1" i="1" dirty="0" smtClean="0">
                              <a:solidFill>
                                <a:srgbClr val="0033CC"/>
                              </a:solidFill>
                              <a:sym typeface="Symbol" pitchFamily="18" charset="2"/>
                            </a:rPr>
                            <a:t> </a:t>
                          </a:r>
                          <a:r>
                            <a:rPr lang="en-US" b="1" i="1" baseline="-25000" dirty="0" err="1" smtClean="0">
                              <a:solidFill>
                                <a:srgbClr val="0033CC"/>
                              </a:solidFill>
                            </a:rPr>
                            <a:t>nuc</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33CC"/>
                              </a:solidFill>
                            </a:rPr>
                            <a:t>&lt;10</a:t>
                          </a:r>
                          <a:r>
                            <a:rPr lang="en-US" b="1" baseline="30000" dirty="0" smtClean="0">
                              <a:solidFill>
                                <a:srgbClr val="0033CC"/>
                              </a:solidFill>
                            </a:rPr>
                            <a:t>-10</a:t>
                          </a:r>
                          <a:endParaRPr lang="ru-RU" b="1" baseline="30000"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ru-RU" b="1" dirty="0" smtClean="0">
                              <a:solidFill>
                                <a:srgbClr val="0033CC"/>
                              </a:solidFill>
                            </a:rPr>
                            <a:t>Сечение</a:t>
                          </a:r>
                          <a:r>
                            <a:rPr lang="ru-RU" b="1" baseline="0" dirty="0" smtClean="0">
                              <a:solidFill>
                                <a:srgbClr val="0033CC"/>
                              </a:solidFill>
                            </a:rPr>
                            <a:t> взаимодействия</a:t>
                          </a:r>
                          <a:endParaRPr lang="ru-RU"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33CC"/>
                              </a:solidFill>
                            </a:rPr>
                            <a:t>~</a:t>
                          </a:r>
                          <a:r>
                            <a:rPr lang="en-US" b="1" baseline="0" dirty="0" smtClean="0">
                              <a:solidFill>
                                <a:srgbClr val="0033CC"/>
                              </a:solidFill>
                            </a:rPr>
                            <a:t> 10</a:t>
                          </a:r>
                          <a:r>
                            <a:rPr lang="en-US" b="1" baseline="30000" dirty="0" smtClean="0">
                              <a:solidFill>
                                <a:srgbClr val="0033CC"/>
                              </a:solidFill>
                            </a:rPr>
                            <a:t>-24</a:t>
                          </a:r>
                          <a:r>
                            <a:rPr lang="en-US" b="1" baseline="0" dirty="0" smtClean="0">
                              <a:solidFill>
                                <a:srgbClr val="0033CC"/>
                              </a:solidFill>
                            </a:rPr>
                            <a:t> cm</a:t>
                          </a:r>
                          <a:r>
                            <a:rPr lang="en-US" b="1" baseline="30000" dirty="0" smtClean="0">
                              <a:solidFill>
                                <a:srgbClr val="0033CC"/>
                              </a:solidFill>
                            </a:rPr>
                            <a:t>2</a:t>
                          </a:r>
                          <a:endParaRPr lang="ru-RU" b="1" baseline="30000"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33CC"/>
                              </a:solidFill>
                            </a:rPr>
                            <a:t>~</a:t>
                          </a:r>
                          <a:r>
                            <a:rPr lang="en-US" b="1" baseline="0" dirty="0" smtClean="0">
                              <a:solidFill>
                                <a:srgbClr val="0033CC"/>
                              </a:solidFill>
                            </a:rPr>
                            <a:t> 10</a:t>
                          </a:r>
                          <a:r>
                            <a:rPr lang="en-US" b="1" baseline="30000" dirty="0" smtClean="0">
                              <a:solidFill>
                                <a:srgbClr val="0033CC"/>
                              </a:solidFill>
                            </a:rPr>
                            <a:t>-43</a:t>
                          </a:r>
                          <a:r>
                            <a:rPr lang="en-US" b="1" baseline="0" dirty="0" smtClean="0">
                              <a:solidFill>
                                <a:srgbClr val="0033CC"/>
                              </a:solidFill>
                            </a:rPr>
                            <a:t> cm</a:t>
                          </a:r>
                          <a:r>
                            <a:rPr lang="en-US" b="1" baseline="30000" dirty="0" smtClean="0">
                              <a:solidFill>
                                <a:srgbClr val="0033CC"/>
                              </a:solidFill>
                            </a:rPr>
                            <a:t>2</a:t>
                          </a:r>
                          <a:endParaRPr lang="ru-RU" b="1" baseline="30000"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Fallback>
      </mc:AlternateContent>
      <p:sp>
        <p:nvSpPr>
          <p:cNvPr id="7" name="TextBox 6"/>
          <p:cNvSpPr txBox="1"/>
          <p:nvPr/>
        </p:nvSpPr>
        <p:spPr>
          <a:xfrm>
            <a:off x="2123728" y="5157192"/>
            <a:ext cx="5400600" cy="369332"/>
          </a:xfrm>
          <a:prstGeom prst="rect">
            <a:avLst/>
          </a:prstGeom>
          <a:noFill/>
        </p:spPr>
        <p:txBody>
          <a:bodyPr wrap="square" rtlCol="0">
            <a:spAutoFit/>
          </a:bodyPr>
          <a:lstStyle/>
          <a:p>
            <a:r>
              <a:rPr lang="ru-RU" b="1" dirty="0" smtClean="0">
                <a:solidFill>
                  <a:srgbClr val="D60093"/>
                </a:solidFill>
              </a:rPr>
              <a:t>Реакция, в которой были открыты нейтрино</a:t>
            </a:r>
            <a:endParaRPr lang="ru-RU" b="1" dirty="0">
              <a:solidFill>
                <a:srgbClr val="D60093"/>
              </a:solidFill>
            </a:endParaRPr>
          </a:p>
        </p:txBody>
      </p:sp>
      <p:pic>
        <p:nvPicPr>
          <p:cNvPr id="553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5526524"/>
            <a:ext cx="3312368" cy="69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5210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7384"/>
            <a:ext cx="8892480" cy="461665"/>
          </a:xfrm>
          <a:prstGeom prst="rect">
            <a:avLst/>
          </a:prstGeom>
          <a:noFill/>
        </p:spPr>
        <p:txBody>
          <a:bodyPr wrap="square" rtlCol="0">
            <a:spAutoFit/>
          </a:bodyPr>
          <a:lstStyle/>
          <a:p>
            <a:pPr algn="ctr"/>
            <a:r>
              <a:rPr lang="en-US" sz="2400" b="1" dirty="0" smtClean="0">
                <a:solidFill>
                  <a:srgbClr val="0000FF"/>
                </a:solidFill>
              </a:rPr>
              <a:t>First neutron </a:t>
            </a:r>
            <a:r>
              <a:rPr lang="en-US" sz="2400" b="1" dirty="0">
                <a:solidFill>
                  <a:srgbClr val="0000FF"/>
                </a:solidFill>
              </a:rPr>
              <a:t>scattering experiments - powder diffraction </a:t>
            </a:r>
            <a:endParaRPr lang="ru-RU" sz="2400" b="1" dirty="0">
              <a:solidFill>
                <a:srgbClr val="0000FF"/>
              </a:solidFill>
            </a:endParaRPr>
          </a:p>
        </p:txBody>
      </p:sp>
      <p:sp>
        <p:nvSpPr>
          <p:cNvPr id="3" name="TextBox 2"/>
          <p:cNvSpPr txBox="1"/>
          <p:nvPr/>
        </p:nvSpPr>
        <p:spPr>
          <a:xfrm>
            <a:off x="2627784" y="384651"/>
            <a:ext cx="4752528" cy="369332"/>
          </a:xfrm>
          <a:prstGeom prst="rect">
            <a:avLst/>
          </a:prstGeom>
          <a:noFill/>
        </p:spPr>
        <p:txBody>
          <a:bodyPr wrap="square" rtlCol="0">
            <a:spAutoFit/>
          </a:bodyPr>
          <a:lstStyle/>
          <a:p>
            <a:r>
              <a:rPr lang="en-US" b="1" dirty="0" smtClean="0">
                <a:solidFill>
                  <a:srgbClr val="C00000"/>
                </a:solidFill>
              </a:rPr>
              <a:t>Clinton Pile reactor, Oak-Ridge, USA</a:t>
            </a:r>
            <a:endParaRPr lang="ru-RU" b="1" dirty="0">
              <a:solidFill>
                <a:srgbClr val="C0000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1011" y="1124744"/>
            <a:ext cx="2821497"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011" y="3573016"/>
            <a:ext cx="2821497" cy="207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9552" y="5674022"/>
            <a:ext cx="3744416" cy="923330"/>
          </a:xfrm>
          <a:prstGeom prst="rect">
            <a:avLst/>
          </a:prstGeom>
          <a:noFill/>
        </p:spPr>
        <p:txBody>
          <a:bodyPr wrap="square" rtlCol="0">
            <a:spAutoFit/>
          </a:bodyPr>
          <a:lstStyle/>
          <a:p>
            <a:pPr algn="ctr"/>
            <a:r>
              <a:rPr lang="en-US" b="1" dirty="0" smtClean="0">
                <a:solidFill>
                  <a:srgbClr val="C00000"/>
                </a:solidFill>
              </a:rPr>
              <a:t>Double axis spectrometer for powder diffraction experiments,          E. </a:t>
            </a:r>
            <a:r>
              <a:rPr lang="en-US" b="1" dirty="0" err="1" smtClean="0">
                <a:solidFill>
                  <a:srgbClr val="C00000"/>
                </a:solidFill>
              </a:rPr>
              <a:t>Wollan</a:t>
            </a:r>
            <a:r>
              <a:rPr lang="en-US" b="1" dirty="0" smtClean="0">
                <a:solidFill>
                  <a:srgbClr val="C00000"/>
                </a:solidFill>
              </a:rPr>
              <a:t>, </a:t>
            </a:r>
            <a:r>
              <a:rPr lang="en-US" b="1" dirty="0" err="1" smtClean="0">
                <a:solidFill>
                  <a:srgbClr val="C00000"/>
                </a:solidFill>
              </a:rPr>
              <a:t>C.Shull</a:t>
            </a:r>
            <a:endParaRPr lang="ru-RU" b="1" dirty="0">
              <a:solidFill>
                <a:srgbClr val="C00000"/>
              </a:solidFill>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918573"/>
            <a:ext cx="3600400" cy="249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860032" y="4510861"/>
            <a:ext cx="3600400" cy="646331"/>
          </a:xfrm>
          <a:prstGeom prst="rect">
            <a:avLst/>
          </a:prstGeom>
          <a:noFill/>
        </p:spPr>
        <p:txBody>
          <a:bodyPr wrap="square" rtlCol="0">
            <a:spAutoFit/>
          </a:bodyPr>
          <a:lstStyle/>
          <a:p>
            <a:pPr algn="ctr"/>
            <a:r>
              <a:rPr lang="en-US" b="1" dirty="0" smtClean="0">
                <a:solidFill>
                  <a:srgbClr val="C00000"/>
                </a:solidFill>
              </a:rPr>
              <a:t>First neutron powder diffraction pattern of </a:t>
            </a:r>
            <a:r>
              <a:rPr lang="en-US" b="1" dirty="0" err="1" smtClean="0">
                <a:solidFill>
                  <a:srgbClr val="C00000"/>
                </a:solidFill>
              </a:rPr>
              <a:t>NaCl</a:t>
            </a:r>
            <a:r>
              <a:rPr lang="en-US" b="1" dirty="0" smtClean="0">
                <a:solidFill>
                  <a:srgbClr val="C00000"/>
                </a:solidFill>
              </a:rPr>
              <a:t>,</a:t>
            </a:r>
            <a:endParaRPr lang="ru-RU" b="1" dirty="0">
              <a:solidFill>
                <a:srgbClr val="C00000"/>
              </a:solidFill>
            </a:endParaRPr>
          </a:p>
        </p:txBody>
      </p:sp>
      <p:sp>
        <p:nvSpPr>
          <p:cNvPr id="9" name="TextBox 8"/>
          <p:cNvSpPr txBox="1"/>
          <p:nvPr/>
        </p:nvSpPr>
        <p:spPr>
          <a:xfrm>
            <a:off x="4932040" y="5229200"/>
            <a:ext cx="3600400" cy="369332"/>
          </a:xfrm>
          <a:prstGeom prst="rect">
            <a:avLst/>
          </a:prstGeom>
          <a:noFill/>
        </p:spPr>
        <p:txBody>
          <a:bodyPr wrap="square" rtlCol="0">
            <a:spAutoFit/>
          </a:bodyPr>
          <a:lstStyle/>
          <a:p>
            <a:pPr algn="ctr"/>
            <a:r>
              <a:rPr lang="en-US" b="1" dirty="0" smtClean="0">
                <a:solidFill>
                  <a:srgbClr val="C00000"/>
                </a:solidFill>
              </a:rPr>
              <a:t>1946</a:t>
            </a:r>
            <a:endParaRPr lang="ru-RU" b="1" dirty="0">
              <a:solidFill>
                <a:srgbClr val="C00000"/>
              </a:solidFill>
            </a:endParaRPr>
          </a:p>
        </p:txBody>
      </p:sp>
      <p:sp>
        <p:nvSpPr>
          <p:cNvPr id="10" name="TextBox 9"/>
          <p:cNvSpPr txBox="1"/>
          <p:nvPr/>
        </p:nvSpPr>
        <p:spPr>
          <a:xfrm>
            <a:off x="5580112" y="6474822"/>
            <a:ext cx="3816424" cy="338554"/>
          </a:xfrm>
          <a:prstGeom prst="rect">
            <a:avLst/>
          </a:prstGeom>
          <a:noFill/>
        </p:spPr>
        <p:txBody>
          <a:bodyPr wrap="square" rtlCol="0">
            <a:spAutoFit/>
          </a:bodyPr>
          <a:lstStyle/>
          <a:p>
            <a:r>
              <a:rPr lang="en-US" sz="1600" i="1" dirty="0" smtClean="0">
                <a:solidFill>
                  <a:srgbClr val="006600"/>
                </a:solidFill>
              </a:rPr>
              <a:t>From: C. Shull Nobel Lecture (1994)</a:t>
            </a:r>
            <a:endParaRPr lang="ru-RU" sz="1600" i="1" dirty="0">
              <a:solidFill>
                <a:srgbClr val="006600"/>
              </a:solidFill>
            </a:endParaRPr>
          </a:p>
        </p:txBody>
      </p:sp>
    </p:spTree>
    <p:extLst>
      <p:ext uri="{BB962C8B-B14F-4D97-AF65-F5344CB8AC3E}">
        <p14:creationId xmlns:p14="http://schemas.microsoft.com/office/powerpoint/2010/main" val="1466601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44624"/>
            <a:ext cx="7344816" cy="523220"/>
          </a:xfrm>
          <a:prstGeom prst="rect">
            <a:avLst/>
          </a:prstGeom>
          <a:noFill/>
        </p:spPr>
        <p:txBody>
          <a:bodyPr wrap="square" rtlCol="0">
            <a:spAutoFit/>
          </a:bodyPr>
          <a:lstStyle/>
          <a:p>
            <a:pPr algn="ctr"/>
            <a:r>
              <a:rPr lang="en-US" sz="2800" b="1" dirty="0" smtClean="0">
                <a:solidFill>
                  <a:srgbClr val="0000FF"/>
                </a:solidFill>
              </a:rPr>
              <a:t>The Nobel Prize in Physics in 1994</a:t>
            </a:r>
            <a:endParaRPr lang="ru-RU" sz="2800" b="1" dirty="0">
              <a:solidFill>
                <a:srgbClr val="0000FF"/>
              </a:solidFill>
            </a:endParaRPr>
          </a:p>
        </p:txBody>
      </p:sp>
      <p:sp>
        <p:nvSpPr>
          <p:cNvPr id="3" name="Прямоугольник 2"/>
          <p:cNvSpPr/>
          <p:nvPr/>
        </p:nvSpPr>
        <p:spPr>
          <a:xfrm>
            <a:off x="395536" y="620688"/>
            <a:ext cx="8424936" cy="830997"/>
          </a:xfrm>
          <a:prstGeom prst="rect">
            <a:avLst/>
          </a:prstGeom>
        </p:spPr>
        <p:txBody>
          <a:bodyPr wrap="square">
            <a:spAutoFit/>
          </a:bodyPr>
          <a:lstStyle/>
          <a:p>
            <a:pPr algn="ctr"/>
            <a:r>
              <a:rPr lang="en-US" sz="2400" b="1" dirty="0" smtClean="0">
                <a:solidFill>
                  <a:srgbClr val="C00000"/>
                </a:solidFill>
              </a:rPr>
              <a:t>For pioneering </a:t>
            </a:r>
            <a:r>
              <a:rPr lang="en-US" sz="2400" b="1" dirty="0">
                <a:solidFill>
                  <a:srgbClr val="C00000"/>
                </a:solidFill>
              </a:rPr>
              <a:t>contributions to the development of neutron scattering techniques for studies of condensed matter</a:t>
            </a:r>
            <a:endParaRPr lang="ru-RU" sz="2400" b="1" dirty="0">
              <a:solidFill>
                <a:srgbClr val="C00000"/>
              </a:solidFill>
            </a:endParaRPr>
          </a:p>
        </p:txBody>
      </p:sp>
      <p:pic>
        <p:nvPicPr>
          <p:cNvPr id="4" name="Picture 4" descr="Bertram N. Brockhous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2846" y="1747387"/>
            <a:ext cx="1543050" cy="21621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lifford G. Shull">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747387"/>
            <a:ext cx="1543050" cy="216217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187624" y="4149080"/>
            <a:ext cx="3149324" cy="461665"/>
          </a:xfrm>
          <a:prstGeom prst="rect">
            <a:avLst/>
          </a:prstGeom>
        </p:spPr>
        <p:txBody>
          <a:bodyPr wrap="none">
            <a:spAutoFit/>
          </a:bodyPr>
          <a:lstStyle/>
          <a:p>
            <a:r>
              <a:rPr lang="en-US" sz="2400" b="1" dirty="0">
                <a:solidFill>
                  <a:srgbClr val="006600"/>
                </a:solidFill>
              </a:rPr>
              <a:t>Bertram N. </a:t>
            </a:r>
            <a:r>
              <a:rPr lang="en-US" sz="2400" b="1" dirty="0" err="1">
                <a:solidFill>
                  <a:srgbClr val="006600"/>
                </a:solidFill>
              </a:rPr>
              <a:t>Brockhouse</a:t>
            </a:r>
            <a:endParaRPr lang="ru-RU" sz="2400" dirty="0">
              <a:solidFill>
                <a:srgbClr val="006600"/>
              </a:solidFill>
            </a:endParaRPr>
          </a:p>
        </p:txBody>
      </p:sp>
      <p:sp>
        <p:nvSpPr>
          <p:cNvPr id="7" name="Прямоугольник 6"/>
          <p:cNvSpPr/>
          <p:nvPr/>
        </p:nvSpPr>
        <p:spPr>
          <a:xfrm>
            <a:off x="5220072" y="4149080"/>
            <a:ext cx="2167132" cy="461665"/>
          </a:xfrm>
          <a:prstGeom prst="rect">
            <a:avLst/>
          </a:prstGeom>
        </p:spPr>
        <p:txBody>
          <a:bodyPr wrap="none">
            <a:spAutoFit/>
          </a:bodyPr>
          <a:lstStyle/>
          <a:p>
            <a:r>
              <a:rPr lang="en-US" sz="2400" b="1" dirty="0">
                <a:solidFill>
                  <a:srgbClr val="006600"/>
                </a:solidFill>
              </a:rPr>
              <a:t>Clifford G. Shull</a:t>
            </a:r>
            <a:endParaRPr lang="ru-RU" sz="2400" dirty="0">
              <a:solidFill>
                <a:srgbClr val="006600"/>
              </a:solidFill>
            </a:endParaRPr>
          </a:p>
        </p:txBody>
      </p:sp>
      <p:sp>
        <p:nvSpPr>
          <p:cNvPr id="8" name="Прямоугольник 7"/>
          <p:cNvSpPr/>
          <p:nvPr/>
        </p:nvSpPr>
        <p:spPr>
          <a:xfrm>
            <a:off x="1259632" y="4653136"/>
            <a:ext cx="2824818" cy="646331"/>
          </a:xfrm>
          <a:prstGeom prst="rect">
            <a:avLst/>
          </a:prstGeom>
        </p:spPr>
        <p:txBody>
          <a:bodyPr wrap="square">
            <a:spAutoFit/>
          </a:bodyPr>
          <a:lstStyle/>
          <a:p>
            <a:pPr algn="ctr"/>
            <a:r>
              <a:rPr lang="en-US" b="1" i="1" dirty="0" smtClean="0">
                <a:solidFill>
                  <a:srgbClr val="FF0000"/>
                </a:solidFill>
              </a:rPr>
              <a:t>For </a:t>
            </a:r>
            <a:r>
              <a:rPr lang="en-US" b="1" i="1" dirty="0">
                <a:solidFill>
                  <a:srgbClr val="FF0000"/>
                </a:solidFill>
              </a:rPr>
              <a:t>the development of neutron spectroscopy</a:t>
            </a:r>
            <a:endParaRPr lang="ru-RU" b="1" dirty="0">
              <a:solidFill>
                <a:srgbClr val="FF0000"/>
              </a:solidFill>
            </a:endParaRPr>
          </a:p>
        </p:txBody>
      </p:sp>
      <p:sp>
        <p:nvSpPr>
          <p:cNvPr id="9" name="Прямоугольник 8"/>
          <p:cNvSpPr/>
          <p:nvPr/>
        </p:nvSpPr>
        <p:spPr>
          <a:xfrm>
            <a:off x="4754835" y="4656904"/>
            <a:ext cx="3273549" cy="646331"/>
          </a:xfrm>
          <a:prstGeom prst="rect">
            <a:avLst/>
          </a:prstGeom>
        </p:spPr>
        <p:txBody>
          <a:bodyPr wrap="square">
            <a:spAutoFit/>
          </a:bodyPr>
          <a:lstStyle/>
          <a:p>
            <a:pPr algn="ctr"/>
            <a:r>
              <a:rPr lang="en-US" b="1" i="1" dirty="0" smtClean="0">
                <a:solidFill>
                  <a:srgbClr val="FF0000"/>
                </a:solidFill>
              </a:rPr>
              <a:t>For the </a:t>
            </a:r>
            <a:r>
              <a:rPr lang="en-US" b="1" i="1" dirty="0">
                <a:solidFill>
                  <a:srgbClr val="FF0000"/>
                </a:solidFill>
              </a:rPr>
              <a:t>development of the neutron diffraction technique</a:t>
            </a:r>
            <a:endParaRPr lang="ru-RU" b="1" dirty="0">
              <a:solidFill>
                <a:srgbClr val="FF0000"/>
              </a:solidFill>
            </a:endParaRPr>
          </a:p>
        </p:txBody>
      </p:sp>
    </p:spTree>
    <p:extLst>
      <p:ext uri="{BB962C8B-B14F-4D97-AF65-F5344CB8AC3E}">
        <p14:creationId xmlns:p14="http://schemas.microsoft.com/office/powerpoint/2010/main" val="26218414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45387"/>
            <a:ext cx="6552728" cy="954107"/>
          </a:xfrm>
          <a:prstGeom prst="rect">
            <a:avLst/>
          </a:prstGeom>
          <a:noFill/>
        </p:spPr>
        <p:txBody>
          <a:bodyPr wrap="square" rtlCol="0">
            <a:spAutoFit/>
          </a:bodyPr>
          <a:lstStyle/>
          <a:p>
            <a:pPr algn="ctr"/>
            <a:r>
              <a:rPr lang="en-US" sz="2800" b="1" dirty="0" smtClean="0">
                <a:solidFill>
                  <a:srgbClr val="0000FF"/>
                </a:solidFill>
              </a:rPr>
              <a:t>Neutron sources for production of extracted neutron beams</a:t>
            </a:r>
            <a:endParaRPr lang="ru-RU" sz="2800" b="1" dirty="0">
              <a:solidFill>
                <a:srgbClr val="0000FF"/>
              </a:solidFill>
            </a:endParaRPr>
          </a:p>
        </p:txBody>
      </p:sp>
      <p:pic>
        <p:nvPicPr>
          <p:cNvPr id="3" name="Picture 2" descr="http://www.mlz-garching.de/files/kernspaltung.png"/>
          <p:cNvPicPr>
            <a:picLocks noChangeAspect="1" noChangeArrowheads="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1644" y="1260083"/>
            <a:ext cx="3528392" cy="15418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1684" y="828035"/>
            <a:ext cx="3096344" cy="338554"/>
          </a:xfrm>
          <a:prstGeom prst="rect">
            <a:avLst/>
          </a:prstGeom>
          <a:noFill/>
        </p:spPr>
        <p:txBody>
          <a:bodyPr wrap="square" rtlCol="0">
            <a:spAutoFit/>
          </a:bodyPr>
          <a:lstStyle/>
          <a:p>
            <a:pPr algn="ctr"/>
            <a:r>
              <a:rPr lang="en-US" sz="1600" b="1" dirty="0" smtClean="0">
                <a:solidFill>
                  <a:srgbClr val="C00000"/>
                </a:solidFill>
              </a:rPr>
              <a:t>Nuclear fission of </a:t>
            </a:r>
            <a:r>
              <a:rPr lang="en-US" sz="1600" b="1" baseline="30000" dirty="0" smtClean="0">
                <a:solidFill>
                  <a:srgbClr val="C00000"/>
                </a:solidFill>
              </a:rPr>
              <a:t>235</a:t>
            </a:r>
            <a:r>
              <a:rPr lang="en-US" sz="1600" b="1" dirty="0" smtClean="0">
                <a:solidFill>
                  <a:srgbClr val="C00000"/>
                </a:solidFill>
              </a:rPr>
              <a:t>U, </a:t>
            </a:r>
            <a:r>
              <a:rPr lang="en-US" sz="1600" b="1" baseline="30000" dirty="0" smtClean="0">
                <a:solidFill>
                  <a:srgbClr val="C00000"/>
                </a:solidFill>
              </a:rPr>
              <a:t>235</a:t>
            </a:r>
            <a:r>
              <a:rPr lang="en-US" sz="1600" b="1" dirty="0" smtClean="0">
                <a:solidFill>
                  <a:srgbClr val="C00000"/>
                </a:solidFill>
              </a:rPr>
              <a:t>Pu</a:t>
            </a:r>
            <a:endParaRPr lang="ru-RU" sz="1600" b="1" dirty="0">
              <a:solidFill>
                <a:srgbClr val="C00000"/>
              </a:solidFill>
            </a:endParaRPr>
          </a:p>
        </p:txBody>
      </p:sp>
      <p:sp>
        <p:nvSpPr>
          <p:cNvPr id="5" name="TextBox 4"/>
          <p:cNvSpPr txBox="1"/>
          <p:nvPr/>
        </p:nvSpPr>
        <p:spPr>
          <a:xfrm>
            <a:off x="-35860" y="2772251"/>
            <a:ext cx="3851920" cy="584775"/>
          </a:xfrm>
          <a:prstGeom prst="rect">
            <a:avLst/>
          </a:prstGeom>
          <a:noFill/>
        </p:spPr>
        <p:txBody>
          <a:bodyPr wrap="square" rtlCol="0">
            <a:spAutoFit/>
          </a:bodyPr>
          <a:lstStyle/>
          <a:p>
            <a:pPr algn="ctr"/>
            <a:r>
              <a:rPr lang="en-US" sz="1600" b="1" dirty="0" smtClean="0">
                <a:solidFill>
                  <a:srgbClr val="7030A0"/>
                </a:solidFill>
              </a:rPr>
              <a:t>Neutron generation: 2.5 neutrons per fission act , 1 can be used for experiments</a:t>
            </a:r>
            <a:endParaRPr lang="ru-RU" sz="1600" b="1" dirty="0">
              <a:solidFill>
                <a:srgbClr val="7030A0"/>
              </a:solidFill>
            </a:endParaRPr>
          </a:p>
        </p:txBody>
      </p:sp>
      <p:grpSp>
        <p:nvGrpSpPr>
          <p:cNvPr id="6" name="Группа 5"/>
          <p:cNvGrpSpPr/>
          <p:nvPr/>
        </p:nvGrpSpPr>
        <p:grpSpPr>
          <a:xfrm>
            <a:off x="5364088" y="1304908"/>
            <a:ext cx="3280341" cy="2062447"/>
            <a:chOff x="5076056" y="1057526"/>
            <a:chExt cx="3280341" cy="2062447"/>
          </a:xfrm>
        </p:grpSpPr>
        <p:pic>
          <p:nvPicPr>
            <p:cNvPr id="7" name="Picture 8" descr="http://1.bp.blogspot.com/_v3MT4fQMTzM/TPiV655FUbI/AAAAAAAAAA8/I2mFif2159Y/s1600/SpallationE2.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192250"/>
              <a:ext cx="3136325" cy="1927723"/>
            </a:xfrm>
            <a:prstGeom prst="rect">
              <a:avLst/>
            </a:prstGeom>
            <a:noFill/>
            <a:extLst>
              <a:ext uri="{909E8E84-426E-40DD-AFC4-6F175D3DCCD1}">
                <a14:hiddenFill xmlns:a14="http://schemas.microsoft.com/office/drawing/2010/main">
                  <a:solidFill>
                    <a:srgbClr val="FFFFFF"/>
                  </a:solidFill>
                </a14:hiddenFill>
              </a:ext>
            </a:extLst>
          </p:spPr>
        </p:pic>
        <p:sp useBgFill="1">
          <p:nvSpPr>
            <p:cNvPr id="8" name="Прямоугольник 7"/>
            <p:cNvSpPr/>
            <p:nvPr/>
          </p:nvSpPr>
          <p:spPr>
            <a:xfrm>
              <a:off x="5076056" y="1057526"/>
              <a:ext cx="1800200" cy="2473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9" name="TextBox 8"/>
          <p:cNvSpPr txBox="1"/>
          <p:nvPr/>
        </p:nvSpPr>
        <p:spPr>
          <a:xfrm>
            <a:off x="3825601" y="836712"/>
            <a:ext cx="5544616" cy="584775"/>
          </a:xfrm>
          <a:prstGeom prst="rect">
            <a:avLst/>
          </a:prstGeom>
          <a:noFill/>
        </p:spPr>
        <p:txBody>
          <a:bodyPr wrap="square" rtlCol="0">
            <a:spAutoFit/>
          </a:bodyPr>
          <a:lstStyle/>
          <a:p>
            <a:pPr algn="ctr"/>
            <a:r>
              <a:rPr lang="en-US" sz="1600" b="1" dirty="0" smtClean="0">
                <a:solidFill>
                  <a:srgbClr val="C00000"/>
                </a:solidFill>
              </a:rPr>
              <a:t>Spallation reaction - bombardment of heavy element target by high energy protons with E ~ 1  </a:t>
            </a:r>
            <a:r>
              <a:rPr lang="en-US" sz="1600" b="1" dirty="0" err="1" smtClean="0">
                <a:solidFill>
                  <a:srgbClr val="C00000"/>
                </a:solidFill>
              </a:rPr>
              <a:t>GeV</a:t>
            </a:r>
            <a:endParaRPr lang="ru-RU" sz="1600" b="1" dirty="0">
              <a:solidFill>
                <a:srgbClr val="C00000"/>
              </a:solidFill>
            </a:endParaRPr>
          </a:p>
        </p:txBody>
      </p:sp>
      <p:sp>
        <p:nvSpPr>
          <p:cNvPr id="10" name="TextBox 9"/>
          <p:cNvSpPr txBox="1"/>
          <p:nvPr/>
        </p:nvSpPr>
        <p:spPr>
          <a:xfrm>
            <a:off x="5436096" y="3330097"/>
            <a:ext cx="3312368" cy="830997"/>
          </a:xfrm>
          <a:prstGeom prst="rect">
            <a:avLst/>
          </a:prstGeom>
          <a:noFill/>
        </p:spPr>
        <p:txBody>
          <a:bodyPr wrap="square" rtlCol="0">
            <a:spAutoFit/>
          </a:bodyPr>
          <a:lstStyle/>
          <a:p>
            <a:pPr algn="ctr"/>
            <a:r>
              <a:rPr lang="en-US" sz="1600" b="1" dirty="0" smtClean="0">
                <a:solidFill>
                  <a:srgbClr val="7030A0"/>
                </a:solidFill>
              </a:rPr>
              <a:t>Neutron generation: </a:t>
            </a:r>
          </a:p>
          <a:p>
            <a:pPr algn="ctr"/>
            <a:r>
              <a:rPr lang="ru-RU" sz="1600" b="1" dirty="0" smtClean="0">
                <a:solidFill>
                  <a:srgbClr val="7030A0"/>
                </a:solidFill>
              </a:rPr>
              <a:t> </a:t>
            </a:r>
            <a:r>
              <a:rPr lang="en-US" sz="1600" b="1" dirty="0" err="1" smtClean="0">
                <a:solidFill>
                  <a:srgbClr val="7030A0"/>
                </a:solidFill>
              </a:rPr>
              <a:t>Pb</a:t>
            </a:r>
            <a:r>
              <a:rPr lang="en-US" sz="1600" b="1" dirty="0" smtClean="0">
                <a:solidFill>
                  <a:srgbClr val="7030A0"/>
                </a:solidFill>
              </a:rPr>
              <a:t> target</a:t>
            </a:r>
            <a:r>
              <a:rPr lang="ru-RU" sz="1600" b="1" dirty="0" smtClean="0">
                <a:solidFill>
                  <a:srgbClr val="7030A0"/>
                </a:solidFill>
              </a:rPr>
              <a:t> </a:t>
            </a:r>
            <a:r>
              <a:rPr lang="ru-RU" sz="1600" b="1" dirty="0">
                <a:solidFill>
                  <a:srgbClr val="7030A0"/>
                </a:solidFill>
              </a:rPr>
              <a:t>(</a:t>
            </a:r>
            <a:r>
              <a:rPr lang="en-US" sz="1600" b="1" i="1" dirty="0" err="1">
                <a:solidFill>
                  <a:srgbClr val="7030A0"/>
                </a:solidFill>
              </a:rPr>
              <a:t>E</a:t>
            </a:r>
            <a:r>
              <a:rPr lang="en-US" sz="1600" b="1" baseline="-25000" dirty="0" err="1">
                <a:solidFill>
                  <a:srgbClr val="7030A0"/>
                </a:solidFill>
              </a:rPr>
              <a:t>p</a:t>
            </a:r>
            <a:r>
              <a:rPr lang="ru-RU" sz="1600" b="1" dirty="0">
                <a:solidFill>
                  <a:srgbClr val="7030A0"/>
                </a:solidFill>
              </a:rPr>
              <a:t> = </a:t>
            </a:r>
            <a:r>
              <a:rPr lang="ru-RU" sz="1600" b="1" dirty="0" smtClean="0">
                <a:solidFill>
                  <a:srgbClr val="7030A0"/>
                </a:solidFill>
              </a:rPr>
              <a:t>1</a:t>
            </a:r>
            <a:r>
              <a:rPr lang="en-US" sz="1600" b="1" dirty="0" err="1" smtClean="0">
                <a:solidFill>
                  <a:srgbClr val="7030A0"/>
                </a:solidFill>
              </a:rPr>
              <a:t>GeV</a:t>
            </a:r>
            <a:r>
              <a:rPr lang="ru-RU" sz="1600" b="1" dirty="0" smtClean="0">
                <a:solidFill>
                  <a:srgbClr val="7030A0"/>
                </a:solidFill>
              </a:rPr>
              <a:t>) </a:t>
            </a:r>
            <a:r>
              <a:rPr lang="ru-RU" sz="1600" b="1" dirty="0">
                <a:solidFill>
                  <a:srgbClr val="7030A0"/>
                </a:solidFill>
              </a:rPr>
              <a:t>: 20 </a:t>
            </a:r>
            <a:r>
              <a:rPr lang="en-US" sz="1600" b="1" dirty="0">
                <a:solidFill>
                  <a:srgbClr val="7030A0"/>
                </a:solidFill>
              </a:rPr>
              <a:t>n</a:t>
            </a:r>
            <a:r>
              <a:rPr lang="ru-RU" sz="1600" b="1" dirty="0">
                <a:solidFill>
                  <a:srgbClr val="7030A0"/>
                </a:solidFill>
              </a:rPr>
              <a:t>/</a:t>
            </a:r>
            <a:r>
              <a:rPr lang="en-US" sz="1600" b="1" dirty="0">
                <a:solidFill>
                  <a:srgbClr val="7030A0"/>
                </a:solidFill>
              </a:rPr>
              <a:t>p</a:t>
            </a:r>
            <a:endParaRPr lang="ru-RU" sz="1600" b="1" dirty="0">
              <a:solidFill>
                <a:srgbClr val="7030A0"/>
              </a:solidFill>
            </a:endParaRPr>
          </a:p>
          <a:p>
            <a:pPr algn="ctr"/>
            <a:r>
              <a:rPr lang="ru-RU" sz="1600" b="1" baseline="30000" dirty="0" smtClean="0">
                <a:solidFill>
                  <a:srgbClr val="7030A0"/>
                </a:solidFill>
              </a:rPr>
              <a:t>238</a:t>
            </a:r>
            <a:r>
              <a:rPr lang="en-US" sz="1600" b="1" dirty="0" smtClean="0">
                <a:solidFill>
                  <a:srgbClr val="7030A0"/>
                </a:solidFill>
              </a:rPr>
              <a:t>U target</a:t>
            </a:r>
            <a:r>
              <a:rPr lang="ru-RU" sz="1600" b="1" dirty="0" smtClean="0">
                <a:solidFill>
                  <a:srgbClr val="7030A0"/>
                </a:solidFill>
              </a:rPr>
              <a:t> </a:t>
            </a:r>
            <a:r>
              <a:rPr lang="ru-RU" sz="1600" b="1" dirty="0">
                <a:solidFill>
                  <a:srgbClr val="7030A0"/>
                </a:solidFill>
              </a:rPr>
              <a:t>(</a:t>
            </a:r>
            <a:r>
              <a:rPr lang="en-US" sz="1600" b="1" i="1" dirty="0" err="1">
                <a:solidFill>
                  <a:srgbClr val="7030A0"/>
                </a:solidFill>
              </a:rPr>
              <a:t>E</a:t>
            </a:r>
            <a:r>
              <a:rPr lang="en-US" sz="1600" b="1" baseline="-25000" dirty="0" err="1">
                <a:solidFill>
                  <a:srgbClr val="7030A0"/>
                </a:solidFill>
              </a:rPr>
              <a:t>p</a:t>
            </a:r>
            <a:r>
              <a:rPr lang="ru-RU" sz="1600" b="1" dirty="0">
                <a:solidFill>
                  <a:srgbClr val="7030A0"/>
                </a:solidFill>
              </a:rPr>
              <a:t> = </a:t>
            </a:r>
            <a:r>
              <a:rPr lang="ru-RU" sz="1600" b="1" dirty="0" smtClean="0">
                <a:solidFill>
                  <a:srgbClr val="7030A0"/>
                </a:solidFill>
              </a:rPr>
              <a:t>1</a:t>
            </a:r>
            <a:r>
              <a:rPr lang="en-US" sz="1600" b="1" dirty="0" err="1" smtClean="0">
                <a:solidFill>
                  <a:srgbClr val="7030A0"/>
                </a:solidFill>
              </a:rPr>
              <a:t>GeV</a:t>
            </a:r>
            <a:r>
              <a:rPr lang="ru-RU" sz="1600" b="1" dirty="0" smtClean="0">
                <a:solidFill>
                  <a:srgbClr val="7030A0"/>
                </a:solidFill>
              </a:rPr>
              <a:t>) </a:t>
            </a:r>
            <a:r>
              <a:rPr lang="ru-RU" sz="1600" b="1" dirty="0">
                <a:solidFill>
                  <a:srgbClr val="7030A0"/>
                </a:solidFill>
              </a:rPr>
              <a:t>: 40 </a:t>
            </a:r>
            <a:r>
              <a:rPr lang="en-US" sz="1600" b="1" dirty="0">
                <a:solidFill>
                  <a:srgbClr val="7030A0"/>
                </a:solidFill>
              </a:rPr>
              <a:t>n</a:t>
            </a:r>
            <a:r>
              <a:rPr lang="ru-RU" sz="1600" b="1" dirty="0">
                <a:solidFill>
                  <a:srgbClr val="7030A0"/>
                </a:solidFill>
              </a:rPr>
              <a:t>/</a:t>
            </a:r>
            <a:r>
              <a:rPr lang="en-US" sz="1600" b="1" dirty="0">
                <a:solidFill>
                  <a:srgbClr val="7030A0"/>
                </a:solidFill>
              </a:rPr>
              <a:t>p</a:t>
            </a:r>
          </a:p>
        </p:txBody>
      </p:sp>
      <p:pic>
        <p:nvPicPr>
          <p:cNvPr id="11" name="Picture 10" descr="http://pan-data.eu/pandata/sites/shadow.nd.rl.ac.uk.pandata/files/isis.3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1997" y="4345465"/>
            <a:ext cx="2322004" cy="18387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500" y="6309320"/>
            <a:ext cx="3708412" cy="338554"/>
          </a:xfrm>
          <a:prstGeom prst="rect">
            <a:avLst/>
          </a:prstGeom>
          <a:noFill/>
        </p:spPr>
        <p:txBody>
          <a:bodyPr wrap="square" rtlCol="0">
            <a:spAutoFit/>
          </a:bodyPr>
          <a:lstStyle/>
          <a:p>
            <a:r>
              <a:rPr lang="en-US" sz="1600" b="1" dirty="0" smtClean="0">
                <a:solidFill>
                  <a:srgbClr val="006600"/>
                </a:solidFill>
              </a:rPr>
              <a:t>Reactors, stationary operation regime</a:t>
            </a:r>
            <a:endParaRPr lang="ru-RU" sz="1600" b="1" dirty="0">
              <a:solidFill>
                <a:srgbClr val="006600"/>
              </a:solidFill>
            </a:endParaRPr>
          </a:p>
        </p:txBody>
      </p:sp>
      <p:pic>
        <p:nvPicPr>
          <p:cNvPr id="14" name="Picture 12" descr="http://cdn.frm2.tum.de/fileadmin/stuff/technics/pics/reactorbuilding-sm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65" y="4352843"/>
            <a:ext cx="4156917" cy="18844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53035" y="4149080"/>
            <a:ext cx="1696068" cy="223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reactorbuilding">
            <a:hlinkClick r:id="rId8" tooltip="FRM II has been optimized with first priority for beam-tube experiments, but it will also provide excellent possibilities for irradiation experiments or isotope production."/>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694" y="3598770"/>
            <a:ext cx="1740006" cy="12180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25790" y="6322129"/>
            <a:ext cx="4896544" cy="338554"/>
          </a:xfrm>
          <a:prstGeom prst="rect">
            <a:avLst/>
          </a:prstGeom>
          <a:noFill/>
        </p:spPr>
        <p:txBody>
          <a:bodyPr wrap="square" rtlCol="0">
            <a:spAutoFit/>
          </a:bodyPr>
          <a:lstStyle/>
          <a:p>
            <a:r>
              <a:rPr lang="en-US" sz="1600" b="1" dirty="0" smtClean="0">
                <a:solidFill>
                  <a:srgbClr val="006600"/>
                </a:solidFill>
              </a:rPr>
              <a:t>Spallation neutron sources, pulsed operation regime</a:t>
            </a:r>
            <a:endParaRPr lang="ru-RU" sz="1600" b="1" dirty="0">
              <a:solidFill>
                <a:srgbClr val="006600"/>
              </a:solidFill>
            </a:endParaRPr>
          </a:p>
        </p:txBody>
      </p:sp>
    </p:spTree>
    <p:extLst>
      <p:ext uri="{BB962C8B-B14F-4D97-AF65-F5344CB8AC3E}">
        <p14:creationId xmlns:p14="http://schemas.microsoft.com/office/powerpoint/2010/main" val="4026807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765175"/>
            <a:ext cx="3529012" cy="2355850"/>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6"/>
          <p:cNvSpPr txBox="1">
            <a:spLocks noChangeArrowheads="1"/>
          </p:cNvSpPr>
          <p:nvPr/>
        </p:nvSpPr>
        <p:spPr bwMode="auto">
          <a:xfrm>
            <a:off x="1619250" y="115888"/>
            <a:ext cx="6048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2000" b="1" dirty="0" smtClean="0">
                <a:solidFill>
                  <a:srgbClr val="800000"/>
                </a:solidFill>
              </a:rPr>
              <a:t>IBR-2 </a:t>
            </a:r>
            <a:r>
              <a:rPr lang="en-US" sz="2000" b="1" dirty="0">
                <a:solidFill>
                  <a:srgbClr val="800000"/>
                </a:solidFill>
              </a:rPr>
              <a:t>High Flux Pulsed Reactor (FLNP JINR)</a:t>
            </a:r>
            <a:endParaRPr lang="ru-RU" sz="2000" b="1" dirty="0">
              <a:solidFill>
                <a:srgbClr val="800000"/>
              </a:solidFill>
            </a:endParaRPr>
          </a:p>
        </p:txBody>
      </p:sp>
      <p:sp>
        <p:nvSpPr>
          <p:cNvPr id="10" name="Text Box 9"/>
          <p:cNvSpPr txBox="1">
            <a:spLocks noChangeArrowheads="1"/>
          </p:cNvSpPr>
          <p:nvPr/>
        </p:nvSpPr>
        <p:spPr bwMode="auto">
          <a:xfrm>
            <a:off x="4572000" y="4560888"/>
            <a:ext cx="3744913"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b="1">
                <a:solidFill>
                  <a:srgbClr val="008000"/>
                </a:solidFill>
              </a:rPr>
              <a:t>Operational since 1984</a:t>
            </a:r>
          </a:p>
          <a:p>
            <a:pPr algn="ctr" eaLnBrk="1" hangingPunct="1">
              <a:spcBef>
                <a:spcPct val="50000"/>
              </a:spcBef>
            </a:pPr>
            <a:r>
              <a:rPr lang="en-US" b="1">
                <a:solidFill>
                  <a:srgbClr val="008000"/>
                </a:solidFill>
              </a:rPr>
              <a:t>2007- 2010: modernization shutdown</a:t>
            </a:r>
          </a:p>
          <a:p>
            <a:pPr algn="ctr" eaLnBrk="1" hangingPunct="1">
              <a:spcBef>
                <a:spcPct val="50000"/>
              </a:spcBef>
            </a:pPr>
            <a:r>
              <a:rPr lang="en-US" b="1">
                <a:solidFill>
                  <a:srgbClr val="008000"/>
                </a:solidFill>
              </a:rPr>
              <a:t>2010 – 2011 Physical and power start-up completed</a:t>
            </a:r>
          </a:p>
          <a:p>
            <a:pPr algn="ctr" eaLnBrk="1" hangingPunct="1">
              <a:spcBef>
                <a:spcPct val="50000"/>
              </a:spcBef>
            </a:pPr>
            <a:r>
              <a:rPr lang="en-US" b="1">
                <a:solidFill>
                  <a:srgbClr val="008000"/>
                </a:solidFill>
              </a:rPr>
              <a:t>2012 – Regular operation renewed</a:t>
            </a:r>
            <a:endParaRPr lang="ru-RU" b="1">
              <a:solidFill>
                <a:srgbClr val="008000"/>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588" y="649288"/>
            <a:ext cx="4556125"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a:spLocks noChangeArrowheads="1"/>
          </p:cNvSpPr>
          <p:nvPr/>
        </p:nvSpPr>
        <p:spPr bwMode="auto">
          <a:xfrm>
            <a:off x="4140200" y="3284538"/>
            <a:ext cx="48244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rgbClr val="C00000"/>
                </a:solidFill>
              </a:rPr>
              <a:t>         Information: </a:t>
            </a:r>
            <a:r>
              <a:rPr lang="en-US">
                <a:hlinkClick r:id="rId4"/>
              </a:rPr>
              <a:t>http://flnp.jinr.ru/34/</a:t>
            </a:r>
            <a:endParaRPr lang="en-US"/>
          </a:p>
          <a:p>
            <a:pPr eaLnBrk="1" hangingPunct="1"/>
            <a:endParaRPr lang="en-US"/>
          </a:p>
          <a:p>
            <a:pPr eaLnBrk="1" hangingPunct="1"/>
            <a:r>
              <a:rPr lang="en-US" b="1">
                <a:solidFill>
                  <a:srgbClr val="C00000"/>
                </a:solidFill>
              </a:rPr>
              <a:t>Virtual excursion:</a:t>
            </a:r>
            <a:r>
              <a:rPr lang="en-US"/>
              <a:t> </a:t>
            </a:r>
            <a:r>
              <a:rPr lang="en-US">
                <a:hlinkClick r:id="rId5"/>
              </a:rPr>
              <a:t>http://uc2.jinr.ru/pano/lnf/</a:t>
            </a:r>
            <a:endParaRPr lang="en-US"/>
          </a:p>
          <a:p>
            <a:pPr eaLnBrk="1" hangingPunct="1"/>
            <a:endParaRPr lang="ru-RU"/>
          </a:p>
        </p:txBody>
      </p:sp>
      <p:grpSp>
        <p:nvGrpSpPr>
          <p:cNvPr id="13" name="Группа 12"/>
          <p:cNvGrpSpPr/>
          <p:nvPr/>
        </p:nvGrpSpPr>
        <p:grpSpPr>
          <a:xfrm>
            <a:off x="252413" y="3414713"/>
            <a:ext cx="3816350" cy="3254375"/>
            <a:chOff x="252413" y="3414713"/>
            <a:chExt cx="3816350" cy="3254375"/>
          </a:xfrm>
        </p:grpSpPr>
        <p:grpSp>
          <p:nvGrpSpPr>
            <p:cNvPr id="14" name="Группа 3"/>
            <p:cNvGrpSpPr>
              <a:grpSpLocks/>
            </p:cNvGrpSpPr>
            <p:nvPr/>
          </p:nvGrpSpPr>
          <p:grpSpPr bwMode="auto">
            <a:xfrm>
              <a:off x="252413" y="3414713"/>
              <a:ext cx="3816350" cy="3254375"/>
              <a:chOff x="251619" y="3432608"/>
              <a:chExt cx="3816350" cy="3254883"/>
            </a:xfrm>
          </p:grpSpPr>
          <p:pic>
            <p:nvPicPr>
              <p:cNvPr id="16" name="Picture 9" descr="http://flnp.jinr.ru/img/250/815_pv_IBR-2_schema_e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619" y="3432608"/>
                <a:ext cx="3816350" cy="325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
              <p:cNvSpPr txBox="1">
                <a:spLocks noChangeArrowheads="1"/>
              </p:cNvSpPr>
              <p:nvPr/>
            </p:nvSpPr>
            <p:spPr bwMode="auto">
              <a:xfrm rot="-900000">
                <a:off x="2796907" y="4785618"/>
                <a:ext cx="864097"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sz="1400" dirty="0"/>
                  <a:t>240 </a:t>
                </a:r>
                <a:r>
                  <a:rPr lang="en-US" sz="1400" dirty="0">
                    <a:sym typeface="Symbol" pitchFamily="18" charset="2"/>
                  </a:rPr>
                  <a:t></a:t>
                </a:r>
                <a:r>
                  <a:rPr lang="en-US" sz="1400" dirty="0"/>
                  <a:t>s</a:t>
                </a:r>
                <a:endParaRPr lang="ru-RU" sz="1400" dirty="0"/>
              </a:p>
            </p:txBody>
          </p:sp>
          <p:sp>
            <p:nvSpPr>
              <p:cNvPr id="18" name="Прямоугольник 17"/>
              <p:cNvSpPr/>
              <p:nvPr/>
            </p:nvSpPr>
            <p:spPr>
              <a:xfrm>
                <a:off x="2994819" y="4591664"/>
                <a:ext cx="358775" cy="120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9" name="Прямоугольник 18"/>
              <p:cNvSpPr/>
              <p:nvPr/>
            </p:nvSpPr>
            <p:spPr>
              <a:xfrm>
                <a:off x="3347244" y="4526566"/>
                <a:ext cx="180975" cy="119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5" name="Прямоугольник 14"/>
            <p:cNvSpPr/>
            <p:nvPr/>
          </p:nvSpPr>
          <p:spPr>
            <a:xfrm>
              <a:off x="2915816" y="4797152"/>
              <a:ext cx="77108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753267133"/>
      </p:ext>
    </p:extLst>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774</TotalTime>
  <Words>2409</Words>
  <Application>Microsoft Office PowerPoint</Application>
  <PresentationFormat>Экран (4:3)</PresentationFormat>
  <Paragraphs>391</Paragraphs>
  <Slides>47</Slides>
  <Notes>2</Notes>
  <HiddenSlides>0</HiddenSlides>
  <MMClips>0</MMClips>
  <ScaleCrop>false</ScaleCrop>
  <HeadingPairs>
    <vt:vector size="8" baseType="variant">
      <vt:variant>
        <vt:lpstr>Использованные шрифты</vt:lpstr>
      </vt:variant>
      <vt:variant>
        <vt:i4>8</vt:i4>
      </vt:variant>
      <vt:variant>
        <vt:lpstr>Тема</vt:lpstr>
      </vt:variant>
      <vt:variant>
        <vt:i4>2</vt:i4>
      </vt:variant>
      <vt:variant>
        <vt:lpstr>Внедренные серверы OLE</vt:lpstr>
      </vt:variant>
      <vt:variant>
        <vt:i4>5</vt:i4>
      </vt:variant>
      <vt:variant>
        <vt:lpstr>Заголовки слайдов</vt:lpstr>
      </vt:variant>
      <vt:variant>
        <vt:i4>47</vt:i4>
      </vt:variant>
    </vt:vector>
  </HeadingPairs>
  <TitlesOfParts>
    <vt:vector size="62" baseType="lpstr">
      <vt:lpstr>宋体</vt:lpstr>
      <vt:lpstr>宋体</vt:lpstr>
      <vt:lpstr>Arial</vt:lpstr>
      <vt:lpstr>Calibri</vt:lpstr>
      <vt:lpstr>Cambria Math</vt:lpstr>
      <vt:lpstr>Century Gothic</vt:lpstr>
      <vt:lpstr>Symbol</vt:lpstr>
      <vt:lpstr>Times New Roman</vt:lpstr>
      <vt:lpstr>Оформление по умолчанию</vt:lpstr>
      <vt:lpstr>Тема Office</vt:lpstr>
      <vt:lpstr>CorelDRAW.Graphic.13</vt:lpstr>
      <vt:lpstr>Формула</vt:lpstr>
      <vt:lpstr>Graph</vt:lpstr>
      <vt:lpstr>Plot Document</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JINR, FLNP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D.P.Kozlenko</dc:creator>
  <cp:lastModifiedBy>Denis</cp:lastModifiedBy>
  <cp:revision>113</cp:revision>
  <dcterms:created xsi:type="dcterms:W3CDTF">2011-05-18T06:45:42Z</dcterms:created>
  <dcterms:modified xsi:type="dcterms:W3CDTF">2015-06-11T15:17:03Z</dcterms:modified>
</cp:coreProperties>
</file>