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72"/>
  </p:notesMasterIdLst>
  <p:sldIdLst>
    <p:sldId id="256" r:id="rId4"/>
    <p:sldId id="257" r:id="rId5"/>
    <p:sldId id="258" r:id="rId6"/>
    <p:sldId id="259" r:id="rId7"/>
    <p:sldId id="260" r:id="rId8"/>
    <p:sldId id="274" r:id="rId9"/>
    <p:sldId id="261" r:id="rId10"/>
    <p:sldId id="262" r:id="rId11"/>
    <p:sldId id="263" r:id="rId12"/>
    <p:sldId id="264" r:id="rId13"/>
    <p:sldId id="265" r:id="rId14"/>
    <p:sldId id="266" r:id="rId15"/>
    <p:sldId id="268" r:id="rId16"/>
    <p:sldId id="271" r:id="rId17"/>
    <p:sldId id="273" r:id="rId18"/>
    <p:sldId id="269" r:id="rId19"/>
    <p:sldId id="270" r:id="rId20"/>
    <p:sldId id="272" r:id="rId21"/>
    <p:sldId id="267"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8" r:id="rId35"/>
    <p:sldId id="289" r:id="rId36"/>
    <p:sldId id="290" r:id="rId37"/>
    <p:sldId id="291" r:id="rId38"/>
    <p:sldId id="292" r:id="rId39"/>
    <p:sldId id="293" r:id="rId40"/>
    <p:sldId id="294" r:id="rId41"/>
    <p:sldId id="295" r:id="rId42"/>
    <p:sldId id="296" r:id="rId43"/>
    <p:sldId id="287" r:id="rId44"/>
    <p:sldId id="297" r:id="rId45"/>
    <p:sldId id="298" r:id="rId46"/>
    <p:sldId id="299" r:id="rId47"/>
    <p:sldId id="300" r:id="rId48"/>
    <p:sldId id="301" r:id="rId49"/>
    <p:sldId id="302" r:id="rId50"/>
    <p:sldId id="306" r:id="rId51"/>
    <p:sldId id="307" r:id="rId52"/>
    <p:sldId id="308" r:id="rId53"/>
    <p:sldId id="309" r:id="rId54"/>
    <p:sldId id="311" r:id="rId55"/>
    <p:sldId id="312" r:id="rId56"/>
    <p:sldId id="313" r:id="rId57"/>
    <p:sldId id="314" r:id="rId58"/>
    <p:sldId id="315" r:id="rId59"/>
    <p:sldId id="316" r:id="rId60"/>
    <p:sldId id="320" r:id="rId61"/>
    <p:sldId id="317" r:id="rId62"/>
    <p:sldId id="318" r:id="rId63"/>
    <p:sldId id="319" r:id="rId64"/>
    <p:sldId id="304" r:id="rId65"/>
    <p:sldId id="322" r:id="rId66"/>
    <p:sldId id="323" r:id="rId67"/>
    <p:sldId id="305" r:id="rId68"/>
    <p:sldId id="321" r:id="rId69"/>
    <p:sldId id="325" r:id="rId70"/>
    <p:sldId id="324" r:id="rId7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250" y="-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 Id="rId5" Type="http://schemas.openxmlformats.org/officeDocument/2006/relationships/image" Target="../media/image64.wmf"/><Relationship Id="rId4" Type="http://schemas.openxmlformats.org/officeDocument/2006/relationships/image" Target="../media/image6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 Id="rId5" Type="http://schemas.openxmlformats.org/officeDocument/2006/relationships/image" Target="../media/image114.wmf"/><Relationship Id="rId4" Type="http://schemas.openxmlformats.org/officeDocument/2006/relationships/image" Target="../media/image11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7.wmf"/><Relationship Id="rId7" Type="http://schemas.openxmlformats.org/officeDocument/2006/relationships/image" Target="../media/image41.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5" Type="http://schemas.openxmlformats.org/officeDocument/2006/relationships/image" Target="../media/image47.wmf"/><Relationship Id="rId4" Type="http://schemas.openxmlformats.org/officeDocument/2006/relationships/image" Target="../media/image4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1E298-48D4-48E3-AF01-CBB337AEE807}" type="datetimeFigureOut">
              <a:rPr lang="ru-RU" smtClean="0"/>
              <a:t>07.06.2015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EF78A-22F1-4974-BF6A-0B1AFA8B0EEE}" type="slidenum">
              <a:rPr lang="ru-RU" smtClean="0"/>
              <a:t>‹#›</a:t>
            </a:fld>
            <a:endParaRPr lang="ru-RU"/>
          </a:p>
        </p:txBody>
      </p:sp>
    </p:spTree>
    <p:extLst>
      <p:ext uri="{BB962C8B-B14F-4D97-AF65-F5344CB8AC3E}">
        <p14:creationId xmlns:p14="http://schemas.microsoft.com/office/powerpoint/2010/main" val="1803629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F5EF78A-22F1-4974-BF6A-0B1AFA8B0EEE}" type="slidenum">
              <a:rPr lang="ru-RU" smtClean="0"/>
              <a:t>4</a:t>
            </a:fld>
            <a:endParaRPr lang="ru-RU"/>
          </a:p>
        </p:txBody>
      </p:sp>
    </p:spTree>
    <p:extLst>
      <p:ext uri="{BB962C8B-B14F-4D97-AF65-F5344CB8AC3E}">
        <p14:creationId xmlns:p14="http://schemas.microsoft.com/office/powerpoint/2010/main" val="1574380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F5EF78A-22F1-4974-BF6A-0B1AFA8B0EEE}" type="slidenum">
              <a:rPr lang="ru-RU" smtClean="0"/>
              <a:t>10</a:t>
            </a:fld>
            <a:endParaRPr lang="ru-RU"/>
          </a:p>
        </p:txBody>
      </p:sp>
    </p:spTree>
    <p:extLst>
      <p:ext uri="{BB962C8B-B14F-4D97-AF65-F5344CB8AC3E}">
        <p14:creationId xmlns:p14="http://schemas.microsoft.com/office/powerpoint/2010/main" val="2945326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F04824-2622-4DA2-A649-7E85D6CBBD15}" type="slidenum">
              <a:rPr lang="ru-RU" altLang="ko-KR"/>
              <a:pPr/>
              <a:t>56</a:t>
            </a:fld>
            <a:endParaRPr lang="ru-RU" altLang="ko-K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ko-KR" altLang="ko-KR"/>
          </a:p>
        </p:txBody>
      </p:sp>
    </p:spTree>
    <p:extLst>
      <p:ext uri="{BB962C8B-B14F-4D97-AF65-F5344CB8AC3E}">
        <p14:creationId xmlns:p14="http://schemas.microsoft.com/office/powerpoint/2010/main" val="251393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vmlDrawing" Target="../drawings/vmlDrawing2.v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vmlDrawing" Target="../drawings/vmlDrawing3.v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a:t>
            </a:fld>
            <a:endParaRPr lang="ru-RU"/>
          </a:p>
        </p:txBody>
      </p:sp>
    </p:spTree>
    <p:extLst>
      <p:ext uri="{BB962C8B-B14F-4D97-AF65-F5344CB8AC3E}">
        <p14:creationId xmlns:p14="http://schemas.microsoft.com/office/powerpoint/2010/main" val="54317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a:t>
            </a:fld>
            <a:endParaRPr lang="ru-RU"/>
          </a:p>
        </p:txBody>
      </p:sp>
    </p:spTree>
    <p:extLst>
      <p:ext uri="{BB962C8B-B14F-4D97-AF65-F5344CB8AC3E}">
        <p14:creationId xmlns:p14="http://schemas.microsoft.com/office/powerpoint/2010/main" val="3431407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a:t>
            </a:fld>
            <a:endParaRPr lang="ru-RU"/>
          </a:p>
        </p:txBody>
      </p:sp>
    </p:spTree>
    <p:extLst>
      <p:ext uri="{BB962C8B-B14F-4D97-AF65-F5344CB8AC3E}">
        <p14:creationId xmlns:p14="http://schemas.microsoft.com/office/powerpoint/2010/main" val="3524609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ru-RU" smtClean="0"/>
              <a:t>Образец заголовка</a:t>
            </a:r>
            <a:endParaRPr lang="de-DE"/>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de-DE"/>
          </a:p>
        </p:txBody>
      </p:sp>
      <p:sp>
        <p:nvSpPr>
          <p:cNvPr id="4" name="Rectangle 2"/>
          <p:cNvSpPr>
            <a:spLocks noGrp="1" noChangeArrowheads="1"/>
          </p:cNvSpPr>
          <p:nvPr>
            <p:ph type="dt" sz="half" idx="10"/>
          </p:nvPr>
        </p:nvSpPr>
        <p:spPr>
          <a:ln/>
        </p:spPr>
        <p:txBody>
          <a:bodyPr/>
          <a:lstStyle>
            <a:lvl1pPr>
              <a:defRPr/>
            </a:lvl1pPr>
          </a:lstStyle>
          <a:p>
            <a:pPr>
              <a:defRPr/>
            </a:pPr>
            <a:r>
              <a:rPr lang="ru-RU" smtClean="0">
                <a:solidFill>
                  <a:srgbClr val="000000"/>
                </a:solidFill>
              </a:rPr>
              <a:t>08.06.2015</a:t>
            </a:r>
            <a:endParaRPr lang="de-DE">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r>
              <a:rPr lang="ru-RU" smtClean="0">
                <a:solidFill>
                  <a:srgbClr val="000000"/>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de-DE">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fld id="{2A652CCC-BFF5-4AC9-942D-124CDEDB01ED}" type="slidenum">
              <a:rPr lang="de-DE" altLang="ru-RU">
                <a:solidFill>
                  <a:srgbClr val="000000"/>
                </a:solidFill>
              </a:rPr>
              <a:pPr/>
              <a:t>‹#›</a:t>
            </a:fld>
            <a:endParaRPr lang="de-DE" altLang="ru-RU">
              <a:solidFill>
                <a:srgbClr val="000000"/>
              </a:solidFill>
            </a:endParaRPr>
          </a:p>
        </p:txBody>
      </p:sp>
    </p:spTree>
    <p:extLst>
      <p:ext uri="{BB962C8B-B14F-4D97-AF65-F5344CB8AC3E}">
        <p14:creationId xmlns:p14="http://schemas.microsoft.com/office/powerpoint/2010/main" val="3789662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smtClean="0"/>
              <a:t>Образец заголовка</a:t>
            </a:r>
            <a:endParaRPr lang="de-DE"/>
          </a:p>
        </p:txBody>
      </p:sp>
      <p:sp>
        <p:nvSpPr>
          <p:cNvPr id="3" name="Inhaltsplatzhalt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Rectangle 2"/>
          <p:cNvSpPr>
            <a:spLocks noGrp="1" noChangeArrowheads="1"/>
          </p:cNvSpPr>
          <p:nvPr>
            <p:ph type="dt" sz="half" idx="10"/>
          </p:nvPr>
        </p:nvSpPr>
        <p:spPr>
          <a:ln/>
        </p:spPr>
        <p:txBody>
          <a:bodyPr/>
          <a:lstStyle>
            <a:lvl1pPr>
              <a:defRPr/>
            </a:lvl1pPr>
          </a:lstStyle>
          <a:p>
            <a:pPr>
              <a:defRPr/>
            </a:pPr>
            <a:r>
              <a:rPr lang="ru-RU" smtClean="0">
                <a:solidFill>
                  <a:srgbClr val="000000"/>
                </a:solidFill>
              </a:rPr>
              <a:t>08.06.2015</a:t>
            </a:r>
            <a:endParaRPr lang="de-DE">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r>
              <a:rPr lang="ru-RU" smtClean="0">
                <a:solidFill>
                  <a:srgbClr val="000000"/>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de-DE">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fld id="{EBF3272D-48DB-4A65-B212-02E86D9FD78A}" type="slidenum">
              <a:rPr lang="de-DE" altLang="ru-RU">
                <a:solidFill>
                  <a:srgbClr val="000000"/>
                </a:solidFill>
              </a:rPr>
              <a:pPr/>
              <a:t>‹#›</a:t>
            </a:fld>
            <a:endParaRPr lang="de-DE" altLang="ru-RU">
              <a:solidFill>
                <a:srgbClr val="000000"/>
              </a:solidFill>
            </a:endParaRPr>
          </a:p>
        </p:txBody>
      </p:sp>
    </p:spTree>
    <p:extLst>
      <p:ext uri="{BB962C8B-B14F-4D97-AF65-F5344CB8AC3E}">
        <p14:creationId xmlns:p14="http://schemas.microsoft.com/office/powerpoint/2010/main" val="160694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2"/>
          <p:cNvSpPr>
            <a:spLocks noGrp="1" noChangeArrowheads="1"/>
          </p:cNvSpPr>
          <p:nvPr>
            <p:ph type="dt" sz="half" idx="10"/>
          </p:nvPr>
        </p:nvSpPr>
        <p:spPr>
          <a:ln/>
        </p:spPr>
        <p:txBody>
          <a:bodyPr/>
          <a:lstStyle>
            <a:lvl1pPr>
              <a:defRPr/>
            </a:lvl1pPr>
          </a:lstStyle>
          <a:p>
            <a:pPr>
              <a:defRPr/>
            </a:pPr>
            <a:r>
              <a:rPr lang="ru-RU" smtClean="0">
                <a:solidFill>
                  <a:srgbClr val="000000"/>
                </a:solidFill>
              </a:rPr>
              <a:t>08.06.2015</a:t>
            </a:r>
            <a:endParaRPr lang="de-DE">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r>
              <a:rPr lang="ru-RU" smtClean="0">
                <a:solidFill>
                  <a:srgbClr val="000000"/>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de-DE">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fld id="{A46EC5F7-CA22-41C5-8900-A02C9DFE76C3}" type="slidenum">
              <a:rPr lang="de-DE" altLang="ru-RU">
                <a:solidFill>
                  <a:srgbClr val="000000"/>
                </a:solidFill>
              </a:rPr>
              <a:pPr/>
              <a:t>‹#›</a:t>
            </a:fld>
            <a:endParaRPr lang="de-DE" altLang="ru-RU">
              <a:solidFill>
                <a:srgbClr val="000000"/>
              </a:solidFill>
            </a:endParaRPr>
          </a:p>
        </p:txBody>
      </p:sp>
    </p:spTree>
    <p:extLst>
      <p:ext uri="{BB962C8B-B14F-4D97-AF65-F5344CB8AC3E}">
        <p14:creationId xmlns:p14="http://schemas.microsoft.com/office/powerpoint/2010/main" val="277620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smtClean="0"/>
              <a:t>Образец заголовка</a:t>
            </a:r>
            <a:endParaRPr lang="de-DE"/>
          </a:p>
        </p:txBody>
      </p:sp>
      <p:sp>
        <p:nvSpPr>
          <p:cNvPr id="3" name="Inhaltsplatzhalt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Inhaltsplatzhalt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5" name="Rectangle 2"/>
          <p:cNvSpPr>
            <a:spLocks noGrp="1" noChangeArrowheads="1"/>
          </p:cNvSpPr>
          <p:nvPr>
            <p:ph type="dt" sz="half" idx="10"/>
          </p:nvPr>
        </p:nvSpPr>
        <p:spPr>
          <a:ln/>
        </p:spPr>
        <p:txBody>
          <a:bodyPr/>
          <a:lstStyle>
            <a:lvl1pPr>
              <a:defRPr/>
            </a:lvl1pPr>
          </a:lstStyle>
          <a:p>
            <a:pPr>
              <a:defRPr/>
            </a:pPr>
            <a:r>
              <a:rPr lang="ru-RU" smtClean="0">
                <a:solidFill>
                  <a:srgbClr val="000000"/>
                </a:solidFill>
              </a:rPr>
              <a:t>08.06.2015</a:t>
            </a:r>
            <a:endParaRPr lang="de-DE">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r>
              <a:rPr lang="ru-RU" smtClean="0">
                <a:solidFill>
                  <a:srgbClr val="000000"/>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de-DE">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fld id="{C817B08F-1A94-4565-961B-04059C34AD0C}" type="slidenum">
              <a:rPr lang="de-DE" altLang="ru-RU">
                <a:solidFill>
                  <a:srgbClr val="000000"/>
                </a:solidFill>
              </a:rPr>
              <a:pPr/>
              <a:t>‹#›</a:t>
            </a:fld>
            <a:endParaRPr lang="de-DE" altLang="ru-RU">
              <a:solidFill>
                <a:srgbClr val="000000"/>
              </a:solidFill>
            </a:endParaRPr>
          </a:p>
        </p:txBody>
      </p:sp>
    </p:spTree>
    <p:extLst>
      <p:ext uri="{BB962C8B-B14F-4D97-AF65-F5344CB8AC3E}">
        <p14:creationId xmlns:p14="http://schemas.microsoft.com/office/powerpoint/2010/main" val="2771560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7" name="Rectangle 2"/>
          <p:cNvSpPr>
            <a:spLocks noGrp="1" noChangeArrowheads="1"/>
          </p:cNvSpPr>
          <p:nvPr>
            <p:ph type="dt" sz="half" idx="10"/>
          </p:nvPr>
        </p:nvSpPr>
        <p:spPr>
          <a:ln/>
        </p:spPr>
        <p:txBody>
          <a:bodyPr/>
          <a:lstStyle>
            <a:lvl1pPr>
              <a:defRPr/>
            </a:lvl1pPr>
          </a:lstStyle>
          <a:p>
            <a:pPr>
              <a:defRPr/>
            </a:pPr>
            <a:r>
              <a:rPr lang="ru-RU" smtClean="0">
                <a:solidFill>
                  <a:srgbClr val="000000"/>
                </a:solidFill>
              </a:rPr>
              <a:t>08.06.2015</a:t>
            </a:r>
            <a:endParaRPr lang="de-DE">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r>
              <a:rPr lang="ru-RU" smtClean="0">
                <a:solidFill>
                  <a:srgbClr val="000000"/>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de-DE">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fld id="{46D18AB9-B3BA-4170-9375-1F0C8361566C}" type="slidenum">
              <a:rPr lang="de-DE" altLang="ru-RU">
                <a:solidFill>
                  <a:srgbClr val="000000"/>
                </a:solidFill>
              </a:rPr>
              <a:pPr/>
              <a:t>‹#›</a:t>
            </a:fld>
            <a:endParaRPr lang="de-DE" altLang="ru-RU">
              <a:solidFill>
                <a:srgbClr val="000000"/>
              </a:solidFill>
            </a:endParaRPr>
          </a:p>
        </p:txBody>
      </p:sp>
    </p:spTree>
    <p:extLst>
      <p:ext uri="{BB962C8B-B14F-4D97-AF65-F5344CB8AC3E}">
        <p14:creationId xmlns:p14="http://schemas.microsoft.com/office/powerpoint/2010/main" val="4261273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smtClean="0"/>
              <a:t>Образец заголовка</a:t>
            </a:r>
            <a:endParaRPr lang="de-DE"/>
          </a:p>
        </p:txBody>
      </p:sp>
      <p:sp>
        <p:nvSpPr>
          <p:cNvPr id="3" name="Rectangle 2"/>
          <p:cNvSpPr>
            <a:spLocks noGrp="1" noChangeArrowheads="1"/>
          </p:cNvSpPr>
          <p:nvPr>
            <p:ph type="dt" sz="half" idx="10"/>
          </p:nvPr>
        </p:nvSpPr>
        <p:spPr>
          <a:ln/>
        </p:spPr>
        <p:txBody>
          <a:bodyPr/>
          <a:lstStyle>
            <a:lvl1pPr>
              <a:defRPr/>
            </a:lvl1pPr>
          </a:lstStyle>
          <a:p>
            <a:pPr>
              <a:defRPr/>
            </a:pPr>
            <a:r>
              <a:rPr lang="ru-RU" smtClean="0">
                <a:solidFill>
                  <a:srgbClr val="000000"/>
                </a:solidFill>
              </a:rPr>
              <a:t>08.06.2015</a:t>
            </a:r>
            <a:endParaRPr lang="de-DE">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r>
              <a:rPr lang="ru-RU" smtClean="0">
                <a:solidFill>
                  <a:srgbClr val="000000"/>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de-DE">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fld id="{096736D3-0876-47F0-8CCB-8456AE6A4704}" type="slidenum">
              <a:rPr lang="de-DE" altLang="ru-RU">
                <a:solidFill>
                  <a:srgbClr val="000000"/>
                </a:solidFill>
              </a:rPr>
              <a:pPr/>
              <a:t>‹#›</a:t>
            </a:fld>
            <a:endParaRPr lang="de-DE" altLang="ru-RU">
              <a:solidFill>
                <a:srgbClr val="000000"/>
              </a:solidFill>
            </a:endParaRPr>
          </a:p>
        </p:txBody>
      </p:sp>
    </p:spTree>
    <p:extLst>
      <p:ext uri="{BB962C8B-B14F-4D97-AF65-F5344CB8AC3E}">
        <p14:creationId xmlns:p14="http://schemas.microsoft.com/office/powerpoint/2010/main" val="3594671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r>
              <a:rPr lang="ru-RU" smtClean="0">
                <a:solidFill>
                  <a:srgbClr val="000000"/>
                </a:solidFill>
              </a:rPr>
              <a:t>08.06.2015</a:t>
            </a:r>
            <a:endParaRPr lang="de-DE">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r>
              <a:rPr lang="ru-RU" smtClean="0">
                <a:solidFill>
                  <a:srgbClr val="000000"/>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de-DE">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fld id="{EE6BCF0D-3DBB-498C-A967-96BE5CF88E27}" type="slidenum">
              <a:rPr lang="de-DE" altLang="ru-RU">
                <a:solidFill>
                  <a:srgbClr val="000000"/>
                </a:solidFill>
              </a:rPr>
              <a:pPr/>
              <a:t>‹#›</a:t>
            </a:fld>
            <a:endParaRPr lang="de-DE" altLang="ru-RU">
              <a:solidFill>
                <a:srgbClr val="000000"/>
              </a:solidFill>
            </a:endParaRPr>
          </a:p>
        </p:txBody>
      </p:sp>
    </p:spTree>
    <p:extLst>
      <p:ext uri="{BB962C8B-B14F-4D97-AF65-F5344CB8AC3E}">
        <p14:creationId xmlns:p14="http://schemas.microsoft.com/office/powerpoint/2010/main" val="48537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
          <p:cNvSpPr>
            <a:spLocks noGrp="1" noChangeArrowheads="1"/>
          </p:cNvSpPr>
          <p:nvPr>
            <p:ph type="dt" sz="half" idx="10"/>
          </p:nvPr>
        </p:nvSpPr>
        <p:spPr>
          <a:ln/>
        </p:spPr>
        <p:txBody>
          <a:bodyPr/>
          <a:lstStyle>
            <a:lvl1pPr>
              <a:defRPr/>
            </a:lvl1pPr>
          </a:lstStyle>
          <a:p>
            <a:pPr>
              <a:defRPr/>
            </a:pPr>
            <a:r>
              <a:rPr lang="ru-RU" smtClean="0">
                <a:solidFill>
                  <a:srgbClr val="000000"/>
                </a:solidFill>
              </a:rPr>
              <a:t>08.06.2015</a:t>
            </a:r>
            <a:endParaRPr lang="de-DE">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r>
              <a:rPr lang="ru-RU" smtClean="0">
                <a:solidFill>
                  <a:srgbClr val="000000"/>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de-DE">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fld id="{9AF80DDC-496E-4CDF-A7F0-2BB5AF0AF39A}" type="slidenum">
              <a:rPr lang="de-DE" altLang="ru-RU">
                <a:solidFill>
                  <a:srgbClr val="000000"/>
                </a:solidFill>
              </a:rPr>
              <a:pPr/>
              <a:t>‹#›</a:t>
            </a:fld>
            <a:endParaRPr lang="de-DE" altLang="ru-RU">
              <a:solidFill>
                <a:srgbClr val="000000"/>
              </a:solidFill>
            </a:endParaRPr>
          </a:p>
        </p:txBody>
      </p:sp>
    </p:spTree>
    <p:extLst>
      <p:ext uri="{BB962C8B-B14F-4D97-AF65-F5344CB8AC3E}">
        <p14:creationId xmlns:p14="http://schemas.microsoft.com/office/powerpoint/2010/main" val="3165515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a:t>
            </a:fld>
            <a:endParaRPr lang="ru-RU"/>
          </a:p>
        </p:txBody>
      </p:sp>
    </p:spTree>
    <p:extLst>
      <p:ext uri="{BB962C8B-B14F-4D97-AF65-F5344CB8AC3E}">
        <p14:creationId xmlns:p14="http://schemas.microsoft.com/office/powerpoint/2010/main" val="2324491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de-DE"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
          <p:cNvSpPr>
            <a:spLocks noGrp="1" noChangeArrowheads="1"/>
          </p:cNvSpPr>
          <p:nvPr>
            <p:ph type="dt" sz="half" idx="10"/>
          </p:nvPr>
        </p:nvSpPr>
        <p:spPr>
          <a:ln/>
        </p:spPr>
        <p:txBody>
          <a:bodyPr/>
          <a:lstStyle>
            <a:lvl1pPr>
              <a:defRPr/>
            </a:lvl1pPr>
          </a:lstStyle>
          <a:p>
            <a:pPr>
              <a:defRPr/>
            </a:pPr>
            <a:r>
              <a:rPr lang="ru-RU" smtClean="0">
                <a:solidFill>
                  <a:srgbClr val="000000"/>
                </a:solidFill>
              </a:rPr>
              <a:t>08.06.2015</a:t>
            </a:r>
            <a:endParaRPr lang="de-DE">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r>
              <a:rPr lang="ru-RU" smtClean="0">
                <a:solidFill>
                  <a:srgbClr val="000000"/>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de-DE">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fld id="{2CD10392-6C22-4CF2-8EA3-B01F71CD2087}" type="slidenum">
              <a:rPr lang="de-DE" altLang="ru-RU">
                <a:solidFill>
                  <a:srgbClr val="000000"/>
                </a:solidFill>
              </a:rPr>
              <a:pPr/>
              <a:t>‹#›</a:t>
            </a:fld>
            <a:endParaRPr lang="de-DE" altLang="ru-RU">
              <a:solidFill>
                <a:srgbClr val="000000"/>
              </a:solidFill>
            </a:endParaRPr>
          </a:p>
        </p:txBody>
      </p:sp>
    </p:spTree>
    <p:extLst>
      <p:ext uri="{BB962C8B-B14F-4D97-AF65-F5344CB8AC3E}">
        <p14:creationId xmlns:p14="http://schemas.microsoft.com/office/powerpoint/2010/main" val="640964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smtClean="0"/>
              <a:t>Образец заголовка</a:t>
            </a:r>
            <a:endParaRPr lang="de-DE"/>
          </a:p>
        </p:txBody>
      </p:sp>
      <p:sp>
        <p:nvSpPr>
          <p:cNvPr id="3" name="Vertikaler Textplatzhalt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Rectangle 2"/>
          <p:cNvSpPr>
            <a:spLocks noGrp="1" noChangeArrowheads="1"/>
          </p:cNvSpPr>
          <p:nvPr>
            <p:ph type="dt" sz="half" idx="10"/>
          </p:nvPr>
        </p:nvSpPr>
        <p:spPr>
          <a:ln/>
        </p:spPr>
        <p:txBody>
          <a:bodyPr/>
          <a:lstStyle>
            <a:lvl1pPr>
              <a:defRPr/>
            </a:lvl1pPr>
          </a:lstStyle>
          <a:p>
            <a:pPr>
              <a:defRPr/>
            </a:pPr>
            <a:r>
              <a:rPr lang="ru-RU" smtClean="0">
                <a:solidFill>
                  <a:srgbClr val="000000"/>
                </a:solidFill>
              </a:rPr>
              <a:t>08.06.2015</a:t>
            </a:r>
            <a:endParaRPr lang="de-DE">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r>
              <a:rPr lang="ru-RU" smtClean="0">
                <a:solidFill>
                  <a:srgbClr val="000000"/>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de-DE">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fld id="{22E23A03-722C-40EE-B067-2F3A0FDD93CA}" type="slidenum">
              <a:rPr lang="de-DE" altLang="ru-RU">
                <a:solidFill>
                  <a:srgbClr val="000000"/>
                </a:solidFill>
              </a:rPr>
              <a:pPr/>
              <a:t>‹#›</a:t>
            </a:fld>
            <a:endParaRPr lang="de-DE" altLang="ru-RU">
              <a:solidFill>
                <a:srgbClr val="000000"/>
              </a:solidFill>
            </a:endParaRPr>
          </a:p>
        </p:txBody>
      </p:sp>
    </p:spTree>
    <p:extLst>
      <p:ext uri="{BB962C8B-B14F-4D97-AF65-F5344CB8AC3E}">
        <p14:creationId xmlns:p14="http://schemas.microsoft.com/office/powerpoint/2010/main" val="204481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686800" y="609600"/>
            <a:ext cx="2590800" cy="5486400"/>
          </a:xfrm>
        </p:spPr>
        <p:txBody>
          <a:bodyPr vert="eaVert"/>
          <a:lstStyle/>
          <a:p>
            <a:r>
              <a:rPr lang="ru-RU" smtClean="0"/>
              <a:t>Образец заголовка</a:t>
            </a:r>
            <a:endParaRPr lang="de-DE"/>
          </a:p>
        </p:txBody>
      </p:sp>
      <p:sp>
        <p:nvSpPr>
          <p:cNvPr id="3" name="Vertikaler Textplatzhalter 2"/>
          <p:cNvSpPr>
            <a:spLocks noGrp="1"/>
          </p:cNvSpPr>
          <p:nvPr>
            <p:ph type="body" orient="vert" idx="1"/>
          </p:nvPr>
        </p:nvSpPr>
        <p:spPr>
          <a:xfrm>
            <a:off x="914400" y="609600"/>
            <a:ext cx="75692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Rectangle 2"/>
          <p:cNvSpPr>
            <a:spLocks noGrp="1" noChangeArrowheads="1"/>
          </p:cNvSpPr>
          <p:nvPr>
            <p:ph type="dt" sz="half" idx="10"/>
          </p:nvPr>
        </p:nvSpPr>
        <p:spPr>
          <a:ln/>
        </p:spPr>
        <p:txBody>
          <a:bodyPr/>
          <a:lstStyle>
            <a:lvl1pPr>
              <a:defRPr/>
            </a:lvl1pPr>
          </a:lstStyle>
          <a:p>
            <a:pPr>
              <a:defRPr/>
            </a:pPr>
            <a:r>
              <a:rPr lang="ru-RU" smtClean="0">
                <a:solidFill>
                  <a:srgbClr val="000000"/>
                </a:solidFill>
              </a:rPr>
              <a:t>08.06.2015</a:t>
            </a:r>
            <a:endParaRPr lang="de-DE">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r>
              <a:rPr lang="ru-RU" smtClean="0">
                <a:solidFill>
                  <a:srgbClr val="000000"/>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de-DE">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fld id="{84A5A761-150C-434D-9092-8B07FECCFD98}" type="slidenum">
              <a:rPr lang="de-DE" altLang="ru-RU">
                <a:solidFill>
                  <a:srgbClr val="000000"/>
                </a:solidFill>
              </a:rPr>
              <a:pPr/>
              <a:t>‹#›</a:t>
            </a:fld>
            <a:endParaRPr lang="de-DE" altLang="ru-RU">
              <a:solidFill>
                <a:srgbClr val="000000"/>
              </a:solidFill>
            </a:endParaRPr>
          </a:p>
        </p:txBody>
      </p:sp>
    </p:spTree>
    <p:extLst>
      <p:ext uri="{BB962C8B-B14F-4D97-AF65-F5344CB8AC3E}">
        <p14:creationId xmlns:p14="http://schemas.microsoft.com/office/powerpoint/2010/main" val="631398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ltLang="ko-KR" smtClean="0"/>
              <a:t>Click to edit Master title style</a:t>
            </a:r>
            <a:endParaRPr lang="ko-KR" alt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
        <p:nvSpPr>
          <p:cNvPr id="4" name="Rectangle 5"/>
          <p:cNvSpPr>
            <a:spLocks noGrp="1" noChangeArrowheads="1"/>
          </p:cNvSpPr>
          <p:nvPr>
            <p:ph type="ftr" sz="quarter" idx="10"/>
          </p:nvPr>
        </p:nvSpPr>
        <p:spPr>
          <a:ln/>
        </p:spPr>
        <p:txBody>
          <a:bodyPr/>
          <a:lstStyle>
            <a:lvl1pPr>
              <a:defRPr/>
            </a:lvl1pPr>
          </a:lstStyle>
          <a:p>
            <a:pPr>
              <a:defRPr/>
            </a:pPr>
            <a:r>
              <a:rPr lang="ru-RU" altLang="ko-KR" smtClean="0">
                <a:solidFill>
                  <a:srgbClr val="FFFFFF"/>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ltLang="ko-KR">
              <a:solidFill>
                <a:srgbClr val="FFFFFF"/>
              </a:solidFill>
            </a:endParaRPr>
          </a:p>
        </p:txBody>
      </p:sp>
    </p:spTree>
    <p:extLst>
      <p:ext uri="{BB962C8B-B14F-4D97-AF65-F5344CB8AC3E}">
        <p14:creationId xmlns:p14="http://schemas.microsoft.com/office/powerpoint/2010/main" val="816345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idx="1"/>
          </p:nvPr>
        </p:nvSpPr>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Rectangle 5"/>
          <p:cNvSpPr>
            <a:spLocks noGrp="1" noChangeArrowheads="1"/>
          </p:cNvSpPr>
          <p:nvPr>
            <p:ph type="ftr" sz="quarter" idx="10"/>
          </p:nvPr>
        </p:nvSpPr>
        <p:spPr>
          <a:ln/>
        </p:spPr>
        <p:txBody>
          <a:bodyPr/>
          <a:lstStyle>
            <a:lvl1pPr>
              <a:defRPr/>
            </a:lvl1pPr>
          </a:lstStyle>
          <a:p>
            <a:pPr>
              <a:defRPr/>
            </a:pPr>
            <a:r>
              <a:rPr lang="ru-RU" altLang="ko-KR" smtClean="0">
                <a:solidFill>
                  <a:srgbClr val="FFFFFF"/>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ltLang="ko-KR">
              <a:solidFill>
                <a:srgbClr val="FFFFFF"/>
              </a:solidFill>
            </a:endParaRPr>
          </a:p>
        </p:txBody>
      </p:sp>
    </p:spTree>
    <p:extLst>
      <p:ext uri="{BB962C8B-B14F-4D97-AF65-F5344CB8AC3E}">
        <p14:creationId xmlns:p14="http://schemas.microsoft.com/office/powerpoint/2010/main" val="3266699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ko-KR"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ru-RU" altLang="ko-KR" smtClean="0">
                <a:solidFill>
                  <a:srgbClr val="FFFFFF"/>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ltLang="ko-KR">
              <a:solidFill>
                <a:srgbClr val="FFFFFF"/>
              </a:solidFill>
            </a:endParaRPr>
          </a:p>
        </p:txBody>
      </p:sp>
    </p:spTree>
    <p:extLst>
      <p:ext uri="{BB962C8B-B14F-4D97-AF65-F5344CB8AC3E}">
        <p14:creationId xmlns:p14="http://schemas.microsoft.com/office/powerpoint/2010/main" val="3647194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sz="half" idx="1"/>
          </p:nvPr>
        </p:nvSpPr>
        <p:spPr>
          <a:xfrm>
            <a:off x="609600" y="162877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Content Placeholder 3"/>
          <p:cNvSpPr>
            <a:spLocks noGrp="1"/>
          </p:cNvSpPr>
          <p:nvPr>
            <p:ph sz="half" idx="2"/>
          </p:nvPr>
        </p:nvSpPr>
        <p:spPr>
          <a:xfrm>
            <a:off x="6197600" y="162877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Rectangle 5"/>
          <p:cNvSpPr>
            <a:spLocks noGrp="1" noChangeArrowheads="1"/>
          </p:cNvSpPr>
          <p:nvPr>
            <p:ph type="ftr" sz="quarter" idx="10"/>
          </p:nvPr>
        </p:nvSpPr>
        <p:spPr>
          <a:ln/>
        </p:spPr>
        <p:txBody>
          <a:bodyPr/>
          <a:lstStyle>
            <a:lvl1pPr>
              <a:defRPr/>
            </a:lvl1pPr>
          </a:lstStyle>
          <a:p>
            <a:pPr>
              <a:defRPr/>
            </a:pPr>
            <a:r>
              <a:rPr lang="ru-RU" altLang="ko-KR" smtClean="0">
                <a:solidFill>
                  <a:srgbClr val="FFFFFF"/>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ltLang="ko-KR">
              <a:solidFill>
                <a:srgbClr val="FFFFFF"/>
              </a:solidFill>
            </a:endParaRPr>
          </a:p>
        </p:txBody>
      </p:sp>
    </p:spTree>
    <p:extLst>
      <p:ext uri="{BB962C8B-B14F-4D97-AF65-F5344CB8AC3E}">
        <p14:creationId xmlns:p14="http://schemas.microsoft.com/office/powerpoint/2010/main" val="1093844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7" name="Rectangle 5"/>
          <p:cNvSpPr>
            <a:spLocks noGrp="1" noChangeArrowheads="1"/>
          </p:cNvSpPr>
          <p:nvPr>
            <p:ph type="ftr" sz="quarter" idx="10"/>
          </p:nvPr>
        </p:nvSpPr>
        <p:spPr>
          <a:ln/>
        </p:spPr>
        <p:txBody>
          <a:bodyPr/>
          <a:lstStyle>
            <a:lvl1pPr>
              <a:defRPr/>
            </a:lvl1pPr>
          </a:lstStyle>
          <a:p>
            <a:pPr>
              <a:defRPr/>
            </a:pPr>
            <a:r>
              <a:rPr lang="ru-RU" altLang="ko-KR" smtClean="0">
                <a:solidFill>
                  <a:srgbClr val="FFFFFF"/>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ltLang="ko-KR">
              <a:solidFill>
                <a:srgbClr val="FFFFFF"/>
              </a:solidFill>
            </a:endParaRPr>
          </a:p>
        </p:txBody>
      </p:sp>
    </p:spTree>
    <p:extLst>
      <p:ext uri="{BB962C8B-B14F-4D97-AF65-F5344CB8AC3E}">
        <p14:creationId xmlns:p14="http://schemas.microsoft.com/office/powerpoint/2010/main" val="2557156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Rectangle 5"/>
          <p:cNvSpPr>
            <a:spLocks noGrp="1" noChangeArrowheads="1"/>
          </p:cNvSpPr>
          <p:nvPr>
            <p:ph type="ftr" sz="quarter" idx="10"/>
          </p:nvPr>
        </p:nvSpPr>
        <p:spPr>
          <a:ln/>
        </p:spPr>
        <p:txBody>
          <a:bodyPr/>
          <a:lstStyle>
            <a:lvl1pPr>
              <a:defRPr/>
            </a:lvl1pPr>
          </a:lstStyle>
          <a:p>
            <a:pPr>
              <a:defRPr/>
            </a:pPr>
            <a:r>
              <a:rPr lang="ru-RU" altLang="ko-KR" smtClean="0">
                <a:solidFill>
                  <a:srgbClr val="FFFFFF"/>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ltLang="ko-KR">
              <a:solidFill>
                <a:srgbClr val="FFFFFF"/>
              </a:solidFill>
            </a:endParaRPr>
          </a:p>
        </p:txBody>
      </p:sp>
    </p:spTree>
    <p:extLst>
      <p:ext uri="{BB962C8B-B14F-4D97-AF65-F5344CB8AC3E}">
        <p14:creationId xmlns:p14="http://schemas.microsoft.com/office/powerpoint/2010/main" val="4257543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ru-RU" altLang="ko-KR" smtClean="0">
                <a:solidFill>
                  <a:srgbClr val="FFFFFF"/>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ltLang="ko-KR">
              <a:solidFill>
                <a:srgbClr val="FFFFFF"/>
              </a:solidFill>
            </a:endParaRPr>
          </a:p>
        </p:txBody>
      </p:sp>
    </p:spTree>
    <p:extLst>
      <p:ext uri="{BB962C8B-B14F-4D97-AF65-F5344CB8AC3E}">
        <p14:creationId xmlns:p14="http://schemas.microsoft.com/office/powerpoint/2010/main" val="3907314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a:t>
            </a:fld>
            <a:endParaRPr lang="ru-RU"/>
          </a:p>
        </p:txBody>
      </p:sp>
    </p:spTree>
    <p:extLst>
      <p:ext uri="{BB962C8B-B14F-4D97-AF65-F5344CB8AC3E}">
        <p14:creationId xmlns:p14="http://schemas.microsoft.com/office/powerpoint/2010/main" val="3920028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ltLang="ko-KR" smtClean="0"/>
              <a:t>Click to edit Master title style</a:t>
            </a:r>
            <a:endParaRPr lang="ko-KR" alt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ru-RU" altLang="ko-KR" smtClean="0">
                <a:solidFill>
                  <a:srgbClr val="FFFFFF"/>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ltLang="ko-KR">
              <a:solidFill>
                <a:srgbClr val="FFFFFF"/>
              </a:solidFill>
            </a:endParaRPr>
          </a:p>
        </p:txBody>
      </p:sp>
    </p:spTree>
    <p:extLst>
      <p:ext uri="{BB962C8B-B14F-4D97-AF65-F5344CB8AC3E}">
        <p14:creationId xmlns:p14="http://schemas.microsoft.com/office/powerpoint/2010/main" val="2205671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ltLang="ko-KR" smtClean="0"/>
              <a:t>Click to edit Master title style</a:t>
            </a:r>
            <a:endParaRPr lang="ko-KR" alt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ru-RU" altLang="ko-KR" smtClean="0">
                <a:solidFill>
                  <a:srgbClr val="FFFFFF"/>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ltLang="ko-KR">
              <a:solidFill>
                <a:srgbClr val="FFFFFF"/>
              </a:solidFill>
            </a:endParaRPr>
          </a:p>
        </p:txBody>
      </p:sp>
    </p:spTree>
    <p:extLst>
      <p:ext uri="{BB962C8B-B14F-4D97-AF65-F5344CB8AC3E}">
        <p14:creationId xmlns:p14="http://schemas.microsoft.com/office/powerpoint/2010/main" val="3060729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Rectangle 5"/>
          <p:cNvSpPr>
            <a:spLocks noGrp="1" noChangeArrowheads="1"/>
          </p:cNvSpPr>
          <p:nvPr>
            <p:ph type="ftr" sz="quarter" idx="10"/>
          </p:nvPr>
        </p:nvSpPr>
        <p:spPr>
          <a:ln/>
        </p:spPr>
        <p:txBody>
          <a:bodyPr/>
          <a:lstStyle>
            <a:lvl1pPr>
              <a:defRPr/>
            </a:lvl1pPr>
          </a:lstStyle>
          <a:p>
            <a:pPr>
              <a:defRPr/>
            </a:pPr>
            <a:r>
              <a:rPr lang="ru-RU" altLang="ko-KR" smtClean="0">
                <a:solidFill>
                  <a:srgbClr val="FFFFFF"/>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ltLang="ko-KR">
              <a:solidFill>
                <a:srgbClr val="FFFFFF"/>
              </a:solidFill>
            </a:endParaRPr>
          </a:p>
        </p:txBody>
      </p:sp>
    </p:spTree>
    <p:extLst>
      <p:ext uri="{BB962C8B-B14F-4D97-AF65-F5344CB8AC3E}">
        <p14:creationId xmlns:p14="http://schemas.microsoft.com/office/powerpoint/2010/main" val="2828818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60350"/>
            <a:ext cx="2743200" cy="5894388"/>
          </a:xfrm>
        </p:spPr>
        <p:txBody>
          <a:bodyPr vert="eaVert"/>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a:xfrm>
            <a:off x="609600" y="260350"/>
            <a:ext cx="8026400" cy="5894388"/>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Rectangle 5"/>
          <p:cNvSpPr>
            <a:spLocks noGrp="1" noChangeArrowheads="1"/>
          </p:cNvSpPr>
          <p:nvPr>
            <p:ph type="ftr" sz="quarter" idx="10"/>
          </p:nvPr>
        </p:nvSpPr>
        <p:spPr>
          <a:ln/>
        </p:spPr>
        <p:txBody>
          <a:bodyPr/>
          <a:lstStyle>
            <a:lvl1pPr>
              <a:defRPr/>
            </a:lvl1pPr>
          </a:lstStyle>
          <a:p>
            <a:pPr>
              <a:defRPr/>
            </a:pPr>
            <a:r>
              <a:rPr lang="ru-RU" altLang="ko-KR" smtClean="0">
                <a:solidFill>
                  <a:srgbClr val="FFFFFF"/>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ltLang="ko-KR">
              <a:solidFill>
                <a:srgbClr val="FFFFFF"/>
              </a:solidFill>
            </a:endParaRPr>
          </a:p>
        </p:txBody>
      </p:sp>
    </p:spTree>
    <p:extLst>
      <p:ext uri="{BB962C8B-B14F-4D97-AF65-F5344CB8AC3E}">
        <p14:creationId xmlns:p14="http://schemas.microsoft.com/office/powerpoint/2010/main" val="1590634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60350"/>
            <a:ext cx="10972800" cy="1143000"/>
          </a:xfrm>
        </p:spPr>
        <p:txBody>
          <a:bodyPr/>
          <a:lstStyle/>
          <a:p>
            <a:r>
              <a:rPr lang="en-US" altLang="ko-KR" smtClean="0"/>
              <a:t>Click to edit Master title style</a:t>
            </a:r>
            <a:endParaRPr lang="ko-KR" altLang="en-US"/>
          </a:p>
        </p:txBody>
      </p:sp>
      <p:sp>
        <p:nvSpPr>
          <p:cNvPr id="3" name="Content Placeholder 2"/>
          <p:cNvSpPr>
            <a:spLocks noGrp="1"/>
          </p:cNvSpPr>
          <p:nvPr>
            <p:ph sz="quarter" idx="1"/>
          </p:nvPr>
        </p:nvSpPr>
        <p:spPr>
          <a:xfrm>
            <a:off x="609600" y="1628775"/>
            <a:ext cx="5384800" cy="218598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Content Placeholder 3"/>
          <p:cNvSpPr>
            <a:spLocks noGrp="1"/>
          </p:cNvSpPr>
          <p:nvPr>
            <p:ph sz="quarter" idx="2"/>
          </p:nvPr>
        </p:nvSpPr>
        <p:spPr>
          <a:xfrm>
            <a:off x="6197600" y="1628775"/>
            <a:ext cx="5384800" cy="218598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Content Placeholder 4"/>
          <p:cNvSpPr>
            <a:spLocks noGrp="1"/>
          </p:cNvSpPr>
          <p:nvPr>
            <p:ph sz="quarter" idx="3"/>
          </p:nvPr>
        </p:nvSpPr>
        <p:spPr>
          <a:xfrm>
            <a:off x="609600" y="3967164"/>
            <a:ext cx="5384800" cy="2187575"/>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6" name="Content Placeholder 5"/>
          <p:cNvSpPr>
            <a:spLocks noGrp="1"/>
          </p:cNvSpPr>
          <p:nvPr>
            <p:ph sz="quarter" idx="4"/>
          </p:nvPr>
        </p:nvSpPr>
        <p:spPr>
          <a:xfrm>
            <a:off x="6197600" y="3967164"/>
            <a:ext cx="5384800" cy="2187575"/>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7" name="Rectangle 5"/>
          <p:cNvSpPr>
            <a:spLocks noGrp="1" noChangeArrowheads="1"/>
          </p:cNvSpPr>
          <p:nvPr>
            <p:ph type="ftr" sz="quarter" idx="10"/>
          </p:nvPr>
        </p:nvSpPr>
        <p:spPr>
          <a:ln/>
        </p:spPr>
        <p:txBody>
          <a:bodyPr/>
          <a:lstStyle>
            <a:lvl1pPr>
              <a:defRPr/>
            </a:lvl1pPr>
          </a:lstStyle>
          <a:p>
            <a:pPr>
              <a:defRPr/>
            </a:pPr>
            <a:r>
              <a:rPr lang="ru-RU" altLang="ko-KR" smtClean="0">
                <a:solidFill>
                  <a:srgbClr val="FFFFFF"/>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ltLang="ko-KR">
              <a:solidFill>
                <a:srgbClr val="FFFFFF"/>
              </a:solidFill>
            </a:endParaRPr>
          </a:p>
        </p:txBody>
      </p:sp>
    </p:spTree>
    <p:extLst>
      <p:ext uri="{BB962C8B-B14F-4D97-AF65-F5344CB8AC3E}">
        <p14:creationId xmlns:p14="http://schemas.microsoft.com/office/powerpoint/2010/main" val="124449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0" y="0"/>
          <a:ext cx="1270000" cy="317500"/>
        </p:xfrm>
        <a:graphic>
          <a:graphicData uri="http://schemas.openxmlformats.org/presentationml/2006/ole">
            <mc:AlternateContent xmlns:mc="http://schemas.openxmlformats.org/markup-compatibility/2006">
              <mc:Choice xmlns:v="urn:schemas-microsoft-com:vml" Requires="v">
                <p:oleObj spid="_x0000_s2130" name="Image" r:id="rId3" imgW="952045" imgH="317125" progId="">
                  <p:embed/>
                </p:oleObj>
              </mc:Choice>
              <mc:Fallback>
                <p:oleObj name="Image" r:id="rId3" imgW="952045" imgH="31712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70000" cy="317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609600" y="274638"/>
            <a:ext cx="10972800" cy="1143000"/>
          </a:xfrm>
          <a:prstGeom prst="rect">
            <a:avLst/>
          </a:prstGeom>
        </p:spPr>
        <p:txBody>
          <a:bodyPr/>
          <a:lstStyle/>
          <a:p>
            <a:r>
              <a:rPr lang="en-US" altLang="ko-KR" smtClean="0"/>
              <a:t>Click to edit Master title style</a:t>
            </a:r>
            <a:endParaRPr lang="ko-KR" alt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23259785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OverTx">
  <p:cSld name="Title and 2 Content over Text">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nvGraphicFramePr>
        <p:xfrm>
          <a:off x="0" y="0"/>
          <a:ext cx="1270000" cy="317500"/>
        </p:xfrm>
        <a:graphic>
          <a:graphicData uri="http://schemas.openxmlformats.org/presentationml/2006/ole">
            <mc:AlternateContent xmlns:mc="http://schemas.openxmlformats.org/markup-compatibility/2006">
              <mc:Choice xmlns:v="urn:schemas-microsoft-com:vml" Requires="v">
                <p:oleObj spid="_x0000_s3154" name="Image" r:id="rId3" imgW="952045" imgH="317125" progId="">
                  <p:embed/>
                </p:oleObj>
              </mc:Choice>
              <mc:Fallback>
                <p:oleObj name="Image" r:id="rId3" imgW="952045" imgH="31712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70000" cy="317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609600" y="274638"/>
            <a:ext cx="10972800" cy="1143000"/>
          </a:xfrm>
          <a:prstGeom prst="rect">
            <a:avLst/>
          </a:prstGeom>
        </p:spPr>
        <p:txBody>
          <a:bodyPr/>
          <a:lstStyle/>
          <a:p>
            <a:r>
              <a:rPr lang="en-US" altLang="ko-KR" smtClean="0"/>
              <a:t>Click to edit Master title style</a:t>
            </a:r>
            <a:endParaRPr lang="ko-KR" altLang="en-US"/>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Text Placeholder 4"/>
          <p:cNvSpPr>
            <a:spLocks noGrp="1"/>
          </p:cNvSpPr>
          <p:nvPr>
            <p:ph type="body" sz="half" idx="3"/>
          </p:nvPr>
        </p:nvSpPr>
        <p:spPr>
          <a:xfrm>
            <a:off x="609600" y="3938589"/>
            <a:ext cx="10972800" cy="2187575"/>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3403734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r>
              <a:rPr lang="ru-RU" smtClean="0"/>
              <a:t>08.06.2015</a:t>
            </a:r>
            <a:endParaRPr lang="ru-RU"/>
          </a:p>
        </p:txBody>
      </p:sp>
      <p:sp>
        <p:nvSpPr>
          <p:cNvPr id="6" name="Нижний колонтитул 5"/>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7" name="Номер слайда 6"/>
          <p:cNvSpPr>
            <a:spLocks noGrp="1"/>
          </p:cNvSpPr>
          <p:nvPr>
            <p:ph type="sldNum" sz="quarter" idx="12"/>
          </p:nvPr>
        </p:nvSpPr>
        <p:spPr/>
        <p:txBody>
          <a:bodyPr/>
          <a:lstStyle/>
          <a:p>
            <a:fld id="{2FBD4BBD-84D1-4C58-AB71-78B69C96F0EE}" type="slidenum">
              <a:rPr lang="ru-RU" smtClean="0"/>
              <a:t>‹#›</a:t>
            </a:fld>
            <a:endParaRPr lang="ru-RU"/>
          </a:p>
        </p:txBody>
      </p:sp>
    </p:spTree>
    <p:extLst>
      <p:ext uri="{BB962C8B-B14F-4D97-AF65-F5344CB8AC3E}">
        <p14:creationId xmlns:p14="http://schemas.microsoft.com/office/powerpoint/2010/main" val="1403977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r>
              <a:rPr lang="ru-RU" smtClean="0"/>
              <a:t>08.06.2015</a:t>
            </a:r>
            <a:endParaRPr lang="ru-RU"/>
          </a:p>
        </p:txBody>
      </p:sp>
      <p:sp>
        <p:nvSpPr>
          <p:cNvPr id="8" name="Нижний колонтитул 7"/>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9" name="Номер слайда 8"/>
          <p:cNvSpPr>
            <a:spLocks noGrp="1"/>
          </p:cNvSpPr>
          <p:nvPr>
            <p:ph type="sldNum" sz="quarter" idx="12"/>
          </p:nvPr>
        </p:nvSpPr>
        <p:spPr/>
        <p:txBody>
          <a:bodyPr/>
          <a:lstStyle/>
          <a:p>
            <a:fld id="{2FBD4BBD-84D1-4C58-AB71-78B69C96F0EE}" type="slidenum">
              <a:rPr lang="ru-RU" smtClean="0"/>
              <a:t>‹#›</a:t>
            </a:fld>
            <a:endParaRPr lang="ru-RU"/>
          </a:p>
        </p:txBody>
      </p:sp>
    </p:spTree>
    <p:extLst>
      <p:ext uri="{BB962C8B-B14F-4D97-AF65-F5344CB8AC3E}">
        <p14:creationId xmlns:p14="http://schemas.microsoft.com/office/powerpoint/2010/main" val="367194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a:t>
            </a:fld>
            <a:endParaRPr lang="ru-RU"/>
          </a:p>
        </p:txBody>
      </p:sp>
    </p:spTree>
    <p:extLst>
      <p:ext uri="{BB962C8B-B14F-4D97-AF65-F5344CB8AC3E}">
        <p14:creationId xmlns:p14="http://schemas.microsoft.com/office/powerpoint/2010/main" val="297671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0" y="6356350"/>
            <a:ext cx="923488" cy="365125"/>
          </a:xfrm>
        </p:spPr>
        <p:txBody>
          <a:bodyPr/>
          <a:lstStyle/>
          <a:p>
            <a:r>
              <a:rPr lang="ru-RU" smtClean="0"/>
              <a:t>08.06.2015</a:t>
            </a:r>
            <a:endParaRPr lang="ru-RU"/>
          </a:p>
        </p:txBody>
      </p:sp>
      <p:sp>
        <p:nvSpPr>
          <p:cNvPr id="3" name="Нижний колонтитул 2"/>
          <p:cNvSpPr>
            <a:spLocks noGrp="1"/>
          </p:cNvSpPr>
          <p:nvPr>
            <p:ph type="ftr" sz="quarter" idx="11"/>
          </p:nvPr>
        </p:nvSpPr>
        <p:spPr>
          <a:xfrm>
            <a:off x="923488" y="6482185"/>
            <a:ext cx="10686175" cy="365125"/>
          </a:xfrm>
        </p:spPr>
        <p:txBody>
          <a:bodyPr/>
          <a:lstStyle>
            <a:lvl1pPr>
              <a:defRPr sz="1400" b="1">
                <a:effectLst>
                  <a:outerShdw blurRad="38100" dist="38100" dir="2700000" algn="tl">
                    <a:srgbClr val="000000">
                      <a:alpha val="43137"/>
                    </a:srgbClr>
                  </a:outerShdw>
                </a:effectLst>
              </a:defRPr>
            </a:lvl1pPr>
          </a:lstStyle>
          <a:p>
            <a:r>
              <a:rPr lang="ru-RU" dirty="0"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dirty="0"/>
          </a:p>
        </p:txBody>
      </p:sp>
      <p:sp>
        <p:nvSpPr>
          <p:cNvPr id="4" name="Номер слайда 3"/>
          <p:cNvSpPr>
            <a:spLocks noGrp="1"/>
          </p:cNvSpPr>
          <p:nvPr>
            <p:ph type="sldNum" sz="quarter" idx="12"/>
          </p:nvPr>
        </p:nvSpPr>
        <p:spPr>
          <a:xfrm>
            <a:off x="11609664" y="6356350"/>
            <a:ext cx="582336" cy="365125"/>
          </a:xfrm>
        </p:spPr>
        <p:txBody>
          <a:bodyPr/>
          <a:lstStyle/>
          <a:p>
            <a:fld id="{2FBD4BBD-84D1-4C58-AB71-78B69C96F0EE}" type="slidenum">
              <a:rPr lang="ru-RU" smtClean="0"/>
              <a:t>‹#›</a:t>
            </a:fld>
            <a:endParaRPr lang="ru-RU"/>
          </a:p>
        </p:txBody>
      </p:sp>
    </p:spTree>
    <p:extLst>
      <p:ext uri="{BB962C8B-B14F-4D97-AF65-F5344CB8AC3E}">
        <p14:creationId xmlns:p14="http://schemas.microsoft.com/office/powerpoint/2010/main" val="391037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08.06.2015</a:t>
            </a:r>
            <a:endParaRPr lang="ru-RU"/>
          </a:p>
        </p:txBody>
      </p:sp>
      <p:sp>
        <p:nvSpPr>
          <p:cNvPr id="6" name="Нижний колонтитул 5"/>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7" name="Номер слайда 6"/>
          <p:cNvSpPr>
            <a:spLocks noGrp="1"/>
          </p:cNvSpPr>
          <p:nvPr>
            <p:ph type="sldNum" sz="quarter" idx="12"/>
          </p:nvPr>
        </p:nvSpPr>
        <p:spPr/>
        <p:txBody>
          <a:bodyPr/>
          <a:lstStyle/>
          <a:p>
            <a:fld id="{2FBD4BBD-84D1-4C58-AB71-78B69C96F0EE}" type="slidenum">
              <a:rPr lang="ru-RU" smtClean="0"/>
              <a:t>‹#›</a:t>
            </a:fld>
            <a:endParaRPr lang="ru-RU"/>
          </a:p>
        </p:txBody>
      </p:sp>
    </p:spTree>
    <p:extLst>
      <p:ext uri="{BB962C8B-B14F-4D97-AF65-F5344CB8AC3E}">
        <p14:creationId xmlns:p14="http://schemas.microsoft.com/office/powerpoint/2010/main" val="391297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08.06.2015</a:t>
            </a:r>
            <a:endParaRPr lang="ru-RU"/>
          </a:p>
        </p:txBody>
      </p:sp>
      <p:sp>
        <p:nvSpPr>
          <p:cNvPr id="6" name="Нижний колонтитул 5"/>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7" name="Номер слайда 6"/>
          <p:cNvSpPr>
            <a:spLocks noGrp="1"/>
          </p:cNvSpPr>
          <p:nvPr>
            <p:ph type="sldNum" sz="quarter" idx="12"/>
          </p:nvPr>
        </p:nvSpPr>
        <p:spPr/>
        <p:txBody>
          <a:bodyPr/>
          <a:lstStyle/>
          <a:p>
            <a:fld id="{2FBD4BBD-84D1-4C58-AB71-78B69C96F0EE}" type="slidenum">
              <a:rPr lang="ru-RU" smtClean="0"/>
              <a:t>‹#›</a:t>
            </a:fld>
            <a:endParaRPr lang="ru-RU"/>
          </a:p>
        </p:txBody>
      </p:sp>
    </p:spTree>
    <p:extLst>
      <p:ext uri="{BB962C8B-B14F-4D97-AF65-F5344CB8AC3E}">
        <p14:creationId xmlns:p14="http://schemas.microsoft.com/office/powerpoint/2010/main" val="3519363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oleObject" Target="../embeddings/oleObject1.bin"/><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5.jpeg"/><Relationship Id="rId2" Type="http://schemas.openxmlformats.org/officeDocument/2006/relationships/slideLayout" Target="../slideLayouts/slideLayout24.xml"/><Relationship Id="rId16" Type="http://schemas.openxmlformats.org/officeDocument/2006/relationships/vmlDrawing" Target="../drawings/vmlDrawing1.v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Нижний колонтитул 4"/>
          <p:cNvSpPr>
            <a:spLocks noGrp="1"/>
          </p:cNvSpPr>
          <p:nvPr>
            <p:ph type="ftr" sz="quarter" idx="3"/>
          </p:nvPr>
        </p:nvSpPr>
        <p:spPr>
          <a:xfrm>
            <a:off x="1853967" y="6356350"/>
            <a:ext cx="883360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dirty="0"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dirty="0"/>
          </a:p>
        </p:txBody>
      </p:sp>
      <p:pic>
        <p:nvPicPr>
          <p:cNvPr id="7" name="Рисунок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55682" y="74324"/>
            <a:ext cx="1236318" cy="1236318"/>
          </a:xfrm>
          <a:prstGeom prst="rect">
            <a:avLst/>
          </a:prstGeom>
        </p:spPr>
      </p:pic>
      <p:sp>
        <p:nvSpPr>
          <p:cNvPr id="2" name="Заголовок 1"/>
          <p:cNvSpPr>
            <a:spLocks noGrp="1"/>
          </p:cNvSpPr>
          <p:nvPr>
            <p:ph type="title"/>
          </p:nvPr>
        </p:nvSpPr>
        <p:spPr>
          <a:xfrm>
            <a:off x="838200" y="14244"/>
            <a:ext cx="10515600" cy="772565"/>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870"/>
            <a:ext cx="10515600" cy="5305093"/>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0"/>
            <a:ext cx="9234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smtClean="0"/>
              <a:t>08.06.2015</a:t>
            </a:r>
            <a:endParaRPr lang="ru-RU"/>
          </a:p>
        </p:txBody>
      </p:sp>
      <p:sp>
        <p:nvSpPr>
          <p:cNvPr id="6" name="Номер слайда 5"/>
          <p:cNvSpPr>
            <a:spLocks noGrp="1"/>
          </p:cNvSpPr>
          <p:nvPr>
            <p:ph type="sldNum" sz="quarter" idx="4"/>
          </p:nvPr>
        </p:nvSpPr>
        <p:spPr>
          <a:xfrm>
            <a:off x="10771464" y="6356350"/>
            <a:ext cx="5823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D4BBD-84D1-4C58-AB71-78B69C96F0EE}" type="slidenum">
              <a:rPr lang="ru-RU" smtClean="0"/>
              <a:t>‹#›</a:t>
            </a:fld>
            <a:endParaRPr lang="ru-RU" dirty="0"/>
          </a:p>
        </p:txBody>
      </p:sp>
      <p:pic>
        <p:nvPicPr>
          <p:cNvPr id="8" name="Рисунок 7"/>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a:off x="-676613" y="1099778"/>
            <a:ext cx="2176721" cy="789938"/>
          </a:xfrm>
          <a:prstGeom prst="rect">
            <a:avLst/>
          </a:prstGeom>
        </p:spPr>
      </p:pic>
      <p:pic>
        <p:nvPicPr>
          <p:cNvPr id="9" name="Рисунок 8"/>
          <p:cNvPicPr>
            <a:picLocks noChangeAspect="1"/>
          </p:cNvPicPr>
          <p:nvPr/>
        </p:nvPicPr>
        <p:blipFill>
          <a:blip r:embed="rId15">
            <a:extLst>
              <a:ext uri="{28A0092B-C50C-407E-A947-70E740481C1C}">
                <a14:useLocalDpi xmlns:a14="http://schemas.microsoft.com/office/drawing/2010/main"/>
              </a:ext>
            </a:extLst>
          </a:blip>
          <a:stretch>
            <a:fillRect/>
          </a:stretch>
        </p:blipFill>
        <p:spPr>
          <a:xfrm rot="16200000">
            <a:off x="-1066377" y="4273125"/>
            <a:ext cx="2970953" cy="838200"/>
          </a:xfrm>
          <a:prstGeom prst="rect">
            <a:avLst/>
          </a:prstGeom>
        </p:spPr>
      </p:pic>
    </p:spTree>
    <p:extLst>
      <p:ext uri="{BB962C8B-B14F-4D97-AF65-F5344CB8AC3E}">
        <p14:creationId xmlns:p14="http://schemas.microsoft.com/office/powerpoint/2010/main" val="2675869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000047"/>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defTabSz="762000">
              <a:defRPr sz="1400">
                <a:solidFill>
                  <a:schemeClr val="tx1"/>
                </a:solidFill>
              </a:defRPr>
            </a:lvl1pPr>
          </a:lstStyle>
          <a:p>
            <a:pPr eaLnBrk="0" fontAlgn="base" hangingPunct="0">
              <a:spcBef>
                <a:spcPct val="0"/>
              </a:spcBef>
              <a:spcAft>
                <a:spcPct val="0"/>
              </a:spcAft>
              <a:defRPr/>
            </a:pPr>
            <a:r>
              <a:rPr lang="ru-RU" smtClean="0">
                <a:solidFill>
                  <a:srgbClr val="000000"/>
                </a:solidFill>
              </a:rPr>
              <a:t>08.06.2015</a:t>
            </a:r>
            <a:endParaRPr lang="de-DE">
              <a:solidFill>
                <a:srgbClr val="000000"/>
              </a:solidFill>
            </a:endParaRPr>
          </a:p>
        </p:txBody>
      </p:sp>
      <p:sp>
        <p:nvSpPr>
          <p:cNvPr id="1027" name="Rectangle 3"/>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defTabSz="762000">
              <a:defRPr sz="1400">
                <a:solidFill>
                  <a:schemeClr val="tx1"/>
                </a:solidFill>
              </a:defRPr>
            </a:lvl1pPr>
          </a:lstStyle>
          <a:p>
            <a:pPr eaLnBrk="0" fontAlgn="base" hangingPunct="0">
              <a:spcBef>
                <a:spcPct val="0"/>
              </a:spcBef>
              <a:spcAft>
                <a:spcPct val="0"/>
              </a:spcAft>
              <a:defRPr/>
            </a:pPr>
            <a:r>
              <a:rPr lang="ru-RU" smtClean="0">
                <a:solidFill>
                  <a:srgbClr val="000000"/>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de-DE">
              <a:solidFill>
                <a:srgbClr val="000000"/>
              </a:solidFill>
            </a:endParaRPr>
          </a:p>
        </p:txBody>
      </p:sp>
      <p:sp>
        <p:nvSpPr>
          <p:cNvPr id="1028" name="Rectangle 4"/>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defTabSz="762000">
              <a:defRPr sz="1400">
                <a:solidFill>
                  <a:schemeClr val="tx1"/>
                </a:solidFill>
              </a:defRPr>
            </a:lvl1pPr>
          </a:lstStyle>
          <a:p>
            <a:pPr eaLnBrk="0" fontAlgn="base" hangingPunct="0">
              <a:spcBef>
                <a:spcPct val="0"/>
              </a:spcBef>
              <a:spcAft>
                <a:spcPct val="0"/>
              </a:spcAft>
            </a:pPr>
            <a:fld id="{975B8446-4725-4DF3-B6BA-C68D58FF3A50}" type="slidenum">
              <a:rPr lang="de-DE" altLang="ru-RU" smtClean="0">
                <a:solidFill>
                  <a:srgbClr val="000000"/>
                </a:solidFill>
              </a:rPr>
              <a:pPr eaLnBrk="0" fontAlgn="base" hangingPunct="0">
                <a:spcBef>
                  <a:spcPct val="0"/>
                </a:spcBef>
                <a:spcAft>
                  <a:spcPct val="0"/>
                </a:spcAft>
              </a:pPr>
              <a:t>‹#›</a:t>
            </a:fld>
            <a:endParaRPr lang="de-DE" altLang="ru-RU" smtClean="0">
              <a:solidFill>
                <a:srgbClr val="000000"/>
              </a:solidFill>
            </a:endParaRPr>
          </a:p>
        </p:txBody>
      </p:sp>
      <p:sp>
        <p:nvSpPr>
          <p:cNvPr id="1029" name="Rectangle 5"/>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de-DE" altLang="de-DE" smtClean="0"/>
              <a:t>Klicken Sie, um das Titelformat zu bearbeiten</a:t>
            </a:r>
          </a:p>
        </p:txBody>
      </p:sp>
      <p:sp>
        <p:nvSpPr>
          <p:cNvPr id="1030" name="Rectangle 6"/>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de-DE" altLang="de-DE" smtClean="0"/>
              <a:t>Klicken Sie, um die Formate des Vorlagentextes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Tree>
    <p:extLst>
      <p:ext uri="{BB962C8B-B14F-4D97-AF65-F5344CB8AC3E}">
        <p14:creationId xmlns:p14="http://schemas.microsoft.com/office/powerpoint/2010/main" val="1604295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762000" rtl="0" eaLnBrk="1" fontAlgn="base" hangingPunct="1">
        <a:spcBef>
          <a:spcPct val="0"/>
        </a:spcBef>
        <a:spcAft>
          <a:spcPct val="0"/>
        </a:spcAft>
        <a:defRPr sz="4400">
          <a:solidFill>
            <a:schemeClr val="tx2"/>
          </a:solidFill>
          <a:latin typeface="+mj-lt"/>
          <a:ea typeface="+mj-ea"/>
          <a:cs typeface="+mj-cs"/>
        </a:defRPr>
      </a:lvl1pPr>
      <a:lvl2pPr algn="ctr" defTabSz="762000" rtl="0" eaLnBrk="1" fontAlgn="base" hangingPunct="1">
        <a:spcBef>
          <a:spcPct val="0"/>
        </a:spcBef>
        <a:spcAft>
          <a:spcPct val="0"/>
        </a:spcAft>
        <a:defRPr sz="4400">
          <a:solidFill>
            <a:schemeClr val="tx2"/>
          </a:solidFill>
          <a:latin typeface="Times New Roman" pitchFamily="18" charset="0"/>
        </a:defRPr>
      </a:lvl2pPr>
      <a:lvl3pPr algn="ctr" defTabSz="762000" rtl="0" eaLnBrk="1" fontAlgn="base" hangingPunct="1">
        <a:spcBef>
          <a:spcPct val="0"/>
        </a:spcBef>
        <a:spcAft>
          <a:spcPct val="0"/>
        </a:spcAft>
        <a:defRPr sz="4400">
          <a:solidFill>
            <a:schemeClr val="tx2"/>
          </a:solidFill>
          <a:latin typeface="Times New Roman" pitchFamily="18" charset="0"/>
        </a:defRPr>
      </a:lvl3pPr>
      <a:lvl4pPr algn="ctr" defTabSz="762000" rtl="0" eaLnBrk="1" fontAlgn="base" hangingPunct="1">
        <a:spcBef>
          <a:spcPct val="0"/>
        </a:spcBef>
        <a:spcAft>
          <a:spcPct val="0"/>
        </a:spcAft>
        <a:defRPr sz="4400">
          <a:solidFill>
            <a:schemeClr val="tx2"/>
          </a:solidFill>
          <a:latin typeface="Times New Roman" pitchFamily="18" charset="0"/>
        </a:defRPr>
      </a:lvl4pPr>
      <a:lvl5pPr algn="ctr" defTabSz="762000" rtl="0" eaLnBrk="1" fontAlgn="base" hangingPunct="1">
        <a:spcBef>
          <a:spcPct val="0"/>
        </a:spcBef>
        <a:spcAft>
          <a:spcPct val="0"/>
        </a:spcAft>
        <a:defRPr sz="4400">
          <a:solidFill>
            <a:schemeClr val="tx2"/>
          </a:solidFill>
          <a:latin typeface="Times New Roman" pitchFamily="18" charset="0"/>
        </a:defRPr>
      </a:lvl5pPr>
      <a:lvl6pPr marL="457200" algn="ctr" defTabSz="762000" rtl="0" eaLnBrk="1" fontAlgn="base" hangingPunct="1">
        <a:spcBef>
          <a:spcPct val="0"/>
        </a:spcBef>
        <a:spcAft>
          <a:spcPct val="0"/>
        </a:spcAft>
        <a:defRPr sz="4400">
          <a:solidFill>
            <a:schemeClr val="tx2"/>
          </a:solidFill>
          <a:latin typeface="Times New Roman" pitchFamily="18" charset="0"/>
        </a:defRPr>
      </a:lvl6pPr>
      <a:lvl7pPr marL="914400" algn="ctr" defTabSz="762000" rtl="0" eaLnBrk="1" fontAlgn="base" hangingPunct="1">
        <a:spcBef>
          <a:spcPct val="0"/>
        </a:spcBef>
        <a:spcAft>
          <a:spcPct val="0"/>
        </a:spcAft>
        <a:defRPr sz="4400">
          <a:solidFill>
            <a:schemeClr val="tx2"/>
          </a:solidFill>
          <a:latin typeface="Times New Roman" pitchFamily="18" charset="0"/>
        </a:defRPr>
      </a:lvl7pPr>
      <a:lvl8pPr marL="1371600" algn="ctr" defTabSz="762000" rtl="0" eaLnBrk="1" fontAlgn="base" hangingPunct="1">
        <a:spcBef>
          <a:spcPct val="0"/>
        </a:spcBef>
        <a:spcAft>
          <a:spcPct val="0"/>
        </a:spcAft>
        <a:defRPr sz="4400">
          <a:solidFill>
            <a:schemeClr val="tx2"/>
          </a:solidFill>
          <a:latin typeface="Times New Roman" pitchFamily="18" charset="0"/>
        </a:defRPr>
      </a:lvl8pPr>
      <a:lvl9pPr marL="1828800" algn="ctr" defTabSz="762000"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defTabSz="762000" rtl="0" eaLnBrk="1" fontAlgn="base" hangingPunct="1">
        <a:spcBef>
          <a:spcPct val="20000"/>
        </a:spcBef>
        <a:spcAft>
          <a:spcPct val="0"/>
        </a:spcAft>
        <a:buSzPct val="100000"/>
        <a:buChar char="•"/>
        <a:defRPr sz="3200">
          <a:solidFill>
            <a:schemeClr val="tx1"/>
          </a:solidFill>
          <a:latin typeface="+mn-lt"/>
          <a:ea typeface="+mn-ea"/>
          <a:cs typeface="+mn-cs"/>
        </a:defRPr>
      </a:lvl1pPr>
      <a:lvl2pPr marL="742950" indent="-285750" algn="l" defTabSz="762000" rtl="0" eaLnBrk="1" fontAlgn="base" hangingPunct="1">
        <a:spcBef>
          <a:spcPct val="20000"/>
        </a:spcBef>
        <a:spcAft>
          <a:spcPct val="0"/>
        </a:spcAft>
        <a:buSzPct val="100000"/>
        <a:buChar char="–"/>
        <a:defRPr sz="2800">
          <a:solidFill>
            <a:schemeClr val="tx1"/>
          </a:solidFill>
          <a:latin typeface="+mn-lt"/>
        </a:defRPr>
      </a:lvl2pPr>
      <a:lvl3pPr marL="1143000" indent="-228600" algn="l" defTabSz="762000" rtl="0" eaLnBrk="1" fontAlgn="base" hangingPunct="1">
        <a:spcBef>
          <a:spcPct val="20000"/>
        </a:spcBef>
        <a:spcAft>
          <a:spcPct val="0"/>
        </a:spcAft>
        <a:buSzPct val="100000"/>
        <a:buChar char="•"/>
        <a:defRPr sz="2400">
          <a:solidFill>
            <a:schemeClr val="tx1"/>
          </a:solidFill>
          <a:latin typeface="+mn-lt"/>
        </a:defRPr>
      </a:lvl3pPr>
      <a:lvl4pPr marL="1600200" indent="-228600" algn="l" defTabSz="762000" rtl="0" eaLnBrk="1" fontAlgn="base" hangingPunct="1">
        <a:spcBef>
          <a:spcPct val="20000"/>
        </a:spcBef>
        <a:spcAft>
          <a:spcPct val="0"/>
        </a:spcAft>
        <a:buSzPct val="100000"/>
        <a:buChar char="–"/>
        <a:defRPr sz="2000">
          <a:solidFill>
            <a:schemeClr val="tx1"/>
          </a:solidFill>
          <a:latin typeface="+mn-lt"/>
        </a:defRPr>
      </a:lvl4pPr>
      <a:lvl5pPr marL="2057400" indent="-228600" algn="l" defTabSz="762000" rtl="0" eaLnBrk="1" fontAlgn="base" hangingPunct="1">
        <a:spcBef>
          <a:spcPct val="20000"/>
        </a:spcBef>
        <a:spcAft>
          <a:spcPct val="0"/>
        </a:spcAft>
        <a:buSzPct val="100000"/>
        <a:buChar char="•"/>
        <a:defRPr sz="2000">
          <a:solidFill>
            <a:schemeClr val="tx1"/>
          </a:solidFill>
          <a:latin typeface="+mn-lt"/>
        </a:defRPr>
      </a:lvl5pPr>
      <a:lvl6pPr marL="2514600" indent="-228600" algn="l" defTabSz="762000" rtl="0" eaLnBrk="1" fontAlgn="base" hangingPunct="1">
        <a:spcBef>
          <a:spcPct val="20000"/>
        </a:spcBef>
        <a:spcAft>
          <a:spcPct val="0"/>
        </a:spcAft>
        <a:buSzPct val="100000"/>
        <a:buChar char="•"/>
        <a:defRPr sz="2000">
          <a:solidFill>
            <a:schemeClr val="tx1"/>
          </a:solidFill>
          <a:latin typeface="+mn-lt"/>
        </a:defRPr>
      </a:lvl6pPr>
      <a:lvl7pPr marL="2971800" indent="-228600" algn="l" defTabSz="762000" rtl="0" eaLnBrk="1" fontAlgn="base" hangingPunct="1">
        <a:spcBef>
          <a:spcPct val="20000"/>
        </a:spcBef>
        <a:spcAft>
          <a:spcPct val="0"/>
        </a:spcAft>
        <a:buSzPct val="100000"/>
        <a:buChar char="•"/>
        <a:defRPr sz="2000">
          <a:solidFill>
            <a:schemeClr val="tx1"/>
          </a:solidFill>
          <a:latin typeface="+mn-lt"/>
        </a:defRPr>
      </a:lvl7pPr>
      <a:lvl8pPr marL="3429000" indent="-228600" algn="l" defTabSz="762000" rtl="0" eaLnBrk="1" fontAlgn="base" hangingPunct="1">
        <a:spcBef>
          <a:spcPct val="20000"/>
        </a:spcBef>
        <a:spcAft>
          <a:spcPct val="0"/>
        </a:spcAft>
        <a:buSzPct val="100000"/>
        <a:buChar char="•"/>
        <a:defRPr sz="2000">
          <a:solidFill>
            <a:schemeClr val="tx1"/>
          </a:solidFill>
          <a:latin typeface="+mn-lt"/>
        </a:defRPr>
      </a:lvl8pPr>
      <a:lvl9pPr marL="3886200" indent="-228600" algn="l" defTabSz="762000" rtl="0" eaLnBrk="1" fontAlgn="base" hangingPunct="1">
        <a:spcBef>
          <a:spcPct val="20000"/>
        </a:spcBef>
        <a:spcAft>
          <a:spcPct val="0"/>
        </a:spcAft>
        <a:buSzPct val="10000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60350"/>
            <a:ext cx="10972800" cy="1143000"/>
          </a:xfrm>
          <a:prstGeom prst="rect">
            <a:avLst/>
          </a:prstGeom>
          <a:solidFill>
            <a:schemeClr val="bg1">
              <a:alpha val="50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ltLang="ko-KR" smtClean="0"/>
              <a:t>Образец заголовка</a:t>
            </a:r>
          </a:p>
        </p:txBody>
      </p:sp>
      <p:sp>
        <p:nvSpPr>
          <p:cNvPr id="1035" name="Rectangle 3"/>
          <p:cNvSpPr>
            <a:spLocks noGrp="1" noChangeArrowheads="1"/>
          </p:cNvSpPr>
          <p:nvPr>
            <p:ph type="body" idx="1"/>
          </p:nvPr>
        </p:nvSpPr>
        <p:spPr bwMode="auto">
          <a:xfrm>
            <a:off x="609600" y="1628776"/>
            <a:ext cx="10972800" cy="4525963"/>
          </a:xfrm>
          <a:prstGeom prst="rect">
            <a:avLst/>
          </a:prstGeom>
          <a:solidFill>
            <a:schemeClr val="bg1">
              <a:alpha val="50195"/>
            </a:schemeClr>
          </a:solid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ko-KR" smtClean="0"/>
              <a:t>Образец текста</a:t>
            </a:r>
          </a:p>
          <a:p>
            <a:pPr lvl="1"/>
            <a:r>
              <a:rPr lang="ru-RU" altLang="ko-KR" smtClean="0"/>
              <a:t>Второй уровень</a:t>
            </a:r>
          </a:p>
          <a:p>
            <a:pPr lvl="2"/>
            <a:r>
              <a:rPr lang="ru-RU" altLang="ko-KR" smtClean="0"/>
              <a:t>Третий уровень</a:t>
            </a:r>
          </a:p>
          <a:p>
            <a:pPr lvl="3"/>
            <a:r>
              <a:rPr lang="ru-RU" altLang="ko-KR" smtClean="0"/>
              <a:t>Четвертый уровень</a:t>
            </a:r>
          </a:p>
          <a:p>
            <a:pPr lvl="4"/>
            <a:r>
              <a:rPr lang="ru-RU" altLang="ko-KR" smtClean="0"/>
              <a:t>Пятый уровень</a:t>
            </a:r>
          </a:p>
        </p:txBody>
      </p:sp>
      <p:sp>
        <p:nvSpPr>
          <p:cNvPr id="1029" name="Rectangle 5"/>
          <p:cNvSpPr>
            <a:spLocks noGrp="1" noChangeArrowheads="1"/>
          </p:cNvSpPr>
          <p:nvPr>
            <p:ph type="ftr" sz="quarter" idx="3"/>
          </p:nvPr>
        </p:nvSpPr>
        <p:spPr bwMode="auto">
          <a:xfrm>
            <a:off x="624418" y="6237288"/>
            <a:ext cx="11040533" cy="476250"/>
          </a:xfrm>
          <a:prstGeom prst="rect">
            <a:avLst/>
          </a:prstGeom>
          <a:solidFill>
            <a:schemeClr val="accent2">
              <a:alpha val="7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smtClean="0">
                <a:solidFill>
                  <a:schemeClr val="bg1"/>
                </a:solidFill>
                <a:effectLst>
                  <a:outerShdw blurRad="38100" dist="38100" dir="2700000" algn="tl">
                    <a:srgbClr val="000000"/>
                  </a:outerShdw>
                </a:effectLst>
              </a:defRPr>
            </a:lvl1pPr>
          </a:lstStyle>
          <a:p>
            <a:pPr fontAlgn="base">
              <a:spcBef>
                <a:spcPct val="0"/>
              </a:spcBef>
              <a:spcAft>
                <a:spcPct val="0"/>
              </a:spcAft>
              <a:defRPr/>
            </a:pPr>
            <a:r>
              <a:rPr lang="ru-RU" altLang="ko-KR" smtClean="0">
                <a:solidFill>
                  <a:srgbClr val="FFFFFF"/>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ltLang="ko-KR">
              <a:solidFill>
                <a:srgbClr val="FFFFFF"/>
              </a:solidFill>
            </a:endParaRPr>
          </a:p>
        </p:txBody>
      </p:sp>
      <p:graphicFrame>
        <p:nvGraphicFramePr>
          <p:cNvPr id="1032" name="Object 8"/>
          <p:cNvGraphicFramePr>
            <a:graphicFrameLocks noChangeAspect="1"/>
          </p:cNvGraphicFramePr>
          <p:nvPr/>
        </p:nvGraphicFramePr>
        <p:xfrm>
          <a:off x="0" y="0"/>
          <a:ext cx="1270000" cy="317500"/>
        </p:xfrm>
        <a:graphic>
          <a:graphicData uri="http://schemas.openxmlformats.org/presentationml/2006/ole">
            <mc:AlternateContent xmlns:mc="http://schemas.openxmlformats.org/markup-compatibility/2006">
              <mc:Choice xmlns:v="urn:schemas-microsoft-com:vml" Requires="v">
                <p:oleObj spid="_x0000_s1106" name="Image" r:id="rId18" imgW="952045" imgH="317125" progId="">
                  <p:embed/>
                </p:oleObj>
              </mc:Choice>
              <mc:Fallback>
                <p:oleObj name="Image" r:id="rId18" imgW="952045" imgH="317125"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70000" cy="317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248152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hdr="0"/>
  <p:txStyles>
    <p:titleStyle>
      <a:lvl1pPr algn="ctr" rtl="0" eaLnBrk="0" fontAlgn="base" hangingPunct="0">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2pPr>
      <a:lvl3pPr algn="ctr"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3pPr>
      <a:lvl4pPr algn="ctr"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4pPr>
      <a:lvl5pPr algn="ctr"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5pPr>
      <a:lvl6pPr marL="457200" algn="ctr" rtl="0" fontAlgn="base">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6pPr>
      <a:lvl7pPr marL="914400" algn="ctr" rtl="0" fontAlgn="base">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7pPr>
      <a:lvl8pPr marL="1371600" algn="ctr" rtl="0" fontAlgn="base">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8pPr>
      <a:lvl9pPr marL="1828800" algn="ctr" rtl="0" fontAlgn="base">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ru.wikipedia.org/wiki/%D0%90.%D0%B5.%D0%BC." TargetMode="External"/><Relationship Id="rId7" Type="http://schemas.openxmlformats.org/officeDocument/2006/relationships/image" Target="../media/image16.png"/><Relationship Id="rId2" Type="http://schemas.openxmlformats.org/officeDocument/2006/relationships/hyperlink" Target="http://ru.wikipedia.org/wiki/%D0%9C%D0%B0%D1%81%D1%81%D0%B0" TargetMode="External"/><Relationship Id="rId1" Type="http://schemas.openxmlformats.org/officeDocument/2006/relationships/slideLayout" Target="../slideLayouts/slideLayout2.xml"/><Relationship Id="rId6" Type="http://schemas.openxmlformats.org/officeDocument/2006/relationships/hyperlink" Target="http://ru.wikipedia.org/wiki/%D0%9C%D0%B0%D0%B3%D0%BD%D0%B8%D1%82%D0%BD%D1%8B%D0%B9_%D0%BC%D0%BE%D0%BC%D0%B5%D0%BD%D1%82" TargetMode="External"/><Relationship Id="rId5" Type="http://schemas.openxmlformats.org/officeDocument/2006/relationships/hyperlink" Target="http://ru.wikipedia.org/wiki/%D0%92%D1%80%D0%B5%D0%BC%D1%8F_%D0%B6%D0%B8%D0%B7%D0%BD%D0%B8" TargetMode="External"/><Relationship Id="rId4" Type="http://schemas.openxmlformats.org/officeDocument/2006/relationships/hyperlink" Target="http://ru.wikipedia.org/wiki/%D0%A1%D0%BF%D0%B8%D0%B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wmf"/><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uc2.jinr.ru/pano/lnf/"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file:///C:\&#1052;&#1086;&#1080;%20&#1076;&#1086;&#1082;&#1091;&#1084;&#1077;&#1085;&#1090;&#1099;\neutron_source\ibr-2\IBR-2.exe" TargetMode="Externa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1.wmf"/></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oleObject" Target="../embeddings/oleObject10.bin"/><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39.wmf"/><Relationship Id="rId2" Type="http://schemas.openxmlformats.org/officeDocument/2006/relationships/slideLayout" Target="../slideLayouts/slideLayout6.xml"/><Relationship Id="rId16" Type="http://schemas.openxmlformats.org/officeDocument/2006/relationships/image" Target="../media/image41.wmf"/><Relationship Id="rId1" Type="http://schemas.openxmlformats.org/officeDocument/2006/relationships/vmlDrawing" Target="../drawings/vmlDrawing5.vml"/><Relationship Id="rId6" Type="http://schemas.openxmlformats.org/officeDocument/2006/relationships/image" Target="../media/image36.wmf"/><Relationship Id="rId11" Type="http://schemas.openxmlformats.org/officeDocument/2006/relationships/oleObject" Target="../embeddings/oleObject9.bin"/><Relationship Id="rId5" Type="http://schemas.openxmlformats.org/officeDocument/2006/relationships/oleObject" Target="../embeddings/oleObject6.bin"/><Relationship Id="rId15" Type="http://schemas.openxmlformats.org/officeDocument/2006/relationships/oleObject" Target="../embeddings/oleObject11.bin"/><Relationship Id="rId10" Type="http://schemas.openxmlformats.org/officeDocument/2006/relationships/image" Target="../media/image38.wmf"/><Relationship Id="rId4" Type="http://schemas.openxmlformats.org/officeDocument/2006/relationships/image" Target="../media/image35.wmf"/><Relationship Id="rId9" Type="http://schemas.openxmlformats.org/officeDocument/2006/relationships/oleObject" Target="../embeddings/oleObject8.bin"/><Relationship Id="rId14" Type="http://schemas.openxmlformats.org/officeDocument/2006/relationships/image" Target="../media/image40.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47.w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44.wmf"/><Relationship Id="rId11" Type="http://schemas.openxmlformats.org/officeDocument/2006/relationships/oleObject" Target="../embeddings/oleObject17.bin"/><Relationship Id="rId5" Type="http://schemas.openxmlformats.org/officeDocument/2006/relationships/oleObject" Target="../embeddings/oleObject14.bin"/><Relationship Id="rId10" Type="http://schemas.openxmlformats.org/officeDocument/2006/relationships/image" Target="../media/image46.wmf"/><Relationship Id="rId4" Type="http://schemas.openxmlformats.org/officeDocument/2006/relationships/image" Target="../media/image43.wmf"/><Relationship Id="rId9" Type="http://schemas.openxmlformats.org/officeDocument/2006/relationships/oleObject" Target="../embeddings/oleObject16.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49.wmf"/><Relationship Id="rId5" Type="http://schemas.openxmlformats.org/officeDocument/2006/relationships/oleObject" Target="../embeddings/oleObject19.bin"/><Relationship Id="rId4" Type="http://schemas.openxmlformats.org/officeDocument/2006/relationships/image" Target="../media/image48.wmf"/></Relationships>
</file>

<file path=ppt/slides/_rels/slide27.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3" Type="http://schemas.openxmlformats.org/officeDocument/2006/relationships/image" Target="../media/image51.wmf"/><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0.wmf"/><Relationship Id="rId10" Type="http://schemas.openxmlformats.org/officeDocument/2006/relationships/image" Target="../media/image56.jpeg"/><Relationship Id="rId4" Type="http://schemas.openxmlformats.org/officeDocument/2006/relationships/oleObject" Target="../embeddings/oleObject20.bin"/><Relationship Id="rId9" Type="http://schemas.openxmlformats.org/officeDocument/2006/relationships/image" Target="../media/image55.jpeg"/></Relationships>
</file>

<file path=ppt/slides/_rels/slide28.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64.wmf"/><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61.wmf"/><Relationship Id="rId11" Type="http://schemas.openxmlformats.org/officeDocument/2006/relationships/oleObject" Target="../embeddings/oleObject25.bin"/><Relationship Id="rId5" Type="http://schemas.openxmlformats.org/officeDocument/2006/relationships/oleObject" Target="../embeddings/oleObject22.bin"/><Relationship Id="rId10" Type="http://schemas.openxmlformats.org/officeDocument/2006/relationships/image" Target="../media/image63.wmf"/><Relationship Id="rId4" Type="http://schemas.openxmlformats.org/officeDocument/2006/relationships/image" Target="../media/image60.wmf"/><Relationship Id="rId9" Type="http://schemas.openxmlformats.org/officeDocument/2006/relationships/oleObject" Target="../embeddings/oleObject24.bin"/></Relationships>
</file>

<file path=ppt/slides/_rels/slide2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2.emf"/><Relationship Id="rId7" Type="http://schemas.openxmlformats.org/officeDocument/2006/relationships/image" Target="../media/image81.e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6.bin"/><Relationship Id="rId5" Type="http://schemas.openxmlformats.org/officeDocument/2006/relationships/image" Target="../media/image84.emf"/><Relationship Id="rId4" Type="http://schemas.openxmlformats.org/officeDocument/2006/relationships/image" Target="../media/image83.emf"/></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slideLayout" Target="../slideLayouts/slideLayout7.xml"/><Relationship Id="rId5" Type="http://schemas.openxmlformats.org/officeDocument/2006/relationships/image" Target="../media/image90.wmf"/><Relationship Id="rId4" Type="http://schemas.openxmlformats.org/officeDocument/2006/relationships/image" Target="../media/image89.wmf"/></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99.wmf"/><Relationship Id="rId4" Type="http://schemas.openxmlformats.org/officeDocument/2006/relationships/oleObject" Target="../embeddings/oleObject27.bin"/></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jpe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95.emf"/><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12.wmf"/><Relationship Id="rId13" Type="http://schemas.openxmlformats.org/officeDocument/2006/relationships/image" Target="../media/image114.wmf"/><Relationship Id="rId3" Type="http://schemas.openxmlformats.org/officeDocument/2006/relationships/oleObject" Target="../embeddings/oleObject28.bin"/><Relationship Id="rId7" Type="http://schemas.openxmlformats.org/officeDocument/2006/relationships/oleObject" Target="../embeddings/oleObject30.bin"/><Relationship Id="rId12"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11.wmf"/><Relationship Id="rId11" Type="http://schemas.openxmlformats.org/officeDocument/2006/relationships/image" Target="../media/image115.jpeg"/><Relationship Id="rId5" Type="http://schemas.openxmlformats.org/officeDocument/2006/relationships/oleObject" Target="../embeddings/oleObject29.bin"/><Relationship Id="rId10" Type="http://schemas.openxmlformats.org/officeDocument/2006/relationships/image" Target="../media/image113.wmf"/><Relationship Id="rId4" Type="http://schemas.openxmlformats.org/officeDocument/2006/relationships/image" Target="../media/image110.wmf"/><Relationship Id="rId9" Type="http://schemas.openxmlformats.org/officeDocument/2006/relationships/oleObject" Target="../embeddings/oleObject31.bin"/></Relationships>
</file>

<file path=ppt/slides/_rels/slide6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18.wmf"/><Relationship Id="rId4" Type="http://schemas.openxmlformats.org/officeDocument/2006/relationships/oleObject" Target="../embeddings/oleObject33.bin"/></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124.wmf"/></Relationships>
</file>

<file path=ppt/slides/_rels/slide6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НЕЙТРОНЫ НА ЗЕМЛЕ И В КОСМОСЕ</a:t>
            </a:r>
            <a:endParaRPr lang="ru-RU" dirty="0"/>
          </a:p>
        </p:txBody>
      </p:sp>
      <p:sp>
        <p:nvSpPr>
          <p:cNvPr id="3" name="Подзаголовок 2"/>
          <p:cNvSpPr>
            <a:spLocks noGrp="1"/>
          </p:cNvSpPr>
          <p:nvPr>
            <p:ph type="subTitle" idx="1"/>
          </p:nvPr>
        </p:nvSpPr>
        <p:spPr>
          <a:xfrm>
            <a:off x="1524000" y="4440194"/>
            <a:ext cx="9144000" cy="817605"/>
          </a:xfrm>
        </p:spPr>
        <p:txBody>
          <a:bodyPr/>
          <a:lstStyle/>
          <a:p>
            <a:r>
              <a:rPr lang="ru-RU" dirty="0" err="1" smtClean="0"/>
              <a:t>В.Швецов</a:t>
            </a:r>
            <a:endParaRPr lang="ru-RU" dirty="0"/>
          </a:p>
        </p:txBody>
      </p:sp>
      <p:sp>
        <p:nvSpPr>
          <p:cNvPr id="4" name="Дата 3"/>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1</a:t>
            </a:fld>
            <a:endParaRPr lang="ru-RU"/>
          </a:p>
        </p:txBody>
      </p:sp>
    </p:spTree>
    <p:extLst>
      <p:ext uri="{BB962C8B-B14F-4D97-AF65-F5344CB8AC3E}">
        <p14:creationId xmlns:p14="http://schemas.microsoft.com/office/powerpoint/2010/main" val="3523061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Открытие </a:t>
            </a:r>
            <a:r>
              <a:rPr lang="ru-RU" dirty="0" smtClean="0"/>
              <a:t>нейтрона</a:t>
            </a:r>
            <a:endParaRPr lang="ru-RU" dirty="0"/>
          </a:p>
        </p:txBody>
      </p:sp>
      <p:pic>
        <p:nvPicPr>
          <p:cNvPr id="4" name="Picture 2" descr="File:Chadwick.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0680" y="3971288"/>
            <a:ext cx="1466357" cy="2073849"/>
          </a:xfrm>
          <a:prstGeom prst="rect">
            <a:avLst/>
          </a:prstGeom>
          <a:noFill/>
        </p:spPr>
      </p:pic>
      <p:sp>
        <p:nvSpPr>
          <p:cNvPr id="5" name="Content Placeholder 3"/>
          <p:cNvSpPr>
            <a:spLocks noGrp="1"/>
          </p:cNvSpPr>
          <p:nvPr>
            <p:ph idx="1"/>
          </p:nvPr>
        </p:nvSpPr>
        <p:spPr>
          <a:xfrm>
            <a:off x="7447789" y="6240487"/>
            <a:ext cx="2472136" cy="332843"/>
          </a:xfrm>
        </p:spPr>
        <p:txBody>
          <a:bodyPr>
            <a:normAutofit fontScale="77500" lnSpcReduction="20000"/>
          </a:bodyPr>
          <a:lstStyle/>
          <a:p>
            <a:pPr algn="ctr">
              <a:buNone/>
            </a:pPr>
            <a:r>
              <a:rPr lang="en-US" altLang="ko-KR" sz="1400" dirty="0"/>
              <a:t>Sir</a:t>
            </a:r>
            <a:r>
              <a:rPr lang="en-US" altLang="ko-KR" sz="1400" b="0" dirty="0"/>
              <a:t> </a:t>
            </a:r>
            <a:r>
              <a:rPr lang="en-US" altLang="ko-KR" sz="1400" dirty="0"/>
              <a:t>James Chadwick</a:t>
            </a:r>
            <a:r>
              <a:rPr lang="ru-RU" altLang="ko-KR" sz="1400" dirty="0"/>
              <a:t> </a:t>
            </a:r>
            <a:r>
              <a:rPr lang="en-US" altLang="ko-KR" sz="1400" dirty="0"/>
              <a:t>1891 - 1974</a:t>
            </a:r>
          </a:p>
          <a:p>
            <a:pPr>
              <a:buNone/>
            </a:pPr>
            <a:endParaRPr lang="ko-KR" altLang="en-US" dirty="0"/>
          </a:p>
        </p:txBody>
      </p:sp>
      <p:sp>
        <p:nvSpPr>
          <p:cNvPr id="6" name="Rectangle 3"/>
          <p:cNvSpPr>
            <a:spLocks noChangeArrowheads="1"/>
          </p:cNvSpPr>
          <p:nvPr/>
        </p:nvSpPr>
        <p:spPr bwMode="auto">
          <a:xfrm>
            <a:off x="1468073" y="1066690"/>
            <a:ext cx="9036025" cy="2806922"/>
          </a:xfrm>
          <a:prstGeom prst="rect">
            <a:avLst/>
          </a:prstGeom>
          <a:noFill/>
          <a:ln w="9525">
            <a:noFill/>
            <a:miter lim="800000"/>
            <a:headEnd/>
            <a:tailEnd/>
          </a:ln>
        </p:spPr>
        <p:txBody>
          <a:bodyPr wrap="square" anchor="ctr">
            <a:spAutoFit/>
          </a:bodyPr>
          <a:lstStyle/>
          <a:p>
            <a:pPr>
              <a:lnSpc>
                <a:spcPct val="140000"/>
              </a:lnSpc>
            </a:pPr>
            <a:r>
              <a:rPr lang="ru-RU" altLang="ko-KR" dirty="0">
                <a:latin typeface="Arial" charset="0"/>
              </a:rPr>
              <a:t>Когда</a:t>
            </a:r>
            <a:r>
              <a:rPr lang="en-US" altLang="ko-KR" dirty="0">
                <a:latin typeface="Arial" charset="0"/>
                <a:ea typeface="굴림" charset="-127"/>
              </a:rPr>
              <a:t> </a:t>
            </a:r>
            <a:r>
              <a:rPr lang="ru-RU" altLang="ko-KR" dirty="0">
                <a:latin typeface="Arial" charset="0"/>
              </a:rPr>
              <a:t>Джеймс</a:t>
            </a:r>
            <a:r>
              <a:rPr lang="en-US" altLang="ko-KR" dirty="0">
                <a:latin typeface="Arial" charset="0"/>
                <a:ea typeface="굴림" charset="-127"/>
              </a:rPr>
              <a:t> </a:t>
            </a:r>
            <a:r>
              <a:rPr lang="ru-RU" altLang="ko-KR" dirty="0">
                <a:latin typeface="Arial" charset="0"/>
              </a:rPr>
              <a:t>Чедвик</a:t>
            </a:r>
            <a:r>
              <a:rPr lang="en-US" altLang="ko-KR" dirty="0">
                <a:latin typeface="Arial" charset="0"/>
                <a:ea typeface="굴림" charset="-127"/>
              </a:rPr>
              <a:t> </a:t>
            </a:r>
            <a:r>
              <a:rPr lang="ru-RU" altLang="ko-KR" dirty="0">
                <a:latin typeface="Arial" charset="0"/>
              </a:rPr>
              <a:t>доложил</a:t>
            </a:r>
            <a:r>
              <a:rPr lang="en-US" altLang="ko-KR" dirty="0">
                <a:latin typeface="Arial" charset="0"/>
                <a:ea typeface="굴림" charset="-127"/>
              </a:rPr>
              <a:t> </a:t>
            </a:r>
            <a:r>
              <a:rPr lang="ru-RU" altLang="ko-KR" dirty="0">
                <a:latin typeface="Arial" charset="0"/>
              </a:rPr>
              <a:t>Резерфорду</a:t>
            </a:r>
            <a:r>
              <a:rPr lang="en-US" altLang="ko-KR" dirty="0">
                <a:latin typeface="Arial" charset="0"/>
                <a:ea typeface="굴림" charset="-127"/>
              </a:rPr>
              <a:t> </a:t>
            </a:r>
            <a:r>
              <a:rPr lang="ru-RU" altLang="ko-KR" dirty="0">
                <a:latin typeface="Arial" charset="0"/>
              </a:rPr>
              <a:t>результаты</a:t>
            </a:r>
            <a:r>
              <a:rPr lang="en-US" altLang="ko-KR" dirty="0">
                <a:latin typeface="Arial" charset="0"/>
                <a:ea typeface="굴림" charset="-127"/>
              </a:rPr>
              <a:t> </a:t>
            </a:r>
            <a:r>
              <a:rPr lang="ru-RU" altLang="ko-KR" dirty="0">
                <a:latin typeface="Arial" charset="0"/>
              </a:rPr>
              <a:t>Жолио</a:t>
            </a:r>
            <a:r>
              <a:rPr lang="en-US" altLang="ko-KR" dirty="0">
                <a:latin typeface="Arial" charset="0"/>
                <a:ea typeface="굴림" charset="-127"/>
              </a:rPr>
              <a:t>-</a:t>
            </a:r>
            <a:r>
              <a:rPr lang="ru-RU" altLang="ko-KR" dirty="0">
                <a:latin typeface="Arial" charset="0"/>
              </a:rPr>
              <a:t>Кюри, тот воскликнул</a:t>
            </a:r>
            <a:r>
              <a:rPr lang="en-US" altLang="ko-KR" dirty="0">
                <a:latin typeface="Arial" charset="0"/>
                <a:ea typeface="굴림" charset="-127"/>
              </a:rPr>
              <a:t> «</a:t>
            </a:r>
            <a:r>
              <a:rPr lang="ru-RU" altLang="ko-KR" dirty="0">
                <a:latin typeface="Arial" charset="0"/>
              </a:rPr>
              <a:t>Не верю</a:t>
            </a:r>
            <a:r>
              <a:rPr lang="en-US" altLang="ko-KR" dirty="0">
                <a:latin typeface="Arial" charset="0"/>
                <a:ea typeface="굴림" charset="-127"/>
              </a:rPr>
              <a:t>!</a:t>
            </a:r>
            <a:r>
              <a:rPr lang="ru-RU" altLang="ko-KR" dirty="0">
                <a:latin typeface="Arial" charset="0"/>
              </a:rPr>
              <a:t>».</a:t>
            </a:r>
            <a:r>
              <a:rPr lang="en-US" altLang="ko-KR" dirty="0">
                <a:latin typeface="Arial" charset="0"/>
                <a:ea typeface="굴림" charset="-127"/>
              </a:rPr>
              <a:t> </a:t>
            </a:r>
            <a:r>
              <a:rPr lang="ru-RU" altLang="ko-KR" dirty="0">
                <a:latin typeface="Arial" charset="0"/>
              </a:rPr>
              <a:t>Чедвик повторил эксперименты Жолио</a:t>
            </a:r>
            <a:r>
              <a:rPr lang="en-US" altLang="ko-KR" dirty="0">
                <a:latin typeface="Arial" charset="0"/>
                <a:ea typeface="굴림" charset="-127"/>
              </a:rPr>
              <a:t>-</a:t>
            </a:r>
            <a:r>
              <a:rPr lang="ru-RU" altLang="ko-KR" dirty="0">
                <a:latin typeface="Arial" charset="0"/>
              </a:rPr>
              <a:t>Кюри в</a:t>
            </a:r>
            <a:r>
              <a:rPr lang="en-US" altLang="ko-KR" dirty="0">
                <a:latin typeface="Arial" charset="0"/>
                <a:ea typeface="굴림" charset="-127"/>
              </a:rPr>
              <a:t> </a:t>
            </a:r>
            <a:r>
              <a:rPr lang="ru-RU" altLang="ko-KR" dirty="0" err="1">
                <a:latin typeface="Arial" charset="0"/>
              </a:rPr>
              <a:t>Кавендишской</a:t>
            </a:r>
            <a:r>
              <a:rPr lang="ru-RU" altLang="ko-KR" dirty="0">
                <a:latin typeface="Arial" charset="0"/>
              </a:rPr>
              <a:t> лаборатории</a:t>
            </a:r>
            <a:r>
              <a:rPr lang="en-US" altLang="ko-KR" dirty="0">
                <a:latin typeface="Arial" charset="0"/>
                <a:ea typeface="굴림" charset="-127"/>
              </a:rPr>
              <a:t> </a:t>
            </a:r>
            <a:r>
              <a:rPr lang="ru-RU" altLang="ko-KR" dirty="0">
                <a:latin typeface="Arial" charset="0"/>
              </a:rPr>
              <a:t>(</a:t>
            </a:r>
            <a:r>
              <a:rPr lang="en-US" altLang="ko-KR" dirty="0">
                <a:latin typeface="Arial" charset="0"/>
                <a:ea typeface="굴림" charset="-127"/>
              </a:rPr>
              <a:t>Cambridge, England</a:t>
            </a:r>
            <a:r>
              <a:rPr lang="ru-RU" altLang="ko-KR" dirty="0">
                <a:latin typeface="Arial" charset="0"/>
              </a:rPr>
              <a:t>)</a:t>
            </a:r>
            <a:r>
              <a:rPr lang="en-US" altLang="ko-KR" dirty="0">
                <a:latin typeface="Arial" charset="0"/>
                <a:ea typeface="굴림" charset="-127"/>
              </a:rPr>
              <a:t>. </a:t>
            </a:r>
            <a:r>
              <a:rPr lang="ru-RU" altLang="ko-KR" dirty="0">
                <a:latin typeface="Arial" charset="0"/>
              </a:rPr>
              <a:t>Помимо парафина, он использовал в качестве мишеней гелий</a:t>
            </a:r>
            <a:r>
              <a:rPr lang="en-US" altLang="ko-KR" dirty="0">
                <a:latin typeface="Arial" charset="0"/>
                <a:ea typeface="굴림" charset="-127"/>
              </a:rPr>
              <a:t>, </a:t>
            </a:r>
            <a:r>
              <a:rPr lang="ru-RU" altLang="ko-KR" dirty="0">
                <a:latin typeface="Arial" charset="0"/>
              </a:rPr>
              <a:t>азот</a:t>
            </a:r>
            <a:r>
              <a:rPr lang="en-US" altLang="ko-KR" dirty="0">
                <a:latin typeface="Arial" charset="0"/>
                <a:ea typeface="굴림" charset="-127"/>
              </a:rPr>
              <a:t> </a:t>
            </a:r>
            <a:r>
              <a:rPr lang="ru-RU" altLang="ko-KR" dirty="0">
                <a:latin typeface="Arial" charset="0"/>
              </a:rPr>
              <a:t>и </a:t>
            </a:r>
            <a:r>
              <a:rPr lang="ru-RU" altLang="ko-KR" dirty="0" err="1">
                <a:latin typeface="Arial" charset="0"/>
              </a:rPr>
              <a:t>др</a:t>
            </a:r>
            <a:r>
              <a:rPr lang="en-US" altLang="ko-KR" dirty="0">
                <a:latin typeface="Arial" charset="0"/>
                <a:ea typeface="굴림" charset="-127"/>
              </a:rPr>
              <a:t>. </a:t>
            </a:r>
            <a:r>
              <a:rPr lang="ru-RU" altLang="ko-KR" dirty="0">
                <a:latin typeface="Arial" charset="0"/>
              </a:rPr>
              <a:t>Сравнив энергии отдачи</a:t>
            </a:r>
            <a:r>
              <a:rPr lang="en-US" altLang="ko-KR" dirty="0">
                <a:latin typeface="Arial" charset="0"/>
                <a:ea typeface="굴림" charset="-127"/>
              </a:rPr>
              <a:t> </a:t>
            </a:r>
            <a:r>
              <a:rPr lang="ru-RU" altLang="ko-KR" dirty="0">
                <a:latin typeface="Arial" charset="0"/>
              </a:rPr>
              <a:t>заряженных</a:t>
            </a:r>
            <a:r>
              <a:rPr lang="en-US" altLang="ko-KR" dirty="0">
                <a:latin typeface="Arial" charset="0"/>
                <a:ea typeface="굴림" charset="-127"/>
              </a:rPr>
              <a:t> </a:t>
            </a:r>
            <a:r>
              <a:rPr lang="ru-RU" altLang="ko-KR" dirty="0">
                <a:latin typeface="Arial" charset="0"/>
              </a:rPr>
              <a:t>частиц</a:t>
            </a:r>
            <a:r>
              <a:rPr lang="en-US" altLang="ko-KR" dirty="0">
                <a:latin typeface="Arial" charset="0"/>
                <a:ea typeface="굴림" charset="-127"/>
              </a:rPr>
              <a:t> </a:t>
            </a:r>
            <a:r>
              <a:rPr lang="ru-RU" altLang="ko-KR" dirty="0">
                <a:latin typeface="Arial" charset="0"/>
              </a:rPr>
              <a:t>от разных мишеней</a:t>
            </a:r>
            <a:r>
              <a:rPr lang="en-US" altLang="ko-KR" dirty="0">
                <a:latin typeface="Arial" charset="0"/>
                <a:ea typeface="굴림" charset="-127"/>
              </a:rPr>
              <a:t>, </a:t>
            </a:r>
            <a:r>
              <a:rPr lang="ru-RU" altLang="ko-KR" dirty="0">
                <a:latin typeface="Arial" charset="0"/>
              </a:rPr>
              <a:t>он доказал, что</a:t>
            </a:r>
            <a:r>
              <a:rPr lang="en-US" altLang="ko-KR" dirty="0">
                <a:latin typeface="Arial" charset="0"/>
                <a:ea typeface="굴림" charset="-127"/>
              </a:rPr>
              <a:t> </a:t>
            </a:r>
            <a:r>
              <a:rPr lang="ru-RU" altLang="ko-KR" dirty="0">
                <a:latin typeface="Arial" charset="0"/>
              </a:rPr>
              <a:t>излучение бериллия</a:t>
            </a:r>
            <a:r>
              <a:rPr lang="en-US" altLang="ko-KR" dirty="0">
                <a:latin typeface="Arial" charset="0"/>
                <a:ea typeface="굴림" charset="-127"/>
              </a:rPr>
              <a:t> </a:t>
            </a:r>
            <a:r>
              <a:rPr lang="ru-RU" altLang="ko-KR" dirty="0">
                <a:latin typeface="Arial" charset="0"/>
              </a:rPr>
              <a:t>содержало</a:t>
            </a:r>
            <a:r>
              <a:rPr lang="en-US" altLang="ko-KR" dirty="0">
                <a:latin typeface="Arial" charset="0"/>
                <a:ea typeface="굴림" charset="-127"/>
              </a:rPr>
              <a:t> </a:t>
            </a:r>
            <a:r>
              <a:rPr lang="ru-RU" altLang="ko-KR" dirty="0">
                <a:latin typeface="Arial" charset="0"/>
              </a:rPr>
              <a:t>нейтральную</a:t>
            </a:r>
            <a:r>
              <a:rPr lang="en-US" altLang="ko-KR" dirty="0">
                <a:latin typeface="Arial" charset="0"/>
                <a:ea typeface="굴림" charset="-127"/>
              </a:rPr>
              <a:t> </a:t>
            </a:r>
            <a:r>
              <a:rPr lang="ru-RU" altLang="ko-KR" dirty="0">
                <a:latin typeface="Arial" charset="0"/>
              </a:rPr>
              <a:t>компоненту</a:t>
            </a:r>
            <a:r>
              <a:rPr lang="en-US" altLang="ko-KR" dirty="0">
                <a:latin typeface="Arial" charset="0"/>
                <a:ea typeface="굴림" charset="-127"/>
              </a:rPr>
              <a:t> </a:t>
            </a:r>
            <a:r>
              <a:rPr lang="ru-RU" altLang="ko-KR" dirty="0">
                <a:latin typeface="Arial" charset="0"/>
              </a:rPr>
              <a:t>с массой </a:t>
            </a:r>
            <a:r>
              <a:rPr lang="ru-RU" altLang="ko-KR" dirty="0" smtClean="0">
                <a:latin typeface="Arial" charset="0"/>
                <a:cs typeface="Arial" charset="0"/>
              </a:rPr>
              <a:t>примерно равной</a:t>
            </a:r>
            <a:r>
              <a:rPr lang="ru-RU" altLang="ko-KR" dirty="0" smtClean="0">
                <a:latin typeface="Arial" charset="0"/>
                <a:cs typeface="Arial" charset="0"/>
              </a:rPr>
              <a:t> </a:t>
            </a:r>
            <a:r>
              <a:rPr lang="ru-RU" altLang="ko-KR" dirty="0">
                <a:latin typeface="Arial" charset="0"/>
                <a:cs typeface="Arial" charset="0"/>
              </a:rPr>
              <a:t>массе протона</a:t>
            </a:r>
            <a:r>
              <a:rPr lang="en-US" altLang="ko-KR" dirty="0">
                <a:latin typeface="Arial" charset="0"/>
                <a:ea typeface="굴림" charset="-127"/>
              </a:rPr>
              <a:t>. </a:t>
            </a:r>
            <a:r>
              <a:rPr lang="ru-RU" altLang="ko-KR" dirty="0">
                <a:latin typeface="Arial" charset="0"/>
              </a:rPr>
              <a:t>Он назвал её нейтроном</a:t>
            </a:r>
            <a:r>
              <a:rPr lang="en-US" altLang="ko-KR" dirty="0">
                <a:latin typeface="Arial" charset="0"/>
                <a:ea typeface="굴림" charset="-127"/>
              </a:rPr>
              <a:t> </a:t>
            </a:r>
            <a:r>
              <a:rPr lang="ru-RU" altLang="ko-KR" dirty="0">
                <a:latin typeface="Arial" charset="0"/>
              </a:rPr>
              <a:t>(</a:t>
            </a:r>
            <a:r>
              <a:rPr lang="en-US" altLang="ko-KR" b="1" dirty="0">
                <a:latin typeface="Arial" charset="0"/>
                <a:ea typeface="굴림" charset="-127"/>
              </a:rPr>
              <a:t>February 17, 1932, </a:t>
            </a:r>
            <a:r>
              <a:rPr lang="en-US" altLang="ko-KR" b="1" i="1" dirty="0">
                <a:latin typeface="Arial" charset="0"/>
                <a:ea typeface="굴림" charset="-127"/>
              </a:rPr>
              <a:t>Nature</a:t>
            </a:r>
            <a:r>
              <a:rPr lang="ru-RU" altLang="ko-KR" i="1" dirty="0">
                <a:latin typeface="Arial" charset="0"/>
              </a:rPr>
              <a:t>)</a:t>
            </a:r>
            <a:r>
              <a:rPr lang="en-US" altLang="ko-KR" dirty="0">
                <a:latin typeface="Arial" charset="0"/>
                <a:ea typeface="굴림" charset="-127"/>
              </a:rPr>
              <a:t>. </a:t>
            </a:r>
          </a:p>
        </p:txBody>
      </p:sp>
      <p:pic>
        <p:nvPicPr>
          <p:cNvPr id="7" name="Picture 8" descr="pump2"/>
          <p:cNvPicPr>
            <a:picLocks noChangeAspect="1" noChangeArrowheads="1"/>
          </p:cNvPicPr>
          <p:nvPr/>
        </p:nvPicPr>
        <p:blipFill>
          <a:blip r:embed="rId4" cstate="print"/>
          <a:srcRect/>
          <a:stretch>
            <a:fillRect/>
          </a:stretch>
        </p:blipFill>
        <p:spPr bwMode="auto">
          <a:xfrm>
            <a:off x="1780415" y="3971288"/>
            <a:ext cx="5667375" cy="2714625"/>
          </a:xfrm>
          <a:prstGeom prst="rect">
            <a:avLst/>
          </a:prstGeom>
          <a:noFill/>
          <a:ln w="9525">
            <a:noFill/>
            <a:miter lim="800000"/>
            <a:headEnd/>
            <a:tailEnd/>
          </a:ln>
        </p:spPr>
      </p:pic>
      <p:sp>
        <p:nvSpPr>
          <p:cNvPr id="3" name="Дата 2"/>
          <p:cNvSpPr>
            <a:spLocks noGrp="1"/>
          </p:cNvSpPr>
          <p:nvPr>
            <p:ph type="dt" sz="half" idx="10"/>
          </p:nvPr>
        </p:nvSpPr>
        <p:spPr/>
        <p:txBody>
          <a:bodyPr/>
          <a:lstStyle/>
          <a:p>
            <a:r>
              <a:rPr lang="ru-RU" smtClean="0"/>
              <a:t>08.06.2015</a:t>
            </a:r>
            <a:endParaRPr lang="ru-RU"/>
          </a:p>
        </p:txBody>
      </p:sp>
      <p:sp>
        <p:nvSpPr>
          <p:cNvPr id="8" name="Нижний колонтитул 7"/>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9" name="Номер слайда 8"/>
          <p:cNvSpPr>
            <a:spLocks noGrp="1"/>
          </p:cNvSpPr>
          <p:nvPr>
            <p:ph type="sldNum" sz="quarter" idx="12"/>
          </p:nvPr>
        </p:nvSpPr>
        <p:spPr/>
        <p:txBody>
          <a:bodyPr/>
          <a:lstStyle/>
          <a:p>
            <a:fld id="{2FBD4BBD-84D1-4C58-AB71-78B69C96F0EE}" type="slidenum">
              <a:rPr lang="ru-RU" smtClean="0"/>
              <a:t>10</a:t>
            </a:fld>
            <a:endParaRPr lang="ru-RU"/>
          </a:p>
        </p:txBody>
      </p:sp>
    </p:spTree>
    <p:extLst>
      <p:ext uri="{BB962C8B-B14F-4D97-AF65-F5344CB8AC3E}">
        <p14:creationId xmlns:p14="http://schemas.microsoft.com/office/powerpoint/2010/main" val="18212447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Свойства нейтрона</a:t>
            </a:r>
            <a:endParaRPr lang="ru-RU" dirty="0"/>
          </a:p>
        </p:txBody>
      </p:sp>
      <p:sp>
        <p:nvSpPr>
          <p:cNvPr id="4" name="Rectangle 75"/>
          <p:cNvSpPr>
            <a:spLocks noChangeArrowheads="1"/>
          </p:cNvSpPr>
          <p:nvPr/>
        </p:nvSpPr>
        <p:spPr bwMode="auto">
          <a:xfrm>
            <a:off x="1208015" y="1086808"/>
            <a:ext cx="9686548" cy="5509200"/>
          </a:xfrm>
          <a:prstGeom prst="rect">
            <a:avLst/>
          </a:prstGeom>
          <a:noFill/>
          <a:ln w="9525">
            <a:noFill/>
            <a:miter lim="800000"/>
            <a:headEnd/>
            <a:tailEnd/>
          </a:ln>
        </p:spPr>
        <p:txBody>
          <a:bodyPr wrap="square" anchor="ctr">
            <a:spAutoFit/>
          </a:bodyPr>
          <a:lstStyle/>
          <a:p>
            <a:pPr>
              <a:lnSpc>
                <a:spcPct val="160000"/>
              </a:lnSpc>
            </a:pPr>
            <a:r>
              <a:rPr lang="en-US" altLang="ko-KR" sz="2000" dirty="0" err="1">
                <a:effectLst>
                  <a:outerShdw blurRad="38100" dist="38100" dir="2700000" algn="tl">
                    <a:srgbClr val="000000">
                      <a:alpha val="43137"/>
                    </a:srgbClr>
                  </a:outerShdw>
                </a:effectLst>
                <a:latin typeface="Arial" charset="0"/>
                <a:ea typeface="굴림" charset="-127"/>
                <a:hlinkClick r:id="rId2" tooltip="Масса"/>
              </a:rPr>
              <a:t>Масса</a:t>
            </a:r>
            <a:r>
              <a:rPr lang="en-US" altLang="ko-KR" sz="2000" dirty="0">
                <a:effectLst>
                  <a:outerShdw blurRad="38100" dist="38100" dir="2700000" algn="tl">
                    <a:srgbClr val="000000">
                      <a:alpha val="43137"/>
                    </a:srgbClr>
                  </a:outerShdw>
                </a:effectLst>
                <a:latin typeface="Arial" charset="0"/>
                <a:ea typeface="굴림" charset="-127"/>
              </a:rPr>
              <a:t>: 939,565360(81) </a:t>
            </a:r>
            <a:r>
              <a:rPr lang="en-US" altLang="ko-KR" sz="2000" dirty="0" err="1">
                <a:effectLst>
                  <a:outerShdw blurRad="38100" dist="38100" dir="2700000" algn="tl">
                    <a:srgbClr val="000000">
                      <a:alpha val="43137"/>
                    </a:srgbClr>
                  </a:outerShdw>
                </a:effectLst>
                <a:latin typeface="Arial" charset="0"/>
                <a:ea typeface="굴림" charset="-127"/>
              </a:rPr>
              <a:t>МэВ</a:t>
            </a:r>
            <a:r>
              <a:rPr lang="en-US" altLang="ko-KR" sz="2000" dirty="0">
                <a:effectLst>
                  <a:outerShdw blurRad="38100" dist="38100" dir="2700000" algn="tl">
                    <a:srgbClr val="000000">
                      <a:alpha val="43137"/>
                    </a:srgbClr>
                  </a:outerShdw>
                </a:effectLst>
                <a:latin typeface="Arial" charset="0"/>
                <a:ea typeface="굴림" charset="-127"/>
              </a:rPr>
              <a:t> (1,6749485×10</a:t>
            </a:r>
            <a:r>
              <a:rPr lang="en-US" altLang="ko-KR" sz="2000" baseline="30000" dirty="0">
                <a:effectLst>
                  <a:outerShdw blurRad="38100" dist="38100" dir="2700000" algn="tl">
                    <a:srgbClr val="000000">
                      <a:alpha val="43137"/>
                    </a:srgbClr>
                  </a:outerShdw>
                </a:effectLst>
                <a:latin typeface="Arial" charset="0"/>
                <a:ea typeface="굴림" charset="-127"/>
              </a:rPr>
              <a:t>−24</a:t>
            </a:r>
            <a:r>
              <a:rPr lang="en-US" altLang="ko-KR" sz="2000" dirty="0">
                <a:effectLst>
                  <a:outerShdw blurRad="38100" dist="38100" dir="2700000" algn="tl">
                    <a:srgbClr val="000000">
                      <a:alpha val="43137"/>
                    </a:srgbClr>
                  </a:outerShdw>
                </a:effectLst>
                <a:latin typeface="Arial" charset="0"/>
                <a:ea typeface="굴림" charset="-127"/>
              </a:rPr>
              <a:t> г, 1,00866491560(55) </a:t>
            </a:r>
            <a:r>
              <a:rPr lang="en-US" altLang="ko-KR" sz="2000" dirty="0" err="1">
                <a:effectLst>
                  <a:outerShdw blurRad="38100" dist="38100" dir="2700000" algn="tl">
                    <a:srgbClr val="000000">
                      <a:alpha val="43137"/>
                    </a:srgbClr>
                  </a:outerShdw>
                </a:effectLst>
                <a:latin typeface="Arial" charset="0"/>
                <a:ea typeface="굴림" charset="-127"/>
                <a:hlinkClick r:id="rId3" tooltip="А.е.м."/>
              </a:rPr>
              <a:t>а.е.м</a:t>
            </a:r>
            <a:r>
              <a:rPr lang="en-US" altLang="ko-KR" sz="2000" dirty="0">
                <a:effectLst>
                  <a:outerShdw blurRad="38100" dist="38100" dir="2700000" algn="tl">
                    <a:srgbClr val="000000">
                      <a:alpha val="43137"/>
                    </a:srgbClr>
                  </a:outerShdw>
                </a:effectLst>
                <a:latin typeface="Arial" charset="0"/>
                <a:ea typeface="굴림" charset="-127"/>
                <a:hlinkClick r:id="rId3" tooltip="А.е.м."/>
              </a:rPr>
              <a:t>.</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что</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примерно</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на</a:t>
            </a:r>
            <a:r>
              <a:rPr lang="en-US" altLang="ko-KR" sz="2000" dirty="0">
                <a:effectLst>
                  <a:outerShdw blurRad="38100" dist="38100" dir="2700000" algn="tl">
                    <a:srgbClr val="000000">
                      <a:alpha val="43137"/>
                    </a:srgbClr>
                  </a:outerShdw>
                </a:effectLst>
                <a:latin typeface="Arial" charset="0"/>
                <a:ea typeface="굴림" charset="-127"/>
              </a:rPr>
              <a:t> 0,14% </a:t>
            </a:r>
            <a:r>
              <a:rPr lang="en-US" altLang="ko-KR" sz="2000" dirty="0" err="1">
                <a:effectLst>
                  <a:outerShdw blurRad="38100" dist="38100" dir="2700000" algn="tl">
                    <a:srgbClr val="000000">
                      <a:alpha val="43137"/>
                    </a:srgbClr>
                  </a:outerShdw>
                </a:effectLst>
                <a:latin typeface="Arial" charset="0"/>
                <a:ea typeface="굴림" charset="-127"/>
              </a:rPr>
              <a:t>больше</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чем</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масса</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протона</a:t>
            </a:r>
            <a:r>
              <a:rPr lang="en-US" altLang="ko-KR" sz="2000" dirty="0">
                <a:effectLst>
                  <a:outerShdw blurRad="38100" dist="38100" dir="2700000" algn="tl">
                    <a:srgbClr val="000000">
                      <a:alpha val="43137"/>
                    </a:srgbClr>
                  </a:outerShdw>
                </a:effectLst>
                <a:latin typeface="Arial" charset="0"/>
                <a:ea typeface="굴림" charset="-127"/>
              </a:rPr>
              <a:t>; </a:t>
            </a:r>
          </a:p>
          <a:p>
            <a:pPr>
              <a:lnSpc>
                <a:spcPct val="160000"/>
              </a:lnSpc>
            </a:pPr>
            <a:r>
              <a:rPr lang="en-US" altLang="ko-KR" sz="2000" dirty="0" err="1">
                <a:effectLst>
                  <a:outerShdw blurRad="38100" dist="38100" dir="2700000" algn="tl">
                    <a:srgbClr val="000000">
                      <a:alpha val="43137"/>
                    </a:srgbClr>
                  </a:outerShdw>
                </a:effectLst>
                <a:latin typeface="Arial" charset="0"/>
                <a:ea typeface="굴림" charset="-127"/>
                <a:hlinkClick r:id="rId4" tooltip="Спин"/>
              </a:rPr>
              <a:t>Спин</a:t>
            </a:r>
            <a:r>
              <a:rPr lang="en-US" altLang="ko-KR" sz="2000" dirty="0">
                <a:effectLst>
                  <a:outerShdw blurRad="38100" dist="38100" dir="2700000" algn="tl">
                    <a:srgbClr val="000000">
                      <a:alpha val="43137"/>
                    </a:srgbClr>
                  </a:outerShdw>
                </a:effectLst>
                <a:latin typeface="Arial" charset="0"/>
                <a:ea typeface="굴림" charset="-127"/>
              </a:rPr>
              <a:t>: 1/2 (</a:t>
            </a:r>
            <a:r>
              <a:rPr lang="en-US" altLang="ko-KR" sz="2000" dirty="0" err="1">
                <a:effectLst>
                  <a:outerShdw blurRad="38100" dist="38100" dir="2700000" algn="tl">
                    <a:srgbClr val="000000">
                      <a:alpha val="43137"/>
                    </a:srgbClr>
                  </a:outerShdw>
                </a:effectLst>
                <a:latin typeface="Arial" charset="0"/>
                <a:ea typeface="굴림" charset="-127"/>
              </a:rPr>
              <a:t>фермион</a:t>
            </a:r>
            <a:r>
              <a:rPr lang="en-US" altLang="ko-KR" sz="2000" dirty="0">
                <a:effectLst>
                  <a:outerShdw blurRad="38100" dist="38100" dir="2700000" algn="tl">
                    <a:srgbClr val="000000">
                      <a:alpha val="43137"/>
                    </a:srgbClr>
                  </a:outerShdw>
                </a:effectLst>
                <a:latin typeface="Arial" charset="0"/>
                <a:ea typeface="굴림" charset="-127"/>
              </a:rPr>
              <a:t>); </a:t>
            </a:r>
          </a:p>
          <a:p>
            <a:pPr>
              <a:lnSpc>
                <a:spcPct val="160000"/>
              </a:lnSpc>
            </a:pPr>
            <a:r>
              <a:rPr lang="en-US" altLang="ko-KR" sz="2000" dirty="0" err="1">
                <a:effectLst>
                  <a:outerShdw blurRad="38100" dist="38100" dir="2700000" algn="tl">
                    <a:srgbClr val="000000">
                      <a:alpha val="43137"/>
                    </a:srgbClr>
                  </a:outerShdw>
                </a:effectLst>
                <a:latin typeface="Arial" charset="0"/>
                <a:ea typeface="굴림" charset="-127"/>
                <a:hlinkClick r:id="rId5" tooltip="Время жизни"/>
              </a:rPr>
              <a:t>Время</a:t>
            </a:r>
            <a:r>
              <a:rPr lang="en-US" altLang="ko-KR" sz="2000" dirty="0">
                <a:effectLst>
                  <a:outerShdw blurRad="38100" dist="38100" dir="2700000" algn="tl">
                    <a:srgbClr val="000000">
                      <a:alpha val="43137"/>
                    </a:srgbClr>
                  </a:outerShdw>
                </a:effectLst>
                <a:latin typeface="Arial" charset="0"/>
                <a:ea typeface="굴림" charset="-127"/>
                <a:hlinkClick r:id="rId5" tooltip="Время жизни"/>
              </a:rPr>
              <a:t> </a:t>
            </a:r>
            <a:r>
              <a:rPr lang="en-US" altLang="ko-KR" sz="2000" dirty="0" err="1">
                <a:effectLst>
                  <a:outerShdw blurRad="38100" dist="38100" dir="2700000" algn="tl">
                    <a:srgbClr val="000000">
                      <a:alpha val="43137"/>
                    </a:srgbClr>
                  </a:outerShdw>
                </a:effectLst>
                <a:latin typeface="Arial" charset="0"/>
                <a:ea typeface="굴림" charset="-127"/>
                <a:hlinkClick r:id="rId5" tooltip="Время жизни"/>
              </a:rPr>
              <a:t>жизни</a:t>
            </a:r>
            <a:r>
              <a:rPr lang="ru-RU" altLang="ko-KR" sz="2000" dirty="0">
                <a:effectLst>
                  <a:outerShdw blurRad="38100" dist="38100" dir="2700000" algn="tl">
                    <a:srgbClr val="000000">
                      <a:alpha val="43137"/>
                    </a:srgbClr>
                  </a:outerShdw>
                </a:effectLst>
                <a:latin typeface="Arial" charset="0"/>
              </a:rPr>
              <a:t>: </a:t>
            </a:r>
            <a:r>
              <a:rPr lang="en-US" altLang="ko-KR" sz="2000" dirty="0">
                <a:effectLst>
                  <a:outerShdw blurRad="38100" dist="38100" dir="2700000" algn="tl">
                    <a:srgbClr val="000000">
                      <a:alpha val="43137"/>
                    </a:srgbClr>
                  </a:outerShdw>
                </a:effectLst>
                <a:latin typeface="Arial" charset="0"/>
                <a:ea typeface="굴림" charset="-127"/>
              </a:rPr>
              <a:t>в </a:t>
            </a:r>
            <a:r>
              <a:rPr lang="en-US" altLang="ko-KR" sz="2000" dirty="0" err="1">
                <a:effectLst>
                  <a:outerShdw blurRad="38100" dist="38100" dir="2700000" algn="tl">
                    <a:srgbClr val="000000">
                      <a:alpha val="43137"/>
                    </a:srgbClr>
                  </a:outerShdw>
                </a:effectLst>
                <a:latin typeface="Arial" charset="0"/>
                <a:ea typeface="굴림" charset="-127"/>
              </a:rPr>
              <a:t>свободном</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состоянии</a:t>
            </a:r>
            <a:r>
              <a:rPr lang="en-US" altLang="ko-KR" sz="2000" dirty="0">
                <a:effectLst>
                  <a:outerShdw blurRad="38100" dist="38100" dir="2700000" algn="tl">
                    <a:srgbClr val="000000">
                      <a:alpha val="43137"/>
                    </a:srgbClr>
                  </a:outerShdw>
                </a:effectLst>
                <a:latin typeface="Arial" charset="0"/>
                <a:ea typeface="굴림" charset="-127"/>
              </a:rPr>
              <a:t>: 885,7 ± 0,8 с;</a:t>
            </a:r>
          </a:p>
          <a:p>
            <a:pPr>
              <a:lnSpc>
                <a:spcPct val="160000"/>
              </a:lnSpc>
            </a:pPr>
            <a:r>
              <a:rPr lang="ru-RU" altLang="ko-KR" sz="2000" dirty="0">
                <a:effectLst>
                  <a:outerShdw blurRad="38100" dist="38100" dir="2700000" algn="tl">
                    <a:srgbClr val="000000">
                      <a:alpha val="43137"/>
                    </a:srgbClr>
                  </a:outerShdw>
                </a:effectLst>
                <a:latin typeface="Arial" charset="0"/>
                <a:hlinkClick r:id="rId5" tooltip="Время жизни"/>
              </a:rPr>
              <a:t>Мода распада</a:t>
            </a:r>
            <a:r>
              <a:rPr lang="ru-RU" altLang="ko-KR" sz="2000" dirty="0">
                <a:effectLst>
                  <a:outerShdw blurRad="38100" dist="38100" dir="2700000" algn="tl">
                    <a:srgbClr val="000000">
                      <a:alpha val="43137"/>
                    </a:srgbClr>
                  </a:outerShdw>
                </a:effectLst>
                <a:latin typeface="Arial" charset="0"/>
              </a:rPr>
              <a:t>: </a:t>
            </a:r>
            <a:r>
              <a:rPr lang="en-US" altLang="ko-KR" sz="2000" i="1" dirty="0">
                <a:effectLst>
                  <a:outerShdw blurRad="38100" dist="38100" dir="2700000" algn="tl">
                    <a:srgbClr val="000000">
                      <a:alpha val="43137"/>
                    </a:srgbClr>
                  </a:outerShdw>
                </a:effectLst>
                <a:latin typeface="Arial" charset="0"/>
                <a:ea typeface="굴림" charset="-127"/>
              </a:rPr>
              <a:t>n</a:t>
            </a:r>
            <a:r>
              <a:rPr lang="en-US" altLang="ko-KR" sz="2000" dirty="0">
                <a:effectLst>
                  <a:outerShdw blurRad="38100" dist="38100" dir="2700000" algn="tl">
                    <a:srgbClr val="000000">
                      <a:alpha val="43137"/>
                    </a:srgbClr>
                  </a:outerShdw>
                </a:effectLst>
                <a:latin typeface="Arial" charset="0"/>
                <a:ea typeface="굴림" charset="-127"/>
                <a:cs typeface="Arial" charset="0"/>
              </a:rPr>
              <a:t>→                          ;</a:t>
            </a:r>
          </a:p>
          <a:p>
            <a:pPr>
              <a:lnSpc>
                <a:spcPct val="160000"/>
              </a:lnSpc>
            </a:pPr>
            <a:r>
              <a:rPr lang="en-US" altLang="ko-KR" sz="2000" dirty="0" err="1">
                <a:effectLst>
                  <a:outerShdw blurRad="38100" dist="38100" dir="2700000" algn="tl">
                    <a:srgbClr val="000000">
                      <a:alpha val="43137"/>
                    </a:srgbClr>
                  </a:outerShdw>
                </a:effectLst>
                <a:latin typeface="Arial" charset="0"/>
                <a:ea typeface="굴림" charset="-127"/>
                <a:hlinkClick r:id="rId6" tooltip="Магнитный момент"/>
              </a:rPr>
              <a:t>Магнитный</a:t>
            </a:r>
            <a:r>
              <a:rPr lang="en-US" altLang="ko-KR" sz="2000" dirty="0">
                <a:effectLst>
                  <a:outerShdw blurRad="38100" dist="38100" dir="2700000" algn="tl">
                    <a:srgbClr val="000000">
                      <a:alpha val="43137"/>
                    </a:srgbClr>
                  </a:outerShdw>
                </a:effectLst>
                <a:latin typeface="Arial" charset="0"/>
                <a:ea typeface="굴림" charset="-127"/>
                <a:hlinkClick r:id="rId6" tooltip="Магнитный момент"/>
              </a:rPr>
              <a:t> </a:t>
            </a:r>
            <a:r>
              <a:rPr lang="en-US" altLang="ko-KR" sz="2000" dirty="0" err="1">
                <a:effectLst>
                  <a:outerShdw blurRad="38100" dist="38100" dir="2700000" algn="tl">
                    <a:srgbClr val="000000">
                      <a:alpha val="43137"/>
                    </a:srgbClr>
                  </a:outerShdw>
                </a:effectLst>
                <a:latin typeface="Arial" charset="0"/>
                <a:ea typeface="굴림" charset="-127"/>
                <a:hlinkClick r:id="rId6" tooltip="Магнитный момент"/>
              </a:rPr>
              <a:t>момент</a:t>
            </a:r>
            <a:r>
              <a:rPr lang="en-US" altLang="ko-KR" sz="2000" dirty="0">
                <a:effectLst>
                  <a:outerShdw blurRad="38100" dist="38100" dir="2700000" algn="tl">
                    <a:srgbClr val="000000">
                      <a:alpha val="43137"/>
                    </a:srgbClr>
                  </a:outerShdw>
                </a:effectLst>
                <a:latin typeface="Arial" charset="0"/>
                <a:ea typeface="굴림" charset="-127"/>
              </a:rPr>
              <a:t>: −1,91304273(45) </a:t>
            </a:r>
            <a:r>
              <a:rPr lang="en-US" altLang="ko-KR" sz="2000" dirty="0" err="1">
                <a:effectLst>
                  <a:outerShdw blurRad="38100" dist="38100" dir="2700000" algn="tl">
                    <a:srgbClr val="000000">
                      <a:alpha val="43137"/>
                    </a:srgbClr>
                  </a:outerShdw>
                </a:effectLst>
                <a:latin typeface="Arial" charset="0"/>
                <a:ea typeface="굴림" charset="-127"/>
              </a:rPr>
              <a:t>ядерного</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магнетона</a:t>
            </a:r>
            <a:r>
              <a:rPr lang="en-US" altLang="ko-KR" sz="2000" dirty="0">
                <a:effectLst>
                  <a:outerShdw blurRad="38100" dist="38100" dir="2700000" algn="tl">
                    <a:srgbClr val="000000">
                      <a:alpha val="43137"/>
                    </a:srgbClr>
                  </a:outerShdw>
                </a:effectLst>
                <a:latin typeface="Arial" charset="0"/>
                <a:ea typeface="굴림" charset="-127"/>
              </a:rPr>
              <a:t> </a:t>
            </a:r>
            <a:r>
              <a:rPr lang="el-GR" altLang="ko-KR" sz="2000" i="1" dirty="0">
                <a:effectLst>
                  <a:outerShdw blurRad="38100" dist="38100" dir="2700000" algn="tl">
                    <a:srgbClr val="000000">
                      <a:alpha val="43137"/>
                    </a:srgbClr>
                  </a:outerShdw>
                </a:effectLst>
                <a:latin typeface="Arial" charset="0"/>
                <a:cs typeface="Arial" charset="0"/>
              </a:rPr>
              <a:t>μ</a:t>
            </a:r>
            <a:r>
              <a:rPr lang="en-US" altLang="ko-KR" sz="2000" i="1" baseline="-25000" dirty="0">
                <a:effectLst>
                  <a:outerShdw blurRad="38100" dist="38100" dir="2700000" algn="tl">
                    <a:srgbClr val="000000">
                      <a:alpha val="43137"/>
                    </a:srgbClr>
                  </a:outerShdw>
                </a:effectLst>
                <a:latin typeface="Arial" charset="0"/>
                <a:ea typeface="굴림" charset="-127"/>
              </a:rPr>
              <a:t>N</a:t>
            </a:r>
            <a:r>
              <a:rPr lang="ru-RU" altLang="ko-KR" sz="2000" dirty="0">
                <a:effectLst>
                  <a:outerShdw blurRad="38100" dist="38100" dir="2700000" algn="tl">
                    <a:srgbClr val="000000">
                      <a:alpha val="43137"/>
                    </a:srgbClr>
                  </a:outerShdw>
                </a:effectLst>
                <a:latin typeface="Arial" charset="0"/>
                <a:cs typeface="Arial" charset="0"/>
              </a:rPr>
              <a:t>=</a:t>
            </a:r>
            <a:r>
              <a:rPr lang="en-US" altLang="ko-KR" sz="2000" i="1" dirty="0">
                <a:effectLst>
                  <a:outerShdw blurRad="38100" dist="38100" dir="2700000" algn="tl">
                    <a:srgbClr val="000000">
                      <a:alpha val="43137"/>
                    </a:srgbClr>
                  </a:outerShdw>
                </a:effectLst>
                <a:latin typeface="Arial" charset="0"/>
                <a:ea typeface="굴림" charset="-127"/>
              </a:rPr>
              <a:t>e</a:t>
            </a:r>
            <a:r>
              <a:rPr lang="ru-RU" altLang="ko-KR" sz="2000" i="1" dirty="0">
                <a:effectLst>
                  <a:outerShdw blurRad="38100" dist="38100" dir="2700000" algn="tl">
                    <a:srgbClr val="000000">
                      <a:alpha val="43137"/>
                    </a:srgbClr>
                  </a:outerShdw>
                </a:effectLst>
                <a:latin typeface="Arial" charset="0"/>
                <a:cs typeface="Arial" charset="0"/>
              </a:rPr>
              <a:t>ћ</a:t>
            </a:r>
            <a:r>
              <a:rPr lang="en-US" altLang="ko-KR" sz="2000" dirty="0">
                <a:effectLst>
                  <a:outerShdw blurRad="38100" dist="38100" dir="2700000" algn="tl">
                    <a:srgbClr val="000000">
                      <a:alpha val="43137"/>
                    </a:srgbClr>
                  </a:outerShdw>
                </a:effectLst>
                <a:latin typeface="Arial" charset="0"/>
                <a:ea typeface="굴림" charset="-127"/>
              </a:rPr>
              <a:t>/(2</a:t>
            </a:r>
            <a:r>
              <a:rPr lang="en-US" altLang="ko-KR" sz="2000" i="1" dirty="0">
                <a:effectLst>
                  <a:outerShdw blurRad="38100" dist="38100" dir="2700000" algn="tl">
                    <a:srgbClr val="000000">
                      <a:alpha val="43137"/>
                    </a:srgbClr>
                  </a:outerShdw>
                </a:effectLst>
                <a:latin typeface="Arial" charset="0"/>
                <a:ea typeface="굴림" charset="-127"/>
              </a:rPr>
              <a:t>m</a:t>
            </a:r>
            <a:r>
              <a:rPr lang="en-US" altLang="ko-KR" sz="2000" baseline="-25000" dirty="0">
                <a:effectLst>
                  <a:outerShdw blurRad="38100" dist="38100" dir="2700000" algn="tl">
                    <a:srgbClr val="000000">
                      <a:alpha val="43137"/>
                    </a:srgbClr>
                  </a:outerShdw>
                </a:effectLst>
                <a:latin typeface="Arial" charset="0"/>
                <a:ea typeface="굴림" charset="-127"/>
              </a:rPr>
              <a:t>p</a:t>
            </a:r>
            <a:r>
              <a:rPr lang="en-US" altLang="ko-KR" sz="2000" i="1" dirty="0">
                <a:effectLst>
                  <a:outerShdw blurRad="38100" dist="38100" dir="2700000" algn="tl">
                    <a:srgbClr val="000000">
                      <a:alpha val="43137"/>
                    </a:srgbClr>
                  </a:outerShdw>
                </a:effectLst>
                <a:latin typeface="Arial" charset="0"/>
                <a:ea typeface="굴림" charset="-127"/>
              </a:rPr>
              <a:t>c</a:t>
            </a:r>
            <a:r>
              <a:rPr lang="en-US" altLang="ko-KR" sz="2000" dirty="0">
                <a:effectLst>
                  <a:outerShdw blurRad="38100" dist="38100" dir="2700000" algn="tl">
                    <a:srgbClr val="000000">
                      <a:alpha val="43137"/>
                    </a:srgbClr>
                  </a:outerShdw>
                </a:effectLst>
                <a:latin typeface="Arial" charset="0"/>
                <a:ea typeface="굴림" charset="-127"/>
              </a:rPr>
              <a:t>);</a:t>
            </a:r>
          </a:p>
          <a:p>
            <a:pPr>
              <a:lnSpc>
                <a:spcPct val="160000"/>
              </a:lnSpc>
            </a:pPr>
            <a:r>
              <a:rPr lang="ru-RU" altLang="ko-KR" sz="2000" dirty="0" err="1">
                <a:effectLst>
                  <a:outerShdw blurRad="38100" dist="38100" dir="2700000" algn="tl">
                    <a:srgbClr val="000000">
                      <a:alpha val="43137"/>
                    </a:srgbClr>
                  </a:outerShdw>
                </a:effectLst>
                <a:latin typeface="Arial" charset="0"/>
                <a:hlinkClick r:id="rId4" tooltip="Спин"/>
              </a:rPr>
              <a:t>Кварковая</a:t>
            </a:r>
            <a:r>
              <a:rPr lang="ru-RU" altLang="ko-KR" sz="2000" dirty="0">
                <a:effectLst>
                  <a:outerShdw blurRad="38100" dist="38100" dir="2700000" algn="tl">
                    <a:srgbClr val="000000">
                      <a:alpha val="43137"/>
                    </a:srgbClr>
                  </a:outerShdw>
                </a:effectLst>
                <a:latin typeface="Arial" charset="0"/>
                <a:hlinkClick r:id="rId4" tooltip="Спин"/>
              </a:rPr>
              <a:t> структура</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i="1" dirty="0">
                <a:effectLst>
                  <a:outerShdw blurRad="38100" dist="38100" dir="2700000" algn="tl">
                    <a:srgbClr val="000000">
                      <a:alpha val="43137"/>
                    </a:srgbClr>
                  </a:outerShdw>
                </a:effectLst>
                <a:latin typeface="Arial" charset="0"/>
                <a:ea typeface="굴림" charset="-127"/>
              </a:rPr>
              <a:t>n</a:t>
            </a:r>
            <a:r>
              <a:rPr lang="en-US" altLang="ko-KR" sz="2000" dirty="0">
                <a:effectLst>
                  <a:outerShdw blurRad="38100" dist="38100" dir="2700000" algn="tl">
                    <a:srgbClr val="000000">
                      <a:alpha val="43137"/>
                    </a:srgbClr>
                  </a:outerShdw>
                </a:effectLst>
                <a:latin typeface="Arial" charset="0"/>
                <a:ea typeface="굴림" charset="-127"/>
              </a:rPr>
              <a:t>=</a:t>
            </a:r>
            <a:r>
              <a:rPr lang="en-US" altLang="ko-KR" sz="2000" i="1" dirty="0" err="1">
                <a:effectLst>
                  <a:outerShdw blurRad="38100" dist="38100" dir="2700000" algn="tl">
                    <a:srgbClr val="000000">
                      <a:alpha val="43137"/>
                    </a:srgbClr>
                  </a:outerShdw>
                </a:effectLst>
                <a:latin typeface="Arial" charset="0"/>
                <a:ea typeface="굴림" charset="-127"/>
              </a:rPr>
              <a:t>udd</a:t>
            </a:r>
            <a:r>
              <a:rPr lang="en-US" altLang="ko-KR" sz="2000" dirty="0">
                <a:effectLst>
                  <a:outerShdw blurRad="38100" dist="38100" dir="2700000" algn="tl">
                    <a:srgbClr val="000000">
                      <a:alpha val="43137"/>
                    </a:srgbClr>
                  </a:outerShdw>
                </a:effectLst>
                <a:latin typeface="Arial" charset="0"/>
                <a:ea typeface="굴림" charset="-127"/>
              </a:rPr>
              <a:t>;</a:t>
            </a:r>
          </a:p>
          <a:p>
            <a:pPr>
              <a:lnSpc>
                <a:spcPct val="160000"/>
              </a:lnSpc>
            </a:pPr>
            <a:r>
              <a:rPr lang="ru-RU" altLang="ko-KR" sz="2000" dirty="0" err="1">
                <a:effectLst>
                  <a:outerShdw blurRad="38100" dist="38100" dir="2700000" algn="tl">
                    <a:srgbClr val="000000">
                      <a:alpha val="43137"/>
                    </a:srgbClr>
                  </a:outerShdw>
                </a:effectLst>
                <a:latin typeface="Arial" charset="0"/>
                <a:hlinkClick r:id="rId4" tooltip="Спин"/>
              </a:rPr>
              <a:t>Изос</a:t>
            </a:r>
            <a:r>
              <a:rPr lang="en-US" altLang="ko-KR" sz="2000" dirty="0" err="1">
                <a:effectLst>
                  <a:outerShdw blurRad="38100" dist="38100" dir="2700000" algn="tl">
                    <a:srgbClr val="000000">
                      <a:alpha val="43137"/>
                    </a:srgbClr>
                  </a:outerShdw>
                </a:effectLst>
                <a:latin typeface="Arial" charset="0"/>
                <a:ea typeface="굴림" charset="-127"/>
                <a:hlinkClick r:id="rId4" tooltip="Спин"/>
              </a:rPr>
              <a:t>пин</a:t>
            </a:r>
            <a:r>
              <a:rPr lang="en-US" altLang="ko-KR" sz="2000" dirty="0">
                <a:effectLst>
                  <a:outerShdw blurRad="38100" dist="38100" dir="2700000" algn="tl">
                    <a:srgbClr val="000000">
                      <a:alpha val="43137"/>
                    </a:srgbClr>
                  </a:outerShdw>
                </a:effectLst>
                <a:latin typeface="Arial" charset="0"/>
                <a:ea typeface="굴림" charset="-127"/>
              </a:rPr>
              <a:t>: 1/2</a:t>
            </a:r>
            <a:r>
              <a:rPr lang="ru-RU" altLang="ko-KR" sz="2000" dirty="0">
                <a:effectLst>
                  <a:outerShdw blurRad="38100" dist="38100" dir="2700000" algn="tl">
                    <a:srgbClr val="000000">
                      <a:alpha val="43137"/>
                    </a:srgbClr>
                  </a:outerShdw>
                </a:effectLst>
                <a:latin typeface="Arial" charset="0"/>
              </a:rPr>
              <a:t>;</a:t>
            </a:r>
            <a:r>
              <a:rPr lang="en-US" altLang="ko-KR" sz="2000" dirty="0">
                <a:effectLst>
                  <a:outerShdw blurRad="38100" dist="38100" dir="2700000" algn="tl">
                    <a:srgbClr val="000000">
                      <a:alpha val="43137"/>
                    </a:srgbClr>
                  </a:outerShdw>
                </a:effectLst>
                <a:latin typeface="Arial" charset="0"/>
                <a:ea typeface="굴림" charset="-127"/>
              </a:rPr>
              <a:t> </a:t>
            </a:r>
            <a:endParaRPr lang="ru-RU" altLang="ko-KR" sz="2000" dirty="0">
              <a:effectLst>
                <a:outerShdw blurRad="38100" dist="38100" dir="2700000" algn="tl">
                  <a:srgbClr val="000000">
                    <a:alpha val="43137"/>
                  </a:srgbClr>
                </a:outerShdw>
              </a:effectLst>
              <a:latin typeface="Arial" charset="0"/>
            </a:endParaRPr>
          </a:p>
          <a:p>
            <a:pPr>
              <a:lnSpc>
                <a:spcPct val="160000"/>
              </a:lnSpc>
            </a:pPr>
            <a:r>
              <a:rPr lang="en-US" altLang="ko-KR" sz="2000" dirty="0" err="1">
                <a:effectLst>
                  <a:outerShdw blurRad="38100" dist="38100" dir="2700000" algn="tl">
                    <a:srgbClr val="000000">
                      <a:alpha val="43137"/>
                    </a:srgbClr>
                  </a:outerShdw>
                </a:effectLst>
                <a:latin typeface="Arial" charset="0"/>
                <a:ea typeface="굴림" charset="-127"/>
              </a:rPr>
              <a:t>Несмотря</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на</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нулевой</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электрический</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заряд</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нейтрон</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не</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является</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истинно</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нейтральной</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частицей</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Античастицей</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нейтрона</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является</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антинейтрон</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который</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не</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совпадает</a:t>
            </a:r>
            <a:r>
              <a:rPr lang="en-US" altLang="ko-KR" sz="2000" dirty="0">
                <a:effectLst>
                  <a:outerShdw blurRad="38100" dist="38100" dir="2700000" algn="tl">
                    <a:srgbClr val="000000">
                      <a:alpha val="43137"/>
                    </a:srgbClr>
                  </a:outerShdw>
                </a:effectLst>
                <a:latin typeface="Arial" charset="0"/>
                <a:ea typeface="굴림" charset="-127"/>
              </a:rPr>
              <a:t> с </a:t>
            </a:r>
            <a:r>
              <a:rPr lang="en-US" altLang="ko-KR" sz="2000" dirty="0" err="1">
                <a:effectLst>
                  <a:outerShdw blurRad="38100" dist="38100" dir="2700000" algn="tl">
                    <a:srgbClr val="000000">
                      <a:alpha val="43137"/>
                    </a:srgbClr>
                  </a:outerShdw>
                </a:effectLst>
                <a:latin typeface="Arial" charset="0"/>
                <a:ea typeface="굴림" charset="-127"/>
              </a:rPr>
              <a:t>самим</a:t>
            </a:r>
            <a:r>
              <a:rPr lang="en-US" altLang="ko-KR" sz="2000" dirty="0">
                <a:effectLst>
                  <a:outerShdw blurRad="38100" dist="38100" dir="2700000" algn="tl">
                    <a:srgbClr val="000000">
                      <a:alpha val="43137"/>
                    </a:srgbClr>
                  </a:outerShdw>
                </a:effectLst>
                <a:latin typeface="Arial" charset="0"/>
                <a:ea typeface="굴림" charset="-127"/>
              </a:rPr>
              <a:t> </a:t>
            </a:r>
            <a:r>
              <a:rPr lang="en-US" altLang="ko-KR" sz="2000" dirty="0" err="1">
                <a:effectLst>
                  <a:outerShdw blurRad="38100" dist="38100" dir="2700000" algn="tl">
                    <a:srgbClr val="000000">
                      <a:alpha val="43137"/>
                    </a:srgbClr>
                  </a:outerShdw>
                </a:effectLst>
                <a:latin typeface="Arial" charset="0"/>
                <a:ea typeface="굴림" charset="-127"/>
              </a:rPr>
              <a:t>нейтроном</a:t>
            </a:r>
            <a:r>
              <a:rPr lang="ru-RU" altLang="ko-KR" sz="2000" dirty="0">
                <a:effectLst>
                  <a:outerShdw blurRad="38100" dist="38100" dir="2700000" algn="tl">
                    <a:srgbClr val="000000">
                      <a:alpha val="43137"/>
                    </a:srgbClr>
                  </a:outerShdw>
                </a:effectLst>
                <a:latin typeface="Arial" charset="0"/>
              </a:rPr>
              <a:t>.</a:t>
            </a:r>
            <a:endParaRPr lang="en-US" altLang="ko-KR" sz="2000" dirty="0">
              <a:effectLst>
                <a:outerShdw blurRad="38100" dist="38100" dir="2700000" algn="tl">
                  <a:srgbClr val="000000">
                    <a:alpha val="43137"/>
                  </a:srgbClr>
                </a:outerShdw>
              </a:effectLst>
              <a:latin typeface="Arial" charset="0"/>
              <a:ea typeface="굴림" charset="-127"/>
            </a:endParaRPr>
          </a:p>
        </p:txBody>
      </p:sp>
      <p:pic>
        <p:nvPicPr>
          <p:cNvPr id="5" name="Picture 77" descr="p^+ + e^- + \bar{\nu}_e"/>
          <p:cNvPicPr>
            <a:picLocks noChangeAspect="1" noChangeArrowheads="1"/>
          </p:cNvPicPr>
          <p:nvPr/>
        </p:nvPicPr>
        <p:blipFill>
          <a:blip r:embed="rId7" cstate="print"/>
          <a:srcRect/>
          <a:stretch>
            <a:fillRect/>
          </a:stretch>
        </p:blipFill>
        <p:spPr bwMode="auto">
          <a:xfrm>
            <a:off x="4761841" y="3280165"/>
            <a:ext cx="1543050" cy="300038"/>
          </a:xfrm>
          <a:prstGeom prst="rect">
            <a:avLst/>
          </a:prstGeom>
          <a:noFill/>
          <a:ln w="9525">
            <a:noFill/>
            <a:miter lim="800000"/>
            <a:headEnd/>
            <a:tailEnd/>
          </a:ln>
        </p:spPr>
      </p:pic>
      <p:sp>
        <p:nvSpPr>
          <p:cNvPr id="3" name="Дата 2"/>
          <p:cNvSpPr>
            <a:spLocks noGrp="1"/>
          </p:cNvSpPr>
          <p:nvPr>
            <p:ph type="dt" sz="half" idx="10"/>
          </p:nvPr>
        </p:nvSpPr>
        <p:spPr/>
        <p:txBody>
          <a:bodyPr/>
          <a:lstStyle/>
          <a:p>
            <a:r>
              <a:rPr lang="ru-RU" smtClean="0"/>
              <a:t>08.06.2015</a:t>
            </a:r>
            <a:endParaRPr lang="ru-RU"/>
          </a:p>
        </p:txBody>
      </p:sp>
      <p:sp>
        <p:nvSpPr>
          <p:cNvPr id="6" name="Нижний колонтитул 5"/>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7" name="Номер слайда 6"/>
          <p:cNvSpPr>
            <a:spLocks noGrp="1"/>
          </p:cNvSpPr>
          <p:nvPr>
            <p:ph type="sldNum" sz="quarter" idx="12"/>
          </p:nvPr>
        </p:nvSpPr>
        <p:spPr/>
        <p:txBody>
          <a:bodyPr/>
          <a:lstStyle/>
          <a:p>
            <a:fld id="{2FBD4BBD-84D1-4C58-AB71-78B69C96F0EE}" type="slidenum">
              <a:rPr lang="ru-RU" smtClean="0"/>
              <a:t>11</a:t>
            </a:fld>
            <a:endParaRPr lang="ru-RU"/>
          </a:p>
        </p:txBody>
      </p:sp>
    </p:spTree>
    <p:extLst>
      <p:ext uri="{BB962C8B-B14F-4D97-AF65-F5344CB8AC3E}">
        <p14:creationId xmlns:p14="http://schemas.microsoft.com/office/powerpoint/2010/main" val="3767280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441346" name="Oval 2"/>
          <p:cNvSpPr>
            <a:spLocks noChangeArrowheads="1"/>
          </p:cNvSpPr>
          <p:nvPr/>
        </p:nvSpPr>
        <p:spPr bwMode="auto">
          <a:xfrm rot="4834980">
            <a:off x="2820989" y="1263651"/>
            <a:ext cx="5767387" cy="4329113"/>
          </a:xfrm>
          <a:prstGeom prst="ellipse">
            <a:avLst/>
          </a:prstGeom>
          <a:noFill/>
          <a:ln w="3175">
            <a:solidFill>
              <a:srgbClr val="FF99FF"/>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47" name="Oval 3"/>
          <p:cNvSpPr>
            <a:spLocks noChangeArrowheads="1"/>
          </p:cNvSpPr>
          <p:nvPr/>
        </p:nvSpPr>
        <p:spPr bwMode="auto">
          <a:xfrm rot="1933510">
            <a:off x="2206625" y="2455864"/>
            <a:ext cx="7778750" cy="1944687"/>
          </a:xfrm>
          <a:prstGeom prst="ellipse">
            <a:avLst/>
          </a:prstGeom>
          <a:noFill/>
          <a:ln w="3175">
            <a:solidFill>
              <a:srgbClr val="FF99FF"/>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48" name="Oval 4"/>
          <p:cNvSpPr>
            <a:spLocks noChangeArrowheads="1"/>
          </p:cNvSpPr>
          <p:nvPr/>
        </p:nvSpPr>
        <p:spPr bwMode="auto">
          <a:xfrm rot="3042275">
            <a:off x="1889919" y="2551907"/>
            <a:ext cx="7573963" cy="1752600"/>
          </a:xfrm>
          <a:prstGeom prst="ellipse">
            <a:avLst/>
          </a:prstGeom>
          <a:noFill/>
          <a:ln w="3175">
            <a:solidFill>
              <a:srgbClr val="FF99FF"/>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49" name="Oval 5"/>
          <p:cNvSpPr>
            <a:spLocks noChangeArrowheads="1"/>
          </p:cNvSpPr>
          <p:nvPr/>
        </p:nvSpPr>
        <p:spPr bwMode="auto">
          <a:xfrm>
            <a:off x="1703388" y="2455864"/>
            <a:ext cx="8280400" cy="1944687"/>
          </a:xfrm>
          <a:prstGeom prst="ellipse">
            <a:avLst/>
          </a:prstGeom>
          <a:noFill/>
          <a:ln w="3175">
            <a:solidFill>
              <a:srgbClr val="FF99FF"/>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50" name="Oval 6"/>
          <p:cNvSpPr>
            <a:spLocks noChangeArrowheads="1"/>
          </p:cNvSpPr>
          <p:nvPr/>
        </p:nvSpPr>
        <p:spPr bwMode="auto">
          <a:xfrm rot="-2897830">
            <a:off x="2550319" y="2005807"/>
            <a:ext cx="6588126" cy="1944687"/>
          </a:xfrm>
          <a:prstGeom prst="ellipse">
            <a:avLst/>
          </a:prstGeom>
          <a:noFill/>
          <a:ln w="3175">
            <a:solidFill>
              <a:srgbClr val="FF99FF"/>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51" name="Oval 7"/>
          <p:cNvSpPr>
            <a:spLocks noChangeArrowheads="1"/>
          </p:cNvSpPr>
          <p:nvPr/>
        </p:nvSpPr>
        <p:spPr bwMode="auto">
          <a:xfrm>
            <a:off x="4800601" y="908050"/>
            <a:ext cx="2016125" cy="5329238"/>
          </a:xfrm>
          <a:prstGeom prst="ellipse">
            <a:avLst/>
          </a:prstGeom>
          <a:noFill/>
          <a:ln w="3175">
            <a:solidFill>
              <a:srgbClr val="FF99FF"/>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grpSp>
        <p:nvGrpSpPr>
          <p:cNvPr id="2" name="Group 8"/>
          <p:cNvGrpSpPr>
            <a:grpSpLocks/>
          </p:cNvGrpSpPr>
          <p:nvPr/>
        </p:nvGrpSpPr>
        <p:grpSpPr bwMode="auto">
          <a:xfrm>
            <a:off x="5159376" y="2852739"/>
            <a:ext cx="1152525" cy="1152525"/>
            <a:chOff x="2154" y="1434"/>
            <a:chExt cx="726" cy="726"/>
          </a:xfrm>
        </p:grpSpPr>
        <p:sp>
          <p:nvSpPr>
            <p:cNvPr id="441367" name="Oval 9"/>
            <p:cNvSpPr>
              <a:spLocks noChangeArrowheads="1"/>
            </p:cNvSpPr>
            <p:nvPr/>
          </p:nvSpPr>
          <p:spPr bwMode="auto">
            <a:xfrm>
              <a:off x="2154" y="1661"/>
              <a:ext cx="340" cy="340"/>
            </a:xfrm>
            <a:prstGeom prst="ellipse">
              <a:avLst/>
            </a:prstGeom>
            <a:gradFill rotWithShape="1">
              <a:gsLst>
                <a:gs pos="0">
                  <a:srgbClr val="FFFF00"/>
                </a:gs>
                <a:gs pos="100000">
                  <a:srgbClr val="767600"/>
                </a:gs>
              </a:gsLst>
              <a:lin ang="2700000" scaled="1"/>
            </a:gradFill>
            <a:ln w="9525" algn="ctr">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68" name="Oval 10"/>
            <p:cNvSpPr>
              <a:spLocks noChangeArrowheads="1"/>
            </p:cNvSpPr>
            <p:nvPr/>
          </p:nvSpPr>
          <p:spPr bwMode="auto">
            <a:xfrm>
              <a:off x="2245" y="1820"/>
              <a:ext cx="340" cy="340"/>
            </a:xfrm>
            <a:prstGeom prst="ellipse">
              <a:avLst/>
            </a:prstGeom>
            <a:gradFill rotWithShape="1">
              <a:gsLst>
                <a:gs pos="0">
                  <a:srgbClr val="FFFF00"/>
                </a:gs>
                <a:gs pos="100000">
                  <a:srgbClr val="767600"/>
                </a:gs>
              </a:gsLst>
              <a:lin ang="2700000" scaled="1"/>
            </a:gradFill>
            <a:ln w="9525" algn="ctr">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69" name="Oval 11"/>
            <p:cNvSpPr>
              <a:spLocks noChangeArrowheads="1"/>
            </p:cNvSpPr>
            <p:nvPr/>
          </p:nvSpPr>
          <p:spPr bwMode="auto">
            <a:xfrm>
              <a:off x="2540" y="1525"/>
              <a:ext cx="340" cy="340"/>
            </a:xfrm>
            <a:prstGeom prst="ellipse">
              <a:avLst/>
            </a:prstGeom>
            <a:gradFill rotWithShape="1">
              <a:gsLst>
                <a:gs pos="0">
                  <a:srgbClr val="FFFF00"/>
                </a:gs>
                <a:gs pos="100000">
                  <a:srgbClr val="767600"/>
                </a:gs>
              </a:gsLst>
              <a:lin ang="2700000" scaled="1"/>
            </a:gradFill>
            <a:ln w="9525" algn="ctr">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70" name="Oval 12"/>
            <p:cNvSpPr>
              <a:spLocks noChangeArrowheads="1"/>
            </p:cNvSpPr>
            <p:nvPr/>
          </p:nvSpPr>
          <p:spPr bwMode="auto">
            <a:xfrm>
              <a:off x="2472" y="1434"/>
              <a:ext cx="340" cy="340"/>
            </a:xfrm>
            <a:prstGeom prst="ellipse">
              <a:avLst/>
            </a:prstGeom>
            <a:gradFill rotWithShape="1">
              <a:gsLst>
                <a:gs pos="0">
                  <a:srgbClr val="FFFF00"/>
                </a:gs>
                <a:gs pos="100000">
                  <a:srgbClr val="767600"/>
                </a:gs>
              </a:gsLst>
              <a:lin ang="2700000" scaled="1"/>
            </a:gradFill>
            <a:ln w="9525">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71" name="Oval 13"/>
            <p:cNvSpPr>
              <a:spLocks noChangeArrowheads="1"/>
            </p:cNvSpPr>
            <p:nvPr/>
          </p:nvSpPr>
          <p:spPr bwMode="auto">
            <a:xfrm>
              <a:off x="2540" y="1616"/>
              <a:ext cx="340" cy="340"/>
            </a:xfrm>
            <a:prstGeom prst="ellipse">
              <a:avLst/>
            </a:prstGeom>
            <a:gradFill rotWithShape="1">
              <a:gsLst>
                <a:gs pos="0">
                  <a:srgbClr val="FF0000">
                    <a:alpha val="79999"/>
                  </a:srgbClr>
                </a:gs>
                <a:gs pos="100000">
                  <a:srgbClr val="760000"/>
                </a:gs>
              </a:gsLst>
              <a:lin ang="2700000" scaled="1"/>
            </a:gradFill>
            <a:ln w="9525">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72" name="Oval 14"/>
            <p:cNvSpPr>
              <a:spLocks noChangeArrowheads="1"/>
            </p:cNvSpPr>
            <p:nvPr/>
          </p:nvSpPr>
          <p:spPr bwMode="auto">
            <a:xfrm>
              <a:off x="2540" y="1820"/>
              <a:ext cx="340" cy="340"/>
            </a:xfrm>
            <a:prstGeom prst="ellipse">
              <a:avLst/>
            </a:prstGeom>
            <a:gradFill rotWithShape="1">
              <a:gsLst>
                <a:gs pos="0">
                  <a:srgbClr val="FF0000">
                    <a:alpha val="79999"/>
                  </a:srgbClr>
                </a:gs>
                <a:gs pos="100000">
                  <a:srgbClr val="760000"/>
                </a:gs>
              </a:gsLst>
              <a:lin ang="2700000" scaled="1"/>
            </a:gradFill>
            <a:ln w="9525" algn="ctr">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73" name="Oval 15"/>
            <p:cNvSpPr>
              <a:spLocks noChangeArrowheads="1"/>
            </p:cNvSpPr>
            <p:nvPr/>
          </p:nvSpPr>
          <p:spPr bwMode="auto">
            <a:xfrm>
              <a:off x="2336" y="1525"/>
              <a:ext cx="340" cy="340"/>
            </a:xfrm>
            <a:prstGeom prst="ellipse">
              <a:avLst/>
            </a:prstGeom>
            <a:gradFill rotWithShape="1">
              <a:gsLst>
                <a:gs pos="0">
                  <a:srgbClr val="FF0000">
                    <a:alpha val="79999"/>
                  </a:srgbClr>
                </a:gs>
                <a:gs pos="100000">
                  <a:srgbClr val="760000"/>
                </a:gs>
              </a:gsLst>
              <a:lin ang="2700000" scaled="1"/>
            </a:gradFill>
            <a:ln w="9525" algn="ctr">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74" name="Oval 16"/>
            <p:cNvSpPr>
              <a:spLocks noChangeArrowheads="1"/>
            </p:cNvSpPr>
            <p:nvPr/>
          </p:nvSpPr>
          <p:spPr bwMode="auto">
            <a:xfrm>
              <a:off x="2245" y="1480"/>
              <a:ext cx="340" cy="340"/>
            </a:xfrm>
            <a:prstGeom prst="ellipse">
              <a:avLst/>
            </a:prstGeom>
            <a:gradFill rotWithShape="1">
              <a:gsLst>
                <a:gs pos="0">
                  <a:srgbClr val="FF0000"/>
                </a:gs>
                <a:gs pos="100000">
                  <a:srgbClr val="760000"/>
                </a:gs>
              </a:gsLst>
              <a:lin ang="2700000" scaled="1"/>
            </a:gradFill>
            <a:ln w="9525">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75" name="Oval 17"/>
            <p:cNvSpPr>
              <a:spLocks noChangeArrowheads="1"/>
            </p:cNvSpPr>
            <p:nvPr/>
          </p:nvSpPr>
          <p:spPr bwMode="auto">
            <a:xfrm>
              <a:off x="2381" y="1820"/>
              <a:ext cx="340" cy="340"/>
            </a:xfrm>
            <a:prstGeom prst="ellipse">
              <a:avLst/>
            </a:prstGeom>
            <a:gradFill rotWithShape="1">
              <a:gsLst>
                <a:gs pos="0">
                  <a:srgbClr val="FF0000">
                    <a:alpha val="79999"/>
                  </a:srgbClr>
                </a:gs>
                <a:gs pos="100000">
                  <a:srgbClr val="760000"/>
                </a:gs>
              </a:gsLst>
              <a:lin ang="2700000" scaled="1"/>
            </a:gradFill>
            <a:ln w="9525" algn="ctr">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76" name="Oval 18"/>
            <p:cNvSpPr>
              <a:spLocks noChangeArrowheads="1"/>
            </p:cNvSpPr>
            <p:nvPr/>
          </p:nvSpPr>
          <p:spPr bwMode="auto">
            <a:xfrm>
              <a:off x="2200" y="1661"/>
              <a:ext cx="340" cy="340"/>
            </a:xfrm>
            <a:prstGeom prst="ellipse">
              <a:avLst/>
            </a:prstGeom>
            <a:gradFill rotWithShape="1">
              <a:gsLst>
                <a:gs pos="0">
                  <a:srgbClr val="FFFF00"/>
                </a:gs>
                <a:gs pos="100000">
                  <a:srgbClr val="767600"/>
                </a:gs>
              </a:gsLst>
              <a:lin ang="2700000" scaled="1"/>
            </a:gradFill>
            <a:ln w="9525" algn="ctr">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77" name="Oval 19"/>
            <p:cNvSpPr>
              <a:spLocks noChangeArrowheads="1"/>
            </p:cNvSpPr>
            <p:nvPr/>
          </p:nvSpPr>
          <p:spPr bwMode="auto">
            <a:xfrm>
              <a:off x="2426" y="1706"/>
              <a:ext cx="340" cy="340"/>
            </a:xfrm>
            <a:prstGeom prst="ellipse">
              <a:avLst/>
            </a:prstGeom>
            <a:gradFill rotWithShape="1">
              <a:gsLst>
                <a:gs pos="0">
                  <a:srgbClr val="FFFF00"/>
                </a:gs>
                <a:gs pos="100000">
                  <a:srgbClr val="767600"/>
                </a:gs>
              </a:gsLst>
              <a:lin ang="2700000" scaled="1"/>
            </a:gradFill>
            <a:ln w="9525" algn="ctr">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441378" name="Oval 20"/>
            <p:cNvSpPr>
              <a:spLocks noChangeArrowheads="1"/>
            </p:cNvSpPr>
            <p:nvPr/>
          </p:nvSpPr>
          <p:spPr bwMode="auto">
            <a:xfrm>
              <a:off x="2426" y="1525"/>
              <a:ext cx="340" cy="340"/>
            </a:xfrm>
            <a:prstGeom prst="ellipse">
              <a:avLst/>
            </a:prstGeom>
            <a:gradFill rotWithShape="1">
              <a:gsLst>
                <a:gs pos="0">
                  <a:srgbClr val="FF0000">
                    <a:alpha val="79999"/>
                  </a:srgbClr>
                </a:gs>
                <a:gs pos="100000">
                  <a:srgbClr val="760000"/>
                </a:gs>
              </a:gsLst>
              <a:lin ang="2700000" scaled="1"/>
            </a:gradFill>
            <a:ln w="9525" algn="ctr">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grpSp>
      <p:sp>
        <p:nvSpPr>
          <p:cNvPr id="37909" name="Oval 21"/>
          <p:cNvSpPr>
            <a:spLocks noChangeArrowheads="1"/>
          </p:cNvSpPr>
          <p:nvPr/>
        </p:nvSpPr>
        <p:spPr bwMode="auto">
          <a:xfrm>
            <a:off x="5735638" y="873125"/>
            <a:ext cx="107950" cy="107950"/>
          </a:xfrm>
          <a:prstGeom prst="ellipse">
            <a:avLst/>
          </a:prstGeom>
          <a:gradFill rotWithShape="1">
            <a:gsLst>
              <a:gs pos="0">
                <a:srgbClr val="00CC00"/>
              </a:gs>
              <a:gs pos="100000">
                <a:schemeClr val="bg1"/>
              </a:gs>
            </a:gsLst>
            <a:lin ang="2700000" scaled="1"/>
          </a:gradFill>
          <a:ln w="3175">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37910" name="Oval 22"/>
          <p:cNvSpPr>
            <a:spLocks noChangeArrowheads="1"/>
          </p:cNvSpPr>
          <p:nvPr/>
        </p:nvSpPr>
        <p:spPr bwMode="auto">
          <a:xfrm>
            <a:off x="5988050" y="6237288"/>
            <a:ext cx="107950" cy="107950"/>
          </a:xfrm>
          <a:prstGeom prst="ellipse">
            <a:avLst/>
          </a:prstGeom>
          <a:gradFill rotWithShape="1">
            <a:gsLst>
              <a:gs pos="0">
                <a:srgbClr val="00CC00"/>
              </a:gs>
              <a:gs pos="100000">
                <a:schemeClr val="bg1"/>
              </a:gs>
            </a:gsLst>
            <a:lin ang="2700000" scaled="1"/>
          </a:gradFill>
          <a:ln w="3175">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37911" name="Oval 23"/>
          <p:cNvSpPr>
            <a:spLocks noChangeArrowheads="1"/>
          </p:cNvSpPr>
          <p:nvPr/>
        </p:nvSpPr>
        <p:spPr bwMode="auto">
          <a:xfrm>
            <a:off x="3648075" y="5408613"/>
            <a:ext cx="107950" cy="107950"/>
          </a:xfrm>
          <a:prstGeom prst="ellipse">
            <a:avLst/>
          </a:prstGeom>
          <a:gradFill rotWithShape="1">
            <a:gsLst>
              <a:gs pos="0">
                <a:srgbClr val="00CC00"/>
              </a:gs>
              <a:gs pos="100000">
                <a:schemeClr val="bg1"/>
              </a:gs>
            </a:gsLst>
            <a:lin ang="2700000" scaled="1"/>
          </a:gradFill>
          <a:ln w="3175">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37912" name="Oval 24"/>
          <p:cNvSpPr>
            <a:spLocks noChangeArrowheads="1"/>
          </p:cNvSpPr>
          <p:nvPr/>
        </p:nvSpPr>
        <p:spPr bwMode="auto">
          <a:xfrm>
            <a:off x="1631950" y="3375025"/>
            <a:ext cx="107950" cy="107950"/>
          </a:xfrm>
          <a:prstGeom prst="ellipse">
            <a:avLst/>
          </a:prstGeom>
          <a:gradFill rotWithShape="1">
            <a:gsLst>
              <a:gs pos="0">
                <a:srgbClr val="00CC00"/>
              </a:gs>
              <a:gs pos="100000">
                <a:schemeClr val="bg1"/>
              </a:gs>
            </a:gsLst>
            <a:lin ang="2700000" scaled="1"/>
          </a:gradFill>
          <a:ln w="3175">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37913" name="Oval 25"/>
          <p:cNvSpPr>
            <a:spLocks noChangeArrowheads="1"/>
          </p:cNvSpPr>
          <p:nvPr/>
        </p:nvSpPr>
        <p:spPr bwMode="auto">
          <a:xfrm>
            <a:off x="4583113" y="1520825"/>
            <a:ext cx="107950" cy="107950"/>
          </a:xfrm>
          <a:prstGeom prst="ellipse">
            <a:avLst/>
          </a:prstGeom>
          <a:gradFill rotWithShape="1">
            <a:gsLst>
              <a:gs pos="0">
                <a:srgbClr val="00CC00"/>
              </a:gs>
              <a:gs pos="100000">
                <a:schemeClr val="bg1"/>
              </a:gs>
            </a:gsLst>
            <a:lin ang="2700000" scaled="1"/>
          </a:gradFill>
          <a:ln w="3175">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37914" name="Oval 26"/>
          <p:cNvSpPr>
            <a:spLocks noChangeArrowheads="1"/>
          </p:cNvSpPr>
          <p:nvPr/>
        </p:nvSpPr>
        <p:spPr bwMode="auto">
          <a:xfrm>
            <a:off x="8004175" y="6308725"/>
            <a:ext cx="107950" cy="107950"/>
          </a:xfrm>
          <a:prstGeom prst="ellipse">
            <a:avLst/>
          </a:prstGeom>
          <a:gradFill rotWithShape="1">
            <a:gsLst>
              <a:gs pos="0">
                <a:srgbClr val="00CC00"/>
              </a:gs>
              <a:gs pos="100000">
                <a:schemeClr val="bg1"/>
              </a:gs>
            </a:gsLst>
            <a:lin ang="2700000" scaled="1"/>
          </a:gradFill>
          <a:ln w="3175">
            <a:solidFill>
              <a:schemeClr val="tx1"/>
            </a:solidFill>
            <a:round/>
            <a:headEnd/>
            <a:tailEnd/>
          </a:ln>
        </p:spPr>
        <p:txBody>
          <a:bodyPr wrap="none" anchor="ctr"/>
          <a:lstStyle/>
          <a:p>
            <a:pPr fontAlgn="base">
              <a:spcBef>
                <a:spcPct val="0"/>
              </a:spcBef>
              <a:spcAft>
                <a:spcPct val="0"/>
              </a:spcAft>
            </a:pPr>
            <a:endParaRPr lang="ko-KR" altLang="en-US">
              <a:solidFill>
                <a:srgbClr val="000000"/>
              </a:solidFill>
              <a:ea typeface="Gulim" pitchFamily="34" charset="-127"/>
            </a:endParaRPr>
          </a:p>
        </p:txBody>
      </p:sp>
      <p:sp>
        <p:nvSpPr>
          <p:cNvPr id="37915" name="Text Box 27"/>
          <p:cNvSpPr txBox="1">
            <a:spLocks noChangeArrowheads="1"/>
          </p:cNvSpPr>
          <p:nvPr/>
        </p:nvSpPr>
        <p:spPr bwMode="auto">
          <a:xfrm>
            <a:off x="8759825" y="1"/>
            <a:ext cx="1625766" cy="769441"/>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4400" b="1">
                <a:solidFill>
                  <a:srgbClr val="FFFFFF"/>
                </a:solidFill>
                <a:effectLst>
                  <a:outerShdw blurRad="38100" dist="38100" dir="2700000" algn="tl">
                    <a:srgbClr val="000000"/>
                  </a:outerShdw>
                </a:effectLst>
              </a:rPr>
              <a:t>Atom</a:t>
            </a:r>
            <a:endParaRPr lang="ru-RU" altLang="ko-KR" sz="4400" b="1">
              <a:solidFill>
                <a:srgbClr val="FFFFFF"/>
              </a:solidFill>
              <a:effectLst>
                <a:outerShdw blurRad="38100" dist="38100" dir="2700000" algn="tl">
                  <a:srgbClr val="000000"/>
                </a:outerShdw>
              </a:effectLst>
            </a:endParaRPr>
          </a:p>
        </p:txBody>
      </p:sp>
      <p:grpSp>
        <p:nvGrpSpPr>
          <p:cNvPr id="3" name="Group 39"/>
          <p:cNvGrpSpPr>
            <a:grpSpLocks/>
          </p:cNvGrpSpPr>
          <p:nvPr/>
        </p:nvGrpSpPr>
        <p:grpSpPr bwMode="auto">
          <a:xfrm>
            <a:off x="1676400" y="1639888"/>
            <a:ext cx="8153400" cy="723900"/>
            <a:chOff x="152400" y="1639669"/>
            <a:chExt cx="8153400" cy="724119"/>
          </a:xfrm>
        </p:grpSpPr>
        <p:cxnSp>
          <p:nvCxnSpPr>
            <p:cNvPr id="31" name="Straight Arrow Connector 30"/>
            <p:cNvCxnSpPr/>
            <p:nvPr/>
          </p:nvCxnSpPr>
          <p:spPr>
            <a:xfrm>
              <a:off x="152400" y="2362200"/>
              <a:ext cx="8153400" cy="1588"/>
            </a:xfrm>
            <a:prstGeom prst="straightConnector1">
              <a:avLst/>
            </a:prstGeom>
            <a:ln w="28575">
              <a:solidFill>
                <a:srgbClr val="C0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248400" y="1639669"/>
              <a:ext cx="1836738" cy="646307"/>
            </a:xfrm>
            <a:prstGeom prst="rect">
              <a:avLst/>
            </a:prstGeom>
            <a:noFill/>
          </p:spPr>
          <p:txBody>
            <a:bodyPr wrap="none">
              <a:spAutoFit/>
            </a:bodyPr>
            <a:lstStyle/>
            <a:p>
              <a:pPr fontAlgn="base">
                <a:spcBef>
                  <a:spcPct val="0"/>
                </a:spcBef>
                <a:spcAft>
                  <a:spcPct val="0"/>
                </a:spcAft>
                <a:defRPr/>
              </a:pPr>
              <a:r>
                <a:rPr lang="en-US" altLang="ko-KR" sz="3600" b="1" dirty="0">
                  <a:solidFill>
                    <a:srgbClr val="FFFFFF"/>
                  </a:solidFill>
                  <a:effectLst>
                    <a:outerShdw blurRad="38100" dist="38100" dir="2700000" algn="tl">
                      <a:srgbClr val="000000">
                        <a:alpha val="43137"/>
                      </a:srgbClr>
                    </a:outerShdw>
                  </a:effectLst>
                </a:rPr>
                <a:t>10</a:t>
              </a:r>
              <a:r>
                <a:rPr lang="en-US" altLang="ko-KR" sz="3600" b="1" baseline="30000" dirty="0">
                  <a:solidFill>
                    <a:srgbClr val="FFFFFF"/>
                  </a:solidFill>
                  <a:effectLst>
                    <a:outerShdw blurRad="38100" dist="38100" dir="2700000" algn="tl">
                      <a:srgbClr val="000000">
                        <a:alpha val="43137"/>
                      </a:srgbClr>
                    </a:outerShdw>
                  </a:effectLst>
                </a:rPr>
                <a:t>-8</a:t>
              </a:r>
              <a:r>
                <a:rPr lang="en-US" altLang="ko-KR" sz="3600" b="1" dirty="0">
                  <a:solidFill>
                    <a:srgbClr val="FFFFFF"/>
                  </a:solidFill>
                  <a:effectLst>
                    <a:outerShdw blurRad="38100" dist="38100" dir="2700000" algn="tl">
                      <a:srgbClr val="000000">
                        <a:alpha val="43137"/>
                      </a:srgbClr>
                    </a:outerShdw>
                  </a:effectLst>
                </a:rPr>
                <a:t> cm</a:t>
              </a:r>
              <a:endParaRPr lang="ko-KR" altLang="en-US" sz="3600" b="1" dirty="0">
                <a:solidFill>
                  <a:srgbClr val="FFFFFF"/>
                </a:solidFill>
                <a:effectLst>
                  <a:outerShdw blurRad="38100" dist="38100" dir="2700000" algn="tl">
                    <a:srgbClr val="000000">
                      <a:alpha val="43137"/>
                    </a:srgbClr>
                  </a:outerShdw>
                </a:effectLst>
              </a:endParaRPr>
            </a:p>
          </p:txBody>
        </p:sp>
      </p:grpSp>
      <p:grpSp>
        <p:nvGrpSpPr>
          <p:cNvPr id="4" name="Group 40"/>
          <p:cNvGrpSpPr>
            <a:grpSpLocks/>
          </p:cNvGrpSpPr>
          <p:nvPr/>
        </p:nvGrpSpPr>
        <p:grpSpPr bwMode="auto">
          <a:xfrm>
            <a:off x="6424583" y="3676449"/>
            <a:ext cx="890617" cy="1200350"/>
            <a:chOff x="4900064" y="3676841"/>
            <a:chExt cx="891135" cy="1199959"/>
          </a:xfrm>
        </p:grpSpPr>
        <p:cxnSp>
          <p:nvCxnSpPr>
            <p:cNvPr id="34" name="Straight Arrow Connector 33"/>
            <p:cNvCxnSpPr/>
            <p:nvPr/>
          </p:nvCxnSpPr>
          <p:spPr>
            <a:xfrm rot="5400000" flipH="1" flipV="1">
              <a:off x="4952927" y="4038527"/>
              <a:ext cx="914102" cy="762443"/>
            </a:xfrm>
            <a:prstGeom prst="straightConnector1">
              <a:avLst/>
            </a:prstGeom>
            <a:ln w="28575">
              <a:solidFill>
                <a:srgbClr val="C0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18478271">
              <a:off x="4521580" y="4055325"/>
              <a:ext cx="1157312" cy="400343"/>
            </a:xfrm>
            <a:prstGeom prst="rect">
              <a:avLst/>
            </a:prstGeom>
            <a:noFill/>
          </p:spPr>
          <p:txBody>
            <a:bodyPr wrap="none">
              <a:spAutoFit/>
            </a:bodyPr>
            <a:lstStyle/>
            <a:p>
              <a:pPr fontAlgn="base">
                <a:spcBef>
                  <a:spcPct val="0"/>
                </a:spcBef>
                <a:spcAft>
                  <a:spcPct val="0"/>
                </a:spcAft>
                <a:defRPr/>
              </a:pPr>
              <a:r>
                <a:rPr lang="en-US" altLang="ko-KR" sz="2000" b="1" dirty="0">
                  <a:solidFill>
                    <a:srgbClr val="FFFFFF"/>
                  </a:solidFill>
                  <a:effectLst>
                    <a:outerShdw blurRad="38100" dist="38100" dir="2700000" algn="tl">
                      <a:srgbClr val="000000">
                        <a:alpha val="43137"/>
                      </a:srgbClr>
                    </a:outerShdw>
                  </a:effectLst>
                </a:rPr>
                <a:t>10</a:t>
              </a:r>
              <a:r>
                <a:rPr lang="en-US" altLang="ko-KR" sz="2000" b="1" baseline="30000" dirty="0">
                  <a:solidFill>
                    <a:srgbClr val="FFFFFF"/>
                  </a:solidFill>
                  <a:effectLst>
                    <a:outerShdw blurRad="38100" dist="38100" dir="2700000" algn="tl">
                      <a:srgbClr val="000000">
                        <a:alpha val="43137"/>
                      </a:srgbClr>
                    </a:outerShdw>
                  </a:effectLst>
                </a:rPr>
                <a:t>-13</a:t>
              </a:r>
              <a:r>
                <a:rPr lang="en-US" altLang="ko-KR" sz="2000" b="1" dirty="0">
                  <a:solidFill>
                    <a:srgbClr val="FFFFFF"/>
                  </a:solidFill>
                  <a:effectLst>
                    <a:outerShdw blurRad="38100" dist="38100" dir="2700000" algn="tl">
                      <a:srgbClr val="000000">
                        <a:alpha val="43137"/>
                      </a:srgbClr>
                    </a:outerShdw>
                  </a:effectLst>
                </a:rPr>
                <a:t> cm</a:t>
              </a:r>
              <a:endParaRPr lang="ko-KR" altLang="en-US" sz="2000" b="1" dirty="0">
                <a:solidFill>
                  <a:srgbClr val="FFFFFF"/>
                </a:solidFill>
                <a:effectLst>
                  <a:outerShdw blurRad="38100" dist="38100" dir="2700000" algn="tl">
                    <a:srgbClr val="000000">
                      <a:alpha val="43137"/>
                    </a:srgbClr>
                  </a:outerShdw>
                </a:effectLst>
              </a:endParaRPr>
            </a:p>
          </p:txBody>
        </p:sp>
      </p:grpSp>
      <p:sp>
        <p:nvSpPr>
          <p:cNvPr id="5" name="Нижний колонтитул 4"/>
          <p:cNvSpPr>
            <a:spLocks noGrp="1"/>
          </p:cNvSpPr>
          <p:nvPr>
            <p:ph type="ftr" sz="quarter" idx="10"/>
          </p:nvPr>
        </p:nvSpPr>
        <p:spPr/>
        <p:txBody>
          <a:bodyPr/>
          <a:lstStyle/>
          <a:p>
            <a:pPr>
              <a:defRPr/>
            </a:pPr>
            <a:r>
              <a:rPr lang="ru-RU" altLang="ko-KR" smtClean="0">
                <a:solidFill>
                  <a:srgbClr val="FFFFFF"/>
                </a:solidFill>
              </a:rPr>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ltLang="ko-KR">
              <a:solidFill>
                <a:srgbClr val="FFFFFF"/>
              </a:solidFill>
            </a:endParaRPr>
          </a:p>
        </p:txBody>
      </p:sp>
    </p:spTree>
    <p:extLst>
      <p:ext uri="{BB962C8B-B14F-4D97-AF65-F5344CB8AC3E}">
        <p14:creationId xmlns:p14="http://schemas.microsoft.com/office/powerpoint/2010/main" val="146910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8" presetClass="emph" presetSubtype="0" repeatCount="indefinite" fill="hold" nodeType="withEffect">
                                  <p:stCondLst>
                                    <p:cond delay="0"/>
                                  </p:stCondLst>
                                  <p:childTnLst>
                                    <p:animRot by="21600000">
                                      <p:cBhvr>
                                        <p:cTn id="15" dur="60000" fill="hold"/>
                                        <p:tgtEl>
                                          <p:spTgt spid="2"/>
                                        </p:tgtEl>
                                        <p:attrNameLst>
                                          <p:attrName>r</p:attrName>
                                        </p:attrNameLst>
                                      </p:cBhvr>
                                    </p:animRot>
                                  </p:childTnLst>
                                </p:cTn>
                              </p:par>
                              <p:par>
                                <p:cTn id="16" presetID="6" presetClass="emph" presetSubtype="0" fill="hold" nodeType="withEffect">
                                  <p:stCondLst>
                                    <p:cond delay="13000"/>
                                  </p:stCondLst>
                                  <p:childTnLst>
                                    <p:animScale>
                                      <p:cBhvr>
                                        <p:cTn id="17" dur="20000" fill="hold"/>
                                        <p:tgtEl>
                                          <p:spTgt spid="2"/>
                                        </p:tgtEl>
                                      </p:cBhvr>
                                      <p:by x="500" y="500"/>
                                    </p:animScale>
                                  </p:childTnLst>
                                </p:cTn>
                              </p:par>
                              <p:par>
                                <p:cTn id="18" presetID="6" presetClass="emph" presetSubtype="0" fill="hold" nodeType="withEffect">
                                  <p:stCondLst>
                                    <p:cond delay="13000"/>
                                  </p:stCondLst>
                                  <p:childTnLst>
                                    <p:animScale>
                                      <p:cBhvr>
                                        <p:cTn id="19" dur="20000" fill="hold"/>
                                        <p:tgtEl>
                                          <p:spTgt spid="4"/>
                                        </p:tgtEl>
                                      </p:cBhvr>
                                      <p:by x="500" y="500"/>
                                    </p:animScale>
                                  </p:childTnLst>
                                </p:cTn>
                              </p:par>
                              <p:par>
                                <p:cTn id="20" presetID="0" presetClass="path" presetSubtype="0" accel="50000" decel="50000" fill="hold" nodeType="withEffect">
                                  <p:stCondLst>
                                    <p:cond delay="13000"/>
                                  </p:stCondLst>
                                  <p:childTnLst>
                                    <p:animMotion origin="layout" path="M -4.72222E-6 -5.18519E-6 L -0.1 -0.12223 " pathEditMode="relative" ptsTypes="AA">
                                      <p:cBhvr>
                                        <p:cTn id="21" dur="20000" fill="hold"/>
                                        <p:tgtEl>
                                          <p:spTgt spid="4"/>
                                        </p:tgtEl>
                                        <p:attrNameLst>
                                          <p:attrName>ppt_x</p:attrName>
                                          <p:attrName>ppt_y</p:attrName>
                                        </p:attrNameLst>
                                      </p:cBhvr>
                                    </p:animMotion>
                                  </p:childTnLst>
                                </p:cTn>
                              </p:par>
                              <p:par>
                                <p:cTn id="22" presetID="1" presetClass="path" presetSubtype="0" repeatCount="indefinite" accel="50000" decel="50000" fill="hold" grpId="0" nodeType="withEffect">
                                  <p:stCondLst>
                                    <p:cond delay="0"/>
                                  </p:stCondLst>
                                  <p:childTnLst>
                                    <p:animMotion origin="layout" path="M 2.77778E-6 1.85185E-6 C -0.04393 -0.05301 0.02274 -0.25671 0.15451 -0.45787 C 0.28229 -0.65787 0.42448 -0.77871 0.46979 -0.72778 C 0.51406 -0.67709 0.44375 -0.47153 0.3151 -0.27176 C 0.18611 -0.07153 0.04583 0.04954 2.77778E-6 1.85185E-6 Z " pathEditMode="relative" rAng="-8358138" ptsTypes="fffff">
                                      <p:cBhvr>
                                        <p:cTn id="23" dur="750" fill="hold"/>
                                        <p:tgtEl>
                                          <p:spTgt spid="37911"/>
                                        </p:tgtEl>
                                        <p:attrNameLst>
                                          <p:attrName>ppt_x</p:attrName>
                                          <p:attrName>ppt_y</p:attrName>
                                        </p:attrNameLst>
                                      </p:cBhvr>
                                      <p:rCtr x="234" y="-365"/>
                                    </p:animMotion>
                                  </p:childTnLst>
                                </p:cTn>
                              </p:par>
                              <p:par>
                                <p:cTn id="24" presetID="1" presetClass="path" presetSubtype="0" repeatCount="indefinite" accel="50000" decel="50000" fill="hold" grpId="0" nodeType="withEffect">
                                  <p:stCondLst>
                                    <p:cond delay="0"/>
                                  </p:stCondLst>
                                  <p:childTnLst>
                                    <p:animMotion origin="layout" path="M 0.00191 4.81481E-6 C 0.06268 4.81481E-6 0.11233 0.17407 0.11233 0.38842 C 0.11233 0.60277 0.06268 0.77708 0.00191 0.77708 C -0.05902 0.77708 -0.10816 0.60277 -0.10816 0.38842 C -0.10816 0.17407 -0.05902 4.81481E-6 0.00191 4.81481E-6 Z " pathEditMode="relative" rAng="0" ptsTypes="fffff">
                                      <p:cBhvr>
                                        <p:cTn id="25" dur="770" fill="hold"/>
                                        <p:tgtEl>
                                          <p:spTgt spid="37909"/>
                                        </p:tgtEl>
                                        <p:attrNameLst>
                                          <p:attrName>ppt_x</p:attrName>
                                          <p:attrName>ppt_y</p:attrName>
                                        </p:attrNameLst>
                                      </p:cBhvr>
                                      <p:rCtr x="0" y="388"/>
                                    </p:animMotion>
                                  </p:childTnLst>
                                </p:cTn>
                              </p:par>
                              <p:par>
                                <p:cTn id="26" presetID="1" presetClass="path" presetSubtype="0" repeatCount="indefinite" accel="50000" decel="50000" fill="hold" grpId="0" nodeType="withEffect">
                                  <p:stCondLst>
                                    <p:cond delay="0"/>
                                  </p:stCondLst>
                                  <p:childTnLst>
                                    <p:animMotion origin="layout" path="M -0.00018 -3.01874E-6 C 0.00139 -0.07888 0.20399 -0.14434 0.45607 -0.14434 C 0.70642 -0.14411 0.90729 -0.07957 0.90694 -3.01874E-6 C 0.90729 0.07958 0.70607 0.14388 0.45607 0.14388 C 0.20521 0.14388 0.00139 0.07958 -0.00018 -3.01874E-6 Z " pathEditMode="relative" rAng="16200000" ptsTypes="fffff">
                                      <p:cBhvr>
                                        <p:cTn id="27" dur="1000" fill="hold"/>
                                        <p:tgtEl>
                                          <p:spTgt spid="37912"/>
                                        </p:tgtEl>
                                        <p:attrNameLst>
                                          <p:attrName>ppt_x</p:attrName>
                                          <p:attrName>ppt_y</p:attrName>
                                        </p:attrNameLst>
                                      </p:cBhvr>
                                      <p:rCtr x="454" y="0"/>
                                    </p:animMotion>
                                  </p:childTnLst>
                                </p:cTn>
                              </p:par>
                              <p:par>
                                <p:cTn id="28" presetID="1" presetClass="path" presetSubtype="0" repeatCount="indefinite" accel="50000" decel="50000" fill="hold" grpId="0" nodeType="withEffect">
                                  <p:stCondLst>
                                    <p:cond delay="0"/>
                                  </p:stCondLst>
                                  <p:childTnLst>
                                    <p:animMotion origin="layout" path="M 0.00417 -0.00485 C -0.0368 0.03956 -0.18663 -0.11196 -0.33194 -0.34744 C -0.47639 -0.58061 -0.56093 -0.80777 -0.51979 -0.85172 C -0.47864 -0.89613 -0.32864 -0.74369 -0.18333 -0.50867 C -0.03923 -0.27573 0.04584 -0.04857 0.00417 -0.00485 Z " pathEditMode="relative" rAng="8433587" ptsTypes="fffff">
                                      <p:cBhvr>
                                        <p:cTn id="29" dur="730" fill="hold"/>
                                        <p:tgtEl>
                                          <p:spTgt spid="37914"/>
                                        </p:tgtEl>
                                        <p:attrNameLst>
                                          <p:attrName>ppt_x</p:attrName>
                                          <p:attrName>ppt_y</p:attrName>
                                        </p:attrNameLst>
                                      </p:cBhvr>
                                      <p:rCtr x="-262" y="-423"/>
                                    </p:animMotion>
                                  </p:childTnLst>
                                </p:cTn>
                              </p:par>
                              <p:par>
                                <p:cTn id="30" presetID="1" presetClass="path" presetSubtype="0" repeatCount="indefinite" accel="50000" decel="50000" fill="hold" grpId="0" nodeType="withEffect">
                                  <p:stCondLst>
                                    <p:cond delay="0"/>
                                  </p:stCondLst>
                                  <p:childTnLst>
                                    <p:animMotion origin="layout" path="M -0.19566 -0.03192 C -0.16562 -0.09623 0.01997 -0.01157 0.21806 0.15591 C 0.41632 0.32385 0.55156 0.51214 0.52083 0.57645 C 0.49045 0.6403 0.30573 0.55586 0.10816 0.38816 C -0.0908 0.21929 -0.22673 0.03169 -0.19566 -0.03192 Z " pathEditMode="relative" rAng="-25048608" ptsTypes="fffff">
                                      <p:cBhvr>
                                        <p:cTn id="31" dur="790" fill="hold"/>
                                        <p:tgtEl>
                                          <p:spTgt spid="37913"/>
                                        </p:tgtEl>
                                        <p:attrNameLst>
                                          <p:attrName>ppt_x</p:attrName>
                                          <p:attrName>ppt_y</p:attrName>
                                        </p:attrNameLst>
                                      </p:cBhvr>
                                      <p:rCtr x="358" y="303"/>
                                    </p:animMotion>
                                  </p:childTnLst>
                                </p:cTn>
                              </p:par>
                              <p:par>
                                <p:cTn id="32" presetID="1" presetClass="path" presetSubtype="0" repeatCount="indefinite" accel="50000" decel="50000" fill="hold" grpId="0" nodeType="withEffect">
                                  <p:stCondLst>
                                    <p:cond delay="0"/>
                                  </p:stCondLst>
                                  <p:childTnLst>
                                    <p:animMotion origin="layout" path="M 0.00486 -0.00138 C -0.12396 0.02291 -0.24983 -0.14249 -0.27361 -0.37057 C -0.29757 -0.59912 -0.21216 -0.80453 -0.08264 -0.82882 C 0.04705 -0.8538 0.17187 -0.68656 0.196 -0.4594 C 0.22048 -0.23132 0.13472 -0.02567 0.00486 -0.00138 Z " pathEditMode="relative" rAng="10318225" ptsTypes="fffff">
                                      <p:cBhvr>
                                        <p:cTn id="33" dur="930" fill="hold"/>
                                        <p:tgtEl>
                                          <p:spTgt spid="37910"/>
                                        </p:tgtEl>
                                        <p:attrNameLst>
                                          <p:attrName>ppt_x</p:attrName>
                                          <p:attrName>ppt_y</p:attrName>
                                        </p:attrNameLst>
                                      </p:cBhvr>
                                      <p:rCtr x="-44" y="-4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9" grpId="0" animBg="1"/>
      <p:bldP spid="37910" grpId="0" animBg="1"/>
      <p:bldP spid="37911" grpId="0" animBg="1"/>
      <p:bldP spid="37912" grpId="0" animBg="1"/>
      <p:bldP spid="37913" grpId="0" animBg="1"/>
      <p:bldP spid="379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Источники нейтронов в ОИЯИ</a:t>
            </a:r>
            <a:endParaRPr lang="ru-RU" dirty="0"/>
          </a:p>
        </p:txBody>
      </p:sp>
      <p:sp>
        <p:nvSpPr>
          <p:cNvPr id="3" name="Объект 2"/>
          <p:cNvSpPr>
            <a:spLocks noGrp="1"/>
          </p:cNvSpPr>
          <p:nvPr>
            <p:ph idx="1"/>
          </p:nvPr>
        </p:nvSpPr>
        <p:spPr/>
        <p:txBody>
          <a:bodyPr>
            <a:normAutofit fontScale="85000" lnSpcReduction="20000"/>
          </a:bodyPr>
          <a:lstStyle/>
          <a:p>
            <a:pPr>
              <a:lnSpc>
                <a:spcPct val="200000"/>
              </a:lnSpc>
            </a:pPr>
            <a:r>
              <a:rPr lang="ru-RU" dirty="0" smtClean="0"/>
              <a:t>Импульсный реактор на быстрых нейтронах ИБР-2;</a:t>
            </a:r>
          </a:p>
          <a:p>
            <a:pPr>
              <a:lnSpc>
                <a:spcPct val="200000"/>
              </a:lnSpc>
            </a:pPr>
            <a:r>
              <a:rPr lang="ru-RU" dirty="0" smtClean="0">
                <a:solidFill>
                  <a:srgbClr val="002060"/>
                </a:solidFill>
              </a:rPr>
              <a:t>Источник резонансных нейтронов на базе электронного ускорителя ИРЕН;</a:t>
            </a:r>
          </a:p>
          <a:p>
            <a:pPr>
              <a:lnSpc>
                <a:spcPct val="200000"/>
              </a:lnSpc>
            </a:pPr>
            <a:r>
              <a:rPr lang="ru-RU" dirty="0" smtClean="0"/>
              <a:t>Мишени из обедненного урана на ускорителях </a:t>
            </a:r>
            <a:r>
              <a:rPr lang="ru-RU" dirty="0" err="1" smtClean="0"/>
              <a:t>Нуклотрон</a:t>
            </a:r>
            <a:r>
              <a:rPr lang="ru-RU" dirty="0" smtClean="0"/>
              <a:t> и Фазотрон (</a:t>
            </a:r>
            <a:r>
              <a:rPr lang="en-US" dirty="0" smtClean="0"/>
              <a:t>QUINTA </a:t>
            </a:r>
            <a:r>
              <a:rPr lang="ru-RU" dirty="0" smtClean="0"/>
              <a:t>и </a:t>
            </a:r>
            <a:r>
              <a:rPr lang="en-US" dirty="0" smtClean="0"/>
              <a:t>BURAN);</a:t>
            </a:r>
          </a:p>
          <a:p>
            <a:pPr>
              <a:lnSpc>
                <a:spcPct val="200000"/>
              </a:lnSpc>
            </a:pPr>
            <a:r>
              <a:rPr lang="ru-RU" dirty="0" smtClean="0">
                <a:solidFill>
                  <a:srgbClr val="002060"/>
                </a:solidFill>
              </a:rPr>
              <a:t>Ловушки пучков всех ускорителей ОИЯИ;</a:t>
            </a:r>
          </a:p>
          <a:p>
            <a:pPr>
              <a:lnSpc>
                <a:spcPct val="200000"/>
              </a:lnSpc>
            </a:pPr>
            <a:r>
              <a:rPr lang="ru-RU" dirty="0" smtClean="0"/>
              <a:t>Нейтронные </a:t>
            </a:r>
            <a:r>
              <a:rPr lang="en-US" dirty="0" smtClean="0"/>
              <a:t>DD </a:t>
            </a:r>
            <a:r>
              <a:rPr lang="ru-RU" dirty="0" smtClean="0"/>
              <a:t>и </a:t>
            </a:r>
            <a:r>
              <a:rPr lang="en-US" dirty="0" smtClean="0"/>
              <a:t>DT </a:t>
            </a:r>
            <a:r>
              <a:rPr lang="ru-RU" dirty="0" smtClean="0"/>
              <a:t>генераторы;</a:t>
            </a:r>
            <a:endParaRPr lang="ru-RU" dirty="0"/>
          </a:p>
        </p:txBody>
      </p:sp>
      <p:sp>
        <p:nvSpPr>
          <p:cNvPr id="4" name="Дата 3"/>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13</a:t>
            </a:fld>
            <a:endParaRPr lang="ru-RU"/>
          </a:p>
        </p:txBody>
      </p:sp>
    </p:spTree>
    <p:extLst>
      <p:ext uri="{BB962C8B-B14F-4D97-AF65-F5344CB8AC3E}">
        <p14:creationId xmlns:p14="http://schemas.microsoft.com/office/powerpoint/2010/main" val="331783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Группа 21"/>
          <p:cNvGrpSpPr/>
          <p:nvPr/>
        </p:nvGrpSpPr>
        <p:grpSpPr>
          <a:xfrm>
            <a:off x="692807" y="706408"/>
            <a:ext cx="9144000" cy="5541514"/>
            <a:chOff x="0" y="1056136"/>
            <a:chExt cx="9144000" cy="5541514"/>
          </a:xfrm>
        </p:grpSpPr>
        <p:sp>
          <p:nvSpPr>
            <p:cNvPr id="23" name="Text Box 4"/>
            <p:cNvSpPr txBox="1">
              <a:spLocks noChangeArrowheads="1"/>
            </p:cNvSpPr>
            <p:nvPr/>
          </p:nvSpPr>
          <p:spPr bwMode="auto">
            <a:xfrm>
              <a:off x="1978025" y="1056136"/>
              <a:ext cx="2160588" cy="1739900"/>
            </a:xfrm>
            <a:prstGeom prst="rect">
              <a:avLst/>
            </a:prstGeom>
            <a:solidFill>
              <a:srgbClr val="FFFF00"/>
            </a:solidFill>
            <a:ln w="9525" algn="ctr">
              <a:noFill/>
              <a:miter lim="800000"/>
              <a:headEnd/>
              <a:tailEnd/>
            </a:ln>
            <a:effectLst/>
          </p:spPr>
          <p:txBody>
            <a:bodyPr>
              <a:spAutoFit/>
            </a:bodyPr>
            <a:lstStyle/>
            <a:p>
              <a:pPr>
                <a:defRPr/>
              </a:pPr>
              <a:r>
                <a:rPr lang="en-US" b="1" dirty="0">
                  <a:solidFill>
                    <a:schemeClr val="accent2"/>
                  </a:solidFill>
                  <a:effectLst>
                    <a:outerShdw blurRad="38100" dist="38100" dir="2700000" algn="tl">
                      <a:srgbClr val="000000"/>
                    </a:outerShdw>
                  </a:effectLst>
                </a:rPr>
                <a:t>Second stage: gamma interaction with target nuclei and neutrons production</a:t>
              </a:r>
              <a:endParaRPr lang="ru-RU" altLang="ko-KR" b="1" dirty="0">
                <a:solidFill>
                  <a:schemeClr val="accent2"/>
                </a:solidFill>
                <a:effectLst>
                  <a:outerShdw blurRad="38100" dist="38100" dir="2700000" algn="tl">
                    <a:srgbClr val="000000"/>
                  </a:outerShdw>
                </a:effectLst>
              </a:endParaRPr>
            </a:p>
          </p:txBody>
        </p:sp>
        <p:pic>
          <p:nvPicPr>
            <p:cNvPr id="24" name="Picture 21" descr="Ta_g_n"/>
            <p:cNvPicPr>
              <a:picLocks noChangeAspect="1" noChangeArrowheads="1"/>
            </p:cNvPicPr>
            <p:nvPr/>
          </p:nvPicPr>
          <p:blipFill>
            <a:blip r:embed="rId2"/>
            <a:srcRect/>
            <a:stretch>
              <a:fillRect/>
            </a:stretch>
          </p:blipFill>
          <p:spPr bwMode="auto">
            <a:xfrm>
              <a:off x="3779838" y="2076450"/>
              <a:ext cx="5364162" cy="4521200"/>
            </a:xfrm>
            <a:prstGeom prst="rect">
              <a:avLst/>
            </a:prstGeom>
            <a:noFill/>
            <a:ln w="9525">
              <a:noFill/>
              <a:miter lim="800000"/>
              <a:headEnd/>
              <a:tailEnd/>
            </a:ln>
          </p:spPr>
        </p:pic>
        <p:grpSp>
          <p:nvGrpSpPr>
            <p:cNvPr id="25" name="Группа 24"/>
            <p:cNvGrpSpPr/>
            <p:nvPr/>
          </p:nvGrpSpPr>
          <p:grpSpPr>
            <a:xfrm>
              <a:off x="0" y="1268413"/>
              <a:ext cx="2808288" cy="5113337"/>
              <a:chOff x="0" y="1268413"/>
              <a:chExt cx="2808288" cy="5113337"/>
            </a:xfrm>
          </p:grpSpPr>
          <p:pic>
            <p:nvPicPr>
              <p:cNvPr id="26" name="Picture 2" descr="cylinder"/>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2492375"/>
                <a:ext cx="2808288" cy="3889375"/>
              </a:xfrm>
              <a:prstGeom prst="rect">
                <a:avLst/>
              </a:prstGeom>
              <a:noFill/>
              <a:ln w="9525">
                <a:noFill/>
                <a:miter lim="800000"/>
                <a:headEnd/>
                <a:tailEnd/>
              </a:ln>
            </p:spPr>
          </p:pic>
          <p:sp>
            <p:nvSpPr>
              <p:cNvPr id="27" name="AutoShape 5"/>
              <p:cNvSpPr>
                <a:spLocks noChangeArrowheads="1"/>
              </p:cNvSpPr>
              <p:nvPr/>
            </p:nvSpPr>
            <p:spPr bwMode="auto">
              <a:xfrm>
                <a:off x="1258888" y="1268413"/>
                <a:ext cx="144462" cy="1944687"/>
              </a:xfrm>
              <a:prstGeom prst="downArrow">
                <a:avLst>
                  <a:gd name="adj1" fmla="val 50000"/>
                  <a:gd name="adj2" fmla="val 336540"/>
                </a:avLst>
              </a:prstGeom>
              <a:solidFill>
                <a:srgbClr val="FFFF00"/>
              </a:solidFill>
              <a:ln w="9525">
                <a:solidFill>
                  <a:schemeClr val="tx1"/>
                </a:solidFill>
                <a:miter lim="800000"/>
                <a:headEnd/>
                <a:tailEnd/>
              </a:ln>
            </p:spPr>
            <p:txBody>
              <a:bodyPr wrap="none" anchor="ctr"/>
              <a:lstStyle/>
              <a:p>
                <a:endParaRPr lang="ko-KR" altLang="en-US">
                  <a:ea typeface="Gulim" pitchFamily="34" charset="-127"/>
                </a:endParaRPr>
              </a:p>
            </p:txBody>
          </p:sp>
          <p:sp>
            <p:nvSpPr>
              <p:cNvPr id="28" name="Freeform 6"/>
              <p:cNvSpPr>
                <a:spLocks/>
              </p:cNvSpPr>
              <p:nvPr/>
            </p:nvSpPr>
            <p:spPr bwMode="auto">
              <a:xfrm>
                <a:off x="684213" y="3213100"/>
                <a:ext cx="647700" cy="1152525"/>
              </a:xfrm>
              <a:custGeom>
                <a:avLst/>
                <a:gdLst>
                  <a:gd name="T0" fmla="*/ 647700 w 408"/>
                  <a:gd name="T1" fmla="*/ 0 h 726"/>
                  <a:gd name="T2" fmla="*/ 503238 w 408"/>
                  <a:gd name="T3" fmla="*/ 71438 h 726"/>
                  <a:gd name="T4" fmla="*/ 574675 w 408"/>
                  <a:gd name="T5" fmla="*/ 215900 h 726"/>
                  <a:gd name="T6" fmla="*/ 358775 w 408"/>
                  <a:gd name="T7" fmla="*/ 287338 h 726"/>
                  <a:gd name="T8" fmla="*/ 431800 w 408"/>
                  <a:gd name="T9" fmla="*/ 503238 h 726"/>
                  <a:gd name="T10" fmla="*/ 215900 w 408"/>
                  <a:gd name="T11" fmla="*/ 576263 h 726"/>
                  <a:gd name="T12" fmla="*/ 215900 w 408"/>
                  <a:gd name="T13" fmla="*/ 863600 h 726"/>
                  <a:gd name="T14" fmla="*/ 0 w 408"/>
                  <a:gd name="T15" fmla="*/ 1152525 h 726"/>
                  <a:gd name="T16" fmla="*/ 0 60000 65536"/>
                  <a:gd name="T17" fmla="*/ 0 60000 65536"/>
                  <a:gd name="T18" fmla="*/ 0 60000 65536"/>
                  <a:gd name="T19" fmla="*/ 0 60000 65536"/>
                  <a:gd name="T20" fmla="*/ 0 60000 65536"/>
                  <a:gd name="T21" fmla="*/ 0 60000 65536"/>
                  <a:gd name="T22" fmla="*/ 0 60000 65536"/>
                  <a:gd name="T23" fmla="*/ 0 60000 65536"/>
                  <a:gd name="T24" fmla="*/ 0 w 408"/>
                  <a:gd name="T25" fmla="*/ 0 h 726"/>
                  <a:gd name="T26" fmla="*/ 408 w 408"/>
                  <a:gd name="T27" fmla="*/ 726 h 7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8" h="726">
                    <a:moveTo>
                      <a:pt x="408" y="0"/>
                    </a:moveTo>
                    <a:cubicBezTo>
                      <a:pt x="366" y="11"/>
                      <a:pt x="325" y="22"/>
                      <a:pt x="317" y="45"/>
                    </a:cubicBezTo>
                    <a:cubicBezTo>
                      <a:pt x="309" y="68"/>
                      <a:pt x="377" y="113"/>
                      <a:pt x="362" y="136"/>
                    </a:cubicBezTo>
                    <a:cubicBezTo>
                      <a:pt x="347" y="159"/>
                      <a:pt x="241" y="151"/>
                      <a:pt x="226" y="181"/>
                    </a:cubicBezTo>
                    <a:cubicBezTo>
                      <a:pt x="211" y="211"/>
                      <a:pt x="287" y="287"/>
                      <a:pt x="272" y="317"/>
                    </a:cubicBezTo>
                    <a:cubicBezTo>
                      <a:pt x="257" y="347"/>
                      <a:pt x="159" y="325"/>
                      <a:pt x="136" y="363"/>
                    </a:cubicBezTo>
                    <a:cubicBezTo>
                      <a:pt x="113" y="401"/>
                      <a:pt x="159" y="484"/>
                      <a:pt x="136" y="544"/>
                    </a:cubicBezTo>
                    <a:cubicBezTo>
                      <a:pt x="113" y="604"/>
                      <a:pt x="23" y="696"/>
                      <a:pt x="0" y="726"/>
                    </a:cubicBezTo>
                  </a:path>
                </a:pathLst>
              </a:custGeom>
              <a:noFill/>
              <a:ln w="76200" cmpd="sng">
                <a:solidFill>
                  <a:srgbClr val="FF0000"/>
                </a:solidFill>
                <a:round/>
                <a:headEnd type="none" w="med" len="med"/>
                <a:tailEnd type="triangle" w="med" len="med"/>
              </a:ln>
            </p:spPr>
            <p:txBody>
              <a:bodyPr/>
              <a:lstStyle/>
              <a:p>
                <a:endParaRPr lang="ru-RU"/>
              </a:p>
            </p:txBody>
          </p:sp>
          <p:sp>
            <p:nvSpPr>
              <p:cNvPr id="29" name="Freeform 7"/>
              <p:cNvSpPr>
                <a:spLocks/>
              </p:cNvSpPr>
              <p:nvPr/>
            </p:nvSpPr>
            <p:spPr bwMode="auto">
              <a:xfrm>
                <a:off x="1331913" y="3213100"/>
                <a:ext cx="815975" cy="1728788"/>
              </a:xfrm>
              <a:custGeom>
                <a:avLst/>
                <a:gdLst>
                  <a:gd name="T0" fmla="*/ 0 w 514"/>
                  <a:gd name="T1" fmla="*/ 0 h 1089"/>
                  <a:gd name="T2" fmla="*/ 287337 w 514"/>
                  <a:gd name="T3" fmla="*/ 144463 h 1089"/>
                  <a:gd name="T4" fmla="*/ 144462 w 514"/>
                  <a:gd name="T5" fmla="*/ 360363 h 1089"/>
                  <a:gd name="T6" fmla="*/ 360362 w 514"/>
                  <a:gd name="T7" fmla="*/ 503238 h 1089"/>
                  <a:gd name="T8" fmla="*/ 503237 w 514"/>
                  <a:gd name="T9" fmla="*/ 863600 h 1089"/>
                  <a:gd name="T10" fmla="*/ 792162 w 514"/>
                  <a:gd name="T11" fmla="*/ 1008063 h 1089"/>
                  <a:gd name="T12" fmla="*/ 647700 w 514"/>
                  <a:gd name="T13" fmla="*/ 1511300 h 1089"/>
                  <a:gd name="T14" fmla="*/ 792162 w 514"/>
                  <a:gd name="T15" fmla="*/ 1728788 h 1089"/>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089"/>
                  <a:gd name="T26" fmla="*/ 514 w 514"/>
                  <a:gd name="T27" fmla="*/ 1089 h 10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089">
                    <a:moveTo>
                      <a:pt x="0" y="0"/>
                    </a:moveTo>
                    <a:cubicBezTo>
                      <a:pt x="83" y="26"/>
                      <a:pt x="166" y="53"/>
                      <a:pt x="181" y="91"/>
                    </a:cubicBezTo>
                    <a:cubicBezTo>
                      <a:pt x="196" y="129"/>
                      <a:pt x="83" y="189"/>
                      <a:pt x="91" y="227"/>
                    </a:cubicBezTo>
                    <a:cubicBezTo>
                      <a:pt x="99" y="265"/>
                      <a:pt x="189" y="264"/>
                      <a:pt x="227" y="317"/>
                    </a:cubicBezTo>
                    <a:cubicBezTo>
                      <a:pt x="265" y="370"/>
                      <a:pt x="272" y="491"/>
                      <a:pt x="317" y="544"/>
                    </a:cubicBezTo>
                    <a:cubicBezTo>
                      <a:pt x="362" y="597"/>
                      <a:pt x="484" y="567"/>
                      <a:pt x="499" y="635"/>
                    </a:cubicBezTo>
                    <a:cubicBezTo>
                      <a:pt x="514" y="703"/>
                      <a:pt x="408" y="876"/>
                      <a:pt x="408" y="952"/>
                    </a:cubicBezTo>
                    <a:cubicBezTo>
                      <a:pt x="408" y="1028"/>
                      <a:pt x="484" y="1066"/>
                      <a:pt x="499" y="1089"/>
                    </a:cubicBezTo>
                  </a:path>
                </a:pathLst>
              </a:custGeom>
              <a:noFill/>
              <a:ln w="76200" cap="flat" cmpd="sng">
                <a:solidFill>
                  <a:srgbClr val="FF0000"/>
                </a:solidFill>
                <a:prstDash val="solid"/>
                <a:round/>
                <a:headEnd type="none" w="med" len="med"/>
                <a:tailEnd type="triangle" w="med" len="med"/>
              </a:ln>
            </p:spPr>
            <p:txBody>
              <a:bodyPr/>
              <a:lstStyle/>
              <a:p>
                <a:endParaRPr lang="ru-RU"/>
              </a:p>
            </p:txBody>
          </p:sp>
          <p:sp>
            <p:nvSpPr>
              <p:cNvPr id="30" name="Freeform 8"/>
              <p:cNvSpPr>
                <a:spLocks/>
              </p:cNvSpPr>
              <p:nvPr/>
            </p:nvSpPr>
            <p:spPr bwMode="auto">
              <a:xfrm>
                <a:off x="947738" y="3213100"/>
                <a:ext cx="468312" cy="1944688"/>
              </a:xfrm>
              <a:custGeom>
                <a:avLst/>
                <a:gdLst>
                  <a:gd name="T0" fmla="*/ 384175 w 295"/>
                  <a:gd name="T1" fmla="*/ 0 h 1225"/>
                  <a:gd name="T2" fmla="*/ 455612 w 295"/>
                  <a:gd name="T3" fmla="*/ 144463 h 1225"/>
                  <a:gd name="T4" fmla="*/ 311150 w 295"/>
                  <a:gd name="T5" fmla="*/ 287338 h 1225"/>
                  <a:gd name="T6" fmla="*/ 455612 w 295"/>
                  <a:gd name="T7" fmla="*/ 503238 h 1225"/>
                  <a:gd name="T8" fmla="*/ 239712 w 295"/>
                  <a:gd name="T9" fmla="*/ 647700 h 1225"/>
                  <a:gd name="T10" fmla="*/ 455612 w 295"/>
                  <a:gd name="T11" fmla="*/ 863600 h 1225"/>
                  <a:gd name="T12" fmla="*/ 168275 w 295"/>
                  <a:gd name="T13" fmla="*/ 1079500 h 1225"/>
                  <a:gd name="T14" fmla="*/ 384175 w 295"/>
                  <a:gd name="T15" fmla="*/ 1295400 h 1225"/>
                  <a:gd name="T16" fmla="*/ 23812 w 295"/>
                  <a:gd name="T17" fmla="*/ 1584325 h 1225"/>
                  <a:gd name="T18" fmla="*/ 239712 w 295"/>
                  <a:gd name="T19" fmla="*/ 1944688 h 1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5"/>
                  <a:gd name="T31" fmla="*/ 0 h 1225"/>
                  <a:gd name="T32" fmla="*/ 295 w 295"/>
                  <a:gd name="T33" fmla="*/ 1225 h 12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5" h="1225">
                    <a:moveTo>
                      <a:pt x="242" y="0"/>
                    </a:moveTo>
                    <a:cubicBezTo>
                      <a:pt x="268" y="30"/>
                      <a:pt x="295" y="61"/>
                      <a:pt x="287" y="91"/>
                    </a:cubicBezTo>
                    <a:cubicBezTo>
                      <a:pt x="279" y="121"/>
                      <a:pt x="196" y="143"/>
                      <a:pt x="196" y="181"/>
                    </a:cubicBezTo>
                    <a:cubicBezTo>
                      <a:pt x="196" y="219"/>
                      <a:pt x="294" y="279"/>
                      <a:pt x="287" y="317"/>
                    </a:cubicBezTo>
                    <a:cubicBezTo>
                      <a:pt x="280" y="355"/>
                      <a:pt x="151" y="370"/>
                      <a:pt x="151" y="408"/>
                    </a:cubicBezTo>
                    <a:cubicBezTo>
                      <a:pt x="151" y="446"/>
                      <a:pt x="294" y="499"/>
                      <a:pt x="287" y="544"/>
                    </a:cubicBezTo>
                    <a:cubicBezTo>
                      <a:pt x="280" y="589"/>
                      <a:pt x="113" y="635"/>
                      <a:pt x="106" y="680"/>
                    </a:cubicBezTo>
                    <a:cubicBezTo>
                      <a:pt x="99" y="725"/>
                      <a:pt x="257" y="763"/>
                      <a:pt x="242" y="816"/>
                    </a:cubicBezTo>
                    <a:cubicBezTo>
                      <a:pt x="227" y="869"/>
                      <a:pt x="30" y="930"/>
                      <a:pt x="15" y="998"/>
                    </a:cubicBezTo>
                    <a:cubicBezTo>
                      <a:pt x="0" y="1066"/>
                      <a:pt x="128" y="1187"/>
                      <a:pt x="151" y="1225"/>
                    </a:cubicBezTo>
                  </a:path>
                </a:pathLst>
              </a:custGeom>
              <a:noFill/>
              <a:ln w="76200" cap="flat" cmpd="sng">
                <a:solidFill>
                  <a:srgbClr val="FF0000"/>
                </a:solidFill>
                <a:prstDash val="solid"/>
                <a:round/>
                <a:headEnd type="none" w="med" len="med"/>
                <a:tailEnd type="triangle" w="med" len="med"/>
              </a:ln>
            </p:spPr>
            <p:txBody>
              <a:bodyPr/>
              <a:lstStyle/>
              <a:p>
                <a:endParaRPr lang="ru-RU"/>
              </a:p>
            </p:txBody>
          </p:sp>
          <p:sp>
            <p:nvSpPr>
              <p:cNvPr id="31" name="AutoShape 9"/>
              <p:cNvSpPr>
                <a:spLocks noChangeArrowheads="1"/>
              </p:cNvSpPr>
              <p:nvPr/>
            </p:nvSpPr>
            <p:spPr bwMode="auto">
              <a:xfrm rot="-5912889">
                <a:off x="431800" y="4184650"/>
                <a:ext cx="144463" cy="360363"/>
              </a:xfrm>
              <a:prstGeom prst="upArrow">
                <a:avLst>
                  <a:gd name="adj1" fmla="val 50000"/>
                  <a:gd name="adj2" fmla="val 62363"/>
                </a:avLst>
              </a:prstGeom>
              <a:solidFill>
                <a:srgbClr val="FFFF00"/>
              </a:solidFill>
              <a:ln w="9525">
                <a:solidFill>
                  <a:schemeClr val="tx1"/>
                </a:solidFill>
                <a:miter lim="800000"/>
                <a:headEnd/>
                <a:tailEnd/>
              </a:ln>
            </p:spPr>
            <p:txBody>
              <a:bodyPr wrap="none" anchor="ctr"/>
              <a:lstStyle/>
              <a:p>
                <a:endParaRPr lang="ko-KR" altLang="en-US">
                  <a:ea typeface="Gulim" pitchFamily="34" charset="-127"/>
                </a:endParaRPr>
              </a:p>
            </p:txBody>
          </p:sp>
          <p:sp>
            <p:nvSpPr>
              <p:cNvPr id="32" name="Oval 10"/>
              <p:cNvSpPr>
                <a:spLocks noChangeArrowheads="1"/>
              </p:cNvSpPr>
              <p:nvPr/>
            </p:nvSpPr>
            <p:spPr bwMode="auto">
              <a:xfrm>
                <a:off x="107950" y="4292600"/>
                <a:ext cx="215900" cy="215900"/>
              </a:xfrm>
              <a:prstGeom prst="ellipse">
                <a:avLst/>
              </a:prstGeom>
              <a:solidFill>
                <a:schemeClr val="accent2"/>
              </a:solidFill>
              <a:ln w="9525">
                <a:solidFill>
                  <a:schemeClr val="tx1"/>
                </a:solidFill>
                <a:round/>
                <a:headEnd/>
                <a:tailEnd/>
              </a:ln>
              <a:effectLst/>
            </p:spPr>
            <p:txBody>
              <a:bodyPr wrap="none" anchor="ctr"/>
              <a:lstStyle/>
              <a:p>
                <a:pPr algn="ctr">
                  <a:defRPr/>
                </a:pPr>
                <a:r>
                  <a:rPr lang="en-US" sz="800" b="1" dirty="0">
                    <a:solidFill>
                      <a:srgbClr val="FFFF00"/>
                    </a:solidFill>
                    <a:effectLst>
                      <a:outerShdw blurRad="38100" dist="38100" dir="2700000" algn="tl">
                        <a:srgbClr val="000000"/>
                      </a:outerShdw>
                    </a:effectLst>
                  </a:rPr>
                  <a:t>n</a:t>
                </a:r>
                <a:endParaRPr lang="ru-RU" altLang="ko-KR" sz="800" b="1" dirty="0">
                  <a:solidFill>
                    <a:srgbClr val="FFFF00"/>
                  </a:solidFill>
                  <a:effectLst>
                    <a:outerShdw blurRad="38100" dist="38100" dir="2700000" algn="tl">
                      <a:srgbClr val="000000"/>
                    </a:outerShdw>
                  </a:effectLst>
                </a:endParaRPr>
              </a:p>
            </p:txBody>
          </p:sp>
          <p:sp>
            <p:nvSpPr>
              <p:cNvPr id="33" name="AutoShape 11"/>
              <p:cNvSpPr>
                <a:spLocks noChangeArrowheads="1"/>
              </p:cNvSpPr>
              <p:nvPr/>
            </p:nvSpPr>
            <p:spPr bwMode="auto">
              <a:xfrm rot="-9028169">
                <a:off x="971550" y="5157788"/>
                <a:ext cx="144463" cy="360362"/>
              </a:xfrm>
              <a:prstGeom prst="upArrow">
                <a:avLst>
                  <a:gd name="adj1" fmla="val 50000"/>
                  <a:gd name="adj2" fmla="val 62362"/>
                </a:avLst>
              </a:prstGeom>
              <a:solidFill>
                <a:srgbClr val="FFFF00"/>
              </a:solidFill>
              <a:ln w="9525">
                <a:solidFill>
                  <a:schemeClr val="tx1"/>
                </a:solidFill>
                <a:miter lim="800000"/>
                <a:headEnd/>
                <a:tailEnd/>
              </a:ln>
            </p:spPr>
            <p:txBody>
              <a:bodyPr wrap="none" anchor="ctr"/>
              <a:lstStyle/>
              <a:p>
                <a:endParaRPr lang="ko-KR" altLang="en-US">
                  <a:ea typeface="Gulim" pitchFamily="34" charset="-127"/>
                </a:endParaRPr>
              </a:p>
            </p:txBody>
          </p:sp>
          <p:sp>
            <p:nvSpPr>
              <p:cNvPr id="34" name="AutoShape 12"/>
              <p:cNvSpPr>
                <a:spLocks noChangeArrowheads="1"/>
              </p:cNvSpPr>
              <p:nvPr/>
            </p:nvSpPr>
            <p:spPr bwMode="auto">
              <a:xfrm rot="8649467">
                <a:off x="1258888" y="5157788"/>
                <a:ext cx="144462" cy="360362"/>
              </a:xfrm>
              <a:prstGeom prst="upArrow">
                <a:avLst>
                  <a:gd name="adj1" fmla="val 50000"/>
                  <a:gd name="adj2" fmla="val 62363"/>
                </a:avLst>
              </a:prstGeom>
              <a:solidFill>
                <a:srgbClr val="FFFF00"/>
              </a:solidFill>
              <a:ln w="9525">
                <a:solidFill>
                  <a:schemeClr val="tx1"/>
                </a:solidFill>
                <a:miter lim="800000"/>
                <a:headEnd/>
                <a:tailEnd/>
              </a:ln>
            </p:spPr>
            <p:txBody>
              <a:bodyPr wrap="none" anchor="ctr"/>
              <a:lstStyle/>
              <a:p>
                <a:endParaRPr lang="ko-KR" altLang="en-US">
                  <a:ea typeface="Gulim" pitchFamily="34" charset="-127"/>
                </a:endParaRPr>
              </a:p>
            </p:txBody>
          </p:sp>
          <p:sp>
            <p:nvSpPr>
              <p:cNvPr id="35" name="AutoShape 13"/>
              <p:cNvSpPr>
                <a:spLocks noChangeArrowheads="1"/>
              </p:cNvSpPr>
              <p:nvPr/>
            </p:nvSpPr>
            <p:spPr bwMode="auto">
              <a:xfrm rot="6394658">
                <a:off x="2232026" y="4760912"/>
                <a:ext cx="144462" cy="360363"/>
              </a:xfrm>
              <a:prstGeom prst="upArrow">
                <a:avLst>
                  <a:gd name="adj1" fmla="val 50000"/>
                  <a:gd name="adj2" fmla="val 62363"/>
                </a:avLst>
              </a:prstGeom>
              <a:solidFill>
                <a:srgbClr val="FFFF00"/>
              </a:solidFill>
              <a:ln w="9525">
                <a:solidFill>
                  <a:schemeClr val="tx1"/>
                </a:solidFill>
                <a:miter lim="800000"/>
                <a:headEnd/>
                <a:tailEnd/>
              </a:ln>
            </p:spPr>
            <p:txBody>
              <a:bodyPr wrap="none" anchor="ctr"/>
              <a:lstStyle/>
              <a:p>
                <a:endParaRPr lang="ko-KR" altLang="en-US">
                  <a:ea typeface="Gulim" pitchFamily="34" charset="-127"/>
                </a:endParaRPr>
              </a:p>
            </p:txBody>
          </p:sp>
          <p:sp>
            <p:nvSpPr>
              <p:cNvPr id="36" name="AutoShape 14"/>
              <p:cNvSpPr>
                <a:spLocks noChangeArrowheads="1"/>
              </p:cNvSpPr>
              <p:nvPr/>
            </p:nvSpPr>
            <p:spPr bwMode="auto">
              <a:xfrm rot="10800000">
                <a:off x="2051050" y="4941888"/>
                <a:ext cx="144463" cy="360362"/>
              </a:xfrm>
              <a:prstGeom prst="upArrow">
                <a:avLst>
                  <a:gd name="adj1" fmla="val 50000"/>
                  <a:gd name="adj2" fmla="val 62362"/>
                </a:avLst>
              </a:prstGeom>
              <a:solidFill>
                <a:srgbClr val="FFFF00"/>
              </a:solidFill>
              <a:ln w="9525">
                <a:solidFill>
                  <a:schemeClr val="tx1"/>
                </a:solidFill>
                <a:miter lim="800000"/>
                <a:headEnd/>
                <a:tailEnd/>
              </a:ln>
            </p:spPr>
            <p:txBody>
              <a:bodyPr wrap="none" anchor="ctr"/>
              <a:lstStyle/>
              <a:p>
                <a:endParaRPr lang="ko-KR" altLang="en-US">
                  <a:ea typeface="Gulim" pitchFamily="34" charset="-127"/>
                </a:endParaRPr>
              </a:p>
            </p:txBody>
          </p:sp>
          <p:sp>
            <p:nvSpPr>
              <p:cNvPr id="37" name="AutoShape 15"/>
              <p:cNvSpPr>
                <a:spLocks noChangeArrowheads="1"/>
              </p:cNvSpPr>
              <p:nvPr/>
            </p:nvSpPr>
            <p:spPr bwMode="auto">
              <a:xfrm rot="-8696682">
                <a:off x="1908175" y="4868863"/>
                <a:ext cx="144463" cy="360362"/>
              </a:xfrm>
              <a:prstGeom prst="upArrow">
                <a:avLst>
                  <a:gd name="adj1" fmla="val 50000"/>
                  <a:gd name="adj2" fmla="val 62362"/>
                </a:avLst>
              </a:prstGeom>
              <a:solidFill>
                <a:srgbClr val="FFFF00"/>
              </a:solidFill>
              <a:ln w="9525">
                <a:solidFill>
                  <a:schemeClr val="tx1"/>
                </a:solidFill>
                <a:miter lim="800000"/>
                <a:headEnd/>
                <a:tailEnd/>
              </a:ln>
            </p:spPr>
            <p:txBody>
              <a:bodyPr wrap="none" anchor="ctr"/>
              <a:lstStyle/>
              <a:p>
                <a:endParaRPr lang="ko-KR" altLang="en-US">
                  <a:ea typeface="Gulim" pitchFamily="34" charset="-127"/>
                </a:endParaRPr>
              </a:p>
            </p:txBody>
          </p:sp>
          <p:sp>
            <p:nvSpPr>
              <p:cNvPr id="38" name="Oval 16"/>
              <p:cNvSpPr>
                <a:spLocks noChangeArrowheads="1"/>
              </p:cNvSpPr>
              <p:nvPr/>
            </p:nvSpPr>
            <p:spPr bwMode="auto">
              <a:xfrm>
                <a:off x="755650" y="5516563"/>
                <a:ext cx="215900" cy="215900"/>
              </a:xfrm>
              <a:prstGeom prst="ellipse">
                <a:avLst/>
              </a:prstGeom>
              <a:solidFill>
                <a:schemeClr val="accent2"/>
              </a:solidFill>
              <a:ln w="9525">
                <a:solidFill>
                  <a:schemeClr val="tx1"/>
                </a:solidFill>
                <a:round/>
                <a:headEnd/>
                <a:tailEnd/>
              </a:ln>
              <a:effectLst/>
            </p:spPr>
            <p:txBody>
              <a:bodyPr wrap="none" anchor="ctr"/>
              <a:lstStyle/>
              <a:p>
                <a:pPr algn="ctr">
                  <a:defRPr/>
                </a:pPr>
                <a:r>
                  <a:rPr lang="en-US" sz="800" b="1">
                    <a:solidFill>
                      <a:srgbClr val="FFFF00"/>
                    </a:solidFill>
                    <a:effectLst>
                      <a:outerShdw blurRad="38100" dist="38100" dir="2700000" algn="tl">
                        <a:srgbClr val="000000"/>
                      </a:outerShdw>
                    </a:effectLst>
                  </a:rPr>
                  <a:t>n</a:t>
                </a:r>
                <a:endParaRPr lang="ru-RU" altLang="ko-KR" sz="800" b="1">
                  <a:solidFill>
                    <a:srgbClr val="FFFF00"/>
                  </a:solidFill>
                  <a:effectLst>
                    <a:outerShdw blurRad="38100" dist="38100" dir="2700000" algn="tl">
                      <a:srgbClr val="000000"/>
                    </a:outerShdw>
                  </a:effectLst>
                </a:endParaRPr>
              </a:p>
            </p:txBody>
          </p:sp>
          <p:sp>
            <p:nvSpPr>
              <p:cNvPr id="39" name="Oval 17"/>
              <p:cNvSpPr>
                <a:spLocks noChangeArrowheads="1"/>
              </p:cNvSpPr>
              <p:nvPr/>
            </p:nvSpPr>
            <p:spPr bwMode="auto">
              <a:xfrm>
                <a:off x="1403350" y="5516563"/>
                <a:ext cx="215900" cy="215900"/>
              </a:xfrm>
              <a:prstGeom prst="ellipse">
                <a:avLst/>
              </a:prstGeom>
              <a:solidFill>
                <a:schemeClr val="accent2"/>
              </a:solidFill>
              <a:ln w="9525">
                <a:solidFill>
                  <a:schemeClr val="tx1"/>
                </a:solidFill>
                <a:round/>
                <a:headEnd/>
                <a:tailEnd/>
              </a:ln>
              <a:effectLst/>
            </p:spPr>
            <p:txBody>
              <a:bodyPr wrap="none" anchor="ctr"/>
              <a:lstStyle/>
              <a:p>
                <a:pPr algn="ctr">
                  <a:defRPr/>
                </a:pPr>
                <a:r>
                  <a:rPr lang="en-US" sz="800" b="1">
                    <a:solidFill>
                      <a:srgbClr val="FFFF00"/>
                    </a:solidFill>
                    <a:effectLst>
                      <a:outerShdw blurRad="38100" dist="38100" dir="2700000" algn="tl">
                        <a:srgbClr val="000000"/>
                      </a:outerShdw>
                    </a:effectLst>
                  </a:rPr>
                  <a:t>n</a:t>
                </a:r>
                <a:endParaRPr lang="ru-RU" altLang="ko-KR" sz="800" b="1">
                  <a:solidFill>
                    <a:srgbClr val="FFFF00"/>
                  </a:solidFill>
                  <a:effectLst>
                    <a:outerShdw blurRad="38100" dist="38100" dir="2700000" algn="tl">
                      <a:srgbClr val="000000"/>
                    </a:outerShdw>
                  </a:effectLst>
                </a:endParaRPr>
              </a:p>
            </p:txBody>
          </p:sp>
          <p:sp>
            <p:nvSpPr>
              <p:cNvPr id="40" name="Oval 18"/>
              <p:cNvSpPr>
                <a:spLocks noChangeArrowheads="1"/>
              </p:cNvSpPr>
              <p:nvPr/>
            </p:nvSpPr>
            <p:spPr bwMode="auto">
              <a:xfrm>
                <a:off x="1692275" y="5229225"/>
                <a:ext cx="215900" cy="215900"/>
              </a:xfrm>
              <a:prstGeom prst="ellipse">
                <a:avLst/>
              </a:prstGeom>
              <a:solidFill>
                <a:schemeClr val="accent2"/>
              </a:solidFill>
              <a:ln w="9525">
                <a:solidFill>
                  <a:schemeClr val="tx1"/>
                </a:solidFill>
                <a:round/>
                <a:headEnd/>
                <a:tailEnd/>
              </a:ln>
              <a:effectLst/>
            </p:spPr>
            <p:txBody>
              <a:bodyPr wrap="none" anchor="ctr"/>
              <a:lstStyle/>
              <a:p>
                <a:pPr algn="ctr">
                  <a:defRPr/>
                </a:pPr>
                <a:r>
                  <a:rPr lang="en-US" sz="800" b="1">
                    <a:solidFill>
                      <a:srgbClr val="FFFF00"/>
                    </a:solidFill>
                    <a:effectLst>
                      <a:outerShdw blurRad="38100" dist="38100" dir="2700000" algn="tl">
                        <a:srgbClr val="000000"/>
                      </a:outerShdw>
                    </a:effectLst>
                  </a:rPr>
                  <a:t>n</a:t>
                </a:r>
                <a:endParaRPr lang="ru-RU" altLang="ko-KR" sz="800" b="1">
                  <a:solidFill>
                    <a:srgbClr val="FFFF00"/>
                  </a:solidFill>
                  <a:effectLst>
                    <a:outerShdw blurRad="38100" dist="38100" dir="2700000" algn="tl">
                      <a:srgbClr val="000000"/>
                    </a:outerShdw>
                  </a:effectLst>
                </a:endParaRPr>
              </a:p>
            </p:txBody>
          </p:sp>
          <p:sp>
            <p:nvSpPr>
              <p:cNvPr id="41" name="Oval 19"/>
              <p:cNvSpPr>
                <a:spLocks noChangeArrowheads="1"/>
              </p:cNvSpPr>
              <p:nvPr/>
            </p:nvSpPr>
            <p:spPr bwMode="auto">
              <a:xfrm>
                <a:off x="1979613" y="5445125"/>
                <a:ext cx="215900" cy="215900"/>
              </a:xfrm>
              <a:prstGeom prst="ellipse">
                <a:avLst/>
              </a:prstGeom>
              <a:solidFill>
                <a:schemeClr val="accent2"/>
              </a:solidFill>
              <a:ln w="9525">
                <a:solidFill>
                  <a:schemeClr val="tx1"/>
                </a:solidFill>
                <a:round/>
                <a:headEnd/>
                <a:tailEnd/>
              </a:ln>
              <a:effectLst/>
            </p:spPr>
            <p:txBody>
              <a:bodyPr wrap="none" anchor="ctr"/>
              <a:lstStyle/>
              <a:p>
                <a:pPr algn="ctr">
                  <a:defRPr/>
                </a:pPr>
                <a:r>
                  <a:rPr lang="en-US" sz="800" b="1">
                    <a:solidFill>
                      <a:srgbClr val="FFFF00"/>
                    </a:solidFill>
                    <a:effectLst>
                      <a:outerShdw blurRad="38100" dist="38100" dir="2700000" algn="tl">
                        <a:srgbClr val="000000"/>
                      </a:outerShdw>
                    </a:effectLst>
                  </a:rPr>
                  <a:t>n</a:t>
                </a:r>
                <a:endParaRPr lang="ru-RU" altLang="ko-KR" sz="800" b="1">
                  <a:solidFill>
                    <a:srgbClr val="FFFF00"/>
                  </a:solidFill>
                  <a:effectLst>
                    <a:outerShdw blurRad="38100" dist="38100" dir="2700000" algn="tl">
                      <a:srgbClr val="000000"/>
                    </a:outerShdw>
                  </a:effectLst>
                </a:endParaRPr>
              </a:p>
            </p:txBody>
          </p:sp>
          <p:sp>
            <p:nvSpPr>
              <p:cNvPr id="42" name="Oval 20"/>
              <p:cNvSpPr>
                <a:spLocks noChangeArrowheads="1"/>
              </p:cNvSpPr>
              <p:nvPr/>
            </p:nvSpPr>
            <p:spPr bwMode="auto">
              <a:xfrm>
                <a:off x="2411413" y="4941888"/>
                <a:ext cx="215900" cy="215900"/>
              </a:xfrm>
              <a:prstGeom prst="ellipse">
                <a:avLst/>
              </a:prstGeom>
              <a:solidFill>
                <a:schemeClr val="accent2"/>
              </a:solidFill>
              <a:ln w="9525">
                <a:solidFill>
                  <a:schemeClr val="tx1"/>
                </a:solidFill>
                <a:round/>
                <a:headEnd/>
                <a:tailEnd/>
              </a:ln>
              <a:effectLst/>
            </p:spPr>
            <p:txBody>
              <a:bodyPr wrap="none" anchor="ctr"/>
              <a:lstStyle/>
              <a:p>
                <a:pPr algn="ctr">
                  <a:defRPr/>
                </a:pPr>
                <a:r>
                  <a:rPr lang="en-US" sz="800" b="1">
                    <a:solidFill>
                      <a:srgbClr val="FFFF00"/>
                    </a:solidFill>
                    <a:effectLst>
                      <a:outerShdw blurRad="38100" dist="38100" dir="2700000" algn="tl">
                        <a:srgbClr val="000000"/>
                      </a:outerShdw>
                    </a:effectLst>
                  </a:rPr>
                  <a:t>n</a:t>
                </a:r>
                <a:endParaRPr lang="ru-RU" altLang="ko-KR" sz="800" b="1">
                  <a:solidFill>
                    <a:srgbClr val="FFFF00"/>
                  </a:solidFill>
                  <a:effectLst>
                    <a:outerShdw blurRad="38100" dist="38100" dir="2700000" algn="tl">
                      <a:srgbClr val="000000"/>
                    </a:outerShdw>
                  </a:effectLst>
                </a:endParaRPr>
              </a:p>
            </p:txBody>
          </p:sp>
          <p:sp>
            <p:nvSpPr>
              <p:cNvPr id="43" name="Oval 22"/>
              <p:cNvSpPr>
                <a:spLocks noChangeArrowheads="1"/>
              </p:cNvSpPr>
              <p:nvPr/>
            </p:nvSpPr>
            <p:spPr bwMode="auto">
              <a:xfrm>
                <a:off x="1143000" y="3225800"/>
                <a:ext cx="398463" cy="406400"/>
              </a:xfrm>
              <a:prstGeom prst="ellipse">
                <a:avLst/>
              </a:prstGeom>
              <a:solidFill>
                <a:srgbClr val="FFFF00"/>
              </a:solidFill>
              <a:ln w="9525">
                <a:solidFill>
                  <a:schemeClr val="tx1"/>
                </a:solidFill>
                <a:round/>
                <a:headEnd/>
                <a:tailEnd/>
              </a:ln>
              <a:effectLst/>
            </p:spPr>
            <p:txBody>
              <a:bodyPr wrap="none" anchor="ctr"/>
              <a:lstStyle/>
              <a:p>
                <a:pPr algn="ctr">
                  <a:defRPr/>
                </a:pPr>
                <a:r>
                  <a:rPr lang="en-US" b="1">
                    <a:solidFill>
                      <a:srgbClr val="FF0000"/>
                    </a:solidFill>
                    <a:effectLst>
                      <a:outerShdw blurRad="38100" dist="38100" dir="2700000" algn="tl">
                        <a:srgbClr val="000000"/>
                      </a:outerShdw>
                    </a:effectLst>
                    <a:sym typeface="Symbol" pitchFamily="18" charset="2"/>
                  </a:rPr>
                  <a:t></a:t>
                </a:r>
              </a:p>
            </p:txBody>
          </p:sp>
        </p:grpSp>
      </p:grpSp>
      <p:sp>
        <p:nvSpPr>
          <p:cNvPr id="2" name="Заголовок 1"/>
          <p:cNvSpPr>
            <a:spLocks noGrp="1"/>
          </p:cNvSpPr>
          <p:nvPr>
            <p:ph type="title"/>
          </p:nvPr>
        </p:nvSpPr>
        <p:spPr/>
        <p:txBody>
          <a:bodyPr/>
          <a:lstStyle/>
          <a:p>
            <a:r>
              <a:rPr lang="ru-RU" dirty="0" smtClean="0"/>
              <a:t>ИРЕН</a:t>
            </a:r>
            <a:endParaRPr lang="ru-RU" dirty="0"/>
          </a:p>
        </p:txBody>
      </p:sp>
      <p:pic>
        <p:nvPicPr>
          <p:cNvPr id="5" name="Picture 2" descr="IMG_0240a"/>
          <p:cNvPicPr>
            <a:picLocks noChangeAspect="1" noChangeArrowheads="1"/>
          </p:cNvPicPr>
          <p:nvPr/>
        </p:nvPicPr>
        <p:blipFill>
          <a:blip r:embed="rId4">
            <a:lum bright="12000" contrast="6000"/>
          </a:blip>
          <a:srcRect/>
          <a:stretch>
            <a:fillRect/>
          </a:stretch>
        </p:blipFill>
        <p:spPr bwMode="auto">
          <a:xfrm>
            <a:off x="384832" y="0"/>
            <a:ext cx="4572000" cy="6858000"/>
          </a:xfrm>
          <a:prstGeom prst="rect">
            <a:avLst/>
          </a:prstGeom>
          <a:noFill/>
          <a:ln w="9525">
            <a:noFill/>
            <a:miter lim="800000"/>
            <a:headEnd/>
            <a:tailEnd/>
          </a:ln>
        </p:spPr>
      </p:pic>
      <p:pic>
        <p:nvPicPr>
          <p:cNvPr id="6" name="Picture 3" descr="IMG_0251b"/>
          <p:cNvPicPr>
            <a:picLocks noChangeAspect="1" noChangeArrowheads="1"/>
          </p:cNvPicPr>
          <p:nvPr/>
        </p:nvPicPr>
        <p:blipFill>
          <a:blip r:embed="rId5">
            <a:lum bright="12000" contrast="6000"/>
          </a:blip>
          <a:srcRect/>
          <a:stretch>
            <a:fillRect/>
          </a:stretch>
        </p:blipFill>
        <p:spPr bwMode="auto">
          <a:xfrm>
            <a:off x="1414462" y="10634"/>
            <a:ext cx="4573587" cy="6858000"/>
          </a:xfrm>
          <a:prstGeom prst="rect">
            <a:avLst/>
          </a:prstGeom>
          <a:noFill/>
          <a:ln w="9525">
            <a:noFill/>
            <a:miter lim="800000"/>
            <a:headEnd/>
            <a:tailEnd/>
          </a:ln>
        </p:spPr>
      </p:pic>
      <p:pic>
        <p:nvPicPr>
          <p:cNvPr id="7" name="Picture 4" descr="IMG_0252a"/>
          <p:cNvPicPr>
            <a:picLocks noChangeAspect="1" noChangeArrowheads="1"/>
          </p:cNvPicPr>
          <p:nvPr/>
        </p:nvPicPr>
        <p:blipFill>
          <a:blip r:embed="rId6">
            <a:lum bright="12000"/>
          </a:blip>
          <a:srcRect/>
          <a:stretch>
            <a:fillRect/>
          </a:stretch>
        </p:blipFill>
        <p:spPr bwMode="auto">
          <a:xfrm>
            <a:off x="4722540" y="-10634"/>
            <a:ext cx="4572000" cy="6858000"/>
          </a:xfrm>
          <a:prstGeom prst="rect">
            <a:avLst/>
          </a:prstGeom>
          <a:noFill/>
          <a:ln w="9525">
            <a:noFill/>
            <a:miter lim="800000"/>
            <a:headEnd/>
            <a:tailEnd/>
          </a:ln>
        </p:spPr>
      </p:pic>
      <p:pic>
        <p:nvPicPr>
          <p:cNvPr id="8" name="Picture 5"/>
          <p:cNvPicPr>
            <a:picLocks noChangeAspect="1" noChangeArrowheads="1"/>
          </p:cNvPicPr>
          <p:nvPr/>
        </p:nvPicPr>
        <p:blipFill>
          <a:blip r:embed="rId7"/>
          <a:srcRect l="42891" t="4462" r="42982" b="9755"/>
          <a:stretch>
            <a:fillRect/>
          </a:stretch>
        </p:blipFill>
        <p:spPr bwMode="auto">
          <a:xfrm>
            <a:off x="8975725" y="-1588"/>
            <a:ext cx="1795462" cy="6859588"/>
          </a:xfrm>
          <a:prstGeom prst="rect">
            <a:avLst/>
          </a:prstGeom>
          <a:solidFill>
            <a:schemeClr val="bg1">
              <a:alpha val="79999"/>
            </a:schemeClr>
          </a:solidFill>
          <a:ln w="9525">
            <a:noFill/>
            <a:miter lim="800000"/>
            <a:headEnd/>
            <a:tailEnd/>
          </a:ln>
        </p:spPr>
      </p:pic>
      <p:grpSp>
        <p:nvGrpSpPr>
          <p:cNvPr id="17" name="Группа 16"/>
          <p:cNvGrpSpPr/>
          <p:nvPr/>
        </p:nvGrpSpPr>
        <p:grpSpPr>
          <a:xfrm>
            <a:off x="838200" y="816833"/>
            <a:ext cx="8135937" cy="5106987"/>
            <a:chOff x="480097" y="668813"/>
            <a:chExt cx="8135937" cy="5106987"/>
          </a:xfrm>
        </p:grpSpPr>
        <p:grpSp>
          <p:nvGrpSpPr>
            <p:cNvPr id="9" name="Group 4"/>
            <p:cNvGrpSpPr>
              <a:grpSpLocks/>
            </p:cNvGrpSpPr>
            <p:nvPr/>
          </p:nvGrpSpPr>
          <p:grpSpPr bwMode="auto">
            <a:xfrm>
              <a:off x="480097" y="957738"/>
              <a:ext cx="3224212" cy="3795712"/>
              <a:chOff x="113" y="1133"/>
              <a:chExt cx="2031" cy="2391"/>
            </a:xfrm>
          </p:grpSpPr>
          <p:pic>
            <p:nvPicPr>
              <p:cNvPr id="10" name="Picture 5" descr="cylinder"/>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13" y="2345"/>
                <a:ext cx="589" cy="1179"/>
              </a:xfrm>
              <a:prstGeom prst="rect">
                <a:avLst/>
              </a:prstGeom>
              <a:noFill/>
              <a:ln w="9525">
                <a:noFill/>
                <a:miter lim="800000"/>
                <a:headEnd/>
                <a:tailEnd/>
              </a:ln>
            </p:spPr>
          </p:pic>
          <p:sp>
            <p:nvSpPr>
              <p:cNvPr id="11" name="AutoShape 6"/>
              <p:cNvSpPr>
                <a:spLocks noChangeArrowheads="1"/>
              </p:cNvSpPr>
              <p:nvPr/>
            </p:nvSpPr>
            <p:spPr bwMode="auto">
              <a:xfrm>
                <a:off x="385" y="1211"/>
                <a:ext cx="91" cy="1225"/>
              </a:xfrm>
              <a:prstGeom prst="downArrow">
                <a:avLst>
                  <a:gd name="adj1" fmla="val 50000"/>
                  <a:gd name="adj2" fmla="val 336538"/>
                </a:avLst>
              </a:prstGeom>
              <a:solidFill>
                <a:srgbClr val="FFFF00"/>
              </a:solidFill>
              <a:ln w="9525">
                <a:solidFill>
                  <a:schemeClr val="tx1"/>
                </a:solidFill>
                <a:miter lim="800000"/>
                <a:headEnd/>
                <a:tailEnd/>
              </a:ln>
            </p:spPr>
            <p:txBody>
              <a:bodyPr wrap="none" anchor="ctr"/>
              <a:lstStyle/>
              <a:p>
                <a:endParaRPr lang="ko-KR" altLang="en-US">
                  <a:ea typeface="Gulim" pitchFamily="34" charset="-127"/>
                </a:endParaRPr>
              </a:p>
            </p:txBody>
          </p:sp>
          <p:sp>
            <p:nvSpPr>
              <p:cNvPr id="12" name="Text Box 7"/>
              <p:cNvSpPr txBox="1">
                <a:spLocks noChangeArrowheads="1"/>
              </p:cNvSpPr>
              <p:nvPr/>
            </p:nvSpPr>
            <p:spPr bwMode="auto">
              <a:xfrm>
                <a:off x="521" y="1133"/>
                <a:ext cx="292" cy="327"/>
              </a:xfrm>
              <a:prstGeom prst="rect">
                <a:avLst/>
              </a:prstGeom>
              <a:solidFill>
                <a:srgbClr val="FFFF00"/>
              </a:solidFill>
              <a:ln w="9525">
                <a:noFill/>
                <a:miter lim="800000"/>
                <a:headEnd/>
                <a:tailEnd/>
              </a:ln>
              <a:effectLst/>
            </p:spPr>
            <p:txBody>
              <a:bodyPr wrap="none">
                <a:spAutoFit/>
              </a:bodyPr>
              <a:lstStyle/>
              <a:p>
                <a:pPr>
                  <a:defRPr/>
                </a:pPr>
                <a:r>
                  <a:rPr lang="en-US" sz="2800" b="1">
                    <a:effectLst>
                      <a:outerShdw blurRad="38100" dist="38100" dir="2700000" algn="tl">
                        <a:srgbClr val="FFFFFF"/>
                      </a:outerShdw>
                    </a:effectLst>
                  </a:rPr>
                  <a:t>e</a:t>
                </a:r>
                <a:r>
                  <a:rPr lang="en-US" sz="2800" b="1" baseline="30000">
                    <a:effectLst>
                      <a:outerShdw blurRad="38100" dist="38100" dir="2700000" algn="tl">
                        <a:srgbClr val="FFFFFF"/>
                      </a:outerShdw>
                    </a:effectLst>
                  </a:rPr>
                  <a:t>-</a:t>
                </a:r>
                <a:endParaRPr lang="ru-RU" altLang="ko-KR" sz="2800" b="1" baseline="30000">
                  <a:effectLst>
                    <a:outerShdw blurRad="38100" dist="38100" dir="2700000" algn="tl">
                      <a:srgbClr val="FFFFFF"/>
                    </a:outerShdw>
                  </a:effectLst>
                </a:endParaRPr>
              </a:p>
            </p:txBody>
          </p:sp>
          <p:sp>
            <p:nvSpPr>
              <p:cNvPr id="13" name="Text Box 8"/>
              <p:cNvSpPr txBox="1">
                <a:spLocks noChangeArrowheads="1"/>
              </p:cNvSpPr>
              <p:nvPr/>
            </p:nvSpPr>
            <p:spPr bwMode="auto">
              <a:xfrm>
                <a:off x="748" y="2704"/>
                <a:ext cx="1396" cy="231"/>
              </a:xfrm>
              <a:prstGeom prst="rect">
                <a:avLst/>
              </a:prstGeom>
              <a:solidFill>
                <a:srgbClr val="FFFF00"/>
              </a:solidFill>
              <a:ln w="9525">
                <a:noFill/>
                <a:miter lim="800000"/>
                <a:headEnd/>
                <a:tailEnd/>
              </a:ln>
              <a:effectLst/>
            </p:spPr>
            <p:txBody>
              <a:bodyPr wrap="none">
                <a:spAutoFit/>
              </a:bodyPr>
              <a:lstStyle/>
              <a:p>
                <a:pPr>
                  <a:defRPr/>
                </a:pPr>
                <a:r>
                  <a:rPr lang="en-US" b="1">
                    <a:effectLst>
                      <a:outerShdw blurRad="38100" dist="38100" dir="2700000" algn="tl">
                        <a:srgbClr val="FFFFFF"/>
                      </a:outerShdw>
                    </a:effectLst>
                  </a:rPr>
                  <a:t>Heavy metal target</a:t>
                </a:r>
                <a:endParaRPr lang="ru-RU" altLang="ko-KR" b="1" baseline="30000">
                  <a:effectLst>
                    <a:outerShdw blurRad="38100" dist="38100" dir="2700000" algn="tl">
                      <a:srgbClr val="FFFFFF"/>
                    </a:outerShdw>
                  </a:effectLst>
                </a:endParaRPr>
              </a:p>
            </p:txBody>
          </p:sp>
        </p:grpSp>
        <p:pic>
          <p:nvPicPr>
            <p:cNvPr id="14" name="Picture 9"/>
            <p:cNvPicPr>
              <a:picLocks noChangeAspect="1" noChangeArrowheads="1"/>
            </p:cNvPicPr>
            <p:nvPr/>
          </p:nvPicPr>
          <p:blipFill>
            <a:blip r:embed="rId9"/>
            <a:srcRect/>
            <a:stretch>
              <a:fillRect/>
            </a:stretch>
          </p:blipFill>
          <p:spPr bwMode="auto">
            <a:xfrm>
              <a:off x="4728247" y="668813"/>
              <a:ext cx="3302000" cy="4300537"/>
            </a:xfrm>
            <a:prstGeom prst="rect">
              <a:avLst/>
            </a:prstGeom>
            <a:noFill/>
            <a:ln w="9525">
              <a:noFill/>
              <a:miter lim="800000"/>
              <a:headEnd/>
              <a:tailEnd/>
            </a:ln>
          </p:spPr>
        </p:pic>
        <p:sp>
          <p:nvSpPr>
            <p:cNvPr id="15" name="Text Box 10"/>
            <p:cNvSpPr txBox="1">
              <a:spLocks noChangeArrowheads="1"/>
            </p:cNvSpPr>
            <p:nvPr/>
          </p:nvSpPr>
          <p:spPr bwMode="auto">
            <a:xfrm>
              <a:off x="4367884" y="5134450"/>
              <a:ext cx="4248150" cy="641350"/>
            </a:xfrm>
            <a:prstGeom prst="rect">
              <a:avLst/>
            </a:prstGeom>
            <a:solidFill>
              <a:srgbClr val="FFFF00"/>
            </a:solidFill>
            <a:ln w="9525">
              <a:noFill/>
              <a:miter lim="800000"/>
              <a:headEnd/>
              <a:tailEnd/>
            </a:ln>
            <a:effectLst/>
          </p:spPr>
          <p:txBody>
            <a:bodyPr>
              <a:spAutoFit/>
            </a:bodyPr>
            <a:lstStyle/>
            <a:p>
              <a:pPr>
                <a:defRPr/>
              </a:pPr>
              <a:r>
                <a:rPr lang="en-US" b="1">
                  <a:solidFill>
                    <a:schemeClr val="accent2"/>
                  </a:solidFill>
                  <a:effectLst>
                    <a:outerShdw blurRad="38100" dist="38100" dir="2700000" algn="tl">
                      <a:srgbClr val="000000"/>
                    </a:outerShdw>
                  </a:effectLst>
                </a:rPr>
                <a:t>Gamma quanta distribution in case of 3 mm W converter</a:t>
              </a:r>
              <a:endParaRPr lang="ru-RU" altLang="ko-KR" b="1">
                <a:solidFill>
                  <a:schemeClr val="accent2"/>
                </a:solidFill>
                <a:effectLst>
                  <a:outerShdw blurRad="38100" dist="38100" dir="2700000" algn="tl">
                    <a:srgbClr val="000000"/>
                  </a:outerShdw>
                </a:effectLst>
              </a:endParaRPr>
            </a:p>
          </p:txBody>
        </p:sp>
        <p:sp>
          <p:nvSpPr>
            <p:cNvPr id="16" name="Text Box 11"/>
            <p:cNvSpPr txBox="1">
              <a:spLocks noChangeArrowheads="1"/>
            </p:cNvSpPr>
            <p:nvPr/>
          </p:nvSpPr>
          <p:spPr bwMode="auto">
            <a:xfrm>
              <a:off x="2280322" y="716438"/>
              <a:ext cx="2160587" cy="1465262"/>
            </a:xfrm>
            <a:prstGeom prst="rect">
              <a:avLst/>
            </a:prstGeom>
            <a:solidFill>
              <a:srgbClr val="FFFF00"/>
            </a:solidFill>
            <a:ln w="9525" algn="ctr">
              <a:noFill/>
              <a:miter lim="800000"/>
              <a:headEnd/>
              <a:tailEnd/>
            </a:ln>
            <a:effectLst/>
          </p:spPr>
          <p:txBody>
            <a:bodyPr>
              <a:spAutoFit/>
            </a:bodyPr>
            <a:lstStyle/>
            <a:p>
              <a:pPr>
                <a:defRPr/>
              </a:pPr>
              <a:r>
                <a:rPr lang="en-US" b="1" dirty="0">
                  <a:solidFill>
                    <a:schemeClr val="accent2"/>
                  </a:solidFill>
                  <a:effectLst>
                    <a:outerShdw blurRad="38100" dist="38100" dir="2700000" algn="tl">
                      <a:srgbClr val="000000"/>
                    </a:outerShdw>
                  </a:effectLst>
                </a:rPr>
                <a:t>First stage: Bremsstrahlung gamma production within heavy target</a:t>
              </a:r>
              <a:endParaRPr lang="ru-RU" altLang="ko-KR" b="1" dirty="0">
                <a:solidFill>
                  <a:schemeClr val="accent2"/>
                </a:solidFill>
                <a:effectLst>
                  <a:outerShdw blurRad="38100" dist="38100" dir="2700000" algn="tl">
                    <a:srgbClr val="000000"/>
                  </a:outerShdw>
                </a:effectLst>
              </a:endParaRPr>
            </a:p>
          </p:txBody>
        </p:sp>
      </p:grpSp>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18" name="Номер слайда 17"/>
          <p:cNvSpPr>
            <a:spLocks noGrp="1"/>
          </p:cNvSpPr>
          <p:nvPr>
            <p:ph type="sldNum" sz="quarter" idx="12"/>
          </p:nvPr>
        </p:nvSpPr>
        <p:spPr/>
        <p:txBody>
          <a:bodyPr/>
          <a:lstStyle/>
          <a:p>
            <a:fld id="{2FBD4BBD-84D1-4C58-AB71-78B69C96F0EE}" type="slidenum">
              <a:rPr lang="ru-RU" smtClean="0"/>
              <a:t>14</a:t>
            </a:fld>
            <a:endParaRPr lang="ru-RU"/>
          </a:p>
        </p:txBody>
      </p:sp>
    </p:spTree>
    <p:extLst>
      <p:ext uri="{BB962C8B-B14F-4D97-AF65-F5344CB8AC3E}">
        <p14:creationId xmlns:p14="http://schemas.microsoft.com/office/powerpoint/2010/main" val="196356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5"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vertical)">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5"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vertical)">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p:cNvGrpSpPr/>
          <p:nvPr/>
        </p:nvGrpSpPr>
        <p:grpSpPr>
          <a:xfrm>
            <a:off x="1128530" y="67112"/>
            <a:ext cx="9407817" cy="6271878"/>
            <a:chOff x="1103363" y="0"/>
            <a:chExt cx="9407817" cy="6271878"/>
          </a:xfrm>
        </p:grpSpPr>
        <p:pic>
          <p:nvPicPr>
            <p:cNvPr id="4" name="Рисунок 3"/>
            <p:cNvPicPr>
              <a:picLocks noChangeAspect="1"/>
            </p:cNvPicPr>
            <p:nvPr/>
          </p:nvPicPr>
          <p:blipFill>
            <a:blip r:embed="rId2"/>
            <a:stretch>
              <a:fillRect/>
            </a:stretch>
          </p:blipFill>
          <p:spPr>
            <a:xfrm>
              <a:off x="1103363" y="0"/>
              <a:ext cx="9407817" cy="6271878"/>
            </a:xfrm>
            <a:prstGeom prst="rect">
              <a:avLst/>
            </a:prstGeom>
          </p:spPr>
        </p:pic>
        <p:sp>
          <p:nvSpPr>
            <p:cNvPr id="5" name="TextBox 4"/>
            <p:cNvSpPr txBox="1"/>
            <p:nvPr/>
          </p:nvSpPr>
          <p:spPr>
            <a:xfrm>
              <a:off x="1216404" y="5813571"/>
              <a:ext cx="4074192" cy="369332"/>
            </a:xfrm>
            <a:prstGeom prst="rect">
              <a:avLst/>
            </a:prstGeom>
            <a:noFill/>
          </p:spPr>
          <p:txBody>
            <a:bodyPr wrap="none" rtlCol="0">
              <a:spAutoFit/>
            </a:bodyPr>
            <a:lstStyle/>
            <a:p>
              <a:r>
                <a:rPr lang="ru-RU" b="1" dirty="0" smtClean="0">
                  <a:solidFill>
                    <a:schemeClr val="bg1"/>
                  </a:solidFill>
                  <a:effectLst>
                    <a:outerShdw blurRad="38100" dist="38100" dir="2700000" algn="tl">
                      <a:srgbClr val="000000">
                        <a:alpha val="43137"/>
                      </a:srgbClr>
                    </a:outerShdw>
                  </a:effectLst>
                </a:rPr>
                <a:t>Январь 2009 года,  фото </a:t>
              </a:r>
              <a:r>
                <a:rPr lang="ru-RU" b="1" dirty="0" err="1" smtClean="0">
                  <a:solidFill>
                    <a:schemeClr val="bg1"/>
                  </a:solidFill>
                  <a:effectLst>
                    <a:outerShdw blurRad="38100" dist="38100" dir="2700000" algn="tl">
                      <a:srgbClr val="000000">
                        <a:alpha val="43137"/>
                      </a:srgbClr>
                    </a:outerShdw>
                  </a:effectLst>
                </a:rPr>
                <a:t>Ю.А.Туманова</a:t>
              </a:r>
              <a:endParaRPr lang="ru-RU" b="1" dirty="0">
                <a:solidFill>
                  <a:schemeClr val="bg1"/>
                </a:solidFill>
                <a:effectLst>
                  <a:outerShdw blurRad="38100" dist="38100" dir="2700000" algn="tl">
                    <a:srgbClr val="000000">
                      <a:alpha val="43137"/>
                    </a:srgbClr>
                  </a:outerShdw>
                </a:effectLst>
              </a:endParaRPr>
            </a:p>
          </p:txBody>
        </p:sp>
      </p:grpSp>
      <p:sp>
        <p:nvSpPr>
          <p:cNvPr id="2" name="Дата 1"/>
          <p:cNvSpPr>
            <a:spLocks noGrp="1"/>
          </p:cNvSpPr>
          <p:nvPr>
            <p:ph type="dt" sz="half" idx="10"/>
          </p:nvPr>
        </p:nvSpPr>
        <p:spPr/>
        <p:txBody>
          <a:bodyPr/>
          <a:lstStyle/>
          <a:p>
            <a:r>
              <a:rPr lang="ru-RU" smtClean="0"/>
              <a:t>08.06.2015</a:t>
            </a:r>
            <a:endParaRPr lang="ru-RU"/>
          </a:p>
        </p:txBody>
      </p:sp>
      <p:sp>
        <p:nvSpPr>
          <p:cNvPr id="3" name="Нижний колонтитул 2"/>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7" name="Номер слайда 6"/>
          <p:cNvSpPr>
            <a:spLocks noGrp="1"/>
          </p:cNvSpPr>
          <p:nvPr>
            <p:ph type="sldNum" sz="quarter" idx="12"/>
          </p:nvPr>
        </p:nvSpPr>
        <p:spPr/>
        <p:txBody>
          <a:bodyPr/>
          <a:lstStyle/>
          <a:p>
            <a:fld id="{2FBD4BBD-84D1-4C58-AB71-78B69C96F0EE}" type="slidenum">
              <a:rPr lang="ru-RU" smtClean="0"/>
              <a:t>15</a:t>
            </a:fld>
            <a:endParaRPr lang="ru-RU"/>
          </a:p>
        </p:txBody>
      </p:sp>
    </p:spTree>
    <p:extLst>
      <p:ext uri="{BB962C8B-B14F-4D97-AF65-F5344CB8AC3E}">
        <p14:creationId xmlns:p14="http://schemas.microsoft.com/office/powerpoint/2010/main" val="2063684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ИБР-2</a:t>
            </a:r>
            <a:endParaRPr lang="ru-RU" dirty="0"/>
          </a:p>
        </p:txBody>
      </p:sp>
      <p:pic>
        <p:nvPicPr>
          <p:cNvPr id="4" name="Рисунок 3"/>
          <p:cNvPicPr>
            <a:picLocks noChangeAspect="1"/>
          </p:cNvPicPr>
          <p:nvPr/>
        </p:nvPicPr>
        <p:blipFill rotWithShape="1">
          <a:blip r:embed="rId2" cstate="screen">
            <a:extLst>
              <a:ext uri="{28A0092B-C50C-407E-A947-70E740481C1C}">
                <a14:useLocalDpi xmlns:a14="http://schemas.microsoft.com/office/drawing/2010/main"/>
              </a:ext>
            </a:extLst>
          </a:blip>
          <a:srcRect l="9254" t="8975" r="5369"/>
          <a:stretch/>
        </p:blipFill>
        <p:spPr>
          <a:xfrm>
            <a:off x="972424" y="786809"/>
            <a:ext cx="9347077" cy="5605602"/>
          </a:xfrm>
          <a:prstGeom prst="rect">
            <a:avLst/>
          </a:prstGeom>
        </p:spPr>
      </p:pic>
      <p:sp>
        <p:nvSpPr>
          <p:cNvPr id="3" name="Дата 2"/>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16</a:t>
            </a:fld>
            <a:endParaRPr lang="ru-RU"/>
          </a:p>
        </p:txBody>
      </p:sp>
    </p:spTree>
    <p:extLst>
      <p:ext uri="{BB962C8B-B14F-4D97-AF65-F5344CB8AC3E}">
        <p14:creationId xmlns:p14="http://schemas.microsoft.com/office/powerpoint/2010/main" val="8877625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ИБР-2</a:t>
            </a:r>
            <a:endParaRPr lang="ru-RU" dirty="0"/>
          </a:p>
        </p:txBody>
      </p:sp>
      <p:pic>
        <p:nvPicPr>
          <p:cNvPr id="4" name="Рисунок 3"/>
          <p:cNvPicPr>
            <a:picLocks noChangeAspect="1"/>
          </p:cNvPicPr>
          <p:nvPr/>
        </p:nvPicPr>
        <p:blipFill rotWithShape="1">
          <a:blip r:embed="rId2" cstate="screen">
            <a:extLst>
              <a:ext uri="{28A0092B-C50C-407E-A947-70E740481C1C}">
                <a14:useLocalDpi xmlns:a14="http://schemas.microsoft.com/office/drawing/2010/main"/>
              </a:ext>
            </a:extLst>
          </a:blip>
          <a:srcRect l="4615" t="9980" r="5221" b="8970"/>
          <a:stretch/>
        </p:blipFill>
        <p:spPr>
          <a:xfrm>
            <a:off x="838200" y="880843"/>
            <a:ext cx="11182358" cy="5654181"/>
          </a:xfrm>
          <a:prstGeom prst="rect">
            <a:avLst/>
          </a:prstGeom>
        </p:spPr>
      </p:pic>
      <p:sp>
        <p:nvSpPr>
          <p:cNvPr id="3" name="Дата 2"/>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17</a:t>
            </a:fld>
            <a:endParaRPr lang="ru-RU"/>
          </a:p>
        </p:txBody>
      </p:sp>
    </p:spTree>
    <p:extLst>
      <p:ext uri="{BB962C8B-B14F-4D97-AF65-F5344CB8AC3E}">
        <p14:creationId xmlns:p14="http://schemas.microsoft.com/office/powerpoint/2010/main" val="18986935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screen"/>
          <a:srcRect l="1" t="7928" r="-329" b="4675"/>
          <a:stretch/>
        </p:blipFill>
        <p:spPr bwMode="auto">
          <a:xfrm>
            <a:off x="612019" y="363065"/>
            <a:ext cx="11307838" cy="5540828"/>
          </a:xfrm>
          <a:prstGeom prst="rect">
            <a:avLst/>
          </a:prstGeom>
          <a:noFill/>
          <a:ln w="9525">
            <a:noFill/>
            <a:miter lim="800000"/>
            <a:headEnd/>
            <a:tailEnd/>
          </a:ln>
        </p:spPr>
      </p:pic>
      <p:sp>
        <p:nvSpPr>
          <p:cNvPr id="5" name="TextBox 4"/>
          <p:cNvSpPr txBox="1"/>
          <p:nvPr/>
        </p:nvSpPr>
        <p:spPr>
          <a:xfrm>
            <a:off x="1867099" y="5903893"/>
            <a:ext cx="7524047" cy="954107"/>
          </a:xfrm>
          <a:prstGeom prst="rect">
            <a:avLst/>
          </a:prstGeom>
          <a:noFill/>
        </p:spPr>
        <p:txBody>
          <a:bodyPr wrap="none" rtlCol="0">
            <a:spAutoFit/>
          </a:bodyPr>
          <a:lstStyle/>
          <a:p>
            <a:pPr algn="ctr"/>
            <a:r>
              <a:rPr lang="en-US" altLang="ko-KR" sz="2800" b="1" dirty="0" smtClean="0">
                <a:solidFill>
                  <a:srgbClr val="002060"/>
                </a:solidFill>
                <a:effectLst>
                  <a:outerShdw blurRad="38100" dist="38100" dir="2700000" algn="tl">
                    <a:srgbClr val="000000">
                      <a:alpha val="43137"/>
                    </a:srgbClr>
                  </a:outerShdw>
                </a:effectLst>
              </a:rPr>
              <a:t>Virtual excursion to IBR-2M spectrometers</a:t>
            </a:r>
          </a:p>
          <a:p>
            <a:pPr algn="ctr"/>
            <a:r>
              <a:rPr lang="en-US" altLang="ko-KR" sz="2800" dirty="0" smtClean="0">
                <a:hlinkClick r:id="rId3"/>
              </a:rPr>
              <a:t>http://uc2.jinr.ru/pano/lnf/</a:t>
            </a:r>
            <a:endParaRPr lang="ko-KR" altLang="en-US" sz="2800" b="1" dirty="0">
              <a:solidFill>
                <a:srgbClr val="002060"/>
              </a:solidFill>
              <a:effectLst>
                <a:outerShdw blurRad="38100" dist="38100" dir="2700000" algn="tl">
                  <a:srgbClr val="000000">
                    <a:alpha val="43137"/>
                  </a:srgbClr>
                </a:outerShdw>
              </a:effectLst>
            </a:endParaRPr>
          </a:p>
        </p:txBody>
      </p:sp>
      <p:sp>
        <p:nvSpPr>
          <p:cNvPr id="2" name="Дата 1"/>
          <p:cNvSpPr>
            <a:spLocks noGrp="1"/>
          </p:cNvSpPr>
          <p:nvPr>
            <p:ph type="dt" sz="half" idx="10"/>
          </p:nvPr>
        </p:nvSpPr>
        <p:spPr/>
        <p:txBody>
          <a:bodyPr/>
          <a:lstStyle/>
          <a:p>
            <a:r>
              <a:rPr lang="ru-RU" smtClean="0"/>
              <a:t>08.06.2015</a:t>
            </a:r>
            <a:endParaRPr lang="ru-RU"/>
          </a:p>
        </p:txBody>
      </p:sp>
      <p:sp>
        <p:nvSpPr>
          <p:cNvPr id="3" name="Нижний колонтитул 2"/>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18</a:t>
            </a:fld>
            <a:endParaRPr lang="ru-RU"/>
          </a:p>
        </p:txBody>
      </p:sp>
    </p:spTree>
    <p:extLst>
      <p:ext uri="{BB962C8B-B14F-4D97-AF65-F5344CB8AC3E}">
        <p14:creationId xmlns:p14="http://schemas.microsoft.com/office/powerpoint/2010/main" val="38194100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Источники нейтронов</a:t>
            </a:r>
            <a:endParaRPr lang="ru-RU" dirty="0"/>
          </a:p>
        </p:txBody>
      </p:sp>
      <p:sp>
        <p:nvSpPr>
          <p:cNvPr id="3" name="Объект 2"/>
          <p:cNvSpPr>
            <a:spLocks noGrp="1"/>
          </p:cNvSpPr>
          <p:nvPr>
            <p:ph idx="1"/>
          </p:nvPr>
        </p:nvSpPr>
        <p:spPr/>
        <p:txBody>
          <a:bodyPr>
            <a:normAutofit fontScale="92500" lnSpcReduction="10000"/>
          </a:bodyPr>
          <a:lstStyle/>
          <a:p>
            <a:r>
              <a:rPr lang="ru-RU" dirty="0" smtClean="0"/>
              <a:t>Радиоизотопные источники нейтронов (</a:t>
            </a:r>
            <a:r>
              <a:rPr lang="en-US" dirty="0" smtClean="0"/>
              <a:t>Pu-</a:t>
            </a:r>
            <a:r>
              <a:rPr lang="en-US" dirty="0" smtClean="0">
                <a:sym typeface="Symbol" panose="05050102010706020507" pitchFamily="18" charset="2"/>
              </a:rPr>
              <a:t>-Be, </a:t>
            </a:r>
            <a:r>
              <a:rPr lang="en-US" baseline="30000" dirty="0" smtClean="0">
                <a:sym typeface="Symbol" panose="05050102010706020507" pitchFamily="18" charset="2"/>
              </a:rPr>
              <a:t>252</a:t>
            </a:r>
            <a:r>
              <a:rPr lang="en-US" dirty="0" smtClean="0">
                <a:sym typeface="Symbol" panose="05050102010706020507" pitchFamily="18" charset="2"/>
              </a:rPr>
              <a:t>Cf)</a:t>
            </a:r>
            <a:r>
              <a:rPr lang="ru-RU" dirty="0" smtClean="0">
                <a:sym typeface="Symbol" panose="05050102010706020507" pitchFamily="18" charset="2"/>
              </a:rPr>
              <a:t>, интегральный выход – до 10</a:t>
            </a:r>
            <a:r>
              <a:rPr lang="ru-RU" baseline="30000" dirty="0" smtClean="0">
                <a:sym typeface="Symbol" panose="05050102010706020507" pitchFamily="18" charset="2"/>
              </a:rPr>
              <a:t>9</a:t>
            </a:r>
            <a:r>
              <a:rPr lang="ru-RU" dirty="0" smtClean="0">
                <a:sym typeface="Symbol" panose="05050102010706020507" pitchFamily="18" charset="2"/>
              </a:rPr>
              <a:t> н/с, плотность потока – до 10</a:t>
            </a:r>
            <a:r>
              <a:rPr lang="ru-RU" baseline="30000" dirty="0" smtClean="0">
                <a:sym typeface="Symbol" panose="05050102010706020507" pitchFamily="18" charset="2"/>
              </a:rPr>
              <a:t>8</a:t>
            </a:r>
            <a:r>
              <a:rPr lang="ru-RU" dirty="0" smtClean="0">
                <a:sym typeface="Symbol" panose="05050102010706020507" pitchFamily="18" charset="2"/>
              </a:rPr>
              <a:t> н/см</a:t>
            </a:r>
            <a:r>
              <a:rPr lang="ru-RU" baseline="30000" dirty="0" smtClean="0">
                <a:sym typeface="Symbol" panose="05050102010706020507" pitchFamily="18" charset="2"/>
              </a:rPr>
              <a:t>2</a:t>
            </a:r>
            <a:r>
              <a:rPr lang="ru-RU" dirty="0" smtClean="0">
                <a:sym typeface="Symbol" panose="05050102010706020507" pitchFamily="18" charset="2"/>
              </a:rPr>
              <a:t>/с, энергии нейтронов до 10 МэВ;</a:t>
            </a:r>
          </a:p>
          <a:p>
            <a:r>
              <a:rPr lang="ru-RU" dirty="0" smtClean="0">
                <a:solidFill>
                  <a:srgbClr val="002060"/>
                </a:solidFill>
                <a:sym typeface="Symbol" panose="05050102010706020507" pitchFamily="18" charset="2"/>
              </a:rPr>
              <a:t>Ускорители заряженных частиц, реакции на легких ядрах (</a:t>
            </a:r>
            <a:r>
              <a:rPr lang="ru-RU" baseline="30000" dirty="0" smtClean="0">
                <a:solidFill>
                  <a:srgbClr val="002060"/>
                </a:solidFill>
                <a:sym typeface="Symbol" panose="05050102010706020507" pitchFamily="18" charset="2"/>
              </a:rPr>
              <a:t>7</a:t>
            </a:r>
            <a:r>
              <a:rPr lang="en-US" dirty="0" smtClean="0">
                <a:solidFill>
                  <a:srgbClr val="002060"/>
                </a:solidFill>
                <a:sym typeface="Symbol" panose="05050102010706020507" pitchFamily="18" charset="2"/>
              </a:rPr>
              <a:t>Li(</a:t>
            </a:r>
            <a:r>
              <a:rPr lang="en-US" dirty="0" err="1" smtClean="0">
                <a:solidFill>
                  <a:srgbClr val="002060"/>
                </a:solidFill>
                <a:sym typeface="Symbol" panose="05050102010706020507" pitchFamily="18" charset="2"/>
              </a:rPr>
              <a:t>p,n</a:t>
            </a:r>
            <a:r>
              <a:rPr lang="en-US" dirty="0" smtClean="0">
                <a:solidFill>
                  <a:srgbClr val="002060"/>
                </a:solidFill>
                <a:sym typeface="Symbol" panose="05050102010706020507" pitchFamily="18" charset="2"/>
              </a:rPr>
              <a:t>)</a:t>
            </a:r>
            <a:r>
              <a:rPr lang="en-US" baseline="30000" dirty="0" smtClean="0">
                <a:solidFill>
                  <a:srgbClr val="002060"/>
                </a:solidFill>
                <a:sym typeface="Symbol" panose="05050102010706020507" pitchFamily="18" charset="2"/>
              </a:rPr>
              <a:t>7</a:t>
            </a:r>
            <a:r>
              <a:rPr lang="en-US" dirty="0" smtClean="0">
                <a:solidFill>
                  <a:srgbClr val="002060"/>
                </a:solidFill>
                <a:sym typeface="Symbol" panose="05050102010706020507" pitchFamily="18" charset="2"/>
              </a:rPr>
              <a:t>Be</a:t>
            </a:r>
            <a:r>
              <a:rPr lang="ru-RU" dirty="0" smtClean="0">
                <a:solidFill>
                  <a:srgbClr val="002060"/>
                </a:solidFill>
                <a:sym typeface="Symbol" panose="05050102010706020507" pitchFamily="18" charset="2"/>
              </a:rPr>
              <a:t>,</a:t>
            </a:r>
            <a:r>
              <a:rPr lang="en-US" dirty="0" smtClean="0">
                <a:solidFill>
                  <a:srgbClr val="002060"/>
                </a:solidFill>
                <a:sym typeface="Symbol" panose="05050102010706020507" pitchFamily="18" charset="2"/>
              </a:rPr>
              <a:t> D(</a:t>
            </a:r>
            <a:r>
              <a:rPr lang="en-US" dirty="0" err="1" smtClean="0">
                <a:solidFill>
                  <a:srgbClr val="002060"/>
                </a:solidFill>
                <a:sym typeface="Symbol" panose="05050102010706020507" pitchFamily="18" charset="2"/>
              </a:rPr>
              <a:t>d,n</a:t>
            </a:r>
            <a:r>
              <a:rPr lang="en-US" dirty="0" smtClean="0">
                <a:solidFill>
                  <a:srgbClr val="002060"/>
                </a:solidFill>
                <a:sym typeface="Symbol" panose="05050102010706020507" pitchFamily="18" charset="2"/>
              </a:rPr>
              <a:t>)</a:t>
            </a:r>
            <a:r>
              <a:rPr lang="en-US" baseline="30000" dirty="0" smtClean="0">
                <a:solidFill>
                  <a:srgbClr val="002060"/>
                </a:solidFill>
                <a:sym typeface="Symbol" panose="05050102010706020507" pitchFamily="18" charset="2"/>
              </a:rPr>
              <a:t>3</a:t>
            </a:r>
            <a:r>
              <a:rPr lang="en-US" dirty="0" smtClean="0">
                <a:solidFill>
                  <a:srgbClr val="002060"/>
                </a:solidFill>
                <a:sym typeface="Symbol" panose="05050102010706020507" pitchFamily="18" charset="2"/>
              </a:rPr>
              <a:t>He</a:t>
            </a:r>
            <a:r>
              <a:rPr lang="ru-RU" dirty="0" smtClean="0">
                <a:solidFill>
                  <a:srgbClr val="002060"/>
                </a:solidFill>
                <a:sym typeface="Symbol" panose="05050102010706020507" pitchFamily="18" charset="2"/>
              </a:rPr>
              <a:t>, </a:t>
            </a:r>
            <a:r>
              <a:rPr lang="en-US" dirty="0" smtClean="0">
                <a:solidFill>
                  <a:srgbClr val="002060"/>
                </a:solidFill>
                <a:sym typeface="Symbol" panose="05050102010706020507" pitchFamily="18" charset="2"/>
              </a:rPr>
              <a:t>D(</a:t>
            </a:r>
            <a:r>
              <a:rPr lang="en-US" dirty="0" err="1" smtClean="0">
                <a:solidFill>
                  <a:srgbClr val="002060"/>
                </a:solidFill>
                <a:sym typeface="Symbol" panose="05050102010706020507" pitchFamily="18" charset="2"/>
              </a:rPr>
              <a:t>t,n</a:t>
            </a:r>
            <a:r>
              <a:rPr lang="en-US" dirty="0" smtClean="0">
                <a:solidFill>
                  <a:srgbClr val="002060"/>
                </a:solidFill>
                <a:sym typeface="Symbol" panose="05050102010706020507" pitchFamily="18" charset="2"/>
              </a:rPr>
              <a:t>)</a:t>
            </a:r>
            <a:r>
              <a:rPr lang="en-US" baseline="30000" dirty="0" smtClean="0">
                <a:solidFill>
                  <a:srgbClr val="002060"/>
                </a:solidFill>
                <a:sym typeface="Symbol" panose="05050102010706020507" pitchFamily="18" charset="2"/>
              </a:rPr>
              <a:t>4</a:t>
            </a:r>
            <a:r>
              <a:rPr lang="en-US" dirty="0" smtClean="0">
                <a:solidFill>
                  <a:srgbClr val="002060"/>
                </a:solidFill>
                <a:sym typeface="Symbol" panose="05050102010706020507" pitchFamily="18" charset="2"/>
              </a:rPr>
              <a:t>He</a:t>
            </a:r>
            <a:r>
              <a:rPr lang="ru-RU" dirty="0" smtClean="0">
                <a:solidFill>
                  <a:srgbClr val="002060"/>
                </a:solidFill>
                <a:sym typeface="Symbol" panose="05050102010706020507" pitchFamily="18" charset="2"/>
              </a:rPr>
              <a:t>), энергии нейтронов до нескольких десятков МэВ;</a:t>
            </a:r>
          </a:p>
          <a:p>
            <a:r>
              <a:rPr lang="ru-RU" dirty="0" smtClean="0">
                <a:sym typeface="Symbol" panose="05050102010706020507" pitchFamily="18" charset="2"/>
              </a:rPr>
              <a:t>Ускорители заряженных частиц, реакции на тяжелых ядрах:</a:t>
            </a:r>
          </a:p>
          <a:p>
            <a:pPr lvl="1"/>
            <a:r>
              <a:rPr lang="ru-RU" dirty="0" smtClean="0">
                <a:sym typeface="Symbol" panose="05050102010706020507" pitchFamily="18" charset="2"/>
              </a:rPr>
              <a:t>Протоны, дейтроны, альфа-частицы </a:t>
            </a:r>
            <a:r>
              <a:rPr lang="en-US" dirty="0" smtClean="0">
                <a:sym typeface="Symbol" panose="05050102010706020507" pitchFamily="18" charset="2"/>
              </a:rPr>
              <a:t>spallation </a:t>
            </a:r>
            <a:r>
              <a:rPr lang="ru-RU" dirty="0" smtClean="0">
                <a:sym typeface="Symbol" panose="05050102010706020507" pitchFamily="18" charset="2"/>
              </a:rPr>
              <a:t>реакции на свинце, уране – плотности потока нейтронов до 10</a:t>
            </a:r>
            <a:r>
              <a:rPr lang="ru-RU" baseline="30000" dirty="0" smtClean="0">
                <a:sym typeface="Symbol" panose="05050102010706020507" pitchFamily="18" charset="2"/>
              </a:rPr>
              <a:t>15</a:t>
            </a:r>
            <a:r>
              <a:rPr lang="ru-RU" dirty="0" smtClean="0">
                <a:sym typeface="Symbol" panose="05050102010706020507" pitchFamily="18" charset="2"/>
              </a:rPr>
              <a:t> н/см</a:t>
            </a:r>
            <a:r>
              <a:rPr lang="ru-RU" baseline="30000" dirty="0" smtClean="0">
                <a:sym typeface="Symbol" panose="05050102010706020507" pitchFamily="18" charset="2"/>
              </a:rPr>
              <a:t>2</a:t>
            </a:r>
            <a:r>
              <a:rPr lang="ru-RU" dirty="0" smtClean="0">
                <a:sym typeface="Symbol" panose="05050102010706020507" pitchFamily="18" charset="2"/>
              </a:rPr>
              <a:t>/с;</a:t>
            </a:r>
          </a:p>
          <a:p>
            <a:pPr lvl="1"/>
            <a:r>
              <a:rPr lang="ru-RU" dirty="0" smtClean="0">
                <a:sym typeface="Symbol" panose="05050102010706020507" pitchFamily="18" charset="2"/>
              </a:rPr>
              <a:t>Электроны – тормозное гамма-излучение – (,</a:t>
            </a:r>
            <a:r>
              <a:rPr lang="en-US" dirty="0" err="1" smtClean="0">
                <a:sym typeface="Symbol" panose="05050102010706020507" pitchFamily="18" charset="2"/>
              </a:rPr>
              <a:t>xn</a:t>
            </a:r>
            <a:r>
              <a:rPr lang="en-US" dirty="0" smtClean="0">
                <a:sym typeface="Symbol" panose="05050102010706020507" pitchFamily="18" charset="2"/>
              </a:rPr>
              <a:t>) </a:t>
            </a:r>
            <a:r>
              <a:rPr lang="ru-RU" dirty="0" smtClean="0">
                <a:sym typeface="Symbol" panose="05050102010706020507" pitchFamily="18" charset="2"/>
              </a:rPr>
              <a:t>реакции</a:t>
            </a:r>
            <a:r>
              <a:rPr lang="en-US" dirty="0" smtClean="0">
                <a:sym typeface="Symbol" panose="05050102010706020507" pitchFamily="18" charset="2"/>
              </a:rPr>
              <a:t> - </a:t>
            </a:r>
            <a:r>
              <a:rPr lang="ru-RU" dirty="0">
                <a:sym typeface="Symbol" panose="05050102010706020507" pitchFamily="18" charset="2"/>
              </a:rPr>
              <a:t>плотности потока нейтронов до </a:t>
            </a:r>
            <a:r>
              <a:rPr lang="ru-RU" dirty="0" smtClean="0">
                <a:sym typeface="Symbol" panose="05050102010706020507" pitchFamily="18" charset="2"/>
              </a:rPr>
              <a:t>10</a:t>
            </a:r>
            <a:r>
              <a:rPr lang="ru-RU" baseline="30000" dirty="0" smtClean="0">
                <a:sym typeface="Symbol" panose="05050102010706020507" pitchFamily="18" charset="2"/>
              </a:rPr>
              <a:t>13</a:t>
            </a:r>
            <a:r>
              <a:rPr lang="ru-RU" dirty="0" smtClean="0">
                <a:sym typeface="Symbol" panose="05050102010706020507" pitchFamily="18" charset="2"/>
              </a:rPr>
              <a:t> н/см</a:t>
            </a:r>
            <a:r>
              <a:rPr lang="ru-RU" baseline="30000" dirty="0" smtClean="0">
                <a:sym typeface="Symbol" panose="05050102010706020507" pitchFamily="18" charset="2"/>
              </a:rPr>
              <a:t>2</a:t>
            </a:r>
            <a:r>
              <a:rPr lang="ru-RU" dirty="0" smtClean="0">
                <a:sym typeface="Symbol" panose="05050102010706020507" pitchFamily="18" charset="2"/>
              </a:rPr>
              <a:t>/с</a:t>
            </a:r>
            <a:r>
              <a:rPr lang="en-US" dirty="0" smtClean="0">
                <a:sym typeface="Symbol" panose="05050102010706020507" pitchFamily="18" charset="2"/>
              </a:rPr>
              <a:t>;</a:t>
            </a:r>
          </a:p>
          <a:p>
            <a:r>
              <a:rPr lang="ru-RU" dirty="0" smtClean="0">
                <a:solidFill>
                  <a:srgbClr val="002060"/>
                </a:solidFill>
                <a:sym typeface="Symbol" panose="05050102010706020507" pitchFamily="18" charset="2"/>
              </a:rPr>
              <a:t>Ядерные реакторы - </a:t>
            </a:r>
            <a:r>
              <a:rPr lang="ru-RU" dirty="0">
                <a:solidFill>
                  <a:srgbClr val="002060"/>
                </a:solidFill>
                <a:sym typeface="Symbol" panose="05050102010706020507" pitchFamily="18" charset="2"/>
              </a:rPr>
              <a:t>плотности потока нейтронов до 10</a:t>
            </a:r>
            <a:r>
              <a:rPr lang="ru-RU" baseline="30000" dirty="0">
                <a:solidFill>
                  <a:srgbClr val="002060"/>
                </a:solidFill>
                <a:sym typeface="Symbol" panose="05050102010706020507" pitchFamily="18" charset="2"/>
              </a:rPr>
              <a:t>15</a:t>
            </a:r>
            <a:r>
              <a:rPr lang="ru-RU" dirty="0">
                <a:solidFill>
                  <a:srgbClr val="002060"/>
                </a:solidFill>
                <a:sym typeface="Symbol" panose="05050102010706020507" pitchFamily="18" charset="2"/>
              </a:rPr>
              <a:t> </a:t>
            </a:r>
            <a:r>
              <a:rPr lang="ru-RU" dirty="0" smtClean="0">
                <a:solidFill>
                  <a:srgbClr val="002060"/>
                </a:solidFill>
                <a:sym typeface="Symbol" panose="05050102010706020507" pitchFamily="18" charset="2"/>
              </a:rPr>
              <a:t>н/см</a:t>
            </a:r>
            <a:r>
              <a:rPr lang="ru-RU" baseline="30000" dirty="0" smtClean="0">
                <a:solidFill>
                  <a:srgbClr val="002060"/>
                </a:solidFill>
                <a:sym typeface="Symbol" panose="05050102010706020507" pitchFamily="18" charset="2"/>
              </a:rPr>
              <a:t>2</a:t>
            </a:r>
            <a:r>
              <a:rPr lang="ru-RU" dirty="0" smtClean="0">
                <a:solidFill>
                  <a:srgbClr val="002060"/>
                </a:solidFill>
                <a:sym typeface="Symbol" panose="05050102010706020507" pitchFamily="18" charset="2"/>
              </a:rPr>
              <a:t>/</a:t>
            </a:r>
            <a:r>
              <a:rPr lang="en-US" dirty="0" smtClean="0">
                <a:solidFill>
                  <a:srgbClr val="002060"/>
                </a:solidFill>
                <a:sym typeface="Symbol" panose="05050102010706020507" pitchFamily="18" charset="2"/>
              </a:rPr>
              <a:t>c;</a:t>
            </a:r>
          </a:p>
          <a:p>
            <a:r>
              <a:rPr lang="ru-RU" dirty="0" smtClean="0">
                <a:sym typeface="Symbol" panose="05050102010706020507" pitchFamily="18" charset="2"/>
              </a:rPr>
              <a:t>Ядерные взрывы - </a:t>
            </a:r>
            <a:r>
              <a:rPr lang="ru-RU" dirty="0">
                <a:sym typeface="Symbol" panose="05050102010706020507" pitchFamily="18" charset="2"/>
              </a:rPr>
              <a:t>плотности потока нейтронов до </a:t>
            </a:r>
            <a:r>
              <a:rPr lang="ru-RU" dirty="0" smtClean="0">
                <a:sym typeface="Symbol" panose="05050102010706020507" pitchFamily="18" charset="2"/>
              </a:rPr>
              <a:t>10</a:t>
            </a:r>
            <a:r>
              <a:rPr lang="ru-RU" baseline="30000" dirty="0" smtClean="0">
                <a:sym typeface="Symbol" panose="05050102010706020507" pitchFamily="18" charset="2"/>
              </a:rPr>
              <a:t>21</a:t>
            </a:r>
            <a:r>
              <a:rPr lang="ru-RU" dirty="0" smtClean="0">
                <a:sym typeface="Symbol" panose="05050102010706020507" pitchFamily="18" charset="2"/>
              </a:rPr>
              <a:t> н/см</a:t>
            </a:r>
            <a:r>
              <a:rPr lang="ru-RU" baseline="30000" dirty="0" smtClean="0">
                <a:sym typeface="Symbol" panose="05050102010706020507" pitchFamily="18" charset="2"/>
              </a:rPr>
              <a:t>2</a:t>
            </a:r>
            <a:r>
              <a:rPr lang="ru-RU" dirty="0" smtClean="0">
                <a:sym typeface="Symbol" panose="05050102010706020507" pitchFamily="18" charset="2"/>
              </a:rPr>
              <a:t>/с;</a:t>
            </a:r>
            <a:endParaRPr lang="ru-RU" dirty="0"/>
          </a:p>
        </p:txBody>
      </p:sp>
      <p:grpSp>
        <p:nvGrpSpPr>
          <p:cNvPr id="11" name="Группа 10"/>
          <p:cNvGrpSpPr/>
          <p:nvPr/>
        </p:nvGrpSpPr>
        <p:grpSpPr>
          <a:xfrm>
            <a:off x="302007" y="14244"/>
            <a:ext cx="11752976" cy="6843756"/>
            <a:chOff x="234967" y="762000"/>
            <a:chExt cx="9144000" cy="5599113"/>
          </a:xfrm>
        </p:grpSpPr>
        <p:pic>
          <p:nvPicPr>
            <p:cNvPr id="12" name="Picture 4" descr="flux">
              <a:hlinkClick r:id="rId2" action="ppaction://program"/>
            </p:cNvPr>
            <p:cNvPicPr>
              <a:picLocks noChangeAspect="1" noChangeArrowheads="1"/>
            </p:cNvPicPr>
            <p:nvPr/>
          </p:nvPicPr>
          <p:blipFill>
            <a:blip r:embed="rId3"/>
            <a:srcRect/>
            <a:stretch>
              <a:fillRect/>
            </a:stretch>
          </p:blipFill>
          <p:spPr bwMode="auto">
            <a:xfrm>
              <a:off x="234967" y="762000"/>
              <a:ext cx="9144000" cy="5599113"/>
            </a:xfrm>
            <a:prstGeom prst="rect">
              <a:avLst/>
            </a:prstGeom>
            <a:noFill/>
            <a:ln w="9525">
              <a:noFill/>
              <a:miter lim="800000"/>
              <a:headEnd/>
              <a:tailEnd/>
            </a:ln>
          </p:spPr>
        </p:pic>
        <p:pic>
          <p:nvPicPr>
            <p:cNvPr id="13" name="Picture 9" descr="Untitled-1.jp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185876" y="903288"/>
              <a:ext cx="1066800" cy="1382713"/>
            </a:xfrm>
            <a:prstGeom prst="rect">
              <a:avLst/>
            </a:prstGeom>
            <a:noFill/>
            <a:ln w="9525">
              <a:noFill/>
              <a:miter lim="800000"/>
              <a:headEnd/>
              <a:tailEnd/>
            </a:ln>
          </p:spPr>
        </p:pic>
      </p:grpSp>
      <p:sp>
        <p:nvSpPr>
          <p:cNvPr id="4" name="Дата 3"/>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19</a:t>
            </a:fld>
            <a:endParaRPr lang="ru-RU"/>
          </a:p>
        </p:txBody>
      </p:sp>
    </p:spTree>
    <p:extLst>
      <p:ext uri="{BB962C8B-B14F-4D97-AF65-F5344CB8AC3E}">
        <p14:creationId xmlns:p14="http://schemas.microsoft.com/office/powerpoint/2010/main" val="405735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3000" fill="hold"/>
                                        <p:tgtEl>
                                          <p:spTgt spid="11"/>
                                        </p:tgtEl>
                                        <p:attrNameLst>
                                          <p:attrName>ppt_w</p:attrName>
                                        </p:attrNameLst>
                                      </p:cBhvr>
                                      <p:tavLst>
                                        <p:tav tm="0">
                                          <p:val>
                                            <p:fltVal val="0"/>
                                          </p:val>
                                        </p:tav>
                                        <p:tav tm="100000">
                                          <p:val>
                                            <p:strVal val="#ppt_w"/>
                                          </p:val>
                                        </p:tav>
                                      </p:tavLst>
                                    </p:anim>
                                    <p:anim calcmode="lin" valueType="num">
                                      <p:cBhvr>
                                        <p:cTn id="8" dur="3000" fill="hold"/>
                                        <p:tgtEl>
                                          <p:spTgt spid="11"/>
                                        </p:tgtEl>
                                        <p:attrNameLst>
                                          <p:attrName>ppt_h</p:attrName>
                                        </p:attrNameLst>
                                      </p:cBhvr>
                                      <p:tavLst>
                                        <p:tav tm="0">
                                          <p:val>
                                            <p:fltVal val="0"/>
                                          </p:val>
                                        </p:tav>
                                        <p:tav tm="100000">
                                          <p:val>
                                            <p:strVal val="#ppt_h"/>
                                          </p:val>
                                        </p:tav>
                                      </p:tavLst>
                                    </p:anim>
                                    <p:animEffect transition="in" filter="fade">
                                      <p:cBhvr>
                                        <p:cTn id="9"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СОДЕРЖАНИЕ</a:t>
            </a:r>
            <a:endParaRPr lang="ru-RU" dirty="0"/>
          </a:p>
        </p:txBody>
      </p:sp>
      <p:sp>
        <p:nvSpPr>
          <p:cNvPr id="3" name="Объект 2"/>
          <p:cNvSpPr>
            <a:spLocks noGrp="1"/>
          </p:cNvSpPr>
          <p:nvPr>
            <p:ph idx="1"/>
          </p:nvPr>
        </p:nvSpPr>
        <p:spPr/>
        <p:txBody>
          <a:bodyPr>
            <a:normAutofit fontScale="92500" lnSpcReduction="20000"/>
          </a:bodyPr>
          <a:lstStyle/>
          <a:p>
            <a:pPr>
              <a:lnSpc>
                <a:spcPct val="160000"/>
              </a:lnSpc>
            </a:pPr>
            <a:r>
              <a:rPr lang="ru-RU" dirty="0" smtClean="0"/>
              <a:t>Исторический экскурс – от Большого взрыва до начала ХХ века;</a:t>
            </a:r>
          </a:p>
          <a:p>
            <a:pPr>
              <a:lnSpc>
                <a:spcPct val="160000"/>
              </a:lnSpc>
            </a:pPr>
            <a:r>
              <a:rPr lang="ru-RU" dirty="0" smtClean="0">
                <a:solidFill>
                  <a:srgbClr val="002060"/>
                </a:solidFill>
              </a:rPr>
              <a:t>Открытие нейтрона;</a:t>
            </a:r>
          </a:p>
          <a:p>
            <a:pPr>
              <a:lnSpc>
                <a:spcPct val="160000"/>
              </a:lnSpc>
            </a:pPr>
            <a:r>
              <a:rPr lang="ru-RU" dirty="0" smtClean="0"/>
              <a:t>Источники нейтронов;</a:t>
            </a:r>
          </a:p>
          <a:p>
            <a:pPr>
              <a:lnSpc>
                <a:spcPct val="160000"/>
              </a:lnSpc>
            </a:pPr>
            <a:r>
              <a:rPr lang="ru-RU" dirty="0">
                <a:solidFill>
                  <a:srgbClr val="002060"/>
                </a:solidFill>
              </a:rPr>
              <a:t>Методы регистрации и спектрометрии нейтронов;</a:t>
            </a:r>
          </a:p>
          <a:p>
            <a:pPr>
              <a:lnSpc>
                <a:spcPct val="160000"/>
              </a:lnSpc>
            </a:pPr>
            <a:r>
              <a:rPr lang="ru-RU" dirty="0" smtClean="0"/>
              <a:t>Нейтроны в физическом эксперименте;</a:t>
            </a:r>
          </a:p>
          <a:p>
            <a:pPr>
              <a:lnSpc>
                <a:spcPct val="160000"/>
              </a:lnSpc>
            </a:pPr>
            <a:r>
              <a:rPr lang="ru-RU" dirty="0" smtClean="0">
                <a:solidFill>
                  <a:srgbClr val="002060"/>
                </a:solidFill>
              </a:rPr>
              <a:t>Нейтроны в космосе;</a:t>
            </a:r>
          </a:p>
          <a:p>
            <a:pPr>
              <a:lnSpc>
                <a:spcPct val="160000"/>
              </a:lnSpc>
            </a:pPr>
            <a:r>
              <a:rPr lang="ru-RU" dirty="0" smtClean="0"/>
              <a:t>Вопросы и темы для дискуссии;</a:t>
            </a:r>
            <a:endParaRPr lang="ru-RU" dirty="0"/>
          </a:p>
        </p:txBody>
      </p:sp>
      <p:sp>
        <p:nvSpPr>
          <p:cNvPr id="4" name="Дата 3"/>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2</a:t>
            </a:fld>
            <a:endParaRPr lang="ru-RU"/>
          </a:p>
        </p:txBody>
      </p:sp>
    </p:spTree>
    <p:extLst>
      <p:ext uri="{BB962C8B-B14F-4D97-AF65-F5344CB8AC3E}">
        <p14:creationId xmlns:p14="http://schemas.microsoft.com/office/powerpoint/2010/main" val="37370539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Классификация нейтронов по энергии</a:t>
            </a:r>
            <a:endParaRPr lang="ru-RU" dirty="0"/>
          </a:p>
        </p:txBody>
      </p:sp>
      <p:grpSp>
        <p:nvGrpSpPr>
          <p:cNvPr id="4" name="Группа 3"/>
          <p:cNvGrpSpPr/>
          <p:nvPr/>
        </p:nvGrpSpPr>
        <p:grpSpPr>
          <a:xfrm>
            <a:off x="620085" y="738439"/>
            <a:ext cx="10733715" cy="5777219"/>
            <a:chOff x="0" y="1219200"/>
            <a:chExt cx="8942388" cy="4933950"/>
          </a:xfrm>
        </p:grpSpPr>
        <p:graphicFrame>
          <p:nvGraphicFramePr>
            <p:cNvPr id="5" name="Object 3"/>
            <p:cNvGraphicFramePr>
              <a:graphicFrameLocks noChangeAspect="1"/>
            </p:cNvGraphicFramePr>
            <p:nvPr>
              <p:extLst>
                <p:ext uri="{D42A27DB-BD31-4B8C-83A1-F6EECF244321}">
                  <p14:modId xmlns:p14="http://schemas.microsoft.com/office/powerpoint/2010/main" val="2714533815"/>
                </p:ext>
              </p:extLst>
            </p:nvPr>
          </p:nvGraphicFramePr>
          <p:xfrm>
            <a:off x="0" y="2209800"/>
            <a:ext cx="8942388" cy="2895600"/>
          </p:xfrm>
          <a:graphic>
            <a:graphicData uri="http://schemas.openxmlformats.org/presentationml/2006/ole">
              <mc:AlternateContent xmlns:mc="http://schemas.openxmlformats.org/markup-compatibility/2006">
                <mc:Choice xmlns:v="urn:schemas-microsoft-com:vml" Requires="v">
                  <p:oleObj spid="_x0000_s4153" name="Graph" r:id="rId3" imgW="4023360" imgH="3108960" progId="Origin50.Graph">
                    <p:embed/>
                  </p:oleObj>
                </mc:Choice>
                <mc:Fallback>
                  <p:oleObj name="Graph" r:id="rId3" imgW="4023360" imgH="310896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3637" t="29411" r="9091" b="38235"/>
                        <a:stretch>
                          <a:fillRect/>
                        </a:stretch>
                      </p:blipFill>
                      <p:spPr bwMode="auto">
                        <a:xfrm>
                          <a:off x="0" y="2209800"/>
                          <a:ext cx="8942388" cy="28956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107"/>
            <p:cNvSpPr>
              <a:spLocks noChangeArrowheads="1"/>
            </p:cNvSpPr>
            <p:nvPr/>
          </p:nvSpPr>
          <p:spPr bwMode="auto">
            <a:xfrm>
              <a:off x="4648200" y="5486400"/>
              <a:ext cx="1657350" cy="576263"/>
            </a:xfrm>
            <a:prstGeom prst="wedgeRoundRectCallout">
              <a:avLst>
                <a:gd name="adj1" fmla="val 160152"/>
                <a:gd name="adj2" fmla="val -383407"/>
                <a:gd name="adj3" fmla="val 16667"/>
              </a:avLst>
            </a:prstGeom>
            <a:solidFill>
              <a:srgbClr val="FFFF00"/>
            </a:solidFill>
            <a:ln w="9525">
              <a:solidFill>
                <a:schemeClr val="tx1"/>
              </a:solidFill>
              <a:miter lim="800000"/>
              <a:headEnd/>
              <a:tailEnd/>
            </a:ln>
            <a:effectLst/>
          </p:spPr>
          <p:txBody>
            <a:bodyPr/>
            <a:lstStyle/>
            <a:p>
              <a:pPr algn="ctr">
                <a:defRPr/>
              </a:pPr>
              <a:r>
                <a:rPr lang="en-US" sz="2800" b="1">
                  <a:effectLst>
                    <a:outerShdw blurRad="38100" dist="38100" dir="2700000" algn="tl">
                      <a:srgbClr val="FFFFFF"/>
                    </a:outerShdw>
                  </a:effectLst>
                </a:rPr>
                <a:t>fast</a:t>
              </a:r>
              <a:endParaRPr lang="ru-RU" altLang="ko-KR" sz="2800" b="1">
                <a:effectLst>
                  <a:outerShdw blurRad="38100" dist="38100" dir="2700000" algn="tl">
                    <a:srgbClr val="FFFFFF"/>
                  </a:outerShdw>
                </a:effectLst>
              </a:endParaRPr>
            </a:p>
          </p:txBody>
        </p:sp>
        <p:sp>
          <p:nvSpPr>
            <p:cNvPr id="7" name="Rectangle 49"/>
            <p:cNvSpPr>
              <a:spLocks noChangeArrowheads="1"/>
            </p:cNvSpPr>
            <p:nvPr/>
          </p:nvSpPr>
          <p:spPr bwMode="auto">
            <a:xfrm>
              <a:off x="684213" y="4213225"/>
              <a:ext cx="52387" cy="246063"/>
            </a:xfrm>
            <a:prstGeom prst="rect">
              <a:avLst/>
            </a:prstGeom>
            <a:noFill/>
            <a:ln w="9525">
              <a:noFill/>
              <a:miter lim="800000"/>
              <a:headEnd/>
              <a:tailEnd/>
            </a:ln>
          </p:spPr>
          <p:txBody>
            <a:bodyPr wrap="none" lIns="0" tIns="0" rIns="0" bIns="0">
              <a:spAutoFit/>
            </a:bodyPr>
            <a:lstStyle/>
            <a:p>
              <a:r>
                <a:rPr lang="ru-RU" altLang="ko-KR" sz="1600" b="1" i="1">
                  <a:solidFill>
                    <a:srgbClr val="000000"/>
                  </a:solidFill>
                  <a:latin typeface="Times New Roman" pitchFamily="18" charset="0"/>
                </a:rPr>
                <a:t> </a:t>
              </a:r>
              <a:endParaRPr lang="ru-RU" altLang="ko-KR"/>
            </a:p>
          </p:txBody>
        </p:sp>
        <p:sp>
          <p:nvSpPr>
            <p:cNvPr id="8" name="Rectangle 63"/>
            <p:cNvSpPr>
              <a:spLocks noChangeArrowheads="1"/>
            </p:cNvSpPr>
            <p:nvPr/>
          </p:nvSpPr>
          <p:spPr bwMode="auto">
            <a:xfrm>
              <a:off x="2187575" y="2147888"/>
              <a:ext cx="52388" cy="246062"/>
            </a:xfrm>
            <a:prstGeom prst="rect">
              <a:avLst/>
            </a:prstGeom>
            <a:noFill/>
            <a:ln w="9525">
              <a:noFill/>
              <a:miter lim="800000"/>
              <a:headEnd/>
              <a:tailEnd/>
            </a:ln>
          </p:spPr>
          <p:txBody>
            <a:bodyPr wrap="none" lIns="0" tIns="0" rIns="0" bIns="0">
              <a:spAutoFit/>
            </a:bodyPr>
            <a:lstStyle/>
            <a:p>
              <a:r>
                <a:rPr lang="ru-RU" altLang="ko-KR" sz="1600" b="1" i="1">
                  <a:solidFill>
                    <a:srgbClr val="000000"/>
                  </a:solidFill>
                  <a:latin typeface="Times New Roman" pitchFamily="18" charset="0"/>
                </a:rPr>
                <a:t> </a:t>
              </a:r>
              <a:endParaRPr lang="ru-RU" altLang="ko-KR"/>
            </a:p>
          </p:txBody>
        </p:sp>
        <p:sp>
          <p:nvSpPr>
            <p:cNvPr id="9" name="Rectangle 65"/>
            <p:cNvSpPr>
              <a:spLocks noChangeArrowheads="1"/>
            </p:cNvSpPr>
            <p:nvPr/>
          </p:nvSpPr>
          <p:spPr bwMode="auto">
            <a:xfrm>
              <a:off x="3167063" y="4810125"/>
              <a:ext cx="50800" cy="246063"/>
            </a:xfrm>
            <a:prstGeom prst="rect">
              <a:avLst/>
            </a:prstGeom>
            <a:noFill/>
            <a:ln w="9525">
              <a:noFill/>
              <a:miter lim="800000"/>
              <a:headEnd/>
              <a:tailEnd/>
            </a:ln>
          </p:spPr>
          <p:txBody>
            <a:bodyPr wrap="none" lIns="0" tIns="0" rIns="0" bIns="0">
              <a:spAutoFit/>
            </a:bodyPr>
            <a:lstStyle/>
            <a:p>
              <a:r>
                <a:rPr lang="ru-RU" altLang="ko-KR" sz="1600" b="1" i="1">
                  <a:solidFill>
                    <a:srgbClr val="000000"/>
                  </a:solidFill>
                  <a:latin typeface="Times New Roman" pitchFamily="18" charset="0"/>
                </a:rPr>
                <a:t> </a:t>
              </a:r>
              <a:endParaRPr lang="ru-RU" altLang="ko-KR"/>
            </a:p>
          </p:txBody>
        </p:sp>
        <p:sp>
          <p:nvSpPr>
            <p:cNvPr id="10" name="Rectangle 86"/>
            <p:cNvSpPr>
              <a:spLocks noChangeArrowheads="1"/>
            </p:cNvSpPr>
            <p:nvPr/>
          </p:nvSpPr>
          <p:spPr bwMode="auto">
            <a:xfrm>
              <a:off x="654050" y="2849563"/>
              <a:ext cx="34925" cy="168275"/>
            </a:xfrm>
            <a:prstGeom prst="rect">
              <a:avLst/>
            </a:prstGeom>
            <a:noFill/>
            <a:ln w="9525">
              <a:noFill/>
              <a:miter lim="800000"/>
              <a:headEnd/>
              <a:tailEnd/>
            </a:ln>
          </p:spPr>
          <p:txBody>
            <a:bodyPr wrap="none" lIns="0" tIns="0" rIns="0" bIns="0">
              <a:spAutoFit/>
            </a:bodyPr>
            <a:lstStyle/>
            <a:p>
              <a:r>
                <a:rPr lang="ru-RU" altLang="ko-KR" sz="1100" b="1" i="1">
                  <a:solidFill>
                    <a:srgbClr val="000000"/>
                  </a:solidFill>
                  <a:latin typeface="Times New Roman" pitchFamily="18" charset="0"/>
                </a:rPr>
                <a:t> </a:t>
              </a:r>
              <a:endParaRPr lang="ru-RU" altLang="ko-KR"/>
            </a:p>
          </p:txBody>
        </p:sp>
        <p:sp>
          <p:nvSpPr>
            <p:cNvPr id="11" name="Rectangle 89"/>
            <p:cNvSpPr>
              <a:spLocks noChangeArrowheads="1"/>
            </p:cNvSpPr>
            <p:nvPr/>
          </p:nvSpPr>
          <p:spPr bwMode="auto">
            <a:xfrm>
              <a:off x="1035050" y="2441575"/>
              <a:ext cx="38100" cy="182563"/>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12" name="Rectangle 90"/>
            <p:cNvSpPr>
              <a:spLocks noChangeArrowheads="1"/>
            </p:cNvSpPr>
            <p:nvPr/>
          </p:nvSpPr>
          <p:spPr bwMode="auto">
            <a:xfrm>
              <a:off x="1035050" y="2616200"/>
              <a:ext cx="38100" cy="182563"/>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13" name="Rectangle 92"/>
            <p:cNvSpPr>
              <a:spLocks noChangeArrowheads="1"/>
            </p:cNvSpPr>
            <p:nvPr/>
          </p:nvSpPr>
          <p:spPr bwMode="auto">
            <a:xfrm>
              <a:off x="1111250" y="4930775"/>
              <a:ext cx="38100" cy="182563"/>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14" name="Rectangle 93"/>
            <p:cNvSpPr>
              <a:spLocks noChangeArrowheads="1"/>
            </p:cNvSpPr>
            <p:nvPr/>
          </p:nvSpPr>
          <p:spPr bwMode="auto">
            <a:xfrm>
              <a:off x="1111250" y="5105400"/>
              <a:ext cx="38100" cy="182563"/>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15" name="Rectangle 94"/>
            <p:cNvSpPr>
              <a:spLocks noChangeArrowheads="1"/>
            </p:cNvSpPr>
            <p:nvPr/>
          </p:nvSpPr>
          <p:spPr bwMode="auto">
            <a:xfrm>
              <a:off x="1111250" y="5281613"/>
              <a:ext cx="38100" cy="182562"/>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16" name="Rectangle 95"/>
            <p:cNvSpPr>
              <a:spLocks noChangeArrowheads="1"/>
            </p:cNvSpPr>
            <p:nvPr/>
          </p:nvSpPr>
          <p:spPr bwMode="auto">
            <a:xfrm>
              <a:off x="1168400" y="5454650"/>
              <a:ext cx="38100" cy="182563"/>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17" name="Rectangle 96"/>
            <p:cNvSpPr>
              <a:spLocks noChangeArrowheads="1"/>
            </p:cNvSpPr>
            <p:nvPr/>
          </p:nvSpPr>
          <p:spPr bwMode="auto">
            <a:xfrm>
              <a:off x="1111250" y="5632450"/>
              <a:ext cx="38100" cy="182563"/>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18" name="Rectangle 97"/>
            <p:cNvSpPr>
              <a:spLocks noChangeArrowheads="1"/>
            </p:cNvSpPr>
            <p:nvPr/>
          </p:nvSpPr>
          <p:spPr bwMode="auto">
            <a:xfrm>
              <a:off x="1111250" y="5805488"/>
              <a:ext cx="38100" cy="182562"/>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19" name="Rectangle 98"/>
            <p:cNvSpPr>
              <a:spLocks noChangeArrowheads="1"/>
            </p:cNvSpPr>
            <p:nvPr/>
          </p:nvSpPr>
          <p:spPr bwMode="auto">
            <a:xfrm>
              <a:off x="1111250" y="5984875"/>
              <a:ext cx="34925" cy="168275"/>
            </a:xfrm>
            <a:prstGeom prst="rect">
              <a:avLst/>
            </a:prstGeom>
            <a:noFill/>
            <a:ln w="9525">
              <a:noFill/>
              <a:miter lim="800000"/>
              <a:headEnd/>
              <a:tailEnd/>
            </a:ln>
          </p:spPr>
          <p:txBody>
            <a:bodyPr wrap="none" lIns="0" tIns="0" rIns="0" bIns="0">
              <a:spAutoFit/>
            </a:bodyPr>
            <a:lstStyle/>
            <a:p>
              <a:r>
                <a:rPr lang="ru-RU" altLang="ko-KR" sz="1100" b="1" i="1">
                  <a:solidFill>
                    <a:srgbClr val="000000"/>
                  </a:solidFill>
                  <a:latin typeface="Times New Roman" pitchFamily="18" charset="0"/>
                </a:rPr>
                <a:t> </a:t>
              </a:r>
              <a:endParaRPr lang="ru-RU" altLang="ko-KR"/>
            </a:p>
          </p:txBody>
        </p:sp>
        <p:sp>
          <p:nvSpPr>
            <p:cNvPr id="20" name="AutoShape 101"/>
            <p:cNvSpPr>
              <a:spLocks noChangeArrowheads="1"/>
            </p:cNvSpPr>
            <p:nvPr/>
          </p:nvSpPr>
          <p:spPr bwMode="auto">
            <a:xfrm>
              <a:off x="719138" y="5275263"/>
              <a:ext cx="1441450" cy="576262"/>
            </a:xfrm>
            <a:prstGeom prst="wedgeRoundRectCallout">
              <a:avLst>
                <a:gd name="adj1" fmla="val -56144"/>
                <a:gd name="adj2" fmla="val -267736"/>
                <a:gd name="adj3" fmla="val 16667"/>
              </a:avLst>
            </a:prstGeom>
            <a:solidFill>
              <a:srgbClr val="FFFF00"/>
            </a:solidFill>
            <a:ln w="9525">
              <a:solidFill>
                <a:schemeClr val="tx1"/>
              </a:solidFill>
              <a:miter lim="800000"/>
              <a:headEnd/>
              <a:tailEnd/>
            </a:ln>
            <a:effectLst/>
          </p:spPr>
          <p:txBody>
            <a:bodyPr/>
            <a:lstStyle/>
            <a:p>
              <a:pPr algn="ctr">
                <a:defRPr/>
              </a:pPr>
              <a:r>
                <a:rPr lang="en-US" sz="3200" b="1" dirty="0">
                  <a:effectLst>
                    <a:outerShdw blurRad="38100" dist="38100" dir="2700000" algn="tl">
                      <a:srgbClr val="FFFFFF"/>
                    </a:outerShdw>
                  </a:effectLst>
                </a:rPr>
                <a:t>UCN</a:t>
              </a:r>
              <a:endParaRPr lang="ru-RU" altLang="ko-KR" sz="3200" b="1" dirty="0">
                <a:effectLst>
                  <a:outerShdw blurRad="38100" dist="38100" dir="2700000" algn="tl">
                    <a:srgbClr val="FFFFFF"/>
                  </a:outerShdw>
                </a:effectLst>
              </a:endParaRPr>
            </a:p>
          </p:txBody>
        </p:sp>
        <p:sp>
          <p:nvSpPr>
            <p:cNvPr id="21" name="AutoShape 102"/>
            <p:cNvSpPr>
              <a:spLocks noChangeArrowheads="1"/>
            </p:cNvSpPr>
            <p:nvPr/>
          </p:nvSpPr>
          <p:spPr bwMode="auto">
            <a:xfrm>
              <a:off x="2590800" y="5275263"/>
              <a:ext cx="1657350" cy="576262"/>
            </a:xfrm>
            <a:prstGeom prst="wedgeRoundRectCallout">
              <a:avLst>
                <a:gd name="adj1" fmla="val 260"/>
                <a:gd name="adj2" fmla="val -290702"/>
                <a:gd name="adj3" fmla="val 16667"/>
              </a:avLst>
            </a:prstGeom>
            <a:solidFill>
              <a:srgbClr val="FFFF00"/>
            </a:solidFill>
            <a:ln w="9525">
              <a:solidFill>
                <a:schemeClr val="tx1"/>
              </a:solidFill>
              <a:miter lim="800000"/>
              <a:headEnd/>
              <a:tailEnd/>
            </a:ln>
            <a:effectLst/>
          </p:spPr>
          <p:txBody>
            <a:bodyPr/>
            <a:lstStyle/>
            <a:p>
              <a:pPr algn="ctr">
                <a:defRPr/>
              </a:pPr>
              <a:r>
                <a:rPr lang="en-US" sz="2800" b="1" dirty="0">
                  <a:effectLst>
                    <a:outerShdw blurRad="38100" dist="38100" dir="2700000" algn="tl">
                      <a:srgbClr val="FFFFFF"/>
                    </a:outerShdw>
                  </a:effectLst>
                </a:rPr>
                <a:t>thermal</a:t>
              </a:r>
              <a:endParaRPr lang="ru-RU" altLang="ko-KR" sz="2800" b="1" dirty="0">
                <a:effectLst>
                  <a:outerShdw blurRad="38100" dist="38100" dir="2700000" algn="tl">
                    <a:srgbClr val="FFFFFF"/>
                  </a:outerShdw>
                </a:effectLst>
              </a:endParaRPr>
            </a:p>
          </p:txBody>
        </p:sp>
        <p:sp>
          <p:nvSpPr>
            <p:cNvPr id="22" name="AutoShape 103"/>
            <p:cNvSpPr>
              <a:spLocks noChangeArrowheads="1"/>
            </p:cNvSpPr>
            <p:nvPr/>
          </p:nvSpPr>
          <p:spPr bwMode="auto">
            <a:xfrm>
              <a:off x="838200" y="1219200"/>
              <a:ext cx="1657350" cy="576263"/>
            </a:xfrm>
            <a:prstGeom prst="wedgeRoundRectCallout">
              <a:avLst>
                <a:gd name="adj1" fmla="val 29694"/>
                <a:gd name="adj2" fmla="val 169232"/>
                <a:gd name="adj3" fmla="val 16667"/>
              </a:avLst>
            </a:prstGeom>
            <a:solidFill>
              <a:srgbClr val="FFFF00"/>
            </a:solidFill>
            <a:ln w="9525">
              <a:solidFill>
                <a:schemeClr val="tx1"/>
              </a:solidFill>
              <a:miter lim="800000"/>
              <a:headEnd/>
              <a:tailEnd/>
            </a:ln>
            <a:effectLst/>
          </p:spPr>
          <p:txBody>
            <a:bodyPr/>
            <a:lstStyle/>
            <a:p>
              <a:pPr algn="ctr">
                <a:defRPr/>
              </a:pPr>
              <a:r>
                <a:rPr lang="en-US" sz="2800" b="1" dirty="0">
                  <a:effectLst>
                    <a:outerShdw blurRad="38100" dist="38100" dir="2700000" algn="tl">
                      <a:srgbClr val="FFFFFF"/>
                    </a:outerShdw>
                  </a:effectLst>
                </a:rPr>
                <a:t>cold</a:t>
              </a:r>
              <a:endParaRPr lang="ru-RU" altLang="ko-KR" sz="2800" b="1" dirty="0">
                <a:effectLst>
                  <a:outerShdw blurRad="38100" dist="38100" dir="2700000" algn="tl">
                    <a:srgbClr val="FFFFFF"/>
                  </a:outerShdw>
                </a:effectLst>
              </a:endParaRPr>
            </a:p>
          </p:txBody>
        </p:sp>
        <p:sp>
          <p:nvSpPr>
            <p:cNvPr id="23" name="AutoShape 104"/>
            <p:cNvSpPr>
              <a:spLocks/>
            </p:cNvSpPr>
            <p:nvPr/>
          </p:nvSpPr>
          <p:spPr bwMode="auto">
            <a:xfrm rot="5400000">
              <a:off x="5428456" y="972344"/>
              <a:ext cx="649288" cy="3733800"/>
            </a:xfrm>
            <a:prstGeom prst="leftBrace">
              <a:avLst>
                <a:gd name="adj1" fmla="val 24493"/>
                <a:gd name="adj2" fmla="val 50000"/>
              </a:avLst>
            </a:prstGeom>
            <a:noFill/>
            <a:ln w="25400">
              <a:solidFill>
                <a:srgbClr val="FFFF00"/>
              </a:solidFill>
              <a:round/>
              <a:headEnd/>
              <a:tailEnd/>
            </a:ln>
          </p:spPr>
          <p:txBody>
            <a:bodyPr wrap="none" anchor="ctr"/>
            <a:lstStyle/>
            <a:p>
              <a:endParaRPr lang="ko-KR" altLang="en-US">
                <a:ea typeface="Gulim" pitchFamily="34" charset="-127"/>
              </a:endParaRPr>
            </a:p>
          </p:txBody>
        </p:sp>
        <p:sp>
          <p:nvSpPr>
            <p:cNvPr id="24" name="AutoShape 105"/>
            <p:cNvSpPr>
              <a:spLocks noChangeArrowheads="1"/>
            </p:cNvSpPr>
            <p:nvPr/>
          </p:nvSpPr>
          <p:spPr bwMode="auto">
            <a:xfrm>
              <a:off x="5715000" y="1371600"/>
              <a:ext cx="2232025" cy="576263"/>
            </a:xfrm>
            <a:prstGeom prst="wedgeRoundRectCallout">
              <a:avLst>
                <a:gd name="adj1" fmla="val -56243"/>
                <a:gd name="adj2" fmla="val 155960"/>
                <a:gd name="adj3" fmla="val 16667"/>
              </a:avLst>
            </a:prstGeom>
            <a:solidFill>
              <a:srgbClr val="FFFF00"/>
            </a:solidFill>
            <a:ln w="9525">
              <a:solidFill>
                <a:schemeClr val="tx1"/>
              </a:solidFill>
              <a:miter lim="800000"/>
              <a:headEnd/>
              <a:tailEnd/>
            </a:ln>
            <a:effectLst/>
          </p:spPr>
          <p:txBody>
            <a:bodyPr/>
            <a:lstStyle/>
            <a:p>
              <a:pPr algn="ctr">
                <a:defRPr/>
              </a:pPr>
              <a:r>
                <a:rPr lang="en-US" sz="2800" b="1" dirty="0">
                  <a:effectLst>
                    <a:outerShdw blurRad="38100" dist="38100" dir="2700000" algn="tl">
                      <a:srgbClr val="FFFFFF"/>
                    </a:outerShdw>
                  </a:effectLst>
                </a:rPr>
                <a:t>resonance</a:t>
              </a:r>
              <a:endParaRPr lang="ru-RU" altLang="ko-KR" sz="2800" b="1" dirty="0">
                <a:effectLst>
                  <a:outerShdw blurRad="38100" dist="38100" dir="2700000" algn="tl">
                    <a:srgbClr val="FFFFFF"/>
                  </a:outerShdw>
                </a:effectLst>
              </a:endParaRPr>
            </a:p>
          </p:txBody>
        </p:sp>
        <p:sp>
          <p:nvSpPr>
            <p:cNvPr id="25" name="AutoShape 106"/>
            <p:cNvSpPr>
              <a:spLocks/>
            </p:cNvSpPr>
            <p:nvPr/>
          </p:nvSpPr>
          <p:spPr bwMode="auto">
            <a:xfrm rot="5400000">
              <a:off x="1916906" y="2197894"/>
              <a:ext cx="433388" cy="1066800"/>
            </a:xfrm>
            <a:prstGeom prst="leftBrace">
              <a:avLst>
                <a:gd name="adj1" fmla="val 9003"/>
                <a:gd name="adj2" fmla="val 50000"/>
              </a:avLst>
            </a:prstGeom>
            <a:noFill/>
            <a:ln w="25400">
              <a:solidFill>
                <a:srgbClr val="FFFF00"/>
              </a:solidFill>
              <a:round/>
              <a:headEnd/>
              <a:tailEnd/>
            </a:ln>
          </p:spPr>
          <p:txBody>
            <a:bodyPr wrap="none" anchor="ctr"/>
            <a:lstStyle/>
            <a:p>
              <a:endParaRPr lang="ko-KR" altLang="en-US">
                <a:ea typeface="Gulim" pitchFamily="34" charset="-127"/>
              </a:endParaRPr>
            </a:p>
          </p:txBody>
        </p:sp>
      </p:grpSp>
      <p:graphicFrame>
        <p:nvGraphicFramePr>
          <p:cNvPr id="26" name="Group 308"/>
          <p:cNvGraphicFramePr>
            <a:graphicFrameLocks noGrp="1"/>
          </p:cNvGraphicFramePr>
          <p:nvPr>
            <p:extLst>
              <p:ext uri="{D42A27DB-BD31-4B8C-83A1-F6EECF244321}">
                <p14:modId xmlns:p14="http://schemas.microsoft.com/office/powerpoint/2010/main" val="1791611453"/>
              </p:ext>
            </p:extLst>
          </p:nvPr>
        </p:nvGraphicFramePr>
        <p:xfrm>
          <a:off x="1130984" y="982066"/>
          <a:ext cx="9437779" cy="3432628"/>
        </p:xfrm>
        <a:graphic>
          <a:graphicData uri="http://schemas.openxmlformats.org/drawingml/2006/table">
            <a:tbl>
              <a:tblPr/>
              <a:tblGrid>
                <a:gridCol w="2609674"/>
                <a:gridCol w="2045939"/>
                <a:gridCol w="1739143"/>
                <a:gridCol w="1739144"/>
                <a:gridCol w="1303879"/>
              </a:tblGrid>
              <a:tr h="3657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err="1" smtClean="0">
                          <a:ln>
                            <a:noFill/>
                          </a:ln>
                          <a:solidFill>
                            <a:schemeClr val="hlink"/>
                          </a:solidFill>
                          <a:effectLst>
                            <a:outerShdw blurRad="38100" dist="38100" dir="2700000" algn="tl">
                              <a:srgbClr val="000000">
                                <a:alpha val="43137"/>
                              </a:srgbClr>
                            </a:outerShdw>
                          </a:effectLst>
                          <a:latin typeface="Arial" pitchFamily="34" charset="0"/>
                          <a:ea typeface="굴림" pitchFamily="34" charset="-127"/>
                        </a:rPr>
                        <a:t>Нейтроны</a:t>
                      </a:r>
                      <a:endParaRPr kumimoji="0" lang="en-US" altLang="ko-KR" sz="2000" b="1" i="0" u="none" strike="noStrike" cap="none" normalizeH="0" baseline="0" dirty="0" smtClean="0">
                        <a:ln>
                          <a:noFill/>
                        </a:ln>
                        <a:solidFill>
                          <a:schemeClr val="hlink"/>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1" u="none" strike="noStrike" cap="none" normalizeH="0" baseline="0" dirty="0" smtClean="0">
                          <a:ln>
                            <a:noFill/>
                          </a:ln>
                          <a:solidFill>
                            <a:schemeClr val="hlink"/>
                          </a:solidFill>
                          <a:effectLst>
                            <a:outerShdw blurRad="38100" dist="38100" dir="2700000" algn="tl">
                              <a:srgbClr val="000000">
                                <a:alpha val="43137"/>
                              </a:srgbClr>
                            </a:outerShdw>
                          </a:effectLst>
                          <a:latin typeface="Arial" pitchFamily="34" charset="0"/>
                          <a:ea typeface="굴림" pitchFamily="34" charset="-127"/>
                        </a:rPr>
                        <a:t>Ε</a:t>
                      </a:r>
                      <a:r>
                        <a:rPr kumimoji="0" lang="en-US" altLang="ko-KR" sz="2000" b="1" i="0" u="none" strike="noStrike" cap="none" normalizeH="0" baseline="0" dirty="0" smtClean="0">
                          <a:ln>
                            <a:noFill/>
                          </a:ln>
                          <a:solidFill>
                            <a:schemeClr val="hlink"/>
                          </a:solidFill>
                          <a:effectLst>
                            <a:outerShdw blurRad="38100" dist="38100" dir="2700000" algn="tl">
                              <a:srgbClr val="000000">
                                <a:alpha val="43137"/>
                              </a:srgbClr>
                            </a:outerShdw>
                          </a:effectLst>
                          <a:latin typeface="Arial" pitchFamily="34" charset="0"/>
                          <a:ea typeface="굴림" pitchFamily="34" charset="-127"/>
                        </a:rPr>
                        <a:t>, </a:t>
                      </a:r>
                      <a:r>
                        <a:rPr kumimoji="0" lang="en-US" altLang="ko-KR" sz="2000" b="1" i="0" u="none" strike="noStrike" cap="none" normalizeH="0" baseline="0" dirty="0" err="1" smtClean="0">
                          <a:ln>
                            <a:noFill/>
                          </a:ln>
                          <a:solidFill>
                            <a:schemeClr val="hlink"/>
                          </a:solidFill>
                          <a:effectLst>
                            <a:outerShdw blurRad="38100" dist="38100" dir="2700000" algn="tl">
                              <a:srgbClr val="000000">
                                <a:alpha val="43137"/>
                              </a:srgbClr>
                            </a:outerShdw>
                          </a:effectLst>
                          <a:latin typeface="Arial" pitchFamily="34" charset="0"/>
                          <a:ea typeface="굴림" pitchFamily="34" charset="-127"/>
                        </a:rPr>
                        <a:t>эВ</a:t>
                      </a:r>
                      <a:endParaRPr kumimoji="0" lang="en-US" altLang="ko-KR" sz="2000" b="1" i="0" u="none" strike="noStrike" cap="none" normalizeH="0" baseline="0" dirty="0" smtClean="0">
                        <a:ln>
                          <a:noFill/>
                        </a:ln>
                        <a:solidFill>
                          <a:schemeClr val="hlink"/>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1" u="none" strike="noStrike" cap="none" normalizeH="0" baseline="0" smtClean="0">
                          <a:ln>
                            <a:noFill/>
                          </a:ln>
                          <a:solidFill>
                            <a:schemeClr val="hlink"/>
                          </a:solidFill>
                          <a:effectLst>
                            <a:outerShdw blurRad="38100" dist="38100" dir="2700000" algn="tl">
                              <a:srgbClr val="000000">
                                <a:alpha val="43137"/>
                              </a:srgbClr>
                            </a:outerShdw>
                          </a:effectLst>
                          <a:latin typeface="Arial" pitchFamily="34" charset="0"/>
                          <a:ea typeface="굴림" pitchFamily="34" charset="-127"/>
                        </a:rPr>
                        <a:t>v</a:t>
                      </a:r>
                      <a:r>
                        <a:rPr kumimoji="0" lang="en-US" altLang="ko-KR" sz="2000" b="1" i="0" u="none" strike="noStrike" cap="none" normalizeH="0" baseline="0" smtClean="0">
                          <a:ln>
                            <a:noFill/>
                          </a:ln>
                          <a:solidFill>
                            <a:schemeClr val="hlink"/>
                          </a:solidFill>
                          <a:effectLst>
                            <a:outerShdw blurRad="38100" dist="38100" dir="2700000" algn="tl">
                              <a:srgbClr val="000000">
                                <a:alpha val="43137"/>
                              </a:srgbClr>
                            </a:outerShdw>
                          </a:effectLst>
                          <a:latin typeface="Arial" pitchFamily="34" charset="0"/>
                          <a:ea typeface="굴림" pitchFamily="34" charset="-127"/>
                        </a:rPr>
                        <a:t>, см/с</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chemeClr val="hlink"/>
                          </a:solidFill>
                          <a:effectLst>
                            <a:outerShdw blurRad="38100" dist="38100" dir="2700000" algn="tl">
                              <a:srgbClr val="000000">
                                <a:alpha val="43137"/>
                              </a:srgbClr>
                            </a:outerShdw>
                          </a:effectLst>
                          <a:latin typeface="Arial" pitchFamily="34" charset="0"/>
                          <a:ea typeface="굴림" pitchFamily="34" charset="-127"/>
                        </a:rPr>
                        <a:t>λ, </a:t>
                      </a:r>
                      <a:r>
                        <a:rPr kumimoji="0" lang="en-US" altLang="ko-KR" sz="2000" b="1" i="0" u="none" strike="noStrike" cap="none" normalizeH="0" baseline="0" dirty="0" err="1" smtClean="0">
                          <a:ln>
                            <a:noFill/>
                          </a:ln>
                          <a:solidFill>
                            <a:schemeClr val="hlink"/>
                          </a:solidFill>
                          <a:effectLst>
                            <a:outerShdw blurRad="38100" dist="38100" dir="2700000" algn="tl">
                              <a:srgbClr val="000000">
                                <a:alpha val="43137"/>
                              </a:srgbClr>
                            </a:outerShdw>
                          </a:effectLst>
                          <a:latin typeface="Arial" pitchFamily="34" charset="0"/>
                          <a:ea typeface="굴림" pitchFamily="34" charset="-127"/>
                        </a:rPr>
                        <a:t>см</a:t>
                      </a:r>
                      <a:endParaRPr kumimoji="0" lang="en-US" altLang="ko-KR" sz="2000" b="1" i="0" u="none" strike="noStrike" cap="none" normalizeH="0" baseline="0" dirty="0" smtClean="0">
                        <a:ln>
                          <a:noFill/>
                        </a:ln>
                        <a:solidFill>
                          <a:schemeClr val="hlink"/>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1" u="none" strike="noStrike" cap="none" normalizeH="0" baseline="0" smtClean="0">
                          <a:ln>
                            <a:noFill/>
                          </a:ln>
                          <a:solidFill>
                            <a:schemeClr val="hlink"/>
                          </a:solidFill>
                          <a:effectLst>
                            <a:outerShdw blurRad="38100" dist="38100" dir="2700000" algn="tl">
                              <a:srgbClr val="000000">
                                <a:alpha val="43137"/>
                              </a:srgbClr>
                            </a:outerShdw>
                          </a:effectLst>
                          <a:latin typeface="Arial" pitchFamily="34" charset="0"/>
                          <a:ea typeface="굴림" pitchFamily="34" charset="-127"/>
                        </a:rPr>
                        <a:t>Τ</a:t>
                      </a:r>
                      <a:r>
                        <a:rPr kumimoji="0" lang="en-US" altLang="ko-KR" sz="2000" b="1" i="0" u="none" strike="noStrike" cap="none" normalizeH="0" baseline="-30000" smtClean="0">
                          <a:ln>
                            <a:noFill/>
                          </a:ln>
                          <a:solidFill>
                            <a:schemeClr val="hlink"/>
                          </a:solidFill>
                          <a:effectLst>
                            <a:outerShdw blurRad="38100" dist="38100" dir="2700000" algn="tl">
                              <a:srgbClr val="000000">
                                <a:alpha val="43137"/>
                              </a:srgbClr>
                            </a:outerShdw>
                          </a:effectLst>
                          <a:latin typeface="Arial" pitchFamily="34" charset="0"/>
                          <a:ea typeface="굴림" pitchFamily="34" charset="-127"/>
                        </a:rPr>
                        <a:t>ср</a:t>
                      </a:r>
                      <a:r>
                        <a:rPr kumimoji="0" lang="en-US" altLang="ko-KR" sz="2000" b="1" i="0" u="none" strike="noStrike" cap="none" normalizeH="0" baseline="0" smtClean="0">
                          <a:ln>
                            <a:noFill/>
                          </a:ln>
                          <a:solidFill>
                            <a:schemeClr val="hlink"/>
                          </a:solidFill>
                          <a:effectLst>
                            <a:outerShdw blurRad="38100" dist="38100" dir="2700000" algn="tl">
                              <a:srgbClr val="000000">
                                <a:alpha val="43137"/>
                              </a:srgbClr>
                            </a:outerShdw>
                          </a:effectLst>
                          <a:latin typeface="Arial" pitchFamily="34" charset="0"/>
                          <a:ea typeface="굴림" pitchFamily="34" charset="-127"/>
                        </a:rPr>
                        <a:t>, К</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Быстрые</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&gt; 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5</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&gt; 1,4×10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9</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&lt; 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−12</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10</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88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Медленные</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r>
              <a:tr h="3657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rPr>
                        <a:t>П</a:t>
                      </a: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ромежуточные</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10</a:t>
                      </a:r>
                      <a:r>
                        <a:rPr kumimoji="0" lang="en-US" altLang="ko-KR" sz="2000" b="1" i="0" u="none" strike="noStrike" cap="none" normalizeH="0" baseline="30000" dirty="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4</a:t>
                      </a:r>
                      <a:r>
                        <a:rPr kumimoji="0" lang="en-US" altLang="ko-KR"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−10</a:t>
                      </a:r>
                      <a:r>
                        <a:rPr kumimoji="0" lang="ru-RU" sz="2000" b="1" i="0" u="none" strike="noStrike" cap="none" normalizeH="0" baseline="30000" dirty="0" smtClean="0">
                          <a:ln>
                            <a:noFill/>
                          </a:ln>
                          <a:solidFill>
                            <a:schemeClr val="tx1"/>
                          </a:solidFill>
                          <a:effectLst>
                            <a:outerShdw blurRad="38100" dist="38100" dir="2700000" algn="tl">
                              <a:srgbClr val="000000">
                                <a:alpha val="43137"/>
                              </a:srgbClr>
                            </a:outerShdw>
                          </a:effectLst>
                          <a:latin typeface="Arial" pitchFamily="34" charset="0"/>
                        </a:rPr>
                        <a:t>5</a:t>
                      </a:r>
                      <a:endParaRPr kumimoji="0" lang="en-US" altLang="ko-KR"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1,4×10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3</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3×10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−11</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10</a:t>
                      </a:r>
                      <a:r>
                        <a:rPr kumimoji="0" lang="en-US" altLang="ko-KR" sz="2000" b="1" i="0" u="none" strike="noStrike" cap="none" normalizeH="0" baseline="30000" dirty="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8</a:t>
                      </a:r>
                      <a:endParaRPr kumimoji="0" lang="en-US" altLang="ko-KR"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rPr>
                        <a:t>Р</a:t>
                      </a: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езонансные</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0,5−10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4</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1,4×10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7</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3×10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−10</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6</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Тепловые</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0,5−5×10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−3</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2×10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5</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2×10</a:t>
                      </a:r>
                      <a:r>
                        <a:rPr kumimoji="0" lang="en-US" altLang="ko-KR" sz="2000" b="1" i="0" u="none" strike="noStrike" cap="none" normalizeH="0" baseline="30000" dirty="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−8</a:t>
                      </a:r>
                      <a:endParaRPr kumimoji="0" lang="en-US" altLang="ko-KR"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300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Холодные</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5×10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−3</a:t>
                      </a: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−7</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4,4×10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4</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9×10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−8</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10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Ультрахолодные</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−7</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4,4×10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2</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9×10</a:t>
                      </a:r>
                      <a:r>
                        <a:rPr kumimoji="0" lang="en-US" altLang="ko-KR" sz="2000" b="1" i="0" u="none" strike="noStrike" cap="none" normalizeH="0" baseline="3000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−6</a:t>
                      </a:r>
                      <a:endParaRPr kumimoji="0" lang="en-US" altLang="ko-KR"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10</a:t>
                      </a:r>
                      <a:r>
                        <a:rPr kumimoji="0" lang="en-US" altLang="ko-KR" sz="2000" b="1" i="0" u="none" strike="noStrike" cap="none" normalizeH="0" baseline="30000" dirty="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rPr>
                        <a:t>−2</a:t>
                      </a:r>
                      <a:endParaRPr kumimoji="0" lang="en-US" altLang="ko-KR"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굴림"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 name="Text Box 309"/>
          <p:cNvSpPr txBox="1">
            <a:spLocks noChangeArrowheads="1"/>
          </p:cNvSpPr>
          <p:nvPr/>
        </p:nvSpPr>
        <p:spPr bwMode="auto">
          <a:xfrm>
            <a:off x="1067187" y="4463772"/>
            <a:ext cx="1068179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lnSpc>
                <a:spcPct val="120000"/>
              </a:lnSpc>
            </a:pPr>
            <a:r>
              <a:rPr lang="ru-RU" altLang="ko-KR" sz="2000" b="1" dirty="0">
                <a:solidFill>
                  <a:schemeClr val="hlink"/>
                </a:solidFill>
                <a:effectLst>
                  <a:outerShdw blurRad="38100" dist="38100" dir="2700000" algn="tl">
                    <a:srgbClr val="000000">
                      <a:alpha val="43137"/>
                    </a:srgbClr>
                  </a:outerShdw>
                </a:effectLst>
                <a:latin typeface="Arial" panose="020B0604020202020204" pitchFamily="34" charset="0"/>
              </a:rPr>
              <a:t>Быстрые нейтроны</a:t>
            </a:r>
            <a:r>
              <a:rPr lang="ru-RU" altLang="ko-KR" sz="2000" b="1" dirty="0">
                <a:effectLst>
                  <a:outerShdw blurRad="38100" dist="38100" dir="2700000" algn="tl">
                    <a:srgbClr val="000000">
                      <a:alpha val="43137"/>
                    </a:srgbClr>
                  </a:outerShdw>
                </a:effectLst>
                <a:latin typeface="Arial" panose="020B0604020202020204" pitchFamily="34" charset="0"/>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способны</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испытывать</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на</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ядрах</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неупругое</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рассеяние</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и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вызывать</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эндотермические</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ядерные</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реакции</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например</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(n,α), (n,2n),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n,pn</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a:t>
            </a:r>
            <a:r>
              <a:rPr lang="ru-RU" altLang="ko-KR" sz="2000" b="1" dirty="0">
                <a:effectLst>
                  <a:outerShdw blurRad="38100" dist="38100" dir="2700000" algn="tl">
                    <a:srgbClr val="000000">
                      <a:alpha val="43137"/>
                    </a:srgbClr>
                  </a:outerShdw>
                </a:effectLst>
                <a:latin typeface="Arial" panose="020B0604020202020204" pitchFamily="34" charset="0"/>
              </a:rPr>
              <a:t>.</a:t>
            </a:r>
          </a:p>
          <a:p>
            <a:pPr eaLnBrk="1" hangingPunct="1">
              <a:lnSpc>
                <a:spcPct val="120000"/>
              </a:lnSpc>
            </a:pPr>
            <a:r>
              <a:rPr lang="en-US" altLang="ko-KR" sz="2000" b="1" dirty="0" err="1">
                <a:solidFill>
                  <a:schemeClr val="hlink"/>
                </a:solidFill>
                <a:effectLst>
                  <a:outerShdw blurRad="38100" dist="38100" dir="2700000" algn="tl">
                    <a:srgbClr val="000000">
                      <a:alpha val="43137"/>
                    </a:srgbClr>
                  </a:outerShdw>
                </a:effectLst>
                <a:latin typeface="Arial" panose="020B0604020202020204" pitchFamily="34" charset="0"/>
                <a:ea typeface="굴림" panose="020B0600000101010101" pitchFamily="34" charset="-127"/>
              </a:rPr>
              <a:t>Медленные</a:t>
            </a:r>
            <a:r>
              <a:rPr lang="en-US" altLang="ko-KR" sz="2000" b="1" dirty="0">
                <a:solidFill>
                  <a:schemeClr val="hlink"/>
                </a:solidFill>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solidFill>
                  <a:schemeClr val="hlink"/>
                </a:solidFill>
                <a:effectLst>
                  <a:outerShdw blurRad="38100" dist="38100" dir="2700000" algn="tl">
                    <a:srgbClr val="000000">
                      <a:alpha val="43137"/>
                    </a:srgbClr>
                  </a:outerShdw>
                </a:effectLst>
                <a:latin typeface="Arial" panose="020B0604020202020204" pitchFamily="34" charset="0"/>
                <a:ea typeface="굴림" panose="020B0600000101010101" pitchFamily="34" charset="-127"/>
              </a:rPr>
              <a:t>нейтроны</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в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основном</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упруго</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рассеиваются</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на</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ядрах</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или</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вызывают</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экзотермические</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ядерные</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реакции</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в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первую</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очередь</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радиационный</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захват</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n,γ</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реакции</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типа</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n,p</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(n,α) и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деление</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r>
              <a:rPr lang="en-US" altLang="ko-KR" sz="2000" b="1" dirty="0" err="1">
                <a:effectLst>
                  <a:outerShdw blurRad="38100" dist="38100" dir="2700000" algn="tl">
                    <a:srgbClr val="000000">
                      <a:alpha val="43137"/>
                    </a:srgbClr>
                  </a:outerShdw>
                </a:effectLst>
                <a:latin typeface="Arial" panose="020B0604020202020204" pitchFamily="34" charset="0"/>
                <a:ea typeface="굴림" panose="020B0600000101010101" pitchFamily="34" charset="-127"/>
              </a:rPr>
              <a:t>ядер</a:t>
            </a:r>
            <a:r>
              <a:rPr lang="en-US" altLang="ko-KR" sz="2000" b="1" dirty="0">
                <a:effectLst>
                  <a:outerShdw blurRad="38100" dist="38100" dir="2700000" algn="tl">
                    <a:srgbClr val="000000">
                      <a:alpha val="43137"/>
                    </a:srgbClr>
                  </a:outerShdw>
                </a:effectLst>
                <a:latin typeface="Arial" panose="020B0604020202020204" pitchFamily="34" charset="0"/>
                <a:ea typeface="굴림" panose="020B0600000101010101" pitchFamily="34" charset="-127"/>
              </a:rPr>
              <a:t>. </a:t>
            </a:r>
          </a:p>
        </p:txBody>
      </p:sp>
      <p:sp>
        <p:nvSpPr>
          <p:cNvPr id="3" name="Дата 2"/>
          <p:cNvSpPr>
            <a:spLocks noGrp="1"/>
          </p:cNvSpPr>
          <p:nvPr>
            <p:ph type="dt" sz="half" idx="10"/>
          </p:nvPr>
        </p:nvSpPr>
        <p:spPr/>
        <p:txBody>
          <a:bodyPr/>
          <a:lstStyle/>
          <a:p>
            <a:r>
              <a:rPr lang="ru-RU" smtClean="0"/>
              <a:t>08.06.2015</a:t>
            </a:r>
            <a:endParaRPr lang="ru-RU"/>
          </a:p>
        </p:txBody>
      </p:sp>
      <p:sp>
        <p:nvSpPr>
          <p:cNvPr id="28" name="Нижний колонтитул 27"/>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29" name="Номер слайда 28"/>
          <p:cNvSpPr>
            <a:spLocks noGrp="1"/>
          </p:cNvSpPr>
          <p:nvPr>
            <p:ph type="sldNum" sz="quarter" idx="12"/>
          </p:nvPr>
        </p:nvSpPr>
        <p:spPr/>
        <p:txBody>
          <a:bodyPr/>
          <a:lstStyle/>
          <a:p>
            <a:fld id="{2FBD4BBD-84D1-4C58-AB71-78B69C96F0EE}" type="slidenum">
              <a:rPr lang="ru-RU" smtClean="0"/>
              <a:t>20</a:t>
            </a:fld>
            <a:endParaRPr lang="ru-RU"/>
          </a:p>
        </p:txBody>
      </p:sp>
    </p:spTree>
    <p:extLst>
      <p:ext uri="{BB962C8B-B14F-4D97-AF65-F5344CB8AC3E}">
        <p14:creationId xmlns:p14="http://schemas.microsoft.com/office/powerpoint/2010/main" val="176798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6"/>
                                        </p:tgtEl>
                                      </p:cBhvr>
                                    </p:animEffect>
                                    <p:anim calcmode="lin" valueType="num">
                                      <p:cBhvr>
                                        <p:cTn id="7" dur="1000"/>
                                        <p:tgtEl>
                                          <p:spTgt spid="26"/>
                                        </p:tgtEl>
                                        <p:attrNameLst>
                                          <p:attrName>ppt_x</p:attrName>
                                        </p:attrNameLst>
                                      </p:cBhvr>
                                      <p:tavLst>
                                        <p:tav tm="0">
                                          <p:val>
                                            <p:strVal val="ppt_x"/>
                                          </p:val>
                                        </p:tav>
                                        <p:tav tm="100000">
                                          <p:val>
                                            <p:strVal val="ppt_x"/>
                                          </p:val>
                                        </p:tav>
                                      </p:tavLst>
                                    </p:anim>
                                    <p:anim calcmode="lin" valueType="num">
                                      <p:cBhvr>
                                        <p:cTn id="8" dur="1000"/>
                                        <p:tgtEl>
                                          <p:spTgt spid="26"/>
                                        </p:tgtEl>
                                        <p:attrNameLst>
                                          <p:attrName>ppt_y</p:attrName>
                                        </p:attrNameLst>
                                      </p:cBhvr>
                                      <p:tavLst>
                                        <p:tav tm="0">
                                          <p:val>
                                            <p:strVal val="ppt_y"/>
                                          </p:val>
                                        </p:tav>
                                        <p:tav tm="100000">
                                          <p:val>
                                            <p:strVal val="ppt_y+.1"/>
                                          </p:val>
                                        </p:tav>
                                      </p:tavLst>
                                    </p:anim>
                                    <p:set>
                                      <p:cBhvr>
                                        <p:cTn id="9" dur="1" fill="hold">
                                          <p:stCondLst>
                                            <p:cond delay="999"/>
                                          </p:stCondLst>
                                        </p:cTn>
                                        <p:tgtEl>
                                          <p:spTgt spid="2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7"/>
                                        </p:tgtEl>
                                      </p:cBhvr>
                                    </p:animEffect>
                                    <p:anim calcmode="lin" valueType="num">
                                      <p:cBhvr>
                                        <p:cTn id="12" dur="1000"/>
                                        <p:tgtEl>
                                          <p:spTgt spid="27"/>
                                        </p:tgtEl>
                                        <p:attrNameLst>
                                          <p:attrName>ppt_x</p:attrName>
                                        </p:attrNameLst>
                                      </p:cBhvr>
                                      <p:tavLst>
                                        <p:tav tm="0">
                                          <p:val>
                                            <p:strVal val="ppt_x"/>
                                          </p:val>
                                        </p:tav>
                                        <p:tav tm="100000">
                                          <p:val>
                                            <p:strVal val="ppt_x"/>
                                          </p:val>
                                        </p:tav>
                                      </p:tavLst>
                                    </p:anim>
                                    <p:anim calcmode="lin" valueType="num">
                                      <p:cBhvr>
                                        <p:cTn id="13" dur="1000"/>
                                        <p:tgtEl>
                                          <p:spTgt spid="27"/>
                                        </p:tgtEl>
                                        <p:attrNameLst>
                                          <p:attrName>ppt_y</p:attrName>
                                        </p:attrNameLst>
                                      </p:cBhvr>
                                      <p:tavLst>
                                        <p:tav tm="0">
                                          <p:val>
                                            <p:strVal val="ppt_y"/>
                                          </p:val>
                                        </p:tav>
                                        <p:tav tm="100000">
                                          <p:val>
                                            <p:strVal val="ppt_y+.1"/>
                                          </p:val>
                                        </p:tav>
                                      </p:tavLst>
                                    </p:anim>
                                    <p:set>
                                      <p:cBhvr>
                                        <p:cTn id="14" dur="1" fill="hold">
                                          <p:stCondLst>
                                            <p:cond delay="999"/>
                                          </p:stCondLst>
                                        </p:cTn>
                                        <p:tgtEl>
                                          <p:spTgt spid="27"/>
                                        </p:tgtEl>
                                        <p:attrNameLst>
                                          <p:attrName>style.visibility</p:attrName>
                                        </p:attrNameLst>
                                      </p:cBhvr>
                                      <p:to>
                                        <p:strVal val="hidden"/>
                                      </p:to>
                                    </p:se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anim calcmode="lin" valueType="num">
                                      <p:cBhvr>
                                        <p:cTn id="19" dur="2000" fill="hold"/>
                                        <p:tgtEl>
                                          <p:spTgt spid="4"/>
                                        </p:tgtEl>
                                        <p:attrNameLst>
                                          <p:attrName>ppt_x</p:attrName>
                                        </p:attrNameLst>
                                      </p:cBhvr>
                                      <p:tavLst>
                                        <p:tav tm="0">
                                          <p:val>
                                            <p:strVal val="#ppt_x"/>
                                          </p:val>
                                        </p:tav>
                                        <p:tav tm="100000">
                                          <p:val>
                                            <p:strVal val="#ppt_x"/>
                                          </p:val>
                                        </p:tav>
                                      </p:tavLst>
                                    </p:anim>
                                    <p:anim calcmode="lin" valueType="num">
                                      <p:cBhvr>
                                        <p:cTn id="20"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smtClean="0"/>
              <a:t>Некоторые полезные </a:t>
            </a:r>
            <a:r>
              <a:rPr lang="ru-RU" sz="3200" dirty="0"/>
              <a:t>соотношения и </a:t>
            </a:r>
            <a:r>
              <a:rPr lang="ru-RU" sz="3200" dirty="0" smtClean="0"/>
              <a:t>величины</a:t>
            </a:r>
            <a:endParaRPr lang="ru-RU" sz="3200" dirty="0"/>
          </a:p>
        </p:txBody>
      </p:sp>
      <p:sp>
        <p:nvSpPr>
          <p:cNvPr id="4" name="TextBox 3"/>
          <p:cNvSpPr txBox="1"/>
          <p:nvPr/>
        </p:nvSpPr>
        <p:spPr>
          <a:xfrm>
            <a:off x="998290" y="786809"/>
            <a:ext cx="6200095" cy="1384995"/>
          </a:xfrm>
          <a:prstGeom prst="rect">
            <a:avLst/>
          </a:prstGeom>
          <a:noFill/>
        </p:spPr>
        <p:txBody>
          <a:bodyPr wrap="none" rtlCol="0">
            <a:spAutoFit/>
          </a:bodyPr>
          <a:lstStyle/>
          <a:p>
            <a:r>
              <a:rPr lang="ru-RU" sz="2800" b="1" dirty="0" smtClean="0">
                <a:effectLst>
                  <a:outerShdw blurRad="38100" dist="38100" dir="2700000" algn="tl">
                    <a:srgbClr val="000000">
                      <a:alpha val="43137"/>
                    </a:srgbClr>
                  </a:outerShdw>
                </a:effectLst>
              </a:rPr>
              <a:t>Энергия теплового нейтрона 0,0253 эВ</a:t>
            </a:r>
          </a:p>
          <a:p>
            <a:r>
              <a:rPr lang="ru-RU" sz="2800" b="1" dirty="0" smtClean="0">
                <a:effectLst>
                  <a:outerShdw blurRad="38100" dist="38100" dir="2700000" algn="tl">
                    <a:srgbClr val="000000">
                      <a:alpha val="43137"/>
                    </a:srgbClr>
                  </a:outerShdw>
                </a:effectLst>
              </a:rPr>
              <a:t>Скорость                                      2200 м/с</a:t>
            </a:r>
          </a:p>
          <a:p>
            <a:r>
              <a:rPr lang="ru-RU" sz="2800" b="1" dirty="0" smtClean="0">
                <a:effectLst>
                  <a:outerShdw blurRad="38100" dist="38100" dir="2700000" algn="tl">
                    <a:srgbClr val="000000">
                      <a:alpha val="43137"/>
                    </a:srgbClr>
                  </a:outerShdw>
                </a:effectLst>
              </a:rPr>
              <a:t>Длина волны                              1,8 </a:t>
            </a:r>
            <a:r>
              <a:rPr lang="en-US" sz="2800" b="1" dirty="0" smtClean="0">
                <a:effectLst>
                  <a:outerShdw blurRad="38100" dist="38100" dir="2700000" algn="tl">
                    <a:srgbClr val="000000">
                      <a:alpha val="43137"/>
                    </a:srgbClr>
                  </a:outerShdw>
                </a:effectLst>
                <a:latin typeface="SWRomnd" panose="00000400000000000000" pitchFamily="2" charset="0"/>
              </a:rPr>
              <a:t>Å</a:t>
            </a:r>
            <a:endParaRPr lang="ru-RU" sz="28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6" name="TextBox 5"/>
              <p:cNvSpPr txBox="1"/>
              <p:nvPr/>
            </p:nvSpPr>
            <p:spPr>
              <a:xfrm>
                <a:off x="998290" y="2282906"/>
                <a:ext cx="1670440" cy="6614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b="1" i="1" smtClean="0">
                          <a:effectLst>
                            <a:outerShdw blurRad="38100" dist="38100" dir="2700000" algn="tl">
                              <a:srgbClr val="000000">
                                <a:alpha val="43137"/>
                              </a:srgbClr>
                            </a:outerShdw>
                          </a:effectLst>
                          <a:latin typeface="Cambria Math" panose="02040503050406030204" pitchFamily="18" charset="0"/>
                        </a:rPr>
                        <m:t>𝒗</m:t>
                      </m:r>
                      <m:r>
                        <a:rPr lang="en-US" sz="4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lang="en-US" sz="4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𝑬</m:t>
                      </m:r>
                    </m:oMath>
                  </m:oMathPara>
                </a14:m>
                <a:endParaRPr lang="ru-RU" sz="4000" b="1" dirty="0">
                  <a:effectLst>
                    <a:outerShdw blurRad="38100" dist="38100" dir="2700000" algn="tl">
                      <a:srgbClr val="000000">
                        <a:alpha val="43137"/>
                      </a:srgbClr>
                    </a:outerShdw>
                  </a:effectLs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998290" y="2282906"/>
                <a:ext cx="1670440" cy="661463"/>
              </a:xfrm>
              <a:prstGeom prst="rect">
                <a:avLst/>
              </a:prstGeom>
              <a:blipFill rotWithShape="0">
                <a:blip r:embed="rId2"/>
                <a:stretch>
                  <a:fillRect/>
                </a:stretch>
              </a:blipFill>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998290" y="3055471"/>
                <a:ext cx="1978490" cy="10331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u-RU" sz="32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𝝀</m:t>
                      </m:r>
                      <m:r>
                        <a:rPr lang="en-US" sz="32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f>
                        <m:fPr>
                          <m:ctrlPr>
                            <a:rPr lang="en-US" sz="32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fPr>
                        <m:num>
                          <m:r>
                            <a:rPr lang="en-US" sz="32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𝒉</m:t>
                          </m:r>
                        </m:num>
                        <m:den>
                          <m:r>
                            <a:rPr lang="en-US" sz="3200"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lang="en-US" sz="32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𝟐</m:t>
                          </m:r>
                          <m:r>
                            <a:rPr lang="en-US" sz="32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𝒆𝒎</m:t>
                          </m:r>
                        </m:den>
                      </m:f>
                    </m:oMath>
                  </m:oMathPara>
                </a14:m>
                <a:endParaRPr lang="ru-RU" sz="3200" b="1" dirty="0">
                  <a:effectLst>
                    <a:outerShdw blurRad="38100" dist="38100" dir="2700000" algn="tl">
                      <a:srgbClr val="000000">
                        <a:alpha val="43137"/>
                      </a:srgbClr>
                    </a:outerShdw>
                  </a:effectLst>
                </a:endParaRPr>
              </a:p>
            </p:txBody>
          </p:sp>
        </mc:Choice>
        <mc:Fallback>
          <p:sp>
            <p:nvSpPr>
              <p:cNvPr id="7" name="TextBox 6"/>
              <p:cNvSpPr txBox="1">
                <a:spLocks noRot="1" noChangeAspect="1" noMove="1" noResize="1" noEditPoints="1" noAdjustHandles="1" noChangeArrowheads="1" noChangeShapeType="1" noTextEdit="1"/>
              </p:cNvSpPr>
              <p:nvPr/>
            </p:nvSpPr>
            <p:spPr>
              <a:xfrm>
                <a:off x="998290" y="3055471"/>
                <a:ext cx="1978490" cy="1033103"/>
              </a:xfrm>
              <a:prstGeom prst="rect">
                <a:avLst/>
              </a:prstGeom>
              <a:blipFill rotWithShape="0">
                <a:blip r:embed="rId3"/>
                <a:stretch>
                  <a:fillRect r="-926" b="-2941"/>
                </a:stretch>
              </a:blipFill>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1186386" y="4523623"/>
                <a:ext cx="1602297" cy="1060162"/>
              </a:xfrm>
              <a:prstGeom prst="rect">
                <a:avLst/>
              </a:prstGeom>
              <a:noFill/>
            </p:spPr>
            <p:txBody>
              <a:bodyPr wrap="square" lIns="0" tIns="0" rIns="0" bIns="0" rtlCol="0">
                <a:spAutoFit/>
              </a:bodyPr>
              <a:lstStyle/>
              <a:p>
                <a:pPr/>
                <a:r>
                  <a:rPr lang="en-US" sz="4000" b="1" dirty="0" smtClean="0">
                    <a:effectLst>
                      <a:outerShdw blurRad="38100" dist="38100" dir="2700000" algn="tl">
                        <a:srgbClr val="000000">
                          <a:alpha val="43137"/>
                        </a:srgbClr>
                      </a:outerShdw>
                    </a:effectLst>
                    <a:ea typeface="Cambria Math" panose="02040503050406030204" pitchFamily="18" charset="0"/>
                  </a:rPr>
                  <a:t>H</a:t>
                </a:r>
                <a14:m>
                  <m:oMath xmlns:m="http://schemas.openxmlformats.org/officeDocument/2006/math">
                    <m:r>
                      <a:rPr lang="en-US" sz="4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f>
                      <m:fPr>
                        <m:ctrlPr>
                          <a:rPr lang="en-US" sz="4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fPr>
                      <m:num>
                        <m:sSup>
                          <m:sSupPr>
                            <m:ctrlPr>
                              <a:rPr lang="en-US" sz="4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pPr>
                          <m:e>
                            <m:r>
                              <a:rPr lang="en-US" sz="4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𝒗</m:t>
                            </m:r>
                          </m:e>
                          <m:sup>
                            <m:r>
                              <a:rPr lang="en-US" sz="4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𝟐</m:t>
                            </m:r>
                          </m:sup>
                        </m:sSup>
                      </m:num>
                      <m:den>
                        <m:r>
                          <a:rPr lang="en-US" sz="4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𝟐</m:t>
                        </m:r>
                        <m:r>
                          <a:rPr lang="en-US" sz="4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𝒈</m:t>
                        </m:r>
                      </m:den>
                    </m:f>
                  </m:oMath>
                </a14:m>
                <a:endParaRPr lang="ru-RU" sz="4000" b="1" dirty="0">
                  <a:effectLst>
                    <a:outerShdw blurRad="38100" dist="38100" dir="2700000" algn="tl">
                      <a:srgbClr val="000000">
                        <a:alpha val="43137"/>
                      </a:srgbClr>
                    </a:outerShdw>
                  </a:effectLst>
                </a:endParaRPr>
              </a:p>
            </p:txBody>
          </p:sp>
        </mc:Choice>
        <mc:Fallback>
          <p:sp>
            <p:nvSpPr>
              <p:cNvPr id="8" name="TextBox 7"/>
              <p:cNvSpPr txBox="1">
                <a:spLocks noRot="1" noChangeAspect="1" noMove="1" noResize="1" noEditPoints="1" noAdjustHandles="1" noChangeArrowheads="1" noChangeShapeType="1" noTextEdit="1"/>
              </p:cNvSpPr>
              <p:nvPr/>
            </p:nvSpPr>
            <p:spPr>
              <a:xfrm>
                <a:off x="1186386" y="4523623"/>
                <a:ext cx="1602297" cy="1060162"/>
              </a:xfrm>
              <a:prstGeom prst="rect">
                <a:avLst/>
              </a:prstGeom>
              <a:blipFill rotWithShape="0">
                <a:blip r:embed="rId4"/>
                <a:stretch>
                  <a:fillRect l="-19847" b="-14368"/>
                </a:stretch>
              </a:blipFill>
            </p:spPr>
            <p:txBody>
              <a:bodyPr/>
              <a:lstStyle/>
              <a:p>
                <a:r>
                  <a:rPr lang="ru-RU">
                    <a:noFill/>
                  </a:rPr>
                  <a:t> </a:t>
                </a:r>
              </a:p>
            </p:txBody>
          </p:sp>
        </mc:Fallback>
      </mc:AlternateContent>
      <p:sp>
        <p:nvSpPr>
          <p:cNvPr id="9" name="TextBox 8"/>
          <p:cNvSpPr txBox="1"/>
          <p:nvPr/>
        </p:nvSpPr>
        <p:spPr>
          <a:xfrm>
            <a:off x="3363217" y="2413582"/>
            <a:ext cx="7670335" cy="400110"/>
          </a:xfrm>
          <a:prstGeom prst="rect">
            <a:avLst/>
          </a:prstGeom>
          <a:noFill/>
        </p:spPr>
        <p:txBody>
          <a:bodyPr wrap="square" rtlCol="0">
            <a:spAutoFit/>
          </a:bodyPr>
          <a:lstStyle/>
          <a:p>
            <a:r>
              <a:rPr lang="ru-RU" sz="2000" b="1" dirty="0" smtClean="0">
                <a:effectLst>
                  <a:outerShdw blurRad="38100" dist="38100" dir="2700000" algn="tl">
                    <a:srgbClr val="000000">
                      <a:alpha val="43137"/>
                    </a:srgbClr>
                  </a:outerShdw>
                </a:effectLst>
              </a:rPr>
              <a:t>Скорость нейтрона с энергией 1 </a:t>
            </a:r>
            <a:r>
              <a:rPr lang="ru-RU" sz="2000" b="1" dirty="0">
                <a:effectLst>
                  <a:outerShdw blurRad="38100" dist="38100" dir="2700000" algn="tl">
                    <a:srgbClr val="000000">
                      <a:alpha val="43137"/>
                    </a:srgbClr>
                  </a:outerShdw>
                </a:effectLst>
              </a:rPr>
              <a:t>к</a:t>
            </a:r>
            <a:r>
              <a:rPr lang="ru-RU" sz="2000" b="1" dirty="0" smtClean="0">
                <a:effectLst>
                  <a:outerShdw blurRad="38100" dist="38100" dir="2700000" algn="tl">
                    <a:srgbClr val="000000">
                      <a:alpha val="43137"/>
                    </a:srgbClr>
                  </a:outerShdw>
                </a:effectLst>
              </a:rPr>
              <a:t>эВ равна 437,4 км/с</a:t>
            </a:r>
            <a:endParaRPr lang="ru-RU" sz="2000" b="1" dirty="0">
              <a:effectLst>
                <a:outerShdw blurRad="38100" dist="38100" dir="2700000" algn="tl">
                  <a:srgbClr val="000000">
                    <a:alpha val="43137"/>
                  </a:srgbClr>
                </a:outerShdw>
              </a:effectLst>
            </a:endParaRPr>
          </a:p>
        </p:txBody>
      </p:sp>
      <p:sp>
        <p:nvSpPr>
          <p:cNvPr id="10" name="TextBox 9"/>
          <p:cNvSpPr txBox="1"/>
          <p:nvPr/>
        </p:nvSpPr>
        <p:spPr>
          <a:xfrm>
            <a:off x="3363216" y="3355841"/>
            <a:ext cx="7990584" cy="400110"/>
          </a:xfrm>
          <a:prstGeom prst="rect">
            <a:avLst/>
          </a:prstGeom>
          <a:noFill/>
        </p:spPr>
        <p:txBody>
          <a:bodyPr wrap="square" rtlCol="0">
            <a:spAutoFit/>
          </a:bodyPr>
          <a:lstStyle/>
          <a:p>
            <a:pPr lvl="0"/>
            <a:r>
              <a:rPr lang="ru-RU" sz="2000" b="1" dirty="0" smtClean="0">
                <a:effectLst>
                  <a:outerShdw blurRad="38100" dist="38100" dir="2700000" algn="tl">
                    <a:srgbClr val="000000">
                      <a:alpha val="43137"/>
                    </a:srgbClr>
                  </a:outerShdw>
                </a:effectLst>
              </a:rPr>
              <a:t>Длина волны ультрахолодного нейтрона (скорость 5м/с) равна 792 </a:t>
            </a:r>
            <a:r>
              <a:rPr lang="en-US" sz="2000" b="1" dirty="0" smtClean="0">
                <a:solidFill>
                  <a:prstClr val="black"/>
                </a:solidFill>
                <a:effectLst>
                  <a:outerShdw blurRad="38100" dist="38100" dir="2700000" algn="tl">
                    <a:srgbClr val="000000">
                      <a:alpha val="43137"/>
                    </a:srgbClr>
                  </a:outerShdw>
                </a:effectLst>
                <a:latin typeface="SWRomnd" panose="00000400000000000000" pitchFamily="2" charset="0"/>
              </a:rPr>
              <a:t>Å</a:t>
            </a:r>
            <a:endParaRPr lang="ru-RU" sz="2000" b="1" dirty="0">
              <a:effectLst>
                <a:outerShdw blurRad="38100" dist="38100" dir="2700000" algn="tl">
                  <a:srgbClr val="000000">
                    <a:alpha val="43137"/>
                  </a:srgbClr>
                </a:outerShdw>
              </a:effectLst>
            </a:endParaRPr>
          </a:p>
        </p:txBody>
      </p:sp>
      <p:sp>
        <p:nvSpPr>
          <p:cNvPr id="11" name="TextBox 10"/>
          <p:cNvSpPr txBox="1"/>
          <p:nvPr/>
        </p:nvSpPr>
        <p:spPr>
          <a:xfrm>
            <a:off x="3363216" y="4657532"/>
            <a:ext cx="7990584" cy="707886"/>
          </a:xfrm>
          <a:prstGeom prst="rect">
            <a:avLst/>
          </a:prstGeom>
          <a:noFill/>
        </p:spPr>
        <p:txBody>
          <a:bodyPr wrap="square" rtlCol="0">
            <a:spAutoFit/>
          </a:bodyPr>
          <a:lstStyle/>
          <a:p>
            <a:pPr lvl="0"/>
            <a:r>
              <a:rPr lang="ru-RU" sz="2000" b="1" dirty="0" smtClean="0">
                <a:effectLst>
                  <a:outerShdw blurRad="38100" dist="38100" dir="2700000" algn="tl">
                    <a:srgbClr val="000000">
                      <a:alpha val="43137"/>
                    </a:srgbClr>
                  </a:outerShdw>
                </a:effectLst>
              </a:rPr>
              <a:t>Высота подъема холодного нейтрона (скорость 100 м/с) в гравитационном поле Земли равна 510 метров</a:t>
            </a:r>
            <a:endParaRPr lang="ru-RU" sz="2000" b="1" dirty="0">
              <a:effectLst>
                <a:outerShdw blurRad="38100" dist="38100" dir="2700000" algn="tl">
                  <a:srgbClr val="000000">
                    <a:alpha val="43137"/>
                  </a:srgbClr>
                </a:outerShdw>
              </a:effectLst>
            </a:endParaRPr>
          </a:p>
        </p:txBody>
      </p:sp>
      <p:sp>
        <p:nvSpPr>
          <p:cNvPr id="3" name="Дата 2"/>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dirty="0"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dirty="0"/>
          </a:p>
        </p:txBody>
      </p:sp>
      <p:sp>
        <p:nvSpPr>
          <p:cNvPr id="12" name="Номер слайда 11"/>
          <p:cNvSpPr>
            <a:spLocks noGrp="1"/>
          </p:cNvSpPr>
          <p:nvPr>
            <p:ph type="sldNum" sz="quarter" idx="12"/>
          </p:nvPr>
        </p:nvSpPr>
        <p:spPr/>
        <p:txBody>
          <a:bodyPr/>
          <a:lstStyle/>
          <a:p>
            <a:fld id="{2FBD4BBD-84D1-4C58-AB71-78B69C96F0EE}" type="slidenum">
              <a:rPr lang="ru-RU" smtClean="0"/>
              <a:t>21</a:t>
            </a:fld>
            <a:endParaRPr lang="ru-RU"/>
          </a:p>
        </p:txBody>
      </p:sp>
    </p:spTree>
    <p:extLst>
      <p:ext uri="{BB962C8B-B14F-4D97-AF65-F5344CB8AC3E}">
        <p14:creationId xmlns:p14="http://schemas.microsoft.com/office/powerpoint/2010/main" val="2962321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smtClean="0"/>
              <a:t>Сечения ядерных реакций</a:t>
            </a:r>
            <a:endParaRPr lang="ru-RU" sz="3200" dirty="0"/>
          </a:p>
        </p:txBody>
      </p:sp>
      <p:sp>
        <p:nvSpPr>
          <p:cNvPr id="3" name="Объект 2"/>
          <p:cNvSpPr>
            <a:spLocks noGrp="1"/>
          </p:cNvSpPr>
          <p:nvPr>
            <p:ph idx="1"/>
          </p:nvPr>
        </p:nvSpPr>
        <p:spPr/>
        <p:txBody>
          <a:bodyPr>
            <a:normAutofit fontScale="92500" lnSpcReduction="10000"/>
          </a:bodyPr>
          <a:lstStyle/>
          <a:p>
            <a:pPr>
              <a:lnSpc>
                <a:spcPct val="150000"/>
              </a:lnSpc>
            </a:pPr>
            <a:r>
              <a:rPr lang="en-US" altLang="ko-KR" dirty="0" err="1">
                <a:ea typeface="Gulim" panose="020B0600000101010101" pitchFamily="34" charset="-127"/>
              </a:rPr>
              <a:t>Сечения</a:t>
            </a:r>
            <a:r>
              <a:rPr lang="en-US" altLang="ko-KR" dirty="0">
                <a:ea typeface="Gulim" panose="020B0600000101010101" pitchFamily="34" charset="-127"/>
              </a:rPr>
              <a:t> </a:t>
            </a:r>
            <a:r>
              <a:rPr lang="en-US" altLang="ko-KR" dirty="0" err="1">
                <a:ea typeface="Gulim" panose="020B0600000101010101" pitchFamily="34" charset="-127"/>
              </a:rPr>
              <a:t>различных</a:t>
            </a:r>
            <a:r>
              <a:rPr lang="en-US" altLang="ko-KR" dirty="0">
                <a:ea typeface="Gulim" panose="020B0600000101010101" pitchFamily="34" charset="-127"/>
              </a:rPr>
              <a:t> </a:t>
            </a:r>
            <a:r>
              <a:rPr lang="en-US" altLang="ko-KR" dirty="0" err="1">
                <a:ea typeface="Gulim" panose="020B0600000101010101" pitchFamily="34" charset="-127"/>
              </a:rPr>
              <a:t>нейтрон-ядерных</a:t>
            </a:r>
            <a:r>
              <a:rPr lang="en-US" altLang="ko-KR" dirty="0">
                <a:ea typeface="Gulim" panose="020B0600000101010101" pitchFamily="34" charset="-127"/>
              </a:rPr>
              <a:t> </a:t>
            </a:r>
            <a:r>
              <a:rPr lang="en-US" altLang="ko-KR" dirty="0" err="1">
                <a:ea typeface="Gulim" panose="020B0600000101010101" pitchFamily="34" charset="-127"/>
              </a:rPr>
              <a:t>реакций</a:t>
            </a:r>
            <a:r>
              <a:rPr lang="en-US" altLang="ko-KR" dirty="0">
                <a:ea typeface="Gulim" panose="020B0600000101010101" pitchFamily="34" charset="-127"/>
              </a:rPr>
              <a:t> </a:t>
            </a:r>
            <a:r>
              <a:rPr lang="en-US" altLang="ko-KR" dirty="0" err="1">
                <a:ea typeface="Gulim" panose="020B0600000101010101" pitchFamily="34" charset="-127"/>
              </a:rPr>
              <a:t>зависят</a:t>
            </a:r>
            <a:r>
              <a:rPr lang="en-US" altLang="ko-KR" dirty="0">
                <a:ea typeface="Gulim" panose="020B0600000101010101" pitchFamily="34" charset="-127"/>
              </a:rPr>
              <a:t> </a:t>
            </a:r>
            <a:r>
              <a:rPr lang="en-US" altLang="ko-KR" dirty="0" err="1">
                <a:ea typeface="Gulim" panose="020B0600000101010101" pitchFamily="34" charset="-127"/>
              </a:rPr>
              <a:t>от</a:t>
            </a:r>
            <a:r>
              <a:rPr lang="en-US" altLang="ko-KR" dirty="0">
                <a:ea typeface="Gulim" panose="020B0600000101010101" pitchFamily="34" charset="-127"/>
              </a:rPr>
              <a:t> </a:t>
            </a:r>
            <a:r>
              <a:rPr lang="en-US" altLang="ko-KR" dirty="0" err="1">
                <a:ea typeface="Gulim" panose="020B0600000101010101" pitchFamily="34" charset="-127"/>
              </a:rPr>
              <a:t>энергии</a:t>
            </a:r>
            <a:r>
              <a:rPr lang="en-US" altLang="ko-KR" dirty="0">
                <a:ea typeface="Gulim" panose="020B0600000101010101" pitchFamily="34" charset="-127"/>
              </a:rPr>
              <a:t> </a:t>
            </a:r>
            <a:r>
              <a:rPr lang="en-US" altLang="ko-KR" dirty="0" err="1">
                <a:ea typeface="Gulim" panose="020B0600000101010101" pitchFamily="34" charset="-127"/>
              </a:rPr>
              <a:t>нейтронов</a:t>
            </a:r>
            <a:r>
              <a:rPr lang="en-US" altLang="ko-KR" dirty="0">
                <a:ea typeface="Gulim" panose="020B0600000101010101" pitchFamily="34" charset="-127"/>
              </a:rPr>
              <a:t>, </a:t>
            </a:r>
            <a:r>
              <a:rPr lang="en-US" altLang="ko-KR" dirty="0" err="1">
                <a:ea typeface="Gulim" panose="020B0600000101010101" pitchFamily="34" charset="-127"/>
              </a:rPr>
              <a:t>сильно</a:t>
            </a:r>
            <a:r>
              <a:rPr lang="en-US" altLang="ko-KR" dirty="0">
                <a:ea typeface="Gulim" panose="020B0600000101010101" pitchFamily="34" charset="-127"/>
              </a:rPr>
              <a:t> и </a:t>
            </a:r>
            <a:r>
              <a:rPr lang="en-US" altLang="ko-KR" dirty="0" err="1">
                <a:ea typeface="Gulim" panose="020B0600000101010101" pitchFamily="34" charset="-127"/>
              </a:rPr>
              <a:t>нерегулярно</a:t>
            </a:r>
            <a:r>
              <a:rPr lang="en-US" altLang="ko-KR" dirty="0">
                <a:ea typeface="Gulim" panose="020B0600000101010101" pitchFamily="34" charset="-127"/>
              </a:rPr>
              <a:t> </a:t>
            </a:r>
            <a:r>
              <a:rPr lang="en-US" altLang="ko-KR" dirty="0" err="1">
                <a:ea typeface="Gulim" panose="020B0600000101010101" pitchFamily="34" charset="-127"/>
              </a:rPr>
              <a:t>изменяются</a:t>
            </a:r>
            <a:r>
              <a:rPr lang="en-US" altLang="ko-KR" dirty="0">
                <a:ea typeface="Gulim" panose="020B0600000101010101" pitchFamily="34" charset="-127"/>
              </a:rPr>
              <a:t> </a:t>
            </a:r>
            <a:r>
              <a:rPr lang="en-US" altLang="ko-KR" dirty="0" err="1">
                <a:ea typeface="Gulim" panose="020B0600000101010101" pitchFamily="34" charset="-127"/>
              </a:rPr>
              <a:t>от</a:t>
            </a:r>
            <a:r>
              <a:rPr lang="en-US" altLang="ko-KR" dirty="0">
                <a:ea typeface="Gulim" panose="020B0600000101010101" pitchFamily="34" charset="-127"/>
              </a:rPr>
              <a:t> </a:t>
            </a:r>
            <a:r>
              <a:rPr lang="en-US" altLang="ko-KR" dirty="0" err="1">
                <a:ea typeface="Gulim" panose="020B0600000101010101" pitchFamily="34" charset="-127"/>
              </a:rPr>
              <a:t>ядра</a:t>
            </a:r>
            <a:r>
              <a:rPr lang="en-US" altLang="ko-KR" dirty="0">
                <a:ea typeface="Gulim" panose="020B0600000101010101" pitchFamily="34" charset="-127"/>
              </a:rPr>
              <a:t> к </a:t>
            </a:r>
            <a:r>
              <a:rPr lang="en-US" altLang="ko-KR" dirty="0" err="1">
                <a:ea typeface="Gulim" panose="020B0600000101010101" pitchFamily="34" charset="-127"/>
              </a:rPr>
              <a:t>ядру</a:t>
            </a:r>
            <a:r>
              <a:rPr lang="en-US" altLang="ko-KR" dirty="0">
                <a:ea typeface="Gulim" panose="020B0600000101010101" pitchFamily="34" charset="-127"/>
              </a:rPr>
              <a:t> </a:t>
            </a:r>
            <a:r>
              <a:rPr lang="en-US" altLang="ko-KR" dirty="0" err="1">
                <a:ea typeface="Gulim" panose="020B0600000101010101" pitchFamily="34" charset="-127"/>
              </a:rPr>
              <a:t>при</a:t>
            </a:r>
            <a:r>
              <a:rPr lang="en-US" altLang="ko-KR" dirty="0">
                <a:ea typeface="Gulim" panose="020B0600000101010101" pitchFamily="34" charset="-127"/>
              </a:rPr>
              <a:t> </a:t>
            </a:r>
            <a:r>
              <a:rPr lang="en-US" altLang="ko-KR" dirty="0" err="1">
                <a:ea typeface="Gulim" panose="020B0600000101010101" pitchFamily="34" charset="-127"/>
              </a:rPr>
              <a:t>изменении</a:t>
            </a:r>
            <a:r>
              <a:rPr lang="en-US" altLang="ko-KR" dirty="0">
                <a:ea typeface="Gulim" panose="020B0600000101010101" pitchFamily="34" charset="-127"/>
              </a:rPr>
              <a:t> </a:t>
            </a:r>
            <a:r>
              <a:rPr lang="en-US" altLang="ko-KR" i="1" dirty="0">
                <a:ea typeface="Gulim" panose="020B0600000101010101" pitchFamily="34" charset="-127"/>
              </a:rPr>
              <a:t>A</a:t>
            </a:r>
            <a:r>
              <a:rPr lang="en-US" altLang="ko-KR" dirty="0">
                <a:ea typeface="Gulim" panose="020B0600000101010101" pitchFamily="34" charset="-127"/>
              </a:rPr>
              <a:t> </a:t>
            </a:r>
            <a:r>
              <a:rPr lang="en-US" altLang="ko-KR" dirty="0" err="1">
                <a:ea typeface="Gulim" panose="020B0600000101010101" pitchFamily="34" charset="-127"/>
              </a:rPr>
              <a:t>или</a:t>
            </a:r>
            <a:r>
              <a:rPr lang="en-US" altLang="ko-KR" dirty="0">
                <a:ea typeface="Gulim" panose="020B0600000101010101" pitchFamily="34" charset="-127"/>
              </a:rPr>
              <a:t> </a:t>
            </a:r>
            <a:r>
              <a:rPr lang="en-US" altLang="ko-KR" i="1" dirty="0">
                <a:ea typeface="Gulim" panose="020B0600000101010101" pitchFamily="34" charset="-127"/>
              </a:rPr>
              <a:t>Z</a:t>
            </a:r>
            <a:r>
              <a:rPr lang="en-US" altLang="ko-KR" dirty="0">
                <a:ea typeface="Gulim" panose="020B0600000101010101" pitchFamily="34" charset="-127"/>
              </a:rPr>
              <a:t>. </a:t>
            </a:r>
            <a:r>
              <a:rPr lang="en-US" altLang="ko-KR" dirty="0" err="1">
                <a:ea typeface="Gulim" panose="020B0600000101010101" pitchFamily="34" charset="-127"/>
              </a:rPr>
              <a:t>Сечения</a:t>
            </a:r>
            <a:r>
              <a:rPr lang="en-US" altLang="ko-KR" dirty="0">
                <a:ea typeface="Gulim" panose="020B0600000101010101" pitchFamily="34" charset="-127"/>
              </a:rPr>
              <a:t> </a:t>
            </a:r>
            <a:r>
              <a:rPr lang="en-US" altLang="ko-KR" dirty="0" err="1">
                <a:ea typeface="Gulim" panose="020B0600000101010101" pitchFamily="34" charset="-127"/>
              </a:rPr>
              <a:t>взаимодействия</a:t>
            </a:r>
            <a:r>
              <a:rPr lang="en-US" altLang="ko-KR" dirty="0">
                <a:ea typeface="Gulim" panose="020B0600000101010101" pitchFamily="34" charset="-127"/>
              </a:rPr>
              <a:t> </a:t>
            </a:r>
            <a:r>
              <a:rPr lang="en-US" altLang="ko-KR" dirty="0" err="1">
                <a:ea typeface="Gulim" panose="020B0600000101010101" pitchFamily="34" charset="-127"/>
              </a:rPr>
              <a:t>нейтронов</a:t>
            </a:r>
            <a:r>
              <a:rPr lang="en-US" altLang="ko-KR" dirty="0">
                <a:ea typeface="Gulim" panose="020B0600000101010101" pitchFamily="34" charset="-127"/>
              </a:rPr>
              <a:t> с </a:t>
            </a:r>
            <a:r>
              <a:rPr lang="en-US" altLang="ko-KR" dirty="0" err="1">
                <a:ea typeface="Gulim" panose="020B0600000101010101" pitchFamily="34" charset="-127"/>
              </a:rPr>
              <a:t>ядрами</a:t>
            </a:r>
            <a:r>
              <a:rPr lang="en-US" altLang="ko-KR" dirty="0">
                <a:ea typeface="Gulim" panose="020B0600000101010101" pitchFamily="34" charset="-127"/>
              </a:rPr>
              <a:t> в </a:t>
            </a:r>
            <a:r>
              <a:rPr lang="en-US" altLang="ko-KR" dirty="0" err="1">
                <a:ea typeface="Gulim" panose="020B0600000101010101" pitchFamily="34" charset="-127"/>
              </a:rPr>
              <a:t>среднем</a:t>
            </a:r>
            <a:r>
              <a:rPr lang="en-US" altLang="ko-KR" dirty="0">
                <a:ea typeface="Gulim" panose="020B0600000101010101" pitchFamily="34" charset="-127"/>
              </a:rPr>
              <a:t> </a:t>
            </a:r>
            <a:r>
              <a:rPr lang="en-US" altLang="ko-KR" dirty="0" err="1">
                <a:ea typeface="Gulim" panose="020B0600000101010101" pitchFamily="34" charset="-127"/>
              </a:rPr>
              <a:t>растут</a:t>
            </a:r>
            <a:r>
              <a:rPr lang="en-US" altLang="ko-KR" dirty="0">
                <a:ea typeface="Gulim" panose="020B0600000101010101" pitchFamily="34" charset="-127"/>
              </a:rPr>
              <a:t> </a:t>
            </a:r>
            <a:r>
              <a:rPr lang="en-US" altLang="ko-KR" dirty="0" err="1">
                <a:ea typeface="Gulim" panose="020B0600000101010101" pitchFamily="34" charset="-127"/>
              </a:rPr>
              <a:t>по</a:t>
            </a:r>
            <a:r>
              <a:rPr lang="en-US" altLang="ko-KR" dirty="0">
                <a:ea typeface="Gulim" panose="020B0600000101010101" pitchFamily="34" charset="-127"/>
              </a:rPr>
              <a:t> </a:t>
            </a:r>
            <a:r>
              <a:rPr lang="en-US" altLang="ko-KR" dirty="0" err="1">
                <a:ea typeface="Gulim" panose="020B0600000101010101" pitchFamily="34" charset="-127"/>
              </a:rPr>
              <a:t>закону</a:t>
            </a:r>
            <a:r>
              <a:rPr lang="en-US" altLang="ko-KR" dirty="0">
                <a:ea typeface="Gulim" panose="020B0600000101010101" pitchFamily="34" charset="-127"/>
              </a:rPr>
              <a:t> ~1/</a:t>
            </a:r>
            <a:r>
              <a:rPr lang="en-US" altLang="ko-KR" i="1" dirty="0">
                <a:ea typeface="Gulim" panose="020B0600000101010101" pitchFamily="34" charset="-127"/>
              </a:rPr>
              <a:t>v</a:t>
            </a:r>
            <a:r>
              <a:rPr lang="en-US" altLang="ko-KR" dirty="0">
                <a:ea typeface="Gulim" panose="020B0600000101010101" pitchFamily="34" charset="-127"/>
              </a:rPr>
              <a:t> </a:t>
            </a:r>
            <a:r>
              <a:rPr lang="en-US" altLang="ko-KR" dirty="0" err="1">
                <a:ea typeface="Gulim" panose="020B0600000101010101" pitchFamily="34" charset="-127"/>
              </a:rPr>
              <a:t>при</a:t>
            </a:r>
            <a:r>
              <a:rPr lang="en-US" altLang="ko-KR" dirty="0">
                <a:ea typeface="Gulim" panose="020B0600000101010101" pitchFamily="34" charset="-127"/>
              </a:rPr>
              <a:t> </a:t>
            </a:r>
            <a:r>
              <a:rPr lang="en-US" altLang="ko-KR" dirty="0" err="1">
                <a:ea typeface="Gulim" panose="020B0600000101010101" pitchFamily="34" charset="-127"/>
              </a:rPr>
              <a:t>уменьшении</a:t>
            </a:r>
            <a:r>
              <a:rPr lang="en-US" altLang="ko-KR" dirty="0">
                <a:ea typeface="Gulim" panose="020B0600000101010101" pitchFamily="34" charset="-127"/>
              </a:rPr>
              <a:t> </a:t>
            </a:r>
            <a:r>
              <a:rPr lang="en-US" altLang="ko-KR" dirty="0" err="1">
                <a:ea typeface="Gulim" panose="020B0600000101010101" pitchFamily="34" charset="-127"/>
              </a:rPr>
              <a:t>энергии</a:t>
            </a:r>
            <a:r>
              <a:rPr lang="en-US" altLang="ko-KR" dirty="0">
                <a:ea typeface="Gulim" panose="020B0600000101010101" pitchFamily="34" charset="-127"/>
              </a:rPr>
              <a:t> </a:t>
            </a:r>
            <a:r>
              <a:rPr lang="en-US" altLang="ko-KR" dirty="0" err="1">
                <a:ea typeface="Gulim" panose="020B0600000101010101" pitchFamily="34" charset="-127"/>
              </a:rPr>
              <a:t>нейтрона</a:t>
            </a:r>
            <a:r>
              <a:rPr lang="en-US" altLang="ko-KR" dirty="0">
                <a:ea typeface="Gulim" panose="020B0600000101010101" pitchFamily="34" charset="-127"/>
              </a:rPr>
              <a:t>. </a:t>
            </a:r>
            <a:r>
              <a:rPr lang="en-US" altLang="ko-KR" dirty="0" err="1">
                <a:ea typeface="Gulim" panose="020B0600000101010101" pitchFamily="34" charset="-127"/>
              </a:rPr>
              <a:t>По</a:t>
            </a:r>
            <a:r>
              <a:rPr lang="en-US" altLang="ko-KR" dirty="0">
                <a:ea typeface="Gulim" panose="020B0600000101010101" pitchFamily="34" charset="-127"/>
              </a:rPr>
              <a:t> </a:t>
            </a:r>
            <a:r>
              <a:rPr lang="en-US" altLang="ko-KR" dirty="0" err="1">
                <a:ea typeface="Gulim" panose="020B0600000101010101" pitchFamily="34" charset="-127"/>
              </a:rPr>
              <a:t>этому</a:t>
            </a:r>
            <a:r>
              <a:rPr lang="en-US" altLang="ko-KR" dirty="0">
                <a:ea typeface="Gulim" panose="020B0600000101010101" pitchFamily="34" charset="-127"/>
              </a:rPr>
              <a:t> </a:t>
            </a:r>
            <a:r>
              <a:rPr lang="en-US" altLang="ko-KR" dirty="0" err="1">
                <a:ea typeface="Gulim" panose="020B0600000101010101" pitchFamily="34" charset="-127"/>
              </a:rPr>
              <a:t>свойству</a:t>
            </a:r>
            <a:r>
              <a:rPr lang="en-US" altLang="ko-KR" dirty="0">
                <a:ea typeface="Gulim" panose="020B0600000101010101" pitchFamily="34" charset="-127"/>
              </a:rPr>
              <a:t> </a:t>
            </a:r>
            <a:r>
              <a:rPr lang="en-US" altLang="ko-KR" dirty="0" err="1">
                <a:ea typeface="Gulim" panose="020B0600000101010101" pitchFamily="34" charset="-127"/>
              </a:rPr>
              <a:t>нейтроны</a:t>
            </a:r>
            <a:r>
              <a:rPr lang="en-US" altLang="ko-KR" dirty="0">
                <a:ea typeface="Gulim" panose="020B0600000101010101" pitchFamily="34" charset="-127"/>
              </a:rPr>
              <a:t> </a:t>
            </a:r>
            <a:r>
              <a:rPr lang="en-US" altLang="ko-KR" dirty="0" err="1">
                <a:ea typeface="Gulim" panose="020B0600000101010101" pitchFamily="34" charset="-127"/>
              </a:rPr>
              <a:t>разделяются</a:t>
            </a:r>
            <a:r>
              <a:rPr lang="en-US" altLang="ko-KR" dirty="0">
                <a:ea typeface="Gulim" panose="020B0600000101010101" pitchFamily="34" charset="-127"/>
              </a:rPr>
              <a:t> </a:t>
            </a:r>
            <a:r>
              <a:rPr lang="en-US" altLang="ko-KR" dirty="0" err="1">
                <a:ea typeface="Gulim" panose="020B0600000101010101" pitchFamily="34" charset="-127"/>
              </a:rPr>
              <a:t>на</a:t>
            </a:r>
            <a:r>
              <a:rPr lang="en-US" altLang="ko-KR" dirty="0">
                <a:ea typeface="Gulim" panose="020B0600000101010101" pitchFamily="34" charset="-127"/>
              </a:rPr>
              <a:t> </a:t>
            </a:r>
            <a:r>
              <a:rPr lang="en-US" altLang="ko-KR" dirty="0" err="1">
                <a:ea typeface="Gulim" panose="020B0600000101010101" pitchFamily="34" charset="-127"/>
              </a:rPr>
              <a:t>две</a:t>
            </a:r>
            <a:r>
              <a:rPr lang="en-US" altLang="ko-KR" dirty="0">
                <a:ea typeface="Gulim" panose="020B0600000101010101" pitchFamily="34" charset="-127"/>
              </a:rPr>
              <a:t> </a:t>
            </a:r>
            <a:r>
              <a:rPr lang="en-US" altLang="ko-KR" dirty="0" err="1">
                <a:ea typeface="Gulim" panose="020B0600000101010101" pitchFamily="34" charset="-127"/>
              </a:rPr>
              <a:t>большие</a:t>
            </a:r>
            <a:r>
              <a:rPr lang="en-US" altLang="ko-KR" dirty="0">
                <a:ea typeface="Gulim" panose="020B0600000101010101" pitchFamily="34" charset="-127"/>
              </a:rPr>
              <a:t> </a:t>
            </a:r>
            <a:r>
              <a:rPr lang="en-US" altLang="ko-KR" dirty="0" err="1">
                <a:ea typeface="Gulim" panose="020B0600000101010101" pitchFamily="34" charset="-127"/>
              </a:rPr>
              <a:t>группы</a:t>
            </a:r>
            <a:r>
              <a:rPr lang="en-US" altLang="ko-KR" dirty="0">
                <a:ea typeface="Gulim" panose="020B0600000101010101" pitchFamily="34" charset="-127"/>
              </a:rPr>
              <a:t> – </a:t>
            </a:r>
            <a:r>
              <a:rPr lang="en-US" altLang="ko-KR" dirty="0" err="1">
                <a:solidFill>
                  <a:schemeClr val="hlink"/>
                </a:solidFill>
                <a:ea typeface="Gulim" panose="020B0600000101010101" pitchFamily="34" charset="-127"/>
              </a:rPr>
              <a:t>медленных</a:t>
            </a:r>
            <a:r>
              <a:rPr lang="en-US" altLang="ko-KR" i="1" dirty="0">
                <a:ea typeface="Gulim" panose="020B0600000101010101" pitchFamily="34" charset="-127"/>
              </a:rPr>
              <a:t> </a:t>
            </a:r>
            <a:r>
              <a:rPr lang="en-US" altLang="ko-KR" dirty="0">
                <a:ea typeface="Gulim" panose="020B0600000101010101" pitchFamily="34" charset="-127"/>
              </a:rPr>
              <a:t>и </a:t>
            </a:r>
            <a:r>
              <a:rPr lang="en-US" altLang="ko-KR" dirty="0" err="1">
                <a:solidFill>
                  <a:schemeClr val="hlink"/>
                </a:solidFill>
                <a:ea typeface="Gulim" panose="020B0600000101010101" pitchFamily="34" charset="-127"/>
              </a:rPr>
              <a:t>быстрых</a:t>
            </a:r>
            <a:r>
              <a:rPr lang="en-US" altLang="ko-KR" i="1" dirty="0">
                <a:ea typeface="Gulim" panose="020B0600000101010101" pitchFamily="34" charset="-127"/>
              </a:rPr>
              <a:t> </a:t>
            </a:r>
            <a:r>
              <a:rPr lang="en-US" altLang="ko-KR" dirty="0" err="1">
                <a:ea typeface="Gulim" panose="020B0600000101010101" pitchFamily="34" charset="-127"/>
              </a:rPr>
              <a:t>нейтронов</a:t>
            </a:r>
            <a:r>
              <a:rPr lang="en-US" altLang="ko-KR" dirty="0">
                <a:ea typeface="Gulim" panose="020B0600000101010101" pitchFamily="34" charset="-127"/>
              </a:rPr>
              <a:t>. </a:t>
            </a:r>
            <a:r>
              <a:rPr lang="en-US" altLang="ko-KR" dirty="0" err="1">
                <a:ea typeface="Gulim" panose="020B0600000101010101" pitchFamily="34" charset="-127"/>
              </a:rPr>
              <a:t>Граница</a:t>
            </a:r>
            <a:r>
              <a:rPr lang="en-US" altLang="ko-KR" dirty="0">
                <a:ea typeface="Gulim" panose="020B0600000101010101" pitchFamily="34" charset="-127"/>
              </a:rPr>
              <a:t> </a:t>
            </a:r>
            <a:r>
              <a:rPr lang="en-US" altLang="ko-KR" dirty="0" err="1">
                <a:ea typeface="Gulim" panose="020B0600000101010101" pitchFamily="34" charset="-127"/>
              </a:rPr>
              <a:t>между</a:t>
            </a:r>
            <a:r>
              <a:rPr lang="en-US" altLang="ko-KR" dirty="0">
                <a:ea typeface="Gulim" panose="020B0600000101010101" pitchFamily="34" charset="-127"/>
              </a:rPr>
              <a:t> </a:t>
            </a:r>
            <a:r>
              <a:rPr lang="en-US" altLang="ko-KR" dirty="0" err="1">
                <a:ea typeface="Gulim" panose="020B0600000101010101" pitchFamily="34" charset="-127"/>
              </a:rPr>
              <a:t>этими</a:t>
            </a:r>
            <a:r>
              <a:rPr lang="en-US" altLang="ko-KR" dirty="0">
                <a:ea typeface="Gulim" panose="020B0600000101010101" pitchFamily="34" charset="-127"/>
              </a:rPr>
              <a:t> </a:t>
            </a:r>
            <a:r>
              <a:rPr lang="en-US" altLang="ko-KR" dirty="0" err="1">
                <a:ea typeface="Gulim" panose="020B0600000101010101" pitchFamily="34" charset="-127"/>
              </a:rPr>
              <a:t>группами</a:t>
            </a:r>
            <a:r>
              <a:rPr lang="en-US" altLang="ko-KR" dirty="0">
                <a:ea typeface="Gulim" panose="020B0600000101010101" pitchFamily="34" charset="-127"/>
              </a:rPr>
              <a:t> </a:t>
            </a:r>
            <a:r>
              <a:rPr lang="en-US" altLang="ko-KR" dirty="0" err="1">
                <a:ea typeface="Gulim" panose="020B0600000101010101" pitchFamily="34" charset="-127"/>
              </a:rPr>
              <a:t>не</a:t>
            </a:r>
            <a:r>
              <a:rPr lang="en-US" altLang="ko-KR" dirty="0">
                <a:ea typeface="Gulim" panose="020B0600000101010101" pitchFamily="34" charset="-127"/>
              </a:rPr>
              <a:t> </a:t>
            </a:r>
            <a:r>
              <a:rPr lang="en-US" altLang="ko-KR" dirty="0" err="1">
                <a:ea typeface="Gulim" panose="020B0600000101010101" pitchFamily="34" charset="-127"/>
              </a:rPr>
              <a:t>является</a:t>
            </a:r>
            <a:r>
              <a:rPr lang="en-US" altLang="ko-KR" dirty="0">
                <a:ea typeface="Gulim" panose="020B0600000101010101" pitchFamily="34" charset="-127"/>
              </a:rPr>
              <a:t> </a:t>
            </a:r>
            <a:r>
              <a:rPr lang="en-US" altLang="ko-KR" dirty="0" err="1">
                <a:ea typeface="Gulim" panose="020B0600000101010101" pitchFamily="34" charset="-127"/>
              </a:rPr>
              <a:t>строго</a:t>
            </a:r>
            <a:r>
              <a:rPr lang="en-US" altLang="ko-KR" dirty="0">
                <a:ea typeface="Gulim" panose="020B0600000101010101" pitchFamily="34" charset="-127"/>
              </a:rPr>
              <a:t> </a:t>
            </a:r>
            <a:r>
              <a:rPr lang="en-US" altLang="ko-KR" dirty="0" err="1">
                <a:ea typeface="Gulim" panose="020B0600000101010101" pitchFamily="34" charset="-127"/>
              </a:rPr>
              <a:t>определённой</a:t>
            </a:r>
            <a:r>
              <a:rPr lang="en-US" altLang="ko-KR" dirty="0">
                <a:ea typeface="Gulim" panose="020B0600000101010101" pitchFamily="34" charset="-127"/>
              </a:rPr>
              <a:t>. </a:t>
            </a:r>
            <a:r>
              <a:rPr lang="en-US" altLang="ko-KR" dirty="0" err="1">
                <a:ea typeface="Gulim" panose="020B0600000101010101" pitchFamily="34" charset="-127"/>
              </a:rPr>
              <a:t>Она</a:t>
            </a:r>
            <a:r>
              <a:rPr lang="en-US" altLang="ko-KR" dirty="0">
                <a:ea typeface="Gulim" panose="020B0600000101010101" pitchFamily="34" charset="-127"/>
              </a:rPr>
              <a:t> </a:t>
            </a:r>
            <a:r>
              <a:rPr lang="en-US" altLang="ko-KR" dirty="0" err="1">
                <a:ea typeface="Gulim" panose="020B0600000101010101" pitchFamily="34" charset="-127"/>
              </a:rPr>
              <a:t>лежит</a:t>
            </a:r>
            <a:r>
              <a:rPr lang="en-US" altLang="ko-KR" dirty="0">
                <a:ea typeface="Gulim" panose="020B0600000101010101" pitchFamily="34" charset="-127"/>
              </a:rPr>
              <a:t> в </a:t>
            </a:r>
            <a:r>
              <a:rPr lang="en-US" altLang="ko-KR" dirty="0" err="1">
                <a:ea typeface="Gulim" panose="020B0600000101010101" pitchFamily="34" charset="-127"/>
              </a:rPr>
              <a:t>области</a:t>
            </a:r>
            <a:r>
              <a:rPr lang="en-US" altLang="ko-KR" dirty="0">
                <a:ea typeface="Gulim" panose="020B0600000101010101" pitchFamily="34" charset="-127"/>
              </a:rPr>
              <a:t> ~10</a:t>
            </a:r>
            <a:r>
              <a:rPr lang="en-US" altLang="ko-KR" dirty="0">
                <a:ea typeface="Gulim" panose="020B0600000101010101" pitchFamily="34" charset="-127"/>
                <a:sym typeface="Symbol" panose="05050102010706020507" pitchFamily="18" charset="2"/>
              </a:rPr>
              <a:t></a:t>
            </a:r>
            <a:r>
              <a:rPr lang="en-US" altLang="ko-KR" dirty="0">
                <a:ea typeface="Gulim" panose="020B0600000101010101" pitchFamily="34" charset="-127"/>
              </a:rPr>
              <a:t>100 </a:t>
            </a:r>
            <a:r>
              <a:rPr lang="ru-RU" altLang="ko-KR" dirty="0"/>
              <a:t>к</a:t>
            </a:r>
            <a:r>
              <a:rPr lang="en-US" altLang="ko-KR" dirty="0" err="1">
                <a:ea typeface="Gulim" panose="020B0600000101010101" pitchFamily="34" charset="-127"/>
              </a:rPr>
              <a:t>эВ</a:t>
            </a:r>
            <a:r>
              <a:rPr lang="en-US" altLang="ko-KR" dirty="0" smtClean="0">
                <a:ea typeface="Gulim" panose="020B0600000101010101" pitchFamily="34" charset="-127"/>
              </a:rPr>
              <a:t>.</a:t>
            </a:r>
            <a:endParaRPr lang="ru-RU" dirty="0"/>
          </a:p>
        </p:txBody>
      </p:sp>
      <p:sp>
        <p:nvSpPr>
          <p:cNvPr id="4" name="Дата 3"/>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22</a:t>
            </a:fld>
            <a:endParaRPr lang="ru-RU"/>
          </a:p>
        </p:txBody>
      </p:sp>
    </p:spTree>
    <p:extLst>
      <p:ext uri="{BB962C8B-B14F-4D97-AF65-F5344CB8AC3E}">
        <p14:creationId xmlns:p14="http://schemas.microsoft.com/office/powerpoint/2010/main" val="27133225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38200" y="14244"/>
            <a:ext cx="10515600" cy="942101"/>
          </a:xfrm>
        </p:spPr>
        <p:txBody>
          <a:bodyPr>
            <a:noAutofit/>
          </a:bodyPr>
          <a:lstStyle/>
          <a:p>
            <a:r>
              <a:rPr lang="ru-RU" sz="3200" dirty="0" smtClean="0"/>
              <a:t>Основные реакции, используемые для регистрации нейтронов</a:t>
            </a:r>
            <a:endParaRPr lang="ru-RU" sz="3200" dirty="0"/>
          </a:p>
        </p:txBody>
      </p:sp>
      <p:graphicFrame>
        <p:nvGraphicFramePr>
          <p:cNvPr id="6" name="Object 2"/>
          <p:cNvGraphicFramePr>
            <a:graphicFrameLocks noChangeAspect="1"/>
          </p:cNvGraphicFramePr>
          <p:nvPr>
            <p:extLst>
              <p:ext uri="{D42A27DB-BD31-4B8C-83A1-F6EECF244321}">
                <p14:modId xmlns:p14="http://schemas.microsoft.com/office/powerpoint/2010/main" val="3576370470"/>
              </p:ext>
            </p:extLst>
          </p:nvPr>
        </p:nvGraphicFramePr>
        <p:xfrm>
          <a:off x="2257687" y="1033244"/>
          <a:ext cx="6134100" cy="750888"/>
        </p:xfrm>
        <a:graphic>
          <a:graphicData uri="http://schemas.openxmlformats.org/presentationml/2006/ole">
            <mc:AlternateContent xmlns:mc="http://schemas.openxmlformats.org/markup-compatibility/2006">
              <mc:Choice xmlns:v="urn:schemas-microsoft-com:vml" Requires="v">
                <p:oleObj spid="_x0000_s5436" name="Equation" r:id="rId3" imgW="1866600" imgH="228600" progId="Equation.3">
                  <p:embed/>
                </p:oleObj>
              </mc:Choice>
              <mc:Fallback>
                <p:oleObj name="Equation" r:id="rId3" imgW="18666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7687" y="1033244"/>
                        <a:ext cx="6134100" cy="750888"/>
                      </a:xfrm>
                      <a:prstGeom prst="rect">
                        <a:avLst/>
                      </a:prstGeom>
                      <a:noFill/>
                      <a:ln>
                        <a:solidFill>
                          <a:schemeClr val="accent1"/>
                        </a:solidFill>
                      </a:ln>
                      <a:extLst/>
                    </p:spPr>
                  </p:pic>
                </p:oleObj>
              </mc:Fallback>
            </mc:AlternateContent>
          </a:graphicData>
        </a:graphic>
      </p:graphicFrame>
      <p:grpSp>
        <p:nvGrpSpPr>
          <p:cNvPr id="7" name="Group 11"/>
          <p:cNvGrpSpPr/>
          <p:nvPr/>
        </p:nvGrpSpPr>
        <p:grpSpPr>
          <a:xfrm>
            <a:off x="2219587" y="2481044"/>
            <a:ext cx="2286000" cy="1371600"/>
            <a:chOff x="533400" y="2514600"/>
            <a:chExt cx="2286000" cy="1371600"/>
          </a:xfrm>
        </p:grpSpPr>
        <p:graphicFrame>
          <p:nvGraphicFramePr>
            <p:cNvPr id="8" name="Object 3"/>
            <p:cNvGraphicFramePr>
              <a:graphicFrameLocks noChangeAspect="1"/>
            </p:cNvGraphicFramePr>
            <p:nvPr>
              <p:extLst>
                <p:ext uri="{D42A27DB-BD31-4B8C-83A1-F6EECF244321}">
                  <p14:modId xmlns:p14="http://schemas.microsoft.com/office/powerpoint/2010/main" val="1651385192"/>
                </p:ext>
              </p:extLst>
            </p:nvPr>
          </p:nvGraphicFramePr>
          <p:xfrm>
            <a:off x="533400" y="2743200"/>
            <a:ext cx="1501775" cy="666750"/>
          </p:xfrm>
          <a:graphic>
            <a:graphicData uri="http://schemas.openxmlformats.org/presentationml/2006/ole">
              <mc:AlternateContent xmlns:mc="http://schemas.openxmlformats.org/markup-compatibility/2006">
                <mc:Choice xmlns:v="urn:schemas-microsoft-com:vml" Requires="v">
                  <p:oleObj spid="_x0000_s5437" name="Equation" r:id="rId5" imgW="457200" imgH="203040" progId="Equation.3">
                    <p:embed/>
                  </p:oleObj>
                </mc:Choice>
                <mc:Fallback>
                  <p:oleObj name="Equation" r:id="rId5" imgW="45720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743200"/>
                          <a:ext cx="1501775" cy="666750"/>
                        </a:xfrm>
                        <a:prstGeom prst="rect">
                          <a:avLst/>
                        </a:prstGeom>
                        <a:noFill/>
                        <a:ln>
                          <a:solidFill>
                            <a:schemeClr val="accent5">
                              <a:lumMod val="10000"/>
                            </a:schemeClr>
                          </a:solidFill>
                        </a:ln>
                        <a:extLst/>
                      </p:spPr>
                    </p:pic>
                  </p:oleObj>
                </mc:Fallback>
              </mc:AlternateContent>
            </a:graphicData>
          </a:graphic>
        </p:graphicFrame>
        <p:cxnSp>
          <p:nvCxnSpPr>
            <p:cNvPr id="9" name="Straight Arrow Connector 7"/>
            <p:cNvCxnSpPr/>
            <p:nvPr/>
          </p:nvCxnSpPr>
          <p:spPr bwMode="auto">
            <a:xfrm flipV="1">
              <a:off x="2057400" y="2514600"/>
              <a:ext cx="762000" cy="457200"/>
            </a:xfrm>
            <a:prstGeom prst="straightConnector1">
              <a:avLst/>
            </a:prstGeom>
            <a:solidFill>
              <a:schemeClr val="accent1"/>
            </a:solidFill>
            <a:ln w="15875" cap="flat" cmpd="sng" algn="ctr">
              <a:solidFill>
                <a:schemeClr val="accent5">
                  <a:lumMod val="10000"/>
                </a:schemeClr>
              </a:solidFill>
              <a:prstDash val="solid"/>
              <a:round/>
              <a:headEnd type="none" w="med" len="med"/>
              <a:tailEnd type="arrow"/>
            </a:ln>
            <a:effectLst/>
          </p:spPr>
        </p:cxnSp>
        <p:cxnSp>
          <p:nvCxnSpPr>
            <p:cNvPr id="10" name="Straight Arrow Connector 8"/>
            <p:cNvCxnSpPr/>
            <p:nvPr/>
          </p:nvCxnSpPr>
          <p:spPr bwMode="auto">
            <a:xfrm>
              <a:off x="2057400" y="3429000"/>
              <a:ext cx="762000" cy="457200"/>
            </a:xfrm>
            <a:prstGeom prst="straightConnector1">
              <a:avLst/>
            </a:prstGeom>
            <a:solidFill>
              <a:schemeClr val="accent1"/>
            </a:solidFill>
            <a:ln w="15875" cap="flat" cmpd="sng" algn="ctr">
              <a:solidFill>
                <a:schemeClr val="accent5">
                  <a:lumMod val="10000"/>
                </a:schemeClr>
              </a:solidFill>
              <a:prstDash val="solid"/>
              <a:round/>
              <a:headEnd type="none" w="med" len="med"/>
              <a:tailEnd type="arrow"/>
            </a:ln>
            <a:effectLst/>
          </p:spPr>
        </p:cxnSp>
      </p:grpSp>
      <p:graphicFrame>
        <p:nvGraphicFramePr>
          <p:cNvPr id="11" name="Object 4"/>
          <p:cNvGraphicFramePr>
            <a:graphicFrameLocks noChangeAspect="1"/>
          </p:cNvGraphicFramePr>
          <p:nvPr>
            <p:extLst>
              <p:ext uri="{D42A27DB-BD31-4B8C-83A1-F6EECF244321}">
                <p14:modId xmlns:p14="http://schemas.microsoft.com/office/powerpoint/2010/main" val="685828764"/>
              </p:ext>
            </p:extLst>
          </p:nvPr>
        </p:nvGraphicFramePr>
        <p:xfrm>
          <a:off x="4532575" y="2141319"/>
          <a:ext cx="4214812" cy="666750"/>
        </p:xfrm>
        <a:graphic>
          <a:graphicData uri="http://schemas.openxmlformats.org/presentationml/2006/ole">
            <mc:AlternateContent xmlns:mc="http://schemas.openxmlformats.org/markup-compatibility/2006">
              <mc:Choice xmlns:v="urn:schemas-microsoft-com:vml" Requires="v">
                <p:oleObj spid="_x0000_s5438" name="Equation" r:id="rId7" imgW="1282680" imgH="203040" progId="Equation.3">
                  <p:embed/>
                </p:oleObj>
              </mc:Choice>
              <mc:Fallback>
                <p:oleObj name="Equation" r:id="rId7" imgW="128268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2575" y="2141319"/>
                        <a:ext cx="4214812" cy="666750"/>
                      </a:xfrm>
                      <a:prstGeom prst="rect">
                        <a:avLst/>
                      </a:prstGeom>
                      <a:noFill/>
                      <a:ln>
                        <a:solidFill>
                          <a:schemeClr val="accent1"/>
                        </a:solidFill>
                      </a:ln>
                      <a:extLst/>
                    </p:spPr>
                  </p:pic>
                </p:oleObj>
              </mc:Fallback>
            </mc:AlternateContent>
          </a:graphicData>
        </a:graphic>
      </p:graphicFrame>
      <p:graphicFrame>
        <p:nvGraphicFramePr>
          <p:cNvPr id="12" name="Object 5"/>
          <p:cNvGraphicFramePr>
            <a:graphicFrameLocks noChangeAspect="1"/>
          </p:cNvGraphicFramePr>
          <p:nvPr>
            <p:extLst>
              <p:ext uri="{D42A27DB-BD31-4B8C-83A1-F6EECF244321}">
                <p14:modId xmlns:p14="http://schemas.microsoft.com/office/powerpoint/2010/main" val="1022495290"/>
              </p:ext>
            </p:extLst>
          </p:nvPr>
        </p:nvGraphicFramePr>
        <p:xfrm>
          <a:off x="4643700" y="3471644"/>
          <a:ext cx="4089400" cy="666750"/>
        </p:xfrm>
        <a:graphic>
          <a:graphicData uri="http://schemas.openxmlformats.org/presentationml/2006/ole">
            <mc:AlternateContent xmlns:mc="http://schemas.openxmlformats.org/markup-compatibility/2006">
              <mc:Choice xmlns:v="urn:schemas-microsoft-com:vml" Requires="v">
                <p:oleObj spid="_x0000_s5439" name="Equation" r:id="rId9" imgW="1244520" imgH="203040" progId="Equation.3">
                  <p:embed/>
                </p:oleObj>
              </mc:Choice>
              <mc:Fallback>
                <p:oleObj name="Equation" r:id="rId9" imgW="1244520" imgH="203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3700" y="3471644"/>
                        <a:ext cx="4089400" cy="666750"/>
                      </a:xfrm>
                      <a:prstGeom prst="rect">
                        <a:avLst/>
                      </a:prstGeom>
                      <a:noFill/>
                      <a:ln>
                        <a:solidFill>
                          <a:schemeClr val="accent1"/>
                        </a:solidFill>
                      </a:ln>
                      <a:extLst/>
                    </p:spPr>
                  </p:pic>
                </p:oleObj>
              </mc:Fallback>
            </mc:AlternateContent>
          </a:graphicData>
        </a:graphic>
      </p:graphicFrame>
      <p:cxnSp>
        <p:nvCxnSpPr>
          <p:cNvPr id="13" name="Straight Arrow Connector 15"/>
          <p:cNvCxnSpPr/>
          <p:nvPr/>
        </p:nvCxnSpPr>
        <p:spPr bwMode="auto">
          <a:xfrm>
            <a:off x="5343787" y="4386044"/>
            <a:ext cx="762000" cy="457200"/>
          </a:xfrm>
          <a:prstGeom prst="straightConnector1">
            <a:avLst/>
          </a:prstGeom>
          <a:solidFill>
            <a:schemeClr val="accent1"/>
          </a:solidFill>
          <a:ln w="15875" cap="flat" cmpd="sng" algn="ctr">
            <a:solidFill>
              <a:schemeClr val="accent5">
                <a:lumMod val="10000"/>
              </a:schemeClr>
            </a:solidFill>
            <a:prstDash val="solid"/>
            <a:round/>
            <a:headEnd type="none" w="med" len="med"/>
            <a:tailEnd type="arrow"/>
          </a:ln>
          <a:effectLst/>
        </p:spPr>
      </p:cxnSp>
      <p:graphicFrame>
        <p:nvGraphicFramePr>
          <p:cNvPr id="14" name="Object 7"/>
          <p:cNvGraphicFramePr>
            <a:graphicFrameLocks noChangeAspect="1"/>
          </p:cNvGraphicFramePr>
          <p:nvPr>
            <p:extLst>
              <p:ext uri="{D42A27DB-BD31-4B8C-83A1-F6EECF244321}">
                <p14:modId xmlns:p14="http://schemas.microsoft.com/office/powerpoint/2010/main" val="3656063067"/>
              </p:ext>
            </p:extLst>
          </p:nvPr>
        </p:nvGraphicFramePr>
        <p:xfrm>
          <a:off x="6451862" y="4954369"/>
          <a:ext cx="3548063" cy="750888"/>
        </p:xfrm>
        <a:graphic>
          <a:graphicData uri="http://schemas.openxmlformats.org/presentationml/2006/ole">
            <mc:AlternateContent xmlns:mc="http://schemas.openxmlformats.org/markup-compatibility/2006">
              <mc:Choice xmlns:v="urn:schemas-microsoft-com:vml" Requires="v">
                <p:oleObj spid="_x0000_s5440" name="Equation" r:id="rId11" imgW="1079280" imgH="228600" progId="Equation.3">
                  <p:embed/>
                </p:oleObj>
              </mc:Choice>
              <mc:Fallback>
                <p:oleObj name="Equation" r:id="rId11" imgW="107928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862" y="4954369"/>
                        <a:ext cx="3548063" cy="750888"/>
                      </a:xfrm>
                      <a:prstGeom prst="rect">
                        <a:avLst/>
                      </a:prstGeom>
                      <a:noFill/>
                      <a:ln>
                        <a:solidFill>
                          <a:schemeClr val="accent1"/>
                        </a:solidFill>
                      </a:ln>
                      <a:extLst/>
                    </p:spPr>
                  </p:pic>
                </p:oleObj>
              </mc:Fallback>
            </mc:AlternateContent>
          </a:graphicData>
        </a:graphic>
      </p:graphicFrame>
      <p:graphicFrame>
        <p:nvGraphicFramePr>
          <p:cNvPr id="15" name="Object 8"/>
          <p:cNvGraphicFramePr>
            <a:graphicFrameLocks noChangeAspect="1"/>
          </p:cNvGraphicFramePr>
          <p:nvPr>
            <p:extLst>
              <p:ext uri="{D42A27DB-BD31-4B8C-83A1-F6EECF244321}">
                <p14:modId xmlns:p14="http://schemas.microsoft.com/office/powerpoint/2010/main" val="2593310232"/>
              </p:ext>
            </p:extLst>
          </p:nvPr>
        </p:nvGraphicFramePr>
        <p:xfrm>
          <a:off x="787662" y="5446835"/>
          <a:ext cx="5759450" cy="666750"/>
        </p:xfrm>
        <a:graphic>
          <a:graphicData uri="http://schemas.openxmlformats.org/presentationml/2006/ole">
            <mc:AlternateContent xmlns:mc="http://schemas.openxmlformats.org/markup-compatibility/2006">
              <mc:Choice xmlns:v="urn:schemas-microsoft-com:vml" Requires="v">
                <p:oleObj spid="_x0000_s5441" name="Equation" r:id="rId13" imgW="1752480" imgH="203040" progId="Equation.3">
                  <p:embed/>
                </p:oleObj>
              </mc:Choice>
              <mc:Fallback>
                <p:oleObj name="Equation" r:id="rId13" imgW="1752480" imgH="2030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7662" y="5446835"/>
                        <a:ext cx="5759450" cy="666750"/>
                      </a:xfrm>
                      <a:prstGeom prst="rect">
                        <a:avLst/>
                      </a:prstGeom>
                      <a:noFill/>
                      <a:ln>
                        <a:solidFill>
                          <a:schemeClr val="accent1"/>
                        </a:solidFill>
                      </a:ln>
                      <a:extLst/>
                    </p:spPr>
                  </p:pic>
                </p:oleObj>
              </mc:Fallback>
            </mc:AlternateContent>
          </a:graphicData>
        </a:graphic>
      </p:graphicFrame>
      <p:sp>
        <p:nvSpPr>
          <p:cNvPr id="16" name="TextBox 15"/>
          <p:cNvSpPr txBox="1"/>
          <p:nvPr/>
        </p:nvSpPr>
        <p:spPr>
          <a:xfrm>
            <a:off x="3286387" y="1719044"/>
            <a:ext cx="1510350" cy="461665"/>
          </a:xfrm>
          <a:prstGeom prst="rect">
            <a:avLst/>
          </a:prstGeom>
          <a:noFill/>
        </p:spPr>
        <p:txBody>
          <a:bodyPr wrap="none" rtlCol="0">
            <a:spAutoFit/>
          </a:bodyPr>
          <a:lstStyle/>
          <a:p>
            <a:r>
              <a:rPr lang="en-US" altLang="ko-KR" sz="2400" b="1" dirty="0" smtClean="0">
                <a:solidFill>
                  <a:srgbClr val="C00000"/>
                </a:solidFill>
                <a:effectLst>
                  <a:outerShdw blurRad="38100" dist="38100" dir="2700000" algn="tl">
                    <a:srgbClr val="000000">
                      <a:alpha val="43137"/>
                    </a:srgbClr>
                  </a:outerShdw>
                </a:effectLst>
              </a:rPr>
              <a:t>5400 barn</a:t>
            </a:r>
            <a:endParaRPr lang="ko-KR" altLang="en-US" sz="2400" b="1" dirty="0">
              <a:solidFill>
                <a:srgbClr val="C00000"/>
              </a:solidFill>
              <a:effectLst>
                <a:outerShdw blurRad="38100" dist="38100" dir="2700000" algn="tl">
                  <a:srgbClr val="000000">
                    <a:alpha val="43137"/>
                  </a:srgbClr>
                </a:outerShdw>
              </a:effectLst>
            </a:endParaRPr>
          </a:p>
        </p:txBody>
      </p:sp>
      <p:sp>
        <p:nvSpPr>
          <p:cNvPr id="17" name="TextBox 16"/>
          <p:cNvSpPr txBox="1"/>
          <p:nvPr/>
        </p:nvSpPr>
        <p:spPr>
          <a:xfrm>
            <a:off x="4200787" y="2938244"/>
            <a:ext cx="1510350" cy="461665"/>
          </a:xfrm>
          <a:prstGeom prst="rect">
            <a:avLst/>
          </a:prstGeom>
          <a:noFill/>
        </p:spPr>
        <p:txBody>
          <a:bodyPr wrap="none" rtlCol="0">
            <a:spAutoFit/>
          </a:bodyPr>
          <a:lstStyle/>
          <a:p>
            <a:r>
              <a:rPr lang="en-US" altLang="ko-KR" sz="2400" b="1" dirty="0" smtClean="0">
                <a:solidFill>
                  <a:srgbClr val="C00000"/>
                </a:solidFill>
                <a:effectLst>
                  <a:outerShdw blurRad="38100" dist="38100" dir="2700000" algn="tl">
                    <a:srgbClr val="000000">
                      <a:alpha val="43137"/>
                    </a:srgbClr>
                  </a:outerShdw>
                </a:effectLst>
              </a:rPr>
              <a:t>3800 barn</a:t>
            </a:r>
            <a:endParaRPr lang="ko-KR" altLang="en-US" sz="2400" b="1" dirty="0">
              <a:solidFill>
                <a:srgbClr val="C00000"/>
              </a:solidFill>
              <a:effectLst>
                <a:outerShdw blurRad="38100" dist="38100" dir="2700000" algn="tl">
                  <a:srgbClr val="000000">
                    <a:alpha val="43137"/>
                  </a:srgbClr>
                </a:outerShdw>
              </a:effectLst>
            </a:endParaRPr>
          </a:p>
        </p:txBody>
      </p:sp>
      <p:sp>
        <p:nvSpPr>
          <p:cNvPr id="18" name="TextBox 17"/>
          <p:cNvSpPr txBox="1"/>
          <p:nvPr/>
        </p:nvSpPr>
        <p:spPr>
          <a:xfrm>
            <a:off x="2219587" y="6168983"/>
            <a:ext cx="1356462" cy="461665"/>
          </a:xfrm>
          <a:prstGeom prst="rect">
            <a:avLst/>
          </a:prstGeom>
          <a:noFill/>
        </p:spPr>
        <p:txBody>
          <a:bodyPr wrap="none" rtlCol="0">
            <a:spAutoFit/>
          </a:bodyPr>
          <a:lstStyle/>
          <a:p>
            <a:r>
              <a:rPr lang="en-US" altLang="ko-KR" sz="2400" b="1" dirty="0" smtClean="0">
                <a:solidFill>
                  <a:srgbClr val="C00000"/>
                </a:solidFill>
                <a:effectLst>
                  <a:outerShdw blurRad="38100" dist="38100" dir="2700000" algn="tl">
                    <a:srgbClr val="000000">
                      <a:alpha val="43137"/>
                    </a:srgbClr>
                  </a:outerShdw>
                </a:effectLst>
              </a:rPr>
              <a:t>945 barn</a:t>
            </a:r>
            <a:endParaRPr lang="ko-KR" altLang="en-US" sz="2400" b="1" dirty="0">
              <a:solidFill>
                <a:srgbClr val="C00000"/>
              </a:solidFill>
              <a:effectLst>
                <a:outerShdw blurRad="38100" dist="38100" dir="2700000" algn="tl">
                  <a:srgbClr val="000000">
                    <a:alpha val="43137"/>
                  </a:srgbClr>
                </a:outerShdw>
              </a:effectLst>
            </a:endParaRPr>
          </a:p>
        </p:txBody>
      </p:sp>
      <p:sp>
        <p:nvSpPr>
          <p:cNvPr id="19" name="TextBox 18"/>
          <p:cNvSpPr txBox="1"/>
          <p:nvPr/>
        </p:nvSpPr>
        <p:spPr>
          <a:xfrm>
            <a:off x="8696587" y="2252444"/>
            <a:ext cx="646331" cy="461665"/>
          </a:xfrm>
          <a:prstGeom prst="rect">
            <a:avLst/>
          </a:prstGeom>
          <a:noFill/>
        </p:spPr>
        <p:txBody>
          <a:bodyPr wrap="none" rtlCol="0">
            <a:spAutoFit/>
          </a:bodyPr>
          <a:lstStyle/>
          <a:p>
            <a:r>
              <a:rPr lang="en-US" altLang="ko-KR" sz="2400" b="1" dirty="0" smtClean="0">
                <a:solidFill>
                  <a:srgbClr val="C00000"/>
                </a:solidFill>
                <a:effectLst>
                  <a:outerShdw blurRad="38100" dist="38100" dir="2700000" algn="tl">
                    <a:srgbClr val="000000">
                      <a:alpha val="43137"/>
                    </a:srgbClr>
                  </a:outerShdw>
                </a:effectLst>
              </a:rPr>
              <a:t>5%</a:t>
            </a:r>
            <a:endParaRPr lang="ko-KR" altLang="en-US" sz="2400" b="1" dirty="0">
              <a:solidFill>
                <a:srgbClr val="C00000"/>
              </a:solidFill>
              <a:effectLst>
                <a:outerShdw blurRad="38100" dist="38100" dir="2700000" algn="tl">
                  <a:srgbClr val="000000">
                    <a:alpha val="43137"/>
                  </a:srgbClr>
                </a:outerShdw>
              </a:effectLst>
            </a:endParaRPr>
          </a:p>
        </p:txBody>
      </p:sp>
      <p:sp>
        <p:nvSpPr>
          <p:cNvPr id="20" name="TextBox 19"/>
          <p:cNvSpPr txBox="1"/>
          <p:nvPr/>
        </p:nvSpPr>
        <p:spPr>
          <a:xfrm>
            <a:off x="8696587" y="3624044"/>
            <a:ext cx="800219" cy="461665"/>
          </a:xfrm>
          <a:prstGeom prst="rect">
            <a:avLst/>
          </a:prstGeom>
          <a:noFill/>
        </p:spPr>
        <p:txBody>
          <a:bodyPr wrap="none" rtlCol="0">
            <a:spAutoFit/>
          </a:bodyPr>
          <a:lstStyle/>
          <a:p>
            <a:r>
              <a:rPr lang="en-US" altLang="ko-KR" sz="2400" b="1" dirty="0" smtClean="0">
                <a:solidFill>
                  <a:srgbClr val="C00000"/>
                </a:solidFill>
                <a:effectLst>
                  <a:outerShdw blurRad="38100" dist="38100" dir="2700000" algn="tl">
                    <a:srgbClr val="000000">
                      <a:alpha val="43137"/>
                    </a:srgbClr>
                  </a:outerShdw>
                </a:effectLst>
              </a:rPr>
              <a:t>95%</a:t>
            </a:r>
            <a:endParaRPr lang="ko-KR" altLang="en-US" sz="2400" b="1" dirty="0">
              <a:solidFill>
                <a:srgbClr val="C00000"/>
              </a:solidFill>
              <a:effectLst>
                <a:outerShdw blurRad="38100" dist="38100" dir="2700000" algn="tl">
                  <a:srgbClr val="000000">
                    <a:alpha val="43137"/>
                  </a:srgbClr>
                </a:outerShdw>
              </a:effectLst>
            </a:endParaRPr>
          </a:p>
        </p:txBody>
      </p:sp>
      <p:grpSp>
        <p:nvGrpSpPr>
          <p:cNvPr id="21" name="Группа 20"/>
          <p:cNvGrpSpPr/>
          <p:nvPr/>
        </p:nvGrpSpPr>
        <p:grpSpPr>
          <a:xfrm>
            <a:off x="6609956" y="5780210"/>
            <a:ext cx="5465923" cy="1108287"/>
            <a:chOff x="304800" y="1066800"/>
            <a:chExt cx="6134100" cy="1147465"/>
          </a:xfrm>
        </p:grpSpPr>
        <p:graphicFrame>
          <p:nvGraphicFramePr>
            <p:cNvPr id="22" name="Object 8"/>
            <p:cNvGraphicFramePr>
              <a:graphicFrameLocks noChangeAspect="1"/>
            </p:cNvGraphicFramePr>
            <p:nvPr>
              <p:extLst>
                <p:ext uri="{D42A27DB-BD31-4B8C-83A1-F6EECF244321}">
                  <p14:modId xmlns:p14="http://schemas.microsoft.com/office/powerpoint/2010/main" val="1281977883"/>
                </p:ext>
              </p:extLst>
            </p:nvPr>
          </p:nvGraphicFramePr>
          <p:xfrm>
            <a:off x="304800" y="1066800"/>
            <a:ext cx="6134100" cy="750888"/>
          </p:xfrm>
          <a:graphic>
            <a:graphicData uri="http://schemas.openxmlformats.org/presentationml/2006/ole">
              <mc:AlternateContent xmlns:mc="http://schemas.openxmlformats.org/markup-compatibility/2006">
                <mc:Choice xmlns:v="urn:schemas-microsoft-com:vml" Requires="v">
                  <p:oleObj spid="_x0000_s5442" name="Equation" r:id="rId15" imgW="1866600" imgH="228600" progId="Equation.3">
                    <p:embed/>
                  </p:oleObj>
                </mc:Choice>
                <mc:Fallback>
                  <p:oleObj name="Equation" r:id="rId15" imgW="186660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800" y="1066800"/>
                          <a:ext cx="6134100" cy="750888"/>
                        </a:xfrm>
                        <a:prstGeom prst="rect">
                          <a:avLst/>
                        </a:prstGeom>
                        <a:noFill/>
                        <a:ln>
                          <a:solidFill>
                            <a:schemeClr val="accent1"/>
                          </a:solidFill>
                        </a:ln>
                        <a:extLst/>
                      </p:spPr>
                    </p:pic>
                  </p:oleObj>
                </mc:Fallback>
              </mc:AlternateContent>
            </a:graphicData>
          </a:graphic>
        </p:graphicFrame>
        <p:sp>
          <p:nvSpPr>
            <p:cNvPr id="23" name="TextBox 22"/>
            <p:cNvSpPr txBox="1"/>
            <p:nvPr/>
          </p:nvSpPr>
          <p:spPr>
            <a:xfrm>
              <a:off x="1524000" y="1752600"/>
              <a:ext cx="1279517" cy="461665"/>
            </a:xfrm>
            <a:prstGeom prst="rect">
              <a:avLst/>
            </a:prstGeom>
            <a:noFill/>
            <a:ln>
              <a:solidFill>
                <a:schemeClr val="accent1"/>
              </a:solidFill>
            </a:ln>
          </p:spPr>
          <p:txBody>
            <a:bodyPr wrap="none" rtlCol="0">
              <a:spAutoFit/>
            </a:bodyPr>
            <a:lstStyle/>
            <a:p>
              <a:r>
                <a:rPr lang="en-US" altLang="ko-KR" sz="2400" b="1" dirty="0" smtClean="0">
                  <a:solidFill>
                    <a:srgbClr val="C00000"/>
                  </a:solidFill>
                  <a:effectLst>
                    <a:outerShdw blurRad="38100" dist="38100" dir="2700000" algn="tl">
                      <a:srgbClr val="000000">
                        <a:alpha val="43137"/>
                      </a:srgbClr>
                    </a:outerShdw>
                  </a:effectLst>
                </a:rPr>
                <a:t>1.9 barn</a:t>
              </a:r>
              <a:endParaRPr lang="ko-KR" altLang="en-US" sz="2400" b="1" dirty="0">
                <a:solidFill>
                  <a:srgbClr val="C00000"/>
                </a:solidFill>
                <a:effectLst>
                  <a:outerShdw blurRad="38100" dist="38100" dir="2700000" algn="tl">
                    <a:srgbClr val="000000">
                      <a:alpha val="43137"/>
                    </a:srgbClr>
                  </a:outerShdw>
                </a:effectLst>
              </a:endParaRPr>
            </a:p>
          </p:txBody>
        </p:sp>
      </p:grpSp>
      <p:sp>
        <p:nvSpPr>
          <p:cNvPr id="2" name="Дата 1"/>
          <p:cNvSpPr>
            <a:spLocks noGrp="1"/>
          </p:cNvSpPr>
          <p:nvPr>
            <p:ph type="dt" sz="half" idx="10"/>
          </p:nvPr>
        </p:nvSpPr>
        <p:spPr/>
        <p:txBody>
          <a:bodyPr/>
          <a:lstStyle/>
          <a:p>
            <a:r>
              <a:rPr lang="ru-RU" smtClean="0"/>
              <a:t>08.06.2015</a:t>
            </a:r>
            <a:endParaRPr lang="ru-RU"/>
          </a:p>
        </p:txBody>
      </p:sp>
      <p:sp>
        <p:nvSpPr>
          <p:cNvPr id="3" name="Нижний колонтитул 2"/>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4" name="Номер слайда 3"/>
          <p:cNvSpPr>
            <a:spLocks noGrp="1"/>
          </p:cNvSpPr>
          <p:nvPr>
            <p:ph type="sldNum" sz="quarter" idx="12"/>
          </p:nvPr>
        </p:nvSpPr>
        <p:spPr/>
        <p:txBody>
          <a:bodyPr/>
          <a:lstStyle/>
          <a:p>
            <a:fld id="{2FBD4BBD-84D1-4C58-AB71-78B69C96F0EE}" type="slidenum">
              <a:rPr lang="ru-RU" smtClean="0"/>
              <a:t>23</a:t>
            </a:fld>
            <a:endParaRPr lang="ru-RU"/>
          </a:p>
        </p:txBody>
      </p:sp>
    </p:spTree>
    <p:extLst>
      <p:ext uri="{BB962C8B-B14F-4D97-AF65-F5344CB8AC3E}">
        <p14:creationId xmlns:p14="http://schemas.microsoft.com/office/powerpoint/2010/main" val="7139756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44"/>
            <a:ext cx="10515600" cy="1134072"/>
          </a:xfrm>
        </p:spPr>
        <p:txBody>
          <a:bodyPr>
            <a:noAutofit/>
          </a:bodyPr>
          <a:lstStyle/>
          <a:p>
            <a:r>
              <a:rPr lang="ru-RU" sz="3600" dirty="0" smtClean="0"/>
              <a:t>Амплитудный спектр пропорционального </a:t>
            </a:r>
            <a:r>
              <a:rPr lang="en-US" sz="3600" dirty="0" smtClean="0"/>
              <a:t>3He</a:t>
            </a:r>
            <a:r>
              <a:rPr lang="ru-RU" sz="3600" dirty="0" smtClean="0"/>
              <a:t> счетчика</a:t>
            </a:r>
            <a:endParaRPr lang="ru-RU" sz="3600" dirty="0"/>
          </a:p>
        </p:txBody>
      </p:sp>
      <p:graphicFrame>
        <p:nvGraphicFramePr>
          <p:cNvPr id="3" name="Object 2"/>
          <p:cNvGraphicFramePr>
            <a:graphicFrameLocks noChangeAspect="1"/>
          </p:cNvGraphicFramePr>
          <p:nvPr>
            <p:extLst>
              <p:ext uri="{D42A27DB-BD31-4B8C-83A1-F6EECF244321}">
                <p14:modId xmlns:p14="http://schemas.microsoft.com/office/powerpoint/2010/main" val="1322639485"/>
              </p:ext>
            </p:extLst>
          </p:nvPr>
        </p:nvGraphicFramePr>
        <p:xfrm>
          <a:off x="2645735" y="1022497"/>
          <a:ext cx="7086601" cy="5640355"/>
        </p:xfrm>
        <a:graphic>
          <a:graphicData uri="http://schemas.openxmlformats.org/presentationml/2006/ole">
            <mc:AlternateContent xmlns:mc="http://schemas.openxmlformats.org/markup-compatibility/2006">
              <mc:Choice xmlns:v="urn:schemas-microsoft-com:vml" Requires="v">
                <p:oleObj spid="_x0000_s6188" name="Фотография Photo Editor" r:id="rId3" imgW="9364382" imgH="8554644" progId="">
                  <p:embed/>
                </p:oleObj>
              </mc:Choice>
              <mc:Fallback>
                <p:oleObj name="Фотография Photo Editor" r:id="rId3" imgW="9364382" imgH="855464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5735" y="1022497"/>
                        <a:ext cx="7086601" cy="5640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Дата 3"/>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24</a:t>
            </a:fld>
            <a:endParaRPr lang="ru-RU"/>
          </a:p>
        </p:txBody>
      </p:sp>
    </p:spTree>
    <p:extLst>
      <p:ext uri="{BB962C8B-B14F-4D97-AF65-F5344CB8AC3E}">
        <p14:creationId xmlns:p14="http://schemas.microsoft.com/office/powerpoint/2010/main" val="1620625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smtClean="0"/>
              <a:t>Спектрометрия нейтронов по времени пролета</a:t>
            </a:r>
            <a:endParaRPr lang="ru-RU" sz="3200" dirty="0"/>
          </a:p>
        </p:txBody>
      </p:sp>
      <p:graphicFrame>
        <p:nvGraphicFramePr>
          <p:cNvPr id="3" name="Object 4"/>
          <p:cNvGraphicFramePr>
            <a:graphicFrameLocks noChangeAspect="1"/>
          </p:cNvGraphicFramePr>
          <p:nvPr>
            <p:extLst>
              <p:ext uri="{D42A27DB-BD31-4B8C-83A1-F6EECF244321}">
                <p14:modId xmlns:p14="http://schemas.microsoft.com/office/powerpoint/2010/main" val="3701686430"/>
              </p:ext>
            </p:extLst>
          </p:nvPr>
        </p:nvGraphicFramePr>
        <p:xfrm>
          <a:off x="1460691" y="4319631"/>
          <a:ext cx="3457575" cy="974725"/>
        </p:xfrm>
        <a:graphic>
          <a:graphicData uri="http://schemas.openxmlformats.org/presentationml/2006/ole">
            <mc:AlternateContent xmlns:mc="http://schemas.openxmlformats.org/markup-compatibility/2006">
              <mc:Choice xmlns:v="urn:schemas-microsoft-com:vml" Requires="v">
                <p:oleObj spid="_x0000_s7375" name="Формула" r:id="rId3" imgW="1803240" imgH="507960" progId="Equation.3">
                  <p:embed/>
                </p:oleObj>
              </mc:Choice>
              <mc:Fallback>
                <p:oleObj name="Формула" r:id="rId3" imgW="1803240" imgH="5079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691" y="4319631"/>
                        <a:ext cx="3457575" cy="974725"/>
                      </a:xfrm>
                      <a:prstGeom prst="rect">
                        <a:avLst/>
                      </a:prstGeom>
                      <a:solidFill>
                        <a:srgbClr val="FFFF00"/>
                      </a:solidFill>
                    </p:spPr>
                  </p:pic>
                </p:oleObj>
              </mc:Fallback>
            </mc:AlternateContent>
          </a:graphicData>
        </a:graphic>
      </p:graphicFrame>
      <p:graphicFrame>
        <p:nvGraphicFramePr>
          <p:cNvPr id="4" name="Object 5"/>
          <p:cNvGraphicFramePr>
            <a:graphicFrameLocks noChangeAspect="1"/>
          </p:cNvGraphicFramePr>
          <p:nvPr>
            <p:extLst>
              <p:ext uri="{D42A27DB-BD31-4B8C-83A1-F6EECF244321}">
                <p14:modId xmlns:p14="http://schemas.microsoft.com/office/powerpoint/2010/main" val="2223877647"/>
              </p:ext>
            </p:extLst>
          </p:nvPr>
        </p:nvGraphicFramePr>
        <p:xfrm>
          <a:off x="5781866" y="4392656"/>
          <a:ext cx="3700462" cy="777875"/>
        </p:xfrm>
        <a:graphic>
          <a:graphicData uri="http://schemas.openxmlformats.org/presentationml/2006/ole">
            <mc:AlternateContent xmlns:mc="http://schemas.openxmlformats.org/markup-compatibility/2006">
              <mc:Choice xmlns:v="urn:schemas-microsoft-com:vml" Requires="v">
                <p:oleObj spid="_x0000_s7376" name="Формула" r:id="rId5" imgW="1993680" imgH="419040" progId="Equation.3">
                  <p:embed/>
                </p:oleObj>
              </mc:Choice>
              <mc:Fallback>
                <p:oleObj name="Формула" r:id="rId5" imgW="1993680" imgH="419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1866" y="4392656"/>
                        <a:ext cx="3700462" cy="777875"/>
                      </a:xfrm>
                      <a:prstGeom prst="rect">
                        <a:avLst/>
                      </a:prstGeom>
                      <a:solidFill>
                        <a:srgbClr val="FFFF00"/>
                      </a:solidFill>
                    </p:spPr>
                  </p:pic>
                </p:oleObj>
              </mc:Fallback>
            </mc:AlternateContent>
          </a:graphicData>
        </a:graphic>
      </p:graphicFrame>
      <p:sp>
        <p:nvSpPr>
          <p:cNvPr id="5" name="AutoShape 7"/>
          <p:cNvSpPr>
            <a:spLocks noChangeArrowheads="1"/>
          </p:cNvSpPr>
          <p:nvPr/>
        </p:nvSpPr>
        <p:spPr bwMode="auto">
          <a:xfrm>
            <a:off x="2252853" y="1524044"/>
            <a:ext cx="466725" cy="503237"/>
          </a:xfrm>
          <a:prstGeom prst="star32">
            <a:avLst>
              <a:gd name="adj" fmla="val 37500"/>
            </a:avLst>
          </a:prstGeom>
          <a:solidFill>
            <a:srgbClr val="FFCC00">
              <a:alpha val="70000"/>
            </a:srgbClr>
          </a:solidFill>
          <a:ln w="9525">
            <a:solidFill>
              <a:srgbClr val="FF0000"/>
            </a:solidFill>
            <a:miter lim="800000"/>
            <a:headEnd/>
            <a:tailEnd/>
          </a:ln>
          <a:effectLst/>
        </p:spPr>
        <p:txBody>
          <a:bodyPr wrap="none" anchor="ctr"/>
          <a:lstStyle/>
          <a:p>
            <a:endParaRPr lang="ko-KR" altLang="en-US"/>
          </a:p>
        </p:txBody>
      </p:sp>
      <p:sp>
        <p:nvSpPr>
          <p:cNvPr id="6" name="Rectangle 8"/>
          <p:cNvSpPr>
            <a:spLocks noChangeArrowheads="1"/>
          </p:cNvSpPr>
          <p:nvPr/>
        </p:nvSpPr>
        <p:spPr bwMode="auto">
          <a:xfrm>
            <a:off x="2900553" y="949369"/>
            <a:ext cx="360363" cy="647700"/>
          </a:xfrm>
          <a:prstGeom prst="rect">
            <a:avLst/>
          </a:prstGeom>
          <a:solidFill>
            <a:srgbClr val="0000FF">
              <a:alpha val="70000"/>
            </a:srgbClr>
          </a:solidFill>
          <a:ln w="9525">
            <a:solidFill>
              <a:schemeClr val="tx1"/>
            </a:solidFill>
            <a:miter lim="800000"/>
            <a:headEnd/>
            <a:tailEnd/>
          </a:ln>
          <a:effectLst/>
        </p:spPr>
        <p:txBody>
          <a:bodyPr wrap="none" anchor="ctr"/>
          <a:lstStyle/>
          <a:p>
            <a:endParaRPr lang="ko-KR" altLang="en-US"/>
          </a:p>
        </p:txBody>
      </p:sp>
      <p:sp>
        <p:nvSpPr>
          <p:cNvPr id="7" name="Rectangle 9"/>
          <p:cNvSpPr>
            <a:spLocks noChangeArrowheads="1"/>
          </p:cNvSpPr>
          <p:nvPr/>
        </p:nvSpPr>
        <p:spPr bwMode="auto">
          <a:xfrm>
            <a:off x="2900553" y="1920919"/>
            <a:ext cx="360363" cy="647700"/>
          </a:xfrm>
          <a:prstGeom prst="rect">
            <a:avLst/>
          </a:prstGeom>
          <a:solidFill>
            <a:srgbClr val="0000FF">
              <a:alpha val="70000"/>
            </a:srgbClr>
          </a:solidFill>
          <a:ln w="9525" algn="ctr">
            <a:solidFill>
              <a:schemeClr val="tx1"/>
            </a:solidFill>
            <a:miter lim="800000"/>
            <a:headEnd/>
            <a:tailEnd/>
          </a:ln>
          <a:effectLst/>
        </p:spPr>
        <p:txBody>
          <a:bodyPr wrap="none" anchor="ctr"/>
          <a:lstStyle/>
          <a:p>
            <a:endParaRPr lang="ko-KR" altLang="en-US"/>
          </a:p>
        </p:txBody>
      </p:sp>
      <p:sp>
        <p:nvSpPr>
          <p:cNvPr id="8" name="Rectangle 10"/>
          <p:cNvSpPr>
            <a:spLocks noChangeArrowheads="1"/>
          </p:cNvSpPr>
          <p:nvPr/>
        </p:nvSpPr>
        <p:spPr bwMode="auto">
          <a:xfrm>
            <a:off x="3908616" y="1417681"/>
            <a:ext cx="36512" cy="755650"/>
          </a:xfrm>
          <a:prstGeom prst="rect">
            <a:avLst/>
          </a:prstGeom>
          <a:solidFill>
            <a:srgbClr val="800000">
              <a:alpha val="70000"/>
            </a:srgbClr>
          </a:solidFill>
          <a:ln w="9525">
            <a:solidFill>
              <a:schemeClr val="tx1"/>
            </a:solidFill>
            <a:miter lim="800000"/>
            <a:headEnd/>
            <a:tailEnd/>
          </a:ln>
          <a:effectLst/>
        </p:spPr>
        <p:txBody>
          <a:bodyPr wrap="none" anchor="ctr"/>
          <a:lstStyle/>
          <a:p>
            <a:endParaRPr lang="ko-KR" altLang="en-US"/>
          </a:p>
        </p:txBody>
      </p:sp>
      <p:sp>
        <p:nvSpPr>
          <p:cNvPr id="9" name="Rectangle 11"/>
          <p:cNvSpPr>
            <a:spLocks noChangeArrowheads="1"/>
          </p:cNvSpPr>
          <p:nvPr/>
        </p:nvSpPr>
        <p:spPr bwMode="auto">
          <a:xfrm>
            <a:off x="7942453" y="1524044"/>
            <a:ext cx="1150938" cy="503237"/>
          </a:xfrm>
          <a:prstGeom prst="rect">
            <a:avLst/>
          </a:prstGeom>
          <a:solidFill>
            <a:srgbClr val="339966">
              <a:alpha val="70000"/>
            </a:srgbClr>
          </a:solidFill>
          <a:ln w="9525">
            <a:solidFill>
              <a:schemeClr val="tx1"/>
            </a:solidFill>
            <a:miter lim="800000"/>
            <a:headEnd/>
            <a:tailEnd/>
          </a:ln>
          <a:effectLst/>
        </p:spPr>
        <p:txBody>
          <a:bodyPr wrap="none" anchor="ctr"/>
          <a:lstStyle/>
          <a:p>
            <a:endParaRPr lang="ko-KR" altLang="en-US"/>
          </a:p>
        </p:txBody>
      </p:sp>
      <p:sp>
        <p:nvSpPr>
          <p:cNvPr id="10" name="Line 12"/>
          <p:cNvSpPr>
            <a:spLocks noChangeShapeType="1"/>
          </p:cNvSpPr>
          <p:nvPr/>
        </p:nvSpPr>
        <p:spPr bwMode="auto">
          <a:xfrm>
            <a:off x="2481453" y="1778044"/>
            <a:ext cx="5761038" cy="0"/>
          </a:xfrm>
          <a:prstGeom prst="line">
            <a:avLst/>
          </a:prstGeom>
          <a:noFill/>
          <a:ln w="9525">
            <a:solidFill>
              <a:schemeClr val="tx1"/>
            </a:solidFill>
            <a:prstDash val="dashDot"/>
            <a:round/>
            <a:headEnd/>
            <a:tailEnd/>
          </a:ln>
          <a:effectLst/>
        </p:spPr>
        <p:txBody>
          <a:bodyPr/>
          <a:lstStyle/>
          <a:p>
            <a:endParaRPr lang="ko-KR" altLang="en-US"/>
          </a:p>
        </p:txBody>
      </p:sp>
      <p:sp>
        <p:nvSpPr>
          <p:cNvPr id="11" name="Text Box 13"/>
          <p:cNvSpPr txBox="1">
            <a:spLocks noChangeArrowheads="1"/>
          </p:cNvSpPr>
          <p:nvPr/>
        </p:nvSpPr>
        <p:spPr bwMode="auto">
          <a:xfrm>
            <a:off x="8152003" y="2109831"/>
            <a:ext cx="1047750" cy="366712"/>
          </a:xfrm>
          <a:prstGeom prst="rect">
            <a:avLst/>
          </a:prstGeom>
          <a:solidFill>
            <a:schemeClr val="bg1">
              <a:alpha val="70000"/>
            </a:schemeClr>
          </a:solidFill>
          <a:ln w="9525">
            <a:noFill/>
            <a:miter lim="800000"/>
            <a:headEnd/>
            <a:tailEnd/>
          </a:ln>
          <a:effectLst/>
        </p:spPr>
        <p:txBody>
          <a:bodyPr wrap="none">
            <a:spAutoFit/>
          </a:bodyPr>
          <a:lstStyle/>
          <a:p>
            <a:r>
              <a:rPr lang="en-US" dirty="0"/>
              <a:t>Detector</a:t>
            </a:r>
            <a:endParaRPr lang="ru-RU" altLang="ko-KR" dirty="0"/>
          </a:p>
        </p:txBody>
      </p:sp>
      <p:sp>
        <p:nvSpPr>
          <p:cNvPr id="12" name="Text Box 14"/>
          <p:cNvSpPr txBox="1">
            <a:spLocks noChangeArrowheads="1"/>
          </p:cNvSpPr>
          <p:nvPr/>
        </p:nvSpPr>
        <p:spPr bwMode="auto">
          <a:xfrm>
            <a:off x="5138928" y="1273219"/>
            <a:ext cx="1758950" cy="366712"/>
          </a:xfrm>
          <a:prstGeom prst="rect">
            <a:avLst/>
          </a:prstGeom>
          <a:solidFill>
            <a:schemeClr val="bg1">
              <a:alpha val="70000"/>
            </a:schemeClr>
          </a:solidFill>
          <a:ln w="9525">
            <a:noFill/>
            <a:miter lim="800000"/>
            <a:headEnd/>
            <a:tailEnd/>
          </a:ln>
          <a:effectLst/>
        </p:spPr>
        <p:txBody>
          <a:bodyPr wrap="none">
            <a:spAutoFit/>
          </a:bodyPr>
          <a:lstStyle/>
          <a:p>
            <a:r>
              <a:rPr lang="en-US"/>
              <a:t>Flight path L, m</a:t>
            </a:r>
            <a:endParaRPr lang="ru-RU" altLang="ko-KR"/>
          </a:p>
        </p:txBody>
      </p:sp>
      <p:sp>
        <p:nvSpPr>
          <p:cNvPr id="13" name="Text Box 15"/>
          <p:cNvSpPr txBox="1">
            <a:spLocks noChangeArrowheads="1"/>
          </p:cNvSpPr>
          <p:nvPr/>
        </p:nvSpPr>
        <p:spPr bwMode="auto">
          <a:xfrm>
            <a:off x="1749616" y="1085894"/>
            <a:ext cx="908050" cy="366712"/>
          </a:xfrm>
          <a:prstGeom prst="rect">
            <a:avLst/>
          </a:prstGeom>
          <a:solidFill>
            <a:schemeClr val="bg1">
              <a:alpha val="70000"/>
            </a:schemeClr>
          </a:solidFill>
          <a:ln w="9525">
            <a:noFill/>
            <a:miter lim="800000"/>
            <a:headEnd/>
            <a:tailEnd/>
          </a:ln>
          <a:effectLst/>
        </p:spPr>
        <p:txBody>
          <a:bodyPr wrap="none">
            <a:spAutoFit/>
          </a:bodyPr>
          <a:lstStyle/>
          <a:p>
            <a:r>
              <a:rPr lang="en-US"/>
              <a:t>Source</a:t>
            </a:r>
            <a:endParaRPr lang="ru-RU" altLang="ko-KR"/>
          </a:p>
        </p:txBody>
      </p:sp>
      <p:sp>
        <p:nvSpPr>
          <p:cNvPr id="14" name="Text Box 16"/>
          <p:cNvSpPr txBox="1">
            <a:spLocks noChangeArrowheads="1"/>
          </p:cNvSpPr>
          <p:nvPr/>
        </p:nvSpPr>
        <p:spPr bwMode="auto">
          <a:xfrm>
            <a:off x="2468753" y="2676569"/>
            <a:ext cx="1212850" cy="366712"/>
          </a:xfrm>
          <a:prstGeom prst="rect">
            <a:avLst/>
          </a:prstGeom>
          <a:solidFill>
            <a:schemeClr val="bg1">
              <a:alpha val="70000"/>
            </a:schemeClr>
          </a:solidFill>
          <a:ln w="9525">
            <a:noFill/>
            <a:miter lim="800000"/>
            <a:headEnd/>
            <a:tailEnd/>
          </a:ln>
          <a:effectLst/>
        </p:spPr>
        <p:txBody>
          <a:bodyPr wrap="none">
            <a:spAutoFit/>
          </a:bodyPr>
          <a:lstStyle/>
          <a:p>
            <a:r>
              <a:rPr lang="en-US"/>
              <a:t>Collimator</a:t>
            </a:r>
            <a:endParaRPr lang="ru-RU" altLang="ko-KR"/>
          </a:p>
        </p:txBody>
      </p:sp>
      <p:sp>
        <p:nvSpPr>
          <p:cNvPr id="15" name="Text Box 17"/>
          <p:cNvSpPr txBox="1">
            <a:spLocks noChangeArrowheads="1"/>
          </p:cNvSpPr>
          <p:nvPr/>
        </p:nvSpPr>
        <p:spPr bwMode="auto">
          <a:xfrm>
            <a:off x="3589528" y="1004931"/>
            <a:ext cx="958850" cy="366713"/>
          </a:xfrm>
          <a:prstGeom prst="rect">
            <a:avLst/>
          </a:prstGeom>
          <a:solidFill>
            <a:schemeClr val="bg1">
              <a:alpha val="70000"/>
            </a:schemeClr>
          </a:solidFill>
          <a:ln w="9525">
            <a:noFill/>
            <a:miter lim="800000"/>
            <a:headEnd/>
            <a:tailEnd/>
          </a:ln>
          <a:effectLst/>
        </p:spPr>
        <p:txBody>
          <a:bodyPr wrap="none">
            <a:spAutoFit/>
          </a:bodyPr>
          <a:lstStyle/>
          <a:p>
            <a:r>
              <a:rPr lang="en-US"/>
              <a:t>Sample</a:t>
            </a:r>
            <a:endParaRPr lang="ru-RU" altLang="ko-KR"/>
          </a:p>
        </p:txBody>
      </p:sp>
      <p:grpSp>
        <p:nvGrpSpPr>
          <p:cNvPr id="16" name="Group 18"/>
          <p:cNvGrpSpPr>
            <a:grpSpLocks/>
          </p:cNvGrpSpPr>
          <p:nvPr/>
        </p:nvGrpSpPr>
        <p:grpSpPr bwMode="auto">
          <a:xfrm>
            <a:off x="1892491" y="2389231"/>
            <a:ext cx="468312" cy="209550"/>
            <a:chOff x="657" y="1298"/>
            <a:chExt cx="295" cy="132"/>
          </a:xfrm>
        </p:grpSpPr>
        <p:sp>
          <p:nvSpPr>
            <p:cNvPr id="17" name="Line 19"/>
            <p:cNvSpPr>
              <a:spLocks noChangeShapeType="1"/>
            </p:cNvSpPr>
            <p:nvPr/>
          </p:nvSpPr>
          <p:spPr bwMode="auto">
            <a:xfrm>
              <a:off x="657" y="1430"/>
              <a:ext cx="88" cy="0"/>
            </a:xfrm>
            <a:prstGeom prst="line">
              <a:avLst/>
            </a:prstGeom>
            <a:noFill/>
            <a:ln w="53975">
              <a:solidFill>
                <a:srgbClr val="FF0000"/>
              </a:solidFill>
              <a:round/>
              <a:headEnd/>
              <a:tailEnd/>
            </a:ln>
            <a:effectLst/>
          </p:spPr>
          <p:txBody>
            <a:bodyPr/>
            <a:lstStyle/>
            <a:p>
              <a:endParaRPr lang="ko-KR" altLang="en-US"/>
            </a:p>
          </p:txBody>
        </p:sp>
        <p:sp>
          <p:nvSpPr>
            <p:cNvPr id="18" name="Line 20"/>
            <p:cNvSpPr>
              <a:spLocks noChangeShapeType="1"/>
            </p:cNvSpPr>
            <p:nvPr/>
          </p:nvSpPr>
          <p:spPr bwMode="auto">
            <a:xfrm flipV="1">
              <a:off x="745" y="1298"/>
              <a:ext cx="0" cy="132"/>
            </a:xfrm>
            <a:prstGeom prst="line">
              <a:avLst/>
            </a:prstGeom>
            <a:noFill/>
            <a:ln w="53975">
              <a:solidFill>
                <a:srgbClr val="FF0000"/>
              </a:solidFill>
              <a:round/>
              <a:headEnd/>
              <a:tailEnd/>
            </a:ln>
            <a:effectLst/>
          </p:spPr>
          <p:txBody>
            <a:bodyPr/>
            <a:lstStyle/>
            <a:p>
              <a:endParaRPr lang="ko-KR" altLang="en-US"/>
            </a:p>
          </p:txBody>
        </p:sp>
        <p:sp>
          <p:nvSpPr>
            <p:cNvPr id="19" name="Line 21"/>
            <p:cNvSpPr>
              <a:spLocks noChangeShapeType="1"/>
            </p:cNvSpPr>
            <p:nvPr/>
          </p:nvSpPr>
          <p:spPr bwMode="auto">
            <a:xfrm>
              <a:off x="745" y="1298"/>
              <a:ext cx="136" cy="0"/>
            </a:xfrm>
            <a:prstGeom prst="line">
              <a:avLst/>
            </a:prstGeom>
            <a:noFill/>
            <a:ln w="53975">
              <a:solidFill>
                <a:srgbClr val="FF0000"/>
              </a:solidFill>
              <a:round/>
              <a:headEnd/>
              <a:tailEnd/>
            </a:ln>
            <a:effectLst/>
          </p:spPr>
          <p:txBody>
            <a:bodyPr/>
            <a:lstStyle/>
            <a:p>
              <a:endParaRPr lang="ko-KR" altLang="en-US"/>
            </a:p>
          </p:txBody>
        </p:sp>
        <p:sp>
          <p:nvSpPr>
            <p:cNvPr id="20" name="Line 22"/>
            <p:cNvSpPr>
              <a:spLocks noChangeShapeType="1"/>
            </p:cNvSpPr>
            <p:nvPr/>
          </p:nvSpPr>
          <p:spPr bwMode="auto">
            <a:xfrm>
              <a:off x="881" y="1298"/>
              <a:ext cx="0" cy="132"/>
            </a:xfrm>
            <a:prstGeom prst="line">
              <a:avLst/>
            </a:prstGeom>
            <a:noFill/>
            <a:ln w="53975">
              <a:solidFill>
                <a:srgbClr val="FF0000"/>
              </a:solidFill>
              <a:round/>
              <a:headEnd/>
              <a:tailEnd/>
            </a:ln>
            <a:effectLst/>
          </p:spPr>
          <p:txBody>
            <a:bodyPr/>
            <a:lstStyle/>
            <a:p>
              <a:endParaRPr lang="ko-KR" altLang="en-US"/>
            </a:p>
          </p:txBody>
        </p:sp>
        <p:sp>
          <p:nvSpPr>
            <p:cNvPr id="21" name="Line 23"/>
            <p:cNvSpPr>
              <a:spLocks noChangeShapeType="1"/>
            </p:cNvSpPr>
            <p:nvPr/>
          </p:nvSpPr>
          <p:spPr bwMode="auto">
            <a:xfrm>
              <a:off x="881" y="1430"/>
              <a:ext cx="71" cy="0"/>
            </a:xfrm>
            <a:prstGeom prst="line">
              <a:avLst/>
            </a:prstGeom>
            <a:noFill/>
            <a:ln w="53975">
              <a:solidFill>
                <a:srgbClr val="FF0000"/>
              </a:solidFill>
              <a:round/>
              <a:headEnd/>
              <a:tailEnd/>
            </a:ln>
            <a:effectLst/>
          </p:spPr>
          <p:txBody>
            <a:bodyPr/>
            <a:lstStyle/>
            <a:p>
              <a:endParaRPr lang="ko-KR" altLang="en-US"/>
            </a:p>
          </p:txBody>
        </p:sp>
      </p:grpSp>
      <p:sp>
        <p:nvSpPr>
          <p:cNvPr id="22" name="Text Box 24"/>
          <p:cNvSpPr txBox="1">
            <a:spLocks noChangeArrowheads="1"/>
          </p:cNvSpPr>
          <p:nvPr/>
        </p:nvSpPr>
        <p:spPr bwMode="auto">
          <a:xfrm>
            <a:off x="1462278" y="2100306"/>
            <a:ext cx="374650" cy="366713"/>
          </a:xfrm>
          <a:prstGeom prst="rect">
            <a:avLst/>
          </a:prstGeom>
          <a:solidFill>
            <a:schemeClr val="bg1">
              <a:alpha val="70000"/>
            </a:schemeClr>
          </a:solidFill>
          <a:ln w="9525">
            <a:noFill/>
            <a:miter lim="800000"/>
            <a:headEnd/>
            <a:tailEnd/>
          </a:ln>
          <a:effectLst/>
        </p:spPr>
        <p:txBody>
          <a:bodyPr wrap="none">
            <a:spAutoFit/>
          </a:bodyPr>
          <a:lstStyle/>
          <a:p>
            <a:r>
              <a:rPr lang="en-US" i="1"/>
              <a:t>dt</a:t>
            </a:r>
            <a:endParaRPr lang="ru-RU" altLang="ko-KR" i="1"/>
          </a:p>
        </p:txBody>
      </p:sp>
      <p:graphicFrame>
        <p:nvGraphicFramePr>
          <p:cNvPr id="23" name="Object 25"/>
          <p:cNvGraphicFramePr>
            <a:graphicFrameLocks noChangeAspect="1"/>
          </p:cNvGraphicFramePr>
          <p:nvPr>
            <p:extLst>
              <p:ext uri="{D42A27DB-BD31-4B8C-83A1-F6EECF244321}">
                <p14:modId xmlns:p14="http://schemas.microsoft.com/office/powerpoint/2010/main" val="2642418012"/>
              </p:ext>
            </p:extLst>
          </p:nvPr>
        </p:nvGraphicFramePr>
        <p:xfrm>
          <a:off x="1522603" y="5532481"/>
          <a:ext cx="2952750" cy="692150"/>
        </p:xfrm>
        <a:graphic>
          <a:graphicData uri="http://schemas.openxmlformats.org/presentationml/2006/ole">
            <mc:AlternateContent xmlns:mc="http://schemas.openxmlformats.org/markup-compatibility/2006">
              <mc:Choice xmlns:v="urn:schemas-microsoft-com:vml" Requires="v">
                <p:oleObj spid="_x0000_s7377" name="Equation" r:id="rId7" imgW="1244520" imgH="291960" progId="Equation.3">
                  <p:embed/>
                </p:oleObj>
              </mc:Choice>
              <mc:Fallback>
                <p:oleObj name="Equation" r:id="rId7" imgW="1244520" imgH="2919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2603" y="5532481"/>
                        <a:ext cx="2952750" cy="692150"/>
                      </a:xfrm>
                      <a:prstGeom prst="rect">
                        <a:avLst/>
                      </a:prstGeom>
                      <a:solidFill>
                        <a:srgbClr val="FFFF00"/>
                      </a:solidFill>
                    </p:spPr>
                  </p:pic>
                </p:oleObj>
              </mc:Fallback>
            </mc:AlternateContent>
          </a:graphicData>
        </a:graphic>
      </p:graphicFrame>
      <p:sp>
        <p:nvSpPr>
          <p:cNvPr id="24" name="TextBox 23"/>
          <p:cNvSpPr txBox="1"/>
          <p:nvPr/>
        </p:nvSpPr>
        <p:spPr>
          <a:xfrm>
            <a:off x="4799203" y="5686766"/>
            <a:ext cx="5181600" cy="461665"/>
          </a:xfrm>
          <a:prstGeom prst="rect">
            <a:avLst/>
          </a:prstGeom>
          <a:solidFill>
            <a:srgbClr val="FFFF00"/>
          </a:solidFill>
        </p:spPr>
        <p:txBody>
          <a:bodyPr wrap="square" rtlCol="0">
            <a:spAutoFit/>
          </a:bodyPr>
          <a:lstStyle/>
          <a:p>
            <a:r>
              <a:rPr lang="ko-KR" altLang="en-US" sz="2400" b="1" dirty="0" smtClean="0">
                <a:solidFill>
                  <a:schemeClr val="bg2">
                    <a:lumMod val="10000"/>
                  </a:schemeClr>
                </a:solidFill>
                <a:sym typeface="Symbol"/>
              </a:rPr>
              <a:t></a:t>
            </a:r>
            <a:r>
              <a:rPr lang="en-US" altLang="ko-KR" sz="2400" b="1" dirty="0" smtClean="0">
                <a:solidFill>
                  <a:schemeClr val="bg2">
                    <a:lumMod val="10000"/>
                  </a:schemeClr>
                </a:solidFill>
                <a:sym typeface="Symbol"/>
              </a:rPr>
              <a:t>50 ns at 1 keV; 500 ns at 10 </a:t>
            </a:r>
            <a:r>
              <a:rPr lang="en-US" altLang="ko-KR" sz="2400" b="1" dirty="0" err="1" smtClean="0">
                <a:solidFill>
                  <a:schemeClr val="bg2">
                    <a:lumMod val="10000"/>
                  </a:schemeClr>
                </a:solidFill>
                <a:sym typeface="Symbol"/>
              </a:rPr>
              <a:t>eV</a:t>
            </a:r>
            <a:endParaRPr lang="ko-KR" altLang="en-US" sz="2400" b="1" dirty="0">
              <a:solidFill>
                <a:schemeClr val="bg2">
                  <a:lumMod val="10000"/>
                </a:schemeClr>
              </a:solidFill>
            </a:endParaRPr>
          </a:p>
        </p:txBody>
      </p:sp>
      <p:graphicFrame>
        <p:nvGraphicFramePr>
          <p:cNvPr id="25" name="Object 6"/>
          <p:cNvGraphicFramePr>
            <a:graphicFrameLocks noChangeAspect="1"/>
          </p:cNvGraphicFramePr>
          <p:nvPr>
            <p:extLst>
              <p:ext uri="{D42A27DB-BD31-4B8C-83A1-F6EECF244321}">
                <p14:modId xmlns:p14="http://schemas.microsoft.com/office/powerpoint/2010/main" val="3126813377"/>
              </p:ext>
            </p:extLst>
          </p:nvPr>
        </p:nvGraphicFramePr>
        <p:xfrm>
          <a:off x="5143691" y="3240131"/>
          <a:ext cx="3281362" cy="987425"/>
        </p:xfrm>
        <a:graphic>
          <a:graphicData uri="http://schemas.openxmlformats.org/presentationml/2006/ole">
            <mc:AlternateContent xmlns:mc="http://schemas.openxmlformats.org/markup-compatibility/2006">
              <mc:Choice xmlns:v="urn:schemas-microsoft-com:vml" Requires="v">
                <p:oleObj spid="_x0000_s7378" name="Equation" r:id="rId9" imgW="1688760" imgH="507960" progId="Equation.3">
                  <p:embed/>
                </p:oleObj>
              </mc:Choice>
              <mc:Fallback>
                <p:oleObj name="Equation" r:id="rId9" imgW="1688760" imgH="5079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3691" y="3240131"/>
                        <a:ext cx="3281362" cy="987425"/>
                      </a:xfrm>
                      <a:prstGeom prst="rect">
                        <a:avLst/>
                      </a:prstGeom>
                      <a:solidFill>
                        <a:srgbClr val="FFFF00"/>
                      </a:solidFill>
                    </p:spPr>
                  </p:pic>
                </p:oleObj>
              </mc:Fallback>
            </mc:AlternateContent>
          </a:graphicData>
        </a:graphic>
      </p:graphicFrame>
      <p:graphicFrame>
        <p:nvGraphicFramePr>
          <p:cNvPr id="26" name="Object 3"/>
          <p:cNvGraphicFramePr>
            <a:graphicFrameLocks noChangeAspect="1"/>
          </p:cNvGraphicFramePr>
          <p:nvPr>
            <p:extLst>
              <p:ext uri="{D42A27DB-BD31-4B8C-83A1-F6EECF244321}">
                <p14:modId xmlns:p14="http://schemas.microsoft.com/office/powerpoint/2010/main" val="2783351908"/>
              </p:ext>
            </p:extLst>
          </p:nvPr>
        </p:nvGraphicFramePr>
        <p:xfrm>
          <a:off x="3865753" y="2279694"/>
          <a:ext cx="4046538" cy="985837"/>
        </p:xfrm>
        <a:graphic>
          <a:graphicData uri="http://schemas.openxmlformats.org/presentationml/2006/ole">
            <mc:AlternateContent xmlns:mc="http://schemas.openxmlformats.org/markup-compatibility/2006">
              <mc:Choice xmlns:v="urn:schemas-microsoft-com:vml" Requires="v">
                <p:oleObj spid="_x0000_s7379" name="Equation" r:id="rId11" imgW="2082600" imgH="507960" progId="Equation.3">
                  <p:embed/>
                </p:oleObj>
              </mc:Choice>
              <mc:Fallback>
                <p:oleObj name="Equation" r:id="rId11" imgW="2082600" imgH="50796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65753" y="2279694"/>
                        <a:ext cx="4046538" cy="985837"/>
                      </a:xfrm>
                      <a:prstGeom prst="rect">
                        <a:avLst/>
                      </a:prstGeom>
                      <a:solidFill>
                        <a:srgbClr val="FFFF00"/>
                      </a:solidFill>
                    </p:spPr>
                  </p:pic>
                </p:oleObj>
              </mc:Fallback>
            </mc:AlternateContent>
          </a:graphicData>
        </a:graphic>
      </p:graphicFrame>
      <p:sp>
        <p:nvSpPr>
          <p:cNvPr id="27" name="Дата 26"/>
          <p:cNvSpPr>
            <a:spLocks noGrp="1"/>
          </p:cNvSpPr>
          <p:nvPr>
            <p:ph type="dt" sz="half" idx="10"/>
          </p:nvPr>
        </p:nvSpPr>
        <p:spPr/>
        <p:txBody>
          <a:bodyPr/>
          <a:lstStyle/>
          <a:p>
            <a:r>
              <a:rPr lang="ru-RU" smtClean="0"/>
              <a:t>08.06.2015</a:t>
            </a:r>
            <a:endParaRPr lang="ru-RU"/>
          </a:p>
        </p:txBody>
      </p:sp>
      <p:sp>
        <p:nvSpPr>
          <p:cNvPr id="28" name="Нижний колонтитул 27"/>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29" name="Номер слайда 28"/>
          <p:cNvSpPr>
            <a:spLocks noGrp="1"/>
          </p:cNvSpPr>
          <p:nvPr>
            <p:ph type="sldNum" sz="quarter" idx="12"/>
          </p:nvPr>
        </p:nvSpPr>
        <p:spPr/>
        <p:txBody>
          <a:bodyPr/>
          <a:lstStyle/>
          <a:p>
            <a:fld id="{2FBD4BBD-84D1-4C58-AB71-78B69C96F0EE}" type="slidenum">
              <a:rPr lang="ru-RU" smtClean="0"/>
              <a:t>25</a:t>
            </a:fld>
            <a:endParaRPr lang="ru-RU"/>
          </a:p>
        </p:txBody>
      </p:sp>
    </p:spTree>
    <p:extLst>
      <p:ext uri="{BB962C8B-B14F-4D97-AF65-F5344CB8AC3E}">
        <p14:creationId xmlns:p14="http://schemas.microsoft.com/office/powerpoint/2010/main" val="276656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000" fill="hold"/>
                                        <p:tgtEl>
                                          <p:spTgt spid="26"/>
                                        </p:tgtEl>
                                        <p:attrNameLst>
                                          <p:attrName>ppt_x</p:attrName>
                                        </p:attrNameLst>
                                      </p:cBhvr>
                                      <p:tavLst>
                                        <p:tav tm="0">
                                          <p:val>
                                            <p:strVal val="#ppt_x"/>
                                          </p:val>
                                        </p:tav>
                                        <p:tav tm="100000">
                                          <p:val>
                                            <p:strVal val="#ppt_x"/>
                                          </p:val>
                                        </p:tav>
                                      </p:tavLst>
                                    </p:anim>
                                    <p:anim calcmode="lin" valueType="num">
                                      <p:cBhvr additive="base">
                                        <p:cTn id="8" dur="2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0-#ppt_w/2"/>
                                          </p:val>
                                        </p:tav>
                                        <p:tav tm="100000">
                                          <p:val>
                                            <p:strVal val="#ppt_x"/>
                                          </p:val>
                                        </p:tav>
                                      </p:tavLst>
                                    </p:anim>
                                    <p:anim calcmode="lin" valueType="num">
                                      <p:cBhvr additive="base">
                                        <p:cTn id="14"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000" fill="hold"/>
                                        <p:tgtEl>
                                          <p:spTgt spid="4"/>
                                        </p:tgtEl>
                                        <p:attrNameLst>
                                          <p:attrName>ppt_x</p:attrName>
                                        </p:attrNameLst>
                                      </p:cBhvr>
                                      <p:tavLst>
                                        <p:tav tm="0">
                                          <p:val>
                                            <p:strVal val="1+#ppt_w/2"/>
                                          </p:val>
                                        </p:tav>
                                        <p:tav tm="100000">
                                          <p:val>
                                            <p:strVal val="#ppt_x"/>
                                          </p:val>
                                        </p:tav>
                                      </p:tavLst>
                                    </p:anim>
                                    <p:anim calcmode="lin" valueType="num">
                                      <p:cBhvr additive="base">
                                        <p:cTn id="20"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2000" fill="hold"/>
                                        <p:tgtEl>
                                          <p:spTgt spid="23"/>
                                        </p:tgtEl>
                                        <p:attrNameLst>
                                          <p:attrName>ppt_x</p:attrName>
                                        </p:attrNameLst>
                                      </p:cBhvr>
                                      <p:tavLst>
                                        <p:tav tm="0">
                                          <p:val>
                                            <p:strVal val="#ppt_x"/>
                                          </p:val>
                                        </p:tav>
                                        <p:tav tm="100000">
                                          <p:val>
                                            <p:strVal val="#ppt_x"/>
                                          </p:val>
                                        </p:tav>
                                      </p:tavLst>
                                    </p:anim>
                                    <p:anim calcmode="lin" valueType="num">
                                      <p:cBhvr additive="base">
                                        <p:cTn id="26" dur="2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2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2000" fill="hold"/>
                                        <p:tgtEl>
                                          <p:spTgt spid="25"/>
                                        </p:tgtEl>
                                        <p:attrNameLst>
                                          <p:attrName>ppt_x</p:attrName>
                                        </p:attrNameLst>
                                      </p:cBhvr>
                                      <p:tavLst>
                                        <p:tav tm="0">
                                          <p:val>
                                            <p:strVal val="#ppt_x"/>
                                          </p:val>
                                        </p:tav>
                                        <p:tav tm="100000">
                                          <p:val>
                                            <p:strVal val="#ppt_x"/>
                                          </p:val>
                                        </p:tav>
                                      </p:tavLst>
                                    </p:anim>
                                    <p:anim calcmode="lin" valueType="num">
                                      <p:cBhvr additive="base">
                                        <p:cTn id="37" dur="2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ChangeAspect="1"/>
          </p:cNvGraphicFramePr>
          <p:nvPr>
            <p:extLst>
              <p:ext uri="{D42A27DB-BD31-4B8C-83A1-F6EECF244321}">
                <p14:modId xmlns:p14="http://schemas.microsoft.com/office/powerpoint/2010/main" val="2517570119"/>
              </p:ext>
            </p:extLst>
          </p:nvPr>
        </p:nvGraphicFramePr>
        <p:xfrm>
          <a:off x="2041337" y="-528506"/>
          <a:ext cx="6483992" cy="4531850"/>
        </p:xfrm>
        <a:graphic>
          <a:graphicData uri="http://schemas.openxmlformats.org/presentationml/2006/ole">
            <mc:AlternateContent xmlns:mc="http://schemas.openxmlformats.org/markup-compatibility/2006">
              <mc:Choice xmlns:v="urn:schemas-microsoft-com:vml" Requires="v">
                <p:oleObj spid="_x0000_s8274" name="Graph" r:id="rId3" imgW="4150080" imgH="2900160" progId="Origin50.Graph">
                  <p:embed/>
                </p:oleObj>
              </mc:Choice>
              <mc:Fallback>
                <p:oleObj name="Graph" r:id="rId3" imgW="4150080" imgH="2900160" progId="Origin50.Graph">
                  <p:embed/>
                  <p:pic>
                    <p:nvPicPr>
                      <p:cNvPr id="0" name=""/>
                      <p:cNvPicPr/>
                      <p:nvPr/>
                    </p:nvPicPr>
                    <p:blipFill>
                      <a:blip r:embed="rId4"/>
                      <a:stretch>
                        <a:fillRect/>
                      </a:stretch>
                    </p:blipFill>
                    <p:spPr>
                      <a:xfrm>
                        <a:off x="2041337" y="-528506"/>
                        <a:ext cx="6483992" cy="4531850"/>
                      </a:xfrm>
                      <a:prstGeom prst="rect">
                        <a:avLst/>
                      </a:prstGeom>
                    </p:spPr>
                  </p:pic>
                </p:oleObj>
              </mc:Fallback>
            </mc:AlternateContent>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2119717840"/>
              </p:ext>
            </p:extLst>
          </p:nvPr>
        </p:nvGraphicFramePr>
        <p:xfrm>
          <a:off x="2041337" y="2645150"/>
          <a:ext cx="6466347" cy="4519517"/>
        </p:xfrm>
        <a:graphic>
          <a:graphicData uri="http://schemas.openxmlformats.org/presentationml/2006/ole">
            <mc:AlternateContent xmlns:mc="http://schemas.openxmlformats.org/markup-compatibility/2006">
              <mc:Choice xmlns:v="urn:schemas-microsoft-com:vml" Requires="v">
                <p:oleObj spid="_x0000_s8275" name="Graph" r:id="rId5" imgW="4150080" imgH="2900160" progId="Origin50.Graph">
                  <p:embed/>
                </p:oleObj>
              </mc:Choice>
              <mc:Fallback>
                <p:oleObj name="Graph" r:id="rId5" imgW="4150080" imgH="2900160" progId="Origin50.Graph">
                  <p:embed/>
                  <p:pic>
                    <p:nvPicPr>
                      <p:cNvPr id="0" name=""/>
                      <p:cNvPicPr/>
                      <p:nvPr/>
                    </p:nvPicPr>
                    <p:blipFill>
                      <a:blip r:embed="rId6"/>
                      <a:stretch>
                        <a:fillRect/>
                      </a:stretch>
                    </p:blipFill>
                    <p:spPr>
                      <a:xfrm>
                        <a:off x="2041337" y="2645150"/>
                        <a:ext cx="6466347" cy="4519517"/>
                      </a:xfrm>
                      <a:prstGeom prst="rect">
                        <a:avLst/>
                      </a:prstGeom>
                    </p:spPr>
                  </p:pic>
                </p:oleObj>
              </mc:Fallback>
            </mc:AlternateContent>
          </a:graphicData>
        </a:graphic>
      </p:graphicFrame>
      <p:sp>
        <p:nvSpPr>
          <p:cNvPr id="2" name="Дата 1"/>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26</a:t>
            </a:fld>
            <a:endParaRPr lang="ru-RU"/>
          </a:p>
        </p:txBody>
      </p:sp>
    </p:spTree>
    <p:extLst>
      <p:ext uri="{BB962C8B-B14F-4D97-AF65-F5344CB8AC3E}">
        <p14:creationId xmlns:p14="http://schemas.microsoft.com/office/powerpoint/2010/main" val="3587233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Нейтроны в физическом эксперименте</a:t>
            </a:r>
            <a:endParaRPr lang="ru-RU" dirty="0"/>
          </a:p>
        </p:txBody>
      </p:sp>
      <p:grpSp>
        <p:nvGrpSpPr>
          <p:cNvPr id="31" name="Группа 30"/>
          <p:cNvGrpSpPr/>
          <p:nvPr/>
        </p:nvGrpSpPr>
        <p:grpSpPr>
          <a:xfrm>
            <a:off x="2295627" y="847288"/>
            <a:ext cx="7628549" cy="5670958"/>
            <a:chOff x="-36513" y="0"/>
            <a:chExt cx="9217026" cy="6884988"/>
          </a:xfrm>
        </p:grpSpPr>
        <p:pic>
          <p:nvPicPr>
            <p:cNvPr id="3" name="Picture 2"/>
            <p:cNvPicPr>
              <a:picLocks noChangeAspect="1" noChangeArrowheads="1"/>
            </p:cNvPicPr>
            <p:nvPr/>
          </p:nvPicPr>
          <p:blipFill>
            <a:blip r:embed="rId3" cstate="print">
              <a:lum bright="100000" contrast="100000"/>
              <a:extLst>
                <a:ext uri="{28A0092B-C50C-407E-A947-70E740481C1C}">
                  <a14:useLocalDpi xmlns:a14="http://schemas.microsoft.com/office/drawing/2010/main" val="0"/>
                </a:ext>
              </a:extLst>
            </a:blip>
            <a:srcRect l="5829" t="8858" r="5653" b="7205"/>
            <a:stretch>
              <a:fillRect/>
            </a:stretch>
          </p:blipFill>
          <p:spPr bwMode="auto">
            <a:xfrm>
              <a:off x="0" y="0"/>
              <a:ext cx="9144000" cy="6858000"/>
            </a:xfrm>
            <a:prstGeom prst="rect">
              <a:avLst/>
            </a:prstGeom>
            <a:solidFill>
              <a:schemeClr val="accent1">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3454500690"/>
                </p:ext>
              </p:extLst>
            </p:nvPr>
          </p:nvGraphicFramePr>
          <p:xfrm>
            <a:off x="34925" y="1412875"/>
            <a:ext cx="1122363" cy="336550"/>
          </p:xfrm>
          <a:graphic>
            <a:graphicData uri="http://schemas.openxmlformats.org/presentationml/2006/ole">
              <mc:AlternateContent xmlns:mc="http://schemas.openxmlformats.org/markup-compatibility/2006">
                <mc:Choice xmlns:v="urn:schemas-microsoft-com:vml" Requires="v">
                  <p:oleObj spid="_x0000_s9253" r:id="rId4" imgW="761669" imgH="228501" progId="Equation.3">
                    <p:embed/>
                  </p:oleObj>
                </mc:Choice>
                <mc:Fallback>
                  <p:oleObj r:id="rId4" imgW="761669" imgH="228501"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1412875"/>
                          <a:ext cx="1122363" cy="3365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4" descr="katrin"/>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50922"/>
            <a:stretch>
              <a:fillRect/>
            </a:stretch>
          </p:blipFill>
          <p:spPr bwMode="auto">
            <a:xfrm>
              <a:off x="34925" y="185738"/>
              <a:ext cx="1944688" cy="1803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c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3" y="2997200"/>
              <a:ext cx="1906588"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ission"/>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223" t="17702"/>
            <a:stretch>
              <a:fillRect/>
            </a:stretch>
          </p:blipFill>
          <p:spPr bwMode="auto">
            <a:xfrm>
              <a:off x="-3175" y="4941888"/>
              <a:ext cx="2703513" cy="1557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2gamma"/>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7613" y="5373688"/>
              <a:ext cx="2882900" cy="1511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ren"/>
            <p:cNvPicPr>
              <a:picLocks noChangeAspect="1" noChangeArrowheads="1"/>
            </p:cNvPicPr>
            <p:nvPr/>
          </p:nvPicPr>
          <p:blipFill>
            <a:blip r:embed="rId10">
              <a:extLst>
                <a:ext uri="{28A0092B-C50C-407E-A947-70E740481C1C}">
                  <a14:useLocalDpi xmlns:a14="http://schemas.microsoft.com/office/drawing/2010/main" val="0"/>
                </a:ext>
              </a:extLst>
            </a:blip>
            <a:srcRect r="48064"/>
            <a:stretch>
              <a:fillRect/>
            </a:stretch>
          </p:blipFill>
          <p:spPr bwMode="auto">
            <a:xfrm>
              <a:off x="2987675" y="44450"/>
              <a:ext cx="936625" cy="1346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regata"/>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73975" y="858838"/>
              <a:ext cx="1435100" cy="1130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a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51763" y="2133600"/>
              <a:ext cx="1392237" cy="16938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lnp_pink_1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925" y="44450"/>
              <a:ext cx="1079500" cy="41910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a:spLocks noChangeArrowheads="1"/>
            </p:cNvSpPr>
            <p:nvPr/>
          </p:nvSpPr>
          <p:spPr bwMode="auto">
            <a:xfrm>
              <a:off x="1187450" y="5805488"/>
              <a:ext cx="2520950" cy="1008062"/>
            </a:xfrm>
            <a:prstGeom prst="ellipse">
              <a:avLst/>
            </a:prstGeom>
            <a:gradFill rotWithShape="1">
              <a:gsLst>
                <a:gs pos="0">
                  <a:schemeClr val="folHlink"/>
                </a:gs>
                <a:gs pos="100000">
                  <a:schemeClr val="accent1">
                    <a:alpha val="70000"/>
                  </a:schemeClr>
                </a:gs>
              </a:gsLst>
              <a:lin ang="189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2000" b="1">
                  <a:solidFill>
                    <a:schemeClr val="bg1"/>
                  </a:solidFill>
                  <a:effectLst>
                    <a:outerShdw blurRad="38100" dist="38100" dir="2700000" algn="tl">
                      <a:srgbClr val="000000"/>
                    </a:outerShdw>
                  </a:effectLst>
                </a:rPr>
                <a:t>Nuclear fission</a:t>
              </a:r>
              <a:endParaRPr lang="ru-RU" altLang="ru-RU" sz="2000" b="1">
                <a:solidFill>
                  <a:schemeClr val="bg1"/>
                </a:solidFill>
                <a:effectLst>
                  <a:outerShdw blurRad="38100" dist="38100" dir="2700000" algn="tl">
                    <a:srgbClr val="000000"/>
                  </a:outerShdw>
                </a:effectLst>
              </a:endParaRPr>
            </a:p>
          </p:txBody>
        </p:sp>
        <p:sp>
          <p:nvSpPr>
            <p:cNvPr id="14" name="Oval 13"/>
            <p:cNvSpPr>
              <a:spLocks noChangeArrowheads="1"/>
            </p:cNvSpPr>
            <p:nvPr/>
          </p:nvSpPr>
          <p:spPr bwMode="auto">
            <a:xfrm>
              <a:off x="3492500" y="4005263"/>
              <a:ext cx="2159000" cy="2087562"/>
            </a:xfrm>
            <a:prstGeom prst="ellipse">
              <a:avLst/>
            </a:prstGeom>
            <a:gradFill rotWithShape="1">
              <a:gsLst>
                <a:gs pos="0">
                  <a:schemeClr val="folHlink"/>
                </a:gs>
                <a:gs pos="100000">
                  <a:schemeClr val="accent1">
                    <a:alpha val="70000"/>
                  </a:schemeClr>
                </a:gs>
              </a:gsLst>
              <a:lin ang="189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2000" b="1">
                  <a:solidFill>
                    <a:schemeClr val="bg1"/>
                  </a:solidFill>
                  <a:effectLst>
                    <a:outerShdw blurRad="38100" dist="38100" dir="2700000" algn="tl">
                      <a:srgbClr val="000000"/>
                    </a:outerShdw>
                  </a:effectLst>
                </a:rPr>
                <a:t>Fundamental</a:t>
              </a:r>
              <a:endParaRPr lang="ru-RU" altLang="ru-RU" sz="2000" b="1">
                <a:solidFill>
                  <a:schemeClr val="bg1"/>
                </a:solidFill>
                <a:effectLst>
                  <a:outerShdw blurRad="38100" dist="38100" dir="2700000" algn="tl">
                    <a:srgbClr val="000000"/>
                  </a:outerShdw>
                </a:effectLst>
              </a:endParaRPr>
            </a:p>
          </p:txBody>
        </p:sp>
        <p:sp>
          <p:nvSpPr>
            <p:cNvPr id="15" name="Oval 14"/>
            <p:cNvSpPr>
              <a:spLocks noChangeArrowheads="1"/>
            </p:cNvSpPr>
            <p:nvPr/>
          </p:nvSpPr>
          <p:spPr bwMode="auto">
            <a:xfrm>
              <a:off x="3708400" y="3068638"/>
              <a:ext cx="1584325" cy="1439862"/>
            </a:xfrm>
            <a:prstGeom prst="ellipse">
              <a:avLst/>
            </a:prstGeom>
            <a:gradFill rotWithShape="1">
              <a:gsLst>
                <a:gs pos="0">
                  <a:schemeClr val="accent1">
                    <a:alpha val="39999"/>
                  </a:schemeClr>
                </a:gs>
                <a:gs pos="100000">
                  <a:srgbClr val="CC6600"/>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2000" b="1" dirty="0">
                  <a:solidFill>
                    <a:schemeClr val="bg1"/>
                  </a:solidFill>
                  <a:effectLst>
                    <a:outerShdw blurRad="38100" dist="38100" dir="2700000" algn="tl">
                      <a:srgbClr val="000000"/>
                    </a:outerShdw>
                  </a:effectLst>
                </a:rPr>
                <a:t>Applied</a:t>
              </a:r>
              <a:endParaRPr lang="ru-RU" altLang="ru-RU" sz="2000" b="1" dirty="0">
                <a:solidFill>
                  <a:schemeClr val="bg1"/>
                </a:solidFill>
                <a:effectLst>
                  <a:outerShdw blurRad="38100" dist="38100" dir="2700000" algn="tl">
                    <a:srgbClr val="000000"/>
                  </a:outerShdw>
                </a:effectLst>
              </a:endParaRPr>
            </a:p>
          </p:txBody>
        </p:sp>
        <p:sp>
          <p:nvSpPr>
            <p:cNvPr id="16" name="Oval 15"/>
            <p:cNvSpPr>
              <a:spLocks noChangeArrowheads="1"/>
            </p:cNvSpPr>
            <p:nvPr/>
          </p:nvSpPr>
          <p:spPr bwMode="auto">
            <a:xfrm>
              <a:off x="250825" y="1268413"/>
              <a:ext cx="3240088" cy="1871662"/>
            </a:xfrm>
            <a:prstGeom prst="ellipse">
              <a:avLst/>
            </a:prstGeom>
            <a:gradFill rotWithShape="1">
              <a:gsLst>
                <a:gs pos="0">
                  <a:schemeClr val="folHlink"/>
                </a:gs>
                <a:gs pos="100000">
                  <a:schemeClr val="accent1">
                    <a:alpha val="70000"/>
                  </a:schemeClr>
                </a:gs>
              </a:gsLst>
              <a:lin ang="189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2000" b="1">
                  <a:solidFill>
                    <a:schemeClr val="bg1"/>
                  </a:solidFill>
                  <a:effectLst>
                    <a:outerShdw blurRad="38100" dist="38100" dir="2700000" algn="tl">
                      <a:srgbClr val="000000"/>
                    </a:outerShdw>
                  </a:effectLst>
                </a:rPr>
                <a:t>Fundamental </a:t>
              </a:r>
            </a:p>
            <a:p>
              <a:pPr algn="ctr"/>
              <a:r>
                <a:rPr lang="en-US" altLang="ru-RU" sz="2000" b="1">
                  <a:solidFill>
                    <a:schemeClr val="bg1"/>
                  </a:solidFill>
                  <a:effectLst>
                    <a:outerShdw blurRad="38100" dist="38100" dir="2700000" algn="tl">
                      <a:srgbClr val="000000"/>
                    </a:outerShdw>
                  </a:effectLst>
                </a:rPr>
                <a:t>symmetries</a:t>
              </a:r>
            </a:p>
            <a:p>
              <a:pPr algn="ctr"/>
              <a:r>
                <a:rPr lang="en-US" altLang="ru-RU" sz="2000" b="1">
                  <a:solidFill>
                    <a:schemeClr val="bg1"/>
                  </a:solidFill>
                  <a:effectLst>
                    <a:outerShdw blurRad="38100" dist="38100" dir="2700000" algn="tl">
                      <a:srgbClr val="000000"/>
                    </a:outerShdw>
                  </a:effectLst>
                </a:rPr>
                <a:t>In neutron </a:t>
              </a:r>
            </a:p>
            <a:p>
              <a:pPr algn="ctr"/>
              <a:r>
                <a:rPr lang="en-US" altLang="ru-RU" sz="2000" b="1">
                  <a:solidFill>
                    <a:schemeClr val="bg1"/>
                  </a:solidFill>
                  <a:effectLst>
                    <a:outerShdw blurRad="38100" dist="38100" dir="2700000" algn="tl">
                      <a:srgbClr val="000000"/>
                    </a:outerShdw>
                  </a:effectLst>
                </a:rPr>
                <a:t>induced reactions</a:t>
              </a:r>
              <a:endParaRPr lang="ru-RU" altLang="ru-RU" sz="2000" b="1">
                <a:solidFill>
                  <a:schemeClr val="bg1"/>
                </a:solidFill>
                <a:effectLst>
                  <a:outerShdw blurRad="38100" dist="38100" dir="2700000" algn="tl">
                    <a:srgbClr val="000000"/>
                  </a:outerShdw>
                </a:effectLst>
              </a:endParaRPr>
            </a:p>
          </p:txBody>
        </p:sp>
        <p:sp>
          <p:nvSpPr>
            <p:cNvPr id="17" name="Oval 16"/>
            <p:cNvSpPr>
              <a:spLocks noChangeArrowheads="1"/>
            </p:cNvSpPr>
            <p:nvPr/>
          </p:nvSpPr>
          <p:spPr bwMode="auto">
            <a:xfrm>
              <a:off x="323850" y="3716338"/>
              <a:ext cx="2447925" cy="1152525"/>
            </a:xfrm>
            <a:prstGeom prst="ellipse">
              <a:avLst/>
            </a:prstGeom>
            <a:gradFill rotWithShape="1">
              <a:gsLst>
                <a:gs pos="0">
                  <a:schemeClr val="folHlink"/>
                </a:gs>
                <a:gs pos="100000">
                  <a:schemeClr val="accent1">
                    <a:alpha val="70000"/>
                  </a:schemeClr>
                </a:gs>
              </a:gsLst>
              <a:lin ang="189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2000" b="1" dirty="0">
                  <a:solidFill>
                    <a:schemeClr val="bg1"/>
                  </a:solidFill>
                  <a:effectLst>
                    <a:outerShdw blurRad="38100" dist="38100" dir="2700000" algn="tl">
                      <a:srgbClr val="000000"/>
                    </a:outerShdw>
                  </a:effectLst>
                </a:rPr>
                <a:t>Ultracold neutrons</a:t>
              </a:r>
              <a:endParaRPr lang="ru-RU" altLang="ru-RU" sz="2000" b="1" dirty="0">
                <a:solidFill>
                  <a:schemeClr val="bg1"/>
                </a:solidFill>
                <a:effectLst>
                  <a:outerShdw blurRad="38100" dist="38100" dir="2700000" algn="tl">
                    <a:srgbClr val="000000"/>
                  </a:outerShdw>
                </a:effectLst>
              </a:endParaRPr>
            </a:p>
          </p:txBody>
        </p:sp>
        <p:sp>
          <p:nvSpPr>
            <p:cNvPr id="18" name="Line 17"/>
            <p:cNvSpPr>
              <a:spLocks noChangeShapeType="1"/>
            </p:cNvSpPr>
            <p:nvPr/>
          </p:nvSpPr>
          <p:spPr bwMode="auto">
            <a:xfrm flipH="1">
              <a:off x="3348038" y="5732463"/>
              <a:ext cx="287337" cy="14446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9" name="Line 18"/>
            <p:cNvSpPr>
              <a:spLocks noChangeShapeType="1"/>
            </p:cNvSpPr>
            <p:nvPr/>
          </p:nvSpPr>
          <p:spPr bwMode="auto">
            <a:xfrm flipH="1" flipV="1">
              <a:off x="2843213" y="4508500"/>
              <a:ext cx="576262" cy="144463"/>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0" name="Line 19"/>
            <p:cNvSpPr>
              <a:spLocks noChangeShapeType="1"/>
            </p:cNvSpPr>
            <p:nvPr/>
          </p:nvSpPr>
          <p:spPr bwMode="auto">
            <a:xfrm flipH="1" flipV="1">
              <a:off x="2843213" y="3141663"/>
              <a:ext cx="792162" cy="10795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1" name="Oval 20"/>
            <p:cNvSpPr>
              <a:spLocks noChangeArrowheads="1"/>
            </p:cNvSpPr>
            <p:nvPr/>
          </p:nvSpPr>
          <p:spPr bwMode="auto">
            <a:xfrm>
              <a:off x="5003800" y="5734050"/>
              <a:ext cx="2881313" cy="1123950"/>
            </a:xfrm>
            <a:prstGeom prst="ellipse">
              <a:avLst/>
            </a:prstGeom>
            <a:gradFill rotWithShape="1">
              <a:gsLst>
                <a:gs pos="0">
                  <a:schemeClr val="folHlink"/>
                </a:gs>
                <a:gs pos="100000">
                  <a:schemeClr val="accent1">
                    <a:alpha val="70000"/>
                  </a:schemeClr>
                </a:gs>
              </a:gsLst>
              <a:lin ang="189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2000" b="1">
                  <a:solidFill>
                    <a:schemeClr val="bg1"/>
                  </a:solidFill>
                  <a:effectLst>
                    <a:outerShdw blurRad="38100" dist="38100" dir="2700000" algn="tl">
                      <a:srgbClr val="000000"/>
                    </a:outerShdw>
                  </a:effectLst>
                </a:rPr>
                <a:t>Highly excited</a:t>
              </a:r>
            </a:p>
            <a:p>
              <a:pPr algn="ctr"/>
              <a:r>
                <a:rPr lang="en-US" altLang="ru-RU" sz="2000" b="1">
                  <a:solidFill>
                    <a:schemeClr val="bg1"/>
                  </a:solidFill>
                  <a:effectLst>
                    <a:outerShdw blurRad="38100" dist="38100" dir="2700000" algn="tl">
                      <a:srgbClr val="000000"/>
                    </a:outerShdw>
                  </a:effectLst>
                </a:rPr>
                <a:t>states of the nuclei</a:t>
              </a:r>
              <a:endParaRPr lang="ru-RU" altLang="ru-RU" sz="2000" b="1">
                <a:solidFill>
                  <a:schemeClr val="bg1"/>
                </a:solidFill>
                <a:effectLst>
                  <a:outerShdw blurRad="38100" dist="38100" dir="2700000" algn="tl">
                    <a:srgbClr val="000000"/>
                  </a:outerShdw>
                </a:effectLst>
              </a:endParaRPr>
            </a:p>
          </p:txBody>
        </p:sp>
        <p:sp>
          <p:nvSpPr>
            <p:cNvPr id="22" name="Line 21"/>
            <p:cNvSpPr>
              <a:spLocks noChangeShapeType="1"/>
            </p:cNvSpPr>
            <p:nvPr/>
          </p:nvSpPr>
          <p:spPr bwMode="auto">
            <a:xfrm>
              <a:off x="5580063" y="5589588"/>
              <a:ext cx="360362" cy="14446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3" name="Oval 22"/>
            <p:cNvSpPr>
              <a:spLocks noChangeArrowheads="1"/>
            </p:cNvSpPr>
            <p:nvPr/>
          </p:nvSpPr>
          <p:spPr bwMode="auto">
            <a:xfrm>
              <a:off x="6370638" y="115888"/>
              <a:ext cx="2665412" cy="1368425"/>
            </a:xfrm>
            <a:prstGeom prst="ellipse">
              <a:avLst/>
            </a:prstGeom>
            <a:gradFill rotWithShape="1">
              <a:gsLst>
                <a:gs pos="0">
                  <a:schemeClr val="accent1">
                    <a:alpha val="39999"/>
                  </a:schemeClr>
                </a:gs>
                <a:gs pos="100000">
                  <a:srgbClr val="CC6600"/>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2000" b="1">
                  <a:solidFill>
                    <a:schemeClr val="bg1"/>
                  </a:solidFill>
                  <a:effectLst>
                    <a:outerShdw blurRad="38100" dist="38100" dir="2700000" algn="tl">
                      <a:srgbClr val="000000"/>
                    </a:outerShdw>
                  </a:effectLst>
                </a:rPr>
                <a:t>Neutron activation </a:t>
              </a:r>
            </a:p>
            <a:p>
              <a:pPr algn="ctr"/>
              <a:r>
                <a:rPr lang="en-US" altLang="ru-RU" sz="2000" b="1">
                  <a:solidFill>
                    <a:schemeClr val="bg1"/>
                  </a:solidFill>
                  <a:effectLst>
                    <a:outerShdw blurRad="38100" dist="38100" dir="2700000" algn="tl">
                      <a:srgbClr val="000000"/>
                    </a:outerShdw>
                  </a:effectLst>
                </a:rPr>
                <a:t>analysis</a:t>
              </a:r>
              <a:endParaRPr lang="ru-RU" altLang="ru-RU" sz="2000" b="1">
                <a:solidFill>
                  <a:schemeClr val="bg1"/>
                </a:solidFill>
                <a:effectLst>
                  <a:outerShdw blurRad="38100" dist="38100" dir="2700000" algn="tl">
                    <a:srgbClr val="000000"/>
                  </a:outerShdw>
                </a:effectLst>
              </a:endParaRPr>
            </a:p>
          </p:txBody>
        </p:sp>
        <p:sp>
          <p:nvSpPr>
            <p:cNvPr id="24" name="Oval 23"/>
            <p:cNvSpPr>
              <a:spLocks noChangeArrowheads="1"/>
            </p:cNvSpPr>
            <p:nvPr/>
          </p:nvSpPr>
          <p:spPr bwMode="auto">
            <a:xfrm>
              <a:off x="5724525" y="3789363"/>
              <a:ext cx="3348038" cy="1366837"/>
            </a:xfrm>
            <a:prstGeom prst="ellipse">
              <a:avLst/>
            </a:prstGeom>
            <a:gradFill rotWithShape="1">
              <a:gsLst>
                <a:gs pos="0">
                  <a:schemeClr val="folHlink"/>
                </a:gs>
                <a:gs pos="100000">
                  <a:schemeClr val="accent1">
                    <a:alpha val="70000"/>
                  </a:schemeClr>
                </a:gs>
              </a:gsLst>
              <a:lin ang="189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2000" b="1">
                  <a:solidFill>
                    <a:schemeClr val="bg1"/>
                  </a:solidFill>
                  <a:effectLst>
                    <a:outerShdw blurRad="38100" dist="38100" dir="2700000" algn="tl">
                      <a:srgbClr val="000000"/>
                    </a:outerShdw>
                  </a:effectLst>
                </a:rPr>
                <a:t>Fundamental properties </a:t>
              </a:r>
            </a:p>
            <a:p>
              <a:pPr algn="ctr"/>
              <a:r>
                <a:rPr lang="en-US" altLang="ru-RU" sz="2000" b="1">
                  <a:solidFill>
                    <a:schemeClr val="bg1"/>
                  </a:solidFill>
                  <a:effectLst>
                    <a:outerShdw blurRad="38100" dist="38100" dir="2700000" algn="tl">
                      <a:srgbClr val="000000"/>
                    </a:outerShdw>
                  </a:effectLst>
                </a:rPr>
                <a:t>of the neutron</a:t>
              </a:r>
              <a:endParaRPr lang="ru-RU" altLang="ru-RU" sz="2000" b="1">
                <a:solidFill>
                  <a:schemeClr val="bg1"/>
                </a:solidFill>
                <a:effectLst>
                  <a:outerShdw blurRad="38100" dist="38100" dir="2700000" algn="tl">
                    <a:srgbClr val="000000"/>
                  </a:outerShdw>
                </a:effectLst>
              </a:endParaRPr>
            </a:p>
          </p:txBody>
        </p:sp>
        <p:sp>
          <p:nvSpPr>
            <p:cNvPr id="25" name="Line 24"/>
            <p:cNvSpPr>
              <a:spLocks noChangeShapeType="1"/>
            </p:cNvSpPr>
            <p:nvPr/>
          </p:nvSpPr>
          <p:spPr bwMode="auto">
            <a:xfrm flipH="1">
              <a:off x="5724525" y="4797425"/>
              <a:ext cx="142875" cy="71438"/>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 name="Oval 25"/>
            <p:cNvSpPr>
              <a:spLocks noChangeArrowheads="1"/>
            </p:cNvSpPr>
            <p:nvPr/>
          </p:nvSpPr>
          <p:spPr bwMode="auto">
            <a:xfrm>
              <a:off x="6480175" y="2493963"/>
              <a:ext cx="2555875" cy="1079500"/>
            </a:xfrm>
            <a:prstGeom prst="ellipse">
              <a:avLst/>
            </a:prstGeom>
            <a:gradFill rotWithShape="1">
              <a:gsLst>
                <a:gs pos="0">
                  <a:schemeClr val="accent1">
                    <a:alpha val="39999"/>
                  </a:schemeClr>
                </a:gs>
                <a:gs pos="100000">
                  <a:srgbClr val="CC6600"/>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2000" b="1">
                  <a:solidFill>
                    <a:schemeClr val="bg1"/>
                  </a:solidFill>
                  <a:effectLst>
                    <a:outerShdw blurRad="38100" dist="38100" dir="2700000" algn="tl">
                      <a:srgbClr val="000000"/>
                    </a:outerShdw>
                  </a:effectLst>
                </a:rPr>
                <a:t>Neutrons in space</a:t>
              </a:r>
              <a:endParaRPr lang="ru-RU" altLang="ru-RU" sz="2000" b="1">
                <a:solidFill>
                  <a:schemeClr val="bg1"/>
                </a:solidFill>
                <a:effectLst>
                  <a:outerShdw blurRad="38100" dist="38100" dir="2700000" algn="tl">
                    <a:srgbClr val="000000"/>
                  </a:outerShdw>
                </a:effectLst>
              </a:endParaRPr>
            </a:p>
          </p:txBody>
        </p:sp>
        <p:sp>
          <p:nvSpPr>
            <p:cNvPr id="27" name="Line 26"/>
            <p:cNvSpPr>
              <a:spLocks noChangeShapeType="1"/>
            </p:cNvSpPr>
            <p:nvPr/>
          </p:nvSpPr>
          <p:spPr bwMode="auto">
            <a:xfrm flipV="1">
              <a:off x="5219700" y="1557338"/>
              <a:ext cx="1800225" cy="165576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8" name="Line 27"/>
            <p:cNvSpPr>
              <a:spLocks noChangeShapeType="1"/>
            </p:cNvSpPr>
            <p:nvPr/>
          </p:nvSpPr>
          <p:spPr bwMode="auto">
            <a:xfrm flipV="1">
              <a:off x="5435600" y="3213100"/>
              <a:ext cx="936625" cy="360363"/>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9" name="Oval 28"/>
            <p:cNvSpPr>
              <a:spLocks noChangeArrowheads="1"/>
            </p:cNvSpPr>
            <p:nvPr/>
          </p:nvSpPr>
          <p:spPr bwMode="auto">
            <a:xfrm>
              <a:off x="3419475" y="549275"/>
              <a:ext cx="2665413" cy="1368425"/>
            </a:xfrm>
            <a:prstGeom prst="ellipse">
              <a:avLst/>
            </a:prstGeom>
            <a:gradFill rotWithShape="1">
              <a:gsLst>
                <a:gs pos="0">
                  <a:schemeClr val="accent1">
                    <a:alpha val="39999"/>
                  </a:schemeClr>
                </a:gs>
                <a:gs pos="100000">
                  <a:srgbClr val="CC6600"/>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ru-RU" sz="2000" b="1">
                  <a:solidFill>
                    <a:schemeClr val="bg1"/>
                  </a:solidFill>
                  <a:effectLst>
                    <a:outerShdw blurRad="38100" dist="38100" dir="2700000" algn="tl">
                      <a:srgbClr val="000000"/>
                    </a:outerShdw>
                  </a:effectLst>
                </a:rPr>
                <a:t>Construction of the </a:t>
              </a:r>
            </a:p>
            <a:p>
              <a:pPr algn="ctr"/>
              <a:r>
                <a:rPr lang="en-US" altLang="ru-RU" sz="2000" b="1">
                  <a:solidFill>
                    <a:schemeClr val="bg1"/>
                  </a:solidFill>
                  <a:effectLst>
                    <a:outerShdw blurRad="38100" dist="38100" dir="2700000" algn="tl">
                      <a:srgbClr val="000000"/>
                    </a:outerShdw>
                  </a:effectLst>
                </a:rPr>
                <a:t>IREN</a:t>
              </a:r>
              <a:endParaRPr lang="ru-RU" altLang="ru-RU" sz="2000" b="1">
                <a:solidFill>
                  <a:schemeClr val="bg1"/>
                </a:solidFill>
                <a:effectLst>
                  <a:outerShdw blurRad="38100" dist="38100" dir="2700000" algn="tl">
                    <a:srgbClr val="000000"/>
                  </a:outerShdw>
                </a:effectLst>
              </a:endParaRPr>
            </a:p>
          </p:txBody>
        </p:sp>
        <p:sp>
          <p:nvSpPr>
            <p:cNvPr id="30" name="Line 29"/>
            <p:cNvSpPr>
              <a:spLocks noChangeShapeType="1"/>
            </p:cNvSpPr>
            <p:nvPr/>
          </p:nvSpPr>
          <p:spPr bwMode="auto">
            <a:xfrm rot="269305" flipH="1" flipV="1">
              <a:off x="4643438" y="2060575"/>
              <a:ext cx="0" cy="935038"/>
            </a:xfrm>
            <a:prstGeom prst="line">
              <a:avLst/>
            </a:prstGeom>
            <a:noFill/>
            <a:ln w="152400" cmpd="tri">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32" name="Дата 31"/>
          <p:cNvSpPr>
            <a:spLocks noGrp="1"/>
          </p:cNvSpPr>
          <p:nvPr>
            <p:ph type="dt" sz="half" idx="10"/>
          </p:nvPr>
        </p:nvSpPr>
        <p:spPr/>
        <p:txBody>
          <a:bodyPr/>
          <a:lstStyle/>
          <a:p>
            <a:r>
              <a:rPr lang="ru-RU" smtClean="0"/>
              <a:t>08.06.2015</a:t>
            </a:r>
            <a:endParaRPr lang="ru-RU"/>
          </a:p>
        </p:txBody>
      </p:sp>
      <p:sp>
        <p:nvSpPr>
          <p:cNvPr id="33" name="Нижний колонтитул 32"/>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34" name="Номер слайда 33"/>
          <p:cNvSpPr>
            <a:spLocks noGrp="1"/>
          </p:cNvSpPr>
          <p:nvPr>
            <p:ph type="sldNum" sz="quarter" idx="12"/>
          </p:nvPr>
        </p:nvSpPr>
        <p:spPr/>
        <p:txBody>
          <a:bodyPr/>
          <a:lstStyle/>
          <a:p>
            <a:fld id="{2FBD4BBD-84D1-4C58-AB71-78B69C96F0EE}" type="slidenum">
              <a:rPr lang="ru-RU" smtClean="0"/>
              <a:t>27</a:t>
            </a:fld>
            <a:endParaRPr lang="ru-RU"/>
          </a:p>
        </p:txBody>
      </p:sp>
    </p:spTree>
    <p:extLst>
      <p:ext uri="{BB962C8B-B14F-4D97-AF65-F5344CB8AC3E}">
        <p14:creationId xmlns:p14="http://schemas.microsoft.com/office/powerpoint/2010/main" val="36781055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Измерение времени жизни нейтрона</a:t>
            </a:r>
            <a:endParaRPr lang="ru-RU" dirty="0"/>
          </a:p>
        </p:txBody>
      </p:sp>
      <p:grpSp>
        <p:nvGrpSpPr>
          <p:cNvPr id="3" name="Group 2"/>
          <p:cNvGrpSpPr>
            <a:grpSpLocks/>
          </p:cNvGrpSpPr>
          <p:nvPr/>
        </p:nvGrpSpPr>
        <p:grpSpPr bwMode="auto">
          <a:xfrm>
            <a:off x="1014224" y="786809"/>
            <a:ext cx="8689975" cy="5165725"/>
            <a:chOff x="187" y="947"/>
            <a:chExt cx="5474" cy="3254"/>
          </a:xfrm>
        </p:grpSpPr>
        <p:sp>
          <p:nvSpPr>
            <p:cNvPr id="4" name="Rectangle 3"/>
            <p:cNvSpPr>
              <a:spLocks noChangeArrowheads="1"/>
            </p:cNvSpPr>
            <p:nvPr/>
          </p:nvSpPr>
          <p:spPr bwMode="auto">
            <a:xfrm>
              <a:off x="329" y="2081"/>
              <a:ext cx="511" cy="624"/>
            </a:xfrm>
            <a:prstGeom prst="rect">
              <a:avLst/>
            </a:prstGeom>
            <a:pattFill prst="pct20">
              <a:fgClr>
                <a:srgbClr val="3366FF"/>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endParaRPr lang="ko-KR" altLang="en-US">
                <a:ea typeface="Gulim" panose="020B0600000101010101" pitchFamily="34" charset="-127"/>
              </a:endParaRPr>
            </a:p>
          </p:txBody>
        </p:sp>
        <p:sp>
          <p:nvSpPr>
            <p:cNvPr id="5" name="Rectangle 4" descr="5%"/>
            <p:cNvSpPr>
              <a:spLocks noChangeArrowheads="1"/>
            </p:cNvSpPr>
            <p:nvPr/>
          </p:nvSpPr>
          <p:spPr bwMode="auto">
            <a:xfrm>
              <a:off x="329" y="2081"/>
              <a:ext cx="511" cy="623"/>
            </a:xfrm>
            <a:prstGeom prst="rect">
              <a:avLst/>
            </a:prstGeom>
            <a:pattFill prst="pct5">
              <a:fgClr>
                <a:srgbClr val="3366FF"/>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endParaRPr lang="ko-KR" altLang="en-US">
                <a:ea typeface="Gulim" panose="020B0600000101010101" pitchFamily="34" charset="-127"/>
              </a:endParaRPr>
            </a:p>
          </p:txBody>
        </p:sp>
        <p:sp>
          <p:nvSpPr>
            <p:cNvPr id="6" name="Text Box 5"/>
            <p:cNvSpPr txBox="1">
              <a:spLocks noChangeArrowheads="1"/>
            </p:cNvSpPr>
            <p:nvPr/>
          </p:nvSpPr>
          <p:spPr bwMode="auto">
            <a:xfrm>
              <a:off x="1036" y="947"/>
              <a:ext cx="209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ko-KR" sz="1600" u="sng">
                  <a:latin typeface="Comic Sans MS" panose="030F0702030302020204" pitchFamily="66" charset="0"/>
                  <a:ea typeface="Gulim" panose="020B0600000101010101" pitchFamily="34" charset="-127"/>
                </a:rPr>
                <a:t>Storage experiments with UCN</a:t>
              </a:r>
            </a:p>
          </p:txBody>
        </p:sp>
        <p:sp>
          <p:nvSpPr>
            <p:cNvPr id="7" name="Text Box 6"/>
            <p:cNvSpPr txBox="1">
              <a:spLocks noChangeArrowheads="1"/>
            </p:cNvSpPr>
            <p:nvPr/>
          </p:nvSpPr>
          <p:spPr bwMode="auto">
            <a:xfrm>
              <a:off x="1122" y="1175"/>
              <a:ext cx="18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ko-KR" sz="1400">
                  <a:solidFill>
                    <a:srgbClr val="0000FF"/>
                  </a:solidFill>
                  <a:latin typeface="Comic Sans MS" panose="030F0702030302020204" pitchFamily="66" charset="0"/>
                  <a:ea typeface="Gulim" panose="020B0600000101010101" pitchFamily="34" charset="-127"/>
                </a:rPr>
                <a:t>“counting the surviving neutrons”</a:t>
              </a:r>
            </a:p>
          </p:txBody>
        </p:sp>
        <p:sp>
          <p:nvSpPr>
            <p:cNvPr id="8" name="Oval 7"/>
            <p:cNvSpPr>
              <a:spLocks noChangeArrowheads="1"/>
            </p:cNvSpPr>
            <p:nvPr/>
          </p:nvSpPr>
          <p:spPr bwMode="auto">
            <a:xfrm rot="10800000">
              <a:off x="442" y="3016"/>
              <a:ext cx="283" cy="57"/>
            </a:xfrm>
            <a:prstGeom prst="ellipse">
              <a:avLst/>
            </a:prstGeom>
            <a:solidFill>
              <a:srgbClr val="FFFF00"/>
            </a:solidFill>
            <a:ln w="9525">
              <a:round/>
              <a:headEnd/>
              <a:tailEnd/>
            </a:ln>
            <a:scene3d>
              <a:camera prst="legacyPerspectiveBottom"/>
              <a:lightRig rig="legacyFlat3" dir="t"/>
            </a:scene3d>
            <a:sp3d extrusionH="887400" prstMaterial="legacyMatte">
              <a:bevelT w="13500" h="13500" prst="angle"/>
              <a:bevelB w="13500" h="13500" prst="angle"/>
              <a:extrusionClr>
                <a:srgbClr val="FFFF00"/>
              </a:extrusionClr>
              <a:contourClr>
                <a:srgbClr val="FFFF00"/>
              </a:contourClr>
            </a:sp3d>
          </p:spPr>
          <p:txBody>
            <a:bodyPr wrap="none" anchor="ctr">
              <a:flatTx/>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endParaRPr lang="ko-KR" altLang="en-US">
                <a:ea typeface="Gulim" panose="020B0600000101010101" pitchFamily="34" charset="-127"/>
              </a:endParaRPr>
            </a:p>
          </p:txBody>
        </p:sp>
        <p:sp>
          <p:nvSpPr>
            <p:cNvPr id="9" name="Text Box 8"/>
            <p:cNvSpPr txBox="1">
              <a:spLocks noChangeArrowheads="1"/>
            </p:cNvSpPr>
            <p:nvPr/>
          </p:nvSpPr>
          <p:spPr bwMode="auto">
            <a:xfrm>
              <a:off x="2341" y="2931"/>
              <a:ext cx="9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ko-KR">
                  <a:ea typeface="Gulim" panose="020B0600000101010101" pitchFamily="34" charset="-127"/>
                  <a:sym typeface="Wingdings" panose="05000000000000000000" pitchFamily="2" charset="2"/>
                </a:rPr>
                <a:t> 0 (</a:t>
              </a:r>
              <a:r>
                <a:rPr lang="en-US" altLang="ko-KR">
                  <a:latin typeface="Comic Sans MS" panose="030F0702030302020204" pitchFamily="66" charset="0"/>
                  <a:ea typeface="Gulim" panose="020B0600000101010101" pitchFamily="34" charset="-127"/>
                  <a:sym typeface="Wingdings" panose="05000000000000000000" pitchFamily="2" charset="2"/>
                </a:rPr>
                <a:t>extrapolation</a:t>
              </a:r>
              <a:r>
                <a:rPr lang="en-US" altLang="ko-KR">
                  <a:ea typeface="Gulim" panose="020B0600000101010101" pitchFamily="34" charset="-127"/>
                  <a:sym typeface="Wingdings" panose="05000000000000000000" pitchFamily="2" charset="2"/>
                </a:rPr>
                <a:t>)</a:t>
              </a:r>
              <a:endParaRPr lang="en-US" altLang="ko-KR">
                <a:ea typeface="Gulim" panose="020B0600000101010101" pitchFamily="34" charset="-127"/>
              </a:endParaRPr>
            </a:p>
          </p:txBody>
        </p:sp>
        <p:graphicFrame>
          <p:nvGraphicFramePr>
            <p:cNvPr id="10" name="Object 9"/>
            <p:cNvGraphicFramePr>
              <a:graphicFrameLocks noChangeAspect="1"/>
            </p:cNvGraphicFramePr>
            <p:nvPr/>
          </p:nvGraphicFramePr>
          <p:xfrm>
            <a:off x="1207" y="1514"/>
            <a:ext cx="1184" cy="391"/>
          </p:xfrm>
          <a:graphic>
            <a:graphicData uri="http://schemas.openxmlformats.org/presentationml/2006/ole">
              <mc:AlternateContent xmlns:mc="http://schemas.openxmlformats.org/markup-compatibility/2006">
                <mc:Choice xmlns:v="urn:schemas-microsoft-com:vml" Requires="v">
                  <p:oleObj spid="_x0000_s10407" name="Equation" r:id="rId3" imgW="1307880" imgH="431640" progId="Equation.3">
                    <p:embed/>
                  </p:oleObj>
                </mc:Choice>
                <mc:Fallback>
                  <p:oleObj name="Equation" r:id="rId3" imgW="130788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 y="1514"/>
                          <a:ext cx="1184" cy="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10"/>
            <p:cNvGraphicFramePr>
              <a:graphicFrameLocks noChangeAspect="1"/>
            </p:cNvGraphicFramePr>
            <p:nvPr/>
          </p:nvGraphicFramePr>
          <p:xfrm>
            <a:off x="1201" y="2057"/>
            <a:ext cx="2009" cy="421"/>
          </p:xfrm>
          <a:graphic>
            <a:graphicData uri="http://schemas.openxmlformats.org/presentationml/2006/ole">
              <mc:AlternateContent xmlns:mc="http://schemas.openxmlformats.org/markup-compatibility/2006">
                <mc:Choice xmlns:v="urn:schemas-microsoft-com:vml" Requires="v">
                  <p:oleObj spid="_x0000_s10408" name="Equation" r:id="rId5" imgW="2120760" imgH="444240" progId="Equation.3">
                    <p:embed/>
                  </p:oleObj>
                </mc:Choice>
                <mc:Fallback>
                  <p:oleObj name="Equation" r:id="rId5" imgW="212076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 y="2057"/>
                          <a:ext cx="2009" cy="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 Box 11"/>
            <p:cNvSpPr txBox="1">
              <a:spLocks noChangeArrowheads="1"/>
            </p:cNvSpPr>
            <p:nvPr/>
          </p:nvSpPr>
          <p:spPr bwMode="auto">
            <a:xfrm>
              <a:off x="2281" y="2651"/>
              <a:ext cx="8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ko-KR">
                  <a:ea typeface="Gulim" panose="020B0600000101010101" pitchFamily="34" charset="-127"/>
                  <a:sym typeface="Wingdings" panose="05000000000000000000" pitchFamily="2" charset="2"/>
                </a:rPr>
                <a:t> 0 (</a:t>
              </a:r>
              <a:r>
                <a:rPr lang="en-US" altLang="ko-KR">
                  <a:latin typeface="Comic Sans MS" panose="030F0702030302020204" pitchFamily="66" charset="0"/>
                  <a:ea typeface="Gulim" panose="020B0600000101010101" pitchFamily="34" charset="-127"/>
                  <a:sym typeface="Wingdings" panose="05000000000000000000" pitchFamily="2" charset="2"/>
                </a:rPr>
                <a:t>experiment</a:t>
              </a:r>
              <a:r>
                <a:rPr lang="en-US" altLang="ko-KR">
                  <a:ea typeface="Gulim" panose="020B0600000101010101" pitchFamily="34" charset="-127"/>
                  <a:sym typeface="Wingdings" panose="05000000000000000000" pitchFamily="2" charset="2"/>
                </a:rPr>
                <a:t>)</a:t>
              </a:r>
              <a:endParaRPr lang="en-US" altLang="ko-KR">
                <a:ea typeface="Gulim" panose="020B0600000101010101" pitchFamily="34" charset="-127"/>
              </a:endParaRPr>
            </a:p>
          </p:txBody>
        </p:sp>
        <p:sp>
          <p:nvSpPr>
            <p:cNvPr id="13" name="AutoShape 12"/>
            <p:cNvSpPr>
              <a:spLocks/>
            </p:cNvSpPr>
            <p:nvPr/>
          </p:nvSpPr>
          <p:spPr bwMode="auto">
            <a:xfrm rot="-5400000">
              <a:off x="1930" y="2379"/>
              <a:ext cx="85" cy="284"/>
            </a:xfrm>
            <a:prstGeom prst="leftBrace">
              <a:avLst>
                <a:gd name="adj1" fmla="val 2784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endParaRPr lang="ko-KR" altLang="en-US">
                <a:ea typeface="Gulim" panose="020B0600000101010101" pitchFamily="34" charset="-127"/>
              </a:endParaRPr>
            </a:p>
          </p:txBody>
        </p:sp>
        <p:sp>
          <p:nvSpPr>
            <p:cNvPr id="14" name="AutoShape 13"/>
            <p:cNvSpPr>
              <a:spLocks/>
            </p:cNvSpPr>
            <p:nvPr/>
          </p:nvSpPr>
          <p:spPr bwMode="auto">
            <a:xfrm rot="-5400000">
              <a:off x="2851" y="2025"/>
              <a:ext cx="85" cy="992"/>
            </a:xfrm>
            <a:prstGeom prst="leftBrace">
              <a:avLst>
                <a:gd name="adj1" fmla="val 97255"/>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endParaRPr lang="ko-KR" altLang="en-US">
                <a:ea typeface="Gulim" panose="020B0600000101010101" pitchFamily="34" charset="-127"/>
              </a:endParaRPr>
            </a:p>
          </p:txBody>
        </p:sp>
        <p:sp>
          <p:nvSpPr>
            <p:cNvPr id="15" name="Line 14"/>
            <p:cNvSpPr>
              <a:spLocks noChangeShapeType="1"/>
            </p:cNvSpPr>
            <p:nvPr/>
          </p:nvSpPr>
          <p:spPr bwMode="auto">
            <a:xfrm>
              <a:off x="1973" y="2591"/>
              <a:ext cx="0" cy="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graphicFrame>
          <p:nvGraphicFramePr>
            <p:cNvPr id="16" name="Object 15"/>
            <p:cNvGraphicFramePr>
              <a:graphicFrameLocks noChangeAspect="1"/>
            </p:cNvGraphicFramePr>
            <p:nvPr/>
          </p:nvGraphicFramePr>
          <p:xfrm>
            <a:off x="1650" y="2817"/>
            <a:ext cx="720" cy="369"/>
          </p:xfrm>
          <a:graphic>
            <a:graphicData uri="http://schemas.openxmlformats.org/presentationml/2006/ole">
              <mc:AlternateContent xmlns:mc="http://schemas.openxmlformats.org/markup-compatibility/2006">
                <mc:Choice xmlns:v="urn:schemas-microsoft-com:vml" Requires="v">
                  <p:oleObj spid="_x0000_s10409" name="Equation" r:id="rId7" imgW="838080" imgH="431640" progId="Equation.3">
                    <p:embed/>
                  </p:oleObj>
                </mc:Choice>
                <mc:Fallback>
                  <p:oleObj name="Equation" r:id="rId7" imgW="83808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0" y="2817"/>
                          <a:ext cx="720" cy="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6"/>
            <p:cNvGraphicFramePr>
              <a:graphicFrameLocks noChangeAspect="1"/>
            </p:cNvGraphicFramePr>
            <p:nvPr/>
          </p:nvGraphicFramePr>
          <p:xfrm>
            <a:off x="1689" y="3328"/>
            <a:ext cx="538" cy="448"/>
          </p:xfrm>
          <a:graphic>
            <a:graphicData uri="http://schemas.openxmlformats.org/presentationml/2006/ole">
              <mc:AlternateContent xmlns:mc="http://schemas.openxmlformats.org/markup-compatibility/2006">
                <mc:Choice xmlns:v="urn:schemas-microsoft-com:vml" Requires="v">
                  <p:oleObj spid="_x0000_s10410" name="Equation" r:id="rId9" imgW="533160" imgH="444240" progId="Equation.3">
                    <p:embed/>
                  </p:oleObj>
                </mc:Choice>
                <mc:Fallback>
                  <p:oleObj name="Equation" r:id="rId9" imgW="533160" imgH="4442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9" y="3328"/>
                          <a:ext cx="538" cy="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 Box 17"/>
            <p:cNvSpPr txBox="1">
              <a:spLocks noChangeArrowheads="1"/>
            </p:cNvSpPr>
            <p:nvPr/>
          </p:nvSpPr>
          <p:spPr bwMode="auto">
            <a:xfrm>
              <a:off x="385" y="2166"/>
              <a:ext cx="38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ko-KR" sz="1600" b="1">
                  <a:latin typeface="Times New Roman" panose="02020603050405020304" pitchFamily="18" charset="0"/>
                  <a:ea typeface="Gulim" panose="020B0600000101010101" pitchFamily="34" charset="-127"/>
                </a:rPr>
                <a:t>N(t</a:t>
              </a:r>
              <a:r>
                <a:rPr lang="en-US" altLang="ko-KR" sz="1600" b="1" baseline="-25000">
                  <a:latin typeface="Times New Roman" panose="02020603050405020304" pitchFamily="18" charset="0"/>
                  <a:ea typeface="Gulim" panose="020B0600000101010101" pitchFamily="34" charset="-127"/>
                </a:rPr>
                <a:t>1</a:t>
              </a:r>
              <a:r>
                <a:rPr lang="en-US" altLang="ko-KR" sz="1600" b="1">
                  <a:latin typeface="Times New Roman" panose="02020603050405020304" pitchFamily="18" charset="0"/>
                  <a:ea typeface="Gulim" panose="020B0600000101010101" pitchFamily="34" charset="-127"/>
                </a:rPr>
                <a:t>)</a:t>
              </a:r>
            </a:p>
          </p:txBody>
        </p:sp>
        <p:sp>
          <p:nvSpPr>
            <p:cNvPr id="19" name="Text Box 18"/>
            <p:cNvSpPr txBox="1">
              <a:spLocks noChangeArrowheads="1"/>
            </p:cNvSpPr>
            <p:nvPr/>
          </p:nvSpPr>
          <p:spPr bwMode="auto">
            <a:xfrm>
              <a:off x="385" y="2166"/>
              <a:ext cx="38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ko-KR" sz="1600" b="1">
                  <a:latin typeface="Times New Roman" panose="02020603050405020304" pitchFamily="18" charset="0"/>
                  <a:ea typeface="Gulim" panose="020B0600000101010101" pitchFamily="34" charset="-127"/>
                </a:rPr>
                <a:t>N(t</a:t>
              </a:r>
              <a:r>
                <a:rPr lang="en-US" altLang="ko-KR" sz="1600" b="1" baseline="-25000">
                  <a:latin typeface="Times New Roman" panose="02020603050405020304" pitchFamily="18" charset="0"/>
                  <a:ea typeface="Gulim" panose="020B0600000101010101" pitchFamily="34" charset="-127"/>
                </a:rPr>
                <a:t>2</a:t>
              </a:r>
              <a:r>
                <a:rPr lang="en-US" altLang="ko-KR" sz="1600" b="1">
                  <a:latin typeface="Times New Roman" panose="02020603050405020304" pitchFamily="18" charset="0"/>
                  <a:ea typeface="Gulim" panose="020B0600000101010101" pitchFamily="34" charset="-127"/>
                </a:rPr>
                <a:t>)</a:t>
              </a:r>
            </a:p>
          </p:txBody>
        </p:sp>
        <p:sp>
          <p:nvSpPr>
            <p:cNvPr id="20" name="Text Box 19"/>
            <p:cNvSpPr txBox="1">
              <a:spLocks noChangeArrowheads="1"/>
            </p:cNvSpPr>
            <p:nvPr/>
          </p:nvSpPr>
          <p:spPr bwMode="auto">
            <a:xfrm>
              <a:off x="187" y="1260"/>
              <a:ext cx="89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ko-KR" sz="1600">
                  <a:latin typeface="Times New Roman" panose="02020603050405020304" pitchFamily="18" charset="0"/>
                  <a:ea typeface="Gulim" panose="020B0600000101010101" pitchFamily="34" charset="-127"/>
                </a:rPr>
                <a:t>“UCN </a:t>
              </a:r>
              <a:r>
                <a:rPr lang="en-US" altLang="ko-KR" sz="1600">
                  <a:latin typeface="Comic Sans MS" panose="030F0702030302020204" pitchFamily="66" charset="0"/>
                  <a:ea typeface="Gulim" panose="020B0600000101010101" pitchFamily="34" charset="-127"/>
                </a:rPr>
                <a:t>bottle</a:t>
              </a:r>
              <a:r>
                <a:rPr lang="en-US" altLang="ko-KR" sz="1600">
                  <a:latin typeface="Times New Roman" panose="02020603050405020304" pitchFamily="18" charset="0"/>
                  <a:ea typeface="Gulim" panose="020B0600000101010101" pitchFamily="34" charset="-127"/>
                </a:rPr>
                <a:t>”</a:t>
              </a:r>
            </a:p>
          </p:txBody>
        </p:sp>
        <p:sp>
          <p:nvSpPr>
            <p:cNvPr id="21" name="AutoShape 20"/>
            <p:cNvSpPr>
              <a:spLocks noChangeArrowheads="1"/>
            </p:cNvSpPr>
            <p:nvPr/>
          </p:nvSpPr>
          <p:spPr bwMode="auto">
            <a:xfrm>
              <a:off x="215" y="1514"/>
              <a:ext cx="454" cy="227"/>
            </a:xfrm>
            <a:prstGeom prst="curvedDownArrow">
              <a:avLst>
                <a:gd name="adj1" fmla="val 40000"/>
                <a:gd name="adj2" fmla="val 80000"/>
                <a:gd name="adj3" fmla="val 33333"/>
              </a:avLst>
            </a:prstGeom>
            <a:pattFill prst="pct20">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endParaRPr lang="ko-KR" altLang="en-US">
                <a:ea typeface="Gulim" panose="020B0600000101010101" pitchFamily="34" charset="-127"/>
              </a:endParaRPr>
            </a:p>
          </p:txBody>
        </p:sp>
        <p:sp>
          <p:nvSpPr>
            <p:cNvPr id="22" name="Line 21"/>
            <p:cNvSpPr>
              <a:spLocks noChangeShapeType="1"/>
            </p:cNvSpPr>
            <p:nvPr/>
          </p:nvSpPr>
          <p:spPr bwMode="auto">
            <a:xfrm>
              <a:off x="470" y="1741"/>
              <a:ext cx="22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3" name="Text Box 22"/>
            <p:cNvSpPr txBox="1">
              <a:spLocks noChangeArrowheads="1"/>
            </p:cNvSpPr>
            <p:nvPr/>
          </p:nvSpPr>
          <p:spPr bwMode="auto">
            <a:xfrm>
              <a:off x="1236" y="3921"/>
              <a:ext cx="1961" cy="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ko-KR" sz="1800">
                  <a:latin typeface="Comic Sans MS" panose="030F0702030302020204" pitchFamily="66" charset="0"/>
                  <a:ea typeface="Gulim" panose="020B0600000101010101" pitchFamily="34" charset="-127"/>
                </a:rPr>
                <a:t>Two relative measurements</a:t>
              </a:r>
            </a:p>
          </p:txBody>
        </p:sp>
        <p:sp>
          <p:nvSpPr>
            <p:cNvPr id="24" name="AutoShape 23"/>
            <p:cNvSpPr>
              <a:spLocks noChangeArrowheads="1"/>
            </p:cNvSpPr>
            <p:nvPr/>
          </p:nvSpPr>
          <p:spPr bwMode="auto">
            <a:xfrm>
              <a:off x="1179" y="3498"/>
              <a:ext cx="312" cy="85"/>
            </a:xfrm>
            <a:prstGeom prst="rightArrow">
              <a:avLst>
                <a:gd name="adj1" fmla="val 50000"/>
                <a:gd name="adj2" fmla="val 91765"/>
              </a:avLst>
            </a:prstGeom>
            <a:gradFill rotWithShape="1">
              <a:gsLst>
                <a:gs pos="0">
                  <a:schemeClr val="tx1">
                    <a:alpha val="89999"/>
                  </a:schemeClr>
                </a:gs>
                <a:gs pos="100000">
                  <a:schemeClr val="tx1">
                    <a:gamma/>
                    <a:tint val="74118"/>
                    <a:invGamma/>
                  </a:schemeClr>
                </a:gs>
              </a:gsLst>
              <a:lin ang="0" scaled="1"/>
            </a:gradFill>
            <a:ln w="9525">
              <a:solidFill>
                <a:schemeClr val="tx1"/>
              </a:solidFill>
              <a:miter lim="800000"/>
              <a:headEnd/>
              <a:tailEnd/>
            </a:ln>
            <a:effec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endParaRPr lang="ko-KR" altLang="en-US">
                <a:ea typeface="Gulim" panose="020B0600000101010101" pitchFamily="34" charset="-127"/>
              </a:endParaRPr>
            </a:p>
          </p:txBody>
        </p:sp>
        <p:sp>
          <p:nvSpPr>
            <p:cNvPr id="25" name="Line 24"/>
            <p:cNvSpPr>
              <a:spLocks noChangeShapeType="1"/>
            </p:cNvSpPr>
            <p:nvPr/>
          </p:nvSpPr>
          <p:spPr bwMode="auto">
            <a:xfrm>
              <a:off x="470" y="2704"/>
              <a:ext cx="22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6" name="Freeform 25"/>
            <p:cNvSpPr>
              <a:spLocks/>
            </p:cNvSpPr>
            <p:nvPr/>
          </p:nvSpPr>
          <p:spPr bwMode="auto">
            <a:xfrm>
              <a:off x="329" y="1741"/>
              <a:ext cx="198" cy="170"/>
            </a:xfrm>
            <a:custGeom>
              <a:avLst/>
              <a:gdLst>
                <a:gd name="T0" fmla="*/ 0 w 198"/>
                <a:gd name="T1" fmla="*/ 170 h 170"/>
                <a:gd name="T2" fmla="*/ 28 w 198"/>
                <a:gd name="T3" fmla="*/ 114 h 170"/>
                <a:gd name="T4" fmla="*/ 170 w 198"/>
                <a:gd name="T5" fmla="*/ 85 h 170"/>
                <a:gd name="T6" fmla="*/ 198 w 198"/>
                <a:gd name="T7" fmla="*/ 0 h 170"/>
                <a:gd name="T8" fmla="*/ 0 60000 65536"/>
                <a:gd name="T9" fmla="*/ 0 60000 65536"/>
                <a:gd name="T10" fmla="*/ 0 60000 65536"/>
                <a:gd name="T11" fmla="*/ 0 60000 65536"/>
                <a:gd name="T12" fmla="*/ 0 w 198"/>
                <a:gd name="T13" fmla="*/ 0 h 170"/>
                <a:gd name="T14" fmla="*/ 198 w 198"/>
                <a:gd name="T15" fmla="*/ 170 h 170"/>
              </a:gdLst>
              <a:ahLst/>
              <a:cxnLst>
                <a:cxn ang="T8">
                  <a:pos x="T0" y="T1"/>
                </a:cxn>
                <a:cxn ang="T9">
                  <a:pos x="T2" y="T3"/>
                </a:cxn>
                <a:cxn ang="T10">
                  <a:pos x="T4" y="T5"/>
                </a:cxn>
                <a:cxn ang="T11">
                  <a:pos x="T6" y="T7"/>
                </a:cxn>
              </a:cxnLst>
              <a:rect l="T12" t="T13" r="T14" b="T15"/>
              <a:pathLst>
                <a:path w="198" h="170">
                  <a:moveTo>
                    <a:pt x="0" y="170"/>
                  </a:moveTo>
                  <a:cubicBezTo>
                    <a:pt x="0" y="149"/>
                    <a:pt x="0" y="128"/>
                    <a:pt x="28" y="114"/>
                  </a:cubicBezTo>
                  <a:cubicBezTo>
                    <a:pt x="56" y="100"/>
                    <a:pt x="142" y="104"/>
                    <a:pt x="170" y="85"/>
                  </a:cubicBezTo>
                  <a:cubicBezTo>
                    <a:pt x="198" y="66"/>
                    <a:pt x="198" y="33"/>
                    <a:pt x="198"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7" name="Freeform 26"/>
            <p:cNvSpPr>
              <a:spLocks/>
            </p:cNvSpPr>
            <p:nvPr/>
          </p:nvSpPr>
          <p:spPr bwMode="auto">
            <a:xfrm flipH="1">
              <a:off x="641" y="1742"/>
              <a:ext cx="198" cy="170"/>
            </a:xfrm>
            <a:custGeom>
              <a:avLst/>
              <a:gdLst>
                <a:gd name="T0" fmla="*/ 0 w 198"/>
                <a:gd name="T1" fmla="*/ 170 h 170"/>
                <a:gd name="T2" fmla="*/ 28 w 198"/>
                <a:gd name="T3" fmla="*/ 114 h 170"/>
                <a:gd name="T4" fmla="*/ 170 w 198"/>
                <a:gd name="T5" fmla="*/ 85 h 170"/>
                <a:gd name="T6" fmla="*/ 198 w 198"/>
                <a:gd name="T7" fmla="*/ 0 h 170"/>
                <a:gd name="T8" fmla="*/ 0 60000 65536"/>
                <a:gd name="T9" fmla="*/ 0 60000 65536"/>
                <a:gd name="T10" fmla="*/ 0 60000 65536"/>
                <a:gd name="T11" fmla="*/ 0 60000 65536"/>
                <a:gd name="T12" fmla="*/ 0 w 198"/>
                <a:gd name="T13" fmla="*/ 0 h 170"/>
                <a:gd name="T14" fmla="*/ 198 w 198"/>
                <a:gd name="T15" fmla="*/ 170 h 170"/>
              </a:gdLst>
              <a:ahLst/>
              <a:cxnLst>
                <a:cxn ang="T8">
                  <a:pos x="T0" y="T1"/>
                </a:cxn>
                <a:cxn ang="T9">
                  <a:pos x="T2" y="T3"/>
                </a:cxn>
                <a:cxn ang="T10">
                  <a:pos x="T4" y="T5"/>
                </a:cxn>
                <a:cxn ang="T11">
                  <a:pos x="T6" y="T7"/>
                </a:cxn>
              </a:cxnLst>
              <a:rect l="T12" t="T13" r="T14" b="T15"/>
              <a:pathLst>
                <a:path w="198" h="170">
                  <a:moveTo>
                    <a:pt x="0" y="170"/>
                  </a:moveTo>
                  <a:cubicBezTo>
                    <a:pt x="0" y="149"/>
                    <a:pt x="0" y="128"/>
                    <a:pt x="28" y="114"/>
                  </a:cubicBezTo>
                  <a:cubicBezTo>
                    <a:pt x="56" y="100"/>
                    <a:pt x="142" y="104"/>
                    <a:pt x="170" y="85"/>
                  </a:cubicBezTo>
                  <a:cubicBezTo>
                    <a:pt x="198" y="66"/>
                    <a:pt x="198" y="33"/>
                    <a:pt x="198"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8" name="Line 27"/>
            <p:cNvSpPr>
              <a:spLocks noChangeShapeType="1"/>
            </p:cNvSpPr>
            <p:nvPr/>
          </p:nvSpPr>
          <p:spPr bwMode="auto">
            <a:xfrm>
              <a:off x="329" y="1912"/>
              <a:ext cx="0" cy="79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 name="Line 28"/>
            <p:cNvSpPr>
              <a:spLocks noChangeShapeType="1"/>
            </p:cNvSpPr>
            <p:nvPr/>
          </p:nvSpPr>
          <p:spPr bwMode="auto">
            <a:xfrm>
              <a:off x="839" y="1912"/>
              <a:ext cx="0" cy="79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0" name="Line 29"/>
            <p:cNvSpPr>
              <a:spLocks noChangeShapeType="1"/>
            </p:cNvSpPr>
            <p:nvPr/>
          </p:nvSpPr>
          <p:spPr bwMode="auto">
            <a:xfrm flipV="1">
              <a:off x="612" y="2704"/>
              <a:ext cx="22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 name="Line 30"/>
            <p:cNvSpPr>
              <a:spLocks noChangeShapeType="1"/>
            </p:cNvSpPr>
            <p:nvPr/>
          </p:nvSpPr>
          <p:spPr bwMode="auto">
            <a:xfrm flipV="1">
              <a:off x="329" y="2704"/>
              <a:ext cx="22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 name="Line 31"/>
            <p:cNvSpPr>
              <a:spLocks noChangeShapeType="1"/>
            </p:cNvSpPr>
            <p:nvPr/>
          </p:nvSpPr>
          <p:spPr bwMode="auto">
            <a:xfrm>
              <a:off x="584" y="2704"/>
              <a:ext cx="0" cy="2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3" name="Text Box 32"/>
            <p:cNvSpPr txBox="1">
              <a:spLocks noChangeArrowheads="1"/>
            </p:cNvSpPr>
            <p:nvPr/>
          </p:nvSpPr>
          <p:spPr bwMode="auto">
            <a:xfrm>
              <a:off x="3652" y="3931"/>
              <a:ext cx="2009" cy="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ko-KR" sz="1800">
                  <a:latin typeface="Comic Sans MS" panose="030F0702030302020204" pitchFamily="66" charset="0"/>
                  <a:ea typeface="Gulim" panose="020B0600000101010101" pitchFamily="34" charset="-127"/>
                </a:rPr>
                <a:t>Two absolute measurements</a:t>
              </a:r>
            </a:p>
          </p:txBody>
        </p:sp>
        <p:sp>
          <p:nvSpPr>
            <p:cNvPr id="34" name="Line 33"/>
            <p:cNvSpPr>
              <a:spLocks noChangeShapeType="1"/>
            </p:cNvSpPr>
            <p:nvPr/>
          </p:nvSpPr>
          <p:spPr bwMode="auto">
            <a:xfrm>
              <a:off x="3447" y="969"/>
              <a:ext cx="0" cy="32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graphicFrame>
          <p:nvGraphicFramePr>
            <p:cNvPr id="35" name="Object 34"/>
            <p:cNvGraphicFramePr>
              <a:graphicFrameLocks noChangeAspect="1"/>
            </p:cNvGraphicFramePr>
            <p:nvPr/>
          </p:nvGraphicFramePr>
          <p:xfrm>
            <a:off x="3839" y="3332"/>
            <a:ext cx="1479" cy="532"/>
          </p:xfrm>
          <a:graphic>
            <a:graphicData uri="http://schemas.openxmlformats.org/presentationml/2006/ole">
              <mc:AlternateContent xmlns:mc="http://schemas.openxmlformats.org/markup-compatibility/2006">
                <mc:Choice xmlns:v="urn:schemas-microsoft-com:vml" Requires="v">
                  <p:oleObj spid="_x0000_s10411" name="Equation" r:id="rId11" imgW="1346040" imgH="482400" progId="Equation.3">
                    <p:embed/>
                  </p:oleObj>
                </mc:Choice>
                <mc:Fallback>
                  <p:oleObj name="Equation" r:id="rId11" imgW="1346040" imgH="4824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39" y="3332"/>
                          <a:ext cx="1479" cy="5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 name="Text Box 35"/>
            <p:cNvSpPr txBox="1">
              <a:spLocks noChangeArrowheads="1"/>
            </p:cNvSpPr>
            <p:nvPr/>
          </p:nvSpPr>
          <p:spPr bwMode="auto">
            <a:xfrm>
              <a:off x="5120" y="1605"/>
              <a:ext cx="24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ko-KR" sz="1800" i="1" dirty="0">
                  <a:latin typeface="Comic Sans MS" panose="030F0702030302020204" pitchFamily="66" charset="0"/>
                  <a:ea typeface="Gulim" panose="020B0600000101010101" pitchFamily="34" charset="-127"/>
                </a:rPr>
                <a:t>n</a:t>
              </a:r>
              <a:r>
                <a:rPr lang="en-US" altLang="ko-KR" sz="1800" baseline="-25000" dirty="0">
                  <a:latin typeface="Comic Sans MS" panose="030F0702030302020204" pitchFamily="66" charset="0"/>
                  <a:ea typeface="Gulim" panose="020B0600000101010101" pitchFamily="34" charset="-127"/>
                </a:rPr>
                <a:t>β</a:t>
              </a:r>
            </a:p>
          </p:txBody>
        </p:sp>
        <p:sp>
          <p:nvSpPr>
            <p:cNvPr id="37" name="Rectangle 36"/>
            <p:cNvSpPr>
              <a:spLocks noChangeArrowheads="1"/>
            </p:cNvSpPr>
            <p:nvPr/>
          </p:nvSpPr>
          <p:spPr bwMode="auto">
            <a:xfrm flipH="1">
              <a:off x="5149" y="1848"/>
              <a:ext cx="28" cy="339"/>
            </a:xfrm>
            <a:prstGeom prst="rect">
              <a:avLst/>
            </a:prstGeom>
            <a:solidFill>
              <a:srgbClr val="FF0000"/>
            </a:solidFill>
            <a:ln w="9525">
              <a:miter lim="800000"/>
              <a:headEnd/>
              <a:tailEnd/>
            </a:ln>
            <a:scene3d>
              <a:camera prst="legacyObliqueTopLeft">
                <a:rot lat="0" lon="300000" rev="0"/>
              </a:camera>
              <a:lightRig rig="legacyFlat3" dir="t"/>
            </a:scene3d>
            <a:sp3d extrusionH="430200" prstMaterial="legacyMatte">
              <a:bevelT w="13500" h="13500" prst="angle"/>
              <a:bevelB w="13500" h="13500" prst="angle"/>
              <a:extrusionClr>
                <a:srgbClr val="FF0000"/>
              </a:extrusionClr>
              <a:contourClr>
                <a:srgbClr val="FF0000"/>
              </a:contourClr>
            </a:sp3d>
          </p:spPr>
          <p:txBody>
            <a:bodyPr wrap="none" anchor="ctr">
              <a:flatTx/>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endParaRPr lang="ko-KR" altLang="en-US">
                <a:ea typeface="Gulim" panose="020B0600000101010101" pitchFamily="34" charset="-127"/>
              </a:endParaRPr>
            </a:p>
          </p:txBody>
        </p:sp>
        <p:sp>
          <p:nvSpPr>
            <p:cNvPr id="38" name="Text Box 37"/>
            <p:cNvSpPr txBox="1">
              <a:spLocks noChangeArrowheads="1"/>
            </p:cNvSpPr>
            <p:nvPr/>
          </p:nvSpPr>
          <p:spPr bwMode="auto">
            <a:xfrm>
              <a:off x="3844" y="1148"/>
              <a:ext cx="162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ko-KR" sz="1400">
                  <a:solidFill>
                    <a:srgbClr val="0000FF"/>
                  </a:solidFill>
                  <a:latin typeface="Comic Sans MS" panose="030F0702030302020204" pitchFamily="66" charset="0"/>
                  <a:ea typeface="Gulim" panose="020B0600000101010101" pitchFamily="34" charset="-127"/>
                </a:rPr>
                <a:t>“counting the dead neutrons”</a:t>
              </a:r>
            </a:p>
          </p:txBody>
        </p:sp>
        <p:sp>
          <p:nvSpPr>
            <p:cNvPr id="39" name="Oval 38"/>
            <p:cNvSpPr>
              <a:spLocks noChangeArrowheads="1"/>
            </p:cNvSpPr>
            <p:nvPr/>
          </p:nvSpPr>
          <p:spPr bwMode="auto">
            <a:xfrm>
              <a:off x="4270" y="2245"/>
              <a:ext cx="576" cy="576"/>
            </a:xfrm>
            <a:prstGeom prst="ellipse">
              <a:avLst/>
            </a:prstGeom>
            <a:solidFill>
              <a:srgbClr val="3366FF"/>
            </a:solidFill>
            <a:ln w="9525">
              <a:round/>
              <a:headEnd/>
              <a:tailEnd/>
            </a:ln>
            <a:scene3d>
              <a:camera prst="legacyPerspectiveTop"/>
              <a:lightRig rig="legacyFlat3" dir="b"/>
            </a:scene3d>
            <a:sp3d extrusionH="121893000" prstMaterial="legacyMatte">
              <a:bevelT w="13500" h="13500" prst="angle"/>
              <a:bevelB w="13500" h="13500" prst="angle"/>
              <a:extrusionClr>
                <a:srgbClr val="3366FF"/>
              </a:extrusionClr>
              <a:contourClr>
                <a:srgbClr val="3366FF"/>
              </a:contourClr>
            </a:sp3d>
          </p:spPr>
          <p:txBody>
            <a:bodyPr wrap="none" anchor="ctr">
              <a:flatTx/>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endParaRPr lang="ko-KR" altLang="en-US">
                <a:ea typeface="Gulim" panose="020B0600000101010101" pitchFamily="34" charset="-127"/>
              </a:endParaRPr>
            </a:p>
          </p:txBody>
        </p:sp>
        <p:sp>
          <p:nvSpPr>
            <p:cNvPr id="40" name="Oval 39"/>
            <p:cNvSpPr>
              <a:spLocks noChangeArrowheads="1"/>
            </p:cNvSpPr>
            <p:nvPr/>
          </p:nvSpPr>
          <p:spPr bwMode="auto">
            <a:xfrm>
              <a:off x="4434" y="1848"/>
              <a:ext cx="255" cy="227"/>
            </a:xfrm>
            <a:prstGeom prst="ellipse">
              <a:avLst/>
            </a:prstGeom>
            <a:solidFill>
              <a:srgbClr val="97B0FF">
                <a:alpha val="79999"/>
              </a:srgbClr>
            </a:solidFill>
            <a:ln w="9525">
              <a:round/>
              <a:headEnd/>
              <a:tailEnd/>
            </a:ln>
            <a:scene3d>
              <a:camera prst="legacyPerspectiveTop"/>
              <a:lightRig rig="legacyFlat3" dir="b"/>
            </a:scene3d>
            <a:sp3d extrusionH="887400" prstMaterial="legacyMatte">
              <a:bevelT w="13500" h="13500" prst="angle"/>
              <a:bevelB w="13500" h="13500" prst="angle"/>
              <a:extrusionClr>
                <a:srgbClr val="97B0FF"/>
              </a:extrusionClr>
              <a:contourClr>
                <a:srgbClr val="97B0FF"/>
              </a:contourClr>
            </a:sp3d>
          </p:spPr>
          <p:txBody>
            <a:bodyPr wrap="none" anchor="ctr">
              <a:flatTx/>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endParaRPr lang="ko-KR" altLang="en-US">
                <a:ea typeface="Gulim" panose="020B0600000101010101" pitchFamily="34" charset="-127"/>
              </a:endParaRPr>
            </a:p>
          </p:txBody>
        </p:sp>
        <p:sp>
          <p:nvSpPr>
            <p:cNvPr id="41" name="Rectangle 40"/>
            <p:cNvSpPr>
              <a:spLocks noChangeArrowheads="1"/>
            </p:cNvSpPr>
            <p:nvPr/>
          </p:nvSpPr>
          <p:spPr bwMode="auto">
            <a:xfrm flipH="1">
              <a:off x="3958" y="1848"/>
              <a:ext cx="28" cy="339"/>
            </a:xfrm>
            <a:prstGeom prst="rect">
              <a:avLst/>
            </a:prstGeom>
            <a:solidFill>
              <a:srgbClr val="FF0000"/>
            </a:solidFill>
            <a:ln w="9525">
              <a:miter lim="800000"/>
              <a:headEnd/>
              <a:tailEnd/>
            </a:ln>
            <a:scene3d>
              <a:camera prst="legacyObliqueTopRight">
                <a:rot lat="0" lon="21299997" rev="0"/>
              </a:camera>
              <a:lightRig rig="legacyFlat3" dir="b"/>
            </a:scene3d>
            <a:sp3d extrusionH="430200" prstMaterial="legacyMatte">
              <a:bevelT w="13500" h="13500" prst="angle"/>
              <a:bevelB w="13500" h="13500" prst="angle"/>
              <a:extrusionClr>
                <a:srgbClr val="FF0000"/>
              </a:extrusionClr>
              <a:contourClr>
                <a:srgbClr val="FF0000"/>
              </a:contourClr>
            </a:sp3d>
          </p:spPr>
          <p:txBody>
            <a:bodyPr wrap="none" anchor="ctr">
              <a:flatTx/>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endParaRPr lang="ko-KR" altLang="en-US">
                <a:ea typeface="Gulim" panose="020B0600000101010101" pitchFamily="34" charset="-127"/>
              </a:endParaRPr>
            </a:p>
          </p:txBody>
        </p:sp>
        <p:sp>
          <p:nvSpPr>
            <p:cNvPr id="42" name="Text Box 41"/>
            <p:cNvSpPr txBox="1">
              <a:spLocks noChangeArrowheads="1"/>
            </p:cNvSpPr>
            <p:nvPr/>
          </p:nvSpPr>
          <p:spPr bwMode="auto">
            <a:xfrm>
              <a:off x="4752" y="1736"/>
              <a:ext cx="18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ko-KR" sz="1600" i="1">
                  <a:latin typeface="Comic Sans MS" panose="030F0702030302020204" pitchFamily="66" charset="0"/>
                  <a:ea typeface="Gulim" panose="020B0600000101010101" pitchFamily="34" charset="-127"/>
                </a:rPr>
                <a:t>e</a:t>
              </a:r>
            </a:p>
          </p:txBody>
        </p:sp>
        <p:sp>
          <p:nvSpPr>
            <p:cNvPr id="43" name="Oval 42"/>
            <p:cNvSpPr>
              <a:spLocks noChangeArrowheads="1"/>
            </p:cNvSpPr>
            <p:nvPr/>
          </p:nvSpPr>
          <p:spPr bwMode="auto">
            <a:xfrm>
              <a:off x="4439" y="2443"/>
              <a:ext cx="227" cy="227"/>
            </a:xfrm>
            <a:prstGeom prst="ellipse">
              <a:avLst/>
            </a:prstGeom>
            <a:solidFill>
              <a:srgbClr val="FFFF00">
                <a:alpha val="83920"/>
              </a:srgbClr>
            </a:solidFill>
            <a:ln w="9525">
              <a:round/>
              <a:headEnd/>
              <a:tailEnd/>
            </a:ln>
            <a:scene3d>
              <a:camera prst="legacyPerspectiveTop"/>
              <a:lightRig rig="legacyFlat3" dir="b"/>
            </a:scene3d>
            <a:sp3d extrusionH="290500" prstMaterial="legacyMatte">
              <a:bevelT w="13500" h="13500" prst="angle"/>
              <a:bevelB w="13500" h="13500" prst="angle"/>
              <a:extrusionClr>
                <a:srgbClr val="FFFF00"/>
              </a:extrusionClr>
              <a:contourClr>
                <a:srgbClr val="FFFF00"/>
              </a:contourClr>
            </a:sp3d>
          </p:spPr>
          <p:txBody>
            <a:bodyPr wrap="none" anchor="ctr">
              <a:flatTx/>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endParaRPr lang="ko-KR" altLang="en-US">
                <a:ea typeface="Gulim" panose="020B0600000101010101" pitchFamily="34" charset="-127"/>
              </a:endParaRPr>
            </a:p>
          </p:txBody>
        </p:sp>
        <p:sp>
          <p:nvSpPr>
            <p:cNvPr id="44" name="Line 43"/>
            <p:cNvSpPr>
              <a:spLocks noChangeShapeType="1"/>
            </p:cNvSpPr>
            <p:nvPr/>
          </p:nvSpPr>
          <p:spPr bwMode="auto">
            <a:xfrm>
              <a:off x="4554" y="2556"/>
              <a:ext cx="1" cy="59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5" name="Text Box 44"/>
            <p:cNvSpPr txBox="1">
              <a:spLocks noChangeArrowheads="1"/>
            </p:cNvSpPr>
            <p:nvPr/>
          </p:nvSpPr>
          <p:spPr bwMode="auto">
            <a:xfrm>
              <a:off x="4443" y="3123"/>
              <a:ext cx="2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ko-KR" sz="1600">
                  <a:latin typeface="Comic Sans MS" panose="030F0702030302020204" pitchFamily="66" charset="0"/>
                  <a:ea typeface="Gulim" panose="020B0600000101010101" pitchFamily="34" charset="-127"/>
                </a:rPr>
                <a:t>N</a:t>
              </a:r>
              <a:r>
                <a:rPr lang="en-US" altLang="ko-KR" sz="1600" baseline="-25000">
                  <a:latin typeface="Comic Sans MS" panose="030F0702030302020204" pitchFamily="66" charset="0"/>
                  <a:ea typeface="Gulim" panose="020B0600000101010101" pitchFamily="34" charset="-127"/>
                </a:rPr>
                <a:t>0</a:t>
              </a:r>
            </a:p>
          </p:txBody>
        </p:sp>
        <p:sp>
          <p:nvSpPr>
            <p:cNvPr id="46" name="Line 45"/>
            <p:cNvSpPr>
              <a:spLocks noChangeShapeType="1"/>
            </p:cNvSpPr>
            <p:nvPr/>
          </p:nvSpPr>
          <p:spPr bwMode="auto">
            <a:xfrm>
              <a:off x="4554" y="1518"/>
              <a:ext cx="1" cy="255"/>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ru-RU"/>
            </a:p>
          </p:txBody>
        </p:sp>
        <p:sp>
          <p:nvSpPr>
            <p:cNvPr id="47" name="Line 46"/>
            <p:cNvSpPr>
              <a:spLocks noChangeShapeType="1"/>
            </p:cNvSpPr>
            <p:nvPr/>
          </p:nvSpPr>
          <p:spPr bwMode="auto">
            <a:xfrm>
              <a:off x="4554" y="1933"/>
              <a:ext cx="1" cy="48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ru-RU"/>
            </a:p>
          </p:txBody>
        </p:sp>
        <p:sp>
          <p:nvSpPr>
            <p:cNvPr id="48" name="AutoShape 47"/>
            <p:cNvSpPr>
              <a:spLocks/>
            </p:cNvSpPr>
            <p:nvPr/>
          </p:nvSpPr>
          <p:spPr bwMode="auto">
            <a:xfrm rot="941114">
              <a:off x="4326" y="1802"/>
              <a:ext cx="85" cy="198"/>
            </a:xfrm>
            <a:prstGeom prst="leftBrace">
              <a:avLst>
                <a:gd name="adj1" fmla="val 19412"/>
                <a:gd name="adj2" fmla="val 50000"/>
              </a:avLst>
            </a:pr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endParaRPr lang="ko-KR" altLang="en-US">
                <a:ea typeface="Gulim" panose="020B0600000101010101" pitchFamily="34" charset="-127"/>
              </a:endParaRPr>
            </a:p>
          </p:txBody>
        </p:sp>
        <p:sp>
          <p:nvSpPr>
            <p:cNvPr id="49" name="Text Box 48"/>
            <p:cNvSpPr txBox="1">
              <a:spLocks noChangeArrowheads="1"/>
            </p:cNvSpPr>
            <p:nvPr/>
          </p:nvSpPr>
          <p:spPr bwMode="auto">
            <a:xfrm>
              <a:off x="4184" y="1775"/>
              <a:ext cx="15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ko-KR" sz="1600" i="1">
                  <a:latin typeface="Comic Sans MS" panose="030F0702030302020204" pitchFamily="66" charset="0"/>
                  <a:ea typeface="Gulim" panose="020B0600000101010101" pitchFamily="34" charset="-127"/>
                </a:rPr>
                <a:t>l</a:t>
              </a:r>
            </a:p>
          </p:txBody>
        </p:sp>
        <p:sp>
          <p:nvSpPr>
            <p:cNvPr id="50" name="Line 49"/>
            <p:cNvSpPr>
              <a:spLocks noChangeShapeType="1"/>
            </p:cNvSpPr>
            <p:nvPr/>
          </p:nvSpPr>
          <p:spPr bwMode="auto">
            <a:xfrm>
              <a:off x="4639" y="1933"/>
              <a:ext cx="48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sp>
        <p:nvSpPr>
          <p:cNvPr id="51" name="Дата 50"/>
          <p:cNvSpPr>
            <a:spLocks noGrp="1"/>
          </p:cNvSpPr>
          <p:nvPr>
            <p:ph type="dt" sz="half" idx="10"/>
          </p:nvPr>
        </p:nvSpPr>
        <p:spPr/>
        <p:txBody>
          <a:bodyPr/>
          <a:lstStyle/>
          <a:p>
            <a:r>
              <a:rPr lang="ru-RU" smtClean="0"/>
              <a:t>08.06.2015</a:t>
            </a:r>
            <a:endParaRPr lang="ru-RU"/>
          </a:p>
        </p:txBody>
      </p:sp>
      <p:sp>
        <p:nvSpPr>
          <p:cNvPr id="52" name="Нижний колонтитул 51"/>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3" name="Номер слайда 52"/>
          <p:cNvSpPr>
            <a:spLocks noGrp="1"/>
          </p:cNvSpPr>
          <p:nvPr>
            <p:ph type="sldNum" sz="quarter" idx="12"/>
          </p:nvPr>
        </p:nvSpPr>
        <p:spPr/>
        <p:txBody>
          <a:bodyPr/>
          <a:lstStyle/>
          <a:p>
            <a:fld id="{2FBD4BBD-84D1-4C58-AB71-78B69C96F0EE}" type="slidenum">
              <a:rPr lang="ru-RU" smtClean="0"/>
              <a:t>28</a:t>
            </a:fld>
            <a:endParaRPr lang="ru-RU"/>
          </a:p>
        </p:txBody>
      </p:sp>
    </p:spTree>
    <p:extLst>
      <p:ext uri="{BB962C8B-B14F-4D97-AF65-F5344CB8AC3E}">
        <p14:creationId xmlns:p14="http://schemas.microsoft.com/office/powerpoint/2010/main" val="18724517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clrChange>
              <a:clrFrom>
                <a:srgbClr val="FFFFFF"/>
              </a:clrFrom>
              <a:clrTo>
                <a:srgbClr val="FFFFFF">
                  <a:alpha val="0"/>
                </a:srgbClr>
              </a:clrTo>
            </a:clrChange>
          </a:blip>
          <a:stretch>
            <a:fillRect/>
          </a:stretch>
        </p:blipFill>
        <p:spPr>
          <a:xfrm>
            <a:off x="1019740" y="0"/>
            <a:ext cx="9758175" cy="6599050"/>
          </a:xfrm>
          <a:prstGeom prst="rect">
            <a:avLst/>
          </a:prstGeom>
        </p:spPr>
      </p:pic>
      <p:sp>
        <p:nvSpPr>
          <p:cNvPr id="2" name="Дата 1"/>
          <p:cNvSpPr>
            <a:spLocks noGrp="1"/>
          </p:cNvSpPr>
          <p:nvPr>
            <p:ph type="dt" sz="half" idx="10"/>
          </p:nvPr>
        </p:nvSpPr>
        <p:spPr/>
        <p:txBody>
          <a:bodyPr/>
          <a:lstStyle/>
          <a:p>
            <a:r>
              <a:rPr lang="ru-RU" smtClean="0"/>
              <a:t>08.06.2015</a:t>
            </a:r>
            <a:endParaRPr lang="ru-RU"/>
          </a:p>
        </p:txBody>
      </p:sp>
      <p:sp>
        <p:nvSpPr>
          <p:cNvPr id="3" name="Нижний колонтитул 2"/>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29</a:t>
            </a:fld>
            <a:endParaRPr lang="ru-RU"/>
          </a:p>
        </p:txBody>
      </p:sp>
    </p:spTree>
    <p:extLst>
      <p:ext uri="{BB962C8B-B14F-4D97-AF65-F5344CB8AC3E}">
        <p14:creationId xmlns:p14="http://schemas.microsoft.com/office/powerpoint/2010/main" val="2427940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ig_Bang.jpg"/>
          <p:cNvPicPr>
            <a:picLocks noChangeAspect="1"/>
          </p:cNvPicPr>
          <p:nvPr/>
        </p:nvPicPr>
        <p:blipFill>
          <a:blip r:embed="rId2" cstate="email"/>
          <a:srcRect/>
          <a:stretch>
            <a:fillRect/>
          </a:stretch>
        </p:blipFill>
        <p:spPr>
          <a:xfrm>
            <a:off x="1524001" y="0"/>
            <a:ext cx="9205687" cy="6858000"/>
          </a:xfrm>
          <a:prstGeom prst="rect">
            <a:avLst/>
          </a:prstGeom>
        </p:spPr>
      </p:pic>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3</a:t>
            </a:fld>
            <a:endParaRPr lang="ru-RU"/>
          </a:p>
        </p:txBody>
      </p:sp>
    </p:spTree>
    <p:extLst>
      <p:ext uri="{BB962C8B-B14F-4D97-AF65-F5344CB8AC3E}">
        <p14:creationId xmlns:p14="http://schemas.microsoft.com/office/powerpoint/2010/main" val="3065976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clrChange>
              <a:clrFrom>
                <a:srgbClr val="FFFFFF"/>
              </a:clrFrom>
              <a:clrTo>
                <a:srgbClr val="FFFFFF">
                  <a:alpha val="0"/>
                </a:srgbClr>
              </a:clrTo>
            </a:clrChange>
          </a:blip>
          <a:stretch>
            <a:fillRect/>
          </a:stretch>
        </p:blipFill>
        <p:spPr>
          <a:xfrm>
            <a:off x="996711" y="0"/>
            <a:ext cx="10018034" cy="6774783"/>
          </a:xfrm>
          <a:prstGeom prst="rect">
            <a:avLst/>
          </a:prstGeom>
        </p:spPr>
      </p:pic>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30</a:t>
            </a:fld>
            <a:endParaRPr lang="ru-RU"/>
          </a:p>
        </p:txBody>
      </p:sp>
    </p:spTree>
    <p:extLst>
      <p:ext uri="{BB962C8B-B14F-4D97-AF65-F5344CB8AC3E}">
        <p14:creationId xmlns:p14="http://schemas.microsoft.com/office/powerpoint/2010/main" val="11679602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54772" y="49266"/>
            <a:ext cx="9699246" cy="6755964"/>
          </a:xfrm>
          <a:prstGeom prst="rect">
            <a:avLst/>
          </a:prstGeom>
        </p:spPr>
      </p:pic>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31</a:t>
            </a:fld>
            <a:endParaRPr lang="ru-RU"/>
          </a:p>
        </p:txBody>
      </p:sp>
    </p:spTree>
    <p:extLst>
      <p:ext uri="{BB962C8B-B14F-4D97-AF65-F5344CB8AC3E}">
        <p14:creationId xmlns:p14="http://schemas.microsoft.com/office/powerpoint/2010/main" val="16554880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55048" y="0"/>
            <a:ext cx="9696181" cy="6867426"/>
          </a:xfrm>
          <a:prstGeom prst="rect">
            <a:avLst/>
          </a:prstGeom>
        </p:spPr>
      </p:pic>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32</a:t>
            </a:fld>
            <a:endParaRPr lang="ru-RU"/>
          </a:p>
        </p:txBody>
      </p:sp>
    </p:spTree>
    <p:extLst>
      <p:ext uri="{BB962C8B-B14F-4D97-AF65-F5344CB8AC3E}">
        <p14:creationId xmlns:p14="http://schemas.microsoft.com/office/powerpoint/2010/main" val="20226021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19740" y="0"/>
            <a:ext cx="9356849" cy="6858000"/>
          </a:xfrm>
          <a:prstGeom prst="rect">
            <a:avLst/>
          </a:prstGeom>
        </p:spPr>
      </p:pic>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33</a:t>
            </a:fld>
            <a:endParaRPr lang="ru-RU"/>
          </a:p>
        </p:txBody>
      </p:sp>
    </p:spTree>
    <p:extLst>
      <p:ext uri="{BB962C8B-B14F-4D97-AF65-F5344CB8AC3E}">
        <p14:creationId xmlns:p14="http://schemas.microsoft.com/office/powerpoint/2010/main" val="18479668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06004" y="0"/>
            <a:ext cx="9370510" cy="6868013"/>
          </a:xfrm>
          <a:prstGeom prst="rect">
            <a:avLst/>
          </a:prstGeom>
        </p:spPr>
      </p:pic>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34</a:t>
            </a:fld>
            <a:endParaRPr lang="ru-RU"/>
          </a:p>
        </p:txBody>
      </p:sp>
    </p:spTree>
    <p:extLst>
      <p:ext uri="{BB962C8B-B14F-4D97-AF65-F5344CB8AC3E}">
        <p14:creationId xmlns:p14="http://schemas.microsoft.com/office/powerpoint/2010/main" val="33816652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85951" y="0"/>
            <a:ext cx="9976293" cy="6858000"/>
          </a:xfrm>
          <a:prstGeom prst="rect">
            <a:avLst/>
          </a:prstGeom>
        </p:spPr>
      </p:pic>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35</a:t>
            </a:fld>
            <a:endParaRPr lang="ru-RU"/>
          </a:p>
        </p:txBody>
      </p:sp>
    </p:spTree>
    <p:extLst>
      <p:ext uri="{BB962C8B-B14F-4D97-AF65-F5344CB8AC3E}">
        <p14:creationId xmlns:p14="http://schemas.microsoft.com/office/powerpoint/2010/main" val="33267844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88752" y="-1"/>
            <a:ext cx="9356850" cy="6858001"/>
          </a:xfrm>
          <a:prstGeom prst="rect">
            <a:avLst/>
          </a:prstGeom>
        </p:spPr>
      </p:pic>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36</a:t>
            </a:fld>
            <a:endParaRPr lang="ru-RU"/>
          </a:p>
        </p:txBody>
      </p:sp>
    </p:spTree>
    <p:extLst>
      <p:ext uri="{BB962C8B-B14F-4D97-AF65-F5344CB8AC3E}">
        <p14:creationId xmlns:p14="http://schemas.microsoft.com/office/powerpoint/2010/main" val="1708954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88752" y="0"/>
            <a:ext cx="9356848" cy="6858000"/>
          </a:xfrm>
          <a:prstGeom prst="rect">
            <a:avLst/>
          </a:prstGeom>
        </p:spPr>
      </p:pic>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37</a:t>
            </a:fld>
            <a:endParaRPr lang="ru-RU"/>
          </a:p>
        </p:txBody>
      </p:sp>
    </p:spTree>
    <p:extLst>
      <p:ext uri="{BB962C8B-B14F-4D97-AF65-F5344CB8AC3E}">
        <p14:creationId xmlns:p14="http://schemas.microsoft.com/office/powerpoint/2010/main" val="30270160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88752" y="0"/>
            <a:ext cx="9356849" cy="6858000"/>
          </a:xfrm>
          <a:prstGeom prst="rect">
            <a:avLst/>
          </a:prstGeom>
        </p:spPr>
      </p:pic>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38</a:t>
            </a:fld>
            <a:endParaRPr lang="ru-RU"/>
          </a:p>
        </p:txBody>
      </p:sp>
    </p:spTree>
    <p:extLst>
      <p:ext uri="{BB962C8B-B14F-4D97-AF65-F5344CB8AC3E}">
        <p14:creationId xmlns:p14="http://schemas.microsoft.com/office/powerpoint/2010/main" val="8351970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81526" y="0"/>
            <a:ext cx="9682872" cy="6858000"/>
          </a:xfrm>
          <a:prstGeom prst="rect">
            <a:avLst/>
          </a:prstGeom>
        </p:spPr>
      </p:pic>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39</a:t>
            </a:fld>
            <a:endParaRPr lang="ru-RU"/>
          </a:p>
        </p:txBody>
      </p:sp>
    </p:spTree>
    <p:extLst>
      <p:ext uri="{BB962C8B-B14F-4D97-AF65-F5344CB8AC3E}">
        <p14:creationId xmlns:p14="http://schemas.microsoft.com/office/powerpoint/2010/main" val="3976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702965" y="6356351"/>
            <a:ext cx="9404059" cy="365125"/>
          </a:xfrm>
        </p:spPr>
        <p:txBody>
          <a:bodyPr/>
          <a:lstStyle/>
          <a:p>
            <a:pPr>
              <a:defRPr/>
            </a:pPr>
            <a:r>
              <a:rPr lang="ru-RU" altLang="ko-KR" sz="1100"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sz="1100" dirty="0"/>
          </a:p>
        </p:txBody>
      </p:sp>
      <p:sp>
        <p:nvSpPr>
          <p:cNvPr id="6" name="TextBox 5"/>
          <p:cNvSpPr txBox="1"/>
          <p:nvPr/>
        </p:nvSpPr>
        <p:spPr>
          <a:xfrm>
            <a:off x="1523999" y="1"/>
            <a:ext cx="8559567" cy="1569660"/>
          </a:xfrm>
          <a:prstGeom prst="rect">
            <a:avLst/>
          </a:prstGeom>
          <a:noFill/>
        </p:spPr>
        <p:txBody>
          <a:bodyPr wrap="square">
            <a:spAutoFit/>
          </a:bodyPr>
          <a:lstStyle/>
          <a:p>
            <a:pPr>
              <a:defRPr/>
            </a:pPr>
            <a:r>
              <a:rPr lang="en-US" altLang="ko-KR" sz="2400" b="1" dirty="0">
                <a:solidFill>
                  <a:srgbClr val="C00000"/>
                </a:solidFill>
                <a:effectLst>
                  <a:outerShdw blurRad="38100" dist="38100" dir="2700000" algn="tl">
                    <a:srgbClr val="000000">
                      <a:alpha val="43137"/>
                    </a:srgbClr>
                  </a:outerShdw>
                </a:effectLst>
              </a:rPr>
              <a:t>Neutrons comes into action</a:t>
            </a:r>
            <a:r>
              <a:rPr lang="en-US" altLang="ko-KR" sz="2400" b="1" dirty="0">
                <a:solidFill>
                  <a:srgbClr val="002060"/>
                </a:solidFill>
                <a:effectLst>
                  <a:outerShdw blurRad="38100" dist="38100" dir="2700000" algn="tl">
                    <a:srgbClr val="000000">
                      <a:alpha val="43137"/>
                    </a:srgbClr>
                  </a:outerShdw>
                </a:effectLst>
              </a:rPr>
              <a:t> at </a:t>
            </a:r>
            <a:r>
              <a:rPr lang="en-US" altLang="ko-KR" sz="2400" b="1" dirty="0" smtClean="0">
                <a:solidFill>
                  <a:srgbClr val="C00000"/>
                </a:solidFill>
                <a:effectLst>
                  <a:outerShdw blurRad="38100" dist="38100" dir="2700000" algn="tl">
                    <a:srgbClr val="000000">
                      <a:alpha val="43137"/>
                    </a:srgbClr>
                  </a:outerShdw>
                </a:effectLst>
              </a:rPr>
              <a:t>t=1 </a:t>
            </a:r>
            <a:r>
              <a:rPr lang="en-US" altLang="ko-KR" sz="2400" b="1" dirty="0">
                <a:solidFill>
                  <a:srgbClr val="C00000"/>
                </a:solidFill>
                <a:effectLst>
                  <a:outerShdw blurRad="38100" dist="38100" dir="2700000" algn="tl">
                    <a:srgbClr val="000000">
                      <a:alpha val="43137"/>
                    </a:srgbClr>
                  </a:outerShdw>
                </a:effectLst>
              </a:rPr>
              <a:t>s</a:t>
            </a:r>
            <a:r>
              <a:rPr lang="en-US" altLang="ko-KR" sz="2400" b="1" dirty="0">
                <a:solidFill>
                  <a:srgbClr val="002060"/>
                </a:solidFill>
                <a:effectLst>
                  <a:outerShdw blurRad="38100" dist="38100" dir="2700000" algn="tl">
                    <a:srgbClr val="000000">
                      <a:alpha val="43137"/>
                    </a:srgbClr>
                  </a:outerShdw>
                </a:effectLst>
              </a:rPr>
              <a:t> after Big </a:t>
            </a:r>
            <a:r>
              <a:rPr lang="en-US" altLang="ko-KR" sz="2400" b="1" dirty="0" smtClean="0">
                <a:solidFill>
                  <a:srgbClr val="002060"/>
                </a:solidFill>
                <a:effectLst>
                  <a:outerShdw blurRad="38100" dist="38100" dir="2700000" algn="tl">
                    <a:srgbClr val="000000">
                      <a:alpha val="43137"/>
                    </a:srgbClr>
                  </a:outerShdw>
                </a:effectLst>
              </a:rPr>
              <a:t>Bang when </a:t>
            </a:r>
            <a:r>
              <a:rPr lang="en-US" altLang="ko-KR" sz="2400" b="1" dirty="0">
                <a:solidFill>
                  <a:srgbClr val="002060"/>
                </a:solidFill>
                <a:effectLst>
                  <a:outerShdw blurRad="38100" dist="38100" dir="2700000" algn="tl">
                    <a:srgbClr val="000000">
                      <a:alpha val="43137"/>
                    </a:srgbClr>
                  </a:outerShdw>
                </a:effectLst>
              </a:rPr>
              <a:t>temperature goes down to 10</a:t>
            </a:r>
            <a:r>
              <a:rPr lang="en-US" altLang="ko-KR" sz="2400" b="1" baseline="30000" dirty="0">
                <a:solidFill>
                  <a:srgbClr val="002060"/>
                </a:solidFill>
                <a:effectLst>
                  <a:outerShdw blurRad="38100" dist="38100" dir="2700000" algn="tl">
                    <a:srgbClr val="000000">
                      <a:alpha val="43137"/>
                    </a:srgbClr>
                  </a:outerShdw>
                </a:effectLst>
              </a:rPr>
              <a:t>9</a:t>
            </a:r>
            <a:r>
              <a:rPr lang="en-US" altLang="ko-KR" sz="2400" b="1" dirty="0">
                <a:solidFill>
                  <a:srgbClr val="002060"/>
                </a:solidFill>
                <a:effectLst>
                  <a:outerShdw blurRad="38100" dist="38100" dir="2700000" algn="tl">
                    <a:srgbClr val="000000">
                      <a:alpha val="43137"/>
                    </a:srgbClr>
                  </a:outerShdw>
                </a:effectLst>
              </a:rPr>
              <a:t> K and formed nuclei can survive and interact with each other. </a:t>
            </a:r>
            <a:r>
              <a:rPr lang="en-US" altLang="ko-KR" sz="2400" b="1" dirty="0">
                <a:solidFill>
                  <a:srgbClr val="C00000"/>
                </a:solidFill>
                <a:effectLst>
                  <a:outerShdw blurRad="38100" dist="38100" dir="2700000" algn="tl">
                    <a:srgbClr val="000000">
                      <a:alpha val="43137"/>
                    </a:srgbClr>
                  </a:outerShdw>
                </a:effectLst>
              </a:rPr>
              <a:t>Neutron lifetime – one of the key parameters of the Primordial Nucleosynthesis!</a:t>
            </a:r>
            <a:endParaRPr lang="ko-KR" altLang="en-US" sz="2400" b="1" dirty="0">
              <a:solidFill>
                <a:srgbClr val="002060"/>
              </a:solidFill>
              <a:effectLst>
                <a:outerShdw blurRad="38100" dist="38100" dir="2700000" algn="tl">
                  <a:srgbClr val="000000">
                    <a:alpha val="43137"/>
                  </a:srgbClr>
                </a:outerShdw>
              </a:effectLst>
            </a:endParaRPr>
          </a:p>
        </p:txBody>
      </p:sp>
      <p:sp>
        <p:nvSpPr>
          <p:cNvPr id="8" name="TextBox 7"/>
          <p:cNvSpPr txBox="1"/>
          <p:nvPr/>
        </p:nvSpPr>
        <p:spPr>
          <a:xfrm>
            <a:off x="2787243" y="2077208"/>
            <a:ext cx="7696200" cy="830262"/>
          </a:xfrm>
          <a:prstGeom prst="rect">
            <a:avLst/>
          </a:prstGeom>
          <a:noFill/>
        </p:spPr>
        <p:txBody>
          <a:bodyPr>
            <a:spAutoFit/>
          </a:bodyPr>
          <a:lstStyle/>
          <a:p>
            <a:pPr>
              <a:defRPr/>
            </a:pPr>
            <a:r>
              <a:rPr lang="en-US" altLang="ko-KR" sz="2400" b="1" dirty="0">
                <a:solidFill>
                  <a:srgbClr val="C00000"/>
                </a:solidFill>
                <a:effectLst>
                  <a:outerShdw blurRad="38100" dist="38100" dir="2700000" algn="tl">
                    <a:srgbClr val="000000">
                      <a:alpha val="43137"/>
                    </a:srgbClr>
                  </a:outerShdw>
                </a:effectLst>
              </a:rPr>
              <a:t>Since 10</a:t>
            </a:r>
            <a:r>
              <a:rPr lang="en-US" altLang="ko-KR" sz="2400" b="1" baseline="30000" dirty="0">
                <a:solidFill>
                  <a:srgbClr val="C00000"/>
                </a:solidFill>
                <a:effectLst>
                  <a:outerShdw blurRad="38100" dist="38100" dir="2700000" algn="tl">
                    <a:srgbClr val="000000">
                      <a:alpha val="43137"/>
                    </a:srgbClr>
                  </a:outerShdw>
                </a:effectLst>
              </a:rPr>
              <a:t>9</a:t>
            </a:r>
            <a:r>
              <a:rPr lang="en-US" altLang="ko-KR" sz="2400" b="1" dirty="0">
                <a:solidFill>
                  <a:srgbClr val="C00000"/>
                </a:solidFill>
                <a:effectLst>
                  <a:outerShdw blurRad="38100" dist="38100" dir="2700000" algn="tl">
                    <a:srgbClr val="000000">
                      <a:alpha val="43137"/>
                    </a:srgbClr>
                  </a:outerShdw>
                </a:effectLst>
              </a:rPr>
              <a:t> years </a:t>
            </a:r>
            <a:r>
              <a:rPr lang="en-US" altLang="ko-KR" sz="2400" b="1" dirty="0">
                <a:solidFill>
                  <a:srgbClr val="002060"/>
                </a:solidFill>
                <a:effectLst>
                  <a:outerShdw blurRad="38100" dist="38100" dir="2700000" algn="tl">
                    <a:srgbClr val="000000">
                      <a:alpha val="43137"/>
                    </a:srgbClr>
                  </a:outerShdw>
                </a:effectLst>
              </a:rPr>
              <a:t>neutrons are governing the stellar nucleosynthesis through </a:t>
            </a:r>
            <a:r>
              <a:rPr lang="en-US" altLang="ko-KR" sz="2400" b="1" dirty="0">
                <a:solidFill>
                  <a:srgbClr val="FF0000"/>
                </a:solidFill>
                <a:effectLst>
                  <a:outerShdw blurRad="38100" dist="38100" dir="2700000" algn="tl">
                    <a:srgbClr val="000000">
                      <a:alpha val="43137"/>
                    </a:srgbClr>
                  </a:outerShdw>
                </a:effectLst>
              </a:rPr>
              <a:t>r</a:t>
            </a:r>
            <a:r>
              <a:rPr lang="en-US" altLang="ko-KR" sz="2400" b="1" dirty="0">
                <a:solidFill>
                  <a:srgbClr val="002060"/>
                </a:solidFill>
                <a:effectLst>
                  <a:outerShdw blurRad="38100" dist="38100" dir="2700000" algn="tl">
                    <a:srgbClr val="000000">
                      <a:alpha val="43137"/>
                    </a:srgbClr>
                  </a:outerShdw>
                </a:effectLst>
              </a:rPr>
              <a:t> and </a:t>
            </a:r>
            <a:r>
              <a:rPr lang="en-US" altLang="ko-KR" sz="2400" b="1" dirty="0">
                <a:solidFill>
                  <a:srgbClr val="FF0000"/>
                </a:solidFill>
                <a:effectLst>
                  <a:outerShdw blurRad="38100" dist="38100" dir="2700000" algn="tl">
                    <a:srgbClr val="000000">
                      <a:alpha val="43137"/>
                    </a:srgbClr>
                  </a:outerShdw>
                </a:effectLst>
              </a:rPr>
              <a:t>s</a:t>
            </a:r>
            <a:r>
              <a:rPr lang="en-US" altLang="ko-KR" sz="2400" b="1" dirty="0">
                <a:solidFill>
                  <a:srgbClr val="002060"/>
                </a:solidFill>
                <a:effectLst>
                  <a:outerShdw blurRad="38100" dist="38100" dir="2700000" algn="tl">
                    <a:srgbClr val="000000">
                      <a:alpha val="43137"/>
                    </a:srgbClr>
                  </a:outerShdw>
                </a:effectLst>
              </a:rPr>
              <a:t> processes</a:t>
            </a:r>
            <a:r>
              <a:rPr lang="en-US" altLang="ko-KR" sz="2400" b="1" dirty="0">
                <a:solidFill>
                  <a:srgbClr val="C00000"/>
                </a:solidFill>
                <a:effectLst>
                  <a:outerShdw blurRad="38100" dist="38100" dir="2700000" algn="tl">
                    <a:srgbClr val="000000">
                      <a:alpha val="43137"/>
                    </a:srgbClr>
                  </a:outerShdw>
                </a:effectLst>
              </a:rPr>
              <a:t>!</a:t>
            </a:r>
            <a:endParaRPr lang="ko-KR" altLang="en-US" sz="2400" b="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1331053" y="3415018"/>
            <a:ext cx="5029200" cy="1200150"/>
          </a:xfrm>
          <a:prstGeom prst="rect">
            <a:avLst/>
          </a:prstGeom>
          <a:noFill/>
        </p:spPr>
        <p:txBody>
          <a:bodyPr>
            <a:spAutoFit/>
          </a:bodyPr>
          <a:lstStyle/>
          <a:p>
            <a:pPr>
              <a:defRPr/>
            </a:pPr>
            <a:r>
              <a:rPr lang="en-US" altLang="ko-KR" sz="2400" b="1" dirty="0">
                <a:solidFill>
                  <a:srgbClr val="002060"/>
                </a:solidFill>
                <a:effectLst>
                  <a:outerShdw blurRad="38100" dist="38100" dir="2700000" algn="tl">
                    <a:srgbClr val="000000">
                      <a:alpha val="43137"/>
                    </a:srgbClr>
                  </a:outerShdw>
                </a:effectLst>
              </a:rPr>
              <a:t>Neutron </a:t>
            </a:r>
            <a:r>
              <a:rPr lang="en-US" altLang="ko-KR" sz="2400" b="1" dirty="0">
                <a:solidFill>
                  <a:srgbClr val="C00000"/>
                </a:solidFill>
                <a:effectLst>
                  <a:outerShdw blurRad="38100" dist="38100" dir="2700000" algn="tl">
                    <a:srgbClr val="000000">
                      <a:alpha val="43137"/>
                    </a:srgbClr>
                  </a:outerShdw>
                </a:effectLst>
              </a:rPr>
              <a:t>lifetime</a:t>
            </a:r>
            <a:r>
              <a:rPr lang="en-US" altLang="ko-KR" sz="2400" b="1" dirty="0">
                <a:solidFill>
                  <a:srgbClr val="002060"/>
                </a:solidFill>
                <a:effectLst>
                  <a:outerShdw blurRad="38100" dist="38100" dir="2700000" algn="tl">
                    <a:srgbClr val="000000">
                      <a:alpha val="43137"/>
                    </a:srgbClr>
                  </a:outerShdw>
                </a:effectLst>
              </a:rPr>
              <a:t> and </a:t>
            </a:r>
            <a:r>
              <a:rPr lang="en-US" altLang="ko-KR" sz="2400" b="1" dirty="0">
                <a:solidFill>
                  <a:srgbClr val="C00000"/>
                </a:solidFill>
                <a:effectLst>
                  <a:outerShdw blurRad="38100" dist="38100" dir="2700000" algn="tl">
                    <a:srgbClr val="000000">
                      <a:alpha val="43137"/>
                    </a:srgbClr>
                  </a:outerShdw>
                </a:effectLst>
              </a:rPr>
              <a:t>beta-decay</a:t>
            </a:r>
            <a:r>
              <a:rPr lang="en-US" altLang="ko-KR" sz="2400" b="1" dirty="0">
                <a:solidFill>
                  <a:srgbClr val="002060"/>
                </a:solidFill>
                <a:effectLst>
                  <a:outerShdw blurRad="38100" dist="38100" dir="2700000" algn="tl">
                    <a:srgbClr val="000000">
                      <a:alpha val="43137"/>
                    </a:srgbClr>
                  </a:outerShdw>
                </a:effectLst>
              </a:rPr>
              <a:t> parameters – low energy approach to the </a:t>
            </a:r>
            <a:r>
              <a:rPr lang="en-US" altLang="ko-KR" sz="2400" b="1" dirty="0">
                <a:solidFill>
                  <a:srgbClr val="C00000"/>
                </a:solidFill>
                <a:effectLst>
                  <a:outerShdw blurRad="38100" dist="38100" dir="2700000" algn="tl">
                    <a:srgbClr val="000000">
                      <a:alpha val="43137"/>
                    </a:srgbClr>
                  </a:outerShdw>
                </a:effectLst>
              </a:rPr>
              <a:t>Standard Model </a:t>
            </a:r>
            <a:endParaRPr lang="ko-KR" altLang="en-US" sz="2400" b="1" dirty="0">
              <a:solidFill>
                <a:srgbClr val="C00000"/>
              </a:solidFill>
              <a:effectLst>
                <a:outerShdw blurRad="38100" dist="38100" dir="2700000" algn="tl">
                  <a:srgbClr val="000000">
                    <a:alpha val="43137"/>
                  </a:srgbClr>
                </a:outerShdw>
              </a:effectLst>
            </a:endParaRPr>
          </a:p>
        </p:txBody>
      </p:sp>
      <p:sp>
        <p:nvSpPr>
          <p:cNvPr id="10" name="TextBox 9"/>
          <p:cNvSpPr txBox="1"/>
          <p:nvPr/>
        </p:nvSpPr>
        <p:spPr>
          <a:xfrm>
            <a:off x="6673443" y="4274394"/>
            <a:ext cx="3810000" cy="830997"/>
          </a:xfrm>
          <a:prstGeom prst="rect">
            <a:avLst/>
          </a:prstGeom>
          <a:noFill/>
        </p:spPr>
        <p:txBody>
          <a:bodyPr>
            <a:spAutoFit/>
          </a:bodyPr>
          <a:lstStyle/>
          <a:p>
            <a:pPr>
              <a:defRPr/>
            </a:pPr>
            <a:r>
              <a:rPr lang="en-US" altLang="ko-KR" sz="2400" b="1" dirty="0">
                <a:solidFill>
                  <a:srgbClr val="002060"/>
                </a:solidFill>
                <a:effectLst>
                  <a:outerShdw blurRad="38100" dist="38100" dir="2700000" algn="tl">
                    <a:srgbClr val="000000">
                      <a:alpha val="43137"/>
                    </a:srgbClr>
                  </a:outerShdw>
                </a:effectLst>
              </a:rPr>
              <a:t>Neutrons are </a:t>
            </a:r>
            <a:r>
              <a:rPr lang="en-US" altLang="ko-KR" sz="2400" b="1" dirty="0">
                <a:solidFill>
                  <a:srgbClr val="C00000"/>
                </a:solidFill>
                <a:effectLst>
                  <a:outerShdw blurRad="38100" dist="38100" dir="2700000" algn="tl">
                    <a:srgbClr val="000000">
                      <a:alpha val="43137"/>
                    </a:srgbClr>
                  </a:outerShdw>
                </a:effectLst>
              </a:rPr>
              <a:t>driving force </a:t>
            </a:r>
            <a:r>
              <a:rPr lang="en-US" altLang="ko-KR" sz="2400" b="1" dirty="0">
                <a:solidFill>
                  <a:srgbClr val="002060"/>
                </a:solidFill>
                <a:effectLst>
                  <a:outerShdw blurRad="38100" dist="38100" dir="2700000" algn="tl">
                    <a:srgbClr val="000000">
                      <a:alpha val="43137"/>
                    </a:srgbClr>
                  </a:outerShdw>
                </a:effectLst>
              </a:rPr>
              <a:t>in </a:t>
            </a:r>
            <a:r>
              <a:rPr lang="en-US" altLang="ko-KR" sz="2400" b="1" dirty="0">
                <a:solidFill>
                  <a:srgbClr val="C00000"/>
                </a:solidFill>
                <a:effectLst>
                  <a:outerShdw blurRad="38100" dist="38100" dir="2700000" algn="tl">
                    <a:srgbClr val="000000">
                      <a:alpha val="43137"/>
                    </a:srgbClr>
                  </a:outerShdw>
                </a:effectLst>
              </a:rPr>
              <a:t>nuclear power plants</a:t>
            </a:r>
            <a:endParaRPr lang="ko-KR" altLang="en-US" sz="2400" b="1" dirty="0">
              <a:solidFill>
                <a:srgbClr val="C00000"/>
              </a:solidFill>
              <a:effectLst>
                <a:outerShdw blurRad="38100" dist="38100" dir="2700000" algn="tl">
                  <a:srgbClr val="000000">
                    <a:alpha val="43137"/>
                  </a:srgbClr>
                </a:outerShdw>
              </a:effectLst>
            </a:endParaRPr>
          </a:p>
        </p:txBody>
      </p:sp>
      <p:sp>
        <p:nvSpPr>
          <p:cNvPr id="11" name="TextBox 10"/>
          <p:cNvSpPr txBox="1"/>
          <p:nvPr/>
        </p:nvSpPr>
        <p:spPr>
          <a:xfrm>
            <a:off x="1524000" y="5715001"/>
            <a:ext cx="9144000" cy="708025"/>
          </a:xfrm>
          <a:prstGeom prst="rect">
            <a:avLst/>
          </a:prstGeom>
          <a:noFill/>
        </p:spPr>
        <p:txBody>
          <a:bodyPr>
            <a:spAutoFit/>
          </a:bodyPr>
          <a:lstStyle/>
          <a:p>
            <a:pPr algn="ctr">
              <a:defRPr/>
            </a:pPr>
            <a:r>
              <a:rPr lang="en-US" altLang="ko-KR" sz="4000" b="1" dirty="0">
                <a:solidFill>
                  <a:srgbClr val="002060"/>
                </a:solidFill>
                <a:effectLst>
                  <a:outerShdw blurRad="38100" dist="38100" dir="2700000" algn="tl">
                    <a:srgbClr val="000000">
                      <a:alpha val="43137"/>
                    </a:srgbClr>
                  </a:outerShdw>
                </a:effectLst>
              </a:rPr>
              <a:t>SO NEUTRONS ARE </a:t>
            </a:r>
            <a:r>
              <a:rPr lang="en-US" altLang="ko-KR" sz="4000" b="1" dirty="0">
                <a:solidFill>
                  <a:srgbClr val="C00000"/>
                </a:solidFill>
                <a:effectLst>
                  <a:outerShdw blurRad="38100" dist="38100" dir="2700000" algn="tl">
                    <a:srgbClr val="000000">
                      <a:alpha val="43137"/>
                    </a:srgbClr>
                  </a:outerShdw>
                </a:effectLst>
              </a:rPr>
              <a:t>EVERYWHERE</a:t>
            </a:r>
            <a:endParaRPr lang="ko-KR" altLang="en-US" sz="4000" b="1" dirty="0">
              <a:solidFill>
                <a:srgbClr val="C00000"/>
              </a:solidFill>
              <a:effectLst>
                <a:outerShdw blurRad="38100" dist="38100" dir="2700000" algn="tl">
                  <a:srgbClr val="000000">
                    <a:alpha val="43137"/>
                  </a:srgbClr>
                </a:outerShdw>
              </a:effectLst>
            </a:endParaRPr>
          </a:p>
        </p:txBody>
      </p:sp>
      <p:sp>
        <p:nvSpPr>
          <p:cNvPr id="2" name="Дата 1"/>
          <p:cNvSpPr>
            <a:spLocks noGrp="1"/>
          </p:cNvSpPr>
          <p:nvPr>
            <p:ph type="dt" sz="half" idx="10"/>
          </p:nvPr>
        </p:nvSpPr>
        <p:spPr/>
        <p:txBody>
          <a:bodyPr/>
          <a:lstStyle/>
          <a:p>
            <a:r>
              <a:rPr lang="ru-RU" smtClean="0"/>
              <a:t>08.06.2015</a:t>
            </a:r>
            <a:endParaRPr lang="ru-RU"/>
          </a:p>
        </p:txBody>
      </p:sp>
      <p:sp>
        <p:nvSpPr>
          <p:cNvPr id="4" name="Номер слайда 3"/>
          <p:cNvSpPr>
            <a:spLocks noGrp="1"/>
          </p:cNvSpPr>
          <p:nvPr>
            <p:ph type="sldNum" sz="quarter" idx="12"/>
          </p:nvPr>
        </p:nvSpPr>
        <p:spPr/>
        <p:txBody>
          <a:bodyPr/>
          <a:lstStyle/>
          <a:p>
            <a:fld id="{2FBD4BBD-84D1-4C58-AB71-78B69C96F0EE}" type="slidenum">
              <a:rPr lang="ru-RU" smtClean="0"/>
              <a:t>4</a:t>
            </a:fld>
            <a:endParaRPr lang="ru-RU"/>
          </a:p>
        </p:txBody>
      </p:sp>
    </p:spTree>
    <p:extLst>
      <p:ext uri="{BB962C8B-B14F-4D97-AF65-F5344CB8AC3E}">
        <p14:creationId xmlns:p14="http://schemas.microsoft.com/office/powerpoint/2010/main" val="808256198"/>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3000" fill="hold"/>
                                        <p:tgtEl>
                                          <p:spTgt spid="11"/>
                                        </p:tgtEl>
                                        <p:attrNameLst>
                                          <p:attrName>ppt_w</p:attrName>
                                        </p:attrNameLst>
                                      </p:cBhvr>
                                      <p:tavLst>
                                        <p:tav tm="0" fmla="#ppt_w*sin(2.5*pi*$)">
                                          <p:val>
                                            <p:fltVal val="0"/>
                                          </p:val>
                                        </p:tav>
                                        <p:tav tm="100000">
                                          <p:val>
                                            <p:fltVal val="1"/>
                                          </p:val>
                                        </p:tav>
                                      </p:tavLst>
                                    </p:anim>
                                    <p:anim calcmode="lin" valueType="num">
                                      <p:cBhvr>
                                        <p:cTn id="8" dur="3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67790" y="0"/>
            <a:ext cx="10155344" cy="6867639"/>
          </a:xfrm>
          <a:prstGeom prst="rect">
            <a:avLst/>
          </a:prstGeom>
        </p:spPr>
      </p:pic>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40</a:t>
            </a:fld>
            <a:endParaRPr lang="ru-RU"/>
          </a:p>
        </p:txBody>
      </p:sp>
    </p:spTree>
    <p:extLst>
      <p:ext uri="{BB962C8B-B14F-4D97-AF65-F5344CB8AC3E}">
        <p14:creationId xmlns:p14="http://schemas.microsoft.com/office/powerpoint/2010/main" val="36071920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97993" y="5589918"/>
            <a:ext cx="5869877" cy="369332"/>
          </a:xfrm>
          <a:prstGeom prst="rect">
            <a:avLst/>
          </a:prstGeom>
          <a:noFill/>
        </p:spPr>
        <p:txBody>
          <a:bodyPr wrap="none" rtlCol="0">
            <a:spAutoFit/>
          </a:bodyPr>
          <a:lstStyle/>
          <a:p>
            <a:r>
              <a:rPr lang="en-US" dirty="0" smtClean="0"/>
              <a:t>In beam and storage experiments difference is more than 5 s</a:t>
            </a:r>
            <a:endParaRPr lang="ru-RU" dirty="0"/>
          </a:p>
        </p:txBody>
      </p:sp>
      <p:sp>
        <p:nvSpPr>
          <p:cNvPr id="9" name="TextBox 8"/>
          <p:cNvSpPr txBox="1"/>
          <p:nvPr/>
        </p:nvSpPr>
        <p:spPr>
          <a:xfrm>
            <a:off x="8376249" y="1260391"/>
            <a:ext cx="1735283" cy="369332"/>
          </a:xfrm>
          <a:prstGeom prst="rect">
            <a:avLst/>
          </a:prstGeom>
          <a:noFill/>
        </p:spPr>
        <p:txBody>
          <a:bodyPr wrap="none" rtlCol="0">
            <a:spAutoFit/>
          </a:bodyPr>
          <a:lstStyle/>
          <a:p>
            <a:r>
              <a:rPr lang="en-US" dirty="0" smtClean="0"/>
              <a:t>Neutron lifetime</a:t>
            </a:r>
            <a:endParaRPr lang="ru-RU" dirty="0"/>
          </a:p>
        </p:txBody>
      </p:sp>
      <p:sp>
        <p:nvSpPr>
          <p:cNvPr id="10" name="TextBox 9"/>
          <p:cNvSpPr txBox="1"/>
          <p:nvPr/>
        </p:nvSpPr>
        <p:spPr>
          <a:xfrm>
            <a:off x="934615" y="5589918"/>
            <a:ext cx="5089670" cy="923330"/>
          </a:xfrm>
          <a:prstGeom prst="rect">
            <a:avLst/>
          </a:prstGeom>
          <a:noFill/>
        </p:spPr>
        <p:txBody>
          <a:bodyPr wrap="square" rtlCol="0">
            <a:spAutoFit/>
          </a:bodyPr>
          <a:lstStyle/>
          <a:p>
            <a:r>
              <a:rPr lang="en-US" dirty="0" smtClean="0"/>
              <a:t>Dependences </a:t>
            </a:r>
            <a:r>
              <a:rPr lang="en-US" dirty="0"/>
              <a:t>of the initial abundance of </a:t>
            </a:r>
            <a:r>
              <a:rPr lang="en-US" dirty="0" smtClean="0"/>
              <a:t>4He on </a:t>
            </a:r>
            <a:r>
              <a:rPr lang="en-US" dirty="0"/>
              <a:t>the baryon asymmetry taken from PHYSICAL REVIEW D 71, 021302(R) (2005)</a:t>
            </a:r>
            <a:endParaRPr lang="ru-RU" dirty="0"/>
          </a:p>
        </p:txBody>
      </p:sp>
      <p:sp>
        <p:nvSpPr>
          <p:cNvPr id="11" name="Дата 10"/>
          <p:cNvSpPr>
            <a:spLocks noGrp="1"/>
          </p:cNvSpPr>
          <p:nvPr>
            <p:ph type="dt" sz="half" idx="10"/>
          </p:nvPr>
        </p:nvSpPr>
        <p:spPr/>
        <p:txBody>
          <a:bodyPr/>
          <a:lstStyle/>
          <a:p>
            <a:r>
              <a:rPr lang="ru-RU" smtClean="0"/>
              <a:t>08.06.2015</a:t>
            </a:r>
            <a:endParaRPr lang="ru-RU"/>
          </a:p>
        </p:txBody>
      </p:sp>
      <p:sp>
        <p:nvSpPr>
          <p:cNvPr id="12" name="Нижний колонтитул 11"/>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13" name="Номер слайда 12"/>
          <p:cNvSpPr>
            <a:spLocks noGrp="1"/>
          </p:cNvSpPr>
          <p:nvPr>
            <p:ph type="sldNum" sz="quarter" idx="12"/>
          </p:nvPr>
        </p:nvSpPr>
        <p:spPr/>
        <p:txBody>
          <a:bodyPr/>
          <a:lstStyle/>
          <a:p>
            <a:fld id="{B0F75906-7DB3-48B5-A138-3E15579C0D8E}" type="slidenum">
              <a:rPr lang="ru-RU" smtClean="0"/>
              <a:t>41</a:t>
            </a:fld>
            <a:endParaRPr lang="ru-RU"/>
          </a:p>
        </p:txBody>
      </p:sp>
      <p:pic>
        <p:nvPicPr>
          <p:cNvPr id="7" name="Рисунок 6"/>
          <p:cNvPicPr>
            <a:picLocks noChangeAspect="1"/>
          </p:cNvPicPr>
          <p:nvPr/>
        </p:nvPicPr>
        <p:blipFill>
          <a:blip r:embed="rId2"/>
          <a:stretch>
            <a:fillRect/>
          </a:stretch>
        </p:blipFill>
        <p:spPr>
          <a:xfrm>
            <a:off x="934615" y="130902"/>
            <a:ext cx="5089670" cy="5362615"/>
          </a:xfrm>
          <a:prstGeom prst="rect">
            <a:avLst/>
          </a:prstGeom>
        </p:spPr>
      </p:pic>
      <p:pic>
        <p:nvPicPr>
          <p:cNvPr id="5" name="Рисунок 4"/>
          <p:cNvPicPr>
            <a:picLocks noChangeAspect="1"/>
          </p:cNvPicPr>
          <p:nvPr/>
        </p:nvPicPr>
        <p:blipFill>
          <a:blip r:embed="rId3"/>
          <a:stretch>
            <a:fillRect/>
          </a:stretch>
        </p:blipFill>
        <p:spPr>
          <a:xfrm>
            <a:off x="6182020" y="1726124"/>
            <a:ext cx="5885850" cy="3767393"/>
          </a:xfrm>
          <a:prstGeom prst="rect">
            <a:avLst/>
          </a:prstGeom>
        </p:spPr>
      </p:pic>
    </p:spTree>
    <p:extLst>
      <p:ext uri="{BB962C8B-B14F-4D97-AF65-F5344CB8AC3E}">
        <p14:creationId xmlns:p14="http://schemas.microsoft.com/office/powerpoint/2010/main" val="33696925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Нейтронный активационный анализ</a:t>
            </a:r>
            <a:endParaRPr lang="ru-RU" dirty="0"/>
          </a:p>
        </p:txBody>
      </p:sp>
      <p:pic>
        <p:nvPicPr>
          <p:cNvPr id="7" name="Рисунок 6"/>
          <p:cNvPicPr>
            <a:picLocks noChangeAspect="1"/>
          </p:cNvPicPr>
          <p:nvPr/>
        </p:nvPicPr>
        <p:blipFill>
          <a:blip r:embed="rId2"/>
          <a:stretch>
            <a:fillRect/>
          </a:stretch>
        </p:blipFill>
        <p:spPr>
          <a:xfrm>
            <a:off x="1304864" y="999987"/>
            <a:ext cx="9823191" cy="5308533"/>
          </a:xfrm>
          <a:prstGeom prst="rect">
            <a:avLst/>
          </a:prstGeom>
        </p:spPr>
      </p:pic>
      <p:sp>
        <p:nvSpPr>
          <p:cNvPr id="8" name="Дата 7"/>
          <p:cNvSpPr>
            <a:spLocks noGrp="1"/>
          </p:cNvSpPr>
          <p:nvPr>
            <p:ph type="dt" sz="half" idx="10"/>
          </p:nvPr>
        </p:nvSpPr>
        <p:spPr/>
        <p:txBody>
          <a:bodyPr/>
          <a:lstStyle/>
          <a:p>
            <a:r>
              <a:rPr lang="ru-RU" smtClean="0"/>
              <a:t>08.06.2015</a:t>
            </a:r>
            <a:endParaRPr lang="ru-RU"/>
          </a:p>
        </p:txBody>
      </p:sp>
      <p:sp>
        <p:nvSpPr>
          <p:cNvPr id="9" name="Нижний колонтитул 8"/>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10" name="Номер слайда 9"/>
          <p:cNvSpPr>
            <a:spLocks noGrp="1"/>
          </p:cNvSpPr>
          <p:nvPr>
            <p:ph type="sldNum" sz="quarter" idx="12"/>
          </p:nvPr>
        </p:nvSpPr>
        <p:spPr/>
        <p:txBody>
          <a:bodyPr/>
          <a:lstStyle/>
          <a:p>
            <a:fld id="{2FBD4BBD-84D1-4C58-AB71-78B69C96F0EE}" type="slidenum">
              <a:rPr lang="ru-RU" smtClean="0"/>
              <a:t>42</a:t>
            </a:fld>
            <a:endParaRPr lang="ru-RU"/>
          </a:p>
        </p:txBody>
      </p:sp>
    </p:spTree>
    <p:extLst>
      <p:ext uri="{BB962C8B-B14F-4D97-AF65-F5344CB8AC3E}">
        <p14:creationId xmlns:p14="http://schemas.microsoft.com/office/powerpoint/2010/main" val="28090176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
          <p:cNvSpPr txBox="1">
            <a:spLocks noChangeArrowheads="1"/>
          </p:cNvSpPr>
          <p:nvPr/>
        </p:nvSpPr>
        <p:spPr bwMode="auto">
          <a:xfrm>
            <a:off x="5774395" y="5712448"/>
            <a:ext cx="186013" cy="462307"/>
          </a:xfrm>
          <a:prstGeom prst="rect">
            <a:avLst/>
          </a:prstGeom>
          <a:noFill/>
          <a:ln w="9525">
            <a:noFill/>
            <a:miter lim="800000"/>
            <a:headEnd/>
            <a:tailEnd/>
          </a:ln>
        </p:spPr>
        <p:txBody>
          <a:bodyPr wrap="none" lIns="92075" tIns="46038" rIns="92075" bIns="46038" anchor="ctr">
            <a:spAutoFit/>
          </a:bodyPr>
          <a:lstStyle/>
          <a:p>
            <a:pPr algn="ctr" eaLnBrk="0" latinLnBrk="1" hangingPunct="0"/>
            <a:endParaRPr lang="ko-KR" altLang="ko-KR" sz="2400">
              <a:solidFill>
                <a:schemeClr val="accent2"/>
              </a:solidFill>
              <a:latin typeface="맑은 고딕" pitchFamily="34" charset="-127"/>
            </a:endParaRPr>
          </a:p>
        </p:txBody>
      </p:sp>
      <p:pic>
        <p:nvPicPr>
          <p:cNvPr id="71682" name="Picture 3"/>
          <p:cNvPicPr>
            <a:picLocks noChangeAspect="1" noChangeArrowheads="1"/>
          </p:cNvPicPr>
          <p:nvPr/>
        </p:nvPicPr>
        <p:blipFill>
          <a:blip r:embed="rId2"/>
          <a:srcRect/>
          <a:stretch>
            <a:fillRect/>
          </a:stretch>
        </p:blipFill>
        <p:spPr bwMode="auto">
          <a:xfrm>
            <a:off x="1752600" y="152400"/>
            <a:ext cx="4648200" cy="6477000"/>
          </a:xfrm>
          <a:prstGeom prst="rect">
            <a:avLst/>
          </a:prstGeom>
          <a:noFill/>
          <a:ln w="9525">
            <a:noFill/>
            <a:miter lim="800000"/>
            <a:headEnd/>
            <a:tailEnd/>
          </a:ln>
        </p:spPr>
      </p:pic>
      <p:sp>
        <p:nvSpPr>
          <p:cNvPr id="97284" name="Text Box 4"/>
          <p:cNvSpPr txBox="1">
            <a:spLocks noChangeArrowheads="1"/>
          </p:cNvSpPr>
          <p:nvPr/>
        </p:nvSpPr>
        <p:spPr bwMode="auto">
          <a:xfrm>
            <a:off x="1981200" y="228600"/>
            <a:ext cx="4038600" cy="762000"/>
          </a:xfrm>
          <a:prstGeom prst="rect">
            <a:avLst/>
          </a:prstGeom>
          <a:noFill/>
          <a:ln w="9525">
            <a:noFill/>
            <a:miter lim="800000"/>
            <a:headEnd/>
            <a:tailEnd/>
          </a:ln>
          <a:effectLst/>
        </p:spPr>
        <p:txBody>
          <a:bodyPr>
            <a:spAutoFit/>
          </a:bodyPr>
          <a:lstStyle/>
          <a:p>
            <a:pPr algn="ctr" eaLnBrk="0" latinLnBrk="1" hangingPunct="0">
              <a:spcBef>
                <a:spcPct val="50000"/>
              </a:spcBef>
              <a:defRPr/>
            </a:pPr>
            <a:r>
              <a:rPr lang="en-US" sz="4400" i="1">
                <a:solidFill>
                  <a:srgbClr val="FAFCFA"/>
                </a:solidFill>
                <a:effectLst>
                  <a:outerShdw blurRad="38100" dist="38100" dir="2700000" algn="tl">
                    <a:srgbClr val="C0C0C0"/>
                  </a:outerShdw>
                </a:effectLst>
              </a:rPr>
              <a:t>Biomonitoring</a:t>
            </a:r>
            <a:endParaRPr lang="ru-RU" altLang="ko-KR" sz="3200" b="1">
              <a:solidFill>
                <a:srgbClr val="FAFCFA"/>
              </a:solidFill>
              <a:latin typeface="Times New Roman" pitchFamily="18" charset="0"/>
            </a:endParaRPr>
          </a:p>
        </p:txBody>
      </p:sp>
      <p:sp>
        <p:nvSpPr>
          <p:cNvPr id="71684" name="Rectangle 5"/>
          <p:cNvSpPr>
            <a:spLocks noChangeArrowheads="1"/>
          </p:cNvSpPr>
          <p:nvPr/>
        </p:nvSpPr>
        <p:spPr bwMode="auto">
          <a:xfrm>
            <a:off x="1905000" y="5957888"/>
            <a:ext cx="4267200" cy="519112"/>
          </a:xfrm>
          <a:prstGeom prst="rect">
            <a:avLst/>
          </a:prstGeom>
          <a:noFill/>
          <a:ln w="9525">
            <a:noFill/>
            <a:miter lim="800000"/>
            <a:headEnd/>
            <a:tailEnd/>
          </a:ln>
        </p:spPr>
        <p:txBody>
          <a:bodyPr>
            <a:spAutoFit/>
          </a:bodyPr>
          <a:lstStyle/>
          <a:p>
            <a:pPr algn="ctr" eaLnBrk="0" latinLnBrk="1" hangingPunct="0"/>
            <a:r>
              <a:rPr lang="en-US" sz="2800" i="1">
                <a:solidFill>
                  <a:schemeClr val="bg1"/>
                </a:solidFill>
                <a:latin typeface="맑은 고딕" pitchFamily="34" charset="-127"/>
              </a:rPr>
              <a:t>Hylocomium splendens</a:t>
            </a:r>
            <a:endParaRPr lang="en-US" sz="3600" i="1">
              <a:solidFill>
                <a:schemeClr val="bg1"/>
              </a:solidFill>
              <a:latin typeface="맑은 고딕" pitchFamily="34" charset="-127"/>
            </a:endParaRPr>
          </a:p>
        </p:txBody>
      </p:sp>
      <p:grpSp>
        <p:nvGrpSpPr>
          <p:cNvPr id="71685" name="Group 6"/>
          <p:cNvGrpSpPr>
            <a:grpSpLocks/>
          </p:cNvGrpSpPr>
          <p:nvPr/>
        </p:nvGrpSpPr>
        <p:grpSpPr bwMode="auto">
          <a:xfrm>
            <a:off x="6629400" y="533400"/>
            <a:ext cx="3810000" cy="4800600"/>
            <a:chOff x="3360" y="336"/>
            <a:chExt cx="2016" cy="2544"/>
          </a:xfrm>
        </p:grpSpPr>
        <p:pic>
          <p:nvPicPr>
            <p:cNvPr id="71688" name="Picture 7"/>
            <p:cNvPicPr>
              <a:picLocks noChangeAspect="1" noChangeArrowheads="1"/>
            </p:cNvPicPr>
            <p:nvPr/>
          </p:nvPicPr>
          <p:blipFill>
            <a:blip r:embed="rId3">
              <a:lum bright="20000" contrast="36000"/>
            </a:blip>
            <a:srcRect/>
            <a:stretch>
              <a:fillRect/>
            </a:stretch>
          </p:blipFill>
          <p:spPr bwMode="auto">
            <a:xfrm>
              <a:off x="3360" y="336"/>
              <a:ext cx="2016" cy="2544"/>
            </a:xfrm>
            <a:prstGeom prst="rect">
              <a:avLst/>
            </a:prstGeom>
            <a:noFill/>
            <a:ln w="57150" cmpd="thinThick">
              <a:solidFill>
                <a:schemeClr val="tx2"/>
              </a:solidFill>
              <a:miter lim="800000"/>
              <a:headEnd/>
              <a:tailEnd/>
            </a:ln>
          </p:spPr>
        </p:pic>
        <p:sp>
          <p:nvSpPr>
            <p:cNvPr id="97288" name="Text Box 8"/>
            <p:cNvSpPr txBox="1">
              <a:spLocks noChangeArrowheads="1"/>
            </p:cNvSpPr>
            <p:nvPr/>
          </p:nvSpPr>
          <p:spPr bwMode="auto">
            <a:xfrm>
              <a:off x="4320" y="559"/>
              <a:ext cx="170" cy="215"/>
            </a:xfrm>
            <a:prstGeom prst="rect">
              <a:avLst/>
            </a:prstGeom>
            <a:noFill/>
            <a:ln w="9525">
              <a:solidFill>
                <a:schemeClr val="tx2"/>
              </a:solidFill>
              <a:miter lim="800000"/>
              <a:headEnd/>
              <a:tailEnd/>
            </a:ln>
            <a:effectLst/>
          </p:spPr>
          <p:txBody>
            <a:bodyPr wrap="none">
              <a:spAutoFit/>
            </a:bodyPr>
            <a:lstStyle/>
            <a:p>
              <a:pPr eaLnBrk="0" latinLnBrk="1" hangingPunct="0">
                <a:defRPr/>
              </a:pPr>
              <a:r>
                <a:rPr lang="ru-RU" altLang="ko-KR" sz="2000" i="1">
                  <a:solidFill>
                    <a:srgbClr val="009900"/>
                  </a:solidFill>
                  <a:effectLst>
                    <a:outerShdw blurRad="38100" dist="38100" dir="2700000" algn="tl">
                      <a:srgbClr val="C0C0C0"/>
                    </a:outerShdw>
                  </a:effectLst>
                  <a:latin typeface="Times New Roman" pitchFamily="18" charset="0"/>
                </a:rPr>
                <a:t>1</a:t>
              </a:r>
            </a:p>
          </p:txBody>
        </p:sp>
        <p:sp>
          <p:nvSpPr>
            <p:cNvPr id="97289" name="Text Box 9"/>
            <p:cNvSpPr txBox="1">
              <a:spLocks noChangeArrowheads="1"/>
            </p:cNvSpPr>
            <p:nvPr/>
          </p:nvSpPr>
          <p:spPr bwMode="auto">
            <a:xfrm>
              <a:off x="4224" y="991"/>
              <a:ext cx="170" cy="215"/>
            </a:xfrm>
            <a:prstGeom prst="rect">
              <a:avLst/>
            </a:prstGeom>
            <a:noFill/>
            <a:ln w="9525">
              <a:solidFill>
                <a:schemeClr val="tx2"/>
              </a:solidFill>
              <a:miter lim="800000"/>
              <a:headEnd/>
              <a:tailEnd/>
            </a:ln>
            <a:effectLst/>
          </p:spPr>
          <p:txBody>
            <a:bodyPr wrap="none">
              <a:spAutoFit/>
            </a:bodyPr>
            <a:lstStyle/>
            <a:p>
              <a:pPr eaLnBrk="0" latinLnBrk="1" hangingPunct="0">
                <a:defRPr/>
              </a:pPr>
              <a:r>
                <a:rPr lang="ru-RU" altLang="ko-KR" sz="2000" i="1">
                  <a:solidFill>
                    <a:srgbClr val="009900"/>
                  </a:solidFill>
                  <a:effectLst>
                    <a:outerShdw blurRad="38100" dist="38100" dir="2700000" algn="tl">
                      <a:srgbClr val="C0C0C0"/>
                    </a:outerShdw>
                  </a:effectLst>
                  <a:latin typeface="Times New Roman" pitchFamily="18" charset="0"/>
                </a:rPr>
                <a:t>2</a:t>
              </a:r>
            </a:p>
          </p:txBody>
        </p:sp>
        <p:sp>
          <p:nvSpPr>
            <p:cNvPr id="97290" name="Text Box 10"/>
            <p:cNvSpPr txBox="1">
              <a:spLocks noChangeArrowheads="1"/>
            </p:cNvSpPr>
            <p:nvPr/>
          </p:nvSpPr>
          <p:spPr bwMode="auto">
            <a:xfrm>
              <a:off x="4176" y="1471"/>
              <a:ext cx="170" cy="215"/>
            </a:xfrm>
            <a:prstGeom prst="rect">
              <a:avLst/>
            </a:prstGeom>
            <a:noFill/>
            <a:ln w="9525">
              <a:solidFill>
                <a:schemeClr val="tx2"/>
              </a:solidFill>
              <a:miter lim="800000"/>
              <a:headEnd/>
              <a:tailEnd/>
            </a:ln>
            <a:effectLst/>
          </p:spPr>
          <p:txBody>
            <a:bodyPr wrap="none">
              <a:spAutoFit/>
            </a:bodyPr>
            <a:lstStyle/>
            <a:p>
              <a:pPr eaLnBrk="0" latinLnBrk="1" hangingPunct="0">
                <a:defRPr/>
              </a:pPr>
              <a:r>
                <a:rPr lang="ru-RU" altLang="ko-KR" sz="2000" i="1">
                  <a:solidFill>
                    <a:srgbClr val="009900"/>
                  </a:solidFill>
                  <a:effectLst>
                    <a:outerShdw blurRad="38100" dist="38100" dir="2700000" algn="tl">
                      <a:srgbClr val="C0C0C0"/>
                    </a:outerShdw>
                  </a:effectLst>
                  <a:latin typeface="Times New Roman" pitchFamily="18" charset="0"/>
                </a:rPr>
                <a:t>3</a:t>
              </a:r>
            </a:p>
          </p:txBody>
        </p:sp>
        <p:sp>
          <p:nvSpPr>
            <p:cNvPr id="97291" name="Text Box 11"/>
            <p:cNvSpPr txBox="1">
              <a:spLocks noChangeArrowheads="1"/>
            </p:cNvSpPr>
            <p:nvPr/>
          </p:nvSpPr>
          <p:spPr bwMode="auto">
            <a:xfrm>
              <a:off x="4128" y="1920"/>
              <a:ext cx="169" cy="215"/>
            </a:xfrm>
            <a:prstGeom prst="rect">
              <a:avLst/>
            </a:prstGeom>
            <a:noFill/>
            <a:ln w="9525">
              <a:solidFill>
                <a:schemeClr val="tx2"/>
              </a:solidFill>
              <a:miter lim="800000"/>
              <a:headEnd/>
              <a:tailEnd/>
            </a:ln>
            <a:effectLst/>
          </p:spPr>
          <p:txBody>
            <a:bodyPr wrap="none">
              <a:spAutoFit/>
            </a:bodyPr>
            <a:lstStyle/>
            <a:p>
              <a:pPr eaLnBrk="0" latinLnBrk="1" hangingPunct="0">
                <a:defRPr/>
              </a:pPr>
              <a:r>
                <a:rPr lang="ru-RU" altLang="ko-KR" sz="2000" i="1">
                  <a:solidFill>
                    <a:srgbClr val="009900"/>
                  </a:solidFill>
                  <a:effectLst>
                    <a:outerShdw blurRad="38100" dist="38100" dir="2700000" algn="tl">
                      <a:srgbClr val="C0C0C0"/>
                    </a:outerShdw>
                  </a:effectLst>
                  <a:latin typeface="Times New Roman" pitchFamily="18" charset="0"/>
                </a:rPr>
                <a:t>4</a:t>
              </a:r>
            </a:p>
          </p:txBody>
        </p:sp>
        <p:sp>
          <p:nvSpPr>
            <p:cNvPr id="97292" name="Text Box 12"/>
            <p:cNvSpPr txBox="1">
              <a:spLocks noChangeArrowheads="1"/>
            </p:cNvSpPr>
            <p:nvPr/>
          </p:nvSpPr>
          <p:spPr bwMode="auto">
            <a:xfrm>
              <a:off x="4080" y="2431"/>
              <a:ext cx="171" cy="215"/>
            </a:xfrm>
            <a:prstGeom prst="rect">
              <a:avLst/>
            </a:prstGeom>
            <a:noFill/>
            <a:ln w="9525">
              <a:solidFill>
                <a:schemeClr val="tx2"/>
              </a:solidFill>
              <a:miter lim="800000"/>
              <a:headEnd/>
              <a:tailEnd/>
            </a:ln>
            <a:effectLst/>
          </p:spPr>
          <p:txBody>
            <a:bodyPr wrap="none">
              <a:spAutoFit/>
            </a:bodyPr>
            <a:lstStyle/>
            <a:p>
              <a:pPr eaLnBrk="0" latinLnBrk="1" hangingPunct="0">
                <a:defRPr/>
              </a:pPr>
              <a:r>
                <a:rPr lang="ru-RU" altLang="ko-KR" sz="2000" i="1">
                  <a:solidFill>
                    <a:srgbClr val="009900"/>
                  </a:solidFill>
                  <a:effectLst>
                    <a:outerShdw blurRad="38100" dist="38100" dir="2700000" algn="tl">
                      <a:srgbClr val="C0C0C0"/>
                    </a:outerShdw>
                  </a:effectLst>
                  <a:latin typeface="Times New Roman" pitchFamily="18" charset="0"/>
                </a:rPr>
                <a:t>5</a:t>
              </a:r>
            </a:p>
          </p:txBody>
        </p:sp>
      </p:grpSp>
      <p:sp>
        <p:nvSpPr>
          <p:cNvPr id="71686" name="Rectangle 13"/>
          <p:cNvSpPr>
            <a:spLocks noChangeArrowheads="1"/>
          </p:cNvSpPr>
          <p:nvPr/>
        </p:nvSpPr>
        <p:spPr bwMode="auto">
          <a:xfrm>
            <a:off x="6569081" y="5560226"/>
            <a:ext cx="3938579" cy="523862"/>
          </a:xfrm>
          <a:prstGeom prst="rect">
            <a:avLst/>
          </a:prstGeom>
          <a:noFill/>
          <a:ln w="9525">
            <a:noFill/>
            <a:miter lim="800000"/>
            <a:headEnd/>
            <a:tailEnd/>
          </a:ln>
        </p:spPr>
        <p:txBody>
          <a:bodyPr wrap="none" lIns="92075" tIns="46038" rIns="92075" bIns="46038" anchor="ctr">
            <a:spAutoFit/>
          </a:bodyPr>
          <a:lstStyle/>
          <a:p>
            <a:pPr algn="ctr" eaLnBrk="0" latinLnBrk="1" hangingPunct="0">
              <a:spcBef>
                <a:spcPct val="50000"/>
              </a:spcBef>
            </a:pPr>
            <a:r>
              <a:rPr lang="ru-RU" altLang="ko-KR" sz="2800">
                <a:solidFill>
                  <a:srgbClr val="993300"/>
                </a:solidFill>
                <a:latin typeface="맑은 고딕" pitchFamily="34" charset="-127"/>
              </a:rPr>
              <a:t>Moss annual segments</a:t>
            </a:r>
          </a:p>
        </p:txBody>
      </p:sp>
      <p:sp>
        <p:nvSpPr>
          <p:cNvPr id="14" name="Footer Placeholder 13"/>
          <p:cNvSpPr>
            <a:spLocks noGrp="1"/>
          </p:cNvSpPr>
          <p:nvPr>
            <p:ph type="ftr" sz="quarter" idx="11"/>
          </p:nvPr>
        </p:nvSpPr>
        <p:spPr/>
        <p:txBody>
          <a:bodyPr/>
          <a:lstStyle/>
          <a:p>
            <a:pPr>
              <a:defRPr/>
            </a:pPr>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a:p>
        </p:txBody>
      </p:sp>
      <p:sp>
        <p:nvSpPr>
          <p:cNvPr id="2" name="Дата 1"/>
          <p:cNvSpPr>
            <a:spLocks noGrp="1"/>
          </p:cNvSpPr>
          <p:nvPr>
            <p:ph type="dt" sz="half" idx="10"/>
          </p:nvPr>
        </p:nvSpPr>
        <p:spPr/>
        <p:txBody>
          <a:bodyPr/>
          <a:lstStyle/>
          <a:p>
            <a:r>
              <a:rPr lang="ru-RU" smtClean="0"/>
              <a:t>08.06.2015</a:t>
            </a:r>
            <a:endParaRPr lang="ru-RU"/>
          </a:p>
        </p:txBody>
      </p:sp>
      <p:sp>
        <p:nvSpPr>
          <p:cNvPr id="3" name="Номер слайда 2"/>
          <p:cNvSpPr>
            <a:spLocks noGrp="1"/>
          </p:cNvSpPr>
          <p:nvPr>
            <p:ph type="sldNum" sz="quarter" idx="12"/>
          </p:nvPr>
        </p:nvSpPr>
        <p:spPr/>
        <p:txBody>
          <a:bodyPr/>
          <a:lstStyle/>
          <a:p>
            <a:fld id="{2FBD4BBD-84D1-4C58-AB71-78B69C96F0EE}" type="slidenum">
              <a:rPr lang="ru-RU" smtClean="0"/>
              <a:t>43</a:t>
            </a:fld>
            <a:endParaRPr lang="ru-RU"/>
          </a:p>
        </p:txBody>
      </p:sp>
    </p:spTree>
    <p:extLst>
      <p:ext uri="{BB962C8B-B14F-4D97-AF65-F5344CB8AC3E}">
        <p14:creationId xmlns:p14="http://schemas.microsoft.com/office/powerpoint/2010/main" val="17902731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524000" y="1"/>
            <a:ext cx="9144000" cy="461963"/>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marL="742950" indent="-457200" algn="ctr" defTabSz="381000" eaLnBrk="0" latinLnBrk="1" hangingPunct="0">
              <a:spcBef>
                <a:spcPct val="50000"/>
              </a:spcBef>
              <a:tabLst>
                <a:tab pos="1143000" algn="l"/>
              </a:tabLst>
              <a:defRPr/>
            </a:pPr>
            <a:r>
              <a:rPr lang="en-US" sz="2400" b="1" dirty="0" err="1">
                <a:effectLst>
                  <a:outerShdw blurRad="38100" dist="38100" dir="2700000" algn="tl">
                    <a:srgbClr val="000000">
                      <a:alpha val="43137"/>
                    </a:srgbClr>
                  </a:outerShdw>
                </a:effectLst>
                <a:latin typeface="Times New Roman" pitchFamily="18" charset="0"/>
              </a:rPr>
              <a:t>Biomonitoring</a:t>
            </a:r>
            <a:r>
              <a:rPr lang="en-US" sz="2400" b="1" dirty="0">
                <a:effectLst>
                  <a:outerShdw blurRad="38100" dist="38100" dir="2700000" algn="tl">
                    <a:srgbClr val="000000">
                      <a:alpha val="43137"/>
                    </a:srgbClr>
                  </a:outerShdw>
                </a:effectLst>
                <a:latin typeface="Times New Roman" pitchFamily="18" charset="0"/>
              </a:rPr>
              <a:t> with NAA</a:t>
            </a:r>
          </a:p>
        </p:txBody>
      </p:sp>
      <p:pic>
        <p:nvPicPr>
          <p:cNvPr id="59396" name="Picture 2"/>
          <p:cNvPicPr>
            <a:picLocks noChangeAspect="1" noChangeArrowheads="1"/>
          </p:cNvPicPr>
          <p:nvPr/>
        </p:nvPicPr>
        <p:blipFill>
          <a:blip r:embed="rId3"/>
          <a:srcRect/>
          <a:stretch>
            <a:fillRect/>
          </a:stretch>
        </p:blipFill>
        <p:spPr bwMode="auto">
          <a:xfrm>
            <a:off x="1905000" y="688975"/>
            <a:ext cx="3937000" cy="2967038"/>
          </a:xfrm>
          <a:prstGeom prst="rect">
            <a:avLst/>
          </a:prstGeom>
          <a:noFill/>
          <a:ln w="9525">
            <a:noFill/>
            <a:miter lim="800000"/>
            <a:headEnd/>
            <a:tailEnd/>
          </a:ln>
        </p:spPr>
      </p:pic>
      <p:pic>
        <p:nvPicPr>
          <p:cNvPr id="59397" name="Picture 3"/>
          <p:cNvPicPr>
            <a:picLocks noChangeAspect="1" noChangeArrowheads="1"/>
          </p:cNvPicPr>
          <p:nvPr/>
        </p:nvPicPr>
        <p:blipFill>
          <a:blip r:embed="rId4"/>
          <a:srcRect/>
          <a:stretch>
            <a:fillRect/>
          </a:stretch>
        </p:blipFill>
        <p:spPr bwMode="auto">
          <a:xfrm>
            <a:off x="6172200" y="688975"/>
            <a:ext cx="3937000" cy="2967038"/>
          </a:xfrm>
          <a:prstGeom prst="rect">
            <a:avLst/>
          </a:prstGeom>
          <a:noFill/>
          <a:ln w="9525">
            <a:noFill/>
            <a:miter lim="800000"/>
            <a:headEnd/>
            <a:tailEnd/>
          </a:ln>
        </p:spPr>
      </p:pic>
      <p:pic>
        <p:nvPicPr>
          <p:cNvPr id="59398" name="Picture 4"/>
          <p:cNvPicPr>
            <a:picLocks noChangeAspect="1" noChangeArrowheads="1"/>
          </p:cNvPicPr>
          <p:nvPr/>
        </p:nvPicPr>
        <p:blipFill>
          <a:blip r:embed="rId5"/>
          <a:srcRect/>
          <a:stretch>
            <a:fillRect/>
          </a:stretch>
        </p:blipFill>
        <p:spPr bwMode="auto">
          <a:xfrm>
            <a:off x="1905000" y="3736975"/>
            <a:ext cx="4013200" cy="3024188"/>
          </a:xfrm>
          <a:prstGeom prst="rect">
            <a:avLst/>
          </a:prstGeom>
          <a:noFill/>
          <a:ln w="9525">
            <a:noFill/>
            <a:miter lim="800000"/>
            <a:headEnd/>
            <a:tailEnd/>
          </a:ln>
        </p:spPr>
      </p:pic>
      <p:graphicFrame>
        <p:nvGraphicFramePr>
          <p:cNvPr id="59394" name="Object 2"/>
          <p:cNvGraphicFramePr>
            <a:graphicFrameLocks noChangeAspect="1"/>
          </p:cNvGraphicFramePr>
          <p:nvPr/>
        </p:nvGraphicFramePr>
        <p:xfrm>
          <a:off x="6248400" y="3813176"/>
          <a:ext cx="3962400" cy="2968625"/>
        </p:xfrm>
        <a:graphic>
          <a:graphicData uri="http://schemas.openxmlformats.org/presentationml/2006/ole">
            <mc:AlternateContent xmlns:mc="http://schemas.openxmlformats.org/markup-compatibility/2006">
              <mc:Choice xmlns:v="urn:schemas-microsoft-com:vml" Requires="v">
                <p:oleObj spid="_x0000_s11277" name="Slide" r:id="rId6" imgW="4533840" imgH="3390840" progId="PowerPoint.Slide.8">
                  <p:embed/>
                </p:oleObj>
              </mc:Choice>
              <mc:Fallback>
                <p:oleObj name="Slide" r:id="rId6" imgW="4533840" imgH="3390840" progId="PowerPoint.Slid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3813176"/>
                        <a:ext cx="3962400"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Footer Placeholder 7"/>
          <p:cNvSpPr>
            <a:spLocks noGrp="1"/>
          </p:cNvSpPr>
          <p:nvPr>
            <p:ph type="ftr" sz="quarter" idx="11"/>
          </p:nvPr>
        </p:nvSpPr>
        <p:spPr/>
        <p:txBody>
          <a:bodyPr/>
          <a:lstStyle/>
          <a:p>
            <a:pPr>
              <a:defRPr/>
            </a:pPr>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a:p>
        </p:txBody>
      </p:sp>
      <p:sp>
        <p:nvSpPr>
          <p:cNvPr id="2" name="Дата 1"/>
          <p:cNvSpPr>
            <a:spLocks noGrp="1"/>
          </p:cNvSpPr>
          <p:nvPr>
            <p:ph type="dt" sz="half" idx="10"/>
          </p:nvPr>
        </p:nvSpPr>
        <p:spPr/>
        <p:txBody>
          <a:bodyPr/>
          <a:lstStyle/>
          <a:p>
            <a:r>
              <a:rPr lang="ru-RU" smtClean="0"/>
              <a:t>08.06.2015</a:t>
            </a:r>
            <a:endParaRPr lang="ru-RU"/>
          </a:p>
        </p:txBody>
      </p:sp>
      <p:sp>
        <p:nvSpPr>
          <p:cNvPr id="3" name="Номер слайда 2"/>
          <p:cNvSpPr>
            <a:spLocks noGrp="1"/>
          </p:cNvSpPr>
          <p:nvPr>
            <p:ph type="sldNum" sz="quarter" idx="12"/>
          </p:nvPr>
        </p:nvSpPr>
        <p:spPr/>
        <p:txBody>
          <a:bodyPr/>
          <a:lstStyle/>
          <a:p>
            <a:fld id="{2FBD4BBD-84D1-4C58-AB71-78B69C96F0EE}" type="slidenum">
              <a:rPr lang="ru-RU" smtClean="0"/>
              <a:t>44</a:t>
            </a:fld>
            <a:endParaRPr lang="ru-RU"/>
          </a:p>
        </p:txBody>
      </p:sp>
    </p:spTree>
    <p:extLst>
      <p:ext uri="{BB962C8B-B14F-4D97-AF65-F5344CB8AC3E}">
        <p14:creationId xmlns:p14="http://schemas.microsoft.com/office/powerpoint/2010/main" val="9965600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1026"/>
          <p:cNvSpPr txBox="1">
            <a:spLocks noChangeArrowheads="1"/>
          </p:cNvSpPr>
          <p:nvPr/>
        </p:nvSpPr>
        <p:spPr bwMode="auto">
          <a:xfrm>
            <a:off x="3200400" y="2286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400" b="1">
                <a:solidFill>
                  <a:schemeClr val="bg2"/>
                </a:solidFill>
              </a:rPr>
              <a:t>Russia </a:t>
            </a:r>
            <a:r>
              <a:rPr lang="en-GB" sz="2400" b="1" i="1">
                <a:solidFill>
                  <a:schemeClr val="bg2"/>
                </a:solidFill>
              </a:rPr>
              <a:t>(Tver’ and Yaroslavl’ Regions)</a:t>
            </a:r>
            <a:endParaRPr lang="ru-RU" sz="2400" b="1" i="1">
              <a:solidFill>
                <a:schemeClr val="bg2"/>
              </a:solidFill>
            </a:endParaRPr>
          </a:p>
        </p:txBody>
      </p:sp>
      <p:sp>
        <p:nvSpPr>
          <p:cNvPr id="206851" name="Text Box 1027"/>
          <p:cNvSpPr txBox="1">
            <a:spLocks noChangeArrowheads="1"/>
          </p:cNvSpPr>
          <p:nvPr/>
        </p:nvSpPr>
        <p:spPr bwMode="auto">
          <a:xfrm>
            <a:off x="9448801" y="228600"/>
            <a:ext cx="765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chemeClr val="bg2"/>
                </a:solidFill>
                <a:latin typeface="Tahoma" panose="020B0604030504040204" pitchFamily="34" charset="0"/>
              </a:rPr>
              <a:t>270</a:t>
            </a:r>
            <a:endParaRPr lang="ru-RU" sz="2400" b="1">
              <a:solidFill>
                <a:schemeClr val="bg2"/>
              </a:solidFill>
              <a:latin typeface="Tahoma" panose="020B0604030504040204" pitchFamily="34" charset="0"/>
            </a:endParaRPr>
          </a:p>
        </p:txBody>
      </p:sp>
      <p:sp>
        <p:nvSpPr>
          <p:cNvPr id="206852" name="Text Box 1028"/>
          <p:cNvSpPr txBox="1">
            <a:spLocks noChangeArrowheads="1"/>
          </p:cNvSpPr>
          <p:nvPr/>
        </p:nvSpPr>
        <p:spPr bwMode="auto">
          <a:xfrm>
            <a:off x="9342438" y="838200"/>
            <a:ext cx="13255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chemeClr val="bg2"/>
                </a:solidFill>
                <a:latin typeface="Tahoma" panose="020B0604030504040204" pitchFamily="34" charset="0"/>
              </a:rPr>
              <a:t>Number of </a:t>
            </a:r>
          </a:p>
          <a:p>
            <a:r>
              <a:rPr lang="en-GB">
                <a:solidFill>
                  <a:schemeClr val="bg2"/>
                </a:solidFill>
                <a:latin typeface="Tahoma" panose="020B0604030504040204" pitchFamily="34" charset="0"/>
              </a:rPr>
              <a:t>samples</a:t>
            </a:r>
          </a:p>
        </p:txBody>
      </p:sp>
      <p:grpSp>
        <p:nvGrpSpPr>
          <p:cNvPr id="206853" name="Group 1029"/>
          <p:cNvGrpSpPr>
            <a:grpSpLocks/>
          </p:cNvGrpSpPr>
          <p:nvPr/>
        </p:nvGrpSpPr>
        <p:grpSpPr bwMode="auto">
          <a:xfrm>
            <a:off x="2895600" y="838200"/>
            <a:ext cx="6248400" cy="5791200"/>
            <a:chOff x="4080" y="720"/>
            <a:chExt cx="3804" cy="3720"/>
          </a:xfrm>
        </p:grpSpPr>
        <p:pic>
          <p:nvPicPr>
            <p:cNvPr id="206854" name="Picture 1030" descr="MM-RYB-YA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 y="720"/>
              <a:ext cx="3804" cy="372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06855" name="Picture 1031" descr="CR tv-yar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0" y="784"/>
              <a:ext cx="1440" cy="137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Дата 1"/>
          <p:cNvSpPr>
            <a:spLocks noGrp="1"/>
          </p:cNvSpPr>
          <p:nvPr>
            <p:ph type="dt" sz="half" idx="10"/>
          </p:nvPr>
        </p:nvSpPr>
        <p:spPr/>
        <p:txBody>
          <a:bodyPr/>
          <a:lstStyle/>
          <a:p>
            <a:r>
              <a:rPr lang="ru-RU" smtClean="0"/>
              <a:t>08.06.2015</a:t>
            </a:r>
            <a:endParaRPr lang="ru-RU"/>
          </a:p>
        </p:txBody>
      </p:sp>
      <p:sp>
        <p:nvSpPr>
          <p:cNvPr id="3" name="Нижний колонтитул 2"/>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4" name="Номер слайда 3"/>
          <p:cNvSpPr>
            <a:spLocks noGrp="1"/>
          </p:cNvSpPr>
          <p:nvPr>
            <p:ph type="sldNum" sz="quarter" idx="12"/>
          </p:nvPr>
        </p:nvSpPr>
        <p:spPr/>
        <p:txBody>
          <a:bodyPr/>
          <a:lstStyle/>
          <a:p>
            <a:fld id="{2FBD4BBD-84D1-4C58-AB71-78B69C96F0EE}" type="slidenum">
              <a:rPr lang="ru-RU" smtClean="0"/>
              <a:t>45</a:t>
            </a:fld>
            <a:endParaRPr lang="ru-RU"/>
          </a:p>
        </p:txBody>
      </p:sp>
    </p:spTree>
    <p:extLst>
      <p:ext uri="{BB962C8B-B14F-4D97-AF65-F5344CB8AC3E}">
        <p14:creationId xmlns:p14="http://schemas.microsoft.com/office/powerpoint/2010/main" val="2506258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206853"/>
                                        </p:tgtEl>
                                        <p:attrNameLst>
                                          <p:attrName>style.visibility</p:attrName>
                                        </p:attrNameLst>
                                      </p:cBhvr>
                                      <p:to>
                                        <p:strVal val="visible"/>
                                      </p:to>
                                    </p:set>
                                    <p:animEffect transition="in" filter="slide(fromLeft)">
                                      <p:cBhvr>
                                        <p:cTn id="7" dur="500"/>
                                        <p:tgtEl>
                                          <p:spTgt spid="206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874" name="Group 2"/>
          <p:cNvGrpSpPr>
            <a:grpSpLocks noChangeAspect="1"/>
          </p:cNvGrpSpPr>
          <p:nvPr/>
        </p:nvGrpSpPr>
        <p:grpSpPr bwMode="auto">
          <a:xfrm>
            <a:off x="1981201" y="1447800"/>
            <a:ext cx="8194675" cy="5018088"/>
            <a:chOff x="816" y="1216"/>
            <a:chExt cx="4128" cy="2528"/>
          </a:xfrm>
        </p:grpSpPr>
        <p:sp>
          <p:nvSpPr>
            <p:cNvPr id="207875" name="Rectangle 3"/>
            <p:cNvSpPr>
              <a:spLocks noChangeAspect="1" noChangeArrowheads="1"/>
            </p:cNvSpPr>
            <p:nvPr/>
          </p:nvSpPr>
          <p:spPr bwMode="auto">
            <a:xfrm>
              <a:off x="816" y="1216"/>
              <a:ext cx="4128" cy="2528"/>
            </a:xfrm>
            <a:prstGeom prst="rect">
              <a:avLst/>
            </a:prstGeom>
            <a:solidFill>
              <a:srgbClr val="FFFFFF"/>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pic>
          <p:nvPicPr>
            <p:cNvPr id="2078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 y="1331"/>
              <a:ext cx="3881" cy="2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7877" name="Text Box 5"/>
          <p:cNvSpPr txBox="1">
            <a:spLocks noChangeArrowheads="1"/>
          </p:cNvSpPr>
          <p:nvPr/>
        </p:nvSpPr>
        <p:spPr bwMode="auto">
          <a:xfrm>
            <a:off x="2133600" y="441325"/>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sz="2400" b="1" i="1">
                <a:solidFill>
                  <a:schemeClr val="bg2"/>
                </a:solidFill>
              </a:rPr>
              <a:t>Tver’ and </a:t>
            </a:r>
            <a:r>
              <a:rPr lang="en-US" sz="2400" b="1" i="1">
                <a:solidFill>
                  <a:schemeClr val="bg2"/>
                </a:solidFill>
              </a:rPr>
              <a:t>Yaroslavl’ Regions</a:t>
            </a:r>
            <a:endParaRPr lang="en-GB" sz="2400" b="1" i="1">
              <a:solidFill>
                <a:schemeClr val="bg2"/>
              </a:solidFill>
            </a:endParaRPr>
          </a:p>
        </p:txBody>
      </p:sp>
      <p:grpSp>
        <p:nvGrpSpPr>
          <p:cNvPr id="207893" name="Group 21"/>
          <p:cNvGrpSpPr>
            <a:grpSpLocks noChangeAspect="1"/>
          </p:cNvGrpSpPr>
          <p:nvPr/>
        </p:nvGrpSpPr>
        <p:grpSpPr bwMode="auto">
          <a:xfrm>
            <a:off x="1998664" y="1447800"/>
            <a:ext cx="8194675" cy="5018088"/>
            <a:chOff x="816" y="1120"/>
            <a:chExt cx="4128" cy="2528"/>
          </a:xfrm>
        </p:grpSpPr>
        <p:sp>
          <p:nvSpPr>
            <p:cNvPr id="207894" name="Rectangle 22"/>
            <p:cNvSpPr>
              <a:spLocks noChangeAspect="1" noChangeArrowheads="1"/>
            </p:cNvSpPr>
            <p:nvPr/>
          </p:nvSpPr>
          <p:spPr bwMode="auto">
            <a:xfrm>
              <a:off x="816" y="1120"/>
              <a:ext cx="4128" cy="2528"/>
            </a:xfrm>
            <a:prstGeom prst="rect">
              <a:avLst/>
            </a:prstGeom>
            <a:solidFill>
              <a:srgbClr val="FFFFFF"/>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pic>
          <p:nvPicPr>
            <p:cNvPr id="207895"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 y="1267"/>
              <a:ext cx="3881" cy="2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07899" name="Group 27"/>
          <p:cNvGrpSpPr>
            <a:grpSpLocks noChangeAspect="1"/>
          </p:cNvGrpSpPr>
          <p:nvPr/>
        </p:nvGrpSpPr>
        <p:grpSpPr bwMode="auto">
          <a:xfrm>
            <a:off x="1998664" y="1447800"/>
            <a:ext cx="8194675" cy="5018088"/>
            <a:chOff x="816" y="1120"/>
            <a:chExt cx="4128" cy="2528"/>
          </a:xfrm>
        </p:grpSpPr>
        <p:sp>
          <p:nvSpPr>
            <p:cNvPr id="207900" name="Rectangle 28"/>
            <p:cNvSpPr>
              <a:spLocks noChangeAspect="1" noChangeArrowheads="1"/>
            </p:cNvSpPr>
            <p:nvPr/>
          </p:nvSpPr>
          <p:spPr bwMode="auto">
            <a:xfrm>
              <a:off x="816" y="1120"/>
              <a:ext cx="4128" cy="2528"/>
            </a:xfrm>
            <a:prstGeom prst="rect">
              <a:avLst/>
            </a:prstGeom>
            <a:solidFill>
              <a:srgbClr val="FFFFFF"/>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pic>
          <p:nvPicPr>
            <p:cNvPr id="207901"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 y="1267"/>
              <a:ext cx="3968" cy="2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07902" name="Group 30"/>
          <p:cNvGrpSpPr>
            <a:grpSpLocks noChangeAspect="1"/>
          </p:cNvGrpSpPr>
          <p:nvPr/>
        </p:nvGrpSpPr>
        <p:grpSpPr bwMode="auto">
          <a:xfrm>
            <a:off x="1981200" y="1447800"/>
            <a:ext cx="8212138" cy="5018088"/>
            <a:chOff x="816" y="1120"/>
            <a:chExt cx="4128" cy="2528"/>
          </a:xfrm>
        </p:grpSpPr>
        <p:sp>
          <p:nvSpPr>
            <p:cNvPr id="207903" name="Rectangle 31"/>
            <p:cNvSpPr>
              <a:spLocks noChangeAspect="1" noChangeArrowheads="1"/>
            </p:cNvSpPr>
            <p:nvPr/>
          </p:nvSpPr>
          <p:spPr bwMode="auto">
            <a:xfrm>
              <a:off x="816" y="1120"/>
              <a:ext cx="4128" cy="2528"/>
            </a:xfrm>
            <a:prstGeom prst="rect">
              <a:avLst/>
            </a:prstGeom>
            <a:solidFill>
              <a:srgbClr val="FFFFFF"/>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pic>
          <p:nvPicPr>
            <p:cNvPr id="207904"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 y="1219"/>
              <a:ext cx="3881" cy="2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 name="Дата 1"/>
          <p:cNvSpPr>
            <a:spLocks noGrp="1"/>
          </p:cNvSpPr>
          <p:nvPr>
            <p:ph type="dt" sz="half" idx="10"/>
          </p:nvPr>
        </p:nvSpPr>
        <p:spPr/>
        <p:txBody>
          <a:bodyPr/>
          <a:lstStyle/>
          <a:p>
            <a:r>
              <a:rPr lang="ru-RU" smtClean="0"/>
              <a:t>08.06.2015</a:t>
            </a:r>
            <a:endParaRPr lang="ru-RU"/>
          </a:p>
        </p:txBody>
      </p:sp>
      <p:sp>
        <p:nvSpPr>
          <p:cNvPr id="3" name="Нижний колонтитул 2"/>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4" name="Номер слайда 3"/>
          <p:cNvSpPr>
            <a:spLocks noGrp="1"/>
          </p:cNvSpPr>
          <p:nvPr>
            <p:ph type="sldNum" sz="quarter" idx="12"/>
          </p:nvPr>
        </p:nvSpPr>
        <p:spPr/>
        <p:txBody>
          <a:bodyPr/>
          <a:lstStyle/>
          <a:p>
            <a:fld id="{2FBD4BBD-84D1-4C58-AB71-78B69C96F0EE}" type="slidenum">
              <a:rPr lang="ru-RU" smtClean="0"/>
              <a:t>46</a:t>
            </a:fld>
            <a:endParaRPr lang="ru-RU"/>
          </a:p>
        </p:txBody>
      </p:sp>
    </p:spTree>
    <p:extLst>
      <p:ext uri="{BB962C8B-B14F-4D97-AF65-F5344CB8AC3E}">
        <p14:creationId xmlns:p14="http://schemas.microsoft.com/office/powerpoint/2010/main" val="3772593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207874"/>
                                        </p:tgtEl>
                                        <p:attrNameLst>
                                          <p:attrName>style.visibility</p:attrName>
                                        </p:attrNameLst>
                                      </p:cBhvr>
                                      <p:to>
                                        <p:strVal val="visible"/>
                                      </p:to>
                                    </p:set>
                                    <p:animEffect transition="in" filter="slide(fromLeft)">
                                      <p:cBhvr>
                                        <p:cTn id="7" dur="500"/>
                                        <p:tgtEl>
                                          <p:spTgt spid="207874"/>
                                        </p:tgtEl>
                                      </p:cBhvr>
                                    </p:animEffect>
                                  </p:childTnLst>
                                </p:cTn>
                              </p:par>
                            </p:childTnLst>
                          </p:cTn>
                        </p:par>
                        <p:par>
                          <p:cTn id="8" fill="hold" nodeType="afterGroup">
                            <p:stCondLst>
                              <p:cond delay="500"/>
                            </p:stCondLst>
                            <p:childTnLst>
                              <p:par>
                                <p:cTn id="9" presetID="12" presetClass="entr" presetSubtype="8" fill="hold" nodeType="afterEffect">
                                  <p:stCondLst>
                                    <p:cond delay="2000"/>
                                  </p:stCondLst>
                                  <p:childTnLst>
                                    <p:set>
                                      <p:cBhvr>
                                        <p:cTn id="10" dur="1" fill="hold">
                                          <p:stCondLst>
                                            <p:cond delay="0"/>
                                          </p:stCondLst>
                                        </p:cTn>
                                        <p:tgtEl>
                                          <p:spTgt spid="207893"/>
                                        </p:tgtEl>
                                        <p:attrNameLst>
                                          <p:attrName>style.visibility</p:attrName>
                                        </p:attrNameLst>
                                      </p:cBhvr>
                                      <p:to>
                                        <p:strVal val="visible"/>
                                      </p:to>
                                    </p:set>
                                    <p:animEffect transition="in" filter="slide(fromLeft)">
                                      <p:cBhvr>
                                        <p:cTn id="11" dur="500"/>
                                        <p:tgtEl>
                                          <p:spTgt spid="207893"/>
                                        </p:tgtEl>
                                      </p:cBhvr>
                                    </p:animEffect>
                                  </p:childTnLst>
                                </p:cTn>
                              </p:par>
                            </p:childTnLst>
                          </p:cTn>
                        </p:par>
                        <p:par>
                          <p:cTn id="12" fill="hold" nodeType="afterGroup">
                            <p:stCondLst>
                              <p:cond delay="3000"/>
                            </p:stCondLst>
                            <p:childTnLst>
                              <p:par>
                                <p:cTn id="13" presetID="12" presetClass="entr" presetSubtype="8" fill="hold" nodeType="afterEffect">
                                  <p:stCondLst>
                                    <p:cond delay="2000"/>
                                  </p:stCondLst>
                                  <p:childTnLst>
                                    <p:set>
                                      <p:cBhvr>
                                        <p:cTn id="14" dur="1" fill="hold">
                                          <p:stCondLst>
                                            <p:cond delay="0"/>
                                          </p:stCondLst>
                                        </p:cTn>
                                        <p:tgtEl>
                                          <p:spTgt spid="207899"/>
                                        </p:tgtEl>
                                        <p:attrNameLst>
                                          <p:attrName>style.visibility</p:attrName>
                                        </p:attrNameLst>
                                      </p:cBhvr>
                                      <p:to>
                                        <p:strVal val="visible"/>
                                      </p:to>
                                    </p:set>
                                    <p:animEffect transition="in" filter="slide(fromLeft)">
                                      <p:cBhvr>
                                        <p:cTn id="15" dur="500"/>
                                        <p:tgtEl>
                                          <p:spTgt spid="207899"/>
                                        </p:tgtEl>
                                      </p:cBhvr>
                                    </p:animEffect>
                                  </p:childTnLst>
                                </p:cTn>
                              </p:par>
                            </p:childTnLst>
                          </p:cTn>
                        </p:par>
                        <p:par>
                          <p:cTn id="16" fill="hold" nodeType="afterGroup">
                            <p:stCondLst>
                              <p:cond delay="5500"/>
                            </p:stCondLst>
                            <p:childTnLst>
                              <p:par>
                                <p:cTn id="17" presetID="12" presetClass="entr" presetSubtype="8" fill="hold" nodeType="afterEffect">
                                  <p:stCondLst>
                                    <p:cond delay="2000"/>
                                  </p:stCondLst>
                                  <p:childTnLst>
                                    <p:set>
                                      <p:cBhvr>
                                        <p:cTn id="18" dur="1" fill="hold">
                                          <p:stCondLst>
                                            <p:cond delay="0"/>
                                          </p:stCondLst>
                                        </p:cTn>
                                        <p:tgtEl>
                                          <p:spTgt spid="207902"/>
                                        </p:tgtEl>
                                        <p:attrNameLst>
                                          <p:attrName>style.visibility</p:attrName>
                                        </p:attrNameLst>
                                      </p:cBhvr>
                                      <p:to>
                                        <p:strVal val="visible"/>
                                      </p:to>
                                    </p:set>
                                    <p:animEffect transition="in" filter="slide(fromLeft)">
                                      <p:cBhvr>
                                        <p:cTn id="19" dur="500"/>
                                        <p:tgtEl>
                                          <p:spTgt spid="207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3732" y="69210"/>
            <a:ext cx="10242958" cy="725005"/>
          </a:xfrm>
        </p:spPr>
        <p:txBody>
          <a:bodyPr>
            <a:normAutofit fontScale="90000"/>
          </a:bodyPr>
          <a:lstStyle/>
          <a:p>
            <a:r>
              <a:rPr lang="en-US" b="1" dirty="0" smtClean="0">
                <a:effectLst>
                  <a:outerShdw blurRad="38100" dist="38100" dir="2700000" algn="tl">
                    <a:srgbClr val="000000">
                      <a:alpha val="43137"/>
                    </a:srgbClr>
                  </a:outerShdw>
                </a:effectLst>
              </a:rPr>
              <a:t>Neutrons at space: Mars Odyssey 2001</a:t>
            </a:r>
            <a:endParaRPr lang="ru-RU" b="1" dirty="0">
              <a:effectLst>
                <a:outerShdw blurRad="38100" dist="38100" dir="2700000" algn="tl">
                  <a:srgbClr val="000000">
                    <a:alpha val="43137"/>
                  </a:srgbClr>
                </a:outerShdw>
              </a:effectLst>
            </a:endParaRPr>
          </a:p>
        </p:txBody>
      </p:sp>
      <p:grpSp>
        <p:nvGrpSpPr>
          <p:cNvPr id="3" name="Group 49"/>
          <p:cNvGrpSpPr>
            <a:grpSpLocks/>
          </p:cNvGrpSpPr>
          <p:nvPr/>
        </p:nvGrpSpPr>
        <p:grpSpPr bwMode="auto">
          <a:xfrm>
            <a:off x="1085863" y="794214"/>
            <a:ext cx="8167194" cy="5757587"/>
            <a:chOff x="611" y="480"/>
            <a:chExt cx="4765" cy="3537"/>
          </a:xfrm>
        </p:grpSpPr>
        <p:pic>
          <p:nvPicPr>
            <p:cNvPr id="4" name="Picture 4"/>
            <p:cNvPicPr>
              <a:picLocks noChangeAspect="1" noChangeArrowheads="1"/>
            </p:cNvPicPr>
            <p:nvPr/>
          </p:nvPicPr>
          <p:blipFill>
            <a:blip r:embed="rId2" cstate="screen"/>
            <a:srcRect/>
            <a:stretch>
              <a:fillRect/>
            </a:stretch>
          </p:blipFill>
          <p:spPr bwMode="auto">
            <a:xfrm>
              <a:off x="611" y="480"/>
              <a:ext cx="4589" cy="3537"/>
            </a:xfrm>
            <a:prstGeom prst="rect">
              <a:avLst/>
            </a:prstGeom>
            <a:noFill/>
            <a:ln w="9525">
              <a:noFill/>
              <a:miter lim="800000"/>
              <a:headEnd/>
              <a:tailEnd/>
            </a:ln>
          </p:spPr>
        </p:pic>
        <p:sp>
          <p:nvSpPr>
            <p:cNvPr id="5" name="Line 27"/>
            <p:cNvSpPr>
              <a:spLocks noChangeShapeType="1"/>
            </p:cNvSpPr>
            <p:nvPr/>
          </p:nvSpPr>
          <p:spPr bwMode="auto">
            <a:xfrm flipV="1">
              <a:off x="1008" y="1008"/>
              <a:ext cx="336" cy="1200"/>
            </a:xfrm>
            <a:prstGeom prst="line">
              <a:avLst/>
            </a:prstGeom>
            <a:noFill/>
            <a:ln w="25400">
              <a:solidFill>
                <a:srgbClr val="FFFF00"/>
              </a:solidFill>
              <a:round/>
              <a:headEnd type="triangle" w="med" len="med"/>
              <a:tailEnd/>
            </a:ln>
            <a:effectLst/>
          </p:spPr>
          <p:txBody>
            <a:bodyPr/>
            <a:lstStyle/>
            <a:p>
              <a:endParaRPr lang="ko-KR" altLang="en-US"/>
            </a:p>
          </p:txBody>
        </p:sp>
        <p:sp>
          <p:nvSpPr>
            <p:cNvPr id="6" name="Line 28"/>
            <p:cNvSpPr>
              <a:spLocks noChangeShapeType="1"/>
            </p:cNvSpPr>
            <p:nvPr/>
          </p:nvSpPr>
          <p:spPr bwMode="auto">
            <a:xfrm>
              <a:off x="1344" y="1008"/>
              <a:ext cx="1920" cy="0"/>
            </a:xfrm>
            <a:prstGeom prst="line">
              <a:avLst/>
            </a:prstGeom>
            <a:noFill/>
            <a:ln w="25400">
              <a:solidFill>
                <a:srgbClr val="FFFF00"/>
              </a:solidFill>
              <a:round/>
              <a:headEnd/>
              <a:tailEnd/>
            </a:ln>
            <a:effectLst/>
          </p:spPr>
          <p:txBody>
            <a:bodyPr/>
            <a:lstStyle/>
            <a:p>
              <a:endParaRPr lang="ko-KR" altLang="en-US"/>
            </a:p>
          </p:txBody>
        </p:sp>
        <p:sp>
          <p:nvSpPr>
            <p:cNvPr id="7" name="Text Box 29"/>
            <p:cNvSpPr txBox="1">
              <a:spLocks noChangeArrowheads="1"/>
            </p:cNvSpPr>
            <p:nvPr/>
          </p:nvSpPr>
          <p:spPr bwMode="auto">
            <a:xfrm>
              <a:off x="1344" y="720"/>
              <a:ext cx="2064" cy="263"/>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latin typeface="Times New Roman" pitchFamily="18" charset="0"/>
                </a:rPr>
                <a:t>Gamma sensor head (HPG)</a:t>
              </a:r>
              <a:endParaRPr lang="ru-RU" altLang="ko-KR" sz="2000" b="1">
                <a:solidFill>
                  <a:schemeClr val="bg1"/>
                </a:solidFill>
                <a:latin typeface="Times New Roman" pitchFamily="18" charset="0"/>
              </a:endParaRPr>
            </a:p>
          </p:txBody>
        </p:sp>
        <p:sp>
          <p:nvSpPr>
            <p:cNvPr id="8" name="Line 30"/>
            <p:cNvSpPr>
              <a:spLocks noChangeShapeType="1"/>
            </p:cNvSpPr>
            <p:nvPr/>
          </p:nvSpPr>
          <p:spPr bwMode="auto">
            <a:xfrm flipH="1" flipV="1">
              <a:off x="3120" y="1920"/>
              <a:ext cx="384" cy="720"/>
            </a:xfrm>
            <a:prstGeom prst="line">
              <a:avLst/>
            </a:prstGeom>
            <a:noFill/>
            <a:ln w="25400">
              <a:solidFill>
                <a:srgbClr val="FFFF00"/>
              </a:solidFill>
              <a:round/>
              <a:headEnd type="triangle" w="med" len="med"/>
              <a:tailEnd/>
            </a:ln>
            <a:effectLst/>
          </p:spPr>
          <p:txBody>
            <a:bodyPr/>
            <a:lstStyle/>
            <a:p>
              <a:endParaRPr lang="ko-KR" altLang="en-US"/>
            </a:p>
          </p:txBody>
        </p:sp>
        <p:sp>
          <p:nvSpPr>
            <p:cNvPr id="9" name="Line 31"/>
            <p:cNvSpPr>
              <a:spLocks noChangeShapeType="1"/>
            </p:cNvSpPr>
            <p:nvPr/>
          </p:nvSpPr>
          <p:spPr bwMode="auto">
            <a:xfrm>
              <a:off x="1248" y="1920"/>
              <a:ext cx="1872" cy="0"/>
            </a:xfrm>
            <a:prstGeom prst="line">
              <a:avLst/>
            </a:prstGeom>
            <a:noFill/>
            <a:ln w="25400">
              <a:solidFill>
                <a:srgbClr val="FFFF00"/>
              </a:solidFill>
              <a:round/>
              <a:headEnd/>
              <a:tailEnd/>
            </a:ln>
            <a:effectLst/>
          </p:spPr>
          <p:txBody>
            <a:bodyPr/>
            <a:lstStyle/>
            <a:p>
              <a:endParaRPr lang="ko-KR" altLang="en-US"/>
            </a:p>
          </p:txBody>
        </p:sp>
        <p:sp>
          <p:nvSpPr>
            <p:cNvPr id="10" name="Text Box 33"/>
            <p:cNvSpPr txBox="1">
              <a:spLocks noChangeArrowheads="1"/>
            </p:cNvSpPr>
            <p:nvPr/>
          </p:nvSpPr>
          <p:spPr bwMode="auto">
            <a:xfrm>
              <a:off x="937" y="1632"/>
              <a:ext cx="2471" cy="263"/>
            </a:xfrm>
            <a:prstGeom prst="rect">
              <a:avLst/>
            </a:prstGeom>
            <a:noFill/>
            <a:ln w="9525">
              <a:noFill/>
              <a:miter lim="800000"/>
              <a:headEnd/>
              <a:tailEnd/>
            </a:ln>
            <a:effectLst/>
          </p:spPr>
          <p:txBody>
            <a:bodyPr wrap="square">
              <a:spAutoFit/>
            </a:bodyPr>
            <a:lstStyle/>
            <a:p>
              <a:pPr>
                <a:spcBef>
                  <a:spcPct val="50000"/>
                </a:spcBef>
              </a:pPr>
              <a:r>
                <a:rPr lang="en-US" sz="2000" b="1" dirty="0">
                  <a:solidFill>
                    <a:schemeClr val="bg1"/>
                  </a:solidFill>
                  <a:latin typeface="Times New Roman" pitchFamily="18" charset="0"/>
                </a:rPr>
                <a:t>Thermal neutron detector (NS)</a:t>
              </a:r>
              <a:endParaRPr lang="ru-RU" altLang="ko-KR" sz="2000" b="1" dirty="0">
                <a:solidFill>
                  <a:schemeClr val="bg1"/>
                </a:solidFill>
                <a:latin typeface="Times New Roman" pitchFamily="18" charset="0"/>
              </a:endParaRPr>
            </a:p>
          </p:txBody>
        </p:sp>
        <p:sp>
          <p:nvSpPr>
            <p:cNvPr id="11" name="Line 34"/>
            <p:cNvSpPr>
              <a:spLocks noChangeShapeType="1"/>
            </p:cNvSpPr>
            <p:nvPr/>
          </p:nvSpPr>
          <p:spPr bwMode="auto">
            <a:xfrm flipH="1">
              <a:off x="3504" y="2496"/>
              <a:ext cx="432" cy="1152"/>
            </a:xfrm>
            <a:prstGeom prst="line">
              <a:avLst/>
            </a:prstGeom>
            <a:noFill/>
            <a:ln w="25400">
              <a:solidFill>
                <a:srgbClr val="FFFF00"/>
              </a:solidFill>
              <a:round/>
              <a:headEnd type="triangle" w="med" len="med"/>
              <a:tailEnd/>
            </a:ln>
            <a:effectLst/>
          </p:spPr>
          <p:txBody>
            <a:bodyPr/>
            <a:lstStyle/>
            <a:p>
              <a:endParaRPr lang="ko-KR" altLang="en-US"/>
            </a:p>
          </p:txBody>
        </p:sp>
        <p:sp>
          <p:nvSpPr>
            <p:cNvPr id="12" name="Line 35"/>
            <p:cNvSpPr>
              <a:spLocks noChangeShapeType="1"/>
            </p:cNvSpPr>
            <p:nvPr/>
          </p:nvSpPr>
          <p:spPr bwMode="auto">
            <a:xfrm flipH="1">
              <a:off x="864" y="3648"/>
              <a:ext cx="2640" cy="0"/>
            </a:xfrm>
            <a:prstGeom prst="line">
              <a:avLst/>
            </a:prstGeom>
            <a:noFill/>
            <a:ln w="25400">
              <a:solidFill>
                <a:srgbClr val="FFFF00"/>
              </a:solidFill>
              <a:round/>
              <a:headEnd/>
              <a:tailEnd/>
            </a:ln>
            <a:effectLst/>
          </p:spPr>
          <p:txBody>
            <a:bodyPr/>
            <a:lstStyle/>
            <a:p>
              <a:endParaRPr lang="ko-KR" altLang="en-US"/>
            </a:p>
          </p:txBody>
        </p:sp>
        <p:sp>
          <p:nvSpPr>
            <p:cNvPr id="13" name="Text Box 36"/>
            <p:cNvSpPr txBox="1">
              <a:spLocks noChangeArrowheads="1"/>
            </p:cNvSpPr>
            <p:nvPr/>
          </p:nvSpPr>
          <p:spPr bwMode="auto">
            <a:xfrm>
              <a:off x="768" y="3360"/>
              <a:ext cx="2784" cy="263"/>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latin typeface="Times New Roman" pitchFamily="18" charset="0"/>
                </a:rPr>
                <a:t>High energy neutron detector (HEND)</a:t>
              </a:r>
              <a:endParaRPr lang="ru-RU" altLang="ko-KR" sz="2000" b="1">
                <a:solidFill>
                  <a:schemeClr val="bg1"/>
                </a:solidFill>
                <a:latin typeface="Times New Roman" pitchFamily="18" charset="0"/>
              </a:endParaRPr>
            </a:p>
          </p:txBody>
        </p:sp>
        <p:sp>
          <p:nvSpPr>
            <p:cNvPr id="14" name="Line 37"/>
            <p:cNvSpPr>
              <a:spLocks noChangeShapeType="1"/>
            </p:cNvSpPr>
            <p:nvPr/>
          </p:nvSpPr>
          <p:spPr bwMode="auto">
            <a:xfrm flipH="1" flipV="1">
              <a:off x="3648" y="864"/>
              <a:ext cx="624" cy="768"/>
            </a:xfrm>
            <a:prstGeom prst="line">
              <a:avLst/>
            </a:prstGeom>
            <a:noFill/>
            <a:ln w="25400">
              <a:solidFill>
                <a:srgbClr val="FFFF00"/>
              </a:solidFill>
              <a:round/>
              <a:headEnd type="triangle" w="med" len="med"/>
              <a:tailEnd/>
            </a:ln>
            <a:effectLst/>
          </p:spPr>
          <p:txBody>
            <a:bodyPr/>
            <a:lstStyle/>
            <a:p>
              <a:endParaRPr lang="ko-KR" altLang="en-US"/>
            </a:p>
          </p:txBody>
        </p:sp>
        <p:sp>
          <p:nvSpPr>
            <p:cNvPr id="15" name="Line 38"/>
            <p:cNvSpPr>
              <a:spLocks noChangeShapeType="1"/>
            </p:cNvSpPr>
            <p:nvPr/>
          </p:nvSpPr>
          <p:spPr bwMode="auto">
            <a:xfrm>
              <a:off x="3648" y="864"/>
              <a:ext cx="1296" cy="0"/>
            </a:xfrm>
            <a:prstGeom prst="line">
              <a:avLst/>
            </a:prstGeom>
            <a:noFill/>
            <a:ln w="25400">
              <a:solidFill>
                <a:srgbClr val="FFFF00"/>
              </a:solidFill>
              <a:round/>
              <a:headEnd/>
              <a:tailEnd/>
            </a:ln>
            <a:effectLst/>
          </p:spPr>
          <p:txBody>
            <a:bodyPr/>
            <a:lstStyle/>
            <a:p>
              <a:endParaRPr lang="ko-KR" altLang="en-US"/>
            </a:p>
          </p:txBody>
        </p:sp>
        <p:sp>
          <p:nvSpPr>
            <p:cNvPr id="16" name="Text Box 39"/>
            <p:cNvSpPr txBox="1">
              <a:spLocks noChangeArrowheads="1"/>
            </p:cNvSpPr>
            <p:nvPr/>
          </p:nvSpPr>
          <p:spPr bwMode="auto">
            <a:xfrm>
              <a:off x="3600" y="576"/>
              <a:ext cx="1392" cy="263"/>
            </a:xfrm>
            <a:prstGeom prst="rect">
              <a:avLst/>
            </a:prstGeom>
            <a:noFill/>
            <a:ln w="9525">
              <a:noFill/>
              <a:miter lim="800000"/>
              <a:headEnd/>
              <a:tailEnd/>
            </a:ln>
            <a:effectLst/>
          </p:spPr>
          <p:txBody>
            <a:bodyPr>
              <a:spAutoFit/>
            </a:bodyPr>
            <a:lstStyle/>
            <a:p>
              <a:pPr>
                <a:spcBef>
                  <a:spcPct val="50000"/>
                </a:spcBef>
              </a:pPr>
              <a:r>
                <a:rPr lang="en-US" sz="2000" b="1" dirty="0">
                  <a:solidFill>
                    <a:schemeClr val="bg1"/>
                  </a:solidFill>
                  <a:latin typeface="Times New Roman" pitchFamily="18" charset="0"/>
                </a:rPr>
                <a:t>High gain antenna</a:t>
              </a:r>
              <a:endParaRPr lang="ru-RU" altLang="ko-KR" sz="2000" b="1" dirty="0">
                <a:solidFill>
                  <a:schemeClr val="bg1"/>
                </a:solidFill>
                <a:latin typeface="Times New Roman" pitchFamily="18" charset="0"/>
              </a:endParaRPr>
            </a:p>
          </p:txBody>
        </p:sp>
        <p:sp>
          <p:nvSpPr>
            <p:cNvPr id="17" name="Line 40"/>
            <p:cNvSpPr>
              <a:spLocks noChangeShapeType="1"/>
            </p:cNvSpPr>
            <p:nvPr/>
          </p:nvSpPr>
          <p:spPr bwMode="auto">
            <a:xfrm>
              <a:off x="3936" y="2880"/>
              <a:ext cx="96" cy="960"/>
            </a:xfrm>
            <a:prstGeom prst="line">
              <a:avLst/>
            </a:prstGeom>
            <a:noFill/>
            <a:ln w="25400">
              <a:solidFill>
                <a:srgbClr val="FFFF00"/>
              </a:solidFill>
              <a:round/>
              <a:headEnd type="triangle" w="med" len="med"/>
              <a:tailEnd/>
            </a:ln>
            <a:effectLst/>
          </p:spPr>
          <p:txBody>
            <a:bodyPr/>
            <a:lstStyle/>
            <a:p>
              <a:endParaRPr lang="ko-KR" altLang="en-US"/>
            </a:p>
          </p:txBody>
        </p:sp>
        <p:sp>
          <p:nvSpPr>
            <p:cNvPr id="18" name="Line 41"/>
            <p:cNvSpPr>
              <a:spLocks noChangeShapeType="1"/>
            </p:cNvSpPr>
            <p:nvPr/>
          </p:nvSpPr>
          <p:spPr bwMode="auto">
            <a:xfrm>
              <a:off x="4032" y="3840"/>
              <a:ext cx="672" cy="0"/>
            </a:xfrm>
            <a:prstGeom prst="line">
              <a:avLst/>
            </a:prstGeom>
            <a:noFill/>
            <a:ln w="25400">
              <a:solidFill>
                <a:srgbClr val="FFFF00"/>
              </a:solidFill>
              <a:round/>
              <a:headEnd/>
              <a:tailEnd/>
            </a:ln>
            <a:effectLst/>
          </p:spPr>
          <p:txBody>
            <a:bodyPr/>
            <a:lstStyle/>
            <a:p>
              <a:endParaRPr lang="ko-KR" altLang="en-US"/>
            </a:p>
          </p:txBody>
        </p:sp>
        <p:sp>
          <p:nvSpPr>
            <p:cNvPr id="19" name="Text Box 42"/>
            <p:cNvSpPr txBox="1">
              <a:spLocks noChangeArrowheads="1"/>
            </p:cNvSpPr>
            <p:nvPr/>
          </p:nvSpPr>
          <p:spPr bwMode="auto">
            <a:xfrm>
              <a:off x="4032" y="3552"/>
              <a:ext cx="768" cy="263"/>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latin typeface="Times New Roman" pitchFamily="18" charset="0"/>
                </a:rPr>
                <a:t>THEMIS</a:t>
              </a:r>
              <a:endParaRPr lang="ru-RU" altLang="ko-KR" sz="2000" b="1">
                <a:solidFill>
                  <a:schemeClr val="bg1"/>
                </a:solidFill>
                <a:latin typeface="Times New Roman" pitchFamily="18" charset="0"/>
              </a:endParaRPr>
            </a:p>
          </p:txBody>
        </p:sp>
        <p:sp>
          <p:nvSpPr>
            <p:cNvPr id="20" name="Line 43"/>
            <p:cNvSpPr>
              <a:spLocks noChangeShapeType="1"/>
            </p:cNvSpPr>
            <p:nvPr/>
          </p:nvSpPr>
          <p:spPr bwMode="auto">
            <a:xfrm flipV="1">
              <a:off x="2448" y="2880"/>
              <a:ext cx="768" cy="336"/>
            </a:xfrm>
            <a:prstGeom prst="line">
              <a:avLst/>
            </a:prstGeom>
            <a:noFill/>
            <a:ln w="25400">
              <a:solidFill>
                <a:srgbClr val="FFFF00"/>
              </a:solidFill>
              <a:round/>
              <a:headEnd/>
              <a:tailEnd type="triangle" w="med" len="med"/>
            </a:ln>
            <a:effectLst/>
          </p:spPr>
          <p:txBody>
            <a:bodyPr/>
            <a:lstStyle/>
            <a:p>
              <a:endParaRPr lang="ko-KR" altLang="en-US"/>
            </a:p>
          </p:txBody>
        </p:sp>
        <p:sp>
          <p:nvSpPr>
            <p:cNvPr id="21" name="Line 44"/>
            <p:cNvSpPr>
              <a:spLocks noChangeShapeType="1"/>
            </p:cNvSpPr>
            <p:nvPr/>
          </p:nvSpPr>
          <p:spPr bwMode="auto">
            <a:xfrm flipH="1">
              <a:off x="1632" y="3216"/>
              <a:ext cx="816" cy="0"/>
            </a:xfrm>
            <a:prstGeom prst="line">
              <a:avLst/>
            </a:prstGeom>
            <a:noFill/>
            <a:ln w="25400">
              <a:solidFill>
                <a:srgbClr val="FFFF00"/>
              </a:solidFill>
              <a:round/>
              <a:headEnd/>
              <a:tailEnd/>
            </a:ln>
            <a:effectLst/>
          </p:spPr>
          <p:txBody>
            <a:bodyPr/>
            <a:lstStyle/>
            <a:p>
              <a:endParaRPr lang="ko-KR" altLang="en-US"/>
            </a:p>
          </p:txBody>
        </p:sp>
        <p:sp>
          <p:nvSpPr>
            <p:cNvPr id="22" name="Text Box 45"/>
            <p:cNvSpPr txBox="1">
              <a:spLocks noChangeArrowheads="1"/>
            </p:cNvSpPr>
            <p:nvPr/>
          </p:nvSpPr>
          <p:spPr bwMode="auto">
            <a:xfrm>
              <a:off x="1584" y="2928"/>
              <a:ext cx="1008" cy="263"/>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latin typeface="Times New Roman" pitchFamily="18" charset="0"/>
                </a:rPr>
                <a:t>Solar array</a:t>
              </a:r>
              <a:endParaRPr lang="ru-RU" altLang="ko-KR" sz="2000" b="1">
                <a:solidFill>
                  <a:schemeClr val="bg1"/>
                </a:solidFill>
                <a:latin typeface="Times New Roman" pitchFamily="18" charset="0"/>
              </a:endParaRPr>
            </a:p>
          </p:txBody>
        </p:sp>
        <p:sp>
          <p:nvSpPr>
            <p:cNvPr id="23" name="Line 46"/>
            <p:cNvSpPr>
              <a:spLocks noChangeShapeType="1"/>
            </p:cNvSpPr>
            <p:nvPr/>
          </p:nvSpPr>
          <p:spPr bwMode="auto">
            <a:xfrm>
              <a:off x="3936" y="2352"/>
              <a:ext cx="288" cy="768"/>
            </a:xfrm>
            <a:prstGeom prst="line">
              <a:avLst/>
            </a:prstGeom>
            <a:noFill/>
            <a:ln w="25400">
              <a:solidFill>
                <a:srgbClr val="FFFF00"/>
              </a:solidFill>
              <a:round/>
              <a:headEnd type="triangle" w="med" len="med"/>
              <a:tailEnd/>
            </a:ln>
            <a:effectLst/>
          </p:spPr>
          <p:txBody>
            <a:bodyPr/>
            <a:lstStyle/>
            <a:p>
              <a:endParaRPr lang="ko-KR" altLang="en-US"/>
            </a:p>
          </p:txBody>
        </p:sp>
        <p:sp>
          <p:nvSpPr>
            <p:cNvPr id="24" name="Line 47"/>
            <p:cNvSpPr>
              <a:spLocks noChangeShapeType="1"/>
            </p:cNvSpPr>
            <p:nvPr/>
          </p:nvSpPr>
          <p:spPr bwMode="auto">
            <a:xfrm>
              <a:off x="4224" y="3120"/>
              <a:ext cx="960" cy="0"/>
            </a:xfrm>
            <a:prstGeom prst="line">
              <a:avLst/>
            </a:prstGeom>
            <a:noFill/>
            <a:ln w="25400">
              <a:solidFill>
                <a:srgbClr val="FFFF00"/>
              </a:solidFill>
              <a:round/>
              <a:headEnd/>
              <a:tailEnd/>
            </a:ln>
            <a:effectLst/>
          </p:spPr>
          <p:txBody>
            <a:bodyPr/>
            <a:lstStyle/>
            <a:p>
              <a:endParaRPr lang="ko-KR" altLang="en-US"/>
            </a:p>
          </p:txBody>
        </p:sp>
        <p:sp>
          <p:nvSpPr>
            <p:cNvPr id="25" name="Text Box 48"/>
            <p:cNvSpPr txBox="1">
              <a:spLocks noChangeArrowheads="1"/>
            </p:cNvSpPr>
            <p:nvPr/>
          </p:nvSpPr>
          <p:spPr bwMode="auto">
            <a:xfrm>
              <a:off x="4224" y="2832"/>
              <a:ext cx="1152" cy="263"/>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latin typeface="Times New Roman" pitchFamily="18" charset="0"/>
                </a:rPr>
                <a:t>Star cameras</a:t>
              </a:r>
              <a:endParaRPr lang="ru-RU" altLang="ko-KR" sz="2000" b="1">
                <a:solidFill>
                  <a:schemeClr val="bg1"/>
                </a:solidFill>
                <a:latin typeface="Times New Roman" pitchFamily="18" charset="0"/>
              </a:endParaRPr>
            </a:p>
          </p:txBody>
        </p:sp>
      </p:grpSp>
      <p:sp>
        <p:nvSpPr>
          <p:cNvPr id="26" name="Дата 25"/>
          <p:cNvSpPr>
            <a:spLocks noGrp="1"/>
          </p:cNvSpPr>
          <p:nvPr>
            <p:ph type="dt" sz="half" idx="10"/>
          </p:nvPr>
        </p:nvSpPr>
        <p:spPr/>
        <p:txBody>
          <a:bodyPr/>
          <a:lstStyle/>
          <a:p>
            <a:r>
              <a:rPr lang="ru-RU" smtClean="0"/>
              <a:t>08.06.2015</a:t>
            </a:r>
            <a:endParaRPr lang="ru-RU"/>
          </a:p>
        </p:txBody>
      </p:sp>
      <p:sp>
        <p:nvSpPr>
          <p:cNvPr id="27" name="Нижний колонтитул 26"/>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28" name="Номер слайда 27"/>
          <p:cNvSpPr>
            <a:spLocks noGrp="1"/>
          </p:cNvSpPr>
          <p:nvPr>
            <p:ph type="sldNum" sz="quarter" idx="12"/>
          </p:nvPr>
        </p:nvSpPr>
        <p:spPr/>
        <p:txBody>
          <a:bodyPr/>
          <a:lstStyle/>
          <a:p>
            <a:fld id="{2FBD4BBD-84D1-4C58-AB71-78B69C96F0EE}" type="slidenum">
              <a:rPr lang="ru-RU" smtClean="0"/>
              <a:t>47</a:t>
            </a:fld>
            <a:endParaRPr lang="ru-RU"/>
          </a:p>
        </p:txBody>
      </p:sp>
    </p:spTree>
    <p:extLst>
      <p:ext uri="{BB962C8B-B14F-4D97-AF65-F5344CB8AC3E}">
        <p14:creationId xmlns:p14="http://schemas.microsoft.com/office/powerpoint/2010/main" val="228872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rot="5400000">
            <a:off x="6870753" y="3060753"/>
            <a:ext cx="6858000" cy="736494"/>
          </a:xfrm>
          <a:prstGeom prst="rect">
            <a:avLst/>
          </a:prstGeom>
        </p:spPr>
        <p:txBody>
          <a:bodyPr/>
          <a:lstStyle/>
          <a:p>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a:p>
        </p:txBody>
      </p:sp>
      <p:grpSp>
        <p:nvGrpSpPr>
          <p:cNvPr id="2" name="Group 4"/>
          <p:cNvGrpSpPr/>
          <p:nvPr/>
        </p:nvGrpSpPr>
        <p:grpSpPr>
          <a:xfrm>
            <a:off x="1600200" y="1"/>
            <a:ext cx="8839200" cy="6632575"/>
            <a:chOff x="76200" y="0"/>
            <a:chExt cx="8839200" cy="6632575"/>
          </a:xfrm>
        </p:grpSpPr>
        <p:grpSp>
          <p:nvGrpSpPr>
            <p:cNvPr id="3" name="Group 16"/>
            <p:cNvGrpSpPr/>
            <p:nvPr/>
          </p:nvGrpSpPr>
          <p:grpSpPr>
            <a:xfrm>
              <a:off x="304800" y="228600"/>
              <a:ext cx="8610600" cy="6403975"/>
              <a:chOff x="304800" y="228600"/>
              <a:chExt cx="8610600" cy="6403975"/>
            </a:xfrm>
          </p:grpSpPr>
          <p:pic>
            <p:nvPicPr>
              <p:cNvPr id="8" name="Picture 2" descr="Fig_3"/>
              <p:cNvPicPr>
                <a:picLocks noChangeAspect="1" noChangeArrowheads="1"/>
              </p:cNvPicPr>
              <p:nvPr/>
            </p:nvPicPr>
            <p:blipFill>
              <a:blip r:embed="rId2" cstate="screen"/>
              <a:srcRect/>
              <a:stretch>
                <a:fillRect/>
              </a:stretch>
            </p:blipFill>
            <p:spPr bwMode="auto">
              <a:xfrm>
                <a:off x="3657600" y="228600"/>
                <a:ext cx="5257800" cy="5124450"/>
              </a:xfrm>
              <a:prstGeom prst="rect">
                <a:avLst/>
              </a:prstGeom>
              <a:noFill/>
            </p:spPr>
          </p:pic>
          <p:pic>
            <p:nvPicPr>
              <p:cNvPr id="9" name="Picture 4" descr="ODYSSEYB"/>
              <p:cNvPicPr>
                <a:picLocks noChangeAspect="1" noChangeArrowheads="1"/>
              </p:cNvPicPr>
              <p:nvPr/>
            </p:nvPicPr>
            <p:blipFill>
              <a:blip r:embed="rId3" cstate="screen">
                <a:extLst>
                  <a:ext uri="{28A0092B-C50C-407E-A947-70E740481C1C}">
                    <a14:useLocalDpi xmlns:a14="http://schemas.microsoft.com/office/drawing/2010/main"/>
                  </a:ext>
                </a:extLst>
              </a:blip>
              <a:srcRect t="-60"/>
              <a:stretch>
                <a:fillRect/>
              </a:stretch>
            </p:blipFill>
            <p:spPr bwMode="auto">
              <a:xfrm>
                <a:off x="304800" y="2667000"/>
                <a:ext cx="3254375" cy="3962400"/>
              </a:xfrm>
              <a:prstGeom prst="rect">
                <a:avLst/>
              </a:prstGeom>
              <a:noFill/>
              <a:ln w="76200" cmpd="tri">
                <a:solidFill>
                  <a:srgbClr val="DAA948"/>
                </a:solidFill>
                <a:miter lim="800000"/>
                <a:headEnd/>
                <a:tailEnd/>
              </a:ln>
            </p:spPr>
          </p:pic>
          <p:grpSp>
            <p:nvGrpSpPr>
              <p:cNvPr id="5" name="Group 8"/>
              <p:cNvGrpSpPr>
                <a:grpSpLocks/>
              </p:cNvGrpSpPr>
              <p:nvPr/>
            </p:nvGrpSpPr>
            <p:grpSpPr bwMode="auto">
              <a:xfrm>
                <a:off x="381000" y="3505200"/>
                <a:ext cx="3097015" cy="2895600"/>
                <a:chOff x="336" y="1728"/>
                <a:chExt cx="2160" cy="2112"/>
              </a:xfrm>
            </p:grpSpPr>
            <p:sp>
              <p:nvSpPr>
                <p:cNvPr id="12" name="Line 6"/>
                <p:cNvSpPr>
                  <a:spLocks noChangeShapeType="1"/>
                </p:cNvSpPr>
                <p:nvPr/>
              </p:nvSpPr>
              <p:spPr bwMode="auto">
                <a:xfrm>
                  <a:off x="1440" y="1728"/>
                  <a:ext cx="0" cy="1728"/>
                </a:xfrm>
                <a:prstGeom prst="line">
                  <a:avLst/>
                </a:prstGeom>
                <a:noFill/>
                <a:ln w="57150">
                  <a:solidFill>
                    <a:srgbClr val="FFFF66"/>
                  </a:solidFill>
                  <a:round/>
                  <a:headEnd type="triangle" w="med" len="med"/>
                  <a:tailEnd type="triangle" w="med" len="med"/>
                </a:ln>
                <a:effectLst/>
              </p:spPr>
              <p:txBody>
                <a:bodyPr/>
                <a:lstStyle/>
                <a:p>
                  <a:endParaRPr lang="ko-KR" altLang="en-US"/>
                </a:p>
              </p:txBody>
            </p:sp>
            <p:sp>
              <p:nvSpPr>
                <p:cNvPr id="13" name="Text Box 7"/>
                <p:cNvSpPr txBox="1">
                  <a:spLocks noChangeArrowheads="1"/>
                </p:cNvSpPr>
                <p:nvPr/>
              </p:nvSpPr>
              <p:spPr bwMode="auto">
                <a:xfrm>
                  <a:off x="1584" y="1968"/>
                  <a:ext cx="800" cy="269"/>
                </a:xfrm>
                <a:prstGeom prst="rect">
                  <a:avLst/>
                </a:prstGeom>
                <a:noFill/>
                <a:ln w="9525">
                  <a:noFill/>
                  <a:miter lim="800000"/>
                  <a:headEnd/>
                  <a:tailEnd/>
                </a:ln>
                <a:effectLst/>
              </p:spPr>
              <p:txBody>
                <a:bodyPr wrap="none">
                  <a:spAutoFit/>
                </a:bodyPr>
                <a:lstStyle/>
                <a:p>
                  <a:r>
                    <a:rPr lang="en-US" b="1">
                      <a:solidFill>
                        <a:srgbClr val="FFFF66"/>
                      </a:solidFill>
                      <a:effectLst>
                        <a:outerShdw blurRad="38100" dist="38100" dir="2700000" algn="tl">
                          <a:srgbClr val="000000"/>
                        </a:outerShdw>
                      </a:effectLst>
                      <a:latin typeface="Times New Roman" pitchFamily="18" charset="0"/>
                    </a:rPr>
                    <a:t>H 400 km</a:t>
                  </a:r>
                  <a:endParaRPr lang="ru-RU" altLang="ko-KR" b="1">
                    <a:solidFill>
                      <a:srgbClr val="FFFF66"/>
                    </a:solidFill>
                    <a:effectLst>
                      <a:outerShdw blurRad="38100" dist="38100" dir="2700000" algn="tl">
                        <a:srgbClr val="000000"/>
                      </a:outerShdw>
                    </a:effectLst>
                    <a:latin typeface="Times New Roman" pitchFamily="18" charset="0"/>
                  </a:endParaRPr>
                </a:p>
              </p:txBody>
            </p:sp>
            <p:sp>
              <p:nvSpPr>
                <p:cNvPr id="14" name="Oval 8"/>
                <p:cNvSpPr>
                  <a:spLocks noChangeArrowheads="1"/>
                </p:cNvSpPr>
                <p:nvPr/>
              </p:nvSpPr>
              <p:spPr bwMode="auto">
                <a:xfrm>
                  <a:off x="336" y="3024"/>
                  <a:ext cx="2160" cy="816"/>
                </a:xfrm>
                <a:prstGeom prst="ellipse">
                  <a:avLst/>
                </a:prstGeom>
                <a:noFill/>
                <a:ln w="28575">
                  <a:solidFill>
                    <a:srgbClr val="FFFF66"/>
                  </a:solidFill>
                  <a:round/>
                  <a:headEnd/>
                  <a:tailEnd/>
                </a:ln>
                <a:effectLst/>
              </p:spPr>
              <p:txBody>
                <a:bodyPr wrap="none" anchor="ctr"/>
                <a:lstStyle/>
                <a:p>
                  <a:endParaRPr lang="ko-KR" altLang="en-US"/>
                </a:p>
              </p:txBody>
            </p:sp>
            <p:sp>
              <p:nvSpPr>
                <p:cNvPr id="15" name="Line 9"/>
                <p:cNvSpPr>
                  <a:spLocks noChangeShapeType="1"/>
                </p:cNvSpPr>
                <p:nvPr/>
              </p:nvSpPr>
              <p:spPr bwMode="auto">
                <a:xfrm flipV="1">
                  <a:off x="528" y="3168"/>
                  <a:ext cx="1632" cy="480"/>
                </a:xfrm>
                <a:prstGeom prst="line">
                  <a:avLst/>
                </a:prstGeom>
                <a:noFill/>
                <a:ln w="38100">
                  <a:solidFill>
                    <a:srgbClr val="FFFF66"/>
                  </a:solidFill>
                  <a:round/>
                  <a:headEnd type="triangle" w="med" len="med"/>
                  <a:tailEnd type="triangle" w="med" len="med"/>
                </a:ln>
                <a:effectLst/>
              </p:spPr>
              <p:txBody>
                <a:bodyPr/>
                <a:lstStyle/>
                <a:p>
                  <a:endParaRPr lang="ko-KR" altLang="en-US"/>
                </a:p>
              </p:txBody>
            </p:sp>
            <p:sp>
              <p:nvSpPr>
                <p:cNvPr id="16" name="Text Box 10"/>
                <p:cNvSpPr txBox="1">
                  <a:spLocks noChangeArrowheads="1"/>
                </p:cNvSpPr>
                <p:nvPr/>
              </p:nvSpPr>
              <p:spPr bwMode="auto">
                <a:xfrm>
                  <a:off x="1344" y="3456"/>
                  <a:ext cx="800" cy="269"/>
                </a:xfrm>
                <a:prstGeom prst="rect">
                  <a:avLst/>
                </a:prstGeom>
                <a:noFill/>
                <a:ln w="9525">
                  <a:noFill/>
                  <a:miter lim="800000"/>
                  <a:headEnd/>
                  <a:tailEnd/>
                </a:ln>
                <a:effectLst/>
              </p:spPr>
              <p:txBody>
                <a:bodyPr wrap="none">
                  <a:spAutoFit/>
                </a:bodyPr>
                <a:lstStyle/>
                <a:p>
                  <a:r>
                    <a:rPr lang="en-US" b="1">
                      <a:solidFill>
                        <a:srgbClr val="FFFF66"/>
                      </a:solidFill>
                      <a:effectLst>
                        <a:outerShdw blurRad="38100" dist="38100" dir="2700000" algn="tl">
                          <a:srgbClr val="000000"/>
                        </a:outerShdw>
                      </a:effectLst>
                      <a:latin typeface="Times New Roman" pitchFamily="18" charset="0"/>
                      <a:cs typeface="Times New Roman" pitchFamily="18" charset="0"/>
                    </a:rPr>
                    <a:t>Ø</a:t>
                  </a:r>
                  <a:r>
                    <a:rPr lang="en-US" b="1">
                      <a:solidFill>
                        <a:srgbClr val="FFFF66"/>
                      </a:solidFill>
                      <a:effectLst>
                        <a:outerShdw blurRad="38100" dist="38100" dir="2700000" algn="tl">
                          <a:srgbClr val="000000"/>
                        </a:outerShdw>
                      </a:effectLst>
                      <a:latin typeface="Times New Roman" pitchFamily="18" charset="0"/>
                    </a:rPr>
                    <a:t> 400 km</a:t>
                  </a:r>
                  <a:endParaRPr lang="ru-RU" altLang="ko-KR" b="1">
                    <a:solidFill>
                      <a:srgbClr val="FFFF66"/>
                    </a:solidFill>
                    <a:effectLst>
                      <a:outerShdw blurRad="38100" dist="38100" dir="2700000" algn="tl">
                        <a:srgbClr val="000000"/>
                      </a:outerShdw>
                    </a:effectLst>
                    <a:latin typeface="Times New Roman" pitchFamily="18" charset="0"/>
                  </a:endParaRPr>
                </a:p>
              </p:txBody>
            </p:sp>
          </p:grpSp>
          <p:sp>
            <p:nvSpPr>
              <p:cNvPr id="11" name="Text Box 11"/>
              <p:cNvSpPr txBox="1">
                <a:spLocks noChangeArrowheads="1"/>
              </p:cNvSpPr>
              <p:nvPr/>
            </p:nvSpPr>
            <p:spPr bwMode="auto">
              <a:xfrm>
                <a:off x="5105400" y="5562600"/>
                <a:ext cx="3810000" cy="1069975"/>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spAutoFit/>
              </a:bodyPr>
              <a:lstStyle/>
              <a:p>
                <a:r>
                  <a:rPr lang="en-US" sz="1600" b="1" i="1" dirty="0">
                    <a:solidFill>
                      <a:srgbClr val="FF0000"/>
                    </a:solidFill>
                    <a:latin typeface="Arial" pitchFamily="34" charset="0"/>
                  </a:rPr>
                  <a:t>Main parameters of orbit:</a:t>
                </a:r>
              </a:p>
              <a:p>
                <a:r>
                  <a:rPr lang="en-US" sz="1600" b="1" i="1" dirty="0">
                    <a:latin typeface="Arial" pitchFamily="34" charset="0"/>
                  </a:rPr>
                  <a:t> Altitude – 400 km;</a:t>
                </a:r>
              </a:p>
              <a:p>
                <a:r>
                  <a:rPr lang="en-US" sz="1600" b="1" i="1" dirty="0">
                    <a:latin typeface="Arial" pitchFamily="34" charset="0"/>
                  </a:rPr>
                  <a:t>O</a:t>
                </a:r>
                <a:r>
                  <a:rPr lang="ru-RU" altLang="ko-KR" sz="1600" b="1" i="1" dirty="0" err="1">
                    <a:latin typeface="Arial" pitchFamily="34" charset="0"/>
                  </a:rPr>
                  <a:t>rbital</a:t>
                </a:r>
                <a:r>
                  <a:rPr lang="ru-RU" altLang="ko-KR" sz="1600" b="1" i="1" dirty="0">
                    <a:latin typeface="Arial" pitchFamily="34" charset="0"/>
                  </a:rPr>
                  <a:t> </a:t>
                </a:r>
                <a:r>
                  <a:rPr lang="ru-RU" altLang="ko-KR" sz="1600" b="1" i="1" dirty="0" err="1">
                    <a:latin typeface="Arial" pitchFamily="34" charset="0"/>
                  </a:rPr>
                  <a:t>period</a:t>
                </a:r>
                <a:r>
                  <a:rPr lang="en-US" sz="1600" b="1" i="1" dirty="0">
                    <a:latin typeface="Arial" pitchFamily="34" charset="0"/>
                  </a:rPr>
                  <a:t> – 2 hours;</a:t>
                </a:r>
              </a:p>
              <a:p>
                <a:r>
                  <a:rPr lang="en-US" sz="1600" b="1" i="1" dirty="0">
                    <a:latin typeface="Arial" pitchFamily="34" charset="0"/>
                  </a:rPr>
                  <a:t>Orbit inclination – 93.1</a:t>
                </a:r>
                <a:r>
                  <a:rPr lang="en-US" sz="1600" b="1" i="1" baseline="30000" dirty="0">
                    <a:latin typeface="Arial" pitchFamily="34" charset="0"/>
                  </a:rPr>
                  <a:t>0</a:t>
                </a:r>
                <a:endParaRPr lang="ru-RU" altLang="ko-KR" sz="1600" b="1" i="1" baseline="30000" dirty="0">
                  <a:latin typeface="Arial" pitchFamily="34" charset="0"/>
                </a:endParaRPr>
              </a:p>
            </p:txBody>
          </p:sp>
        </p:grpSp>
        <p:sp>
          <p:nvSpPr>
            <p:cNvPr id="7" name="TextBox 6"/>
            <p:cNvSpPr txBox="1"/>
            <p:nvPr/>
          </p:nvSpPr>
          <p:spPr>
            <a:xfrm>
              <a:off x="76200" y="0"/>
              <a:ext cx="3581400"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ko-KR" b="1" dirty="0">
                  <a:effectLst>
                    <a:outerShdw blurRad="38100" dist="38100" dir="2700000" algn="tl">
                      <a:srgbClr val="000000">
                        <a:alpha val="43137"/>
                      </a:srgbClr>
                    </a:outerShdw>
                  </a:effectLst>
                </a:rPr>
                <a:t>Building the Map</a:t>
              </a:r>
            </a:p>
            <a:p>
              <a:pPr algn="just"/>
              <a:r>
                <a:rPr lang="en-US" altLang="ko-KR" dirty="0"/>
                <a:t>On the surface of planet</a:t>
              </a:r>
            </a:p>
            <a:p>
              <a:pPr algn="just"/>
              <a:r>
                <a:rPr lang="en-US" altLang="ko-KR" dirty="0"/>
                <a:t>making a mesh with selected size of pixels. In each pixel independently accumulating counts and exposure time. Selecting a time interval, detector and set of channels to create map.</a:t>
              </a:r>
              <a:endParaRPr lang="ko-KR" altLang="en-US" dirty="0"/>
            </a:p>
          </p:txBody>
        </p:sp>
      </p:grpSp>
      <p:sp>
        <p:nvSpPr>
          <p:cNvPr id="6" name="Дата 5"/>
          <p:cNvSpPr>
            <a:spLocks noGrp="1"/>
          </p:cNvSpPr>
          <p:nvPr>
            <p:ph type="dt" sz="half" idx="10"/>
          </p:nvPr>
        </p:nvSpPr>
        <p:spPr/>
        <p:txBody>
          <a:bodyPr/>
          <a:lstStyle/>
          <a:p>
            <a:r>
              <a:rPr lang="ru-RU" smtClean="0"/>
              <a:t>08.06.2015</a:t>
            </a:r>
            <a:endParaRPr lang="ru-RU"/>
          </a:p>
        </p:txBody>
      </p:sp>
      <p:sp>
        <p:nvSpPr>
          <p:cNvPr id="10" name="Номер слайда 9"/>
          <p:cNvSpPr>
            <a:spLocks noGrp="1"/>
          </p:cNvSpPr>
          <p:nvPr>
            <p:ph type="sldNum" sz="quarter" idx="12"/>
          </p:nvPr>
        </p:nvSpPr>
        <p:spPr/>
        <p:txBody>
          <a:bodyPr/>
          <a:lstStyle/>
          <a:p>
            <a:fld id="{2FBD4BBD-84D1-4C58-AB71-78B69C96F0EE}" type="slidenum">
              <a:rPr lang="ru-RU" smtClean="0"/>
              <a:t>48</a:t>
            </a:fld>
            <a:endParaRPr lang="ru-RU"/>
          </a:p>
        </p:txBody>
      </p:sp>
    </p:spTree>
    <p:extLst>
      <p:ext uri="{BB962C8B-B14F-4D97-AF65-F5344CB8AC3E}">
        <p14:creationId xmlns:p14="http://schemas.microsoft.com/office/powerpoint/2010/main" val="148768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 calcmode="lin" valueType="num">
                                      <p:cBhvr>
                                        <p:cTn id="9" dur="3000" fill="hold"/>
                                        <p:tgtEl>
                                          <p:spTgt spid="2"/>
                                        </p:tgtEl>
                                        <p:attrNameLst>
                                          <p:attrName>style.rotation</p:attrName>
                                        </p:attrNameLst>
                                      </p:cBhvr>
                                      <p:tavLst>
                                        <p:tav tm="0">
                                          <p:val>
                                            <p:fltVal val="90"/>
                                          </p:val>
                                        </p:tav>
                                        <p:tav tm="100000">
                                          <p:val>
                                            <p:fltVal val="0"/>
                                          </p:val>
                                        </p:tav>
                                      </p:tavLst>
                                    </p:anim>
                                    <p:animEffect transition="in" filter="fade">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ko-KR" dirty="0" smtClean="0"/>
              <a:t>Gamma Spectra on Martian Orbit</a:t>
            </a:r>
            <a:endParaRPr lang="ko-KR" altLang="en-US" dirty="0"/>
          </a:p>
        </p:txBody>
      </p:sp>
      <p:sp>
        <p:nvSpPr>
          <p:cNvPr id="4" name="Footer Placeholder 3"/>
          <p:cNvSpPr>
            <a:spLocks noGrp="1"/>
          </p:cNvSpPr>
          <p:nvPr>
            <p:ph type="ftr" sz="quarter" idx="4294967295"/>
          </p:nvPr>
        </p:nvSpPr>
        <p:spPr>
          <a:xfrm rot="5400000">
            <a:off x="6870753" y="3060753"/>
            <a:ext cx="6858000" cy="736494"/>
          </a:xfrm>
          <a:prstGeom prst="rect">
            <a:avLst/>
          </a:prstGeom>
        </p:spPr>
        <p:txBody>
          <a:bodyPr/>
          <a:lstStyle/>
          <a:p>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1562100"/>
            <a:ext cx="8153400" cy="5219700"/>
          </a:xfrm>
          <a:prstGeom prst="rect">
            <a:avLst/>
          </a:prstGeom>
          <a:solidFill>
            <a:schemeClr val="bg1"/>
          </a:solidFill>
          <a:ln w="3175">
            <a:solidFill>
              <a:srgbClr val="C00000"/>
            </a:solidFill>
            <a:miter lim="800000"/>
            <a:headEnd/>
            <a:tailEnd/>
          </a:ln>
          <a:effectLst/>
        </p:spPr>
      </p:pic>
      <p:sp>
        <p:nvSpPr>
          <p:cNvPr id="6" name="Oval 5"/>
          <p:cNvSpPr/>
          <p:nvPr/>
        </p:nvSpPr>
        <p:spPr>
          <a:xfrm>
            <a:off x="7239000" y="4343400"/>
            <a:ext cx="609600" cy="1524000"/>
          </a:xfrm>
          <a:prstGeom prst="ellipse">
            <a:avLst/>
          </a:prstGeom>
          <a:noFill/>
          <a:ln w="15875"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Дата 2"/>
          <p:cNvSpPr>
            <a:spLocks noGrp="1"/>
          </p:cNvSpPr>
          <p:nvPr>
            <p:ph type="dt" sz="half" idx="10"/>
          </p:nvPr>
        </p:nvSpPr>
        <p:spPr/>
        <p:txBody>
          <a:bodyPr/>
          <a:lstStyle/>
          <a:p>
            <a:r>
              <a:rPr lang="ru-RU" smtClean="0"/>
              <a:t>08.06.2015</a:t>
            </a:r>
            <a:endParaRPr lang="ru-RU"/>
          </a:p>
        </p:txBody>
      </p:sp>
      <p:sp>
        <p:nvSpPr>
          <p:cNvPr id="7" name="Номер слайда 6"/>
          <p:cNvSpPr>
            <a:spLocks noGrp="1"/>
          </p:cNvSpPr>
          <p:nvPr>
            <p:ph type="sldNum" sz="quarter" idx="12"/>
          </p:nvPr>
        </p:nvSpPr>
        <p:spPr/>
        <p:txBody>
          <a:bodyPr/>
          <a:lstStyle/>
          <a:p>
            <a:fld id="{2FBD4BBD-84D1-4C58-AB71-78B69C96F0EE}" type="slidenum">
              <a:rPr lang="ru-RU" smtClean="0"/>
              <a:t>49</a:t>
            </a:fld>
            <a:endParaRPr lang="ru-RU"/>
          </a:p>
        </p:txBody>
      </p:sp>
    </p:spTree>
    <p:extLst>
      <p:ext uri="{BB962C8B-B14F-4D97-AF65-F5344CB8AC3E}">
        <p14:creationId xmlns:p14="http://schemas.microsoft.com/office/powerpoint/2010/main" val="3739577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84022" y="-3323"/>
            <a:ext cx="5917035" cy="6234349"/>
          </a:xfrm>
          <a:prstGeom prst="rect">
            <a:avLst/>
          </a:prstGeom>
        </p:spPr>
      </p:pic>
      <p:pic>
        <p:nvPicPr>
          <p:cNvPr id="4" name="Рисунок 3"/>
          <p:cNvPicPr>
            <a:picLocks noChangeAspect="1"/>
          </p:cNvPicPr>
          <p:nvPr/>
        </p:nvPicPr>
        <p:blipFill rotWithShape="1">
          <a:blip r:embed="rId3" cstate="screen">
            <a:extLst>
              <a:ext uri="{28A0092B-C50C-407E-A947-70E740481C1C}">
                <a14:useLocalDpi xmlns:a14="http://schemas.microsoft.com/office/drawing/2010/main"/>
              </a:ext>
            </a:extLst>
          </a:blip>
          <a:srcRect l="4727" t="2157" r="2212" b="4949"/>
          <a:stretch/>
        </p:blipFill>
        <p:spPr>
          <a:xfrm>
            <a:off x="1524000" y="0"/>
            <a:ext cx="5115464" cy="6848662"/>
          </a:xfrm>
          <a:prstGeom prst="rect">
            <a:avLst/>
          </a:prstGeom>
        </p:spPr>
      </p:pic>
      <p:sp>
        <p:nvSpPr>
          <p:cNvPr id="2" name="Дата 1"/>
          <p:cNvSpPr>
            <a:spLocks noGrp="1"/>
          </p:cNvSpPr>
          <p:nvPr>
            <p:ph type="dt" sz="half" idx="10"/>
          </p:nvPr>
        </p:nvSpPr>
        <p:spPr/>
        <p:txBody>
          <a:bodyPr/>
          <a:lstStyle/>
          <a:p>
            <a:r>
              <a:rPr lang="ru-RU" smtClean="0"/>
              <a:t>08.06.2015</a:t>
            </a:r>
            <a:endParaRPr lang="ru-RU"/>
          </a:p>
        </p:txBody>
      </p:sp>
      <p:sp>
        <p:nvSpPr>
          <p:cNvPr id="3" name="Нижний колонтитул 2"/>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5</a:t>
            </a:fld>
            <a:endParaRPr lang="ru-RU"/>
          </a:p>
        </p:txBody>
      </p:sp>
    </p:spTree>
    <p:extLst>
      <p:ext uri="{BB962C8B-B14F-4D97-AF65-F5344CB8AC3E}">
        <p14:creationId xmlns:p14="http://schemas.microsoft.com/office/powerpoint/2010/main" val="34144206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rot="5400000">
            <a:off x="6870753" y="3060753"/>
            <a:ext cx="6858000" cy="736494"/>
          </a:xfrm>
          <a:prstGeom prst="rect">
            <a:avLst/>
          </a:prstGeom>
        </p:spPr>
        <p:txBody>
          <a:bodyPr/>
          <a:lstStyle/>
          <a:p>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a:p>
        </p:txBody>
      </p:sp>
      <p:pic>
        <p:nvPicPr>
          <p:cNvPr id="5" name="Picture 3" descr="figure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81200" y="685800"/>
            <a:ext cx="8004154" cy="5791200"/>
          </a:xfrm>
          <a:prstGeom prst="rect">
            <a:avLst/>
          </a:prstGeom>
          <a:solidFill>
            <a:schemeClr val="bg1"/>
          </a:solidFill>
          <a:ln w="9525">
            <a:noFill/>
            <a:miter lim="800000"/>
            <a:headEnd/>
            <a:tailEnd/>
          </a:ln>
          <a:effectLst/>
        </p:spPr>
      </p:pic>
      <p:sp>
        <p:nvSpPr>
          <p:cNvPr id="2" name="Дата 1"/>
          <p:cNvSpPr>
            <a:spLocks noGrp="1"/>
          </p:cNvSpPr>
          <p:nvPr>
            <p:ph type="dt" sz="half" idx="10"/>
          </p:nvPr>
        </p:nvSpPr>
        <p:spPr/>
        <p:txBody>
          <a:bodyPr/>
          <a:lstStyle/>
          <a:p>
            <a:r>
              <a:rPr lang="ru-RU" smtClean="0"/>
              <a:t>08.06.2015</a:t>
            </a:r>
            <a:endParaRPr lang="ru-RU"/>
          </a:p>
        </p:txBody>
      </p:sp>
      <p:sp>
        <p:nvSpPr>
          <p:cNvPr id="3" name="Номер слайда 2"/>
          <p:cNvSpPr>
            <a:spLocks noGrp="1"/>
          </p:cNvSpPr>
          <p:nvPr>
            <p:ph type="sldNum" sz="quarter" idx="12"/>
          </p:nvPr>
        </p:nvSpPr>
        <p:spPr/>
        <p:txBody>
          <a:bodyPr/>
          <a:lstStyle/>
          <a:p>
            <a:fld id="{2FBD4BBD-84D1-4C58-AB71-78B69C96F0EE}" type="slidenum">
              <a:rPr lang="ru-RU" smtClean="0"/>
              <a:t>50</a:t>
            </a:fld>
            <a:endParaRPr lang="ru-RU"/>
          </a:p>
        </p:txBody>
      </p:sp>
    </p:spTree>
    <p:extLst>
      <p:ext uri="{BB962C8B-B14F-4D97-AF65-F5344CB8AC3E}">
        <p14:creationId xmlns:p14="http://schemas.microsoft.com/office/powerpoint/2010/main" val="6562021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dirty="0"/>
          </a:p>
        </p:txBody>
      </p:sp>
      <p:sp>
        <p:nvSpPr>
          <p:cNvPr id="3" name="Title 2"/>
          <p:cNvSpPr>
            <a:spLocks noGrp="1"/>
          </p:cNvSpPr>
          <p:nvPr>
            <p:ph type="title"/>
          </p:nvPr>
        </p:nvSpPr>
        <p:spPr>
          <a:xfrm>
            <a:off x="838200" y="14244"/>
            <a:ext cx="10515600" cy="1638387"/>
          </a:xfrm>
        </p:spPr>
        <p:txBody>
          <a:bodyPr>
            <a:normAutofit/>
          </a:bodyPr>
          <a:lstStyle/>
          <a:p>
            <a:r>
              <a:rPr lang="en-US" altLang="ko-KR" dirty="0" smtClean="0"/>
              <a:t>Neutron Detectors – Hydrogen Sensitivity</a:t>
            </a:r>
            <a:endParaRPr lang="ko-KR" altLang="en-US" dirty="0"/>
          </a:p>
        </p:txBody>
      </p:sp>
      <p:graphicFrame>
        <p:nvGraphicFramePr>
          <p:cNvPr id="5" name="Table 4"/>
          <p:cNvGraphicFramePr>
            <a:graphicFrameLocks noGrp="1"/>
          </p:cNvGraphicFramePr>
          <p:nvPr/>
        </p:nvGraphicFramePr>
        <p:xfrm>
          <a:off x="2057400" y="2286000"/>
          <a:ext cx="8153400" cy="2651760"/>
        </p:xfrm>
        <a:graphic>
          <a:graphicData uri="http://schemas.openxmlformats.org/drawingml/2006/table">
            <a:tbl>
              <a:tblPr firstRow="1" bandRow="1">
                <a:tableStyleId>{5C22544A-7EE6-4342-B048-85BDC9FD1C3A}</a:tableStyleId>
              </a:tblPr>
              <a:tblGrid>
                <a:gridCol w="1752600"/>
                <a:gridCol w="1295400"/>
                <a:gridCol w="5105400"/>
              </a:tblGrid>
              <a:tr h="370840">
                <a:tc>
                  <a:txBody>
                    <a:bodyPr/>
                    <a:lstStyle/>
                    <a:p>
                      <a:pPr algn="ctr" latinLnBrk="1"/>
                      <a:r>
                        <a:rPr lang="en-US" altLang="ko-KR" sz="2400" dirty="0" smtClean="0"/>
                        <a:t>Element</a:t>
                      </a:r>
                      <a:endParaRPr lang="ko-KR" altLang="en-US" sz="2400" dirty="0"/>
                    </a:p>
                  </a:txBody>
                  <a:tcPr/>
                </a:tc>
                <a:tc>
                  <a:txBody>
                    <a:bodyPr/>
                    <a:lstStyle/>
                    <a:p>
                      <a:pPr algn="ctr" latinLnBrk="1"/>
                      <a:r>
                        <a:rPr lang="en-US" altLang="ko-KR" sz="2400" dirty="0" smtClean="0"/>
                        <a:t>Atomic weight</a:t>
                      </a:r>
                      <a:endParaRPr lang="ko-KR" altLang="en-US" sz="2400" dirty="0"/>
                    </a:p>
                  </a:txBody>
                  <a:tcPr/>
                </a:tc>
                <a:tc>
                  <a:txBody>
                    <a:bodyPr/>
                    <a:lstStyle/>
                    <a:p>
                      <a:pPr algn="ctr" latinLnBrk="1"/>
                      <a:r>
                        <a:rPr lang="en-US" altLang="ko-KR" sz="2400" dirty="0" smtClean="0"/>
                        <a:t>Number of collisions </a:t>
                      </a:r>
                      <a:r>
                        <a:rPr lang="ru-RU" altLang="ko-KR" sz="2400" baseline="0" dirty="0" smtClean="0"/>
                        <a:t> </a:t>
                      </a:r>
                      <a:r>
                        <a:rPr lang="en-US" altLang="ko-KR" sz="2400" baseline="0" dirty="0" smtClean="0"/>
                        <a:t>to slow down from </a:t>
                      </a:r>
                      <a:r>
                        <a:rPr lang="ru-RU" altLang="ko-KR" sz="2400" baseline="0" dirty="0" smtClean="0"/>
                        <a:t>1 </a:t>
                      </a:r>
                      <a:r>
                        <a:rPr lang="en-US" altLang="ko-KR" sz="2400" baseline="0" dirty="0" err="1" smtClean="0"/>
                        <a:t>MeV</a:t>
                      </a:r>
                      <a:r>
                        <a:rPr lang="ru-RU" altLang="ko-KR" sz="2400" baseline="0" dirty="0" smtClean="0"/>
                        <a:t> </a:t>
                      </a:r>
                      <a:r>
                        <a:rPr lang="en-US" altLang="ko-KR" sz="2400" baseline="0" dirty="0" smtClean="0"/>
                        <a:t>to</a:t>
                      </a:r>
                      <a:r>
                        <a:rPr lang="ru-RU" altLang="ko-KR" sz="2400" baseline="0" dirty="0" smtClean="0"/>
                        <a:t> 0</a:t>
                      </a:r>
                      <a:r>
                        <a:rPr lang="en-US" altLang="ko-KR" sz="2400" baseline="0" dirty="0" smtClean="0"/>
                        <a:t>.</a:t>
                      </a:r>
                      <a:r>
                        <a:rPr lang="ru-RU" altLang="ko-KR" sz="2400" baseline="0" dirty="0" smtClean="0"/>
                        <a:t>1 </a:t>
                      </a:r>
                      <a:r>
                        <a:rPr lang="en-US" altLang="ko-KR" sz="2400" baseline="0" dirty="0" err="1" smtClean="0"/>
                        <a:t>eV</a:t>
                      </a:r>
                      <a:endParaRPr lang="ko-KR" altLang="en-US" sz="2400" dirty="0"/>
                    </a:p>
                  </a:txBody>
                  <a:tcPr/>
                </a:tc>
              </a:tr>
              <a:tr h="370840">
                <a:tc>
                  <a:txBody>
                    <a:bodyPr/>
                    <a:lstStyle/>
                    <a:p>
                      <a:pPr algn="ctr" latinLnBrk="1"/>
                      <a:r>
                        <a:rPr lang="en-US" altLang="ko-KR" sz="2400" b="1" dirty="0" smtClean="0">
                          <a:effectLst>
                            <a:outerShdw blurRad="38100" dist="38100" dir="2700000" algn="tl">
                              <a:srgbClr val="000000">
                                <a:alpha val="43137"/>
                              </a:srgbClr>
                            </a:outerShdw>
                          </a:effectLst>
                        </a:rPr>
                        <a:t>Hydrogen</a:t>
                      </a:r>
                      <a:endParaRPr lang="ko-KR" altLang="en-US" sz="2400" b="1" dirty="0">
                        <a:effectLst>
                          <a:outerShdw blurRad="38100" dist="38100" dir="2700000" algn="tl">
                            <a:srgbClr val="000000">
                              <a:alpha val="43137"/>
                            </a:srgbClr>
                          </a:outerShdw>
                        </a:effectLst>
                      </a:endParaRPr>
                    </a:p>
                  </a:txBody>
                  <a:tcPr/>
                </a:tc>
                <a:tc>
                  <a:txBody>
                    <a:bodyPr/>
                    <a:lstStyle/>
                    <a:p>
                      <a:pPr algn="ctr" latinLnBrk="1"/>
                      <a:r>
                        <a:rPr lang="ru-RU" altLang="ko-KR" sz="2400" b="1" dirty="0" smtClean="0">
                          <a:effectLst>
                            <a:outerShdw blurRad="38100" dist="38100" dir="2700000" algn="tl">
                              <a:srgbClr val="000000">
                                <a:alpha val="43137"/>
                              </a:srgbClr>
                            </a:outerShdw>
                          </a:effectLst>
                        </a:rPr>
                        <a:t>1,008</a:t>
                      </a:r>
                      <a:endParaRPr lang="ko-KR" altLang="en-US" sz="2400" b="1" dirty="0">
                        <a:effectLst>
                          <a:outerShdw blurRad="38100" dist="38100" dir="2700000" algn="tl">
                            <a:srgbClr val="000000">
                              <a:alpha val="43137"/>
                            </a:srgbClr>
                          </a:outerShdw>
                        </a:effectLst>
                      </a:endParaRPr>
                    </a:p>
                  </a:txBody>
                  <a:tcPr/>
                </a:tc>
                <a:tc>
                  <a:txBody>
                    <a:bodyPr/>
                    <a:lstStyle/>
                    <a:p>
                      <a:pPr algn="ctr" latinLnBrk="1"/>
                      <a:r>
                        <a:rPr lang="ru-RU" altLang="ko-KR" sz="2400" b="1" dirty="0" smtClean="0">
                          <a:effectLst>
                            <a:outerShdw blurRad="38100" dist="38100" dir="2700000" algn="tl">
                              <a:srgbClr val="000000">
                                <a:alpha val="43137"/>
                              </a:srgbClr>
                            </a:outerShdw>
                          </a:effectLst>
                        </a:rPr>
                        <a:t>16,1</a:t>
                      </a:r>
                      <a:endParaRPr lang="ko-KR" altLang="en-US" sz="2400" b="1" dirty="0">
                        <a:effectLst>
                          <a:outerShdw blurRad="38100" dist="38100" dir="2700000" algn="tl">
                            <a:srgbClr val="000000">
                              <a:alpha val="43137"/>
                            </a:srgbClr>
                          </a:outerShdw>
                        </a:effectLst>
                      </a:endParaRPr>
                    </a:p>
                  </a:txBody>
                  <a:tcPr/>
                </a:tc>
              </a:tr>
              <a:tr h="370840">
                <a:tc>
                  <a:txBody>
                    <a:bodyPr/>
                    <a:lstStyle/>
                    <a:p>
                      <a:pPr algn="ctr" latinLnBrk="1"/>
                      <a:r>
                        <a:rPr lang="en-US" altLang="ko-KR" sz="2400" b="1" dirty="0" smtClean="0">
                          <a:effectLst>
                            <a:outerShdw blurRad="38100" dist="38100" dir="2700000" algn="tl">
                              <a:srgbClr val="000000">
                                <a:alpha val="43137"/>
                              </a:srgbClr>
                            </a:outerShdw>
                          </a:effectLst>
                        </a:rPr>
                        <a:t>Carbon</a:t>
                      </a:r>
                      <a:endParaRPr lang="ko-KR" altLang="en-US" sz="2400" b="1" dirty="0">
                        <a:effectLst>
                          <a:outerShdw blurRad="38100" dist="38100" dir="2700000" algn="tl">
                            <a:srgbClr val="000000">
                              <a:alpha val="43137"/>
                            </a:srgbClr>
                          </a:outerShdw>
                        </a:effectLst>
                      </a:endParaRPr>
                    </a:p>
                  </a:txBody>
                  <a:tcPr/>
                </a:tc>
                <a:tc>
                  <a:txBody>
                    <a:bodyPr/>
                    <a:lstStyle/>
                    <a:p>
                      <a:pPr algn="ctr" latinLnBrk="1"/>
                      <a:r>
                        <a:rPr lang="ru-RU" altLang="ko-KR" sz="2400" b="1" dirty="0" smtClean="0">
                          <a:effectLst>
                            <a:outerShdw blurRad="38100" dist="38100" dir="2700000" algn="tl">
                              <a:srgbClr val="000000">
                                <a:alpha val="43137"/>
                              </a:srgbClr>
                            </a:outerShdw>
                          </a:effectLst>
                        </a:rPr>
                        <a:t>12,01</a:t>
                      </a:r>
                      <a:endParaRPr lang="ko-KR" altLang="en-US" sz="2400" b="1" dirty="0">
                        <a:effectLst>
                          <a:outerShdw blurRad="38100" dist="38100" dir="2700000" algn="tl">
                            <a:srgbClr val="000000">
                              <a:alpha val="43137"/>
                            </a:srgbClr>
                          </a:outerShdw>
                        </a:effectLst>
                      </a:endParaRPr>
                    </a:p>
                  </a:txBody>
                  <a:tcPr/>
                </a:tc>
                <a:tc>
                  <a:txBody>
                    <a:bodyPr/>
                    <a:lstStyle/>
                    <a:p>
                      <a:pPr algn="ctr" latinLnBrk="1"/>
                      <a:r>
                        <a:rPr lang="ru-RU" altLang="ko-KR" sz="2400" b="1" dirty="0" smtClean="0">
                          <a:effectLst>
                            <a:outerShdw blurRad="38100" dist="38100" dir="2700000" algn="tl">
                              <a:srgbClr val="000000">
                                <a:alpha val="43137"/>
                              </a:srgbClr>
                            </a:outerShdw>
                          </a:effectLst>
                        </a:rPr>
                        <a:t>102,2</a:t>
                      </a:r>
                      <a:endParaRPr lang="ko-KR" altLang="en-US" sz="2400" b="1" dirty="0">
                        <a:effectLst>
                          <a:outerShdw blurRad="38100" dist="38100" dir="2700000" algn="tl">
                            <a:srgbClr val="000000">
                              <a:alpha val="43137"/>
                            </a:srgbClr>
                          </a:outerShdw>
                        </a:effectLst>
                      </a:endParaRPr>
                    </a:p>
                  </a:txBody>
                  <a:tcPr/>
                </a:tc>
              </a:tr>
              <a:tr h="370840">
                <a:tc>
                  <a:txBody>
                    <a:bodyPr/>
                    <a:lstStyle/>
                    <a:p>
                      <a:pPr algn="ctr" latinLnBrk="1"/>
                      <a:r>
                        <a:rPr lang="en-US" altLang="ko-KR" sz="2400" b="1" dirty="0" smtClean="0">
                          <a:effectLst>
                            <a:outerShdw blurRad="38100" dist="38100" dir="2700000" algn="tl">
                              <a:srgbClr val="000000">
                                <a:alpha val="43137"/>
                              </a:srgbClr>
                            </a:outerShdw>
                          </a:effectLst>
                        </a:rPr>
                        <a:t>Silicon</a:t>
                      </a:r>
                      <a:endParaRPr lang="ko-KR" altLang="en-US" sz="2400" b="1" dirty="0">
                        <a:effectLst>
                          <a:outerShdw blurRad="38100" dist="38100" dir="2700000" algn="tl">
                            <a:srgbClr val="000000">
                              <a:alpha val="43137"/>
                            </a:srgbClr>
                          </a:outerShdw>
                        </a:effectLst>
                      </a:endParaRPr>
                    </a:p>
                  </a:txBody>
                  <a:tcPr/>
                </a:tc>
                <a:tc>
                  <a:txBody>
                    <a:bodyPr/>
                    <a:lstStyle/>
                    <a:p>
                      <a:pPr algn="ctr" latinLnBrk="1"/>
                      <a:r>
                        <a:rPr lang="ru-RU" altLang="ko-KR" sz="2400" b="1" dirty="0" smtClean="0">
                          <a:effectLst>
                            <a:outerShdw blurRad="38100" dist="38100" dir="2700000" algn="tl">
                              <a:srgbClr val="000000">
                                <a:alpha val="43137"/>
                              </a:srgbClr>
                            </a:outerShdw>
                          </a:effectLst>
                        </a:rPr>
                        <a:t>28,1</a:t>
                      </a:r>
                      <a:endParaRPr lang="ko-KR" altLang="en-US" sz="2400" b="1" dirty="0">
                        <a:effectLst>
                          <a:outerShdw blurRad="38100" dist="38100" dir="2700000" algn="tl">
                            <a:srgbClr val="000000">
                              <a:alpha val="43137"/>
                            </a:srgbClr>
                          </a:outerShdw>
                        </a:effectLst>
                      </a:endParaRPr>
                    </a:p>
                  </a:txBody>
                  <a:tcPr/>
                </a:tc>
                <a:tc>
                  <a:txBody>
                    <a:bodyPr/>
                    <a:lstStyle/>
                    <a:p>
                      <a:pPr algn="ctr" latinLnBrk="1"/>
                      <a:r>
                        <a:rPr lang="ru-RU" altLang="ko-KR" sz="2400" b="1" dirty="0" smtClean="0">
                          <a:effectLst>
                            <a:outerShdw blurRad="38100" dist="38100" dir="2700000" algn="tl">
                              <a:srgbClr val="000000">
                                <a:alpha val="43137"/>
                              </a:srgbClr>
                            </a:outerShdw>
                          </a:effectLst>
                        </a:rPr>
                        <a:t>231,9</a:t>
                      </a:r>
                      <a:endParaRPr lang="ko-KR" altLang="en-US" sz="2400" b="1" dirty="0">
                        <a:effectLst>
                          <a:outerShdw blurRad="38100" dist="38100" dir="2700000" algn="tl">
                            <a:srgbClr val="000000">
                              <a:alpha val="43137"/>
                            </a:srgbClr>
                          </a:outerShdw>
                        </a:effectLst>
                      </a:endParaRPr>
                    </a:p>
                  </a:txBody>
                  <a:tcPr/>
                </a:tc>
              </a:tr>
              <a:tr h="370840">
                <a:tc>
                  <a:txBody>
                    <a:bodyPr/>
                    <a:lstStyle/>
                    <a:p>
                      <a:pPr algn="ctr" latinLnBrk="1"/>
                      <a:r>
                        <a:rPr lang="en-US" altLang="ko-KR" sz="2400" b="1" dirty="0" smtClean="0">
                          <a:effectLst>
                            <a:outerShdw blurRad="38100" dist="38100" dir="2700000" algn="tl">
                              <a:srgbClr val="000000">
                                <a:alpha val="43137"/>
                              </a:srgbClr>
                            </a:outerShdw>
                          </a:effectLst>
                        </a:rPr>
                        <a:t>Lead</a:t>
                      </a:r>
                      <a:endParaRPr lang="ko-KR" altLang="en-US" sz="2400" b="1" dirty="0">
                        <a:effectLst>
                          <a:outerShdw blurRad="38100" dist="38100" dir="2700000" algn="tl">
                            <a:srgbClr val="000000">
                              <a:alpha val="43137"/>
                            </a:srgbClr>
                          </a:outerShdw>
                        </a:effectLst>
                      </a:endParaRPr>
                    </a:p>
                  </a:txBody>
                  <a:tcPr/>
                </a:tc>
                <a:tc>
                  <a:txBody>
                    <a:bodyPr/>
                    <a:lstStyle/>
                    <a:p>
                      <a:pPr algn="ctr" latinLnBrk="1"/>
                      <a:r>
                        <a:rPr lang="ru-RU" altLang="ko-KR" sz="2400" b="1" dirty="0" smtClean="0">
                          <a:effectLst>
                            <a:outerShdw blurRad="38100" dist="38100" dir="2700000" algn="tl">
                              <a:srgbClr val="000000">
                                <a:alpha val="43137"/>
                              </a:srgbClr>
                            </a:outerShdw>
                          </a:effectLst>
                        </a:rPr>
                        <a:t>207,2</a:t>
                      </a:r>
                      <a:endParaRPr lang="ko-KR" altLang="en-US" sz="2400" b="1" dirty="0">
                        <a:effectLst>
                          <a:outerShdw blurRad="38100" dist="38100" dir="2700000" algn="tl">
                            <a:srgbClr val="000000">
                              <a:alpha val="43137"/>
                            </a:srgbClr>
                          </a:outerShdw>
                        </a:effectLst>
                      </a:endParaRPr>
                    </a:p>
                  </a:txBody>
                  <a:tcPr/>
                </a:tc>
                <a:tc>
                  <a:txBody>
                    <a:bodyPr/>
                    <a:lstStyle/>
                    <a:p>
                      <a:pPr algn="ctr" latinLnBrk="1"/>
                      <a:r>
                        <a:rPr lang="ru-RU" altLang="ko-KR" sz="2400" b="1" dirty="0" smtClean="0">
                          <a:effectLst>
                            <a:outerShdw blurRad="38100" dist="38100" dir="2700000" algn="tl">
                              <a:srgbClr val="000000">
                                <a:alpha val="43137"/>
                              </a:srgbClr>
                            </a:outerShdw>
                          </a:effectLst>
                        </a:rPr>
                        <a:t>1675</a:t>
                      </a:r>
                      <a:endParaRPr lang="ko-KR" altLang="en-US" sz="2400" b="1" dirty="0">
                        <a:effectLst>
                          <a:outerShdw blurRad="38100" dist="38100" dir="2700000" algn="tl">
                            <a:srgbClr val="000000">
                              <a:alpha val="43137"/>
                            </a:srgbClr>
                          </a:outerShdw>
                        </a:effectLst>
                      </a:endParaRPr>
                    </a:p>
                  </a:txBody>
                  <a:tcPr/>
                </a:tc>
              </a:tr>
            </a:tbl>
          </a:graphicData>
        </a:graphic>
      </p:graphicFrame>
      <p:sp>
        <p:nvSpPr>
          <p:cNvPr id="4" name="Дата 3"/>
          <p:cNvSpPr>
            <a:spLocks noGrp="1"/>
          </p:cNvSpPr>
          <p:nvPr>
            <p:ph type="dt" sz="half" idx="10"/>
          </p:nvPr>
        </p:nvSpPr>
        <p:spPr/>
        <p:txBody>
          <a:bodyPr/>
          <a:lstStyle/>
          <a:p>
            <a:r>
              <a:rPr lang="ru-RU" smtClean="0"/>
              <a:t>08.06.2015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51</a:t>
            </a:fld>
            <a:endParaRPr lang="ru-RU"/>
          </a:p>
        </p:txBody>
      </p:sp>
    </p:spTree>
    <p:extLst>
      <p:ext uri="{BB962C8B-B14F-4D97-AF65-F5344CB8AC3E}">
        <p14:creationId xmlns:p14="http://schemas.microsoft.com/office/powerpoint/2010/main" val="102423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a:p>
        </p:txBody>
      </p:sp>
      <p:pic>
        <p:nvPicPr>
          <p:cNvPr id="6" name="Рисунок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7656" y="0"/>
            <a:ext cx="10663235" cy="6526635"/>
          </a:xfrm>
          <a:prstGeom prst="rect">
            <a:avLst/>
          </a:prstGeom>
        </p:spPr>
      </p:pic>
      <p:sp>
        <p:nvSpPr>
          <p:cNvPr id="2" name="Дата 1"/>
          <p:cNvSpPr>
            <a:spLocks noGrp="1"/>
          </p:cNvSpPr>
          <p:nvPr>
            <p:ph type="dt" sz="half" idx="10"/>
          </p:nvPr>
        </p:nvSpPr>
        <p:spPr/>
        <p:txBody>
          <a:bodyPr/>
          <a:lstStyle/>
          <a:p>
            <a:r>
              <a:rPr lang="ru-RU" smtClean="0"/>
              <a:t>08.06.2015</a:t>
            </a:r>
            <a:endParaRPr lang="ru-RU"/>
          </a:p>
        </p:txBody>
      </p:sp>
      <p:sp>
        <p:nvSpPr>
          <p:cNvPr id="3" name="Номер слайда 2"/>
          <p:cNvSpPr>
            <a:spLocks noGrp="1"/>
          </p:cNvSpPr>
          <p:nvPr>
            <p:ph type="sldNum" sz="quarter" idx="12"/>
          </p:nvPr>
        </p:nvSpPr>
        <p:spPr/>
        <p:txBody>
          <a:bodyPr/>
          <a:lstStyle/>
          <a:p>
            <a:fld id="{2FBD4BBD-84D1-4C58-AB71-78B69C96F0EE}" type="slidenum">
              <a:rPr lang="ru-RU" smtClean="0"/>
              <a:t>52</a:t>
            </a:fld>
            <a:endParaRPr lang="ru-RU"/>
          </a:p>
        </p:txBody>
      </p:sp>
    </p:spTree>
    <p:extLst>
      <p:ext uri="{BB962C8B-B14F-4D97-AF65-F5344CB8AC3E}">
        <p14:creationId xmlns:p14="http://schemas.microsoft.com/office/powerpoint/2010/main" val="30947489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Мои документы\МАРС  ВОДА и ALH\Потоки на Марсе АВ\Рис 1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p:spPr>
      </p:pic>
      <p:sp>
        <p:nvSpPr>
          <p:cNvPr id="3" name="Footer Placeholder 2"/>
          <p:cNvSpPr>
            <a:spLocks noGrp="1"/>
          </p:cNvSpPr>
          <p:nvPr>
            <p:ph type="ftr" sz="quarter" idx="11"/>
          </p:nvPr>
        </p:nvSpPr>
        <p:spPr/>
        <p:txBody>
          <a:bodyPr/>
          <a:lstStyle/>
          <a:p>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dirty="0"/>
          </a:p>
        </p:txBody>
      </p:sp>
      <p:sp>
        <p:nvSpPr>
          <p:cNvPr id="2" name="Дата 1"/>
          <p:cNvSpPr>
            <a:spLocks noGrp="1"/>
          </p:cNvSpPr>
          <p:nvPr>
            <p:ph type="dt" sz="half" idx="10"/>
          </p:nvPr>
        </p:nvSpPr>
        <p:spPr/>
        <p:txBody>
          <a:bodyPr/>
          <a:lstStyle/>
          <a:p>
            <a:r>
              <a:rPr lang="ru-RU" smtClean="0"/>
              <a:t>08.06.2015</a:t>
            </a:r>
            <a:endParaRPr lang="ru-RU"/>
          </a:p>
        </p:txBody>
      </p:sp>
      <p:sp>
        <p:nvSpPr>
          <p:cNvPr id="4" name="Номер слайда 3"/>
          <p:cNvSpPr>
            <a:spLocks noGrp="1"/>
          </p:cNvSpPr>
          <p:nvPr>
            <p:ph type="sldNum" sz="quarter" idx="12"/>
          </p:nvPr>
        </p:nvSpPr>
        <p:spPr/>
        <p:txBody>
          <a:bodyPr/>
          <a:lstStyle/>
          <a:p>
            <a:fld id="{2FBD4BBD-84D1-4C58-AB71-78B69C96F0EE}" type="slidenum">
              <a:rPr lang="ru-RU" smtClean="0"/>
              <a:t>53</a:t>
            </a:fld>
            <a:endParaRPr lang="ru-RU"/>
          </a:p>
        </p:txBody>
      </p:sp>
    </p:spTree>
    <p:extLst>
      <p:ext uri="{BB962C8B-B14F-4D97-AF65-F5344CB8AC3E}">
        <p14:creationId xmlns:p14="http://schemas.microsoft.com/office/powerpoint/2010/main" val="110671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 calcmode="lin" valueType="num">
                                      <p:cBhvr>
                                        <p:cTn id="9" dur="3000" fill="hold"/>
                                        <p:tgtEl>
                                          <p:spTgt spid="5"/>
                                        </p:tgtEl>
                                        <p:attrNameLst>
                                          <p:attrName>style.rotation</p:attrName>
                                        </p:attrNameLst>
                                      </p:cBhvr>
                                      <p:tavLst>
                                        <p:tav tm="0">
                                          <p:val>
                                            <p:fltVal val="360"/>
                                          </p:val>
                                        </p:tav>
                                        <p:tav tm="100000">
                                          <p:val>
                                            <p:fltVal val="0"/>
                                          </p:val>
                                        </p:tav>
                                      </p:tavLst>
                                    </p:anim>
                                    <p:animEffect transition="in" filter="fade">
                                      <p:cBhvr>
                                        <p:cTn id="10"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a:p>
        </p:txBody>
      </p:sp>
      <p:pic>
        <p:nvPicPr>
          <p:cNvPr id="5" name="Picture 1026" descr="C:\Мои документы\МАРС  ВОДА и ALH\Потоки на Марсе АВ\Рис 15.jpg"/>
          <p:cNvPicPr>
            <a:picLocks noChangeAspect="1" noChangeArrowheads="1"/>
          </p:cNvPicPr>
          <p:nvPr/>
        </p:nvPicPr>
        <p:blipFill>
          <a:blip r:embed="rId2" cstate="screen">
            <a:lum bright="-6000" contrast="12000"/>
          </a:blip>
          <a:srcRect/>
          <a:stretch>
            <a:fillRect/>
          </a:stretch>
        </p:blipFill>
        <p:spPr bwMode="auto">
          <a:xfrm>
            <a:off x="1524000" y="14289"/>
            <a:ext cx="9296400" cy="6943725"/>
          </a:xfrm>
          <a:prstGeom prst="rect">
            <a:avLst/>
          </a:prstGeom>
          <a:noFill/>
        </p:spPr>
      </p:pic>
      <p:sp>
        <p:nvSpPr>
          <p:cNvPr id="2" name="Дата 1"/>
          <p:cNvSpPr>
            <a:spLocks noGrp="1"/>
          </p:cNvSpPr>
          <p:nvPr>
            <p:ph type="dt" sz="half" idx="10"/>
          </p:nvPr>
        </p:nvSpPr>
        <p:spPr/>
        <p:txBody>
          <a:bodyPr/>
          <a:lstStyle/>
          <a:p>
            <a:r>
              <a:rPr lang="ru-RU" smtClean="0"/>
              <a:t>08.06.2015</a:t>
            </a:r>
            <a:endParaRPr lang="ru-RU"/>
          </a:p>
        </p:txBody>
      </p:sp>
      <p:sp>
        <p:nvSpPr>
          <p:cNvPr id="3" name="Номер слайда 2"/>
          <p:cNvSpPr>
            <a:spLocks noGrp="1"/>
          </p:cNvSpPr>
          <p:nvPr>
            <p:ph type="sldNum" sz="quarter" idx="12"/>
          </p:nvPr>
        </p:nvSpPr>
        <p:spPr/>
        <p:txBody>
          <a:bodyPr/>
          <a:lstStyle/>
          <a:p>
            <a:fld id="{2FBD4BBD-84D1-4C58-AB71-78B69C96F0EE}" type="slidenum">
              <a:rPr lang="ru-RU" smtClean="0"/>
              <a:t>54</a:t>
            </a:fld>
            <a:endParaRPr lang="ru-RU"/>
          </a:p>
        </p:txBody>
      </p:sp>
    </p:spTree>
    <p:extLst>
      <p:ext uri="{BB962C8B-B14F-4D97-AF65-F5344CB8AC3E}">
        <p14:creationId xmlns:p14="http://schemas.microsoft.com/office/powerpoint/2010/main" val="11745579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a:p>
        </p:txBody>
      </p:sp>
      <p:pic>
        <p:nvPicPr>
          <p:cNvPr id="3"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l="4994" t="6473" r="6242" b="27188"/>
          <a:stretch>
            <a:fillRect/>
          </a:stretch>
        </p:blipFill>
        <p:spPr bwMode="auto">
          <a:xfrm>
            <a:off x="1828800" y="1143000"/>
            <a:ext cx="7848600" cy="5492750"/>
          </a:xfrm>
          <a:prstGeom prst="rect">
            <a:avLst/>
          </a:prstGeom>
          <a:solidFill>
            <a:srgbClr val="FFFFFF"/>
          </a:solidFill>
          <a:ln w="9525">
            <a:noFill/>
            <a:miter lim="800000"/>
            <a:headEnd/>
            <a:tailEnd/>
          </a:ln>
          <a:effectLst/>
        </p:spPr>
      </p:pic>
      <p:graphicFrame>
        <p:nvGraphicFramePr>
          <p:cNvPr id="4" name="Object 0"/>
          <p:cNvGraphicFramePr>
            <a:graphicFrameLocks noChangeAspect="1"/>
          </p:cNvGraphicFramePr>
          <p:nvPr/>
        </p:nvGraphicFramePr>
        <p:xfrm>
          <a:off x="6381751" y="-1588"/>
          <a:ext cx="4271963" cy="3208338"/>
        </p:xfrm>
        <a:graphic>
          <a:graphicData uri="http://schemas.openxmlformats.org/presentationml/2006/ole">
            <mc:AlternateContent xmlns:mc="http://schemas.openxmlformats.org/markup-compatibility/2006">
              <mc:Choice xmlns:v="urn:schemas-microsoft-com:vml" Requires="v">
                <p:oleObj spid="_x0000_s12300" name="Graph" r:id="rId4" imgW="3856320" imgH="3034080" progId="Origin50.Graph">
                  <p:embed/>
                </p:oleObj>
              </mc:Choice>
              <mc:Fallback>
                <p:oleObj name="Graph" r:id="rId4" imgW="3856320" imgH="303408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557" t="9343" r="6165" b="4521"/>
                      <a:stretch>
                        <a:fillRect/>
                      </a:stretch>
                    </p:blipFill>
                    <p:spPr bwMode="auto">
                      <a:xfrm>
                        <a:off x="6381751" y="-1588"/>
                        <a:ext cx="4271963" cy="3208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11"/>
          <p:cNvSpPr txBox="1">
            <a:spLocks noChangeArrowheads="1"/>
          </p:cNvSpPr>
          <p:nvPr/>
        </p:nvSpPr>
        <p:spPr bwMode="auto">
          <a:xfrm>
            <a:off x="6400800" y="5241926"/>
            <a:ext cx="4267200" cy="1089529"/>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90000"/>
              </a:lnSpc>
            </a:pPr>
            <a:r>
              <a:rPr lang="en-US" b="1" dirty="0">
                <a:latin typeface="Arial Narrow" pitchFamily="34" charset="0"/>
              </a:rPr>
              <a:t>Albedo neutron spectra at a height of 400 </a:t>
            </a:r>
            <a:r>
              <a:rPr lang="en-US" b="1" dirty="0">
                <a:latin typeface="Arial Narrow" pitchFamily="34" charset="0"/>
              </a:rPr>
              <a:t> km </a:t>
            </a:r>
            <a:r>
              <a:rPr lang="ru-RU" altLang="ko-KR" b="1" dirty="0">
                <a:latin typeface="Arial Narrow" pitchFamily="34" charset="0"/>
              </a:rPr>
              <a:t>normalized</a:t>
            </a:r>
            <a:r>
              <a:rPr lang="en-US" b="1" dirty="0">
                <a:latin typeface="Arial Narrow" pitchFamily="34" charset="0"/>
              </a:rPr>
              <a:t> to 1 n/cm</a:t>
            </a:r>
            <a:r>
              <a:rPr lang="en-US" b="1" baseline="30000" dirty="0">
                <a:latin typeface="Arial Narrow" pitchFamily="34" charset="0"/>
              </a:rPr>
              <a:t>2</a:t>
            </a:r>
            <a:r>
              <a:rPr lang="en-US" b="1" dirty="0">
                <a:latin typeface="Arial Narrow" pitchFamily="34" charset="0"/>
              </a:rPr>
              <a:t> neutron flux from </a:t>
            </a:r>
            <a:r>
              <a:rPr lang="en-US" b="1" dirty="0">
                <a:latin typeface="Arial Narrow" pitchFamily="34" charset="0"/>
              </a:rPr>
              <a:t>Mars</a:t>
            </a:r>
            <a:r>
              <a:rPr lang="ru-RU" b="1" dirty="0">
                <a:latin typeface="Arial Narrow" pitchFamily="34" charset="0"/>
              </a:rPr>
              <a:t> </a:t>
            </a:r>
            <a:r>
              <a:rPr lang="en-US" b="1" dirty="0">
                <a:latin typeface="Arial Narrow" pitchFamily="34" charset="0"/>
              </a:rPr>
              <a:t>surface </a:t>
            </a:r>
            <a:r>
              <a:rPr lang="en-US" b="1" dirty="0">
                <a:latin typeface="Arial Narrow" pitchFamily="34" charset="0"/>
              </a:rPr>
              <a:t>covered with</a:t>
            </a:r>
            <a:r>
              <a:rPr lang="ru-RU" altLang="ko-KR" b="1" dirty="0">
                <a:latin typeface="Arial Narrow" pitchFamily="34" charset="0"/>
              </a:rPr>
              <a:t> </a:t>
            </a:r>
            <a:r>
              <a:rPr lang="en-US" b="1" dirty="0">
                <a:latin typeface="Arial Narrow" pitchFamily="34" charset="0"/>
              </a:rPr>
              <a:t>CO</a:t>
            </a:r>
            <a:r>
              <a:rPr lang="ru-RU" altLang="ko-KR" b="1" baseline="-25000" dirty="0">
                <a:latin typeface="Arial Narrow" pitchFamily="34" charset="0"/>
              </a:rPr>
              <a:t>2</a:t>
            </a:r>
            <a:r>
              <a:rPr lang="ru-RU" altLang="ko-KR" b="1" dirty="0">
                <a:latin typeface="Arial Narrow" pitchFamily="34" charset="0"/>
              </a:rPr>
              <a:t> </a:t>
            </a:r>
            <a:r>
              <a:rPr lang="en-US" b="1" dirty="0">
                <a:latin typeface="Arial Narrow" pitchFamily="34" charset="0"/>
              </a:rPr>
              <a:t>layer </a:t>
            </a:r>
            <a:endParaRPr lang="ru-RU" b="1" dirty="0">
              <a:latin typeface="Arial Narrow" pitchFamily="34" charset="0"/>
            </a:endParaRPr>
          </a:p>
          <a:p>
            <a:pPr algn="just">
              <a:lnSpc>
                <a:spcPct val="90000"/>
              </a:lnSpc>
            </a:pPr>
            <a:r>
              <a:rPr lang="ru-RU" altLang="ko-KR" b="1" dirty="0">
                <a:latin typeface="Arial Narrow" pitchFamily="34" charset="0"/>
              </a:rPr>
              <a:t>15 </a:t>
            </a:r>
            <a:r>
              <a:rPr lang="en-US" b="1" dirty="0">
                <a:latin typeface="Arial Narrow" pitchFamily="34" charset="0"/>
              </a:rPr>
              <a:t>g</a:t>
            </a:r>
            <a:r>
              <a:rPr lang="ru-RU" altLang="ko-KR" b="1" dirty="0">
                <a:latin typeface="Arial Narrow" pitchFamily="34" charset="0"/>
              </a:rPr>
              <a:t>/</a:t>
            </a:r>
            <a:r>
              <a:rPr lang="en-US" b="1" dirty="0">
                <a:latin typeface="Arial Narrow" pitchFamily="34" charset="0"/>
              </a:rPr>
              <a:t>cm</a:t>
            </a:r>
            <a:r>
              <a:rPr lang="ru-RU" altLang="ko-KR" b="1" baseline="30000" dirty="0">
                <a:latin typeface="Arial Narrow" pitchFamily="34" charset="0"/>
              </a:rPr>
              <a:t>2 </a:t>
            </a:r>
            <a:r>
              <a:rPr lang="en-US" b="1" dirty="0">
                <a:latin typeface="Arial Narrow" pitchFamily="34" charset="0"/>
              </a:rPr>
              <a:t>(calculated </a:t>
            </a:r>
            <a:r>
              <a:rPr lang="en-US" b="1" dirty="0">
                <a:latin typeface="Arial Narrow" pitchFamily="34" charset="0"/>
              </a:rPr>
              <a:t>by MCNP4C)</a:t>
            </a:r>
            <a:endParaRPr lang="ru-RU" altLang="ko-KR" b="1" baseline="-25000" dirty="0">
              <a:latin typeface="Arial Narrow" pitchFamily="34" charset="0"/>
            </a:endParaRPr>
          </a:p>
        </p:txBody>
      </p:sp>
      <p:sp>
        <p:nvSpPr>
          <p:cNvPr id="6" name="Дата 5"/>
          <p:cNvSpPr>
            <a:spLocks noGrp="1"/>
          </p:cNvSpPr>
          <p:nvPr>
            <p:ph type="dt" sz="half" idx="10"/>
          </p:nvPr>
        </p:nvSpPr>
        <p:spPr/>
        <p:txBody>
          <a:bodyPr/>
          <a:lstStyle/>
          <a:p>
            <a:r>
              <a:rPr lang="ru-RU" smtClean="0"/>
              <a:t>08.06.2015</a:t>
            </a:r>
            <a:endParaRPr lang="ru-RU"/>
          </a:p>
        </p:txBody>
      </p:sp>
      <p:sp>
        <p:nvSpPr>
          <p:cNvPr id="7" name="Номер слайда 6"/>
          <p:cNvSpPr>
            <a:spLocks noGrp="1"/>
          </p:cNvSpPr>
          <p:nvPr>
            <p:ph type="sldNum" sz="quarter" idx="12"/>
          </p:nvPr>
        </p:nvSpPr>
        <p:spPr/>
        <p:txBody>
          <a:bodyPr/>
          <a:lstStyle/>
          <a:p>
            <a:fld id="{2FBD4BBD-84D1-4C58-AB71-78B69C96F0EE}" type="slidenum">
              <a:rPr lang="ru-RU" smtClean="0"/>
              <a:t>55</a:t>
            </a:fld>
            <a:endParaRPr lang="ru-RU"/>
          </a:p>
        </p:txBody>
      </p:sp>
    </p:spTree>
    <p:extLst>
      <p:ext uri="{BB962C8B-B14F-4D97-AF65-F5344CB8AC3E}">
        <p14:creationId xmlns:p14="http://schemas.microsoft.com/office/powerpoint/2010/main" val="104869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3000" fill="hold"/>
                                        <p:tgtEl>
                                          <p:spTgt spid="5"/>
                                        </p:tgtEl>
                                        <p:attrNameLst>
                                          <p:attrName>ppt_x</p:attrName>
                                        </p:attrNameLst>
                                      </p:cBhvr>
                                      <p:tavLst>
                                        <p:tav tm="0">
                                          <p:val>
                                            <p:strVal val="#ppt_x"/>
                                          </p:val>
                                        </p:tav>
                                        <p:tav tm="100000">
                                          <p:val>
                                            <p:strVal val="#ppt_x"/>
                                          </p:val>
                                        </p:tav>
                                      </p:tavLst>
                                    </p:anim>
                                    <p:anim calcmode="lin" valueType="num">
                                      <p:cBhvr additive="base">
                                        <p:cTn id="13"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iterate type="lt">
                                    <p:tmPct val="5000"/>
                                  </p:iterate>
                                  <p:childTnLst>
                                    <p:set>
                                      <p:cBhvr>
                                        <p:cTn id="17" dur="1" fill="hold">
                                          <p:stCondLst>
                                            <p:cond delay="0"/>
                                          </p:stCondLst>
                                        </p:cTn>
                                        <p:tgtEl>
                                          <p:spTgt spid="4"/>
                                        </p:tgtEl>
                                        <p:attrNameLst>
                                          <p:attrName>style.visibility</p:attrName>
                                        </p:attrNameLst>
                                      </p:cBhvr>
                                      <p:to>
                                        <p:strVal val="visible"/>
                                      </p:to>
                                    </p:set>
                                    <p:anim calcmode="lin" valueType="num">
                                      <p:cBhvr>
                                        <p:cTn id="18" dur="2000" fill="hold"/>
                                        <p:tgtEl>
                                          <p:spTgt spid="4"/>
                                        </p:tgtEl>
                                        <p:attrNameLst>
                                          <p:attrName>ppt_w</p:attrName>
                                        </p:attrNameLst>
                                      </p:cBhvr>
                                      <p:tavLst>
                                        <p:tav tm="0">
                                          <p:val>
                                            <p:fltVal val="0"/>
                                          </p:val>
                                        </p:tav>
                                        <p:tav tm="100000">
                                          <p:val>
                                            <p:strVal val="#ppt_w"/>
                                          </p:val>
                                        </p:tav>
                                      </p:tavLst>
                                    </p:anim>
                                    <p:anim calcmode="lin" valueType="num">
                                      <p:cBhvr>
                                        <p:cTn id="19" dur="2000" fill="hold"/>
                                        <p:tgtEl>
                                          <p:spTgt spid="4"/>
                                        </p:tgtEl>
                                        <p:attrNameLst>
                                          <p:attrName>ppt_h</p:attrName>
                                        </p:attrNameLst>
                                      </p:cBhvr>
                                      <p:tavLst>
                                        <p:tav tm="0">
                                          <p:val>
                                            <p:fltVal val="0"/>
                                          </p:val>
                                        </p:tav>
                                        <p:tav tm="100000">
                                          <p:val>
                                            <p:strVal val="#ppt_h"/>
                                          </p:val>
                                        </p:tav>
                                      </p:tavLst>
                                    </p:anim>
                                    <p:anim calcmode="lin" valueType="num">
                                      <p:cBhvr>
                                        <p:cTn id="20" dur="2000" fill="hold"/>
                                        <p:tgtEl>
                                          <p:spTgt spid="4"/>
                                        </p:tgtEl>
                                        <p:attrNameLst>
                                          <p:attrName>style.rotation</p:attrName>
                                        </p:attrNameLst>
                                      </p:cBhvr>
                                      <p:tavLst>
                                        <p:tav tm="0">
                                          <p:val>
                                            <p:fltVal val="90"/>
                                          </p:val>
                                        </p:tav>
                                        <p:tav tm="100000">
                                          <p:val>
                                            <p:fltVal val="0"/>
                                          </p:val>
                                        </p:tav>
                                      </p:tavLst>
                                    </p:anim>
                                    <p:animEffect transition="in" filter="fade">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524000" y="0"/>
            <a:ext cx="9144000" cy="99060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algn="ctr"/>
            <a:r>
              <a:rPr lang="en-US" sz="4400" b="1" dirty="0">
                <a:solidFill>
                  <a:schemeClr val="accent2"/>
                </a:solidFill>
                <a:effectLst>
                  <a:outerShdw blurRad="38100" dist="38100" dir="2700000" algn="tl">
                    <a:srgbClr val="000000">
                      <a:alpha val="43137"/>
                    </a:srgbClr>
                  </a:outerShdw>
                </a:effectLst>
                <a:latin typeface="Tahoma" pitchFamily="34" charset="0"/>
              </a:rPr>
              <a:t>H</a:t>
            </a:r>
            <a:r>
              <a:rPr lang="en-US" sz="4400" b="1" dirty="0">
                <a:solidFill>
                  <a:schemeClr val="tx2"/>
                </a:solidFill>
                <a:effectLst>
                  <a:outerShdw blurRad="38100" dist="38100" dir="2700000" algn="tl">
                    <a:srgbClr val="000000">
                      <a:alpha val="43137"/>
                    </a:srgbClr>
                  </a:outerShdw>
                </a:effectLst>
                <a:latin typeface="Tahoma" pitchFamily="34" charset="0"/>
              </a:rPr>
              <a:t>igh </a:t>
            </a:r>
            <a:r>
              <a:rPr lang="en-US" sz="4400" b="1" dirty="0">
                <a:solidFill>
                  <a:schemeClr val="accent2"/>
                </a:solidFill>
                <a:effectLst>
                  <a:outerShdw blurRad="38100" dist="38100" dir="2700000" algn="tl">
                    <a:srgbClr val="000000">
                      <a:alpha val="43137"/>
                    </a:srgbClr>
                  </a:outerShdw>
                </a:effectLst>
                <a:latin typeface="Tahoma" pitchFamily="34" charset="0"/>
              </a:rPr>
              <a:t>E</a:t>
            </a:r>
            <a:r>
              <a:rPr lang="en-US" sz="4400" b="1" dirty="0">
                <a:solidFill>
                  <a:schemeClr val="tx2"/>
                </a:solidFill>
                <a:effectLst>
                  <a:outerShdw blurRad="38100" dist="38100" dir="2700000" algn="tl">
                    <a:srgbClr val="000000">
                      <a:alpha val="43137"/>
                    </a:srgbClr>
                  </a:outerShdw>
                </a:effectLst>
                <a:latin typeface="Tahoma" pitchFamily="34" charset="0"/>
              </a:rPr>
              <a:t>nergy </a:t>
            </a:r>
            <a:r>
              <a:rPr lang="en-US" sz="4400" b="1" dirty="0">
                <a:solidFill>
                  <a:schemeClr val="accent2"/>
                </a:solidFill>
                <a:effectLst>
                  <a:outerShdw blurRad="38100" dist="38100" dir="2700000" algn="tl">
                    <a:srgbClr val="000000">
                      <a:alpha val="43137"/>
                    </a:srgbClr>
                  </a:outerShdw>
                </a:effectLst>
                <a:latin typeface="Tahoma" pitchFamily="34" charset="0"/>
              </a:rPr>
              <a:t>N</a:t>
            </a:r>
            <a:r>
              <a:rPr lang="en-US" sz="4400" b="1" dirty="0">
                <a:solidFill>
                  <a:schemeClr val="tx2"/>
                </a:solidFill>
                <a:effectLst>
                  <a:outerShdw blurRad="38100" dist="38100" dir="2700000" algn="tl">
                    <a:srgbClr val="000000">
                      <a:alpha val="43137"/>
                    </a:srgbClr>
                  </a:outerShdw>
                </a:effectLst>
                <a:latin typeface="Tahoma" pitchFamily="34" charset="0"/>
              </a:rPr>
              <a:t>eutron </a:t>
            </a:r>
            <a:r>
              <a:rPr lang="en-US" sz="4400" b="1" dirty="0">
                <a:solidFill>
                  <a:schemeClr val="accent2"/>
                </a:solidFill>
                <a:effectLst>
                  <a:outerShdw blurRad="38100" dist="38100" dir="2700000" algn="tl">
                    <a:srgbClr val="000000">
                      <a:alpha val="43137"/>
                    </a:srgbClr>
                  </a:outerShdw>
                </a:effectLst>
                <a:latin typeface="Tahoma" pitchFamily="34" charset="0"/>
              </a:rPr>
              <a:t>D</a:t>
            </a:r>
            <a:r>
              <a:rPr lang="en-US" sz="4400" b="1" dirty="0">
                <a:solidFill>
                  <a:schemeClr val="tx2"/>
                </a:solidFill>
                <a:effectLst>
                  <a:outerShdw blurRad="38100" dist="38100" dir="2700000" algn="tl">
                    <a:srgbClr val="000000">
                      <a:alpha val="43137"/>
                    </a:srgbClr>
                  </a:outerShdw>
                </a:effectLst>
                <a:latin typeface="Tahoma" pitchFamily="34" charset="0"/>
              </a:rPr>
              <a:t>etector</a:t>
            </a:r>
            <a:endParaRPr lang="ru-RU" altLang="ko-KR" sz="4400" b="1" dirty="0">
              <a:solidFill>
                <a:schemeClr val="tx2"/>
              </a:solidFill>
              <a:effectLst>
                <a:outerShdw blurRad="38100" dist="38100" dir="2700000" algn="tl">
                  <a:srgbClr val="000000">
                    <a:alpha val="43137"/>
                  </a:srgbClr>
                </a:outerShdw>
              </a:effectLst>
              <a:latin typeface="Tahoma" pitchFamily="34" charset="0"/>
            </a:endParaRPr>
          </a:p>
        </p:txBody>
      </p:sp>
      <p:pic>
        <p:nvPicPr>
          <p:cNvPr id="18435" name="Picture 3" descr="C:\CD-Rom_new\new\my_report\Scan628.jpg"/>
          <p:cNvPicPr>
            <a:picLocks noChangeAspect="1" noChangeArrowheads="1"/>
          </p:cNvPicPr>
          <p:nvPr/>
        </p:nvPicPr>
        <p:blipFill>
          <a:blip r:embed="rId3" cstate="screen"/>
          <a:srcRect/>
          <a:stretch>
            <a:fillRect/>
          </a:stretch>
        </p:blipFill>
        <p:spPr bwMode="auto">
          <a:xfrm>
            <a:off x="1524001" y="1524000"/>
            <a:ext cx="3095625" cy="2095500"/>
          </a:xfrm>
          <a:prstGeom prst="rect">
            <a:avLst/>
          </a:prstGeom>
          <a:noFill/>
        </p:spPr>
      </p:pic>
      <p:pic>
        <p:nvPicPr>
          <p:cNvPr id="18436" name="Picture 4" descr="C:\CD-Rom_new\new\my_report\Scan606.jpg"/>
          <p:cNvPicPr>
            <a:picLocks noChangeAspect="1" noChangeArrowheads="1"/>
          </p:cNvPicPr>
          <p:nvPr/>
        </p:nvPicPr>
        <p:blipFill>
          <a:blip r:embed="rId4" cstate="screen"/>
          <a:srcRect/>
          <a:stretch>
            <a:fillRect/>
          </a:stretch>
        </p:blipFill>
        <p:spPr bwMode="auto">
          <a:xfrm>
            <a:off x="4419600" y="2971801"/>
            <a:ext cx="2922588" cy="2105025"/>
          </a:xfrm>
          <a:prstGeom prst="rect">
            <a:avLst/>
          </a:prstGeom>
          <a:noFill/>
        </p:spPr>
      </p:pic>
      <p:pic>
        <p:nvPicPr>
          <p:cNvPr id="18437" name="Picture 5" descr="C:\CD-Rom_new\new\my_report\graph_schema_of_HEND.gif"/>
          <p:cNvPicPr>
            <a:picLocks noChangeAspect="1" noChangeArrowheads="1"/>
          </p:cNvPicPr>
          <p:nvPr/>
        </p:nvPicPr>
        <p:blipFill>
          <a:blip r:embed="rId5" cstate="screen">
            <a:extLst>
              <a:ext uri="{28A0092B-C50C-407E-A947-70E740481C1C}">
                <a14:useLocalDpi xmlns:a14="http://schemas.microsoft.com/office/drawing/2010/main"/>
              </a:ext>
            </a:extLst>
          </a:blip>
          <a:srcRect t="1994" b="2792"/>
          <a:stretch>
            <a:fillRect/>
          </a:stretch>
        </p:blipFill>
        <p:spPr bwMode="auto">
          <a:xfrm>
            <a:off x="7188200" y="3827463"/>
            <a:ext cx="3479800" cy="3030538"/>
          </a:xfrm>
          <a:prstGeom prst="rect">
            <a:avLst/>
          </a:prstGeom>
          <a:noFill/>
        </p:spPr>
      </p:pic>
      <p:sp>
        <p:nvSpPr>
          <p:cNvPr id="18438" name="Text Box 6"/>
          <p:cNvSpPr txBox="1">
            <a:spLocks noChangeArrowheads="1"/>
          </p:cNvSpPr>
          <p:nvPr/>
        </p:nvSpPr>
        <p:spPr bwMode="auto">
          <a:xfrm>
            <a:off x="5562601" y="1715870"/>
            <a:ext cx="4511675" cy="646331"/>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a:spAutoFit/>
          </a:bodyPr>
          <a:lstStyle/>
          <a:p>
            <a:r>
              <a:rPr lang="en-US" b="1" dirty="0">
                <a:effectLst>
                  <a:outerShdw blurRad="38100" dist="38100" dir="2700000" algn="tl">
                    <a:srgbClr val="FFFFFF"/>
                  </a:outerShdw>
                </a:effectLst>
                <a:latin typeface="Times New Roman" pitchFamily="18" charset="0"/>
              </a:rPr>
              <a:t>SD, MD, LD – </a:t>
            </a:r>
            <a:r>
              <a:rPr lang="en-US" b="1" baseline="30000" dirty="0">
                <a:effectLst>
                  <a:outerShdw blurRad="38100" dist="38100" dir="2700000" algn="tl">
                    <a:srgbClr val="FFFFFF"/>
                  </a:outerShdw>
                </a:effectLst>
                <a:latin typeface="Times New Roman" pitchFamily="18" charset="0"/>
              </a:rPr>
              <a:t>3</a:t>
            </a:r>
            <a:r>
              <a:rPr lang="en-US" b="1" dirty="0">
                <a:effectLst>
                  <a:outerShdw blurRad="38100" dist="38100" dir="2700000" algn="tl">
                    <a:srgbClr val="FFFFFF"/>
                  </a:outerShdw>
                </a:effectLst>
                <a:latin typeface="Times New Roman" pitchFamily="18" charset="0"/>
              </a:rPr>
              <a:t>He proportional counters </a:t>
            </a:r>
            <a:r>
              <a:rPr lang="en-US" b="1" dirty="0">
                <a:effectLst>
                  <a:outerShdw blurRad="38100" dist="38100" dir="2700000" algn="tl">
                    <a:srgbClr val="FFFFFF"/>
                  </a:outerShdw>
                </a:effectLst>
                <a:latin typeface="Times New Roman" pitchFamily="18" charset="0"/>
              </a:rPr>
              <a:t>    enveloped </a:t>
            </a:r>
            <a:r>
              <a:rPr lang="en-US" b="1" dirty="0">
                <a:effectLst>
                  <a:outerShdw blurRad="38100" dist="38100" dir="2700000" algn="tl">
                    <a:srgbClr val="FFFFFF"/>
                  </a:outerShdw>
                </a:effectLst>
                <a:latin typeface="Times New Roman" pitchFamily="18" charset="0"/>
              </a:rPr>
              <a:t>with PE of different </a:t>
            </a:r>
            <a:r>
              <a:rPr lang="en-US" b="1" dirty="0">
                <a:effectLst>
                  <a:outerShdw blurRad="38100" dist="38100" dir="2700000" algn="tl">
                    <a:srgbClr val="FFFFFF"/>
                  </a:outerShdw>
                </a:effectLst>
                <a:latin typeface="Times New Roman" pitchFamily="18" charset="0"/>
              </a:rPr>
              <a:t>thickness</a:t>
            </a:r>
          </a:p>
        </p:txBody>
      </p:sp>
      <p:sp>
        <p:nvSpPr>
          <p:cNvPr id="18439" name="Text Box 7"/>
          <p:cNvSpPr txBox="1">
            <a:spLocks noChangeArrowheads="1"/>
          </p:cNvSpPr>
          <p:nvPr/>
        </p:nvSpPr>
        <p:spPr bwMode="auto">
          <a:xfrm>
            <a:off x="7010400" y="2706470"/>
            <a:ext cx="3657600" cy="64633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r>
              <a:rPr lang="en-US" b="1" dirty="0">
                <a:effectLst>
                  <a:outerShdw blurRad="38100" dist="38100" dir="2700000" algn="tl">
                    <a:srgbClr val="FFFFFF"/>
                  </a:outerShdw>
                </a:effectLst>
                <a:latin typeface="Times New Roman" pitchFamily="18" charset="0"/>
              </a:rPr>
              <a:t>SC – stilbene scintillator with </a:t>
            </a:r>
            <a:r>
              <a:rPr lang="en-US" b="1" dirty="0" err="1">
                <a:effectLst>
                  <a:outerShdw blurRad="38100" dist="38100" dir="2700000" algn="tl">
                    <a:srgbClr val="FFFFFF"/>
                  </a:outerShdw>
                </a:effectLst>
                <a:latin typeface="Times New Roman" pitchFamily="18" charset="0"/>
              </a:rPr>
              <a:t>CsI</a:t>
            </a:r>
            <a:r>
              <a:rPr lang="en-US" b="1" dirty="0">
                <a:effectLst>
                  <a:outerShdw blurRad="38100" dist="38100" dir="2700000" algn="tl">
                    <a:srgbClr val="FFFFFF"/>
                  </a:outerShdw>
                </a:effectLst>
                <a:latin typeface="Times New Roman" pitchFamily="18" charset="0"/>
              </a:rPr>
              <a:t> </a:t>
            </a:r>
            <a:endParaRPr lang="en-US" b="1" dirty="0">
              <a:effectLst>
                <a:outerShdw blurRad="38100" dist="38100" dir="2700000" algn="tl">
                  <a:srgbClr val="FFFFFF"/>
                </a:outerShdw>
              </a:effectLst>
              <a:latin typeface="Times New Roman" pitchFamily="18" charset="0"/>
            </a:endParaRPr>
          </a:p>
          <a:p>
            <a:r>
              <a:rPr lang="en-US" b="1" dirty="0">
                <a:effectLst>
                  <a:outerShdw blurRad="38100" dist="38100" dir="2700000" algn="tl">
                    <a:srgbClr val="FFFFFF"/>
                  </a:outerShdw>
                </a:effectLst>
                <a:latin typeface="Times New Roman" pitchFamily="18" charset="0"/>
              </a:rPr>
              <a:t>anticoincidence </a:t>
            </a:r>
            <a:r>
              <a:rPr lang="en-US" b="1" dirty="0">
                <a:effectLst>
                  <a:outerShdw blurRad="38100" dist="38100" dir="2700000" algn="tl">
                    <a:srgbClr val="FFFFFF"/>
                  </a:outerShdw>
                </a:effectLst>
                <a:latin typeface="Times New Roman" pitchFamily="18" charset="0"/>
              </a:rPr>
              <a:t>counter</a:t>
            </a:r>
            <a:endParaRPr lang="ru-RU" altLang="ko-KR" b="1" dirty="0">
              <a:effectLst>
                <a:outerShdw blurRad="38100" dist="38100" dir="2700000" algn="tl">
                  <a:srgbClr val="FFFFFF"/>
                </a:outerShdw>
              </a:effectLst>
              <a:latin typeface="Times New Roman" pitchFamily="18" charset="0"/>
            </a:endParaRPr>
          </a:p>
        </p:txBody>
      </p:sp>
      <p:sp>
        <p:nvSpPr>
          <p:cNvPr id="18440" name="Text Box 8"/>
          <p:cNvSpPr txBox="1">
            <a:spLocks noChangeArrowheads="1"/>
          </p:cNvSpPr>
          <p:nvPr/>
        </p:nvSpPr>
        <p:spPr bwMode="auto">
          <a:xfrm>
            <a:off x="1600200" y="4191000"/>
            <a:ext cx="2895600" cy="369332"/>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r>
              <a:rPr lang="en-US" b="1">
                <a:effectLst>
                  <a:outerShdw blurRad="38100" dist="38100" dir="2700000" algn="tl">
                    <a:srgbClr val="FFFFFF"/>
                  </a:outerShdw>
                </a:effectLst>
                <a:latin typeface="Times New Roman" pitchFamily="18" charset="0"/>
              </a:rPr>
              <a:t>Pulse height analysis</a:t>
            </a:r>
            <a:endParaRPr lang="ru-RU" altLang="ko-KR" b="1">
              <a:effectLst>
                <a:outerShdw blurRad="38100" dist="38100" dir="2700000" algn="tl">
                  <a:srgbClr val="FFFFFF"/>
                </a:outerShdw>
              </a:effectLst>
              <a:latin typeface="Times New Roman" pitchFamily="18" charset="0"/>
            </a:endParaRPr>
          </a:p>
        </p:txBody>
      </p:sp>
      <p:sp>
        <p:nvSpPr>
          <p:cNvPr id="18441" name="Text Box 9"/>
          <p:cNvSpPr txBox="1">
            <a:spLocks noChangeArrowheads="1"/>
          </p:cNvSpPr>
          <p:nvPr/>
        </p:nvSpPr>
        <p:spPr bwMode="auto">
          <a:xfrm>
            <a:off x="1752600" y="5000626"/>
            <a:ext cx="4191000" cy="1200329"/>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spAutoFit/>
          </a:bodyPr>
          <a:lstStyle/>
          <a:p>
            <a:r>
              <a:rPr lang="en-US" b="1">
                <a:effectLst>
                  <a:outerShdw blurRad="38100" dist="38100" dir="2700000" algn="tl">
                    <a:srgbClr val="FFFFFF"/>
                  </a:outerShdw>
                </a:effectLst>
                <a:latin typeface="Times New Roman" pitchFamily="18" charset="0"/>
              </a:rPr>
              <a:t>5 sensors = 6 signals:</a:t>
            </a:r>
          </a:p>
          <a:p>
            <a:r>
              <a:rPr lang="en-US" b="1">
                <a:effectLst>
                  <a:outerShdw blurRad="38100" dist="38100" dir="2700000" algn="tl">
                    <a:srgbClr val="FFFFFF"/>
                  </a:outerShdw>
                </a:effectLst>
                <a:latin typeface="Times New Roman" pitchFamily="18" charset="0"/>
              </a:rPr>
              <a:t>1-4 – neutrons 0.001 – 10 MeV</a:t>
            </a:r>
          </a:p>
          <a:p>
            <a:r>
              <a:rPr lang="en-US" b="1">
                <a:effectLst>
                  <a:outerShdw blurRad="38100" dist="38100" dir="2700000" algn="tl">
                    <a:srgbClr val="FFFFFF"/>
                  </a:outerShdw>
                </a:effectLst>
                <a:latin typeface="Times New Roman" pitchFamily="18" charset="0"/>
                <a:sym typeface="Symbol" pitchFamily="18" charset="2"/>
              </a:rPr>
              <a:t>  – 50-2000 keV</a:t>
            </a:r>
          </a:p>
          <a:p>
            <a:r>
              <a:rPr lang="en-US" b="1">
                <a:effectLst>
                  <a:outerShdw blurRad="38100" dist="38100" dir="2700000" algn="tl">
                    <a:srgbClr val="FFFFFF"/>
                  </a:outerShdw>
                </a:effectLst>
                <a:latin typeface="Times New Roman" pitchFamily="18" charset="0"/>
              </a:rPr>
              <a:t>GCR and solar protons</a:t>
            </a:r>
            <a:endParaRPr lang="ru-RU" altLang="ko-KR" b="1">
              <a:effectLst>
                <a:outerShdw blurRad="38100" dist="38100" dir="2700000" algn="tl">
                  <a:srgbClr val="FFFFFF"/>
                </a:outerShdw>
              </a:effectLst>
              <a:latin typeface="Times New Roman" pitchFamily="18" charset="0"/>
            </a:endParaRPr>
          </a:p>
        </p:txBody>
      </p:sp>
      <p:sp>
        <p:nvSpPr>
          <p:cNvPr id="12" name="Text Box 24"/>
          <p:cNvSpPr txBox="1">
            <a:spLocks noChangeArrowheads="1"/>
          </p:cNvSpPr>
          <p:nvPr/>
        </p:nvSpPr>
        <p:spPr bwMode="auto">
          <a:xfrm>
            <a:off x="3581400" y="1066801"/>
            <a:ext cx="5334000" cy="3667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spcBef>
                <a:spcPct val="50000"/>
              </a:spcBef>
            </a:pPr>
            <a:r>
              <a:rPr lang="en-US" b="1" dirty="0">
                <a:latin typeface="Century Gothic" pitchFamily="34" charset="0"/>
              </a:rPr>
              <a:t>Total weight: 3.695 kg    Power supply: 5.7 watt</a:t>
            </a:r>
            <a:endParaRPr lang="ru-RU" altLang="ko-KR" b="1" dirty="0">
              <a:latin typeface="Century Gothic" pitchFamily="34" charset="0"/>
            </a:endParaRPr>
          </a:p>
        </p:txBody>
      </p:sp>
      <p:sp>
        <p:nvSpPr>
          <p:cNvPr id="11" name="Footer Placeholder 10"/>
          <p:cNvSpPr>
            <a:spLocks noGrp="1"/>
          </p:cNvSpPr>
          <p:nvPr>
            <p:ph type="ftr" sz="quarter" idx="11"/>
          </p:nvPr>
        </p:nvSpPr>
        <p:spPr/>
        <p:txBody>
          <a:bodyPr/>
          <a:lstStyle/>
          <a:p>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a:p>
        </p:txBody>
      </p:sp>
      <p:sp>
        <p:nvSpPr>
          <p:cNvPr id="2" name="Дата 1"/>
          <p:cNvSpPr>
            <a:spLocks noGrp="1"/>
          </p:cNvSpPr>
          <p:nvPr>
            <p:ph type="dt" sz="half" idx="10"/>
          </p:nvPr>
        </p:nvSpPr>
        <p:spPr/>
        <p:txBody>
          <a:bodyPr/>
          <a:lstStyle/>
          <a:p>
            <a:r>
              <a:rPr lang="ru-RU" smtClean="0"/>
              <a:t>08.06.2015</a:t>
            </a:r>
            <a:endParaRPr lang="ru-RU"/>
          </a:p>
        </p:txBody>
      </p:sp>
      <p:sp>
        <p:nvSpPr>
          <p:cNvPr id="3" name="Номер слайда 2"/>
          <p:cNvSpPr>
            <a:spLocks noGrp="1"/>
          </p:cNvSpPr>
          <p:nvPr>
            <p:ph type="sldNum" sz="quarter" idx="12"/>
          </p:nvPr>
        </p:nvSpPr>
        <p:spPr/>
        <p:txBody>
          <a:bodyPr/>
          <a:lstStyle/>
          <a:p>
            <a:fld id="{2FBD4BBD-84D1-4C58-AB71-78B69C96F0EE}" type="slidenum">
              <a:rPr lang="ru-RU" smtClean="0"/>
              <a:t>56</a:t>
            </a:fld>
            <a:endParaRPr lang="ru-RU"/>
          </a:p>
        </p:txBody>
      </p:sp>
    </p:spTree>
    <p:extLst>
      <p:ext uri="{BB962C8B-B14F-4D97-AF65-F5344CB8AC3E}">
        <p14:creationId xmlns:p14="http://schemas.microsoft.com/office/powerpoint/2010/main" val="32968669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rrowheads="1"/>
          </p:cNvPicPr>
          <p:nvPr/>
        </p:nvPicPr>
        <p:blipFill>
          <a:blip r:embed="rId2" cstate="screen">
            <a:extLst>
              <a:ext uri="{28A0092B-C50C-407E-A947-70E740481C1C}">
                <a14:useLocalDpi xmlns:a14="http://schemas.microsoft.com/office/drawing/2010/main"/>
              </a:ext>
            </a:extLst>
          </a:blip>
          <a:srcRect l="7739" t="5077" r="8220" b="5711"/>
          <a:stretch>
            <a:fillRect/>
          </a:stretch>
        </p:blipFill>
        <p:spPr bwMode="auto">
          <a:xfrm>
            <a:off x="1828800" y="1565276"/>
            <a:ext cx="3581400" cy="2320925"/>
          </a:xfrm>
          <a:prstGeom prst="rect">
            <a:avLst/>
          </a:prstGeom>
          <a:noFill/>
          <a:ln w="25400">
            <a:solidFill>
              <a:srgbClr val="FF0000"/>
            </a:solidFill>
            <a:miter lim="800000"/>
            <a:headEnd/>
            <a:tailEnd/>
          </a:ln>
          <a:effectLst/>
        </p:spPr>
      </p:pic>
      <p:pic>
        <p:nvPicPr>
          <p:cNvPr id="7" name="Picture 3" descr="h2o_map"/>
          <p:cNvPicPr>
            <a:picLocks noChangeAspect="1" noChangeArrowheads="1"/>
          </p:cNvPicPr>
          <p:nvPr/>
        </p:nvPicPr>
        <p:blipFill>
          <a:blip r:embed="rId3" cstate="screen"/>
          <a:srcRect/>
          <a:stretch>
            <a:fillRect/>
          </a:stretch>
        </p:blipFill>
        <p:spPr bwMode="auto">
          <a:xfrm>
            <a:off x="1828800" y="4243388"/>
            <a:ext cx="3513138" cy="2538413"/>
          </a:xfrm>
          <a:prstGeom prst="rect">
            <a:avLst/>
          </a:prstGeom>
          <a:noFill/>
          <a:ln w="25400">
            <a:solidFill>
              <a:srgbClr val="FF0000"/>
            </a:solidFill>
            <a:miter lim="800000"/>
            <a:headEnd/>
            <a:tailEnd/>
          </a:ln>
        </p:spPr>
      </p:pic>
      <p:pic>
        <p:nvPicPr>
          <p:cNvPr id="8" name="Picture 4"/>
          <p:cNvPicPr>
            <a:picLocks noChangeArrowheads="1"/>
          </p:cNvPicPr>
          <p:nvPr/>
        </p:nvPicPr>
        <p:blipFill>
          <a:blip r:embed="rId4" cstate="screen"/>
          <a:srcRect/>
          <a:stretch>
            <a:fillRect/>
          </a:stretch>
        </p:blipFill>
        <p:spPr bwMode="auto">
          <a:xfrm>
            <a:off x="6400800" y="4243387"/>
            <a:ext cx="3714750" cy="2376488"/>
          </a:xfrm>
          <a:prstGeom prst="rect">
            <a:avLst/>
          </a:prstGeom>
          <a:noFill/>
          <a:ln w="25400">
            <a:solidFill>
              <a:srgbClr val="FF0000"/>
            </a:solidFill>
            <a:miter lim="800000"/>
            <a:headEnd/>
            <a:tailEnd/>
          </a:ln>
        </p:spPr>
      </p:pic>
      <p:sp>
        <p:nvSpPr>
          <p:cNvPr id="9" name="Text Box 5"/>
          <p:cNvSpPr txBox="1">
            <a:spLocks noChangeArrowheads="1"/>
          </p:cNvSpPr>
          <p:nvPr/>
        </p:nvSpPr>
        <p:spPr bwMode="auto">
          <a:xfrm>
            <a:off x="9296401" y="3886201"/>
            <a:ext cx="849313" cy="366713"/>
          </a:xfrm>
          <a:prstGeom prst="rect">
            <a:avLst/>
          </a:prstGeom>
          <a:solidFill>
            <a:schemeClr val="bg1"/>
          </a:solidFill>
          <a:ln w="9525">
            <a:noFill/>
            <a:miter lim="800000"/>
            <a:headEnd/>
            <a:tailEnd/>
          </a:ln>
          <a:effectLst/>
        </p:spPr>
        <p:txBody>
          <a:bodyPr wrap="none">
            <a:spAutoFit/>
          </a:bodyPr>
          <a:lstStyle/>
          <a:p>
            <a:r>
              <a:rPr lang="en-US" b="1" dirty="0">
                <a:latin typeface="Tahoma" pitchFamily="34" charset="0"/>
              </a:rPr>
              <a:t>HEND</a:t>
            </a:r>
            <a:endParaRPr lang="ru-RU" altLang="ko-KR" b="1" dirty="0">
              <a:latin typeface="Tahoma" pitchFamily="34" charset="0"/>
            </a:endParaRPr>
          </a:p>
        </p:txBody>
      </p:sp>
      <p:sp>
        <p:nvSpPr>
          <p:cNvPr id="10" name="Text Box 6"/>
          <p:cNvSpPr txBox="1">
            <a:spLocks noChangeArrowheads="1"/>
          </p:cNvSpPr>
          <p:nvPr/>
        </p:nvSpPr>
        <p:spPr bwMode="auto">
          <a:xfrm>
            <a:off x="1905001" y="1157288"/>
            <a:ext cx="2822575" cy="366713"/>
          </a:xfrm>
          <a:prstGeom prst="rect">
            <a:avLst/>
          </a:prstGeom>
          <a:solidFill>
            <a:schemeClr val="bg1"/>
          </a:solidFill>
          <a:ln w="9525">
            <a:noFill/>
            <a:miter lim="800000"/>
            <a:headEnd/>
            <a:tailEnd/>
          </a:ln>
          <a:effectLst/>
        </p:spPr>
        <p:txBody>
          <a:bodyPr wrap="none">
            <a:spAutoFit/>
          </a:bodyPr>
          <a:lstStyle/>
          <a:p>
            <a:r>
              <a:rPr lang="en-US" b="1">
                <a:latin typeface="Tahoma" pitchFamily="34" charset="0"/>
              </a:rPr>
              <a:t>Neutron  Spectrometer</a:t>
            </a:r>
            <a:endParaRPr lang="ru-RU" altLang="ko-KR" b="1">
              <a:latin typeface="Tahoma" pitchFamily="34" charset="0"/>
            </a:endParaRPr>
          </a:p>
        </p:txBody>
      </p:sp>
      <p:sp>
        <p:nvSpPr>
          <p:cNvPr id="11" name="Text Box 7"/>
          <p:cNvSpPr txBox="1">
            <a:spLocks noChangeArrowheads="1"/>
          </p:cNvSpPr>
          <p:nvPr/>
        </p:nvSpPr>
        <p:spPr bwMode="auto">
          <a:xfrm>
            <a:off x="1828801" y="3976688"/>
            <a:ext cx="2760663" cy="366713"/>
          </a:xfrm>
          <a:prstGeom prst="rect">
            <a:avLst/>
          </a:prstGeom>
          <a:solidFill>
            <a:schemeClr val="bg1"/>
          </a:solidFill>
          <a:ln w="9525">
            <a:noFill/>
            <a:miter lim="800000"/>
            <a:headEnd/>
            <a:tailEnd/>
          </a:ln>
          <a:effectLst/>
        </p:spPr>
        <p:txBody>
          <a:bodyPr wrap="none">
            <a:spAutoFit/>
          </a:bodyPr>
          <a:lstStyle/>
          <a:p>
            <a:r>
              <a:rPr lang="en-US" b="1">
                <a:latin typeface="Tahoma" pitchFamily="34" charset="0"/>
              </a:rPr>
              <a:t>Gamma  Spectrometer</a:t>
            </a:r>
            <a:endParaRPr lang="ru-RU" altLang="ko-KR" b="1">
              <a:latin typeface="Tahoma" pitchFamily="34" charset="0"/>
            </a:endParaRPr>
          </a:p>
        </p:txBody>
      </p:sp>
      <p:pic>
        <p:nvPicPr>
          <p:cNvPr id="13" name="Picture 9" descr="figure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2414587"/>
            <a:ext cx="2133600" cy="1600200"/>
          </a:xfrm>
          <a:prstGeom prst="rect">
            <a:avLst/>
          </a:prstGeom>
          <a:solidFill>
            <a:schemeClr val="bg1"/>
          </a:solidFill>
          <a:ln w="9525">
            <a:noFill/>
            <a:miter lim="800000"/>
            <a:headEnd/>
            <a:tailEnd/>
          </a:ln>
          <a:effectLst/>
        </p:spPr>
      </p:pic>
      <p:sp>
        <p:nvSpPr>
          <p:cNvPr id="14" name="TextBox 13"/>
          <p:cNvSpPr txBox="1"/>
          <p:nvPr/>
        </p:nvSpPr>
        <p:spPr>
          <a:xfrm>
            <a:off x="6019800" y="838201"/>
            <a:ext cx="449580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altLang="ko-KR" sz="2000" b="1" dirty="0">
                <a:solidFill>
                  <a:srgbClr val="002060"/>
                </a:solidFill>
                <a:effectLst>
                  <a:outerShdw blurRad="38100" dist="38100" dir="2700000" algn="tl">
                    <a:srgbClr val="000000">
                      <a:alpha val="43137"/>
                    </a:srgbClr>
                  </a:outerShdw>
                </a:effectLst>
              </a:rPr>
              <a:t>First results of Mars surface scanning. Comparison of NS, GRS and HEND readings.</a:t>
            </a:r>
            <a:endParaRPr lang="ko-KR" altLang="en-US" dirty="0"/>
          </a:p>
        </p:txBody>
      </p:sp>
      <p:sp>
        <p:nvSpPr>
          <p:cNvPr id="5" name="Line 10"/>
          <p:cNvSpPr>
            <a:spLocks noChangeShapeType="1"/>
          </p:cNvSpPr>
          <p:nvPr/>
        </p:nvSpPr>
        <p:spPr bwMode="auto">
          <a:xfrm flipV="1">
            <a:off x="5334000" y="3733801"/>
            <a:ext cx="685800" cy="509587"/>
          </a:xfrm>
          <a:prstGeom prst="line">
            <a:avLst/>
          </a:prstGeom>
          <a:noFill/>
          <a:ln w="53975">
            <a:solidFill>
              <a:srgbClr val="C00000"/>
            </a:solidFill>
            <a:round/>
            <a:headEnd/>
            <a:tailEnd type="triangle" w="med" len="med"/>
          </a:ln>
          <a:effectLst/>
        </p:spPr>
        <p:txBody>
          <a:bodyPr/>
          <a:lstStyle/>
          <a:p>
            <a:endParaRPr lang="ko-KR" altLang="en-US"/>
          </a:p>
        </p:txBody>
      </p:sp>
      <p:sp>
        <p:nvSpPr>
          <p:cNvPr id="12" name="Footer Placeholder 11"/>
          <p:cNvSpPr>
            <a:spLocks noGrp="1"/>
          </p:cNvSpPr>
          <p:nvPr>
            <p:ph type="ftr" sz="quarter" idx="11"/>
          </p:nvPr>
        </p:nvSpPr>
        <p:spPr/>
        <p:txBody>
          <a:bodyPr/>
          <a:lstStyle/>
          <a:p>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dirty="0"/>
          </a:p>
        </p:txBody>
      </p:sp>
      <p:sp>
        <p:nvSpPr>
          <p:cNvPr id="2" name="Дата 1"/>
          <p:cNvSpPr>
            <a:spLocks noGrp="1"/>
          </p:cNvSpPr>
          <p:nvPr>
            <p:ph type="dt" sz="half" idx="10"/>
          </p:nvPr>
        </p:nvSpPr>
        <p:spPr/>
        <p:txBody>
          <a:bodyPr/>
          <a:lstStyle/>
          <a:p>
            <a:r>
              <a:rPr lang="ru-RU" smtClean="0"/>
              <a:t>08.06.2015</a:t>
            </a:r>
            <a:endParaRPr lang="ru-RU"/>
          </a:p>
        </p:txBody>
      </p:sp>
      <p:sp>
        <p:nvSpPr>
          <p:cNvPr id="3" name="Номер слайда 2"/>
          <p:cNvSpPr>
            <a:spLocks noGrp="1"/>
          </p:cNvSpPr>
          <p:nvPr>
            <p:ph type="sldNum" sz="quarter" idx="12"/>
          </p:nvPr>
        </p:nvSpPr>
        <p:spPr/>
        <p:txBody>
          <a:bodyPr/>
          <a:lstStyle/>
          <a:p>
            <a:fld id="{2FBD4BBD-84D1-4C58-AB71-78B69C96F0EE}" type="slidenum">
              <a:rPr lang="ru-RU" smtClean="0"/>
              <a:t>57</a:t>
            </a:fld>
            <a:endParaRPr lang="ru-RU"/>
          </a:p>
        </p:txBody>
      </p:sp>
    </p:spTree>
    <p:extLst>
      <p:ext uri="{BB962C8B-B14F-4D97-AF65-F5344CB8AC3E}">
        <p14:creationId xmlns:p14="http://schemas.microsoft.com/office/powerpoint/2010/main" val="15636508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myfiles\molodezhnaya_konf\odyssey_epis_dec02.gif"/>
          <p:cNvPicPr>
            <a:picLocks noChangeAspect="1" noChangeArrowheads="1" noCrop="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778115" y="503338"/>
            <a:ext cx="11175365" cy="6191075"/>
          </a:xfrm>
          <a:prstGeom prst="rect">
            <a:avLst/>
          </a:prstGeom>
          <a:noFill/>
          <a:extLst>
            <a:ext uri="{909E8E84-426E-40DD-AFC4-6F175D3DCCD1}">
              <a14:hiddenFill xmlns:a14="http://schemas.microsoft.com/office/drawing/2010/main">
                <a:solidFill>
                  <a:srgbClr val="FFFFFF"/>
                </a:solidFill>
              </a14:hiddenFill>
            </a:ext>
          </a:extLst>
        </p:spPr>
      </p:pic>
      <p:sp>
        <p:nvSpPr>
          <p:cNvPr id="5" name="Дата 4"/>
          <p:cNvSpPr>
            <a:spLocks noGrp="1"/>
          </p:cNvSpPr>
          <p:nvPr>
            <p:ph type="dt" sz="half" idx="10"/>
          </p:nvPr>
        </p:nvSpPr>
        <p:spPr/>
        <p:txBody>
          <a:bodyPr/>
          <a:lstStyle/>
          <a:p>
            <a:r>
              <a:rPr lang="ru-RU" smtClean="0"/>
              <a:t>08.06.2015</a:t>
            </a:r>
            <a:endParaRPr lang="ru-RU"/>
          </a:p>
        </p:txBody>
      </p:sp>
      <p:sp>
        <p:nvSpPr>
          <p:cNvPr id="6" name="Нижний колонтитул 5"/>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7" name="Номер слайда 6"/>
          <p:cNvSpPr>
            <a:spLocks noGrp="1"/>
          </p:cNvSpPr>
          <p:nvPr>
            <p:ph type="sldNum" sz="quarter" idx="12"/>
          </p:nvPr>
        </p:nvSpPr>
        <p:spPr/>
        <p:txBody>
          <a:bodyPr/>
          <a:lstStyle/>
          <a:p>
            <a:fld id="{2FBD4BBD-84D1-4C58-AB71-78B69C96F0EE}" type="slidenum">
              <a:rPr lang="ru-RU" smtClean="0"/>
              <a:t>58</a:t>
            </a:fld>
            <a:endParaRPr lang="ru-RU"/>
          </a:p>
        </p:txBody>
      </p:sp>
    </p:spTree>
    <p:extLst>
      <p:ext uri="{BB962C8B-B14F-4D97-AF65-F5344CB8AC3E}">
        <p14:creationId xmlns:p14="http://schemas.microsoft.com/office/powerpoint/2010/main" val="190113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W_5792_smal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67400" y="838201"/>
            <a:ext cx="4800600" cy="3502025"/>
          </a:xfrm>
          <a:prstGeom prst="rect">
            <a:avLst/>
          </a:prstGeom>
          <a:noFill/>
          <a:ln w="9525">
            <a:noFill/>
            <a:miter lim="800000"/>
            <a:headEnd/>
            <a:tailEnd/>
          </a:ln>
        </p:spPr>
      </p:pic>
      <p:sp>
        <p:nvSpPr>
          <p:cNvPr id="2" name="Title 1"/>
          <p:cNvSpPr>
            <a:spLocks noGrp="1"/>
          </p:cNvSpPr>
          <p:nvPr>
            <p:ph type="title"/>
          </p:nvPr>
        </p:nvSpPr>
        <p:spPr>
          <a:xfrm>
            <a:off x="1524000" y="0"/>
            <a:ext cx="5334000" cy="1143000"/>
          </a:xfrm>
        </p:spPr>
        <p:txBody>
          <a:bodyPr>
            <a:normAutofit fontScale="90000"/>
          </a:bodyPr>
          <a:lstStyle/>
          <a:p>
            <a:r>
              <a:rPr lang="en-US" altLang="ko-KR" dirty="0" smtClean="0"/>
              <a:t>Lunar Exploration Neutron Detector</a:t>
            </a:r>
            <a:endParaRPr lang="ko-KR" altLang="en-US" dirty="0"/>
          </a:p>
        </p:txBody>
      </p:sp>
      <p:pic>
        <p:nvPicPr>
          <p:cNvPr id="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3733800"/>
            <a:ext cx="5336656" cy="2819400"/>
          </a:xfrm>
          <a:prstGeom prst="rect">
            <a:avLst/>
          </a:prstGeom>
          <a:noFill/>
          <a:ln w="38100">
            <a:noFill/>
            <a:miter lim="800000"/>
            <a:headEnd/>
            <a:tailEnd/>
          </a:ln>
        </p:spPr>
      </p:pic>
      <p:sp>
        <p:nvSpPr>
          <p:cNvPr id="7" name="Footer Placeholder 6"/>
          <p:cNvSpPr>
            <a:spLocks noGrp="1"/>
          </p:cNvSpPr>
          <p:nvPr>
            <p:ph type="ftr" sz="quarter" idx="11"/>
          </p:nvPr>
        </p:nvSpPr>
        <p:spPr/>
        <p:txBody>
          <a:bodyPr/>
          <a:lstStyle/>
          <a:p>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dirty="0"/>
          </a:p>
        </p:txBody>
      </p:sp>
      <p:sp>
        <p:nvSpPr>
          <p:cNvPr id="3" name="Дата 2"/>
          <p:cNvSpPr>
            <a:spLocks noGrp="1"/>
          </p:cNvSpPr>
          <p:nvPr>
            <p:ph type="dt" sz="half" idx="10"/>
          </p:nvPr>
        </p:nvSpPr>
        <p:spPr/>
        <p:txBody>
          <a:bodyPr/>
          <a:lstStyle/>
          <a:p>
            <a:r>
              <a:rPr lang="ru-RU" smtClean="0"/>
              <a:t>08.06.2015</a:t>
            </a:r>
            <a:endParaRPr lang="ru-RU"/>
          </a:p>
        </p:txBody>
      </p:sp>
      <p:sp>
        <p:nvSpPr>
          <p:cNvPr id="4" name="Номер слайда 3"/>
          <p:cNvSpPr>
            <a:spLocks noGrp="1"/>
          </p:cNvSpPr>
          <p:nvPr>
            <p:ph type="sldNum" sz="quarter" idx="12"/>
          </p:nvPr>
        </p:nvSpPr>
        <p:spPr/>
        <p:txBody>
          <a:bodyPr/>
          <a:lstStyle/>
          <a:p>
            <a:fld id="{2FBD4BBD-84D1-4C58-AB71-78B69C96F0EE}" type="slidenum">
              <a:rPr lang="ru-RU" smtClean="0"/>
              <a:t>59</a:t>
            </a:fld>
            <a:endParaRPr lang="ru-RU"/>
          </a:p>
        </p:txBody>
      </p:sp>
    </p:spTree>
    <p:extLst>
      <p:ext uri="{BB962C8B-B14F-4D97-AF65-F5344CB8AC3E}">
        <p14:creationId xmlns:p14="http://schemas.microsoft.com/office/powerpoint/2010/main" val="1505973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81000" y="112713"/>
            <a:ext cx="8305800" cy="839787"/>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spcBef>
                <a:spcPct val="20000"/>
              </a:spcBef>
              <a:buSzPct val="100000"/>
              <a:buChar char="•"/>
              <a:defRPr sz="3200">
                <a:solidFill>
                  <a:schemeClr val="tx1"/>
                </a:solidFill>
                <a:latin typeface="Times New Roman" panose="02020603050405020304" pitchFamily="18" charset="0"/>
              </a:defRPr>
            </a:lvl1pPr>
            <a:lvl2pPr marL="742950" indent="-285750" defTabSz="762000">
              <a:spcBef>
                <a:spcPct val="20000"/>
              </a:spcBef>
              <a:buSzPct val="100000"/>
              <a:buChar char="–"/>
              <a:defRPr sz="2800">
                <a:solidFill>
                  <a:schemeClr val="tx1"/>
                </a:solidFill>
                <a:latin typeface="Times New Roman" panose="02020603050405020304" pitchFamily="18" charset="0"/>
              </a:defRPr>
            </a:lvl2pPr>
            <a:lvl3pPr marL="1143000" indent="-228600" defTabSz="762000">
              <a:spcBef>
                <a:spcPct val="20000"/>
              </a:spcBef>
              <a:buSzPct val="100000"/>
              <a:buChar char="•"/>
              <a:defRPr sz="2400">
                <a:solidFill>
                  <a:schemeClr val="tx1"/>
                </a:solidFill>
                <a:latin typeface="Times New Roman" panose="02020603050405020304" pitchFamily="18" charset="0"/>
              </a:defRPr>
            </a:lvl3pPr>
            <a:lvl4pPr marL="1600200" indent="-228600" defTabSz="762000">
              <a:spcBef>
                <a:spcPct val="20000"/>
              </a:spcBef>
              <a:buSzPct val="100000"/>
              <a:buChar char="–"/>
              <a:defRPr sz="2000">
                <a:solidFill>
                  <a:schemeClr val="tx1"/>
                </a:solidFill>
                <a:latin typeface="Times New Roman" panose="02020603050405020304" pitchFamily="18" charset="0"/>
              </a:defRPr>
            </a:lvl4pPr>
            <a:lvl5pPr marL="2057400" indent="-228600" defTabSz="762000">
              <a:spcBef>
                <a:spcPct val="20000"/>
              </a:spcBef>
              <a:buSzPct val="100000"/>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de-DE" altLang="de-DE" sz="3600" dirty="0" err="1">
                <a:latin typeface="Arial" panose="020B0604020202020204" pitchFamily="34" charset="0"/>
              </a:rPr>
              <a:t>Fe</a:t>
            </a:r>
            <a:r>
              <a:rPr lang="de-DE" altLang="de-DE" sz="3600" dirty="0">
                <a:latin typeface="Arial" panose="020B0604020202020204" pitchFamily="34" charset="0"/>
              </a:rPr>
              <a:t> </a:t>
            </a:r>
            <a:r>
              <a:rPr lang="de-DE" altLang="de-DE" sz="3600" dirty="0" err="1">
                <a:latin typeface="Arial" panose="020B0604020202020204" pitchFamily="34" charset="0"/>
              </a:rPr>
              <a:t>to</a:t>
            </a:r>
            <a:r>
              <a:rPr lang="de-DE" altLang="de-DE" sz="3600" dirty="0">
                <a:latin typeface="Arial" panose="020B0604020202020204" pitchFamily="34" charset="0"/>
              </a:rPr>
              <a:t> U: s- </a:t>
            </a:r>
            <a:r>
              <a:rPr lang="de-DE" altLang="de-DE" sz="3600" dirty="0" err="1">
                <a:latin typeface="Arial" panose="020B0604020202020204" pitchFamily="34" charset="0"/>
              </a:rPr>
              <a:t>and</a:t>
            </a:r>
            <a:r>
              <a:rPr lang="de-DE" altLang="de-DE" sz="3600" dirty="0">
                <a:latin typeface="Arial" panose="020B0604020202020204" pitchFamily="34" charset="0"/>
              </a:rPr>
              <a:t> r-</a:t>
            </a:r>
            <a:r>
              <a:rPr lang="de-DE" altLang="de-DE" sz="3600" dirty="0" err="1">
                <a:latin typeface="Arial" panose="020B0604020202020204" pitchFamily="34" charset="0"/>
              </a:rPr>
              <a:t>process</a:t>
            </a:r>
            <a:endParaRPr lang="de-DE" altLang="de-DE" sz="3600" dirty="0">
              <a:latin typeface="Arial" panose="020B0604020202020204" pitchFamily="34" charset="0"/>
            </a:endParaRPr>
          </a:p>
        </p:txBody>
      </p:sp>
      <p:pic>
        <p:nvPicPr>
          <p:cNvPr id="3" name="Picture 3" descr="n16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202" y="1284287"/>
            <a:ext cx="7086600" cy="4535488"/>
          </a:xfrm>
          <a:prstGeom prst="rect">
            <a:avLst/>
          </a:prstGeom>
          <a:solidFill>
            <a:srgbClr val="FF9900"/>
          </a:solidFill>
          <a:ln>
            <a:noFill/>
          </a:ln>
          <a:extLst>
            <a:ext uri="{91240B29-F687-4F45-9708-019B960494DF}">
              <a14:hiddenLine xmlns:a14="http://schemas.microsoft.com/office/drawing/2010/main" w="38100">
                <a:solidFill>
                  <a:schemeClr val="tx1"/>
                </a:solidFill>
                <a:miter lim="800000"/>
                <a:headEnd/>
                <a:tailEnd/>
              </a14:hiddenLine>
            </a:ext>
          </a:extLst>
        </p:spPr>
      </p:pic>
      <p:sp>
        <p:nvSpPr>
          <p:cNvPr id="4" name="Line 4"/>
          <p:cNvSpPr>
            <a:spLocks noChangeShapeType="1"/>
          </p:cNvSpPr>
          <p:nvPr/>
        </p:nvSpPr>
        <p:spPr bwMode="auto">
          <a:xfrm>
            <a:off x="2971800" y="5410200"/>
            <a:ext cx="609600" cy="0"/>
          </a:xfrm>
          <a:prstGeom prst="line">
            <a:avLst/>
          </a:prstGeom>
          <a:noFill/>
          <a:ln w="63500">
            <a:solidFill>
              <a:srgbClr val="00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 name="Line 5"/>
          <p:cNvSpPr>
            <a:spLocks noChangeShapeType="1"/>
          </p:cNvSpPr>
          <p:nvPr/>
        </p:nvSpPr>
        <p:spPr bwMode="auto">
          <a:xfrm>
            <a:off x="6781800" y="4648200"/>
            <a:ext cx="609600" cy="0"/>
          </a:xfrm>
          <a:prstGeom prst="line">
            <a:avLst/>
          </a:prstGeom>
          <a:noFill/>
          <a:ln w="635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 name="Line 6"/>
          <p:cNvSpPr>
            <a:spLocks noChangeShapeType="1"/>
          </p:cNvSpPr>
          <p:nvPr/>
        </p:nvSpPr>
        <p:spPr bwMode="auto">
          <a:xfrm>
            <a:off x="5562600" y="2133600"/>
            <a:ext cx="0" cy="0"/>
          </a:xfrm>
          <a:prstGeom prst="line">
            <a:avLst/>
          </a:prstGeom>
          <a:noFill/>
          <a:ln w="3810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 name="Line 7"/>
          <p:cNvSpPr>
            <a:spLocks noChangeShapeType="1"/>
          </p:cNvSpPr>
          <p:nvPr/>
        </p:nvSpPr>
        <p:spPr bwMode="auto">
          <a:xfrm>
            <a:off x="5715000" y="2514600"/>
            <a:ext cx="228600" cy="152400"/>
          </a:xfrm>
          <a:prstGeom prst="line">
            <a:avLst/>
          </a:prstGeom>
          <a:noFill/>
          <a:ln w="25400">
            <a:solidFill>
              <a:schemeClr val="tx1"/>
            </a:solidFill>
            <a:prstDash val="dash"/>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 name="Text Box 8"/>
          <p:cNvSpPr txBox="1">
            <a:spLocks noChangeArrowheads="1"/>
          </p:cNvSpPr>
          <p:nvPr/>
        </p:nvSpPr>
        <p:spPr bwMode="auto">
          <a:xfrm rot="20090771">
            <a:off x="4279900" y="1570038"/>
            <a:ext cx="1038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SzPct val="100000"/>
              <a:buChar char="•"/>
              <a:defRPr sz="3200">
                <a:solidFill>
                  <a:schemeClr val="tx1"/>
                </a:solidFill>
                <a:latin typeface="Times New Roman" panose="02020603050405020304" pitchFamily="18" charset="0"/>
              </a:defRPr>
            </a:lvl1pPr>
            <a:lvl2pPr marL="742950" indent="-285750" defTabSz="762000">
              <a:spcBef>
                <a:spcPct val="20000"/>
              </a:spcBef>
              <a:buSzPct val="100000"/>
              <a:buChar char="–"/>
              <a:defRPr sz="2800">
                <a:solidFill>
                  <a:schemeClr val="tx1"/>
                </a:solidFill>
                <a:latin typeface="Times New Roman" panose="02020603050405020304" pitchFamily="18" charset="0"/>
              </a:defRPr>
            </a:lvl2pPr>
            <a:lvl3pPr marL="1143000" indent="-228600" defTabSz="762000">
              <a:spcBef>
                <a:spcPct val="20000"/>
              </a:spcBef>
              <a:buSzPct val="100000"/>
              <a:buChar char="•"/>
              <a:defRPr sz="2400">
                <a:solidFill>
                  <a:schemeClr val="tx1"/>
                </a:solidFill>
                <a:latin typeface="Times New Roman" panose="02020603050405020304" pitchFamily="18" charset="0"/>
              </a:defRPr>
            </a:lvl3pPr>
            <a:lvl4pPr marL="1600200" indent="-228600" defTabSz="762000">
              <a:spcBef>
                <a:spcPct val="20000"/>
              </a:spcBef>
              <a:buSzPct val="100000"/>
              <a:buChar char="–"/>
              <a:defRPr sz="2000">
                <a:solidFill>
                  <a:schemeClr val="tx1"/>
                </a:solidFill>
                <a:latin typeface="Times New Roman" panose="02020603050405020304" pitchFamily="18" charset="0"/>
              </a:defRPr>
            </a:lvl4pPr>
            <a:lvl5pPr marL="2057400" indent="-228600" defTabSz="762000">
              <a:spcBef>
                <a:spcPct val="20000"/>
              </a:spcBef>
              <a:buSzPct val="100000"/>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de-DE" altLang="de-DE" sz="1600" b="1">
                <a:latin typeface="Comic Sans MS" panose="030F0702030302020204" pitchFamily="66" charset="0"/>
              </a:rPr>
              <a:t>p-Region</a:t>
            </a:r>
            <a:endParaRPr lang="de-DE" altLang="de-DE" sz="1600">
              <a:solidFill>
                <a:srgbClr val="CC0099"/>
              </a:solidFill>
              <a:latin typeface="Comic Sans MS" panose="030F0702030302020204" pitchFamily="66" charset="0"/>
            </a:endParaRPr>
          </a:p>
        </p:txBody>
      </p:sp>
      <p:sp>
        <p:nvSpPr>
          <p:cNvPr id="9" name="Line 9"/>
          <p:cNvSpPr>
            <a:spLocks noChangeShapeType="1"/>
          </p:cNvSpPr>
          <p:nvPr/>
        </p:nvSpPr>
        <p:spPr bwMode="auto">
          <a:xfrm rot="20006917">
            <a:off x="4445000" y="1878013"/>
            <a:ext cx="914400" cy="0"/>
          </a:xfrm>
          <a:prstGeom prst="line">
            <a:avLst/>
          </a:prstGeom>
          <a:noFill/>
          <a:ln w="5715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 name="Rectangle 10"/>
          <p:cNvSpPr>
            <a:spLocks noChangeArrowheads="1"/>
          </p:cNvSpPr>
          <p:nvPr/>
        </p:nvSpPr>
        <p:spPr bwMode="auto">
          <a:xfrm>
            <a:off x="2667000" y="4953000"/>
            <a:ext cx="3810000" cy="685800"/>
          </a:xfrm>
          <a:prstGeom prst="rect">
            <a:avLst/>
          </a:prstGeom>
          <a:solidFill>
            <a:schemeClr val="bg1"/>
          </a:solidFill>
          <a:ln>
            <a:noFill/>
          </a:ln>
          <a:effectLst/>
          <a:extLs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762000">
              <a:spcBef>
                <a:spcPct val="20000"/>
              </a:spcBef>
              <a:buSzPct val="100000"/>
              <a:buChar char="•"/>
              <a:defRPr sz="3200">
                <a:solidFill>
                  <a:schemeClr val="tx1"/>
                </a:solidFill>
                <a:latin typeface="Times New Roman" panose="02020603050405020304" pitchFamily="18" charset="0"/>
              </a:defRPr>
            </a:lvl1pPr>
            <a:lvl2pPr marL="742950" indent="-285750" defTabSz="762000">
              <a:spcBef>
                <a:spcPct val="20000"/>
              </a:spcBef>
              <a:buSzPct val="100000"/>
              <a:buChar char="–"/>
              <a:defRPr sz="2800">
                <a:solidFill>
                  <a:schemeClr val="tx1"/>
                </a:solidFill>
                <a:latin typeface="Times New Roman" panose="02020603050405020304" pitchFamily="18" charset="0"/>
              </a:defRPr>
            </a:lvl2pPr>
            <a:lvl3pPr marL="1143000" indent="-228600" defTabSz="762000">
              <a:spcBef>
                <a:spcPct val="20000"/>
              </a:spcBef>
              <a:buSzPct val="100000"/>
              <a:buChar char="•"/>
              <a:defRPr sz="2400">
                <a:solidFill>
                  <a:schemeClr val="tx1"/>
                </a:solidFill>
                <a:latin typeface="Times New Roman" panose="02020603050405020304" pitchFamily="18" charset="0"/>
              </a:defRPr>
            </a:lvl3pPr>
            <a:lvl4pPr marL="1600200" indent="-228600" defTabSz="762000">
              <a:spcBef>
                <a:spcPct val="20000"/>
              </a:spcBef>
              <a:buSzPct val="100000"/>
              <a:buChar char="–"/>
              <a:defRPr sz="2000">
                <a:solidFill>
                  <a:schemeClr val="tx1"/>
                </a:solidFill>
                <a:latin typeface="Times New Roman" panose="02020603050405020304" pitchFamily="18" charset="0"/>
              </a:defRPr>
            </a:lvl4pPr>
            <a:lvl5pPr marL="2057400" indent="-228600" defTabSz="762000">
              <a:spcBef>
                <a:spcPct val="20000"/>
              </a:spcBef>
              <a:buSzPct val="100000"/>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de-DE" altLang="de-DE" sz="2400" i="1"/>
          </a:p>
        </p:txBody>
      </p:sp>
      <p:sp>
        <p:nvSpPr>
          <p:cNvPr id="11" name="Rectangle 11"/>
          <p:cNvSpPr>
            <a:spLocks noChangeArrowheads="1"/>
          </p:cNvSpPr>
          <p:nvPr/>
        </p:nvSpPr>
        <p:spPr bwMode="auto">
          <a:xfrm>
            <a:off x="6611938" y="4343400"/>
            <a:ext cx="1295400" cy="3810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2000">
              <a:solidFill>
                <a:srgbClr val="0099CC"/>
              </a:solidFill>
            </a:endParaRPr>
          </a:p>
        </p:txBody>
      </p:sp>
      <p:sp>
        <p:nvSpPr>
          <p:cNvPr id="12" name="Text Box 12"/>
          <p:cNvSpPr txBox="1">
            <a:spLocks noChangeArrowheads="1"/>
          </p:cNvSpPr>
          <p:nvPr/>
        </p:nvSpPr>
        <p:spPr bwMode="auto">
          <a:xfrm>
            <a:off x="2908300" y="4884738"/>
            <a:ext cx="17748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SzPct val="100000"/>
              <a:buChar char="•"/>
              <a:defRPr sz="3200">
                <a:solidFill>
                  <a:schemeClr val="tx1"/>
                </a:solidFill>
                <a:latin typeface="Times New Roman" panose="02020603050405020304" pitchFamily="18" charset="0"/>
              </a:defRPr>
            </a:lvl1pPr>
            <a:lvl2pPr marL="742950" indent="-285750" defTabSz="762000">
              <a:spcBef>
                <a:spcPct val="20000"/>
              </a:spcBef>
              <a:buSzPct val="100000"/>
              <a:buChar char="–"/>
              <a:defRPr sz="2800">
                <a:solidFill>
                  <a:schemeClr val="tx1"/>
                </a:solidFill>
                <a:latin typeface="Times New Roman" panose="02020603050405020304" pitchFamily="18" charset="0"/>
              </a:defRPr>
            </a:lvl2pPr>
            <a:lvl3pPr marL="1143000" indent="-228600" defTabSz="762000">
              <a:spcBef>
                <a:spcPct val="20000"/>
              </a:spcBef>
              <a:buSzPct val="100000"/>
              <a:buChar char="•"/>
              <a:defRPr sz="2400">
                <a:solidFill>
                  <a:schemeClr val="tx1"/>
                </a:solidFill>
                <a:latin typeface="Times New Roman" panose="02020603050405020304" pitchFamily="18" charset="0"/>
              </a:defRPr>
            </a:lvl3pPr>
            <a:lvl4pPr marL="1600200" indent="-228600" defTabSz="762000">
              <a:spcBef>
                <a:spcPct val="20000"/>
              </a:spcBef>
              <a:buSzPct val="100000"/>
              <a:buChar char="–"/>
              <a:defRPr sz="2000">
                <a:solidFill>
                  <a:schemeClr val="tx1"/>
                </a:solidFill>
                <a:latin typeface="Times New Roman" panose="02020603050405020304" pitchFamily="18" charset="0"/>
              </a:defRPr>
            </a:lvl4pPr>
            <a:lvl5pPr marL="2057400" indent="-228600" defTabSz="762000">
              <a:spcBef>
                <a:spcPct val="20000"/>
              </a:spcBef>
              <a:buSzPct val="100000"/>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de-DE" altLang="de-DE" sz="2400" b="1">
                <a:solidFill>
                  <a:schemeClr val="accent2"/>
                </a:solidFill>
                <a:latin typeface="Comic Sans MS" panose="030F0702030302020204" pitchFamily="66" charset="0"/>
              </a:rPr>
              <a:t>Red Giants</a:t>
            </a:r>
          </a:p>
          <a:p>
            <a:pPr>
              <a:spcBef>
                <a:spcPct val="0"/>
              </a:spcBef>
              <a:buSzTx/>
              <a:buFontTx/>
              <a:buNone/>
            </a:pPr>
            <a:r>
              <a:rPr lang="de-DE" altLang="de-DE" sz="2400">
                <a:solidFill>
                  <a:schemeClr val="accent2"/>
                </a:solidFill>
                <a:latin typeface="Comic Sans MS" panose="030F0702030302020204" pitchFamily="66" charset="0"/>
              </a:rPr>
              <a:t>(s-process)</a:t>
            </a:r>
          </a:p>
        </p:txBody>
      </p:sp>
      <p:sp>
        <p:nvSpPr>
          <p:cNvPr id="13" name="Oval 14"/>
          <p:cNvSpPr>
            <a:spLocks noChangeArrowheads="1"/>
          </p:cNvSpPr>
          <p:nvPr/>
        </p:nvSpPr>
        <p:spPr bwMode="auto">
          <a:xfrm rot="20014294">
            <a:off x="5521325" y="3173413"/>
            <a:ext cx="4797425" cy="757237"/>
          </a:xfrm>
          <a:prstGeom prst="ellipse">
            <a:avLst/>
          </a:prstGeom>
          <a:solidFill>
            <a:srgbClr val="CCFFFF"/>
          </a:solidFill>
          <a:ln w="12700">
            <a:solidFill>
              <a:srgbClr val="3117E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2000">
              <a:solidFill>
                <a:srgbClr val="0099CC"/>
              </a:solidFill>
            </a:endParaRPr>
          </a:p>
        </p:txBody>
      </p:sp>
      <p:sp>
        <p:nvSpPr>
          <p:cNvPr id="14" name="Text Box 15"/>
          <p:cNvSpPr txBox="1">
            <a:spLocks noChangeArrowheads="1"/>
          </p:cNvSpPr>
          <p:nvPr/>
        </p:nvSpPr>
        <p:spPr bwMode="auto">
          <a:xfrm rot="20049397">
            <a:off x="6372225" y="3429000"/>
            <a:ext cx="19113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20000"/>
              </a:spcBef>
              <a:buSzPct val="100000"/>
              <a:buChar char="•"/>
              <a:defRPr sz="3200">
                <a:solidFill>
                  <a:schemeClr val="tx1"/>
                </a:solidFill>
                <a:latin typeface="Times New Roman" panose="02020603050405020304" pitchFamily="18" charset="0"/>
              </a:defRPr>
            </a:lvl1pPr>
            <a:lvl2pPr marL="742950" indent="-285750" defTabSz="762000">
              <a:spcBef>
                <a:spcPct val="20000"/>
              </a:spcBef>
              <a:buSzPct val="100000"/>
              <a:buChar char="–"/>
              <a:defRPr sz="2800">
                <a:solidFill>
                  <a:schemeClr val="tx1"/>
                </a:solidFill>
                <a:latin typeface="Times New Roman" panose="02020603050405020304" pitchFamily="18" charset="0"/>
              </a:defRPr>
            </a:lvl2pPr>
            <a:lvl3pPr marL="1143000" indent="-228600" defTabSz="762000">
              <a:spcBef>
                <a:spcPct val="20000"/>
              </a:spcBef>
              <a:buSzPct val="100000"/>
              <a:buChar char="•"/>
              <a:defRPr sz="2400">
                <a:solidFill>
                  <a:schemeClr val="tx1"/>
                </a:solidFill>
                <a:latin typeface="Times New Roman" panose="02020603050405020304" pitchFamily="18" charset="0"/>
              </a:defRPr>
            </a:lvl3pPr>
            <a:lvl4pPr marL="1600200" indent="-228600" defTabSz="762000">
              <a:spcBef>
                <a:spcPct val="20000"/>
              </a:spcBef>
              <a:buSzPct val="100000"/>
              <a:buChar char="–"/>
              <a:defRPr sz="2000">
                <a:solidFill>
                  <a:schemeClr val="tx1"/>
                </a:solidFill>
                <a:latin typeface="Times New Roman" panose="02020603050405020304" pitchFamily="18" charset="0"/>
              </a:defRPr>
            </a:lvl4pPr>
            <a:lvl5pPr marL="2057400" indent="-228600" defTabSz="762000">
              <a:spcBef>
                <a:spcPct val="20000"/>
              </a:spcBef>
              <a:buSzPct val="100000"/>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de-DE" altLang="de-DE" sz="2400" b="1">
                <a:solidFill>
                  <a:srgbClr val="CC0066"/>
                </a:solidFill>
                <a:latin typeface="Comic Sans MS" panose="030F0702030302020204" pitchFamily="66" charset="0"/>
              </a:rPr>
              <a:t>supernovae</a:t>
            </a:r>
          </a:p>
          <a:p>
            <a:pPr>
              <a:spcBef>
                <a:spcPct val="0"/>
              </a:spcBef>
              <a:buSzTx/>
              <a:buFontTx/>
              <a:buNone/>
            </a:pPr>
            <a:r>
              <a:rPr lang="de-DE" altLang="de-DE" sz="2400">
                <a:solidFill>
                  <a:srgbClr val="CC0066"/>
                </a:solidFill>
                <a:latin typeface="Comic Sans MS" panose="030F0702030302020204" pitchFamily="66" charset="0"/>
              </a:rPr>
              <a:t>(r-process)</a:t>
            </a:r>
          </a:p>
        </p:txBody>
      </p:sp>
      <p:sp>
        <p:nvSpPr>
          <p:cNvPr id="15" name="Text Box 17"/>
          <p:cNvSpPr txBox="1">
            <a:spLocks noChangeArrowheads="1"/>
          </p:cNvSpPr>
          <p:nvPr/>
        </p:nvSpPr>
        <p:spPr bwMode="auto">
          <a:xfrm>
            <a:off x="2251075" y="3233738"/>
            <a:ext cx="1354138" cy="3365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SzPct val="100000"/>
              <a:buChar char="•"/>
              <a:defRPr sz="3200">
                <a:solidFill>
                  <a:schemeClr val="tx1"/>
                </a:solidFill>
                <a:latin typeface="Times New Roman" panose="02020603050405020304" pitchFamily="18" charset="0"/>
              </a:defRPr>
            </a:lvl1pPr>
            <a:lvl2pPr marL="742950" indent="-285750" defTabSz="762000">
              <a:spcBef>
                <a:spcPct val="20000"/>
              </a:spcBef>
              <a:buSzPct val="100000"/>
              <a:buChar char="–"/>
              <a:defRPr sz="2800">
                <a:solidFill>
                  <a:schemeClr val="tx1"/>
                </a:solidFill>
                <a:latin typeface="Times New Roman" panose="02020603050405020304" pitchFamily="18" charset="0"/>
              </a:defRPr>
            </a:lvl2pPr>
            <a:lvl3pPr marL="1143000" indent="-228600" defTabSz="762000">
              <a:spcBef>
                <a:spcPct val="20000"/>
              </a:spcBef>
              <a:buSzPct val="100000"/>
              <a:buChar char="•"/>
              <a:defRPr sz="2400">
                <a:solidFill>
                  <a:schemeClr val="tx1"/>
                </a:solidFill>
                <a:latin typeface="Times New Roman" panose="02020603050405020304" pitchFamily="18" charset="0"/>
              </a:defRPr>
            </a:lvl3pPr>
            <a:lvl4pPr marL="1600200" indent="-228600" defTabSz="762000">
              <a:spcBef>
                <a:spcPct val="20000"/>
              </a:spcBef>
              <a:buSzPct val="100000"/>
              <a:buChar char="–"/>
              <a:defRPr sz="2000">
                <a:solidFill>
                  <a:schemeClr val="tx1"/>
                </a:solidFill>
                <a:latin typeface="Times New Roman" panose="02020603050405020304" pitchFamily="18" charset="0"/>
              </a:defRPr>
            </a:lvl4pPr>
            <a:lvl5pPr marL="2057400" indent="-228600" defTabSz="762000">
              <a:spcBef>
                <a:spcPct val="20000"/>
              </a:spcBef>
              <a:buSzPct val="100000"/>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de-DE" altLang="de-DE" sz="1600" b="1">
                <a:solidFill>
                  <a:srgbClr val="000010"/>
                </a:solidFill>
              </a:rPr>
              <a:t>mass number</a:t>
            </a:r>
          </a:p>
        </p:txBody>
      </p:sp>
      <p:sp>
        <p:nvSpPr>
          <p:cNvPr id="16" name="Text Box 18"/>
          <p:cNvSpPr txBox="1">
            <a:spLocks noChangeArrowheads="1"/>
          </p:cNvSpPr>
          <p:nvPr/>
        </p:nvSpPr>
        <p:spPr bwMode="auto">
          <a:xfrm rot="16200000">
            <a:off x="719931" y="2096294"/>
            <a:ext cx="1487488" cy="3365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SzPct val="100000"/>
              <a:buChar char="•"/>
              <a:defRPr sz="3200">
                <a:solidFill>
                  <a:schemeClr val="tx1"/>
                </a:solidFill>
                <a:latin typeface="Times New Roman" panose="02020603050405020304" pitchFamily="18" charset="0"/>
              </a:defRPr>
            </a:lvl1pPr>
            <a:lvl2pPr marL="742950" indent="-285750" defTabSz="762000">
              <a:spcBef>
                <a:spcPct val="20000"/>
              </a:spcBef>
              <a:buSzPct val="100000"/>
              <a:buChar char="–"/>
              <a:defRPr sz="2800">
                <a:solidFill>
                  <a:schemeClr val="tx1"/>
                </a:solidFill>
                <a:latin typeface="Times New Roman" panose="02020603050405020304" pitchFamily="18" charset="0"/>
              </a:defRPr>
            </a:lvl2pPr>
            <a:lvl3pPr marL="1143000" indent="-228600" defTabSz="762000">
              <a:spcBef>
                <a:spcPct val="20000"/>
              </a:spcBef>
              <a:buSzPct val="100000"/>
              <a:buChar char="•"/>
              <a:defRPr sz="2400">
                <a:solidFill>
                  <a:schemeClr val="tx1"/>
                </a:solidFill>
                <a:latin typeface="Times New Roman" panose="02020603050405020304" pitchFamily="18" charset="0"/>
              </a:defRPr>
            </a:lvl3pPr>
            <a:lvl4pPr marL="1600200" indent="-228600" defTabSz="762000">
              <a:spcBef>
                <a:spcPct val="20000"/>
              </a:spcBef>
              <a:buSzPct val="100000"/>
              <a:buChar char="–"/>
              <a:defRPr sz="2000">
                <a:solidFill>
                  <a:schemeClr val="tx1"/>
                </a:solidFill>
                <a:latin typeface="Times New Roman" panose="02020603050405020304" pitchFamily="18" charset="0"/>
              </a:defRPr>
            </a:lvl4pPr>
            <a:lvl5pPr marL="2057400" indent="-228600" defTabSz="762000">
              <a:spcBef>
                <a:spcPct val="20000"/>
              </a:spcBef>
              <a:buSzPct val="100000"/>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de-DE" altLang="de-DE" sz="1600" b="1"/>
              <a:t>  </a:t>
            </a:r>
            <a:r>
              <a:rPr lang="de-DE" altLang="de-DE" sz="1600" b="1">
                <a:solidFill>
                  <a:srgbClr val="000010"/>
                </a:solidFill>
              </a:rPr>
              <a:t> abundance</a:t>
            </a:r>
            <a:r>
              <a:rPr lang="de-DE" altLang="de-DE" sz="1600" b="1"/>
              <a:t>    </a:t>
            </a:r>
          </a:p>
        </p:txBody>
      </p:sp>
      <p:sp>
        <p:nvSpPr>
          <p:cNvPr id="17" name="Rectangle 19"/>
          <p:cNvSpPr>
            <a:spLocks noChangeArrowheads="1"/>
          </p:cNvSpPr>
          <p:nvPr/>
        </p:nvSpPr>
        <p:spPr bwMode="auto">
          <a:xfrm>
            <a:off x="4829175" y="3605213"/>
            <a:ext cx="171450" cy="17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2000">
              <a:solidFill>
                <a:srgbClr val="0099CC"/>
              </a:solidFill>
            </a:endParaRPr>
          </a:p>
        </p:txBody>
      </p:sp>
      <p:grpSp>
        <p:nvGrpSpPr>
          <p:cNvPr id="18" name="Group 20"/>
          <p:cNvGrpSpPr>
            <a:grpSpLocks/>
          </p:cNvGrpSpPr>
          <p:nvPr/>
        </p:nvGrpSpPr>
        <p:grpSpPr bwMode="auto">
          <a:xfrm>
            <a:off x="4829175" y="2873375"/>
            <a:ext cx="1620838" cy="908050"/>
            <a:chOff x="3296" y="1810"/>
            <a:chExt cx="1106" cy="572"/>
          </a:xfrm>
        </p:grpSpPr>
        <p:sp>
          <p:nvSpPr>
            <p:cNvPr id="19" name="Rectangle 21"/>
            <p:cNvSpPr>
              <a:spLocks noChangeArrowheads="1"/>
            </p:cNvSpPr>
            <p:nvPr/>
          </p:nvSpPr>
          <p:spPr bwMode="auto">
            <a:xfrm>
              <a:off x="3296" y="2268"/>
              <a:ext cx="120" cy="114"/>
            </a:xfrm>
            <a:prstGeom prst="rect">
              <a:avLst/>
            </a:prstGeom>
            <a:solidFill>
              <a:srgbClr val="CC006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2000">
                <a:solidFill>
                  <a:srgbClr val="0099CC"/>
                </a:solidFill>
              </a:endParaRPr>
            </a:p>
          </p:txBody>
        </p:sp>
        <p:sp>
          <p:nvSpPr>
            <p:cNvPr id="20" name="Rectangle 22"/>
            <p:cNvSpPr>
              <a:spLocks noChangeArrowheads="1"/>
            </p:cNvSpPr>
            <p:nvPr/>
          </p:nvSpPr>
          <p:spPr bwMode="auto">
            <a:xfrm>
              <a:off x="3785" y="2041"/>
              <a:ext cx="120" cy="114"/>
            </a:xfrm>
            <a:prstGeom prst="rect">
              <a:avLst/>
            </a:prstGeom>
            <a:solidFill>
              <a:srgbClr val="CC006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2000">
                <a:solidFill>
                  <a:srgbClr val="0099CC"/>
                </a:solidFill>
              </a:endParaRPr>
            </a:p>
          </p:txBody>
        </p:sp>
        <p:sp>
          <p:nvSpPr>
            <p:cNvPr id="21" name="Rectangle 23"/>
            <p:cNvSpPr>
              <a:spLocks noChangeArrowheads="1"/>
            </p:cNvSpPr>
            <p:nvPr/>
          </p:nvSpPr>
          <p:spPr bwMode="auto">
            <a:xfrm>
              <a:off x="4282" y="1810"/>
              <a:ext cx="120" cy="114"/>
            </a:xfrm>
            <a:prstGeom prst="rect">
              <a:avLst/>
            </a:prstGeom>
            <a:solidFill>
              <a:srgbClr val="CC006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2000">
                <a:solidFill>
                  <a:srgbClr val="0099CC"/>
                </a:solidFill>
              </a:endParaRPr>
            </a:p>
          </p:txBody>
        </p:sp>
      </p:grpSp>
      <p:grpSp>
        <p:nvGrpSpPr>
          <p:cNvPr id="22" name="Group 24"/>
          <p:cNvGrpSpPr>
            <a:grpSpLocks/>
          </p:cNvGrpSpPr>
          <p:nvPr/>
        </p:nvGrpSpPr>
        <p:grpSpPr bwMode="auto">
          <a:xfrm>
            <a:off x="3738563" y="2139950"/>
            <a:ext cx="2906712" cy="1636713"/>
            <a:chOff x="2551" y="1348"/>
            <a:chExt cx="1984" cy="1031"/>
          </a:xfrm>
        </p:grpSpPr>
        <p:sp>
          <p:nvSpPr>
            <p:cNvPr id="23" name="Rectangle 25"/>
            <p:cNvSpPr>
              <a:spLocks noChangeArrowheads="1"/>
            </p:cNvSpPr>
            <p:nvPr/>
          </p:nvSpPr>
          <p:spPr bwMode="auto">
            <a:xfrm>
              <a:off x="2551" y="2268"/>
              <a:ext cx="124" cy="111"/>
            </a:xfrm>
            <a:prstGeom prst="rect">
              <a:avLst/>
            </a:prstGeom>
            <a:solidFill>
              <a:schemeClr val="accent2"/>
            </a:solidFill>
            <a:ln w="28575">
              <a:solidFill>
                <a:srgbClr val="00001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2000">
                <a:solidFill>
                  <a:srgbClr val="0099CC"/>
                </a:solidFill>
              </a:endParaRPr>
            </a:p>
          </p:txBody>
        </p:sp>
        <p:sp>
          <p:nvSpPr>
            <p:cNvPr id="24" name="Rectangle 26"/>
            <p:cNvSpPr>
              <a:spLocks noChangeArrowheads="1"/>
            </p:cNvSpPr>
            <p:nvPr/>
          </p:nvSpPr>
          <p:spPr bwMode="auto">
            <a:xfrm>
              <a:off x="3049" y="2035"/>
              <a:ext cx="124" cy="111"/>
            </a:xfrm>
            <a:prstGeom prst="rect">
              <a:avLst/>
            </a:prstGeom>
            <a:solidFill>
              <a:schemeClr val="accent2"/>
            </a:solidFill>
            <a:ln w="28575">
              <a:solidFill>
                <a:srgbClr val="00001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2000">
                <a:solidFill>
                  <a:srgbClr val="0099CC"/>
                </a:solidFill>
              </a:endParaRPr>
            </a:p>
          </p:txBody>
        </p:sp>
        <p:sp>
          <p:nvSpPr>
            <p:cNvPr id="25" name="Rectangle 27"/>
            <p:cNvSpPr>
              <a:spLocks noChangeArrowheads="1"/>
            </p:cNvSpPr>
            <p:nvPr/>
          </p:nvSpPr>
          <p:spPr bwMode="auto">
            <a:xfrm>
              <a:off x="3540" y="1816"/>
              <a:ext cx="124" cy="111"/>
            </a:xfrm>
            <a:prstGeom prst="rect">
              <a:avLst/>
            </a:prstGeom>
            <a:solidFill>
              <a:schemeClr val="accent2"/>
            </a:solidFill>
            <a:ln w="28575">
              <a:solidFill>
                <a:srgbClr val="00001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2000">
                <a:solidFill>
                  <a:srgbClr val="0099CC"/>
                </a:solidFill>
              </a:endParaRPr>
            </a:p>
          </p:txBody>
        </p:sp>
        <p:sp>
          <p:nvSpPr>
            <p:cNvPr id="26" name="Rectangle 28"/>
            <p:cNvSpPr>
              <a:spLocks noChangeArrowheads="1"/>
            </p:cNvSpPr>
            <p:nvPr/>
          </p:nvSpPr>
          <p:spPr bwMode="auto">
            <a:xfrm>
              <a:off x="3774" y="1576"/>
              <a:ext cx="124" cy="111"/>
            </a:xfrm>
            <a:prstGeom prst="rect">
              <a:avLst/>
            </a:prstGeom>
            <a:solidFill>
              <a:schemeClr val="accent2"/>
            </a:solidFill>
            <a:ln w="28575">
              <a:solidFill>
                <a:srgbClr val="00001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2000">
                <a:solidFill>
                  <a:srgbClr val="0099CC"/>
                </a:solidFill>
              </a:endParaRPr>
            </a:p>
          </p:txBody>
        </p:sp>
        <p:sp>
          <p:nvSpPr>
            <p:cNvPr id="27" name="Rectangle 29"/>
            <p:cNvSpPr>
              <a:spLocks noChangeArrowheads="1"/>
            </p:cNvSpPr>
            <p:nvPr/>
          </p:nvSpPr>
          <p:spPr bwMode="auto">
            <a:xfrm>
              <a:off x="4285" y="1348"/>
              <a:ext cx="123" cy="111"/>
            </a:xfrm>
            <a:prstGeom prst="rect">
              <a:avLst/>
            </a:prstGeom>
            <a:solidFill>
              <a:schemeClr val="accent2"/>
            </a:solidFill>
            <a:ln w="28575">
              <a:solidFill>
                <a:srgbClr val="00001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2000">
                <a:solidFill>
                  <a:srgbClr val="0099CC"/>
                </a:solidFill>
              </a:endParaRPr>
            </a:p>
          </p:txBody>
        </p:sp>
        <p:sp>
          <p:nvSpPr>
            <p:cNvPr id="28" name="Rectangle 30"/>
            <p:cNvSpPr>
              <a:spLocks noChangeArrowheads="1"/>
            </p:cNvSpPr>
            <p:nvPr/>
          </p:nvSpPr>
          <p:spPr bwMode="auto">
            <a:xfrm>
              <a:off x="4411" y="1348"/>
              <a:ext cx="124" cy="111"/>
            </a:xfrm>
            <a:prstGeom prst="rect">
              <a:avLst/>
            </a:prstGeom>
            <a:solidFill>
              <a:schemeClr val="accent2"/>
            </a:solidFill>
            <a:ln w="28575">
              <a:solidFill>
                <a:srgbClr val="00001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2000">
                <a:solidFill>
                  <a:srgbClr val="0099CC"/>
                </a:solidFill>
              </a:endParaRPr>
            </a:p>
          </p:txBody>
        </p:sp>
        <p:sp>
          <p:nvSpPr>
            <p:cNvPr id="29" name="Rectangle 31"/>
            <p:cNvSpPr>
              <a:spLocks noChangeArrowheads="1"/>
            </p:cNvSpPr>
            <p:nvPr/>
          </p:nvSpPr>
          <p:spPr bwMode="auto">
            <a:xfrm>
              <a:off x="4031" y="1579"/>
              <a:ext cx="124" cy="111"/>
            </a:xfrm>
            <a:prstGeom prst="rect">
              <a:avLst/>
            </a:prstGeom>
            <a:solidFill>
              <a:schemeClr val="accent2"/>
            </a:solidFill>
            <a:ln w="28575">
              <a:solidFill>
                <a:srgbClr val="00001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2000">
                <a:solidFill>
                  <a:srgbClr val="0099CC"/>
                </a:solidFill>
              </a:endParaRPr>
            </a:p>
          </p:txBody>
        </p:sp>
      </p:grpSp>
      <p:grpSp>
        <p:nvGrpSpPr>
          <p:cNvPr id="31" name="Gruppieren 2"/>
          <p:cNvGrpSpPr>
            <a:grpSpLocks/>
          </p:cNvGrpSpPr>
          <p:nvPr/>
        </p:nvGrpSpPr>
        <p:grpSpPr bwMode="auto">
          <a:xfrm>
            <a:off x="3668713" y="1985963"/>
            <a:ext cx="3376612" cy="2354262"/>
            <a:chOff x="3668071" y="1986491"/>
            <a:chExt cx="3377255" cy="2354087"/>
          </a:xfrm>
        </p:grpSpPr>
        <p:sp>
          <p:nvSpPr>
            <p:cNvPr id="32" name="Ellipse 1"/>
            <p:cNvSpPr>
              <a:spLocks noChangeArrowheads="1"/>
            </p:cNvSpPr>
            <p:nvPr/>
          </p:nvSpPr>
          <p:spPr bwMode="auto">
            <a:xfrm>
              <a:off x="3668071" y="3523809"/>
              <a:ext cx="800100" cy="816769"/>
            </a:xfrm>
            <a:prstGeom prst="ellipse">
              <a:avLst/>
            </a:prstGeom>
            <a:noFill/>
            <a:ln w="571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4400">
                <a:solidFill>
                  <a:srgbClr val="0099CC"/>
                </a:solidFill>
              </a:endParaRPr>
            </a:p>
          </p:txBody>
        </p:sp>
        <p:sp>
          <p:nvSpPr>
            <p:cNvPr id="33" name="Ellipse 32"/>
            <p:cNvSpPr>
              <a:spLocks noChangeArrowheads="1"/>
            </p:cNvSpPr>
            <p:nvPr/>
          </p:nvSpPr>
          <p:spPr bwMode="auto">
            <a:xfrm>
              <a:off x="5488472" y="2394876"/>
              <a:ext cx="800100" cy="816769"/>
            </a:xfrm>
            <a:prstGeom prst="ellipse">
              <a:avLst/>
            </a:prstGeom>
            <a:noFill/>
            <a:ln w="571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4400">
                <a:solidFill>
                  <a:srgbClr val="0099CC"/>
                </a:solidFill>
              </a:endParaRPr>
            </a:p>
          </p:txBody>
        </p:sp>
        <p:sp>
          <p:nvSpPr>
            <p:cNvPr id="34" name="Ellipse 33"/>
            <p:cNvSpPr>
              <a:spLocks noChangeArrowheads="1"/>
            </p:cNvSpPr>
            <p:nvPr/>
          </p:nvSpPr>
          <p:spPr bwMode="auto">
            <a:xfrm>
              <a:off x="6245226" y="1986491"/>
              <a:ext cx="800100" cy="816769"/>
            </a:xfrm>
            <a:prstGeom prst="ellipse">
              <a:avLst/>
            </a:prstGeom>
            <a:noFill/>
            <a:ln w="571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de-DE" sz="4400">
                <a:solidFill>
                  <a:srgbClr val="0099CC"/>
                </a:solidFill>
              </a:endParaRPr>
            </a:p>
          </p:txBody>
        </p:sp>
      </p:grpSp>
      <p:sp>
        <p:nvSpPr>
          <p:cNvPr id="35" name="Стрелка вправо 34"/>
          <p:cNvSpPr/>
          <p:nvPr/>
        </p:nvSpPr>
        <p:spPr>
          <a:xfrm>
            <a:off x="2567355" y="4815023"/>
            <a:ext cx="5240338" cy="1905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TextBox 35"/>
          <p:cNvSpPr txBox="1"/>
          <p:nvPr/>
        </p:nvSpPr>
        <p:spPr>
          <a:xfrm>
            <a:off x="7172383" y="4529987"/>
            <a:ext cx="352982" cy="400110"/>
          </a:xfrm>
          <a:prstGeom prst="rect">
            <a:avLst/>
          </a:prstGeom>
          <a:noFill/>
        </p:spPr>
        <p:txBody>
          <a:bodyPr wrap="none" rtlCol="0">
            <a:spAutoFit/>
          </a:bodyPr>
          <a:lstStyle/>
          <a:p>
            <a:r>
              <a:rPr lang="en-US" sz="2000" b="1" dirty="0">
                <a:solidFill>
                  <a:srgbClr val="002060"/>
                </a:solidFill>
                <a:effectLst>
                  <a:outerShdw blurRad="38100" dist="38100" dir="2700000" algn="tl">
                    <a:srgbClr val="000000">
                      <a:alpha val="43137"/>
                    </a:srgbClr>
                  </a:outerShdw>
                </a:effectLst>
              </a:rPr>
              <a:t>N</a:t>
            </a:r>
            <a:endParaRPr lang="ru-RU" sz="2000" b="1" dirty="0">
              <a:solidFill>
                <a:srgbClr val="002060"/>
              </a:solidFill>
              <a:effectLst>
                <a:outerShdw blurRad="38100" dist="38100" dir="2700000" algn="tl">
                  <a:srgbClr val="000000">
                    <a:alpha val="43137"/>
                  </a:srgbClr>
                </a:outerShdw>
              </a:effectLst>
            </a:endParaRPr>
          </a:p>
        </p:txBody>
      </p:sp>
      <p:sp>
        <p:nvSpPr>
          <p:cNvPr id="37" name="Стрелка вверх 36"/>
          <p:cNvSpPr/>
          <p:nvPr/>
        </p:nvSpPr>
        <p:spPr>
          <a:xfrm>
            <a:off x="2402734" y="3600450"/>
            <a:ext cx="164621" cy="12145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TextBox 37"/>
          <p:cNvSpPr txBox="1"/>
          <p:nvPr/>
        </p:nvSpPr>
        <p:spPr>
          <a:xfrm>
            <a:off x="1974152" y="3488501"/>
            <a:ext cx="306494" cy="400110"/>
          </a:xfrm>
          <a:prstGeom prst="rect">
            <a:avLst/>
          </a:prstGeom>
          <a:noFill/>
        </p:spPr>
        <p:txBody>
          <a:bodyPr wrap="none" rtlCol="0">
            <a:spAutoFit/>
          </a:bodyPr>
          <a:lstStyle/>
          <a:p>
            <a:r>
              <a:rPr lang="en-US" sz="2000" b="1" dirty="0" smtClean="0">
                <a:solidFill>
                  <a:srgbClr val="002060"/>
                </a:solidFill>
                <a:effectLst>
                  <a:outerShdw blurRad="38100" dist="38100" dir="2700000" algn="tl">
                    <a:srgbClr val="000000">
                      <a:alpha val="43137"/>
                    </a:srgbClr>
                  </a:outerShdw>
                </a:effectLst>
              </a:rPr>
              <a:t>Z</a:t>
            </a:r>
            <a:endParaRPr lang="ru-RU" sz="2000" b="1" dirty="0">
              <a:solidFill>
                <a:srgbClr val="002060"/>
              </a:solidFill>
              <a:effectLst>
                <a:outerShdw blurRad="38100" dist="38100" dir="2700000" algn="tl">
                  <a:srgbClr val="000000">
                    <a:alpha val="43137"/>
                  </a:srgbClr>
                </a:outerShdw>
              </a:effectLst>
            </a:endParaRPr>
          </a:p>
        </p:txBody>
      </p:sp>
      <p:sp>
        <p:nvSpPr>
          <p:cNvPr id="30" name="Дата 29"/>
          <p:cNvSpPr>
            <a:spLocks noGrp="1"/>
          </p:cNvSpPr>
          <p:nvPr>
            <p:ph type="dt" sz="half" idx="10"/>
          </p:nvPr>
        </p:nvSpPr>
        <p:spPr/>
        <p:txBody>
          <a:bodyPr/>
          <a:lstStyle/>
          <a:p>
            <a:r>
              <a:rPr lang="ru-RU" smtClean="0"/>
              <a:t>08.06.2015</a:t>
            </a:r>
            <a:endParaRPr lang="ru-RU"/>
          </a:p>
        </p:txBody>
      </p:sp>
      <p:sp>
        <p:nvSpPr>
          <p:cNvPr id="39" name="Нижний колонтитул 38"/>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40" name="Номер слайда 39"/>
          <p:cNvSpPr>
            <a:spLocks noGrp="1"/>
          </p:cNvSpPr>
          <p:nvPr>
            <p:ph type="sldNum" sz="quarter" idx="12"/>
          </p:nvPr>
        </p:nvSpPr>
        <p:spPr/>
        <p:txBody>
          <a:bodyPr/>
          <a:lstStyle/>
          <a:p>
            <a:fld id="{2FBD4BBD-84D1-4C58-AB71-78B69C96F0EE}" type="slidenum">
              <a:rPr lang="ru-RU" smtClean="0"/>
              <a:t>6</a:t>
            </a:fld>
            <a:endParaRPr lang="ru-RU"/>
          </a:p>
        </p:txBody>
      </p:sp>
    </p:spTree>
    <p:extLst>
      <p:ext uri="{BB962C8B-B14F-4D97-AF65-F5344CB8AC3E}">
        <p14:creationId xmlns:p14="http://schemas.microsoft.com/office/powerpoint/2010/main" val="194249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8" name="Rectangle 6"/>
          <p:cNvSpPr>
            <a:spLocks noChangeArrowheads="1"/>
          </p:cNvSpPr>
          <p:nvPr/>
        </p:nvSpPr>
        <p:spPr bwMode="auto">
          <a:xfrm>
            <a:off x="1524001" y="1480752"/>
            <a:ext cx="65" cy="276999"/>
          </a:xfrm>
          <a:prstGeom prst="rect">
            <a:avLst/>
          </a:prstGeom>
          <a:noFill/>
          <a:ln w="28575" algn="ctr">
            <a:noFill/>
            <a:miter lim="800000"/>
            <a:headEnd/>
            <a:tailEnd/>
          </a:ln>
          <a:effectLst/>
        </p:spPr>
        <p:txBody>
          <a:bodyPr wrap="none" lIns="0" tIns="0" rIns="0" bIns="0" anchor="ctr">
            <a:spAutoFit/>
          </a:bodyPr>
          <a:lstStyle/>
          <a:p>
            <a:endParaRPr lang="ko-KR" altLang="en-US"/>
          </a:p>
        </p:txBody>
      </p:sp>
      <p:graphicFrame>
        <p:nvGraphicFramePr>
          <p:cNvPr id="428037" name="Object 5"/>
          <p:cNvGraphicFramePr>
            <a:graphicFrameLocks noChangeAspect="1"/>
          </p:cNvGraphicFramePr>
          <p:nvPr/>
        </p:nvGraphicFramePr>
        <p:xfrm>
          <a:off x="1600200" y="1047750"/>
          <a:ext cx="3048000" cy="2838450"/>
        </p:xfrm>
        <a:graphic>
          <a:graphicData uri="http://schemas.openxmlformats.org/presentationml/2006/ole">
            <mc:AlternateContent xmlns:mc="http://schemas.openxmlformats.org/markup-compatibility/2006">
              <mc:Choice xmlns:v="urn:schemas-microsoft-com:vml" Requires="v">
                <p:oleObj spid="_x0000_s13364" r:id="rId3" imgW="3589325" imgH="3193085" progId="Origin50.Graph">
                  <p:embed/>
                </p:oleObj>
              </mc:Choice>
              <mc:Fallback>
                <p:oleObj r:id="rId3" imgW="3589325" imgH="3193085"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4842" t="5412" r="-5315"/>
                      <a:stretch>
                        <a:fillRect/>
                      </a:stretch>
                    </p:blipFill>
                    <p:spPr bwMode="auto">
                      <a:xfrm>
                        <a:off x="1600200" y="1047750"/>
                        <a:ext cx="3048000" cy="2838450"/>
                      </a:xfrm>
                      <a:prstGeom prst="rect">
                        <a:avLst/>
                      </a:prstGeom>
                      <a:solidFill>
                        <a:schemeClr val="bg1"/>
                      </a:solidFill>
                    </p:spPr>
                  </p:pic>
                </p:oleObj>
              </mc:Fallback>
            </mc:AlternateContent>
          </a:graphicData>
        </a:graphic>
      </p:graphicFrame>
      <p:sp>
        <p:nvSpPr>
          <p:cNvPr id="428040" name="Rectangle 8"/>
          <p:cNvSpPr>
            <a:spLocks noChangeArrowheads="1"/>
          </p:cNvSpPr>
          <p:nvPr/>
        </p:nvSpPr>
        <p:spPr bwMode="auto">
          <a:xfrm>
            <a:off x="1524001" y="1485515"/>
            <a:ext cx="65" cy="276999"/>
          </a:xfrm>
          <a:prstGeom prst="rect">
            <a:avLst/>
          </a:prstGeom>
          <a:noFill/>
          <a:ln w="28575" algn="ctr">
            <a:noFill/>
            <a:miter lim="800000"/>
            <a:headEnd/>
            <a:tailEnd/>
          </a:ln>
          <a:effectLst/>
        </p:spPr>
        <p:txBody>
          <a:bodyPr wrap="none" lIns="0" tIns="0" rIns="0" bIns="0" anchor="ctr">
            <a:spAutoFit/>
          </a:bodyPr>
          <a:lstStyle/>
          <a:p>
            <a:endParaRPr lang="ko-KR" altLang="en-US"/>
          </a:p>
        </p:txBody>
      </p:sp>
      <p:graphicFrame>
        <p:nvGraphicFramePr>
          <p:cNvPr id="428039" name="Object 7"/>
          <p:cNvGraphicFramePr>
            <a:graphicFrameLocks noChangeAspect="1"/>
          </p:cNvGraphicFramePr>
          <p:nvPr/>
        </p:nvGraphicFramePr>
        <p:xfrm>
          <a:off x="1600200" y="3886200"/>
          <a:ext cx="3200400" cy="2973388"/>
        </p:xfrm>
        <a:graphic>
          <a:graphicData uri="http://schemas.openxmlformats.org/presentationml/2006/ole">
            <mc:AlternateContent xmlns:mc="http://schemas.openxmlformats.org/markup-compatibility/2006">
              <mc:Choice xmlns:v="urn:schemas-microsoft-com:vml" Requires="v">
                <p:oleObj spid="_x0000_s13365" r:id="rId5" imgW="3589325" imgH="3193085" progId="Origin50.Graph">
                  <p:embed/>
                </p:oleObj>
              </mc:Choice>
              <mc:Fallback>
                <p:oleObj r:id="rId5" imgW="3589325" imgH="3193085"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4842" t="5412" r="-5315"/>
                      <a:stretch>
                        <a:fillRect/>
                      </a:stretch>
                    </p:blipFill>
                    <p:spPr bwMode="auto">
                      <a:xfrm>
                        <a:off x="1600200" y="3886200"/>
                        <a:ext cx="3200400" cy="2973388"/>
                      </a:xfrm>
                      <a:prstGeom prst="rect">
                        <a:avLst/>
                      </a:prstGeom>
                      <a:solidFill>
                        <a:schemeClr val="bg1"/>
                      </a:solidFill>
                    </p:spPr>
                  </p:pic>
                </p:oleObj>
              </mc:Fallback>
            </mc:AlternateContent>
          </a:graphicData>
        </a:graphic>
      </p:graphicFrame>
      <p:sp>
        <p:nvSpPr>
          <p:cNvPr id="428042" name="Rectangle 10"/>
          <p:cNvSpPr>
            <a:spLocks noChangeArrowheads="1"/>
          </p:cNvSpPr>
          <p:nvPr/>
        </p:nvSpPr>
        <p:spPr bwMode="auto">
          <a:xfrm>
            <a:off x="1524001" y="1480752"/>
            <a:ext cx="65" cy="276999"/>
          </a:xfrm>
          <a:prstGeom prst="rect">
            <a:avLst/>
          </a:prstGeom>
          <a:noFill/>
          <a:ln w="28575" algn="ctr">
            <a:noFill/>
            <a:miter lim="800000"/>
            <a:headEnd/>
            <a:tailEnd/>
          </a:ln>
          <a:effectLst/>
        </p:spPr>
        <p:txBody>
          <a:bodyPr wrap="none" lIns="0" tIns="0" rIns="0" bIns="0" anchor="ctr">
            <a:spAutoFit/>
          </a:bodyPr>
          <a:lstStyle/>
          <a:p>
            <a:endParaRPr lang="ko-KR" altLang="en-US"/>
          </a:p>
        </p:txBody>
      </p:sp>
      <p:sp>
        <p:nvSpPr>
          <p:cNvPr id="428044" name="Rectangle 12"/>
          <p:cNvSpPr>
            <a:spLocks noChangeArrowheads="1"/>
          </p:cNvSpPr>
          <p:nvPr/>
        </p:nvSpPr>
        <p:spPr bwMode="auto">
          <a:xfrm>
            <a:off x="1524001" y="1485515"/>
            <a:ext cx="65" cy="276999"/>
          </a:xfrm>
          <a:prstGeom prst="rect">
            <a:avLst/>
          </a:prstGeom>
          <a:noFill/>
          <a:ln w="28575" algn="ctr">
            <a:noFill/>
            <a:miter lim="800000"/>
            <a:headEnd/>
            <a:tailEnd/>
          </a:ln>
          <a:effectLst/>
        </p:spPr>
        <p:txBody>
          <a:bodyPr wrap="none" lIns="0" tIns="0" rIns="0" bIns="0" anchor="ctr">
            <a:spAutoFit/>
          </a:bodyPr>
          <a:lstStyle/>
          <a:p>
            <a:endParaRPr lang="ko-KR" altLang="en-US"/>
          </a:p>
        </p:txBody>
      </p:sp>
      <p:graphicFrame>
        <p:nvGraphicFramePr>
          <p:cNvPr id="428043" name="Object 11"/>
          <p:cNvGraphicFramePr>
            <a:graphicFrameLocks noChangeAspect="1"/>
          </p:cNvGraphicFramePr>
          <p:nvPr/>
        </p:nvGraphicFramePr>
        <p:xfrm>
          <a:off x="7620000" y="914400"/>
          <a:ext cx="3276600" cy="3043238"/>
        </p:xfrm>
        <a:graphic>
          <a:graphicData uri="http://schemas.openxmlformats.org/presentationml/2006/ole">
            <mc:AlternateContent xmlns:mc="http://schemas.openxmlformats.org/markup-compatibility/2006">
              <mc:Choice xmlns:v="urn:schemas-microsoft-com:vml" Requires="v">
                <p:oleObj spid="_x0000_s13366" r:id="rId7" imgW="3589325" imgH="3193085" progId="Origin50.Graph">
                  <p:embed/>
                </p:oleObj>
              </mc:Choice>
              <mc:Fallback>
                <p:oleObj r:id="rId7" imgW="3589325" imgH="3193085"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l="14842" t="5412" r="-5315"/>
                      <a:stretch>
                        <a:fillRect/>
                      </a:stretch>
                    </p:blipFill>
                    <p:spPr bwMode="auto">
                      <a:xfrm>
                        <a:off x="7620000" y="914400"/>
                        <a:ext cx="3276600" cy="3043238"/>
                      </a:xfrm>
                      <a:prstGeom prst="rect">
                        <a:avLst/>
                      </a:prstGeom>
                      <a:solidFill>
                        <a:schemeClr val="bg1"/>
                      </a:solidFill>
                    </p:spPr>
                  </p:pic>
                </p:oleObj>
              </mc:Fallback>
            </mc:AlternateContent>
          </a:graphicData>
        </a:graphic>
      </p:graphicFrame>
      <p:sp>
        <p:nvSpPr>
          <p:cNvPr id="428046" name="Rectangle 14"/>
          <p:cNvSpPr>
            <a:spLocks noChangeArrowheads="1"/>
          </p:cNvSpPr>
          <p:nvPr/>
        </p:nvSpPr>
        <p:spPr bwMode="auto">
          <a:xfrm>
            <a:off x="1524001" y="1628390"/>
            <a:ext cx="65" cy="276999"/>
          </a:xfrm>
          <a:prstGeom prst="rect">
            <a:avLst/>
          </a:prstGeom>
          <a:noFill/>
          <a:ln w="28575" algn="ctr">
            <a:noFill/>
            <a:miter lim="800000"/>
            <a:headEnd/>
            <a:tailEnd/>
          </a:ln>
          <a:effectLst/>
        </p:spPr>
        <p:txBody>
          <a:bodyPr wrap="none" lIns="0" tIns="0" rIns="0" bIns="0" anchor="ctr">
            <a:spAutoFit/>
          </a:bodyPr>
          <a:lstStyle/>
          <a:p>
            <a:endParaRPr lang="ko-KR" altLang="en-US"/>
          </a:p>
        </p:txBody>
      </p:sp>
      <p:graphicFrame>
        <p:nvGraphicFramePr>
          <p:cNvPr id="428045" name="Object 13"/>
          <p:cNvGraphicFramePr>
            <a:graphicFrameLocks noChangeAspect="1"/>
          </p:cNvGraphicFramePr>
          <p:nvPr/>
        </p:nvGraphicFramePr>
        <p:xfrm>
          <a:off x="4572000" y="4184650"/>
          <a:ext cx="3048000" cy="2673350"/>
        </p:xfrm>
        <a:graphic>
          <a:graphicData uri="http://schemas.openxmlformats.org/presentationml/2006/ole">
            <mc:AlternateContent xmlns:mc="http://schemas.openxmlformats.org/markup-compatibility/2006">
              <mc:Choice xmlns:v="urn:schemas-microsoft-com:vml" Requires="v">
                <p:oleObj spid="_x0000_s13367" r:id="rId9" imgW="3870960" imgH="3185770" progId="Origin50.Graph">
                  <p:embed/>
                </p:oleObj>
              </mc:Choice>
              <mc:Fallback>
                <p:oleObj r:id="rId9" imgW="3870960" imgH="3185770" progId="Origin50.Grap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13765" t="5424" r="-4929"/>
                      <a:stretch>
                        <a:fillRect/>
                      </a:stretch>
                    </p:blipFill>
                    <p:spPr bwMode="auto">
                      <a:xfrm>
                        <a:off x="4572000" y="4184650"/>
                        <a:ext cx="3048000" cy="2673350"/>
                      </a:xfrm>
                      <a:prstGeom prst="rect">
                        <a:avLst/>
                      </a:prstGeom>
                      <a:solidFill>
                        <a:schemeClr val="bg1"/>
                      </a:solidFill>
                    </p:spPr>
                  </p:pic>
                </p:oleObj>
              </mc:Fallback>
            </mc:AlternateContent>
          </a:graphicData>
        </a:graphic>
      </p:graphicFrame>
      <p:pic>
        <p:nvPicPr>
          <p:cNvPr id="428036" name="Picture 4" descr="lend3"/>
          <p:cNvPicPr>
            <a:picLocks noChangeAspect="1" noChangeArrowheads="1"/>
          </p:cNvPicPr>
          <p:nvPr/>
        </p:nvPicPr>
        <p:blipFill>
          <a:blip r:embed="rId11" cstate="screen">
            <a:lum bright="12000"/>
            <a:extLst>
              <a:ext uri="{28A0092B-C50C-407E-A947-70E740481C1C}">
                <a14:useLocalDpi xmlns:a14="http://schemas.microsoft.com/office/drawing/2010/main"/>
              </a:ext>
            </a:extLst>
          </a:blip>
          <a:srcRect/>
          <a:stretch>
            <a:fillRect/>
          </a:stretch>
        </p:blipFill>
        <p:spPr bwMode="auto">
          <a:xfrm>
            <a:off x="4371975" y="1308100"/>
            <a:ext cx="3200400" cy="2770188"/>
          </a:xfrm>
          <a:prstGeom prst="rect">
            <a:avLst/>
          </a:prstGeom>
          <a:noFill/>
          <a:ln w="9525">
            <a:noFill/>
            <a:miter lim="800000"/>
            <a:headEnd/>
            <a:tailEnd/>
          </a:ln>
        </p:spPr>
      </p:pic>
      <p:graphicFrame>
        <p:nvGraphicFramePr>
          <p:cNvPr id="428041" name="Object 9"/>
          <p:cNvGraphicFramePr>
            <a:graphicFrameLocks noChangeAspect="1"/>
          </p:cNvGraphicFramePr>
          <p:nvPr/>
        </p:nvGraphicFramePr>
        <p:xfrm>
          <a:off x="7620000" y="3810001"/>
          <a:ext cx="3276600" cy="3051175"/>
        </p:xfrm>
        <a:graphic>
          <a:graphicData uri="http://schemas.openxmlformats.org/presentationml/2006/ole">
            <mc:AlternateContent xmlns:mc="http://schemas.openxmlformats.org/markup-compatibility/2006">
              <mc:Choice xmlns:v="urn:schemas-microsoft-com:vml" Requires="v">
                <p:oleObj spid="_x0000_s13368" r:id="rId12" imgW="3589325" imgH="3193085" progId="Origin50.Graph">
                  <p:embed/>
                </p:oleObj>
              </mc:Choice>
              <mc:Fallback>
                <p:oleObj r:id="rId12" imgW="3589325" imgH="3193085" progId="Origin50.Graph">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l="14842" t="5412" r="-5315"/>
                      <a:stretch>
                        <a:fillRect/>
                      </a:stretch>
                    </p:blipFill>
                    <p:spPr bwMode="auto">
                      <a:xfrm>
                        <a:off x="7620000" y="3810001"/>
                        <a:ext cx="3276600" cy="3051175"/>
                      </a:xfrm>
                      <a:prstGeom prst="rect">
                        <a:avLst/>
                      </a:prstGeom>
                      <a:solidFill>
                        <a:schemeClr val="bg1"/>
                      </a:solidFill>
                    </p:spPr>
                  </p:pic>
                </p:oleObj>
              </mc:Fallback>
            </mc:AlternateContent>
          </a:graphicData>
        </a:graphic>
      </p:graphicFrame>
      <p:sp>
        <p:nvSpPr>
          <p:cNvPr id="15" name="TextBox 14"/>
          <p:cNvSpPr txBox="1"/>
          <p:nvPr/>
        </p:nvSpPr>
        <p:spPr>
          <a:xfrm>
            <a:off x="1905001" y="304801"/>
            <a:ext cx="3685945" cy="461665"/>
          </a:xfrm>
          <a:prstGeom prst="rect">
            <a:avLst/>
          </a:prstGeom>
          <a:noFill/>
        </p:spPr>
        <p:txBody>
          <a:bodyPr wrap="none" rtlCol="0">
            <a:spAutoFit/>
          </a:bodyPr>
          <a:lstStyle/>
          <a:p>
            <a:r>
              <a:rPr lang="en-US" altLang="ko-KR" sz="2400" b="1" dirty="0">
                <a:solidFill>
                  <a:schemeClr val="accent3">
                    <a:lumMod val="75000"/>
                  </a:schemeClr>
                </a:solidFill>
                <a:effectLst>
                  <a:outerShdw blurRad="38100" dist="38100" dir="2700000" algn="tl">
                    <a:srgbClr val="000000">
                      <a:alpha val="43137"/>
                    </a:srgbClr>
                  </a:outerShdw>
                </a:effectLst>
              </a:rPr>
              <a:t>LEND Calibrations at Dubna</a:t>
            </a:r>
            <a:endParaRPr lang="ko-KR" altLang="en-US" sz="2400" b="1" dirty="0">
              <a:solidFill>
                <a:schemeClr val="accent3">
                  <a:lumMod val="75000"/>
                </a:schemeClr>
              </a:solidFill>
              <a:effectLst>
                <a:outerShdw blurRad="38100" dist="38100" dir="2700000" algn="tl">
                  <a:srgbClr val="000000">
                    <a:alpha val="43137"/>
                  </a:srgbClr>
                </a:outerShdw>
              </a:effectLst>
            </a:endParaRPr>
          </a:p>
        </p:txBody>
      </p:sp>
      <p:sp>
        <p:nvSpPr>
          <p:cNvPr id="16" name="Footer Placeholder 15"/>
          <p:cNvSpPr>
            <a:spLocks noGrp="1"/>
          </p:cNvSpPr>
          <p:nvPr>
            <p:ph type="ftr" sz="quarter" idx="11"/>
          </p:nvPr>
        </p:nvSpPr>
        <p:spPr/>
        <p:txBody>
          <a:bodyPr/>
          <a:lstStyle/>
          <a:p>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dirty="0"/>
          </a:p>
        </p:txBody>
      </p:sp>
      <p:sp>
        <p:nvSpPr>
          <p:cNvPr id="2" name="Дата 1"/>
          <p:cNvSpPr>
            <a:spLocks noGrp="1"/>
          </p:cNvSpPr>
          <p:nvPr>
            <p:ph type="dt" sz="half" idx="10"/>
          </p:nvPr>
        </p:nvSpPr>
        <p:spPr/>
        <p:txBody>
          <a:bodyPr/>
          <a:lstStyle/>
          <a:p>
            <a:r>
              <a:rPr lang="ru-RU" smtClean="0"/>
              <a:t>08.06.2015</a:t>
            </a:r>
            <a:endParaRPr lang="ru-RU"/>
          </a:p>
        </p:txBody>
      </p:sp>
      <p:sp>
        <p:nvSpPr>
          <p:cNvPr id="3" name="Номер слайда 2"/>
          <p:cNvSpPr>
            <a:spLocks noGrp="1"/>
          </p:cNvSpPr>
          <p:nvPr>
            <p:ph type="sldNum" sz="quarter" idx="12"/>
          </p:nvPr>
        </p:nvSpPr>
        <p:spPr/>
        <p:txBody>
          <a:bodyPr/>
          <a:lstStyle/>
          <a:p>
            <a:fld id="{2FBD4BBD-84D1-4C58-AB71-78B69C96F0EE}" type="slidenum">
              <a:rPr lang="ru-RU" smtClean="0"/>
              <a:t>60</a:t>
            </a:fld>
            <a:endParaRPr lang="ru-RU"/>
          </a:p>
        </p:txBody>
      </p:sp>
    </p:spTree>
    <p:extLst>
      <p:ext uri="{BB962C8B-B14F-4D97-AF65-F5344CB8AC3E}">
        <p14:creationId xmlns:p14="http://schemas.microsoft.com/office/powerpoint/2010/main" val="39456518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a:xfrm>
            <a:off x="5943600" y="6492876"/>
            <a:ext cx="4724400" cy="365125"/>
          </a:xfrm>
        </p:spPr>
        <p:txBody>
          <a:bodyPr/>
          <a:lstStyle/>
          <a:p>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dirty="0"/>
          </a:p>
        </p:txBody>
      </p:sp>
      <p:sp>
        <p:nvSpPr>
          <p:cNvPr id="2" name="Title 1"/>
          <p:cNvSpPr>
            <a:spLocks noGrp="1"/>
          </p:cNvSpPr>
          <p:nvPr>
            <p:ph type="title"/>
          </p:nvPr>
        </p:nvSpPr>
        <p:spPr>
          <a:xfrm>
            <a:off x="1981200" y="0"/>
            <a:ext cx="5334000" cy="914400"/>
          </a:xfrm>
        </p:spPr>
        <p:txBody>
          <a:bodyPr/>
          <a:lstStyle/>
          <a:p>
            <a:r>
              <a:rPr lang="en-US" altLang="ko-KR" dirty="0" smtClean="0"/>
              <a:t>LEND Results</a:t>
            </a:r>
            <a:endParaRPr lang="ko-KR" altLang="en-US" dirty="0"/>
          </a:p>
        </p:txBody>
      </p:sp>
      <p:pic>
        <p:nvPicPr>
          <p:cNvPr id="5" name="Рисунок 3" descr="contour.tif"/>
          <p:cNvPicPr>
            <a:picLocks noChangeAspect="1"/>
          </p:cNvPicPr>
          <p:nvPr/>
        </p:nvPicPr>
        <p:blipFill>
          <a:blip r:embed="rId2" cstate="screen">
            <a:extLst>
              <a:ext uri="{28A0092B-C50C-407E-A947-70E740481C1C}">
                <a14:useLocalDpi xmlns:a14="http://schemas.microsoft.com/office/drawing/2010/main"/>
              </a:ext>
            </a:extLst>
          </a:blip>
          <a:srcRect l="16666" t="17575" r="15625"/>
          <a:stretch>
            <a:fillRect/>
          </a:stretch>
        </p:blipFill>
        <p:spPr bwMode="auto">
          <a:xfrm>
            <a:off x="2971801" y="1066800"/>
            <a:ext cx="5661025" cy="4870450"/>
          </a:xfrm>
          <a:prstGeom prst="rect">
            <a:avLst/>
          </a:prstGeom>
          <a:noFill/>
          <a:ln w="9525">
            <a:noFill/>
            <a:miter lim="800000"/>
            <a:headEnd/>
            <a:tailEnd/>
          </a:ln>
        </p:spPr>
      </p:pic>
      <p:sp>
        <p:nvSpPr>
          <p:cNvPr id="6" name="TextBox 5"/>
          <p:cNvSpPr txBox="1"/>
          <p:nvPr/>
        </p:nvSpPr>
        <p:spPr>
          <a:xfrm>
            <a:off x="1944138" y="6019800"/>
            <a:ext cx="834286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ko-KR" b="1" dirty="0">
                <a:effectLst>
                  <a:outerShdw blurRad="38100" dist="38100" dir="2700000" algn="tl">
                    <a:srgbClr val="000000">
                      <a:alpha val="43137"/>
                    </a:srgbClr>
                  </a:outerShdw>
                </a:effectLst>
              </a:rPr>
              <a:t>Suppressed Neutron Regions Coinciding with Polar Shadowed Regions (</a:t>
            </a:r>
            <a:r>
              <a:rPr lang="en-US" altLang="ko-KR" b="1" dirty="0" err="1">
                <a:effectLst>
                  <a:outerShdw blurRad="38100" dist="38100" dir="2700000" algn="tl">
                    <a:srgbClr val="000000">
                      <a:alpha val="43137"/>
                    </a:srgbClr>
                  </a:outerShdw>
                </a:effectLst>
              </a:rPr>
              <a:t>Cabeus</a:t>
            </a:r>
            <a:r>
              <a:rPr lang="en-US" altLang="ko-KR" b="1" dirty="0">
                <a:effectLst>
                  <a:outerShdw blurRad="38100" dist="38100" dir="2700000" algn="tl">
                    <a:srgbClr val="000000">
                      <a:alpha val="43137"/>
                    </a:srgbClr>
                  </a:outerShdw>
                </a:effectLst>
              </a:rPr>
              <a:t> Crater)</a:t>
            </a:r>
            <a:endParaRPr lang="ko-KR" altLang="en-US" b="1" dirty="0">
              <a:effectLst>
                <a:outerShdw blurRad="38100" dist="38100" dir="2700000" algn="tl">
                  <a:srgbClr val="000000">
                    <a:alpha val="43137"/>
                  </a:srgbClr>
                </a:outerShdw>
              </a:effectLst>
            </a:endParaRPr>
          </a:p>
        </p:txBody>
      </p:sp>
      <p:sp>
        <p:nvSpPr>
          <p:cNvPr id="3" name="Дата 2"/>
          <p:cNvSpPr>
            <a:spLocks noGrp="1"/>
          </p:cNvSpPr>
          <p:nvPr>
            <p:ph type="dt" sz="half" idx="10"/>
          </p:nvPr>
        </p:nvSpPr>
        <p:spPr/>
        <p:txBody>
          <a:bodyPr/>
          <a:lstStyle/>
          <a:p>
            <a:r>
              <a:rPr lang="ru-RU" smtClean="0"/>
              <a:t>08.06.2015</a:t>
            </a:r>
            <a:endParaRPr lang="ru-RU"/>
          </a:p>
        </p:txBody>
      </p:sp>
      <p:sp>
        <p:nvSpPr>
          <p:cNvPr id="4" name="Номер слайда 3"/>
          <p:cNvSpPr>
            <a:spLocks noGrp="1"/>
          </p:cNvSpPr>
          <p:nvPr>
            <p:ph type="sldNum" sz="quarter" idx="12"/>
          </p:nvPr>
        </p:nvSpPr>
        <p:spPr/>
        <p:txBody>
          <a:bodyPr/>
          <a:lstStyle/>
          <a:p>
            <a:fld id="{2FBD4BBD-84D1-4C58-AB71-78B69C96F0EE}" type="slidenum">
              <a:rPr lang="ru-RU" smtClean="0"/>
              <a:t>61</a:t>
            </a:fld>
            <a:endParaRPr lang="ru-RU"/>
          </a:p>
        </p:txBody>
      </p:sp>
    </p:spTree>
    <p:extLst>
      <p:ext uri="{BB962C8B-B14F-4D97-AF65-F5344CB8AC3E}">
        <p14:creationId xmlns:p14="http://schemas.microsoft.com/office/powerpoint/2010/main" val="28288186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0043" t="8092" r="12195"/>
          <a:stretch/>
        </p:blipFill>
        <p:spPr>
          <a:xfrm>
            <a:off x="756243" y="0"/>
            <a:ext cx="10315455" cy="6858000"/>
          </a:xfrm>
          <a:prstGeom prst="rect">
            <a:avLst/>
          </a:prstGeom>
        </p:spPr>
      </p:pic>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62</a:t>
            </a:fld>
            <a:endParaRPr lang="ru-RU"/>
          </a:p>
        </p:txBody>
      </p:sp>
    </p:spTree>
    <p:extLst>
      <p:ext uri="{BB962C8B-B14F-4D97-AF65-F5344CB8AC3E}">
        <p14:creationId xmlns:p14="http://schemas.microsoft.com/office/powerpoint/2010/main" val="2132826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229600" cy="1143000"/>
          </a:xfrm>
        </p:spPr>
        <p:txBody>
          <a:bodyPr>
            <a:noAutofit/>
          </a:bodyPr>
          <a:lstStyle/>
          <a:p>
            <a:r>
              <a:rPr lang="en-US" altLang="ko-KR" sz="2800" dirty="0"/>
              <a:t>Dynamic Albedo of Neutrons (DAN) Russian detector onboard of the Curiosity Rover</a:t>
            </a:r>
            <a:endParaRPr lang="ko-KR" altLang="en-US" sz="2800" dirty="0"/>
          </a:p>
        </p:txBody>
      </p:sp>
      <p:pic>
        <p:nvPicPr>
          <p:cNvPr id="14" name="Picture 4" descr="MarsSandIce-8 June 2002"/>
          <p:cNvPicPr>
            <a:picLocks noChangeAspect="1" noChangeArrowheads="1"/>
          </p:cNvPicPr>
          <p:nvPr/>
        </p:nvPicPr>
        <p:blipFill>
          <a:blip r:embed="rId3" cstate="screen">
            <a:extLst>
              <a:ext uri="{28A0092B-C50C-407E-A947-70E740481C1C}">
                <a14:useLocalDpi xmlns:a14="http://schemas.microsoft.com/office/drawing/2010/main"/>
              </a:ext>
            </a:extLst>
          </a:blip>
          <a:srcRect b="21837"/>
          <a:stretch>
            <a:fillRect/>
          </a:stretch>
        </p:blipFill>
        <p:spPr bwMode="auto">
          <a:xfrm>
            <a:off x="1524000" y="1143000"/>
            <a:ext cx="4970462" cy="3511550"/>
          </a:xfrm>
          <a:prstGeom prst="rect">
            <a:avLst/>
          </a:prstGeom>
          <a:noFill/>
        </p:spPr>
      </p:pic>
      <p:sp>
        <p:nvSpPr>
          <p:cNvPr id="15" name="TextBox 14"/>
          <p:cNvSpPr txBox="1"/>
          <p:nvPr/>
        </p:nvSpPr>
        <p:spPr>
          <a:xfrm>
            <a:off x="6248400" y="1295400"/>
            <a:ext cx="4419600" cy="1754326"/>
          </a:xfrm>
          <a:prstGeom prst="rect">
            <a:avLst/>
          </a:prstGeom>
          <a:solidFill>
            <a:schemeClr val="bg1"/>
          </a:solidFill>
        </p:spPr>
        <p:txBody>
          <a:bodyPr wrap="square" rtlCol="0">
            <a:spAutoFit/>
          </a:bodyPr>
          <a:lstStyle/>
          <a:p>
            <a:pPr algn="just"/>
            <a:r>
              <a:rPr lang="en-US" altLang="ko-KR" dirty="0"/>
              <a:t>Pulsed neutron Logging: idea belongs to </a:t>
            </a:r>
            <a:r>
              <a:rPr lang="en-US" altLang="ko-KR" dirty="0" err="1"/>
              <a:t>G.N.Flerov</a:t>
            </a:r>
            <a:r>
              <a:rPr lang="en-US" altLang="ko-KR" dirty="0"/>
              <a:t>. Fast neutrons from generator penetrates into the soil and moderated. Time profile of the slow neutron counter located above the soil drastically depends on the hydrogen content in the soil.</a:t>
            </a:r>
            <a:endParaRPr lang="ko-KR" altLang="en-US" dirty="0"/>
          </a:p>
        </p:txBody>
      </p:sp>
      <p:sp>
        <p:nvSpPr>
          <p:cNvPr id="17" name="TextBox 16"/>
          <p:cNvSpPr txBox="1"/>
          <p:nvPr/>
        </p:nvSpPr>
        <p:spPr>
          <a:xfrm>
            <a:off x="1524000" y="4953000"/>
            <a:ext cx="5486400" cy="1754326"/>
          </a:xfrm>
          <a:prstGeom prst="rect">
            <a:avLst/>
          </a:prstGeom>
          <a:solidFill>
            <a:schemeClr val="bg1"/>
          </a:solidFill>
        </p:spPr>
        <p:txBody>
          <a:bodyPr wrap="square" rtlCol="0">
            <a:spAutoFit/>
          </a:bodyPr>
          <a:lstStyle/>
          <a:p>
            <a:r>
              <a:rPr lang="en-US" altLang="ko-KR" dirty="0"/>
              <a:t>FLNP and LRB of JINR are collaborating with Russian Space Research Institute since 1997. DAN device was proposed in 2003 as one of the scientific instruments onboard of the Mars Science Laboratory and in the beginning of 2004 after non-advocating review was accepted by NASA. </a:t>
            </a:r>
            <a:endParaRPr lang="ko-KR" altLang="en-US" dirty="0"/>
          </a:p>
        </p:txBody>
      </p:sp>
      <p:graphicFrame>
        <p:nvGraphicFramePr>
          <p:cNvPr id="2050" name="Object 2"/>
          <p:cNvGraphicFramePr>
            <a:graphicFrameLocks noChangeAspect="1"/>
          </p:cNvGraphicFramePr>
          <p:nvPr/>
        </p:nvGraphicFramePr>
        <p:xfrm>
          <a:off x="7086601" y="3429000"/>
          <a:ext cx="3386759" cy="2514600"/>
        </p:xfrm>
        <a:graphic>
          <a:graphicData uri="http://schemas.openxmlformats.org/presentationml/2006/ole">
            <mc:AlternateContent xmlns:mc="http://schemas.openxmlformats.org/markup-compatibility/2006">
              <mc:Choice xmlns:v="urn:schemas-microsoft-com:vml" Requires="v">
                <p:oleObj spid="_x0000_s15369" name="Graph" r:id="rId4" imgW="4276800" imgH="3022200" progId="Origin50.Graph">
                  <p:embed/>
                </p:oleObj>
              </mc:Choice>
              <mc:Fallback>
                <p:oleObj name="Graph" r:id="rId4" imgW="4276800" imgH="30222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0690" t="9077" r="8553" b="6052"/>
                      <a:stretch>
                        <a:fillRect/>
                      </a:stretch>
                    </p:blipFill>
                    <p:spPr bwMode="auto">
                      <a:xfrm>
                        <a:off x="7086601" y="3429000"/>
                        <a:ext cx="3386759" cy="2514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Нижний колонтитул 1"/>
          <p:cNvSpPr>
            <a:spLocks noGrp="1"/>
          </p:cNvSpPr>
          <p:nvPr>
            <p:ph type="ftr" sz="quarter" idx="11"/>
          </p:nvPr>
        </p:nvSpPr>
        <p:spPr/>
        <p:txBody>
          <a:bodyPr/>
          <a:lstStyle/>
          <a:p>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dirty="0"/>
          </a:p>
        </p:txBody>
      </p:sp>
      <p:sp>
        <p:nvSpPr>
          <p:cNvPr id="3" name="Дата 2"/>
          <p:cNvSpPr>
            <a:spLocks noGrp="1"/>
          </p:cNvSpPr>
          <p:nvPr>
            <p:ph type="dt" sz="half" idx="10"/>
          </p:nvPr>
        </p:nvSpPr>
        <p:spPr/>
        <p:txBody>
          <a:bodyPr/>
          <a:lstStyle/>
          <a:p>
            <a:r>
              <a:rPr lang="ru-RU" smtClean="0"/>
              <a:t>08.06.2015</a:t>
            </a:r>
            <a:endParaRPr lang="ru-RU"/>
          </a:p>
        </p:txBody>
      </p:sp>
      <p:sp>
        <p:nvSpPr>
          <p:cNvPr id="5" name="Номер слайда 4"/>
          <p:cNvSpPr>
            <a:spLocks noGrp="1"/>
          </p:cNvSpPr>
          <p:nvPr>
            <p:ph type="sldNum" sz="quarter" idx="12"/>
          </p:nvPr>
        </p:nvSpPr>
        <p:spPr/>
        <p:txBody>
          <a:bodyPr/>
          <a:lstStyle/>
          <a:p>
            <a:fld id="{2FBD4BBD-84D1-4C58-AB71-78B69C96F0EE}" type="slidenum">
              <a:rPr lang="ru-RU" smtClean="0"/>
              <a:t>63</a:t>
            </a:fld>
            <a:endParaRPr lang="ru-RU"/>
          </a:p>
        </p:txBody>
      </p:sp>
    </p:spTree>
    <p:extLst>
      <p:ext uri="{BB962C8B-B14F-4D97-AF65-F5344CB8AC3E}">
        <p14:creationId xmlns:p14="http://schemas.microsoft.com/office/powerpoint/2010/main" val="23099822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229600" cy="1143000"/>
          </a:xfrm>
        </p:spPr>
        <p:txBody>
          <a:bodyPr>
            <a:noAutofit/>
          </a:bodyPr>
          <a:lstStyle/>
          <a:p>
            <a:r>
              <a:rPr lang="en-US" altLang="ko-KR" sz="2800" dirty="0"/>
              <a:t>Dynamic Albedo of Neutrons (DAN) Russian detector onboard of the Curiosity Rover</a:t>
            </a:r>
            <a:endParaRPr lang="ko-KR" altLang="en-US" sz="2800" dirty="0"/>
          </a:p>
        </p:txBody>
      </p:sp>
      <p:grpSp>
        <p:nvGrpSpPr>
          <p:cNvPr id="2" name="Group 14"/>
          <p:cNvGrpSpPr/>
          <p:nvPr/>
        </p:nvGrpSpPr>
        <p:grpSpPr>
          <a:xfrm>
            <a:off x="1676400" y="4497388"/>
            <a:ext cx="3081450" cy="2055813"/>
            <a:chOff x="152400" y="4343400"/>
            <a:chExt cx="3081450" cy="2055813"/>
          </a:xfrm>
        </p:grpSpPr>
        <p:pic>
          <p:nvPicPr>
            <p:cNvPr id="9" name="Picture 7" descr="DAN-D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4343400"/>
              <a:ext cx="3081450" cy="2055813"/>
            </a:xfrm>
            <a:prstGeom prst="rect">
              <a:avLst/>
            </a:prstGeom>
            <a:noFill/>
          </p:spPr>
        </p:pic>
        <p:sp>
          <p:nvSpPr>
            <p:cNvPr id="11" name="TextBox 10"/>
            <p:cNvSpPr txBox="1"/>
            <p:nvPr/>
          </p:nvSpPr>
          <p:spPr>
            <a:xfrm>
              <a:off x="152400" y="6019800"/>
              <a:ext cx="1590051" cy="369332"/>
            </a:xfrm>
            <a:prstGeom prst="rect">
              <a:avLst/>
            </a:prstGeom>
            <a:noFill/>
          </p:spPr>
          <p:txBody>
            <a:bodyPr wrap="none" rtlCol="0">
              <a:spAutoFit/>
            </a:bodyPr>
            <a:lstStyle/>
            <a:p>
              <a:r>
                <a:rPr lang="en-US" altLang="ko-KR" b="1" dirty="0">
                  <a:effectLst>
                    <a:outerShdw blurRad="38100" dist="38100" dir="2700000" algn="tl">
                      <a:srgbClr val="000000">
                        <a:alpha val="43137"/>
                      </a:srgbClr>
                    </a:outerShdw>
                  </a:effectLst>
                </a:rPr>
                <a:t>DAN Detectors</a:t>
              </a:r>
              <a:endParaRPr lang="ko-KR" altLang="en-US" b="1" dirty="0">
                <a:effectLst>
                  <a:outerShdw blurRad="38100" dist="38100" dir="2700000" algn="tl">
                    <a:srgbClr val="000000">
                      <a:alpha val="43137"/>
                    </a:srgbClr>
                  </a:outerShdw>
                </a:effectLst>
              </a:endParaRPr>
            </a:p>
          </p:txBody>
        </p:sp>
      </p:grpSp>
      <p:grpSp>
        <p:nvGrpSpPr>
          <p:cNvPr id="3" name="Group 13"/>
          <p:cNvGrpSpPr/>
          <p:nvPr/>
        </p:nvGrpSpPr>
        <p:grpSpPr>
          <a:xfrm>
            <a:off x="1524000" y="1184030"/>
            <a:ext cx="4343400" cy="3006970"/>
            <a:chOff x="0" y="955430"/>
            <a:chExt cx="4343400" cy="300697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55430"/>
              <a:ext cx="4343400" cy="3006970"/>
            </a:xfrm>
            <a:prstGeom prst="rect">
              <a:avLst/>
            </a:prstGeom>
            <a:noFill/>
            <a:ln w="9525">
              <a:noFill/>
              <a:miter lim="800000"/>
              <a:headEnd/>
              <a:tailEnd/>
            </a:ln>
          </p:spPr>
        </p:pic>
        <p:sp>
          <p:nvSpPr>
            <p:cNvPr id="13" name="TextBox 12"/>
            <p:cNvSpPr txBox="1"/>
            <p:nvPr/>
          </p:nvSpPr>
          <p:spPr>
            <a:xfrm>
              <a:off x="0" y="3581400"/>
              <a:ext cx="3060710"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rPr>
                <a:t>http://mars.jpl.nasa.gov/msl/</a:t>
              </a:r>
              <a:endParaRPr lang="ko-KR" altLang="en-US" b="1" dirty="0">
                <a:solidFill>
                  <a:schemeClr val="bg1"/>
                </a:solidFill>
                <a:effectLst>
                  <a:outerShdw blurRad="38100" dist="38100" dir="2700000" algn="tl">
                    <a:srgbClr val="000000">
                      <a:alpha val="43137"/>
                    </a:srgbClr>
                  </a:outerShdw>
                </a:effectLst>
              </a:endParaRPr>
            </a:p>
          </p:txBody>
        </p:sp>
      </p:grpSp>
      <p:grpSp>
        <p:nvGrpSpPr>
          <p:cNvPr id="5" name="Group 16"/>
          <p:cNvGrpSpPr/>
          <p:nvPr/>
        </p:nvGrpSpPr>
        <p:grpSpPr>
          <a:xfrm>
            <a:off x="6172200" y="1235578"/>
            <a:ext cx="3505200" cy="2193423"/>
            <a:chOff x="4419600" y="1066799"/>
            <a:chExt cx="3505200" cy="2193423"/>
          </a:xfrm>
        </p:grpSpPr>
        <p:pic>
          <p:nvPicPr>
            <p:cNvPr id="10" name="Picture 4" descr="IMG_0739.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799"/>
              <a:ext cx="3505200" cy="2193423"/>
            </a:xfrm>
            <a:prstGeom prst="rect">
              <a:avLst/>
            </a:prstGeom>
            <a:noFill/>
            <a:ln w="9525">
              <a:noFill/>
              <a:miter lim="800000"/>
              <a:headEnd/>
              <a:tailEnd/>
            </a:ln>
          </p:spPr>
        </p:pic>
        <p:sp>
          <p:nvSpPr>
            <p:cNvPr id="16" name="TextBox 15"/>
            <p:cNvSpPr txBox="1"/>
            <p:nvPr/>
          </p:nvSpPr>
          <p:spPr>
            <a:xfrm>
              <a:off x="6139070" y="2597426"/>
              <a:ext cx="1752600" cy="646331"/>
            </a:xfrm>
            <a:prstGeom prst="rect">
              <a:avLst/>
            </a:prstGeom>
            <a:noFill/>
          </p:spPr>
          <p:txBody>
            <a:bodyPr wrap="square" rtlCol="0">
              <a:spAutoFit/>
            </a:bodyPr>
            <a:lstStyle/>
            <a:p>
              <a:r>
                <a:rPr lang="en-US" altLang="ko-KR" b="1" dirty="0">
                  <a:effectLst>
                    <a:outerShdw blurRad="38100" dist="38100" dir="2700000" algn="tl">
                      <a:srgbClr val="000000">
                        <a:alpha val="43137"/>
                      </a:srgbClr>
                    </a:outerShdw>
                  </a:effectLst>
                </a:rPr>
                <a:t>DAN neutron generator</a:t>
              </a:r>
              <a:endParaRPr lang="ko-KR" altLang="en-US" b="1" dirty="0">
                <a:effectLst>
                  <a:outerShdw blurRad="38100" dist="38100" dir="2700000" algn="tl">
                    <a:srgbClr val="000000">
                      <a:alpha val="43137"/>
                    </a:srgbClr>
                  </a:outerShdw>
                </a:effectLst>
              </a:endParaRPr>
            </a:p>
          </p:txBody>
        </p:sp>
      </p:grpSp>
      <p:grpSp>
        <p:nvGrpSpPr>
          <p:cNvPr id="6" name="Group 18"/>
          <p:cNvGrpSpPr/>
          <p:nvPr/>
        </p:nvGrpSpPr>
        <p:grpSpPr>
          <a:xfrm>
            <a:off x="4994276" y="3367088"/>
            <a:ext cx="5673725" cy="3490912"/>
            <a:chOff x="3470275" y="3367088"/>
            <a:chExt cx="5673725" cy="3490912"/>
          </a:xfrm>
        </p:grpSpPr>
        <p:pic>
          <p:nvPicPr>
            <p:cNvPr id="8" name="Picture 5" descr="DSC02155"/>
            <p:cNvPicPr>
              <a:picLocks noChangeAspect="1" noChangeArrowheads="1"/>
            </p:cNvPicPr>
            <p:nvPr/>
          </p:nvPicPr>
          <p:blipFill>
            <a:blip r:embed="rId5" cstate="screen">
              <a:lum bright="12000"/>
              <a:extLst>
                <a:ext uri="{28A0092B-C50C-407E-A947-70E740481C1C}">
                  <a14:useLocalDpi xmlns:a14="http://schemas.microsoft.com/office/drawing/2010/main"/>
                </a:ext>
              </a:extLst>
            </a:blip>
            <a:srcRect/>
            <a:stretch>
              <a:fillRect/>
            </a:stretch>
          </p:blipFill>
          <p:spPr bwMode="auto">
            <a:xfrm>
              <a:off x="3470275" y="3367088"/>
              <a:ext cx="5673725" cy="3490912"/>
            </a:xfrm>
            <a:prstGeom prst="rect">
              <a:avLst/>
            </a:prstGeom>
            <a:noFill/>
            <a:ln w="9525">
              <a:noFill/>
              <a:miter lim="800000"/>
              <a:headEnd/>
              <a:tailEnd/>
            </a:ln>
          </p:spPr>
        </p:pic>
        <p:sp>
          <p:nvSpPr>
            <p:cNvPr id="18" name="TextBox 17"/>
            <p:cNvSpPr txBox="1"/>
            <p:nvPr/>
          </p:nvSpPr>
          <p:spPr>
            <a:xfrm>
              <a:off x="3525985" y="6412468"/>
              <a:ext cx="2952731" cy="369332"/>
            </a:xfrm>
            <a:prstGeom prst="rect">
              <a:avLst/>
            </a:prstGeom>
            <a:noFill/>
          </p:spPr>
          <p:txBody>
            <a:bodyPr wrap="none" rtlCol="0">
              <a:spAutoFit/>
            </a:bodyPr>
            <a:lstStyle/>
            <a:p>
              <a:r>
                <a:rPr lang="en-US" altLang="ko-KR" b="1" dirty="0">
                  <a:effectLst>
                    <a:outerShdw blurRad="38100" dist="38100" dir="2700000" algn="tl">
                      <a:srgbClr val="000000">
                        <a:alpha val="43137"/>
                      </a:srgbClr>
                    </a:outerShdw>
                  </a:effectLst>
                </a:rPr>
                <a:t>DAN Calibration Tests at JINR</a:t>
              </a:r>
              <a:endParaRPr lang="ko-KR" altLang="en-US" b="1" dirty="0">
                <a:effectLst>
                  <a:outerShdw blurRad="38100" dist="38100" dir="2700000" algn="tl">
                    <a:srgbClr val="000000">
                      <a:alpha val="43137"/>
                    </a:srgbClr>
                  </a:outerShdw>
                </a:effectLst>
              </a:endParaRPr>
            </a:p>
          </p:txBody>
        </p:sp>
      </p:grpSp>
      <p:sp>
        <p:nvSpPr>
          <p:cNvPr id="7" name="Нижний колонтитул 6"/>
          <p:cNvSpPr>
            <a:spLocks noGrp="1"/>
          </p:cNvSpPr>
          <p:nvPr>
            <p:ph type="ftr" sz="quarter" idx="11"/>
          </p:nvPr>
        </p:nvSpPr>
        <p:spPr/>
        <p:txBody>
          <a:bodyPr/>
          <a:lstStyle/>
          <a:p>
            <a:r>
              <a:rPr lang="ru-RU" altLang="ko-KR"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ko-KR" altLang="en-US" dirty="0"/>
          </a:p>
        </p:txBody>
      </p:sp>
      <p:sp>
        <p:nvSpPr>
          <p:cNvPr id="12" name="Дата 11"/>
          <p:cNvSpPr>
            <a:spLocks noGrp="1"/>
          </p:cNvSpPr>
          <p:nvPr>
            <p:ph type="dt" sz="half" idx="10"/>
          </p:nvPr>
        </p:nvSpPr>
        <p:spPr/>
        <p:txBody>
          <a:bodyPr/>
          <a:lstStyle/>
          <a:p>
            <a:r>
              <a:rPr lang="ru-RU" smtClean="0"/>
              <a:t>08.06.2015</a:t>
            </a:r>
            <a:endParaRPr lang="ru-RU"/>
          </a:p>
        </p:txBody>
      </p:sp>
      <p:sp>
        <p:nvSpPr>
          <p:cNvPr id="14" name="Номер слайда 13"/>
          <p:cNvSpPr>
            <a:spLocks noGrp="1"/>
          </p:cNvSpPr>
          <p:nvPr>
            <p:ph type="sldNum" sz="quarter" idx="12"/>
          </p:nvPr>
        </p:nvSpPr>
        <p:spPr/>
        <p:txBody>
          <a:bodyPr/>
          <a:lstStyle/>
          <a:p>
            <a:fld id="{2FBD4BBD-84D1-4C58-AB71-78B69C96F0EE}" type="slidenum">
              <a:rPr lang="ru-RU" smtClean="0"/>
              <a:t>64</a:t>
            </a:fld>
            <a:endParaRPr lang="ru-RU"/>
          </a:p>
        </p:txBody>
      </p:sp>
    </p:spTree>
    <p:extLst>
      <p:ext uri="{BB962C8B-B14F-4D97-AF65-F5344CB8AC3E}">
        <p14:creationId xmlns:p14="http://schemas.microsoft.com/office/powerpoint/2010/main" val="19489296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nvPr>
        </p:nvGraphicFramePr>
        <p:xfrm>
          <a:off x="2659505" y="196356"/>
          <a:ext cx="7086600" cy="5491162"/>
        </p:xfrm>
        <a:graphic>
          <a:graphicData uri="http://schemas.openxmlformats.org/presentationml/2006/ole">
            <mc:AlternateContent xmlns:mc="http://schemas.openxmlformats.org/markup-compatibility/2006">
              <mc:Choice xmlns:v="urn:schemas-microsoft-com:vml" Requires="v">
                <p:oleObj spid="_x0000_s14348" name="Graph" r:id="rId3" imgW="4276800" imgH="3022200" progId="Origin50.Graph">
                  <p:embed/>
                </p:oleObj>
              </mc:Choice>
              <mc:Fallback>
                <p:oleObj name="Graph" r:id="rId3" imgW="4276800" imgH="302220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8553" t="6052" r="8553" b="3026"/>
                      <a:stretch>
                        <a:fillRect/>
                      </a:stretch>
                    </p:blipFill>
                    <p:spPr bwMode="auto">
                      <a:xfrm>
                        <a:off x="2659505" y="196356"/>
                        <a:ext cx="7086600" cy="5491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 Box 28"/>
          <p:cNvSpPr txBox="1">
            <a:spLocks noChangeArrowheads="1"/>
          </p:cNvSpPr>
          <p:nvPr/>
        </p:nvSpPr>
        <p:spPr bwMode="auto">
          <a:xfrm>
            <a:off x="2440089" y="5873025"/>
            <a:ext cx="7740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sz="2400" b="1" dirty="0">
                <a:solidFill>
                  <a:schemeClr val="hlink"/>
                </a:solidFill>
              </a:rPr>
              <a:t>Results of the first 25 sols DAN operation</a:t>
            </a:r>
            <a:endParaRPr lang="ru-RU" sz="2400" b="1" dirty="0">
              <a:solidFill>
                <a:schemeClr val="hlink"/>
              </a:solidFill>
              <a:latin typeface="Arial" panose="020B0604020202020204" pitchFamily="34" charset="0"/>
            </a:endParaRPr>
          </a:p>
        </p:txBody>
      </p:sp>
      <p:sp>
        <p:nvSpPr>
          <p:cNvPr id="4" name="Дата 3"/>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65</a:t>
            </a:fld>
            <a:endParaRPr lang="ru-RU"/>
          </a:p>
        </p:txBody>
      </p:sp>
    </p:spTree>
    <p:extLst>
      <p:ext uri="{BB962C8B-B14F-4D97-AF65-F5344CB8AC3E}">
        <p14:creationId xmlns:p14="http://schemas.microsoft.com/office/powerpoint/2010/main" val="5122677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838200" y="14244"/>
            <a:ext cx="10515600" cy="1336384"/>
          </a:xfrm>
        </p:spPr>
        <p:txBody>
          <a:bodyPr>
            <a:noAutofit/>
          </a:bodyPr>
          <a:lstStyle/>
          <a:p>
            <a:r>
              <a:rPr lang="ru-RU" sz="2800" dirty="0"/>
              <a:t>Полигон для испытаний приборов поверхностного нейтронного и гамма- каротажа</a:t>
            </a:r>
            <a:endParaRPr lang="ru-RU" sz="2800" dirty="0"/>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014" y="1700808"/>
            <a:ext cx="4320480" cy="4320480"/>
          </a:xfrm>
          <a:prstGeom prst="rect">
            <a:avLst/>
          </a:prstGeom>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4723" y="1676767"/>
            <a:ext cx="5792694" cy="4344521"/>
          </a:xfrm>
          <a:prstGeom prst="rect">
            <a:avLst/>
          </a:prstGeom>
        </p:spPr>
      </p:pic>
      <p:sp>
        <p:nvSpPr>
          <p:cNvPr id="2" name="Дата 1"/>
          <p:cNvSpPr>
            <a:spLocks noGrp="1"/>
          </p:cNvSpPr>
          <p:nvPr>
            <p:ph type="dt" sz="half" idx="10"/>
          </p:nvPr>
        </p:nvSpPr>
        <p:spPr/>
        <p:txBody>
          <a:bodyPr/>
          <a:lstStyle/>
          <a:p>
            <a:r>
              <a:rPr lang="ru-RU" smtClean="0"/>
              <a:t>08.06.2015</a:t>
            </a:r>
            <a:endParaRPr lang="ru-RU"/>
          </a:p>
        </p:txBody>
      </p:sp>
      <p:sp>
        <p:nvSpPr>
          <p:cNvPr id="3" name="Нижний колонтитул 2"/>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4" name="Номер слайда 3"/>
          <p:cNvSpPr>
            <a:spLocks noGrp="1"/>
          </p:cNvSpPr>
          <p:nvPr>
            <p:ph type="sldNum" sz="quarter" idx="12"/>
          </p:nvPr>
        </p:nvSpPr>
        <p:spPr/>
        <p:txBody>
          <a:bodyPr/>
          <a:lstStyle/>
          <a:p>
            <a:fld id="{2FBD4BBD-84D1-4C58-AB71-78B69C96F0EE}" type="slidenum">
              <a:rPr lang="ru-RU" smtClean="0"/>
              <a:t>66</a:t>
            </a:fld>
            <a:endParaRPr lang="ru-RU"/>
          </a:p>
        </p:txBody>
      </p:sp>
    </p:spTree>
    <p:extLst>
      <p:ext uri="{BB962C8B-B14F-4D97-AF65-F5344CB8AC3E}">
        <p14:creationId xmlns:p14="http://schemas.microsoft.com/office/powerpoint/2010/main" val="14019682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Вопросы для дискуссии</a:t>
            </a:r>
            <a:endParaRPr lang="ru-RU" dirty="0"/>
          </a:p>
        </p:txBody>
      </p:sp>
      <p:sp>
        <p:nvSpPr>
          <p:cNvPr id="3" name="Объект 2"/>
          <p:cNvSpPr>
            <a:spLocks noGrp="1"/>
          </p:cNvSpPr>
          <p:nvPr>
            <p:ph idx="1"/>
          </p:nvPr>
        </p:nvSpPr>
        <p:spPr/>
        <p:txBody>
          <a:bodyPr>
            <a:normAutofit lnSpcReduction="10000"/>
          </a:bodyPr>
          <a:lstStyle/>
          <a:p>
            <a:r>
              <a:rPr lang="ru-RU" dirty="0" smtClean="0"/>
              <a:t>Знаете ли Вы еще какие либо способы генерации нейтронов кроме приведенных в лекции?</a:t>
            </a:r>
          </a:p>
          <a:p>
            <a:r>
              <a:rPr lang="ru-RU" dirty="0" smtClean="0">
                <a:solidFill>
                  <a:srgbClr val="002060"/>
                </a:solidFill>
              </a:rPr>
              <a:t>Какой энергией должен обладать нейтрон на поверхности Марса, чтобы достичь орбиты? </a:t>
            </a:r>
            <a:r>
              <a:rPr lang="en-US" dirty="0" smtClean="0">
                <a:solidFill>
                  <a:srgbClr val="002060"/>
                </a:solidFill>
              </a:rPr>
              <a:t>[</a:t>
            </a:r>
            <a:r>
              <a:rPr lang="ru-RU" dirty="0" smtClean="0">
                <a:solidFill>
                  <a:srgbClr val="002060"/>
                </a:solidFill>
              </a:rPr>
              <a:t>первая космическая скорость для Марса 5,8 км/с</a:t>
            </a:r>
            <a:r>
              <a:rPr lang="en-US" dirty="0" smtClean="0">
                <a:solidFill>
                  <a:srgbClr val="002060"/>
                </a:solidFill>
              </a:rPr>
              <a:t>]; </a:t>
            </a:r>
          </a:p>
          <a:p>
            <a:r>
              <a:rPr lang="ru-RU" dirty="0" smtClean="0"/>
              <a:t>Сравнительный анализ стационарных и импульсных источников нейтронов – преимущества и недостатки каждого из типов источников;</a:t>
            </a:r>
          </a:p>
          <a:p>
            <a:r>
              <a:rPr lang="ru-RU" dirty="0" smtClean="0">
                <a:solidFill>
                  <a:srgbClr val="002060"/>
                </a:solidFill>
              </a:rPr>
              <a:t>Какие еще кроме метода времени пролета можно предложить для нейтронной спектроскопии быстрых нейтронов (</a:t>
            </a:r>
            <a:r>
              <a:rPr lang="en-US" dirty="0" smtClean="0">
                <a:solidFill>
                  <a:srgbClr val="002060"/>
                </a:solidFill>
              </a:rPr>
              <a:t>E&gt;100 keV);</a:t>
            </a:r>
          </a:p>
          <a:p>
            <a:r>
              <a:rPr lang="ru-RU" dirty="0" smtClean="0"/>
              <a:t>Из материалов с какими свойствами должна состоять нейтронная защита?</a:t>
            </a:r>
            <a:endParaRPr lang="ru-RU" dirty="0"/>
          </a:p>
        </p:txBody>
      </p:sp>
      <p:sp>
        <p:nvSpPr>
          <p:cNvPr id="4" name="Дата 3"/>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67</a:t>
            </a:fld>
            <a:endParaRPr lang="ru-RU"/>
          </a:p>
        </p:txBody>
      </p:sp>
    </p:spTree>
    <p:extLst>
      <p:ext uri="{BB962C8B-B14F-4D97-AF65-F5344CB8AC3E}">
        <p14:creationId xmlns:p14="http://schemas.microsoft.com/office/powerpoint/2010/main" val="18851467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312447" y="1859676"/>
            <a:ext cx="8484433" cy="1015663"/>
          </a:xfrm>
          <a:prstGeom prst="rect">
            <a:avLst/>
          </a:prstGeom>
          <a:solidFill>
            <a:schemeClr val="bg1">
              <a:alpha val="50000"/>
            </a:schemeClr>
          </a:solidFill>
          <a:ln w="9525">
            <a:noFill/>
            <a:miter lim="800000"/>
            <a:headEnd/>
            <a:tailEnd/>
          </a:ln>
          <a:effectLst/>
          <a:scene3d>
            <a:camera prst="isometricOffAxis1Right"/>
            <a:lightRig rig="threePt" dir="t"/>
          </a:scene3d>
        </p:spPr>
        <p:txBody>
          <a:bodyPr wrap="square">
            <a:spAutoFit/>
          </a:bodyPr>
          <a:lstStyle/>
          <a:p>
            <a:pPr algn="ctr"/>
            <a:r>
              <a:rPr lang="ru-RU" altLang="ko-KR" sz="6000" b="1" dirty="0" smtClean="0">
                <a:solidFill>
                  <a:schemeClr val="accent2">
                    <a:lumMod val="75000"/>
                  </a:schemeClr>
                </a:solidFill>
                <a:effectLst>
                  <a:outerShdw blurRad="38100" dist="38100" dir="2700000" algn="tl">
                    <a:srgbClr val="C0C0C0"/>
                  </a:outerShdw>
                </a:effectLst>
                <a:latin typeface="Microsoft JhengHei" pitchFamily="34" charset="-120"/>
                <a:ea typeface="Microsoft JhengHei" pitchFamily="34" charset="-120"/>
              </a:rPr>
              <a:t>СПАСИБО ЗА ВНИМАНИЕ</a:t>
            </a:r>
            <a:endParaRPr lang="ru-RU" altLang="ko-KR" sz="6000" b="1" dirty="0">
              <a:solidFill>
                <a:schemeClr val="accent2">
                  <a:lumMod val="75000"/>
                </a:schemeClr>
              </a:solidFill>
              <a:effectLst>
                <a:outerShdw blurRad="38100" dist="38100" dir="2700000" algn="tl">
                  <a:srgbClr val="C0C0C0"/>
                </a:outerShdw>
              </a:effectLst>
              <a:latin typeface="Microsoft JhengHei" pitchFamily="34" charset="-120"/>
              <a:ea typeface="Microsoft JhengHei" pitchFamily="34" charset="-120"/>
            </a:endParaRPr>
          </a:p>
        </p:txBody>
      </p:sp>
      <p:pic>
        <p:nvPicPr>
          <p:cNvPr id="5" name="Picture 4" descr="_MG_000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554664" y="3976688"/>
            <a:ext cx="5113337" cy="2881312"/>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3" name="Дата 2"/>
          <p:cNvSpPr>
            <a:spLocks noGrp="1"/>
          </p:cNvSpPr>
          <p:nvPr>
            <p:ph type="dt" sz="half" idx="10"/>
          </p:nvPr>
        </p:nvSpPr>
        <p:spPr/>
        <p:txBody>
          <a:bodyPr/>
          <a:lstStyle/>
          <a:p>
            <a:r>
              <a:rPr lang="ru-RU" smtClean="0"/>
              <a:t>08.06.2015</a:t>
            </a:r>
            <a:endParaRPr lang="ru-RU"/>
          </a:p>
        </p:txBody>
      </p:sp>
      <p:sp>
        <p:nvSpPr>
          <p:cNvPr id="4" name="Нижний колонтитул 3"/>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68</a:t>
            </a:fld>
            <a:endParaRPr lang="ru-RU"/>
          </a:p>
        </p:txBody>
      </p:sp>
    </p:spTree>
    <p:extLst>
      <p:ext uri="{BB962C8B-B14F-4D97-AF65-F5344CB8AC3E}">
        <p14:creationId xmlns:p14="http://schemas.microsoft.com/office/powerpoint/2010/main" val="425803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Открытие нейтрона</a:t>
            </a:r>
            <a:r>
              <a:rPr lang="en-US" dirty="0" smtClean="0"/>
              <a:t> (</a:t>
            </a:r>
            <a:r>
              <a:rPr lang="ru-RU" dirty="0" smtClean="0"/>
              <a:t>предыстория</a:t>
            </a:r>
            <a:r>
              <a:rPr lang="en-US" dirty="0" smtClean="0"/>
              <a:t>)</a:t>
            </a:r>
            <a:endParaRPr lang="ru-RU" dirty="0"/>
          </a:p>
        </p:txBody>
      </p:sp>
      <p:sp>
        <p:nvSpPr>
          <p:cNvPr id="4" name="Rectangle 4"/>
          <p:cNvSpPr>
            <a:spLocks noChangeArrowheads="1"/>
          </p:cNvSpPr>
          <p:nvPr/>
        </p:nvSpPr>
        <p:spPr bwMode="auto">
          <a:xfrm>
            <a:off x="2003605" y="1110083"/>
            <a:ext cx="8208963" cy="2403475"/>
          </a:xfrm>
          <a:prstGeom prst="rect">
            <a:avLst/>
          </a:prstGeom>
          <a:noFill/>
          <a:ln w="9525">
            <a:noFill/>
            <a:miter lim="800000"/>
            <a:headEnd/>
            <a:tailEnd/>
          </a:ln>
        </p:spPr>
        <p:txBody>
          <a:bodyPr anchor="ctr">
            <a:spAutoFit/>
          </a:bodyPr>
          <a:lstStyle/>
          <a:p>
            <a:pPr algn="just">
              <a:lnSpc>
                <a:spcPct val="120000"/>
              </a:lnSpc>
            </a:pPr>
            <a:r>
              <a:rPr lang="ru-RU" altLang="ko-KR" dirty="0">
                <a:latin typeface="Arial" charset="0"/>
              </a:rPr>
              <a:t>К</a:t>
            </a:r>
            <a:r>
              <a:rPr lang="en-US" altLang="ko-KR" b="1" dirty="0">
                <a:latin typeface="Arial" charset="0"/>
                <a:ea typeface="굴림" charset="-127"/>
              </a:rPr>
              <a:t> 1932</a:t>
            </a:r>
            <a:r>
              <a:rPr lang="ru-RU" altLang="ko-KR" b="1" dirty="0">
                <a:latin typeface="Arial" charset="0"/>
              </a:rPr>
              <a:t> г.</a:t>
            </a:r>
            <a:r>
              <a:rPr lang="en-US" altLang="ko-KR" dirty="0">
                <a:latin typeface="Arial" charset="0"/>
                <a:ea typeface="굴림" charset="-127"/>
              </a:rPr>
              <a:t> </a:t>
            </a:r>
            <a:r>
              <a:rPr lang="ru-RU" altLang="ko-KR" dirty="0">
                <a:latin typeface="Arial" charset="0"/>
              </a:rPr>
              <a:t>было известно, что атом состоит из положительно заряженного ядра, окруженного облаком из соответствующего числа отрицательно заряженных электронов (чтобы в целом атом был электрически нейтрален)</a:t>
            </a:r>
            <a:r>
              <a:rPr lang="en-US" altLang="ko-KR" dirty="0">
                <a:latin typeface="Arial" charset="0"/>
                <a:ea typeface="굴림" charset="-127"/>
              </a:rPr>
              <a:t>. </a:t>
            </a:r>
            <a:r>
              <a:rPr lang="ru-RU" altLang="ko-KR" dirty="0">
                <a:latin typeface="Arial" charset="0"/>
              </a:rPr>
              <a:t>Практически вся масса атома сконцентрирована в маленьком ядре</a:t>
            </a:r>
            <a:r>
              <a:rPr lang="en-US" altLang="ko-KR" dirty="0">
                <a:latin typeface="Arial" charset="0"/>
                <a:ea typeface="굴림" charset="-127"/>
              </a:rPr>
              <a:t>. </a:t>
            </a:r>
            <a:r>
              <a:rPr lang="ru-RU" altLang="ko-KR" dirty="0">
                <a:latin typeface="Arial" charset="0"/>
              </a:rPr>
              <a:t>Ядро предполагалось состоящим из протонов и электронов, т.к. протон </a:t>
            </a:r>
            <a:r>
              <a:rPr lang="en-US" altLang="ko-KR" dirty="0">
                <a:latin typeface="Arial" charset="0"/>
                <a:ea typeface="굴림" charset="-127"/>
              </a:rPr>
              <a:t>(</a:t>
            </a:r>
            <a:r>
              <a:rPr lang="ru-RU" altLang="ko-KR" dirty="0">
                <a:latin typeface="Arial" charset="0"/>
              </a:rPr>
              <a:t>также известный</a:t>
            </a:r>
            <a:r>
              <a:rPr lang="en-US" altLang="ko-KR" dirty="0">
                <a:latin typeface="Arial" charset="0"/>
                <a:ea typeface="굴림" charset="-127"/>
              </a:rPr>
              <a:t> </a:t>
            </a:r>
            <a:r>
              <a:rPr lang="ru-RU" altLang="ko-KR" dirty="0">
                <a:latin typeface="Arial" charset="0"/>
              </a:rPr>
              <a:t>как ион водорода</a:t>
            </a:r>
            <a:r>
              <a:rPr lang="en-US" altLang="ko-KR" dirty="0">
                <a:latin typeface="Arial" charset="0"/>
                <a:ea typeface="굴림" charset="-127"/>
              </a:rPr>
              <a:t> H</a:t>
            </a:r>
            <a:r>
              <a:rPr lang="en-US" altLang="ko-KR" baseline="30000" dirty="0">
                <a:latin typeface="Arial" charset="0"/>
                <a:ea typeface="굴림" charset="-127"/>
              </a:rPr>
              <a:t>+</a:t>
            </a:r>
            <a:r>
              <a:rPr lang="en-US" altLang="ko-KR" dirty="0">
                <a:latin typeface="Arial" charset="0"/>
                <a:ea typeface="굴림" charset="-127"/>
              </a:rPr>
              <a:t>) </a:t>
            </a:r>
            <a:r>
              <a:rPr lang="ru-RU" altLang="ko-KR" dirty="0">
                <a:latin typeface="Arial" charset="0"/>
              </a:rPr>
              <a:t>был самым легким из известных ядер, а электроны испускались ядрами при бета-распаде</a:t>
            </a:r>
            <a:r>
              <a:rPr lang="en-US" altLang="ko-KR" dirty="0">
                <a:latin typeface="Arial" charset="0"/>
                <a:ea typeface="굴림" charset="-127"/>
              </a:rPr>
              <a:t>. </a:t>
            </a:r>
          </a:p>
        </p:txBody>
      </p:sp>
      <p:sp>
        <p:nvSpPr>
          <p:cNvPr id="5" name="Text Box 5"/>
          <p:cNvSpPr txBox="1">
            <a:spLocks noChangeArrowheads="1"/>
          </p:cNvSpPr>
          <p:nvPr/>
        </p:nvSpPr>
        <p:spPr bwMode="auto">
          <a:xfrm>
            <a:off x="4634093" y="3513558"/>
            <a:ext cx="5578475" cy="2733675"/>
          </a:xfrm>
          <a:prstGeom prst="rect">
            <a:avLst/>
          </a:prstGeom>
          <a:noFill/>
          <a:ln w="9525">
            <a:noFill/>
            <a:miter lim="800000"/>
            <a:headEnd/>
            <a:tailEnd/>
          </a:ln>
        </p:spPr>
        <p:txBody>
          <a:bodyPr>
            <a:spAutoFit/>
          </a:bodyPr>
          <a:lstStyle/>
          <a:p>
            <a:pPr algn="just">
              <a:lnSpc>
                <a:spcPct val="120000"/>
              </a:lnSpc>
            </a:pPr>
            <a:r>
              <a:rPr lang="ru-RU" altLang="ko-KR" dirty="0">
                <a:latin typeface="Arial" charset="0"/>
              </a:rPr>
              <a:t>В</a:t>
            </a:r>
            <a:r>
              <a:rPr lang="ru-RU" altLang="ko-KR" b="1" dirty="0">
                <a:latin typeface="Arial" charset="0"/>
              </a:rPr>
              <a:t> 1920 г.</a:t>
            </a:r>
            <a:r>
              <a:rPr lang="ru-RU" altLang="ko-KR" dirty="0">
                <a:latin typeface="Arial" charset="0"/>
              </a:rPr>
              <a:t> лорд Эрнест Резерфорд</a:t>
            </a:r>
            <a:r>
              <a:rPr lang="en-US" altLang="ko-KR" dirty="0">
                <a:latin typeface="Arial" charset="0"/>
                <a:ea typeface="굴림" charset="-127"/>
              </a:rPr>
              <a:t> </a:t>
            </a:r>
            <a:r>
              <a:rPr lang="ru-RU" altLang="ko-KR" dirty="0">
                <a:latin typeface="Arial" charset="0"/>
              </a:rPr>
              <a:t>постулировал существование нейтральной частицы с массой порядка протонной, которая может возникать в результате захвата электрона протоном. Экспериментальное обнаружение такой частицы затруднялось тем, что практически все имеющиеся на тот момент методы регистрации измеряли заряженные частицы.</a:t>
            </a:r>
            <a:endParaRPr lang="en-US" altLang="ko-KR" dirty="0">
              <a:latin typeface="Arial" charset="0"/>
              <a:ea typeface="굴림" charset="-127"/>
            </a:endParaRPr>
          </a:p>
        </p:txBody>
      </p:sp>
      <p:pic>
        <p:nvPicPr>
          <p:cNvPr id="6" name="Picture 10" descr="9-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85412" y="3839788"/>
            <a:ext cx="1666875" cy="2081212"/>
          </a:xfrm>
          <a:prstGeom prst="rect">
            <a:avLst/>
          </a:prstGeom>
          <a:noFill/>
          <a:ln w="9525">
            <a:noFill/>
            <a:miter lim="800000"/>
            <a:headEnd/>
            <a:tailEnd/>
          </a:ln>
        </p:spPr>
      </p:pic>
      <p:sp>
        <p:nvSpPr>
          <p:cNvPr id="7" name="Text Box 6"/>
          <p:cNvSpPr txBox="1">
            <a:spLocks noChangeArrowheads="1"/>
          </p:cNvSpPr>
          <p:nvPr/>
        </p:nvSpPr>
        <p:spPr bwMode="auto">
          <a:xfrm>
            <a:off x="2003604" y="6025557"/>
            <a:ext cx="2669320" cy="566309"/>
          </a:xfrm>
          <a:prstGeom prst="rect">
            <a:avLst/>
          </a:prstGeom>
          <a:solidFill>
            <a:schemeClr val="bg1"/>
          </a:solidFill>
          <a:ln w="9525">
            <a:noFill/>
            <a:miter lim="800000"/>
            <a:headEnd/>
            <a:tailEnd/>
          </a:ln>
        </p:spPr>
        <p:txBody>
          <a:bodyPr wrap="none">
            <a:spAutoFit/>
          </a:bodyPr>
          <a:lstStyle/>
          <a:p>
            <a:pPr algn="ctr">
              <a:lnSpc>
                <a:spcPct val="110000"/>
              </a:lnSpc>
            </a:pPr>
            <a:r>
              <a:rPr lang="ru-RU" altLang="ko-KR" sz="1400" dirty="0">
                <a:latin typeface="Arial" charset="0"/>
              </a:rPr>
              <a:t>Эрнест Резерфорд</a:t>
            </a:r>
          </a:p>
          <a:p>
            <a:pPr algn="ctr">
              <a:lnSpc>
                <a:spcPct val="110000"/>
              </a:lnSpc>
            </a:pPr>
            <a:r>
              <a:rPr lang="ru-RU" altLang="ko-KR" sz="1400" dirty="0">
                <a:latin typeface="Arial" charset="0"/>
              </a:rPr>
              <a:t>(</a:t>
            </a:r>
            <a:r>
              <a:rPr lang="en-US" altLang="ko-KR" sz="1400" dirty="0">
                <a:latin typeface="Arial" charset="0"/>
                <a:ea typeface="굴림" charset="-127"/>
              </a:rPr>
              <a:t>Ernest Rutherford, 1871-1937</a:t>
            </a:r>
            <a:r>
              <a:rPr lang="ru-RU" altLang="ko-KR" sz="1400" dirty="0">
                <a:latin typeface="Arial" charset="0"/>
              </a:rPr>
              <a:t>)</a:t>
            </a:r>
            <a:endParaRPr lang="en-US" altLang="ko-KR" sz="1400" dirty="0">
              <a:latin typeface="Arial" charset="0"/>
              <a:ea typeface="굴림" charset="-127"/>
            </a:endParaRPr>
          </a:p>
        </p:txBody>
      </p:sp>
      <p:sp>
        <p:nvSpPr>
          <p:cNvPr id="3" name="Дата 2"/>
          <p:cNvSpPr>
            <a:spLocks noGrp="1"/>
          </p:cNvSpPr>
          <p:nvPr>
            <p:ph type="dt" sz="half" idx="10"/>
          </p:nvPr>
        </p:nvSpPr>
        <p:spPr/>
        <p:txBody>
          <a:bodyPr/>
          <a:lstStyle/>
          <a:p>
            <a:r>
              <a:rPr lang="ru-RU" smtClean="0"/>
              <a:t>08.06.2015</a:t>
            </a:r>
            <a:endParaRPr lang="ru-RU"/>
          </a:p>
        </p:txBody>
      </p:sp>
      <p:sp>
        <p:nvSpPr>
          <p:cNvPr id="8" name="Нижний колонтитул 7"/>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9" name="Номер слайда 8"/>
          <p:cNvSpPr>
            <a:spLocks noGrp="1"/>
          </p:cNvSpPr>
          <p:nvPr>
            <p:ph type="sldNum" sz="quarter" idx="12"/>
          </p:nvPr>
        </p:nvSpPr>
        <p:spPr/>
        <p:txBody>
          <a:bodyPr/>
          <a:lstStyle/>
          <a:p>
            <a:fld id="{2FBD4BBD-84D1-4C58-AB71-78B69C96F0EE}" type="slidenum">
              <a:rPr lang="ru-RU" smtClean="0"/>
              <a:t>7</a:t>
            </a:fld>
            <a:endParaRPr lang="ru-RU"/>
          </a:p>
        </p:txBody>
      </p:sp>
    </p:spTree>
    <p:extLst>
      <p:ext uri="{BB962C8B-B14F-4D97-AF65-F5344CB8AC3E}">
        <p14:creationId xmlns:p14="http://schemas.microsoft.com/office/powerpoint/2010/main" val="3079745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697" y="14244"/>
            <a:ext cx="10515600" cy="772565"/>
          </a:xfrm>
        </p:spPr>
        <p:txBody>
          <a:bodyPr/>
          <a:lstStyle/>
          <a:p>
            <a:r>
              <a:rPr lang="ru-RU" dirty="0"/>
              <a:t>Открытие нейтрона</a:t>
            </a:r>
            <a:r>
              <a:rPr lang="en-US" dirty="0"/>
              <a:t> </a:t>
            </a:r>
            <a:r>
              <a:rPr lang="en-US" dirty="0" smtClean="0"/>
              <a:t>(</a:t>
            </a:r>
            <a:r>
              <a:rPr lang="ru-RU" dirty="0"/>
              <a:t>предыстория</a:t>
            </a:r>
            <a:r>
              <a:rPr lang="en-US" dirty="0" smtClean="0"/>
              <a:t>) 2</a:t>
            </a:r>
            <a:endParaRPr lang="ru-RU" dirty="0"/>
          </a:p>
        </p:txBody>
      </p:sp>
      <p:pic>
        <p:nvPicPr>
          <p:cNvPr id="4" name="Picture 4" descr="Slide 2"/>
          <p:cNvPicPr>
            <a:picLocks noChangeAspect="1" noChangeArrowheads="1"/>
          </p:cNvPicPr>
          <p:nvPr/>
        </p:nvPicPr>
        <p:blipFill>
          <a:blip r:embed="rId2" cstate="print"/>
          <a:srcRect/>
          <a:stretch>
            <a:fillRect/>
          </a:stretch>
        </p:blipFill>
        <p:spPr bwMode="auto">
          <a:xfrm>
            <a:off x="3662184" y="965196"/>
            <a:ext cx="5157787" cy="1371600"/>
          </a:xfrm>
          <a:prstGeom prst="rect">
            <a:avLst/>
          </a:prstGeom>
          <a:noFill/>
          <a:ln w="9525">
            <a:noFill/>
            <a:miter lim="800000"/>
            <a:headEnd/>
            <a:tailEnd/>
          </a:ln>
        </p:spPr>
      </p:pic>
      <p:grpSp>
        <p:nvGrpSpPr>
          <p:cNvPr id="8" name="Группа 7"/>
          <p:cNvGrpSpPr/>
          <p:nvPr/>
        </p:nvGrpSpPr>
        <p:grpSpPr>
          <a:xfrm>
            <a:off x="1827800" y="2336796"/>
            <a:ext cx="2656240" cy="3387962"/>
            <a:chOff x="1106057" y="2336796"/>
            <a:chExt cx="2656240" cy="3387962"/>
          </a:xfrm>
        </p:grpSpPr>
        <p:pic>
          <p:nvPicPr>
            <p:cNvPr id="5" name="Picture 5" descr="330476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5014" y="2336796"/>
              <a:ext cx="1871663" cy="2468562"/>
            </a:xfrm>
            <a:prstGeom prst="rect">
              <a:avLst/>
            </a:prstGeom>
            <a:noFill/>
            <a:ln w="9525">
              <a:noFill/>
              <a:miter lim="800000"/>
              <a:headEnd/>
              <a:tailEnd/>
            </a:ln>
          </p:spPr>
        </p:pic>
        <p:sp>
          <p:nvSpPr>
            <p:cNvPr id="6" name="Rectangle 6"/>
            <p:cNvSpPr>
              <a:spLocks noChangeArrowheads="1"/>
            </p:cNvSpPr>
            <p:nvPr/>
          </p:nvSpPr>
          <p:spPr bwMode="auto">
            <a:xfrm>
              <a:off x="1106057" y="4986094"/>
              <a:ext cx="2656240" cy="738664"/>
            </a:xfrm>
            <a:prstGeom prst="rect">
              <a:avLst/>
            </a:prstGeom>
            <a:noFill/>
            <a:ln w="9525">
              <a:noFill/>
              <a:miter lim="800000"/>
              <a:headEnd/>
              <a:tailEnd/>
            </a:ln>
          </p:spPr>
          <p:txBody>
            <a:bodyPr wrap="none" anchor="ctr">
              <a:spAutoFit/>
            </a:bodyPr>
            <a:lstStyle/>
            <a:p>
              <a:pPr algn="ctr"/>
              <a:r>
                <a:rPr lang="ru-RU" altLang="ko-KR" sz="1400" dirty="0">
                  <a:latin typeface="Arial" charset="0"/>
                </a:rPr>
                <a:t>Вальтер Боте</a:t>
              </a:r>
            </a:p>
            <a:p>
              <a:pPr algn="ctr"/>
              <a:r>
                <a:rPr lang="ru-RU" altLang="ko-KR" sz="1400" dirty="0">
                  <a:latin typeface="Arial" charset="0"/>
                </a:rPr>
                <a:t>(</a:t>
              </a:r>
              <a:r>
                <a:rPr lang="en-US" altLang="ko-KR" sz="1400" dirty="0">
                  <a:latin typeface="Arial" charset="0"/>
                  <a:ea typeface="굴림" charset="-127"/>
                </a:rPr>
                <a:t>Walther Wilhelm Georg Bothe</a:t>
              </a:r>
              <a:r>
                <a:rPr lang="ru-RU" altLang="ko-KR" sz="1400" dirty="0">
                  <a:latin typeface="Arial" charset="0"/>
                </a:rPr>
                <a:t>,</a:t>
              </a:r>
            </a:p>
            <a:p>
              <a:pPr algn="ctr"/>
              <a:r>
                <a:rPr lang="en-US" altLang="ko-KR" sz="1400" dirty="0">
                  <a:latin typeface="Arial" charset="0"/>
                  <a:ea typeface="굴림" charset="-127"/>
                </a:rPr>
                <a:t>1891 – 1957) </a:t>
              </a:r>
            </a:p>
          </p:txBody>
        </p:sp>
      </p:grpSp>
      <p:sp>
        <p:nvSpPr>
          <p:cNvPr id="7" name="Rectangle 3"/>
          <p:cNvSpPr>
            <a:spLocks noChangeArrowheads="1"/>
          </p:cNvSpPr>
          <p:nvPr/>
        </p:nvSpPr>
        <p:spPr bwMode="auto">
          <a:xfrm>
            <a:off x="5103660" y="2336797"/>
            <a:ext cx="5400675" cy="3806825"/>
          </a:xfrm>
          <a:prstGeom prst="rect">
            <a:avLst/>
          </a:prstGeom>
          <a:noFill/>
          <a:ln w="9525">
            <a:noFill/>
            <a:miter lim="800000"/>
            <a:headEnd/>
            <a:tailEnd/>
          </a:ln>
        </p:spPr>
        <p:txBody>
          <a:bodyPr anchor="ctr">
            <a:spAutoFit/>
          </a:bodyPr>
          <a:lstStyle/>
          <a:p>
            <a:pPr algn="just">
              <a:lnSpc>
                <a:spcPct val="150000"/>
              </a:lnSpc>
            </a:pPr>
            <a:r>
              <a:rPr lang="ru-RU" altLang="ko-KR" dirty="0">
                <a:latin typeface="Arial" charset="0"/>
              </a:rPr>
              <a:t>В</a:t>
            </a:r>
            <a:r>
              <a:rPr lang="en-US" altLang="ko-KR" b="1" dirty="0">
                <a:latin typeface="Arial" charset="0"/>
                <a:ea typeface="굴림" charset="-127"/>
              </a:rPr>
              <a:t> 19</a:t>
            </a:r>
            <a:r>
              <a:rPr lang="ru-RU" altLang="ko-KR" b="1" dirty="0">
                <a:latin typeface="Arial" charset="0"/>
              </a:rPr>
              <a:t>30 г.</a:t>
            </a:r>
            <a:r>
              <a:rPr lang="en-US" altLang="ko-KR" dirty="0">
                <a:latin typeface="Arial" charset="0"/>
                <a:ea typeface="굴림" charset="-127"/>
              </a:rPr>
              <a:t> </a:t>
            </a:r>
            <a:r>
              <a:rPr lang="ru-RU" altLang="ko-KR" dirty="0">
                <a:latin typeface="Arial" charset="0"/>
              </a:rPr>
              <a:t>немецкий физик Вальтер</a:t>
            </a:r>
            <a:r>
              <a:rPr lang="en-US" altLang="ko-KR" dirty="0">
                <a:latin typeface="Arial" charset="0"/>
                <a:ea typeface="굴림" charset="-127"/>
              </a:rPr>
              <a:t> </a:t>
            </a:r>
            <a:r>
              <a:rPr lang="ru-RU" altLang="ko-KR" dirty="0">
                <a:latin typeface="Arial" charset="0"/>
              </a:rPr>
              <a:t>Боте и его студент</a:t>
            </a:r>
            <a:r>
              <a:rPr lang="en-US" altLang="ko-KR" dirty="0">
                <a:latin typeface="Arial" charset="0"/>
                <a:ea typeface="굴림" charset="-127"/>
              </a:rPr>
              <a:t> </a:t>
            </a:r>
            <a:r>
              <a:rPr lang="ru-RU" altLang="ko-KR" dirty="0">
                <a:latin typeface="Arial" charset="0"/>
              </a:rPr>
              <a:t>Герберт</a:t>
            </a:r>
            <a:r>
              <a:rPr lang="en-US" altLang="ko-KR" dirty="0">
                <a:latin typeface="Arial" charset="0"/>
                <a:ea typeface="굴림" charset="-127"/>
              </a:rPr>
              <a:t> </a:t>
            </a:r>
            <a:r>
              <a:rPr lang="ru-RU" altLang="ko-KR" dirty="0">
                <a:latin typeface="Arial" charset="0"/>
              </a:rPr>
              <a:t>Беккер сделали 1-й важный шаг в поиске нейтрона</a:t>
            </a:r>
            <a:r>
              <a:rPr lang="en-US" altLang="ko-KR" dirty="0">
                <a:latin typeface="Arial" charset="0"/>
                <a:ea typeface="굴림" charset="-127"/>
              </a:rPr>
              <a:t>. </a:t>
            </a:r>
            <a:r>
              <a:rPr lang="ru-RU" altLang="ko-KR" dirty="0">
                <a:latin typeface="Arial" charset="0"/>
              </a:rPr>
              <a:t>Бомбардируя бериллий </a:t>
            </a:r>
            <a:r>
              <a:rPr lang="en-US" altLang="ko-KR" dirty="0">
                <a:latin typeface="Arial" charset="0"/>
                <a:ea typeface="굴림" charset="-127"/>
              </a:rPr>
              <a:t> </a:t>
            </a:r>
            <a:r>
              <a:rPr lang="el-GR" altLang="ko-KR" dirty="0">
                <a:latin typeface="Arial" charset="0"/>
                <a:cs typeface="Arial" charset="0"/>
              </a:rPr>
              <a:t>α</a:t>
            </a:r>
            <a:r>
              <a:rPr lang="ru-RU" altLang="ko-KR" dirty="0">
                <a:latin typeface="Arial" charset="0"/>
              </a:rPr>
              <a:t>-частицами от полония, они обнаружили (с помощью счетчика Гейгера), что бериллий испускает электрически нейтральное излучение с высокой проникающей способностью. Они интерпретировали это</a:t>
            </a:r>
            <a:r>
              <a:rPr lang="en-US" altLang="ko-KR" dirty="0">
                <a:latin typeface="Arial" charset="0"/>
                <a:ea typeface="굴림" charset="-127"/>
              </a:rPr>
              <a:t> </a:t>
            </a:r>
            <a:r>
              <a:rPr lang="ru-RU" altLang="ko-KR" dirty="0">
                <a:latin typeface="Arial" charset="0"/>
              </a:rPr>
              <a:t>излучение как высокоэнергетические </a:t>
            </a:r>
            <a:r>
              <a:rPr lang="ru-RU" altLang="ko-KR" dirty="0">
                <a:latin typeface="Arial" charset="0"/>
                <a:sym typeface="Symbol" pitchFamily="18" charset="2"/>
              </a:rPr>
              <a:t></a:t>
            </a:r>
            <a:r>
              <a:rPr lang="en-US" altLang="ko-KR" dirty="0">
                <a:latin typeface="Arial" charset="0"/>
                <a:ea typeface="굴림" charset="-127"/>
              </a:rPr>
              <a:t>-</a:t>
            </a:r>
            <a:r>
              <a:rPr lang="ru-RU" altLang="ko-KR" dirty="0">
                <a:latin typeface="Arial" charset="0"/>
              </a:rPr>
              <a:t>кванты</a:t>
            </a:r>
            <a:r>
              <a:rPr lang="en-US" altLang="ko-KR" dirty="0">
                <a:latin typeface="Arial" charset="0"/>
                <a:ea typeface="굴림" charset="-127"/>
              </a:rPr>
              <a:t>. </a:t>
            </a:r>
          </a:p>
        </p:txBody>
      </p:sp>
      <p:sp>
        <p:nvSpPr>
          <p:cNvPr id="3" name="Дата 2"/>
          <p:cNvSpPr>
            <a:spLocks noGrp="1"/>
          </p:cNvSpPr>
          <p:nvPr>
            <p:ph type="dt" sz="half" idx="10"/>
          </p:nvPr>
        </p:nvSpPr>
        <p:spPr/>
        <p:txBody>
          <a:bodyPr/>
          <a:lstStyle/>
          <a:p>
            <a:r>
              <a:rPr lang="ru-RU" smtClean="0"/>
              <a:t>08.06.2015</a:t>
            </a:r>
            <a:endParaRPr lang="ru-RU"/>
          </a:p>
        </p:txBody>
      </p:sp>
      <p:sp>
        <p:nvSpPr>
          <p:cNvPr id="9" name="Нижний колонтитул 8"/>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10" name="Номер слайда 9"/>
          <p:cNvSpPr>
            <a:spLocks noGrp="1"/>
          </p:cNvSpPr>
          <p:nvPr>
            <p:ph type="sldNum" sz="quarter" idx="12"/>
          </p:nvPr>
        </p:nvSpPr>
        <p:spPr/>
        <p:txBody>
          <a:bodyPr/>
          <a:lstStyle/>
          <a:p>
            <a:fld id="{2FBD4BBD-84D1-4C58-AB71-78B69C96F0EE}" type="slidenum">
              <a:rPr lang="ru-RU" smtClean="0"/>
              <a:t>8</a:t>
            </a:fld>
            <a:endParaRPr lang="ru-RU"/>
          </a:p>
        </p:txBody>
      </p:sp>
    </p:spTree>
    <p:extLst>
      <p:ext uri="{BB962C8B-B14F-4D97-AF65-F5344CB8AC3E}">
        <p14:creationId xmlns:p14="http://schemas.microsoft.com/office/powerpoint/2010/main" val="1285597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697" y="0"/>
            <a:ext cx="10515600" cy="772565"/>
          </a:xfrm>
        </p:spPr>
        <p:txBody>
          <a:bodyPr/>
          <a:lstStyle/>
          <a:p>
            <a:r>
              <a:rPr lang="ru-RU" dirty="0"/>
              <a:t>Открытие нейтрона</a:t>
            </a:r>
            <a:r>
              <a:rPr lang="en-US" dirty="0"/>
              <a:t> </a:t>
            </a:r>
            <a:r>
              <a:rPr lang="en-US" dirty="0" smtClean="0"/>
              <a:t>(</a:t>
            </a:r>
            <a:r>
              <a:rPr lang="ru-RU" dirty="0"/>
              <a:t>предыстория</a:t>
            </a:r>
            <a:r>
              <a:rPr lang="en-US" dirty="0" smtClean="0"/>
              <a:t>) 3</a:t>
            </a:r>
            <a:endParaRPr lang="ru-RU" dirty="0"/>
          </a:p>
        </p:txBody>
      </p:sp>
      <p:grpSp>
        <p:nvGrpSpPr>
          <p:cNvPr id="9" name="Группа 8"/>
          <p:cNvGrpSpPr/>
          <p:nvPr/>
        </p:nvGrpSpPr>
        <p:grpSpPr>
          <a:xfrm>
            <a:off x="3042250" y="3579963"/>
            <a:ext cx="2924354" cy="2926276"/>
            <a:chOff x="244127" y="3183146"/>
            <a:chExt cx="2199735" cy="2345727"/>
          </a:xfrm>
        </p:grpSpPr>
        <p:pic>
          <p:nvPicPr>
            <p:cNvPr id="2050" name="Picture 2" descr="http://img-fotki.yandex.ru/get/5816/51928999.2b/0_66429_27505c96_XL"/>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03848" y="3183146"/>
              <a:ext cx="1480295" cy="18769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4127" y="5060113"/>
              <a:ext cx="2199735" cy="468760"/>
            </a:xfrm>
            <a:prstGeom prst="rect">
              <a:avLst/>
            </a:prstGeom>
            <a:noFill/>
          </p:spPr>
          <p:txBody>
            <a:bodyPr wrap="square" rtlCol="0">
              <a:spAutoFit/>
            </a:bodyPr>
            <a:lstStyle/>
            <a:p>
              <a:pPr algn="ctr"/>
              <a:r>
                <a:rPr lang="ru-RU" sz="1600" b="1" dirty="0">
                  <a:effectLst>
                    <a:outerShdw blurRad="38100" dist="38100" dir="2700000" algn="tl">
                      <a:srgbClr val="000000">
                        <a:alpha val="43137"/>
                      </a:srgbClr>
                    </a:outerShdw>
                  </a:effectLst>
                </a:rPr>
                <a:t>Фредерик и Ирен </a:t>
              </a:r>
              <a:r>
                <a:rPr lang="ru-RU" sz="1600" b="1" dirty="0" err="1">
                  <a:effectLst>
                    <a:outerShdw blurRad="38100" dist="38100" dir="2700000" algn="tl">
                      <a:srgbClr val="000000">
                        <a:alpha val="43137"/>
                      </a:srgbClr>
                    </a:outerShdw>
                  </a:effectLst>
                </a:rPr>
                <a:t>Жолио</a:t>
              </a:r>
              <a:r>
                <a:rPr lang="ru-RU" sz="1600" b="1" dirty="0">
                  <a:effectLst>
                    <a:outerShdw blurRad="38100" dist="38100" dir="2700000" algn="tl">
                      <a:srgbClr val="000000">
                        <a:alpha val="43137"/>
                      </a:srgbClr>
                    </a:outerShdw>
                  </a:effectLst>
                </a:rPr>
                <a:t>-Кюри</a:t>
              </a:r>
            </a:p>
          </p:txBody>
        </p:sp>
      </p:grpSp>
      <p:sp>
        <p:nvSpPr>
          <p:cNvPr id="11" name="Rectangle 3"/>
          <p:cNvSpPr>
            <a:spLocks noChangeArrowheads="1"/>
          </p:cNvSpPr>
          <p:nvPr/>
        </p:nvSpPr>
        <p:spPr bwMode="auto">
          <a:xfrm>
            <a:off x="2285713" y="1304421"/>
            <a:ext cx="8208963" cy="2169825"/>
          </a:xfrm>
          <a:prstGeom prst="rect">
            <a:avLst/>
          </a:prstGeom>
          <a:noFill/>
          <a:ln w="9525">
            <a:noFill/>
            <a:miter lim="800000"/>
            <a:headEnd/>
            <a:tailEnd/>
          </a:ln>
        </p:spPr>
        <p:txBody>
          <a:bodyPr anchor="ctr">
            <a:spAutoFit/>
          </a:bodyPr>
          <a:lstStyle/>
          <a:p>
            <a:pPr algn="just">
              <a:lnSpc>
                <a:spcPct val="150000"/>
              </a:lnSpc>
            </a:pPr>
            <a:r>
              <a:rPr lang="ru-RU" altLang="ko-KR" dirty="0">
                <a:latin typeface="Arial" charset="0"/>
              </a:rPr>
              <a:t>В</a:t>
            </a:r>
            <a:r>
              <a:rPr lang="en-US" altLang="ko-KR" b="1" dirty="0">
                <a:latin typeface="Arial" charset="0"/>
                <a:ea typeface="굴림" charset="-127"/>
              </a:rPr>
              <a:t> 19</a:t>
            </a:r>
            <a:r>
              <a:rPr lang="ru-RU" altLang="ko-KR" b="1" dirty="0">
                <a:latin typeface="Arial" charset="0"/>
              </a:rPr>
              <a:t>32 г.</a:t>
            </a:r>
            <a:r>
              <a:rPr lang="en-US" altLang="ko-KR" dirty="0">
                <a:latin typeface="Arial" charset="0"/>
                <a:ea typeface="굴림" charset="-127"/>
              </a:rPr>
              <a:t> </a:t>
            </a:r>
            <a:r>
              <a:rPr lang="ru-RU" altLang="ko-KR" dirty="0">
                <a:latin typeface="Arial" charset="0"/>
              </a:rPr>
              <a:t>супруги Жолио-Кюри решили использовать имевшийся у них сильный полониевый источник </a:t>
            </a:r>
            <a:r>
              <a:rPr lang="el-GR" altLang="ko-KR" dirty="0">
                <a:latin typeface="Arial" charset="0"/>
                <a:cs typeface="Arial" charset="0"/>
              </a:rPr>
              <a:t>α</a:t>
            </a:r>
            <a:r>
              <a:rPr lang="ru-RU" altLang="ko-KR" dirty="0">
                <a:latin typeface="Arial" charset="0"/>
              </a:rPr>
              <a:t>-частиц для исследования проникающего излучения Боте</a:t>
            </a:r>
            <a:r>
              <a:rPr lang="en-US" altLang="ko-KR" dirty="0">
                <a:latin typeface="Arial" charset="0"/>
                <a:ea typeface="굴림" charset="-127"/>
              </a:rPr>
              <a:t>.</a:t>
            </a:r>
            <a:r>
              <a:rPr lang="ru-RU" altLang="ko-KR" dirty="0">
                <a:latin typeface="Arial" charset="0"/>
              </a:rPr>
              <a:t> Они обнаружили, что это излучение выбивает протоны из парафиновой мишени (</a:t>
            </a:r>
            <a:r>
              <a:rPr lang="en-US" altLang="ko-KR" dirty="0">
                <a:latin typeface="Arial" charset="0"/>
                <a:ea typeface="굴림" charset="-127"/>
              </a:rPr>
              <a:t>С</a:t>
            </a:r>
            <a:r>
              <a:rPr lang="en-US" altLang="ko-KR" baseline="-25000" dirty="0">
                <a:latin typeface="Arial" charset="0"/>
                <a:ea typeface="굴림" charset="-127"/>
              </a:rPr>
              <a:t>18</a:t>
            </a:r>
            <a:r>
              <a:rPr lang="en-US" altLang="ko-KR" dirty="0">
                <a:latin typeface="Arial" charset="0"/>
                <a:ea typeface="굴림" charset="-127"/>
              </a:rPr>
              <a:t>Н</a:t>
            </a:r>
            <a:r>
              <a:rPr lang="en-US" altLang="ko-KR" baseline="-25000" dirty="0">
                <a:latin typeface="Arial" charset="0"/>
                <a:ea typeface="굴림" charset="-127"/>
              </a:rPr>
              <a:t>38</a:t>
            </a:r>
            <a:r>
              <a:rPr lang="en-US" altLang="ko-KR" dirty="0">
                <a:latin typeface="Arial" charset="0"/>
                <a:ea typeface="굴림" charset="-127"/>
              </a:rPr>
              <a:t>С</a:t>
            </a:r>
            <a:r>
              <a:rPr lang="en-US" altLang="ko-KR" baseline="-25000" dirty="0">
                <a:latin typeface="Arial" charset="0"/>
                <a:ea typeface="굴림" charset="-127"/>
              </a:rPr>
              <a:t>35</a:t>
            </a:r>
            <a:r>
              <a:rPr lang="en-US" altLang="ko-KR" dirty="0">
                <a:latin typeface="Arial" charset="0"/>
                <a:ea typeface="굴림" charset="-127"/>
              </a:rPr>
              <a:t>Н</a:t>
            </a:r>
            <a:r>
              <a:rPr lang="en-US" altLang="ko-KR" baseline="-25000" dirty="0">
                <a:latin typeface="Arial" charset="0"/>
                <a:ea typeface="굴림" charset="-127"/>
              </a:rPr>
              <a:t>72</a:t>
            </a:r>
            <a:r>
              <a:rPr lang="ru-RU" altLang="ko-KR" dirty="0">
                <a:latin typeface="Arial" charset="0"/>
              </a:rPr>
              <a:t>). Жолио-Кюри интерпретировали этот эффект по аналогии с эффектом Комптона на поверхности металла</a:t>
            </a:r>
            <a:r>
              <a:rPr lang="en-US" altLang="ko-KR" dirty="0">
                <a:latin typeface="Arial" charset="0"/>
                <a:ea typeface="굴림" charset="-127"/>
              </a:rPr>
              <a:t>. </a:t>
            </a:r>
          </a:p>
        </p:txBody>
      </p:sp>
      <p:sp>
        <p:nvSpPr>
          <p:cNvPr id="10" name="TextBox 9"/>
          <p:cNvSpPr txBox="1"/>
          <p:nvPr/>
        </p:nvSpPr>
        <p:spPr>
          <a:xfrm>
            <a:off x="6390193" y="3864633"/>
            <a:ext cx="4104482" cy="923330"/>
          </a:xfrm>
          <a:prstGeom prst="rect">
            <a:avLst/>
          </a:prstGeom>
          <a:noFill/>
        </p:spPr>
        <p:txBody>
          <a:bodyPr wrap="square" rtlCol="0">
            <a:spAutoFit/>
          </a:bodyPr>
          <a:lstStyle/>
          <a:p>
            <a:r>
              <a:rPr lang="ru-RU" dirty="0">
                <a:latin typeface="Arial" charset="0"/>
              </a:rPr>
              <a:t>Но при этом энергии гамма-квантов должны были равняться десяткам МэВ. </a:t>
            </a:r>
          </a:p>
        </p:txBody>
      </p:sp>
      <p:sp>
        <p:nvSpPr>
          <p:cNvPr id="4" name="Дата 3"/>
          <p:cNvSpPr>
            <a:spLocks noGrp="1"/>
          </p:cNvSpPr>
          <p:nvPr>
            <p:ph type="dt" sz="half" idx="10"/>
          </p:nvPr>
        </p:nvSpPr>
        <p:spPr/>
        <p:txBody>
          <a:bodyPr/>
          <a:lstStyle/>
          <a:p>
            <a:r>
              <a:rPr lang="ru-RU" smtClean="0"/>
              <a:t>08.06.2015</a:t>
            </a:r>
            <a:endParaRPr lang="ru-RU"/>
          </a:p>
        </p:txBody>
      </p:sp>
      <p:sp>
        <p:nvSpPr>
          <p:cNvPr id="5" name="Нижний колонтитул 4"/>
          <p:cNvSpPr>
            <a:spLocks noGrp="1"/>
          </p:cNvSpPr>
          <p:nvPr>
            <p:ph type="ftr" sz="quarter" idx="11"/>
          </p:nvPr>
        </p:nvSpPr>
        <p:spPr/>
        <p:txBody>
          <a:bodyPr/>
          <a:lstStyle/>
          <a:p>
            <a:r>
              <a:rPr lang="ru-RU" smtClean="0"/>
              <a:t>IV ежегодная конференция молодых ученых и специалистов «Нейтрон и нейтрино: фундаментальные свойства, эксперименты и прикладные исследования» (Алушта-2015) 06-13 июня 2015</a:t>
            </a:r>
            <a:endParaRPr lang="ru-RU"/>
          </a:p>
        </p:txBody>
      </p:sp>
      <p:sp>
        <p:nvSpPr>
          <p:cNvPr id="6" name="Номер слайда 5"/>
          <p:cNvSpPr>
            <a:spLocks noGrp="1"/>
          </p:cNvSpPr>
          <p:nvPr>
            <p:ph type="sldNum" sz="quarter" idx="12"/>
          </p:nvPr>
        </p:nvSpPr>
        <p:spPr/>
        <p:txBody>
          <a:bodyPr/>
          <a:lstStyle/>
          <a:p>
            <a:fld id="{2FBD4BBD-84D1-4C58-AB71-78B69C96F0EE}" type="slidenum">
              <a:rPr lang="ru-RU" smtClean="0"/>
              <a:t>9</a:t>
            </a:fld>
            <a:endParaRPr lang="ru-RU"/>
          </a:p>
        </p:txBody>
      </p:sp>
    </p:spTree>
    <p:extLst>
      <p:ext uri="{BB962C8B-B14F-4D97-AF65-F5344CB8AC3E}">
        <p14:creationId xmlns:p14="http://schemas.microsoft.com/office/powerpoint/2010/main" val="1147094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½-Diskette (A:)">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3½-Diskette (A:)">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9050" cap="flat" cmpd="sng" algn="ctr">
          <a:solidFill>
            <a:srgbClr val="FF66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rgbClr val="0099CC"/>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19050" cap="flat" cmpd="sng" algn="ctr">
          <a:solidFill>
            <a:srgbClr val="FF66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rgbClr val="0099CC"/>
            </a:solidFill>
            <a:effectLst/>
            <a:latin typeface="Times New Roman" pitchFamily="18" charset="0"/>
          </a:defRPr>
        </a:defPPr>
      </a:lstStyle>
    </a:lnDef>
  </a:objectDefaults>
  <a:extraClrSchemeLst>
    <a:extraClrScheme>
      <a:clrScheme name="3½-Diskette (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½-Diskette (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3½-Diskette (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½-Diskette (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½-Diskette (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½-Diskette (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3½-Diskette (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FLNP_7years</Template>
  <TotalTime>625</TotalTime>
  <Words>3734</Words>
  <Application>Microsoft Office PowerPoint</Application>
  <PresentationFormat>Широкоэкранный</PresentationFormat>
  <Paragraphs>498</Paragraphs>
  <Slides>68</Slides>
  <Notes>3</Notes>
  <HiddenSlides>0</HiddenSlides>
  <MMClips>0</MMClips>
  <ScaleCrop>false</ScaleCrop>
  <HeadingPairs>
    <vt:vector size="8" baseType="variant">
      <vt:variant>
        <vt:lpstr>Использованные шрифты</vt:lpstr>
      </vt:variant>
      <vt:variant>
        <vt:i4>15</vt:i4>
      </vt:variant>
      <vt:variant>
        <vt:lpstr>Тема</vt:lpstr>
      </vt:variant>
      <vt:variant>
        <vt:i4>3</vt:i4>
      </vt:variant>
      <vt:variant>
        <vt:lpstr>Внедренные серверы OLE</vt:lpstr>
      </vt:variant>
      <vt:variant>
        <vt:i4>8</vt:i4>
      </vt:variant>
      <vt:variant>
        <vt:lpstr>Заголовки слайдов</vt:lpstr>
      </vt:variant>
      <vt:variant>
        <vt:i4>68</vt:i4>
      </vt:variant>
    </vt:vector>
  </HeadingPairs>
  <TitlesOfParts>
    <vt:vector size="94" baseType="lpstr">
      <vt:lpstr>Gulim</vt:lpstr>
      <vt:lpstr>Gulim</vt:lpstr>
      <vt:lpstr>Malgun Gothic</vt:lpstr>
      <vt:lpstr>Microsoft JhengHei</vt:lpstr>
      <vt:lpstr>Arial</vt:lpstr>
      <vt:lpstr>Arial Narrow</vt:lpstr>
      <vt:lpstr>Calibri</vt:lpstr>
      <vt:lpstr>Cambria Math</vt:lpstr>
      <vt:lpstr>Century Gothic</vt:lpstr>
      <vt:lpstr>Comic Sans MS</vt:lpstr>
      <vt:lpstr>SWRomnd</vt:lpstr>
      <vt:lpstr>Symbol</vt:lpstr>
      <vt:lpstr>Tahoma</vt:lpstr>
      <vt:lpstr>Times New Roman</vt:lpstr>
      <vt:lpstr>Wingdings</vt:lpstr>
      <vt:lpstr>ucansV_shvetsov</vt:lpstr>
      <vt:lpstr>3½-Diskette (A:)</vt:lpstr>
      <vt:lpstr>Оформление по умолчанию</vt:lpstr>
      <vt:lpstr>Image</vt:lpstr>
      <vt:lpstr>Graph</vt:lpstr>
      <vt:lpstr>Equation</vt:lpstr>
      <vt:lpstr>Фотография Photo Editor</vt:lpstr>
      <vt:lpstr>Формула</vt:lpstr>
      <vt:lpstr>Microsoft Equation 3.0</vt:lpstr>
      <vt:lpstr>Slide</vt:lpstr>
      <vt:lpstr>Origin Graph</vt:lpstr>
      <vt:lpstr>НЕЙТРОНЫ НА ЗЕМЛЕ И В КОСМОСЕ</vt:lpstr>
      <vt:lpstr>СОДЕРЖАНИЕ</vt:lpstr>
      <vt:lpstr>Презентация PowerPoint</vt:lpstr>
      <vt:lpstr>Презентация PowerPoint</vt:lpstr>
      <vt:lpstr>Презентация PowerPoint</vt:lpstr>
      <vt:lpstr>Презентация PowerPoint</vt:lpstr>
      <vt:lpstr>Открытие нейтрона (предыстория)</vt:lpstr>
      <vt:lpstr>Открытие нейтрона (предыстория) 2</vt:lpstr>
      <vt:lpstr>Открытие нейтрона (предыстория) 3</vt:lpstr>
      <vt:lpstr>Открытие нейтрона</vt:lpstr>
      <vt:lpstr>Свойства нейтрона</vt:lpstr>
      <vt:lpstr>Презентация PowerPoint</vt:lpstr>
      <vt:lpstr>Источники нейтронов в ОИЯИ</vt:lpstr>
      <vt:lpstr>ИРЕН</vt:lpstr>
      <vt:lpstr>Презентация PowerPoint</vt:lpstr>
      <vt:lpstr>ИБР-2</vt:lpstr>
      <vt:lpstr>ИБР-2</vt:lpstr>
      <vt:lpstr>Презентация PowerPoint</vt:lpstr>
      <vt:lpstr>Источники нейтронов</vt:lpstr>
      <vt:lpstr>Классификация нейтронов по энергии</vt:lpstr>
      <vt:lpstr>Некоторые полезные соотношения и величины</vt:lpstr>
      <vt:lpstr>Сечения ядерных реакций</vt:lpstr>
      <vt:lpstr>Основные реакции, используемые для регистрации нейтронов</vt:lpstr>
      <vt:lpstr>Амплитудный спектр пропорционального 3He счетчика</vt:lpstr>
      <vt:lpstr>Спектрометрия нейтронов по времени пролета</vt:lpstr>
      <vt:lpstr>Презентация PowerPoint</vt:lpstr>
      <vt:lpstr>Нейтроны в физическом эксперименте</vt:lpstr>
      <vt:lpstr>Измерение времени жизни нейтрона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Нейтронный активационный анализ</vt:lpstr>
      <vt:lpstr>Презентация PowerPoint</vt:lpstr>
      <vt:lpstr>Презентация PowerPoint</vt:lpstr>
      <vt:lpstr>Презентация PowerPoint</vt:lpstr>
      <vt:lpstr>Презентация PowerPoint</vt:lpstr>
      <vt:lpstr>Neutrons at space: Mars Odyssey 2001</vt:lpstr>
      <vt:lpstr>Презентация PowerPoint</vt:lpstr>
      <vt:lpstr>Gamma Spectra on Martian Orbit</vt:lpstr>
      <vt:lpstr>Презентация PowerPoint</vt:lpstr>
      <vt:lpstr>Neutron Detectors – Hydrogen Sensitivity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Lunar Exploration Neutron Detector</vt:lpstr>
      <vt:lpstr>Презентация PowerPoint</vt:lpstr>
      <vt:lpstr>LEND Results</vt:lpstr>
      <vt:lpstr>Презентация PowerPoint</vt:lpstr>
      <vt:lpstr>Dynamic Albedo of Neutrons (DAN) Russian detector onboard of the Curiosity Rover</vt:lpstr>
      <vt:lpstr>Dynamic Albedo of Neutrons (DAN) Russian detector onboard of the Curiosity Rover</vt:lpstr>
      <vt:lpstr>Презентация PowerPoint</vt:lpstr>
      <vt:lpstr>Полигон для испытаний приборов поверхностного нейтронного и гамма- каротажа</vt:lpstr>
      <vt:lpstr>Вопросы для дискуссии</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Valery Shvetsov</cp:lastModifiedBy>
  <cp:revision>93</cp:revision>
  <dcterms:created xsi:type="dcterms:W3CDTF">2015-06-06T08:49:51Z</dcterms:created>
  <dcterms:modified xsi:type="dcterms:W3CDTF">2015-06-07T14:32:44Z</dcterms:modified>
</cp:coreProperties>
</file>