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9" r:id="rId10"/>
    <p:sldId id="268" r:id="rId11"/>
    <p:sldId id="270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B6433-4A75-431E-9A3C-44DE3412A087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8C777-5716-42FB-99C7-6BDF058D7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37D06D-662C-4EA9-AF20-A212C089EAAD}" type="datetime1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E3EF-ABB2-4193-A058-BC8C8CCECC9C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11A0-E48D-4E9B-9DEC-A0ABBC91C4E2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0B231C34-ED3F-4946-9B2B-288550D0DF60}" type="datetime1">
              <a:rPr lang="en-US" smtClean="0"/>
              <a:pPr algn="r" eaLnBrk="1" latinLnBrk="0" hangingPunct="1"/>
              <a:t>10/1/2015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9DF212-73F4-49E4-AAB0-58FD89A4E842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EFF0-3593-4340-A853-F7669E7A33D7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C159-6E63-40E7-A82A-15E2BD3043E3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67FE71DA-EE8C-4F37-8F11-ACE9258D694A}" type="datetime1">
              <a:rPr lang="en-US" smtClean="0"/>
              <a:pPr algn="r" eaLnBrk="1" latinLnBrk="0" hangingPunct="1"/>
              <a:t>10/1/2015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5131-D250-420E-97BF-376092F6519E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947C9D78-1F66-4BBA-9618-D8223836623B}" type="datetime1">
              <a:rPr lang="en-US" smtClean="0"/>
              <a:pPr algn="r" eaLnBrk="1" latinLnBrk="0" hangingPunct="1"/>
              <a:t>10/1/2015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85B7A7BB-E19C-45B1-BD0E-62E35A9260D3}" type="datetime1">
              <a:rPr lang="en-US" smtClean="0"/>
              <a:pPr algn="r" eaLnBrk="1" latinLnBrk="0" hangingPunct="1"/>
              <a:t>10/1/2015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FCCA597-C23C-4CB5-95F8-D7BACB4C0B5E}" type="datetime1">
              <a:rPr lang="en-US" smtClean="0"/>
              <a:pPr algn="r" eaLnBrk="1" latinLnBrk="0" hangingPunct="1"/>
              <a:t>10/1/2015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cloud storage </a:t>
            </a:r>
            <a:br>
              <a:rPr lang="en-US" dirty="0" smtClean="0"/>
            </a:br>
            <a:r>
              <a:rPr lang="en-US" dirty="0" smtClean="0"/>
              <a:t>system at JINR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Semenov Roman (LIT, JINR)</a:t>
            </a:r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sz="1200" dirty="0" smtClean="0"/>
              <a:t>01.oct.2015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>
          <a:xfrm>
            <a:off x="5724128" y="1196752"/>
            <a:ext cx="2376264" cy="52565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131840" y="1196752"/>
            <a:ext cx="2376264" cy="52565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5536" y="1124744"/>
            <a:ext cx="2376264" cy="52565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Cloud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Storage</a:t>
            </a: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Architecture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at JINR</a:t>
            </a: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71600" y="3789040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chunk3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00192" y="3861048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3 Disks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5229200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 3 Disks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085184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6"/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3 Disks</a:t>
            </a:r>
          </a:p>
          <a:p>
            <a:pPr algn="ctr"/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3717032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chunk1</a:t>
            </a:r>
          </a:p>
        </p:txBody>
      </p:sp>
      <p:cxnSp>
        <p:nvCxnSpPr>
          <p:cNvPr id="11" name="Прямая со стрелкой 10"/>
          <p:cNvCxnSpPr>
            <a:stCxn id="3" idx="4"/>
            <a:endCxn id="5" idx="0"/>
          </p:cNvCxnSpPr>
          <p:nvPr/>
        </p:nvCxnSpPr>
        <p:spPr>
          <a:xfrm>
            <a:off x="1655676" y="4365104"/>
            <a:ext cx="0" cy="7920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4"/>
            <a:endCxn id="7" idx="0"/>
          </p:cNvCxnSpPr>
          <p:nvPr/>
        </p:nvCxnSpPr>
        <p:spPr>
          <a:xfrm>
            <a:off x="4319972" y="4293096"/>
            <a:ext cx="0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>
            <a:off x="6984268" y="4437112"/>
            <a:ext cx="0" cy="64807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419872" y="1988840"/>
            <a:ext cx="1800200" cy="648072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56176" y="2060848"/>
            <a:ext cx="1440160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metalogger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568" y="1988840"/>
            <a:ext cx="1800200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shadow</a:t>
            </a:r>
          </a:p>
        </p:txBody>
      </p:sp>
      <p:cxnSp>
        <p:nvCxnSpPr>
          <p:cNvPr id="19" name="Прямая со стрелкой 18"/>
          <p:cNvCxnSpPr>
            <a:stCxn id="3" idx="0"/>
            <a:endCxn id="16" idx="2"/>
          </p:cNvCxnSpPr>
          <p:nvPr/>
        </p:nvCxnSpPr>
        <p:spPr>
          <a:xfrm flipV="1">
            <a:off x="1655676" y="2636912"/>
            <a:ext cx="26642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0"/>
            <a:endCxn id="16" idx="2"/>
          </p:cNvCxnSpPr>
          <p:nvPr/>
        </p:nvCxnSpPr>
        <p:spPr>
          <a:xfrm flipV="1">
            <a:off x="4319972" y="263691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0"/>
            <a:endCxn id="16" idx="2"/>
          </p:cNvCxnSpPr>
          <p:nvPr/>
        </p:nvCxnSpPr>
        <p:spPr>
          <a:xfrm flipH="1" flipV="1">
            <a:off x="4319972" y="2636912"/>
            <a:ext cx="266429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8" idx="3"/>
            <a:endCxn id="16" idx="1"/>
          </p:cNvCxnSpPr>
          <p:nvPr/>
        </p:nvCxnSpPr>
        <p:spPr>
          <a:xfrm>
            <a:off x="2483768" y="231287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1"/>
            <a:endCxn id="16" idx="3"/>
          </p:cNvCxnSpPr>
          <p:nvPr/>
        </p:nvCxnSpPr>
        <p:spPr>
          <a:xfrm flipH="1" flipV="1">
            <a:off x="5220072" y="2312876"/>
            <a:ext cx="93610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0"/>
            <a:endCxn id="18" idx="2"/>
          </p:cNvCxnSpPr>
          <p:nvPr/>
        </p:nvCxnSpPr>
        <p:spPr>
          <a:xfrm flipH="1" flipV="1">
            <a:off x="1583668" y="2636912"/>
            <a:ext cx="72008" cy="1152128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0"/>
            <a:endCxn id="18" idx="2"/>
          </p:cNvCxnSpPr>
          <p:nvPr/>
        </p:nvCxnSpPr>
        <p:spPr>
          <a:xfrm flipH="1" flipV="1">
            <a:off x="1583668" y="2636912"/>
            <a:ext cx="2736304" cy="108012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0"/>
            <a:endCxn id="18" idx="2"/>
          </p:cNvCxnSpPr>
          <p:nvPr/>
        </p:nvCxnSpPr>
        <p:spPr>
          <a:xfrm flipH="1" flipV="1">
            <a:off x="1583668" y="2636912"/>
            <a:ext cx="5400600" cy="1224136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779912" y="141277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6372200" y="141277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1043608" y="141277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3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35292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mfsmount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/lib/one/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datastores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-H lizardfs.host.com -S /cloud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-h 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/lib/one/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datastores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Filesystem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Size  Used Avail Use% Mounted 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mfs#lizardfs:9421     1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4G   1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   1% 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/lib/one/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datastores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Additional use-case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204100" cy="48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ownCloud</a:t>
            </a:r>
            <a:r>
              <a:rPr lang="en-US" dirty="0" smtClean="0"/>
              <a:t> Features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>
                <a:solidFill>
                  <a:srgbClr val="00B0F0"/>
                </a:solidFill>
              </a:rPr>
              <a:t>File storage in conventional directory structures or via </a:t>
            </a:r>
            <a:r>
              <a:rPr lang="en-US" sz="2900" dirty="0" err="1" smtClean="0">
                <a:solidFill>
                  <a:srgbClr val="00B0F0"/>
                </a:solidFill>
              </a:rPr>
              <a:t>WebDAV</a:t>
            </a:r>
            <a:r>
              <a:rPr lang="en-US" sz="29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sz="2300" dirty="0" smtClean="0"/>
              <a:t>Sharing of content across groups or public URLs.</a:t>
            </a:r>
          </a:p>
          <a:p>
            <a:r>
              <a:rPr lang="en-US" dirty="0" smtClean="0"/>
              <a:t>Encryption of user files.</a:t>
            </a:r>
          </a:p>
          <a:p>
            <a:r>
              <a:rPr lang="en-US" dirty="0" smtClean="0"/>
              <a:t>Synchronization of clients running Windows (Windows XP, Vista, 7 and 8), Mac OS X (10.6 or later), or Linux.</a:t>
            </a:r>
          </a:p>
          <a:p>
            <a:r>
              <a:rPr lang="en-US" dirty="0" smtClean="0"/>
              <a:t>Calendar (also as </a:t>
            </a:r>
            <a:r>
              <a:rPr lang="en-US" dirty="0" err="1" smtClean="0"/>
              <a:t>CalDAV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Task scheduler.</a:t>
            </a:r>
          </a:p>
          <a:p>
            <a:r>
              <a:rPr lang="en-US" dirty="0" smtClean="0"/>
              <a:t>Address book (also as </a:t>
            </a:r>
            <a:r>
              <a:rPr lang="en-US" dirty="0" err="1" smtClean="0"/>
              <a:t>CardDAV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Music streaming (through </a:t>
            </a:r>
            <a:r>
              <a:rPr lang="en-US" dirty="0" err="1" smtClean="0"/>
              <a:t>Ampache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User and group administration (via </a:t>
            </a:r>
            <a:r>
              <a:rPr lang="en-US" dirty="0" err="1" smtClean="0"/>
              <a:t>OpenID</a:t>
            </a:r>
            <a:r>
              <a:rPr lang="en-US" dirty="0" smtClean="0"/>
              <a:t> or LDAP)</a:t>
            </a:r>
          </a:p>
          <a:p>
            <a:r>
              <a:rPr lang="en-US" dirty="0" smtClean="0"/>
              <a:t>Online text editor with syntax highlighting and code folding</a:t>
            </a:r>
          </a:p>
          <a:p>
            <a:r>
              <a:rPr lang="en-US" dirty="0" smtClean="0"/>
              <a:t>Bookmarking</a:t>
            </a:r>
          </a:p>
          <a:p>
            <a:r>
              <a:rPr lang="en-US" dirty="0" smtClean="0"/>
              <a:t>URL shortening Suite</a:t>
            </a:r>
          </a:p>
          <a:p>
            <a:r>
              <a:rPr lang="en-US" dirty="0" smtClean="0"/>
              <a:t>Photo gallery.</a:t>
            </a:r>
          </a:p>
          <a:p>
            <a:r>
              <a:rPr lang="en-US" dirty="0" smtClean="0"/>
              <a:t>Video viewer.</a:t>
            </a:r>
          </a:p>
          <a:p>
            <a:r>
              <a:rPr lang="en-US" dirty="0" smtClean="0"/>
              <a:t>PDF viewer (using PDF.js)</a:t>
            </a:r>
          </a:p>
          <a:p>
            <a:r>
              <a:rPr lang="en-US" dirty="0" smtClean="0"/>
              <a:t>Viewer for ODF Files (.</a:t>
            </a:r>
            <a:r>
              <a:rPr lang="en-US" dirty="0" err="1" smtClean="0"/>
              <a:t>odt</a:t>
            </a:r>
            <a:r>
              <a:rPr lang="en-US" dirty="0" smtClean="0"/>
              <a:t>, .</a:t>
            </a:r>
            <a:r>
              <a:rPr lang="en-US" dirty="0" err="1" smtClean="0"/>
              <a:t>odp</a:t>
            </a:r>
            <a:r>
              <a:rPr lang="en-US" dirty="0" smtClean="0"/>
              <a:t>, .</a:t>
            </a:r>
            <a:r>
              <a:rPr lang="en-US" dirty="0" err="1" smtClean="0"/>
              <a:t>ods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Mozilla Sync hosting - If you are a Mozilla Firefox user, all history, form data, bookmarks etc. can be stored in your </a:t>
            </a:r>
            <a:r>
              <a:rPr lang="en-US" dirty="0" err="1" smtClean="0"/>
              <a:t>OwnCloud</a:t>
            </a:r>
            <a:r>
              <a:rPr lang="en-US" dirty="0" smtClean="0"/>
              <a:t> server.</a:t>
            </a:r>
          </a:p>
          <a:p>
            <a:r>
              <a:rPr lang="en-US" dirty="0" smtClean="0"/>
              <a:t>RSS/Atom feed reader.</a:t>
            </a:r>
          </a:p>
          <a:p>
            <a:r>
              <a:rPr lang="en-US" dirty="0" smtClean="0"/>
              <a:t>Connecting external storages (if you have accounts on </a:t>
            </a:r>
            <a:r>
              <a:rPr lang="en-US" dirty="0" err="1" smtClean="0"/>
              <a:t>Dropbox</a:t>
            </a:r>
            <a:r>
              <a:rPr lang="en-US" dirty="0" smtClean="0"/>
              <a:t>, </a:t>
            </a:r>
            <a:r>
              <a:rPr lang="en-US" dirty="0" err="1" smtClean="0"/>
              <a:t>GoogleDrive</a:t>
            </a:r>
            <a:r>
              <a:rPr lang="en-US" dirty="0" smtClean="0"/>
              <a:t>, or Amazon S3, you can mount those storages into your </a:t>
            </a:r>
            <a:r>
              <a:rPr lang="en-US" dirty="0" err="1" smtClean="0"/>
              <a:t>OwnCloud</a:t>
            </a:r>
            <a:r>
              <a:rPr lang="en-US" dirty="0" smtClean="0"/>
              <a:t> installation)</a:t>
            </a:r>
          </a:p>
          <a:p>
            <a:r>
              <a:rPr lang="en-US" dirty="0" smtClean="0"/>
              <a:t>Customizable with one-click-install apps.</a:t>
            </a:r>
          </a:p>
          <a:p>
            <a:r>
              <a:rPr lang="en-US" dirty="0" smtClean="0"/>
              <a:t>Logging Module: supports logging of file-related actions, logs, who accessed what, when and from where (only available in the </a:t>
            </a:r>
            <a:r>
              <a:rPr lang="en-US" dirty="0" err="1" smtClean="0"/>
              <a:t>OwnCloud</a:t>
            </a:r>
            <a:r>
              <a:rPr lang="en-US" dirty="0" smtClean="0"/>
              <a:t> Business, Enterprise and Education editions).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</a:t>
            </a:r>
            <a:r>
              <a:rPr lang="ru-RU" dirty="0" smtClean="0"/>
              <a:t> </a:t>
            </a:r>
            <a:r>
              <a:rPr lang="en-US" dirty="0" smtClean="0"/>
              <a:t>your attention!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List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en-US" dirty="0" smtClean="0"/>
              <a:t>The reliability of data storage</a:t>
            </a:r>
          </a:p>
          <a:p>
            <a:pPr>
              <a:buNone/>
            </a:pPr>
            <a:r>
              <a:rPr lang="en-US" dirty="0" smtClean="0"/>
              <a:t>		- replication</a:t>
            </a:r>
            <a:br>
              <a:rPr lang="en-US" dirty="0" smtClean="0"/>
            </a:br>
            <a:r>
              <a:rPr lang="en-US" dirty="0" smtClean="0"/>
              <a:t>	- high availability 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Efficient use of disk space (Different Replication Levels)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Management flexibility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The minimum cost </a:t>
            </a:r>
            <a:r>
              <a:rPr lang="ru-RU" dirty="0" smtClean="0"/>
              <a:t>(</a:t>
            </a:r>
            <a:r>
              <a:rPr lang="en-US" dirty="0" smtClean="0"/>
              <a:t>Freeware, </a:t>
            </a:r>
            <a:r>
              <a:rPr lang="en-US" dirty="0" err="1" smtClean="0"/>
              <a:t>OpenSource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Available systems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https://avatars2.githubusercontent.com/u/1015767?v=3&amp;s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2088232" cy="2088232"/>
          </a:xfrm>
          <a:prstGeom prst="rect">
            <a:avLst/>
          </a:prstGeom>
          <a:noFill/>
        </p:spPr>
      </p:pic>
      <p:pic>
        <p:nvPicPr>
          <p:cNvPr id="1030" name="Picture 6" descr="https://cdn.evbuc.com/images/1924457/1386959226/1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772816"/>
            <a:ext cx="2095073" cy="1656184"/>
          </a:xfrm>
          <a:prstGeom prst="rect">
            <a:avLst/>
          </a:prstGeom>
          <a:noFill/>
        </p:spPr>
      </p:pic>
      <p:pic>
        <p:nvPicPr>
          <p:cNvPr id="1032" name="Picture 8" descr="https://upload.wikimedia.org/wikipedia/commons/d/d4/MooseFS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77072"/>
            <a:ext cx="1688717" cy="2304256"/>
          </a:xfrm>
          <a:prstGeom prst="rect">
            <a:avLst/>
          </a:prstGeom>
          <a:noFill/>
        </p:spPr>
      </p:pic>
      <p:pic>
        <p:nvPicPr>
          <p:cNvPr id="10242" name="Picture 2" descr="http://skytechnology.pl/wp-content/uploads/2014/03/slide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077072"/>
            <a:ext cx="2297832" cy="229783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2843808" y="2924944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FS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CephFS</a:t>
            </a:r>
            <a:r>
              <a:rPr lang="en-US" dirty="0" smtClean="0"/>
              <a:t> Architecture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59632" y="2204864"/>
            <a:ext cx="1512168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mon.1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40152" y="2348880"/>
            <a:ext cx="1584176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mon.N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365104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osd.1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479715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osd.2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479715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osd.3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407707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osd.N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635896" y="3140968"/>
            <a:ext cx="1440160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mon.2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64088" y="479715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osd.4</a:t>
            </a:r>
          </a:p>
        </p:txBody>
      </p:sp>
      <p:cxnSp>
        <p:nvCxnSpPr>
          <p:cNvPr id="22" name="Прямая со стрелкой 21"/>
          <p:cNvCxnSpPr>
            <a:stCxn id="8" idx="4"/>
            <a:endCxn id="11" idx="0"/>
          </p:cNvCxnSpPr>
          <p:nvPr/>
        </p:nvCxnSpPr>
        <p:spPr>
          <a:xfrm flipH="1">
            <a:off x="1223628" y="2924944"/>
            <a:ext cx="792088" cy="14401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4"/>
            <a:endCxn id="12" idx="0"/>
          </p:cNvCxnSpPr>
          <p:nvPr/>
        </p:nvCxnSpPr>
        <p:spPr>
          <a:xfrm>
            <a:off x="2015716" y="2924944"/>
            <a:ext cx="720080" cy="18722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7" idx="4"/>
            <a:endCxn id="13" idx="0"/>
          </p:cNvCxnSpPr>
          <p:nvPr/>
        </p:nvCxnSpPr>
        <p:spPr>
          <a:xfrm>
            <a:off x="4355976" y="3861048"/>
            <a:ext cx="180020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7" idx="4"/>
            <a:endCxn id="20" idx="0"/>
          </p:cNvCxnSpPr>
          <p:nvPr/>
        </p:nvCxnSpPr>
        <p:spPr>
          <a:xfrm>
            <a:off x="4355976" y="3861048"/>
            <a:ext cx="1620180" cy="936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4"/>
            <a:endCxn id="14" idx="0"/>
          </p:cNvCxnSpPr>
          <p:nvPr/>
        </p:nvCxnSpPr>
        <p:spPr>
          <a:xfrm>
            <a:off x="6732240" y="3068960"/>
            <a:ext cx="756084" cy="100811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467544" y="1196752"/>
            <a:ext cx="1152128" cy="720080"/>
          </a:xfrm>
          <a:prstGeom prst="roundRect">
            <a:avLst/>
          </a:prstGeom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mds.1</a:t>
            </a:r>
          </a:p>
        </p:txBody>
      </p:sp>
      <p:cxnSp>
        <p:nvCxnSpPr>
          <p:cNvPr id="38" name="Прямая со стрелкой 37"/>
          <p:cNvCxnSpPr>
            <a:stCxn id="8" idx="0"/>
            <a:endCxn id="35" idx="2"/>
          </p:cNvCxnSpPr>
          <p:nvPr/>
        </p:nvCxnSpPr>
        <p:spPr>
          <a:xfrm flipH="1" flipV="1">
            <a:off x="1043608" y="1916832"/>
            <a:ext cx="9721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2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  <p:cxnSp>
        <p:nvCxnSpPr>
          <p:cNvPr id="51" name="Прямая со стрелкой 50"/>
          <p:cNvCxnSpPr>
            <a:stCxn id="8" idx="6"/>
            <a:endCxn id="10" idx="2"/>
          </p:cNvCxnSpPr>
          <p:nvPr/>
        </p:nvCxnSpPr>
        <p:spPr>
          <a:xfrm>
            <a:off x="2771800" y="2564904"/>
            <a:ext cx="3168352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8" idx="6"/>
            <a:endCxn id="17" idx="0"/>
          </p:cNvCxnSpPr>
          <p:nvPr/>
        </p:nvCxnSpPr>
        <p:spPr>
          <a:xfrm>
            <a:off x="2771800" y="2564904"/>
            <a:ext cx="158417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7" idx="0"/>
            <a:endCxn id="10" idx="2"/>
          </p:cNvCxnSpPr>
          <p:nvPr/>
        </p:nvCxnSpPr>
        <p:spPr>
          <a:xfrm flipV="1">
            <a:off x="4355976" y="2708920"/>
            <a:ext cx="158417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Скругленный прямоугольник 100"/>
          <p:cNvSpPr/>
          <p:nvPr/>
        </p:nvSpPr>
        <p:spPr>
          <a:xfrm>
            <a:off x="6804248" y="1268760"/>
            <a:ext cx="1152128" cy="720080"/>
          </a:xfrm>
          <a:prstGeom prst="roundRect">
            <a:avLst/>
          </a:prstGeom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mds.N</a:t>
            </a:r>
            <a:endParaRPr lang="en-US" dirty="0" smtClean="0"/>
          </a:p>
        </p:txBody>
      </p:sp>
      <p:cxnSp>
        <p:nvCxnSpPr>
          <p:cNvPr id="102" name="Прямая со стрелкой 101"/>
          <p:cNvCxnSpPr>
            <a:stCxn id="10" idx="0"/>
            <a:endCxn id="101" idx="2"/>
          </p:cNvCxnSpPr>
          <p:nvPr/>
        </p:nvCxnSpPr>
        <p:spPr>
          <a:xfrm flipV="1">
            <a:off x="6732240" y="1988840"/>
            <a:ext cx="648072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GlusterFS</a:t>
            </a:r>
            <a:r>
              <a:rPr lang="en-US" dirty="0" smtClean="0"/>
              <a:t> Architecture</a:t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1600" dirty="0" smtClean="0"/>
              <a:t>(Distributed Replicated Volumes)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1619672" y="1628800"/>
            <a:ext cx="1512168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1703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1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013176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2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3645024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3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47864" y="2348880"/>
            <a:ext cx="1584176" cy="7200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5013176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4</a:t>
            </a:r>
          </a:p>
        </p:txBody>
      </p:sp>
      <p:cxnSp>
        <p:nvCxnSpPr>
          <p:cNvPr id="13" name="Прямая со стрелкой 12"/>
          <p:cNvCxnSpPr>
            <a:stCxn id="5" idx="4"/>
            <a:endCxn id="7" idx="0"/>
          </p:cNvCxnSpPr>
          <p:nvPr/>
        </p:nvCxnSpPr>
        <p:spPr>
          <a:xfrm flipH="1">
            <a:off x="1223628" y="2348880"/>
            <a:ext cx="1152128" cy="136815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4"/>
            <a:endCxn id="8" idx="0"/>
          </p:cNvCxnSpPr>
          <p:nvPr/>
        </p:nvCxnSpPr>
        <p:spPr>
          <a:xfrm flipH="1">
            <a:off x="1871700" y="2348880"/>
            <a:ext cx="504056" cy="26642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4"/>
            <a:endCxn id="9" idx="0"/>
          </p:cNvCxnSpPr>
          <p:nvPr/>
        </p:nvCxnSpPr>
        <p:spPr>
          <a:xfrm flipH="1">
            <a:off x="3599892" y="3068960"/>
            <a:ext cx="540060" cy="57606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4"/>
            <a:endCxn id="12" idx="0"/>
          </p:cNvCxnSpPr>
          <p:nvPr/>
        </p:nvCxnSpPr>
        <p:spPr>
          <a:xfrm>
            <a:off x="4139952" y="3068960"/>
            <a:ext cx="612068" cy="194421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292080" y="371703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N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64088" y="1700808"/>
            <a:ext cx="1512168" cy="7920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N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804248" y="5085184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Brick M</a:t>
            </a:r>
          </a:p>
        </p:txBody>
      </p:sp>
      <p:cxnSp>
        <p:nvCxnSpPr>
          <p:cNvPr id="43" name="Прямая со стрелкой 42"/>
          <p:cNvCxnSpPr>
            <a:stCxn id="41" idx="4"/>
            <a:endCxn id="40" idx="0"/>
          </p:cNvCxnSpPr>
          <p:nvPr/>
        </p:nvCxnSpPr>
        <p:spPr>
          <a:xfrm flipH="1">
            <a:off x="5904148" y="2492896"/>
            <a:ext cx="216024" cy="12241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1" idx="4"/>
            <a:endCxn id="42" idx="0"/>
          </p:cNvCxnSpPr>
          <p:nvPr/>
        </p:nvCxnSpPr>
        <p:spPr>
          <a:xfrm>
            <a:off x="6120172" y="2492896"/>
            <a:ext cx="1296144" cy="25922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7" idx="3"/>
            <a:endCxn id="12" idx="1"/>
          </p:cNvCxnSpPr>
          <p:nvPr/>
        </p:nvCxnSpPr>
        <p:spPr>
          <a:xfrm>
            <a:off x="1835696" y="4113076"/>
            <a:ext cx="2304256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9" idx="3"/>
            <a:endCxn id="42" idx="1"/>
          </p:cNvCxnSpPr>
          <p:nvPr/>
        </p:nvCxnSpPr>
        <p:spPr>
          <a:xfrm>
            <a:off x="4211960" y="4041068"/>
            <a:ext cx="2592288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40" idx="1"/>
            <a:endCxn id="8" idx="3"/>
          </p:cNvCxnSpPr>
          <p:nvPr/>
        </p:nvCxnSpPr>
        <p:spPr>
          <a:xfrm flipH="1">
            <a:off x="2483768" y="4113076"/>
            <a:ext cx="2808312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  <p:cxnSp>
        <p:nvCxnSpPr>
          <p:cNvPr id="72" name="Прямая со стрелкой 71"/>
          <p:cNvCxnSpPr>
            <a:stCxn id="5" idx="6"/>
            <a:endCxn id="11" idx="0"/>
          </p:cNvCxnSpPr>
          <p:nvPr/>
        </p:nvCxnSpPr>
        <p:spPr>
          <a:xfrm>
            <a:off x="3131840" y="1988840"/>
            <a:ext cx="1008112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11" idx="0"/>
            <a:endCxn id="41" idx="2"/>
          </p:cNvCxnSpPr>
          <p:nvPr/>
        </p:nvCxnSpPr>
        <p:spPr>
          <a:xfrm flipV="1">
            <a:off x="4139952" y="2096852"/>
            <a:ext cx="1224136" cy="2520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5" idx="6"/>
            <a:endCxn id="41" idx="2"/>
          </p:cNvCxnSpPr>
          <p:nvPr/>
        </p:nvCxnSpPr>
        <p:spPr>
          <a:xfrm>
            <a:off x="3131840" y="1988840"/>
            <a:ext cx="2232248" cy="1080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LizardFS</a:t>
            </a:r>
            <a:r>
              <a:rPr lang="en-US" dirty="0" smtClean="0"/>
              <a:t> Architecture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19672" y="3429000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12160" y="3501008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chinkN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disk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disk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disk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6"/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disk</a:t>
            </a:r>
          </a:p>
          <a:p>
            <a:pPr algn="ctr"/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35896" y="3429000"/>
            <a:ext cx="1368152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chink2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5157192"/>
            <a:ext cx="1224136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disk</a:t>
            </a:r>
          </a:p>
        </p:txBody>
      </p:sp>
      <p:cxnSp>
        <p:nvCxnSpPr>
          <p:cNvPr id="13" name="Прямая со стрелкой 12"/>
          <p:cNvCxnSpPr>
            <a:stCxn id="5" idx="4"/>
            <a:endCxn id="7" idx="0"/>
          </p:cNvCxnSpPr>
          <p:nvPr/>
        </p:nvCxnSpPr>
        <p:spPr>
          <a:xfrm flipH="1">
            <a:off x="1079612" y="4005064"/>
            <a:ext cx="1224136" cy="115212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4"/>
            <a:endCxn id="8" idx="0"/>
          </p:cNvCxnSpPr>
          <p:nvPr/>
        </p:nvCxnSpPr>
        <p:spPr>
          <a:xfrm>
            <a:off x="2303748" y="4005064"/>
            <a:ext cx="144016" cy="115212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4"/>
            <a:endCxn id="9" idx="0"/>
          </p:cNvCxnSpPr>
          <p:nvPr/>
        </p:nvCxnSpPr>
        <p:spPr>
          <a:xfrm flipH="1">
            <a:off x="3959932" y="4005064"/>
            <a:ext cx="360040" cy="115212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4"/>
            <a:endCxn id="12" idx="0"/>
          </p:cNvCxnSpPr>
          <p:nvPr/>
        </p:nvCxnSpPr>
        <p:spPr>
          <a:xfrm>
            <a:off x="4319972" y="4005064"/>
            <a:ext cx="1080120" cy="115212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4"/>
            <a:endCxn id="10" idx="0"/>
          </p:cNvCxnSpPr>
          <p:nvPr/>
        </p:nvCxnSpPr>
        <p:spPr>
          <a:xfrm>
            <a:off x="6696236" y="4077072"/>
            <a:ext cx="576064" cy="10801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3203848" y="1412776"/>
            <a:ext cx="1800200" cy="648072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56176" y="1772816"/>
            <a:ext cx="1440160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metalogger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67544" y="1916832"/>
            <a:ext cx="1800200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shadow</a:t>
            </a:r>
          </a:p>
        </p:txBody>
      </p:sp>
      <p:cxnSp>
        <p:nvCxnSpPr>
          <p:cNvPr id="45" name="Прямая со стрелкой 44"/>
          <p:cNvCxnSpPr>
            <a:stCxn id="5" idx="0"/>
            <a:endCxn id="39" idx="2"/>
          </p:cNvCxnSpPr>
          <p:nvPr/>
        </p:nvCxnSpPr>
        <p:spPr>
          <a:xfrm flipV="1">
            <a:off x="2303748" y="2060848"/>
            <a:ext cx="180020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1" idx="0"/>
            <a:endCxn id="39" idx="2"/>
          </p:cNvCxnSpPr>
          <p:nvPr/>
        </p:nvCxnSpPr>
        <p:spPr>
          <a:xfrm flipH="1" flipV="1">
            <a:off x="4103948" y="2060848"/>
            <a:ext cx="2160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6" idx="0"/>
            <a:endCxn id="39" idx="2"/>
          </p:cNvCxnSpPr>
          <p:nvPr/>
        </p:nvCxnSpPr>
        <p:spPr>
          <a:xfrm flipH="1" flipV="1">
            <a:off x="4103948" y="2060848"/>
            <a:ext cx="25922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1" idx="3"/>
            <a:endCxn id="39" idx="1"/>
          </p:cNvCxnSpPr>
          <p:nvPr/>
        </p:nvCxnSpPr>
        <p:spPr>
          <a:xfrm flipV="1">
            <a:off x="2267744" y="173681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0" idx="1"/>
            <a:endCxn id="39" idx="3"/>
          </p:cNvCxnSpPr>
          <p:nvPr/>
        </p:nvCxnSpPr>
        <p:spPr>
          <a:xfrm flipH="1" flipV="1">
            <a:off x="5004048" y="1736812"/>
            <a:ext cx="1152128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5" idx="0"/>
            <a:endCxn id="41" idx="2"/>
          </p:cNvCxnSpPr>
          <p:nvPr/>
        </p:nvCxnSpPr>
        <p:spPr>
          <a:xfrm flipH="1" flipV="1">
            <a:off x="1367644" y="2564904"/>
            <a:ext cx="936104" cy="864096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1" idx="0"/>
            <a:endCxn id="41" idx="2"/>
          </p:cNvCxnSpPr>
          <p:nvPr/>
        </p:nvCxnSpPr>
        <p:spPr>
          <a:xfrm flipH="1" flipV="1">
            <a:off x="1367644" y="2564904"/>
            <a:ext cx="2952328" cy="864096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0"/>
            <a:endCxn id="41" idx="2"/>
          </p:cNvCxnSpPr>
          <p:nvPr/>
        </p:nvCxnSpPr>
        <p:spPr>
          <a:xfrm flipH="1" flipV="1">
            <a:off x="1367644" y="2564904"/>
            <a:ext cx="5328592" cy="936104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2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Limitations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16824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err="1" smtClean="0"/>
              <a:t>CephFS</a:t>
            </a:r>
            <a:endParaRPr lang="ru-RU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00" dirty="0" smtClean="0"/>
              <a:t>		- Non production version</a:t>
            </a:r>
            <a:r>
              <a:rPr lang="ru-RU" sz="2300" dirty="0" smtClean="0"/>
              <a:t> (!)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	- Do not recommend use more than one </a:t>
            </a:r>
            <a:r>
              <a:rPr lang="en-US" sz="2300" dirty="0" err="1" smtClean="0"/>
              <a:t>Mds</a:t>
            </a:r>
            <a:endParaRPr lang="en-US" sz="2300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  <a:defRPr/>
            </a:pPr>
            <a:r>
              <a:rPr lang="en-US" sz="2900" dirty="0" err="1" smtClean="0"/>
              <a:t>GlusterFS</a:t>
            </a:r>
            <a:endParaRPr lang="ru-RU" sz="2900" dirty="0" smtClean="0"/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		</a:t>
            </a:r>
            <a:r>
              <a:rPr lang="en-US" sz="2300" dirty="0" smtClean="0"/>
              <a:t>- Management is </a:t>
            </a:r>
            <a:r>
              <a:rPr lang="en-US" sz="2000" dirty="0" smtClean="0"/>
              <a:t>not enough flexible</a:t>
            </a:r>
            <a:endParaRPr lang="en-US" sz="2300" dirty="0" smtClean="0"/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sz="2900" dirty="0" err="1" smtClean="0"/>
              <a:t>LizardFS</a:t>
            </a:r>
            <a:endParaRPr lang="ru-RU" sz="2900" dirty="0" smtClean="0"/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		</a:t>
            </a:r>
            <a:r>
              <a:rPr lang="en-US" sz="2300" dirty="0" smtClean="0"/>
              <a:t>- High Availability only manually</a:t>
            </a:r>
          </a:p>
          <a:p>
            <a:pPr lvl="0">
              <a:buNone/>
              <a:defRPr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15616" y="4005064"/>
            <a:ext cx="6881192" cy="246888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decision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5544616" cy="47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skytechnology.pl/wp-content/uploads/2014/03/slide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645024"/>
            <a:ext cx="2664296" cy="266429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Pre-</a:t>
            </a:r>
            <a:r>
              <a:rPr lang="en-US" dirty="0" err="1" smtClean="0"/>
              <a:t>producton</a:t>
            </a:r>
            <a:r>
              <a:rPr lang="en-US" dirty="0" smtClean="0"/>
              <a:t> Storage Resources(JINR)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Hardware: 3 Servers (2U)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Storage: 9 HDD (2TB each)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Total Space:16 TB </a:t>
            </a:r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1005</TotalTime>
  <Words>394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Oriel</vt:lpstr>
      <vt:lpstr>Creating cloud storage  system at JINR </vt:lpstr>
      <vt:lpstr>Requirements List </vt:lpstr>
      <vt:lpstr>Available systems </vt:lpstr>
      <vt:lpstr>CephFS Architecture </vt:lpstr>
      <vt:lpstr>GlusterFS Architecture  (Distributed Replicated Volumes)</vt:lpstr>
      <vt:lpstr>LizardFS Architecture </vt:lpstr>
      <vt:lpstr>Limitations</vt:lpstr>
      <vt:lpstr>Our decision </vt:lpstr>
      <vt:lpstr>Pre-producton Storage Resources(JINR)   </vt:lpstr>
      <vt:lpstr>Слайд 10</vt:lpstr>
      <vt:lpstr>Using </vt:lpstr>
      <vt:lpstr>  Additional use-case </vt:lpstr>
      <vt:lpstr>ownCloud Features </vt:lpstr>
      <vt:lpstr>Thank you for your attention!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cloud storage  system at JINR</dc:title>
  <dc:creator>roman</dc:creator>
  <cp:lastModifiedBy>Roman S</cp:lastModifiedBy>
  <cp:revision>69</cp:revision>
  <dcterms:created xsi:type="dcterms:W3CDTF">2015-09-14T06:30:07Z</dcterms:created>
  <dcterms:modified xsi:type="dcterms:W3CDTF">2015-10-01T08:19:25Z</dcterms:modified>
</cp:coreProperties>
</file>