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58" r:id="rId4"/>
    <p:sldId id="265" r:id="rId5"/>
    <p:sldId id="268" r:id="rId6"/>
    <p:sldId id="280" r:id="rId7"/>
    <p:sldId id="275" r:id="rId8"/>
    <p:sldId id="266" r:id="rId9"/>
    <p:sldId id="277" r:id="rId10"/>
    <p:sldId id="273" r:id="rId11"/>
    <p:sldId id="281" r:id="rId12"/>
    <p:sldId id="286" r:id="rId13"/>
    <p:sldId id="289" r:id="rId14"/>
    <p:sldId id="303" r:id="rId15"/>
    <p:sldId id="295" r:id="rId16"/>
    <p:sldId id="296" r:id="rId17"/>
    <p:sldId id="301" r:id="rId18"/>
    <p:sldId id="300" r:id="rId19"/>
    <p:sldId id="305" r:id="rId20"/>
  </p:sldIdLst>
  <p:sldSz cx="9144000" cy="6858000" type="screen4x3"/>
  <p:notesSz cx="6640513" cy="99044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1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D719-AA0C-47D5-AA79-C93A7A547A14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CD673-E7BF-49DF-BB42-10FEBCCF4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D719-AA0C-47D5-AA79-C93A7A547A14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CD673-E7BF-49DF-BB42-10FEBCCF4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D719-AA0C-47D5-AA79-C93A7A547A14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CD673-E7BF-49DF-BB42-10FEBCCF4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D719-AA0C-47D5-AA79-C93A7A547A14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CD673-E7BF-49DF-BB42-10FEBCCF4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D719-AA0C-47D5-AA79-C93A7A547A14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CD673-E7BF-49DF-BB42-10FEBCCF4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D719-AA0C-47D5-AA79-C93A7A547A14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CD673-E7BF-49DF-BB42-10FEBCCF4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D719-AA0C-47D5-AA79-C93A7A547A14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CD673-E7BF-49DF-BB42-10FEBCCF4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D719-AA0C-47D5-AA79-C93A7A547A14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CD673-E7BF-49DF-BB42-10FEBCCF4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D719-AA0C-47D5-AA79-C93A7A547A14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CD673-E7BF-49DF-BB42-10FEBCCF4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D719-AA0C-47D5-AA79-C93A7A547A14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CD673-E7BF-49DF-BB42-10FEBCCF4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D719-AA0C-47D5-AA79-C93A7A547A14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CD673-E7BF-49DF-BB42-10FEBCCF4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1D719-AA0C-47D5-AA79-C93A7A547A14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CD673-E7BF-49DF-BB42-10FEBCCF4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tyura@sungns.jinr.r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CPU@3.10" TargetMode="Externa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6.jpeg"/><Relationship Id="rId7" Type="http://schemas.openxmlformats.org/officeDocument/2006/relationships/image" Target="../media/image4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hyperlink" Target="mailto:CPU@3.10" TargetMode="External"/><Relationship Id="rId11" Type="http://schemas.openxmlformats.org/officeDocument/2006/relationships/oleObject" Target="../embeddings/oleObject2.bin"/><Relationship Id="rId5" Type="http://schemas.openxmlformats.org/officeDocument/2006/relationships/image" Target="../media/image48.jpeg"/><Relationship Id="rId10" Type="http://schemas.openxmlformats.org/officeDocument/2006/relationships/image" Target="../media/image52.png"/><Relationship Id="rId4" Type="http://schemas.openxmlformats.org/officeDocument/2006/relationships/image" Target="../media/image47.png"/><Relationship Id="rId9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56.png"/><Relationship Id="rId9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8" y="142852"/>
            <a:ext cx="7429520" cy="655633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en-US" sz="2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New trends in development of “Active Correlation” Technique</a:t>
            </a:r>
            <a:r>
              <a:rPr lang="ru-RU" sz="2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endParaRPr lang="ru-RU" sz="22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714488"/>
            <a:ext cx="5643602" cy="4714908"/>
          </a:xfrm>
          <a:solidFill>
            <a:schemeClr val="bg1">
              <a:lumMod val="95000"/>
            </a:schemeClr>
          </a:solidFill>
          <a:ln>
            <a:solidFill>
              <a:srgbClr val="66CCFF"/>
            </a:solidFill>
          </a:ln>
        </p:spPr>
        <p:txBody>
          <a:bodyPr>
            <a:normAutofit/>
          </a:bodyPr>
          <a:lstStyle/>
          <a:p>
            <a:pPr marL="342900" indent="-342900" algn="just">
              <a:buAutoNum type="arabicPeriod"/>
            </a:pPr>
            <a:r>
              <a:rPr lang="en-US" sz="1400" b="1" i="1" dirty="0" smtClean="0">
                <a:solidFill>
                  <a:schemeClr val="tx1"/>
                </a:solidFill>
              </a:rPr>
              <a:t>Introduction</a:t>
            </a:r>
            <a:r>
              <a:rPr lang="ru-RU" sz="1400" i="1" dirty="0" smtClean="0">
                <a:solidFill>
                  <a:schemeClr val="tx1"/>
                </a:solidFill>
              </a:rPr>
              <a:t>: </a:t>
            </a:r>
            <a:r>
              <a:rPr lang="en-US" sz="1400" i="1" dirty="0" smtClean="0">
                <a:solidFill>
                  <a:schemeClr val="tx1"/>
                </a:solidFill>
              </a:rPr>
              <a:t>DGFRS</a:t>
            </a:r>
            <a:r>
              <a:rPr lang="ru-RU" sz="1400" i="1" dirty="0" smtClean="0">
                <a:solidFill>
                  <a:schemeClr val="tx1"/>
                </a:solidFill>
              </a:rPr>
              <a:t>, </a:t>
            </a:r>
            <a:r>
              <a:rPr lang="en-US" sz="1400" i="1" dirty="0" smtClean="0">
                <a:solidFill>
                  <a:schemeClr val="tx1"/>
                </a:solidFill>
              </a:rPr>
              <a:t>detection system, real-time algorithm to search for ER-</a:t>
            </a:r>
            <a:r>
              <a:rPr lang="el-GR" sz="1400" i="1" dirty="0" smtClean="0">
                <a:solidFill>
                  <a:schemeClr val="tx1"/>
                </a:solidFill>
              </a:rPr>
              <a:t>α</a:t>
            </a:r>
            <a:r>
              <a:rPr lang="en-US" sz="1400" i="1" dirty="0" smtClean="0">
                <a:solidFill>
                  <a:schemeClr val="tx1"/>
                </a:solidFill>
              </a:rPr>
              <a:t> sequences</a:t>
            </a:r>
            <a:r>
              <a:rPr lang="ru-RU" sz="1400" i="1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 algn="just">
              <a:buAutoNum type="arabicPeriod"/>
            </a:pPr>
            <a:endParaRPr lang="ru-RU" sz="1400" i="1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 startAt="2"/>
            </a:pPr>
            <a:r>
              <a:rPr lang="en-US" sz="1400" b="1" i="1" dirty="0" smtClean="0">
                <a:solidFill>
                  <a:schemeClr val="tx1"/>
                </a:solidFill>
              </a:rPr>
              <a:t>Examples for</a:t>
            </a:r>
            <a:r>
              <a:rPr lang="ru-RU" sz="1400" b="1" i="1" dirty="0" smtClean="0">
                <a:solidFill>
                  <a:schemeClr val="tx1"/>
                </a:solidFill>
              </a:rPr>
              <a:t> </a:t>
            </a:r>
            <a:r>
              <a:rPr lang="en-US" sz="1400" b="1" i="1" dirty="0" smtClean="0">
                <a:solidFill>
                  <a:schemeClr val="tx1"/>
                </a:solidFill>
              </a:rPr>
              <a:t>PIPS and DSSSD. Specifics of DSSSD applications</a:t>
            </a:r>
            <a:r>
              <a:rPr lang="ru-RU" sz="1400" b="1" i="1" dirty="0" smtClean="0">
                <a:solidFill>
                  <a:schemeClr val="tx1"/>
                </a:solidFill>
              </a:rPr>
              <a:t>. </a:t>
            </a:r>
            <a:r>
              <a:rPr lang="en-US" sz="1400" b="1" i="1" dirty="0" smtClean="0">
                <a:solidFill>
                  <a:schemeClr val="tx1"/>
                </a:solidFill>
              </a:rPr>
              <a:t> </a:t>
            </a:r>
          </a:p>
          <a:p>
            <a:pPr marL="342900" indent="-342900" algn="just"/>
            <a:r>
              <a:rPr lang="en-US" sz="1400" i="1" dirty="0" smtClean="0">
                <a:solidFill>
                  <a:schemeClr val="tx1"/>
                </a:solidFill>
              </a:rPr>
              <a:t>        /</a:t>
            </a:r>
            <a:r>
              <a:rPr lang="en-US" sz="1400" b="1" i="1" dirty="0" smtClean="0">
                <a:solidFill>
                  <a:srgbClr val="00B050"/>
                </a:solidFill>
              </a:rPr>
              <a:t>Past + present</a:t>
            </a:r>
            <a:r>
              <a:rPr lang="en-US" sz="1400" i="1" dirty="0" smtClean="0">
                <a:solidFill>
                  <a:schemeClr val="tx1"/>
                </a:solidFill>
              </a:rPr>
              <a:t>/</a:t>
            </a:r>
          </a:p>
          <a:p>
            <a:pPr marL="342900" indent="-342900" algn="just"/>
            <a:r>
              <a:rPr lang="en-US" sz="1400" u="sng" strike="sngStrike" dirty="0" smtClean="0">
                <a:solidFill>
                  <a:srgbClr val="FF0000"/>
                </a:solidFill>
              </a:rPr>
              <a:t>-------------------------------------------------------------------------</a:t>
            </a:r>
          </a:p>
          <a:p>
            <a:pPr marL="342900" indent="-342900" algn="just">
              <a:buAutoNum type="arabicPeriod" startAt="3"/>
            </a:pPr>
            <a:r>
              <a:rPr lang="en-US" sz="1400" i="1" dirty="0" smtClean="0">
                <a:solidFill>
                  <a:schemeClr val="tx1"/>
                </a:solidFill>
              </a:rPr>
              <a:t>(</a:t>
            </a:r>
            <a:r>
              <a:rPr lang="en-US" sz="1400" b="1" i="1" dirty="0" smtClean="0">
                <a:solidFill>
                  <a:srgbClr val="00B050"/>
                </a:solidFill>
              </a:rPr>
              <a:t>nearest future</a:t>
            </a:r>
            <a:r>
              <a:rPr lang="en-US" sz="1400" i="1" dirty="0" smtClean="0">
                <a:solidFill>
                  <a:schemeClr val="tx1"/>
                </a:solidFill>
              </a:rPr>
              <a:t>) </a:t>
            </a:r>
            <a:r>
              <a:rPr lang="en-US" sz="1400" b="1" i="1" dirty="0" smtClean="0">
                <a:solidFill>
                  <a:schemeClr val="tx1"/>
                </a:solidFill>
              </a:rPr>
              <a:t>Ultra high beam intensities </a:t>
            </a:r>
          </a:p>
          <a:p>
            <a:pPr marL="342900" indent="-342900" algn="just"/>
            <a:r>
              <a:rPr lang="en-US" sz="1400" i="1" dirty="0" smtClean="0">
                <a:solidFill>
                  <a:schemeClr val="tx1"/>
                </a:solidFill>
              </a:rPr>
              <a:t>      (FLNR DC-280 project)</a:t>
            </a:r>
            <a:r>
              <a:rPr lang="ru-RU" sz="1400" i="1" dirty="0" smtClean="0">
                <a:solidFill>
                  <a:srgbClr val="0070C0"/>
                </a:solidFill>
              </a:rPr>
              <a:t>.</a:t>
            </a:r>
            <a:r>
              <a:rPr lang="en-US" sz="1400" i="1" dirty="0" smtClean="0">
                <a:solidFill>
                  <a:srgbClr val="0070C0"/>
                </a:solidFill>
              </a:rPr>
              <a:t> </a:t>
            </a:r>
            <a:r>
              <a:rPr lang="en-US" sz="1400" i="1" dirty="0" smtClean="0">
                <a:solidFill>
                  <a:srgbClr val="FF0000"/>
                </a:solidFill>
              </a:rPr>
              <a:t>~2017-2018; ~5-10 p</a:t>
            </a:r>
            <a:r>
              <a:rPr lang="el-GR" sz="1400" i="1" dirty="0" smtClean="0">
                <a:solidFill>
                  <a:srgbClr val="FF0000"/>
                </a:solidFill>
              </a:rPr>
              <a:t>μ</a:t>
            </a:r>
            <a:r>
              <a:rPr lang="en-US" sz="1400" i="1" dirty="0" smtClean="0">
                <a:solidFill>
                  <a:srgbClr val="FF0000"/>
                </a:solidFill>
              </a:rPr>
              <a:t>A </a:t>
            </a:r>
            <a:r>
              <a:rPr lang="en-US" sz="1400" i="1" baseline="30000" dirty="0" smtClean="0">
                <a:solidFill>
                  <a:srgbClr val="FF0000"/>
                </a:solidFill>
              </a:rPr>
              <a:t>48</a:t>
            </a:r>
            <a:r>
              <a:rPr lang="en-US" sz="1400" i="1" dirty="0" smtClean="0">
                <a:solidFill>
                  <a:srgbClr val="FF0000"/>
                </a:solidFill>
              </a:rPr>
              <a:t>Ca, </a:t>
            </a:r>
            <a:r>
              <a:rPr lang="en-US" sz="1400" i="1" baseline="30000" dirty="0" smtClean="0">
                <a:solidFill>
                  <a:srgbClr val="FF0000"/>
                </a:solidFill>
              </a:rPr>
              <a:t>50</a:t>
            </a:r>
            <a:r>
              <a:rPr lang="en-US" sz="1400" i="1" dirty="0" smtClean="0">
                <a:solidFill>
                  <a:srgbClr val="FF0000"/>
                </a:solidFill>
              </a:rPr>
              <a:t>Ti..</a:t>
            </a:r>
            <a:r>
              <a:rPr lang="en-US" sz="2000" b="1" i="1" dirty="0" smtClean="0">
                <a:solidFill>
                  <a:srgbClr val="FF0000"/>
                </a:solidFill>
              </a:rPr>
              <a:t>!</a:t>
            </a:r>
            <a:endParaRPr lang="ru-RU" sz="2000" b="1" i="1" dirty="0" smtClean="0">
              <a:solidFill>
                <a:schemeClr val="tx1"/>
              </a:solidFill>
            </a:endParaRPr>
          </a:p>
          <a:p>
            <a:pPr marL="342900" indent="-342900" algn="just"/>
            <a:r>
              <a:rPr lang="en-US" sz="1400" i="1" dirty="0" smtClean="0">
                <a:solidFill>
                  <a:schemeClr val="tx1"/>
                </a:solidFill>
              </a:rPr>
              <a:t>4. </a:t>
            </a:r>
            <a:r>
              <a:rPr lang="en-US" sz="1400" b="1" i="1" dirty="0" smtClean="0">
                <a:solidFill>
                  <a:schemeClr val="tx1"/>
                </a:solidFill>
              </a:rPr>
              <a:t>Spectrometer implementation</a:t>
            </a:r>
            <a:r>
              <a:rPr lang="en-US" sz="1400" i="1" dirty="0" smtClean="0">
                <a:solidFill>
                  <a:schemeClr val="tx1"/>
                </a:solidFill>
              </a:rPr>
              <a:t>. </a:t>
            </a:r>
          </a:p>
          <a:p>
            <a:pPr marL="342900" indent="-342900" algn="just"/>
            <a:r>
              <a:rPr lang="en-US" sz="1400" i="1" dirty="0" smtClean="0">
                <a:solidFill>
                  <a:schemeClr val="tx1"/>
                </a:solidFill>
              </a:rPr>
              <a:t>         (</a:t>
            </a:r>
            <a:r>
              <a:rPr lang="en-US" sz="1400" b="1" i="1" dirty="0" smtClean="0">
                <a:solidFill>
                  <a:schemeClr val="tx1"/>
                </a:solidFill>
              </a:rPr>
              <a:t>ADP-16</a:t>
            </a:r>
            <a:r>
              <a:rPr lang="en-US" sz="1400" i="1" dirty="0" smtClean="0">
                <a:solidFill>
                  <a:schemeClr val="tx1"/>
                </a:solidFill>
              </a:rPr>
              <a:t> “</a:t>
            </a:r>
            <a:r>
              <a:rPr lang="en-US" sz="1400" i="1" dirty="0" err="1" smtClean="0">
                <a:solidFill>
                  <a:schemeClr val="tx1"/>
                </a:solidFill>
              </a:rPr>
              <a:t>TekhInvest</a:t>
            </a:r>
            <a:r>
              <a:rPr lang="en-US" sz="1400" i="1" dirty="0" smtClean="0">
                <a:solidFill>
                  <a:schemeClr val="tx1"/>
                </a:solidFill>
              </a:rPr>
              <a:t>”, free economy zone </a:t>
            </a:r>
            <a:r>
              <a:rPr lang="en-US" sz="1400" i="1" dirty="0" err="1" smtClean="0">
                <a:solidFill>
                  <a:schemeClr val="tx1"/>
                </a:solidFill>
              </a:rPr>
              <a:t>Dubna</a:t>
            </a:r>
            <a:r>
              <a:rPr lang="en-US" sz="1400" i="1" dirty="0" smtClean="0">
                <a:solidFill>
                  <a:schemeClr val="tx1"/>
                </a:solidFill>
              </a:rPr>
              <a:t> as a base unit )</a:t>
            </a:r>
            <a:endParaRPr lang="ru-RU" sz="1400" i="1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 startAt="3"/>
            </a:pPr>
            <a:endParaRPr lang="en-US" sz="1400" i="1" dirty="0" smtClean="0">
              <a:solidFill>
                <a:schemeClr val="tx1"/>
              </a:solidFill>
            </a:endParaRPr>
          </a:p>
          <a:p>
            <a:pPr marL="342900" indent="-342900" algn="just"/>
            <a:r>
              <a:rPr lang="en-US" sz="1400" i="1" dirty="0" smtClean="0">
                <a:solidFill>
                  <a:schemeClr val="tx1"/>
                </a:solidFill>
              </a:rPr>
              <a:t>5</a:t>
            </a:r>
            <a:r>
              <a:rPr lang="en-US" sz="1400" b="1" i="1" dirty="0" smtClean="0">
                <a:solidFill>
                  <a:schemeClr val="tx1"/>
                </a:solidFill>
              </a:rPr>
              <a:t>. Few words about radiation stability</a:t>
            </a:r>
            <a:endParaRPr lang="en-US" sz="1400" b="1" i="1" dirty="0" smtClean="0">
              <a:solidFill>
                <a:srgbClr val="0070C0"/>
              </a:solidFill>
            </a:endParaRPr>
          </a:p>
          <a:p>
            <a:pPr marL="342900" indent="-342900" algn="just"/>
            <a:r>
              <a:rPr lang="ru-RU" sz="1400" i="1" dirty="0" smtClean="0">
                <a:solidFill>
                  <a:schemeClr val="tx1"/>
                </a:solidFill>
                <a:sym typeface="Wingdings" pitchFamily="2" charset="2"/>
              </a:rPr>
              <a:t>                                                               </a:t>
            </a:r>
            <a:endParaRPr lang="ru-RU" sz="1400" i="1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 startAt="6"/>
            </a:pPr>
            <a:r>
              <a:rPr lang="en-US" sz="1400" b="1" i="1" dirty="0" smtClean="0">
                <a:solidFill>
                  <a:schemeClr val="tx1"/>
                </a:solidFill>
              </a:rPr>
              <a:t>Summary</a:t>
            </a:r>
          </a:p>
          <a:p>
            <a:pPr marL="342900" indent="-342900" algn="just"/>
            <a:r>
              <a:rPr lang="en-US" sz="1800" b="1" i="1" dirty="0" smtClean="0">
                <a:solidFill>
                  <a:srgbClr val="00B050"/>
                </a:solidFill>
              </a:rPr>
              <a:t>-----------------------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342900" indent="-342900" algn="l"/>
            <a:r>
              <a:rPr lang="en-US" sz="1400" b="1" i="1" dirty="0" smtClean="0">
                <a:solidFill>
                  <a:schemeClr val="accent3">
                    <a:lumMod val="50000"/>
                  </a:schemeClr>
                </a:solidFill>
              </a:rPr>
              <a:t>PS ( abbreviators )    PIPS, DSSSD…</a:t>
            </a:r>
            <a:endParaRPr lang="ru-RU" sz="1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551573"/>
            <a:ext cx="5046574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bg2"/>
                </a:solidFill>
              </a:rPr>
              <a:t>Yu.S</a:t>
            </a:r>
            <a:r>
              <a:rPr lang="en-US" sz="1400" b="1" dirty="0" smtClean="0">
                <a:solidFill>
                  <a:schemeClr val="bg2"/>
                </a:solidFill>
              </a:rPr>
              <a:t>. </a:t>
            </a:r>
            <a:r>
              <a:rPr lang="en-US" sz="1400" b="1" dirty="0" err="1" smtClean="0">
                <a:solidFill>
                  <a:schemeClr val="bg2"/>
                </a:solidFill>
              </a:rPr>
              <a:t>Tsyganov</a:t>
            </a:r>
            <a:endParaRPr lang="en-US" sz="1400" b="1" dirty="0" smtClean="0">
              <a:solidFill>
                <a:schemeClr val="bg2"/>
              </a:solidFill>
            </a:endParaRPr>
          </a:p>
          <a:p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</a:rPr>
              <a:t>FLNR, JINR +</a:t>
            </a:r>
          </a:p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@Collaboration </a:t>
            </a:r>
            <a:r>
              <a:rPr lang="en-US" sz="1400" b="1" dirty="0" err="1" smtClean="0">
                <a:solidFill>
                  <a:schemeClr val="tx2">
                    <a:lumMod val="75000"/>
                  </a:schemeClr>
                </a:solidFill>
              </a:rPr>
              <a:t>Dubna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-Livermore-Oak Ridge      (JINR-LLNL-ORNL)</a:t>
            </a:r>
            <a:endParaRPr lang="ru-RU" sz="1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200" i="1" dirty="0" smtClean="0">
                <a:hlinkClick r:id="rId2"/>
              </a:rPr>
              <a:t>tyura@sungns.jinr.ru</a:t>
            </a:r>
            <a:r>
              <a:rPr lang="en-US" sz="1200" i="1" dirty="0" smtClean="0"/>
              <a:t> </a:t>
            </a:r>
            <a:r>
              <a:rPr lang="en-US" sz="1200" dirty="0" smtClean="0"/>
              <a:t>,   </a:t>
            </a:r>
            <a:r>
              <a:rPr lang="en-US" sz="1200" i="1" dirty="0" smtClean="0"/>
              <a:t>2167590</a:t>
            </a:r>
            <a:r>
              <a:rPr lang="en-US" sz="1200" dirty="0" smtClean="0"/>
              <a:t> </a:t>
            </a:r>
            <a:endParaRPr lang="ru-RU" sz="1200" dirty="0"/>
          </a:p>
        </p:txBody>
      </p:sp>
      <p:pic>
        <p:nvPicPr>
          <p:cNvPr id="9" name="Рисунок 6" descr="IMG_712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857232"/>
            <a:ext cx="2714644" cy="18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14546" y="1357298"/>
            <a:ext cx="1943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u="sng" dirty="0" smtClean="0"/>
              <a:t>Table of contents</a:t>
            </a:r>
            <a:endParaRPr lang="ru-RU" sz="2000" i="1" u="sng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429520" y="142852"/>
            <a:ext cx="1500198" cy="64633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NEC’2015</a:t>
            </a:r>
          </a:p>
          <a:p>
            <a:pPr algn="ctr"/>
            <a:r>
              <a:rPr lang="en-US" sz="12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Budva</a:t>
            </a:r>
            <a:endParaRPr lang="en-US" sz="12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en-US" sz="1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Montenegro</a:t>
            </a:r>
            <a:endParaRPr lang="ru-RU" sz="1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1" name="Рисунок 10" descr="P10609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50793" y="3143248"/>
            <a:ext cx="2678925" cy="35719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86259" y="2640923"/>
            <a:ext cx="24434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 smtClean="0"/>
              <a:t>Declaration of Z=114</a:t>
            </a:r>
          </a:p>
          <a:p>
            <a:r>
              <a:rPr lang="en-US" sz="1100" b="1" i="1" dirty="0" smtClean="0"/>
              <a:t>naming by IUPAC President</a:t>
            </a:r>
            <a:endParaRPr lang="ru-RU" sz="11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0232" y="142852"/>
            <a:ext cx="7143769" cy="160043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</a:rPr>
              <a:t>trends</a:t>
            </a:r>
            <a:r>
              <a:rPr lang="ru-RU" sz="2000" dirty="0" smtClean="0">
                <a:solidFill>
                  <a:schemeClr val="bg1"/>
                </a:solidFill>
              </a:rPr>
              <a:t> : а) </a:t>
            </a:r>
            <a:r>
              <a:rPr lang="en-US" sz="2000" dirty="0" smtClean="0">
                <a:solidFill>
                  <a:schemeClr val="bg1"/>
                </a:solidFill>
              </a:rPr>
              <a:t>to decrease rates in FPD of the DGFRS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sym typeface="Wingdings" pitchFamily="2" charset="2"/>
              </a:rPr>
              <a:t> DSSSD 	 	   application (</a:t>
            </a:r>
            <a:r>
              <a:rPr lang="en-US" sz="1600" dirty="0" smtClean="0">
                <a:solidFill>
                  <a:schemeClr val="bg1"/>
                </a:solidFill>
                <a:sym typeface="Wingdings" pitchFamily="2" charset="2"/>
              </a:rPr>
              <a:t>lover side of the “elementary cell”)</a:t>
            </a:r>
          </a:p>
          <a:p>
            <a:r>
              <a:rPr lang="ru-RU" sz="2000" dirty="0" smtClean="0">
                <a:solidFill>
                  <a:schemeClr val="bg1"/>
                </a:solidFill>
                <a:sym typeface="Wingdings" pitchFamily="2" charset="2"/>
              </a:rPr>
              <a:t>               </a:t>
            </a:r>
            <a:r>
              <a:rPr lang="en-US" sz="2000" dirty="0" smtClean="0">
                <a:solidFill>
                  <a:schemeClr val="bg1"/>
                </a:solidFill>
                <a:sym typeface="Wingdings" pitchFamily="2" charset="2"/>
              </a:rPr>
              <a:t>b</a:t>
            </a:r>
            <a:r>
              <a:rPr lang="ru-RU" sz="2000" dirty="0" smtClean="0">
                <a:solidFill>
                  <a:schemeClr val="bg1"/>
                </a:solidFill>
                <a:sym typeface="Wingdings" pitchFamily="2" charset="2"/>
              </a:rPr>
              <a:t>) </a:t>
            </a:r>
            <a:r>
              <a:rPr lang="en-US" sz="2000" dirty="0" smtClean="0">
                <a:solidFill>
                  <a:schemeClr val="bg1"/>
                </a:solidFill>
                <a:sym typeface="Wingdings" pitchFamily="2" charset="2"/>
              </a:rPr>
              <a:t>intensity &gt; </a:t>
            </a:r>
            <a:r>
              <a:rPr lang="ru-RU" sz="2000" dirty="0" smtClean="0">
                <a:solidFill>
                  <a:schemeClr val="bg1"/>
                </a:solidFill>
                <a:sym typeface="Wingdings" pitchFamily="2" charset="2"/>
              </a:rPr>
              <a:t> 1 </a:t>
            </a:r>
            <a:r>
              <a:rPr lang="en-US" sz="2000" dirty="0" smtClean="0">
                <a:solidFill>
                  <a:schemeClr val="bg1"/>
                </a:solidFill>
                <a:sym typeface="Wingdings" pitchFamily="2" charset="2"/>
              </a:rPr>
              <a:t>p</a:t>
            </a:r>
            <a:r>
              <a:rPr lang="el-GR" sz="2000" dirty="0" smtClean="0">
                <a:solidFill>
                  <a:schemeClr val="bg1"/>
                </a:solidFill>
                <a:sym typeface="Wingdings" pitchFamily="2" charset="2"/>
              </a:rPr>
              <a:t>μ</a:t>
            </a:r>
            <a:r>
              <a:rPr lang="en-US" sz="2000" dirty="0" smtClean="0">
                <a:solidFill>
                  <a:schemeClr val="bg1"/>
                </a:solidFill>
                <a:sym typeface="Wingdings" pitchFamily="2" charset="2"/>
              </a:rPr>
              <a:t>A (5-10)</a:t>
            </a:r>
            <a:r>
              <a:rPr lang="ru-RU" sz="2000" dirty="0" smtClean="0">
                <a:solidFill>
                  <a:schemeClr val="bg1"/>
                </a:solidFill>
                <a:sym typeface="Wingdings" pitchFamily="2" charset="2"/>
              </a:rPr>
              <a:t>- </a:t>
            </a:r>
          </a:p>
          <a:p>
            <a:r>
              <a:rPr lang="ru-RU" sz="2000" dirty="0" smtClean="0">
                <a:solidFill>
                  <a:schemeClr val="bg1"/>
                </a:solidFill>
                <a:sym typeface="Wingdings" pitchFamily="2" charset="2"/>
              </a:rPr>
              <a:t>                   </a:t>
            </a:r>
            <a:r>
              <a:rPr lang="en-US" sz="2000" dirty="0" smtClean="0">
                <a:solidFill>
                  <a:schemeClr val="bg1"/>
                </a:solidFill>
                <a:sym typeface="Wingdings" pitchFamily="2" charset="2"/>
              </a:rPr>
              <a:t>approach, implementation (in brief)</a:t>
            </a:r>
            <a:r>
              <a:rPr lang="ru-RU" sz="2000" dirty="0" smtClean="0">
                <a:solidFill>
                  <a:schemeClr val="bg1"/>
                </a:solidFill>
                <a:sym typeface="Wingdings" pitchFamily="2" charset="2"/>
              </a:rPr>
              <a:t>, </a:t>
            </a:r>
            <a:r>
              <a:rPr lang="en-US" sz="2000" dirty="0" smtClean="0">
                <a:solidFill>
                  <a:schemeClr val="bg1"/>
                </a:solidFill>
                <a:sym typeface="Wingdings" pitchFamily="2" charset="2"/>
              </a:rPr>
              <a:t>radiation stability</a:t>
            </a:r>
            <a:r>
              <a:rPr lang="ru-RU" sz="2000" dirty="0" smtClean="0">
                <a:solidFill>
                  <a:schemeClr val="bg1"/>
                </a:solidFill>
                <a:sym typeface="Wingdings" pitchFamily="2" charset="2"/>
              </a:rPr>
              <a:t>      </a:t>
            </a:r>
            <a:endParaRPr lang="en-US" sz="2000" dirty="0" smtClean="0">
              <a:solidFill>
                <a:schemeClr val="bg1"/>
              </a:solidFill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	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   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            </a:t>
            </a:r>
            <a:endParaRPr lang="ru-RU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785794"/>
            <a:ext cx="1928794" cy="1744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000232" y="1643050"/>
            <a:ext cx="2643206" cy="46166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Extrapolation to </a:t>
            </a:r>
            <a:r>
              <a:rPr lang="ru-RU" sz="1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1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J</a:t>
            </a:r>
            <a:r>
              <a:rPr lang="en-US" sz="1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" pitchFamily="2" charset="2"/>
              </a:rPr>
              <a:t>5-10 </a:t>
            </a:r>
            <a:r>
              <a:rPr lang="en-US" sz="1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" pitchFamily="2" charset="2"/>
              </a:rPr>
              <a:t>pµA</a:t>
            </a:r>
            <a:endParaRPr lang="en-US" sz="12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sym typeface="Wingdings" pitchFamily="2" charset="2"/>
            </a:endParaRPr>
          </a:p>
          <a:p>
            <a:pPr algn="ctr"/>
            <a:r>
              <a:rPr lang="en-US" sz="1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" pitchFamily="2" charset="2"/>
              </a:rPr>
              <a:t>Crazy result !</a:t>
            </a:r>
            <a:endParaRPr lang="ru-RU" sz="1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 flipH="1" flipV="1">
            <a:off x="1500960" y="1570818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000232" y="2090314"/>
            <a:ext cx="2643206" cy="33855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~1 s (</a:t>
            </a:r>
            <a:r>
              <a:rPr lang="en-US" sz="16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corr</a:t>
            </a:r>
            <a:r>
              <a:rPr lang="en-US" sz="1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)  </a:t>
            </a:r>
            <a:r>
              <a:rPr lang="en-US" sz="1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sym typeface="Wingdings" pitchFamily="2" charset="2"/>
              </a:rPr>
              <a:t> 1 min (del)</a:t>
            </a:r>
            <a:endParaRPr lang="ru-RU" sz="1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42852"/>
            <a:ext cx="200023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 </a:t>
            </a:r>
            <a:r>
              <a:rPr lang="en-US" sz="1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 pitchFamily="2" charset="2"/>
              </a:rPr>
              <a:t> ∞</a:t>
            </a:r>
          </a:p>
          <a:p>
            <a:pPr algn="ctr"/>
            <a:r>
              <a:rPr lang="en-US" sz="1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 pitchFamily="2" charset="2"/>
              </a:rPr>
              <a:t>Nearest</a:t>
            </a:r>
          </a:p>
          <a:p>
            <a:pPr algn="ctr"/>
            <a:r>
              <a:rPr lang="en-US" sz="1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 pitchFamily="2" charset="2"/>
              </a:rPr>
              <a:t>future</a:t>
            </a:r>
            <a:endParaRPr lang="ru-RU" sz="1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12" name="Group 3"/>
          <p:cNvGraphicFramePr>
            <a:graphicFrameLocks/>
          </p:cNvGraphicFramePr>
          <p:nvPr/>
        </p:nvGraphicFramePr>
        <p:xfrm>
          <a:off x="6715140" y="1428736"/>
          <a:ext cx="2369808" cy="5094954"/>
        </p:xfrm>
        <a:graphic>
          <a:graphicData uri="http://schemas.openxmlformats.org/drawingml/2006/table">
            <a:tbl>
              <a:tblPr/>
              <a:tblGrid>
                <a:gridCol w="1184446"/>
                <a:gridCol w="1185362"/>
              </a:tblGrid>
              <a:tr h="500066"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20Ne</a:t>
                      </a:r>
                      <a:endParaRPr kumimoji="0" lang="en-US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1·10</a:t>
                      </a:r>
                      <a:r>
                        <a:rPr kumimoji="0" lang="en-US" altLang="ru-RU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</a:t>
                      </a: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pps</a:t>
                      </a:r>
                      <a:endParaRPr kumimoji="0" lang="en-US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</a:tr>
              <a:tr h="500066"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48Ca</a:t>
                      </a:r>
                      <a:endParaRPr kumimoji="0" lang="en-US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6·10</a:t>
                      </a:r>
                      <a:r>
                        <a:rPr kumimoji="0" lang="en-US" altLang="ru-RU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</a:t>
                      </a: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pps</a:t>
                      </a:r>
                      <a:endParaRPr kumimoji="0" lang="en-US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0066"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50Ti</a:t>
                      </a:r>
                      <a:endParaRPr kumimoji="0" lang="en-US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3·10</a:t>
                      </a:r>
                      <a:r>
                        <a:rPr kumimoji="0" lang="en-US" altLang="ru-RU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</a:t>
                      </a: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pps</a:t>
                      </a:r>
                      <a:endParaRPr kumimoji="0" lang="en-US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</a:tr>
              <a:tr h="500066"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0066"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</a:tr>
              <a:tr h="500066"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G.Gulbekyan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theme report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0066"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</a:tr>
              <a:tr h="500066"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0066"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</a:tr>
              <a:tr h="500066"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37485" y="857232"/>
            <a:ext cx="1805623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PIPS, 12 strips</a:t>
            </a:r>
            <a:endParaRPr lang="ru-RU" sz="1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27" y="2500306"/>
            <a:ext cx="6654223" cy="435771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71406" y="6429396"/>
            <a:ext cx="6520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DC 280 high intensity HI cyclotron ~2017-2018 (FLNR, JINR project)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5" name="Рисунок 14" descr="DC280_photo.JPG"/>
          <p:cNvPicPr>
            <a:picLocks noChangeAspect="1"/>
          </p:cNvPicPr>
          <p:nvPr/>
        </p:nvPicPr>
        <p:blipFill>
          <a:blip r:embed="rId4" cstate="print"/>
          <a:srcRect l="1453" t="1938" b="1938"/>
          <a:stretch>
            <a:fillRect/>
          </a:stretch>
        </p:blipFill>
        <p:spPr>
          <a:xfrm>
            <a:off x="6725933" y="4966572"/>
            <a:ext cx="2346660" cy="185405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098991" y="6000768"/>
            <a:ext cx="1572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Status 11/09/2015</a:t>
            </a:r>
            <a:endParaRPr lang="ru-RU" sz="14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71414"/>
            <a:ext cx="7929618" cy="3693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</a:t>
            </a:r>
            <a:r>
              <a:rPr lang="ru-RU" b="1" dirty="0" smtClean="0"/>
              <a:t> </a:t>
            </a:r>
            <a:r>
              <a:rPr lang="en-US" b="1" dirty="0" smtClean="0">
                <a:solidFill>
                  <a:schemeClr val="bg1"/>
                </a:solidFill>
              </a:rPr>
              <a:t>DSSSD 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Micron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Semiconductors (UK) –ORNL (US, TN) application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9" y="642918"/>
            <a:ext cx="4071965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Main advantage</a:t>
            </a:r>
            <a:r>
              <a:rPr lang="ru-RU" sz="1100" b="1" dirty="0" smtClean="0"/>
              <a:t> – </a:t>
            </a:r>
            <a:r>
              <a:rPr lang="en-US" sz="1100" b="1" dirty="0" smtClean="0"/>
              <a:t>lover area of “elementary” cell (~1/10 83%  cases !)  and</a:t>
            </a:r>
          </a:p>
          <a:p>
            <a:r>
              <a:rPr lang="ru-RU" sz="1100" dirty="0" smtClean="0"/>
              <a:t>(</a:t>
            </a:r>
            <a:r>
              <a:rPr lang="en-US" sz="1100" i="1" dirty="0" smtClean="0"/>
              <a:t>significantly for the method of “ AC”</a:t>
            </a:r>
            <a:r>
              <a:rPr lang="en-US" sz="1100" dirty="0" smtClean="0"/>
              <a:t>)</a:t>
            </a:r>
            <a:r>
              <a:rPr lang="ru-RU" sz="1100" dirty="0" smtClean="0"/>
              <a:t> – </a:t>
            </a:r>
            <a:r>
              <a:rPr lang="en-US" sz="1100" dirty="0" smtClean="0"/>
              <a:t>practically ready ER matrix for use.</a:t>
            </a:r>
            <a:endParaRPr lang="ru-RU" sz="1100" i="1" dirty="0" smtClean="0"/>
          </a:p>
          <a:p>
            <a:endParaRPr lang="ru-RU" sz="1100" dirty="0" smtClean="0"/>
          </a:p>
          <a:p>
            <a:r>
              <a:rPr lang="en-US" sz="1100" b="1" dirty="0" smtClean="0"/>
              <a:t>But</a:t>
            </a:r>
            <a:r>
              <a:rPr lang="ru-RU" sz="1100" b="1" dirty="0" smtClean="0"/>
              <a:t>… </a:t>
            </a:r>
            <a:r>
              <a:rPr lang="en-US" sz="1100" b="1" dirty="0" smtClean="0"/>
              <a:t>from p-n junction side (back)</a:t>
            </a:r>
            <a:r>
              <a:rPr lang="ru-RU" sz="1100" b="1" dirty="0" smtClean="0"/>
              <a:t> </a:t>
            </a:r>
            <a:r>
              <a:rPr lang="en-US" sz="1100" b="1" dirty="0" smtClean="0">
                <a:sym typeface="Wingdings" pitchFamily="2" charset="2"/>
              </a:rPr>
              <a:t> edge effects </a:t>
            </a:r>
            <a:r>
              <a:rPr lang="en-US" sz="1100" dirty="0" smtClean="0">
                <a:sym typeface="Wingdings" pitchFamily="2" charset="2"/>
              </a:rPr>
              <a:t>between the neighbor strips</a:t>
            </a:r>
          </a:p>
          <a:p>
            <a:r>
              <a:rPr lang="en-US" sz="1100" dirty="0" smtClean="0">
                <a:sym typeface="Wingdings" pitchFamily="2" charset="2"/>
              </a:rPr>
              <a:t>~17% (</a:t>
            </a:r>
            <a:r>
              <a:rPr lang="el-GR" sz="1100" dirty="0" smtClean="0">
                <a:sym typeface="Wingdings" pitchFamily="2" charset="2"/>
              </a:rPr>
              <a:t>α</a:t>
            </a:r>
            <a:r>
              <a:rPr lang="en-US" sz="1100" dirty="0" smtClean="0">
                <a:sym typeface="Wingdings" pitchFamily="2" charset="2"/>
              </a:rPr>
              <a:t> 5.5 </a:t>
            </a:r>
            <a:r>
              <a:rPr lang="ru-RU" sz="1100" dirty="0" smtClean="0">
                <a:sym typeface="Wingdings" pitchFamily="2" charset="2"/>
              </a:rPr>
              <a:t>М</a:t>
            </a:r>
            <a:r>
              <a:rPr lang="en-US" sz="1100" dirty="0" err="1" smtClean="0">
                <a:sym typeface="Wingdings" pitchFamily="2" charset="2"/>
              </a:rPr>
              <a:t>eV</a:t>
            </a:r>
            <a:r>
              <a:rPr lang="en-US" sz="1100" dirty="0" smtClean="0">
                <a:sym typeface="Wingdings" pitchFamily="2" charset="2"/>
              </a:rPr>
              <a:t>, close to 2</a:t>
            </a:r>
            <a:r>
              <a:rPr lang="el-GR" sz="1100" dirty="0" smtClean="0">
                <a:sym typeface="Wingdings" pitchFamily="2" charset="2"/>
              </a:rPr>
              <a:t>π</a:t>
            </a:r>
            <a:r>
              <a:rPr lang="en-US" sz="1100" dirty="0" smtClean="0">
                <a:sym typeface="Wingdings" pitchFamily="2" charset="2"/>
              </a:rPr>
              <a:t> geometry</a:t>
            </a:r>
            <a:r>
              <a:rPr lang="ru-RU" sz="1100" dirty="0" smtClean="0">
                <a:sym typeface="Wingdings" pitchFamily="2" charset="2"/>
              </a:rPr>
              <a:t>)  128 </a:t>
            </a:r>
            <a:r>
              <a:rPr lang="en-US" sz="1100" dirty="0" smtClean="0">
                <a:sym typeface="Wingdings" pitchFamily="2" charset="2"/>
              </a:rPr>
              <a:t>strips.</a:t>
            </a:r>
          </a:p>
          <a:p>
            <a:endParaRPr lang="ru-RU" sz="1100" dirty="0" smtClean="0">
              <a:sym typeface="Wingdings" pitchFamily="2" charset="2"/>
            </a:endParaRPr>
          </a:p>
          <a:p>
            <a:r>
              <a:rPr lang="ru-RU" sz="1100" dirty="0" smtClean="0">
                <a:sym typeface="Wingdings" pitchFamily="2" charset="2"/>
              </a:rPr>
              <a:t>(</a:t>
            </a:r>
            <a:r>
              <a:rPr lang="en-US" sz="1100" i="1" dirty="0" smtClean="0">
                <a:sym typeface="Wingdings" pitchFamily="2" charset="2"/>
              </a:rPr>
              <a:t>as to </a:t>
            </a:r>
            <a:r>
              <a:rPr lang="en-US" sz="1100" i="1" dirty="0" err="1" smtClean="0">
                <a:sym typeface="Wingdings" pitchFamily="2" charset="2"/>
              </a:rPr>
              <a:t>ohmic</a:t>
            </a:r>
            <a:r>
              <a:rPr lang="en-US" sz="1100" i="1" dirty="0" smtClean="0">
                <a:sym typeface="Wingdings" pitchFamily="2" charset="2"/>
              </a:rPr>
              <a:t> contact side</a:t>
            </a:r>
            <a:r>
              <a:rPr lang="en-US" sz="1100" dirty="0" smtClean="0">
                <a:sym typeface="Wingdings" pitchFamily="2" charset="2"/>
              </a:rPr>
              <a:t>) edge effect is suppressed due to</a:t>
            </a:r>
            <a:r>
              <a:rPr lang="ru-RU" sz="1100" dirty="0" smtClean="0">
                <a:sym typeface="Wingdings" pitchFamily="2" charset="2"/>
              </a:rPr>
              <a:t> </a:t>
            </a:r>
            <a:r>
              <a:rPr lang="en-US" sz="1100" dirty="0" smtClean="0">
                <a:sym typeface="Wingdings" pitchFamily="2" charset="2"/>
              </a:rPr>
              <a:t> </a:t>
            </a:r>
            <a:r>
              <a:rPr lang="ru-RU" sz="1100" dirty="0" smtClean="0">
                <a:sym typeface="Wingdings" pitchFamily="2" charset="2"/>
              </a:rPr>
              <a:t> </a:t>
            </a:r>
            <a:r>
              <a:rPr lang="en-US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P+</a:t>
            </a:r>
            <a:r>
              <a:rPr lang="en-US" sz="1100" dirty="0" smtClean="0">
                <a:sym typeface="Wingdings" pitchFamily="2" charset="2"/>
              </a:rPr>
              <a:t>  separation guard layer</a:t>
            </a:r>
          </a:p>
          <a:p>
            <a:r>
              <a:rPr lang="ru-RU" sz="1100" dirty="0" smtClean="0">
                <a:sym typeface="Wingdings" pitchFamily="2" charset="2"/>
              </a:rPr>
              <a:t> ( </a:t>
            </a:r>
            <a:r>
              <a:rPr lang="en-US" sz="1100" i="1" dirty="0" smtClean="0">
                <a:sym typeface="Wingdings" pitchFamily="2" charset="2"/>
              </a:rPr>
              <a:t>Dr. Susanne Welsh, Micron </a:t>
            </a:r>
            <a:r>
              <a:rPr lang="en-US" sz="1100" i="1" dirty="0" err="1" smtClean="0">
                <a:sym typeface="Wingdings" pitchFamily="2" charset="2"/>
              </a:rPr>
              <a:t>Scd’s</a:t>
            </a:r>
            <a:r>
              <a:rPr lang="en-US" sz="1100" i="1" dirty="0" smtClean="0">
                <a:sym typeface="Wingdings" pitchFamily="2" charset="2"/>
              </a:rPr>
              <a:t> , UK// 2014.  private comm</a:t>
            </a:r>
            <a:r>
              <a:rPr lang="en-US" sz="1100" dirty="0" smtClean="0">
                <a:sym typeface="Wingdings" pitchFamily="2" charset="2"/>
              </a:rPr>
              <a:t>. // </a:t>
            </a:r>
            <a:r>
              <a:rPr lang="en-US" sz="1100" i="1" dirty="0" smtClean="0">
                <a:sym typeface="Wingdings" pitchFamily="2" charset="2"/>
              </a:rPr>
              <a:t>~ 0.1%  </a:t>
            </a:r>
            <a:r>
              <a:rPr lang="ru-RU" sz="1100" i="1" dirty="0" smtClean="0">
                <a:sym typeface="Wingdings" pitchFamily="2" charset="2"/>
              </a:rPr>
              <a:t> </a:t>
            </a:r>
            <a:r>
              <a:rPr lang="en-US" sz="1100" i="1" dirty="0" smtClean="0">
                <a:sym typeface="Wingdings" pitchFamily="2" charset="2"/>
              </a:rPr>
              <a:t>ORNL</a:t>
            </a:r>
            <a:endParaRPr lang="ru-RU" sz="1100" i="1" dirty="0" smtClean="0">
              <a:sym typeface="Wingdings" pitchFamily="2" charset="2"/>
            </a:endParaRPr>
          </a:p>
          <a:p>
            <a:r>
              <a:rPr lang="en-US" sz="1100" i="1" dirty="0" smtClean="0">
                <a:sym typeface="Wingdings" pitchFamily="2" charset="2"/>
              </a:rPr>
              <a:t>Front side</a:t>
            </a:r>
            <a:r>
              <a:rPr lang="ru-RU" sz="1100" i="1" dirty="0" smtClean="0">
                <a:sym typeface="Wingdings" pitchFamily="2" charset="2"/>
              </a:rPr>
              <a:t>.</a:t>
            </a:r>
          </a:p>
          <a:p>
            <a:r>
              <a:rPr lang="ru-RU" sz="1100" dirty="0" smtClean="0">
                <a:sym typeface="Wingdings" pitchFamily="2" charset="2"/>
              </a:rPr>
              <a:t>______________________________________________________</a:t>
            </a:r>
          </a:p>
          <a:p>
            <a:endParaRPr lang="ru-RU" sz="1100" b="1" dirty="0" smtClean="0">
              <a:solidFill>
                <a:srgbClr val="002060"/>
              </a:solidFill>
              <a:sym typeface="Wingdings" pitchFamily="2" charset="2"/>
            </a:endParaRPr>
          </a:p>
          <a:p>
            <a:r>
              <a:rPr lang="en-US" sz="1100" b="1" i="1" dirty="0" err="1" smtClean="0">
                <a:solidFill>
                  <a:srgbClr val="002060"/>
                </a:solidFill>
                <a:sym typeface="Wingdings" pitchFamily="2" charset="2"/>
              </a:rPr>
              <a:t>Yu.Tsyganov</a:t>
            </a:r>
            <a:r>
              <a:rPr lang="en-US" sz="1100" b="1" i="1" dirty="0" smtClean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en-US" sz="1100" b="1" i="1" dirty="0" err="1" smtClean="0">
                <a:solidFill>
                  <a:srgbClr val="002060"/>
                </a:solidFill>
                <a:sym typeface="Wingdings" pitchFamily="2" charset="2"/>
              </a:rPr>
              <a:t>Lett</a:t>
            </a:r>
            <a:r>
              <a:rPr lang="en-US" sz="1100" b="1" i="1" dirty="0" smtClean="0">
                <a:solidFill>
                  <a:srgbClr val="002060"/>
                </a:solidFill>
                <a:sym typeface="Wingdings" pitchFamily="2" charset="2"/>
              </a:rPr>
              <a:t>.  to ECHAYA 2015.  v.12, no.1(192) 128-135, v.12 no.4 (195), pp.885-894</a:t>
            </a:r>
          </a:p>
          <a:p>
            <a:r>
              <a:rPr lang="en-US" sz="1100" b="1" i="1" dirty="0" smtClean="0">
                <a:solidFill>
                  <a:srgbClr val="002060"/>
                </a:solidFill>
                <a:sym typeface="Wingdings" pitchFamily="2" charset="2"/>
              </a:rPr>
              <a:t> &amp;  Cybernetics and Physics   2014. No.3 . Pp.85-90</a:t>
            </a:r>
            <a:endParaRPr lang="ru-RU" sz="1100" b="1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cont_b.JPG"/>
          <p:cNvPicPr>
            <a:picLocks noChangeAspect="1"/>
          </p:cNvPicPr>
          <p:nvPr/>
        </p:nvPicPr>
        <p:blipFill>
          <a:blip r:embed="rId2"/>
          <a:srcRect l="16027" t="11986" r="29266" b="41950"/>
          <a:stretch>
            <a:fillRect/>
          </a:stretch>
        </p:blipFill>
        <p:spPr>
          <a:xfrm>
            <a:off x="571471" y="4143380"/>
            <a:ext cx="3526791" cy="2071702"/>
          </a:xfrm>
          <a:prstGeom prst="rect">
            <a:avLst/>
          </a:prstGeom>
        </p:spPr>
      </p:pic>
      <p:pic>
        <p:nvPicPr>
          <p:cNvPr id="5" name="Рисунок 4" descr="cont_a.JPG"/>
          <p:cNvPicPr>
            <a:picLocks noChangeAspect="1"/>
          </p:cNvPicPr>
          <p:nvPr/>
        </p:nvPicPr>
        <p:blipFill>
          <a:blip r:embed="rId3"/>
          <a:srcRect l="18814" t="5993" r="9059" b="38954"/>
          <a:stretch>
            <a:fillRect/>
          </a:stretch>
        </p:blipFill>
        <p:spPr>
          <a:xfrm>
            <a:off x="4225505" y="3857628"/>
            <a:ext cx="4561338" cy="24288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8662" y="6357958"/>
            <a:ext cx="149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~0.1% sharing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357686" y="6357958"/>
            <a:ext cx="4623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~17%  </a:t>
            </a:r>
            <a:r>
              <a:rPr lang="el-GR" dirty="0" smtClean="0">
                <a:latin typeface="Calibri"/>
              </a:rPr>
              <a:t>α</a:t>
            </a:r>
            <a:r>
              <a:rPr lang="en-US" dirty="0" smtClean="0">
                <a:latin typeface="Calibri"/>
              </a:rPr>
              <a:t>-source 5.5 </a:t>
            </a:r>
            <a:r>
              <a:rPr lang="en-US" dirty="0" err="1" smtClean="0">
                <a:latin typeface="Calibri"/>
              </a:rPr>
              <a:t>MeV</a:t>
            </a:r>
            <a:r>
              <a:rPr lang="en-US" dirty="0" smtClean="0">
                <a:latin typeface="Calibri"/>
              </a:rPr>
              <a:t> ; close to 2</a:t>
            </a:r>
            <a:r>
              <a:rPr lang="el-GR" dirty="0" smtClean="0">
                <a:latin typeface="Calibri"/>
              </a:rPr>
              <a:t>π</a:t>
            </a:r>
            <a:r>
              <a:rPr lang="en-US" dirty="0" smtClean="0">
                <a:latin typeface="Calibri"/>
              </a:rPr>
              <a:t> geometry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2214546" y="5000636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643570" y="4929198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214546" y="498849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29256" y="485776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99750" y="4357694"/>
            <a:ext cx="2158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(el. Field)  </a:t>
            </a:r>
            <a:r>
              <a:rPr lang="en-US" b="1" i="1" dirty="0" err="1" smtClean="0">
                <a:solidFill>
                  <a:srgbClr val="FF0000"/>
                </a:solidFill>
              </a:rPr>
              <a:t>F</a:t>
            </a:r>
            <a:r>
              <a:rPr lang="en-US" b="1" i="1" baseline="-25000" dirty="0" err="1" smtClean="0">
                <a:solidFill>
                  <a:srgbClr val="FF0000"/>
                </a:solidFill>
              </a:rPr>
              <a:t>a</a:t>
            </a:r>
            <a:r>
              <a:rPr lang="en-US" b="1" i="1" baseline="-25000" dirty="0" smtClean="0">
                <a:solidFill>
                  <a:srgbClr val="FF0000"/>
                </a:solidFill>
              </a:rPr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&lt; F </a:t>
            </a:r>
            <a:r>
              <a:rPr lang="en-US" b="1" i="1" baseline="-25000" dirty="0" smtClean="0">
                <a:solidFill>
                  <a:srgbClr val="FF0000"/>
                </a:solidFill>
              </a:rPr>
              <a:t>b</a:t>
            </a:r>
            <a:endParaRPr lang="ru-RU" b="1" i="1" baseline="-25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53879" y="6357958"/>
            <a:ext cx="1786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</a:t>
            </a:r>
            <a:r>
              <a:rPr lang="en-US" sz="1600" dirty="0" smtClean="0">
                <a:solidFill>
                  <a:srgbClr val="FF0000"/>
                </a:solidFill>
                <a:sym typeface="Wingdings" pitchFamily="2" charset="2"/>
              </a:rPr>
              <a:t></a:t>
            </a:r>
            <a:r>
              <a:rPr lang="en-US" sz="1600" b="1" i="1" dirty="0" smtClean="0">
                <a:solidFill>
                  <a:srgbClr val="FF0000"/>
                </a:solidFill>
              </a:rPr>
              <a:t>As a result </a:t>
            </a:r>
            <a:r>
              <a:rPr lang="en-US" sz="1600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16" name="Рисунок 6" descr="A-394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500041"/>
            <a:ext cx="4643471" cy="33353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142852"/>
            <a:ext cx="8786874" cy="40011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Block-diagram to search for ER-</a:t>
            </a:r>
            <a:r>
              <a:rPr lang="el-GR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α</a:t>
            </a:r>
            <a:r>
              <a:rPr lang="en-US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 sequences</a:t>
            </a:r>
            <a:endParaRPr lang="ru-RU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2355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642919"/>
            <a:ext cx="4857784" cy="3016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5" descr="Detect_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1285860"/>
            <a:ext cx="4000528" cy="235745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23559" name="TextBox 8"/>
          <p:cNvSpPr txBox="1">
            <a:spLocks noChangeArrowheads="1"/>
          </p:cNvSpPr>
          <p:nvPr/>
        </p:nvSpPr>
        <p:spPr bwMode="auto">
          <a:xfrm>
            <a:off x="71406" y="3643314"/>
            <a:ext cx="34833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/>
              <a:t>Schematics of the </a:t>
            </a:r>
            <a:r>
              <a:rPr lang="en-US" sz="1200" b="1" dirty="0" smtClean="0"/>
              <a:t>detection/ER-</a:t>
            </a:r>
            <a:r>
              <a:rPr lang="el-GR" sz="1200" b="1" dirty="0" smtClean="0">
                <a:latin typeface="Calibri"/>
              </a:rPr>
              <a:t>α</a:t>
            </a:r>
            <a:r>
              <a:rPr lang="en-US" sz="1200" b="1" dirty="0" smtClean="0">
                <a:latin typeface="Calibri"/>
              </a:rPr>
              <a:t> </a:t>
            </a:r>
            <a:r>
              <a:rPr lang="en-US" sz="1200" b="1" dirty="0" smtClean="0"/>
              <a:t>searching </a:t>
            </a:r>
            <a:r>
              <a:rPr lang="en-US" sz="1200" b="1" dirty="0"/>
              <a:t>process</a:t>
            </a:r>
            <a:endParaRPr lang="ru-RU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1406" y="928670"/>
            <a:ext cx="3965188" cy="40011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Recoil matrix</a:t>
            </a:r>
            <a:r>
              <a:rPr lang="ru-RU" sz="2000" dirty="0" smtClean="0">
                <a:solidFill>
                  <a:schemeClr val="bg2"/>
                </a:solidFill>
              </a:rPr>
              <a:t> 48</a:t>
            </a:r>
            <a:r>
              <a:rPr lang="en-US" sz="2000" dirty="0" smtClean="0">
                <a:solidFill>
                  <a:schemeClr val="bg2"/>
                </a:solidFill>
              </a:rPr>
              <a:t>x128 in the PC RAM </a:t>
            </a:r>
            <a:endParaRPr lang="ru-RU" sz="2000" dirty="0">
              <a:solidFill>
                <a:schemeClr val="bg2"/>
              </a:solidFill>
            </a:endParaRPr>
          </a:p>
        </p:txBody>
      </p:sp>
      <p:pic>
        <p:nvPicPr>
          <p:cNvPr id="8" name="Рисунок 14" descr="code_16.bmp"/>
          <p:cNvPicPr>
            <a:picLocks noChangeAspect="1" noChangeArrowheads="1"/>
          </p:cNvPicPr>
          <p:nvPr/>
        </p:nvPicPr>
        <p:blipFill>
          <a:blip r:embed="rId4"/>
          <a:srcRect l="12193" t="9484" r="16722" b="9983"/>
          <a:stretch>
            <a:fillRect/>
          </a:stretch>
        </p:blipFill>
        <p:spPr bwMode="auto">
          <a:xfrm>
            <a:off x="144348" y="4115464"/>
            <a:ext cx="2998892" cy="252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991442" y="6500834"/>
            <a:ext cx="10803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Event number</a:t>
            </a:r>
            <a:endParaRPr lang="ru-RU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57158" y="3929066"/>
            <a:ext cx="13756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Code (state register)</a:t>
            </a:r>
            <a:endParaRPr lang="ru-RU" sz="1100" b="1" dirty="0"/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3000364" y="4214818"/>
            <a:ext cx="4000500" cy="221457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" b="1" dirty="0"/>
              <a:t>energy=0;  </a:t>
            </a:r>
            <a:r>
              <a:rPr lang="en-US" sz="800" b="1" dirty="0" err="1"/>
              <a:t>enb</a:t>
            </a:r>
            <a:r>
              <a:rPr lang="en-US" sz="800" b="1" dirty="0"/>
              <a:t>=0; enb1=0; enb2=0;</a:t>
            </a:r>
          </a:p>
          <a:p>
            <a:r>
              <a:rPr lang="en-US" sz="800" b="1" dirty="0"/>
              <a:t>  if (strip&gt;=0 &amp;&amp;strip&lt; 48) energy = (</a:t>
            </a:r>
            <a:r>
              <a:rPr lang="en-US" sz="800" b="1" dirty="0" err="1"/>
              <a:t>aa</a:t>
            </a:r>
            <a:r>
              <a:rPr lang="en-US" sz="800" b="1" dirty="0"/>
              <a:t>[strip]*float(</a:t>
            </a:r>
            <a:r>
              <a:rPr lang="en-US" sz="800" b="1" dirty="0" err="1"/>
              <a:t>wa</a:t>
            </a:r>
            <a:r>
              <a:rPr lang="en-US" sz="800" b="1" dirty="0"/>
              <a:t>)) +bb[strip];</a:t>
            </a:r>
          </a:p>
          <a:p>
            <a:r>
              <a:rPr lang="en-US" sz="800" b="1" dirty="0"/>
              <a:t>  if (strip_1 &gt;=0 &amp;&amp; strip_1 &lt; 128) enb1=EAB1[strip_1]*float(</a:t>
            </a:r>
            <a:r>
              <a:rPr lang="en-US" sz="800" b="1" dirty="0" err="1"/>
              <a:t>wab</a:t>
            </a:r>
            <a:r>
              <a:rPr lang="en-US" sz="800" b="1" dirty="0"/>
              <a:t>) +EAB0[strip_1];   </a:t>
            </a:r>
          </a:p>
          <a:p>
            <a:endParaRPr lang="en-US" sz="800" b="1" dirty="0"/>
          </a:p>
          <a:p>
            <a:r>
              <a:rPr lang="en-US" sz="800" b="1" dirty="0"/>
              <a:t>  if (strip_2 &gt;=0 &amp;&amp; strip_2 &lt; 128) enb2=EAB1[strip_2]*float(</a:t>
            </a:r>
            <a:r>
              <a:rPr lang="en-US" sz="800" b="1" dirty="0" err="1"/>
              <a:t>wab</a:t>
            </a:r>
            <a:r>
              <a:rPr lang="en-US" sz="800" b="1" dirty="0"/>
              <a:t>) +EAB0[strip_2];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  </a:t>
            </a:r>
            <a:r>
              <a:rPr lang="en-US" sz="1200" b="1" i="1" dirty="0" err="1">
                <a:solidFill>
                  <a:srgbClr val="FF0000"/>
                </a:solidFill>
              </a:rPr>
              <a:t>enb</a:t>
            </a:r>
            <a:r>
              <a:rPr lang="en-US" sz="1200" b="1" i="1" dirty="0">
                <a:solidFill>
                  <a:srgbClr val="FF0000"/>
                </a:solidFill>
              </a:rPr>
              <a:t> = enb1+enb2;</a:t>
            </a:r>
          </a:p>
          <a:p>
            <a:r>
              <a:rPr lang="en-US" sz="800" b="1" dirty="0"/>
              <a:t>  </a:t>
            </a:r>
          </a:p>
          <a:p>
            <a:endParaRPr lang="en-US" sz="800" b="1" dirty="0"/>
          </a:p>
          <a:p>
            <a:r>
              <a:rPr lang="en-US" sz="800" b="1" dirty="0"/>
              <a:t>  // ----------- </a:t>
            </a:r>
            <a:r>
              <a:rPr lang="ru-RU" sz="800" b="1" dirty="0"/>
              <a:t>начинаем фильтровать ------------------------------------------</a:t>
            </a:r>
          </a:p>
          <a:p>
            <a:r>
              <a:rPr lang="ru-RU" sz="800" b="1" dirty="0"/>
              <a:t>  </a:t>
            </a:r>
            <a:r>
              <a:rPr lang="en-US" sz="800" b="1" dirty="0"/>
              <a:t>EVR=false; ALFA=false;</a:t>
            </a:r>
          </a:p>
          <a:p>
            <a:endParaRPr lang="en-US" sz="800" b="1" dirty="0"/>
          </a:p>
          <a:p>
            <a:r>
              <a:rPr lang="en-US" sz="800" b="1" dirty="0"/>
              <a:t>  if (</a:t>
            </a:r>
            <a:r>
              <a:rPr lang="en-US" sz="800" b="1" dirty="0" err="1"/>
              <a:t>tof</a:t>
            </a:r>
            <a:r>
              <a:rPr lang="en-US" sz="800" b="1" dirty="0"/>
              <a:t> &gt; TOF_MIN &amp;&amp; </a:t>
            </a:r>
            <a:r>
              <a:rPr lang="en-US" sz="800" b="1" dirty="0" err="1"/>
              <a:t>tof</a:t>
            </a:r>
            <a:r>
              <a:rPr lang="en-US" sz="800" b="1" dirty="0"/>
              <a:t> &lt; TOF_MAX &amp;&amp; energy &gt; ER_MIN &amp;&amp; energy &lt;=ER_MAX  )    EVR = true;</a:t>
            </a:r>
          </a:p>
          <a:p>
            <a:r>
              <a:rPr lang="en-US" sz="800" b="1" dirty="0"/>
              <a:t>  if (</a:t>
            </a:r>
            <a:r>
              <a:rPr lang="en-US" sz="800" b="1" dirty="0" err="1"/>
              <a:t>tof</a:t>
            </a:r>
            <a:r>
              <a:rPr lang="en-US" sz="800" b="1" dirty="0"/>
              <a:t>==0 &amp;&amp; energy &gt; MINALFA &amp;&amp; energy &lt;  EA_MAX)   ALFA= true;     </a:t>
            </a:r>
          </a:p>
          <a:p>
            <a:endParaRPr lang="en-US" sz="800" b="1" dirty="0"/>
          </a:p>
          <a:p>
            <a:r>
              <a:rPr lang="en-US" sz="800" b="1" dirty="0"/>
              <a:t> </a:t>
            </a:r>
            <a:r>
              <a:rPr lang="en-US" sz="1200" b="1" dirty="0" smtClean="0">
                <a:solidFill>
                  <a:srgbClr val="FF0000"/>
                </a:solidFill>
              </a:rPr>
              <a:t> </a:t>
            </a:r>
            <a:r>
              <a:rPr lang="en-US" sz="1200" b="1" dirty="0">
                <a:solidFill>
                  <a:srgbClr val="FF0000"/>
                </a:solidFill>
              </a:rPr>
              <a:t>if (</a:t>
            </a:r>
            <a:r>
              <a:rPr lang="en-US" sz="1200" b="1" dirty="0" err="1">
                <a:solidFill>
                  <a:srgbClr val="FF0000"/>
                </a:solidFill>
              </a:rPr>
              <a:t>fabs</a:t>
            </a:r>
            <a:r>
              <a:rPr lang="en-US" sz="1200" b="1" dirty="0">
                <a:solidFill>
                  <a:srgbClr val="FF0000"/>
                </a:solidFill>
              </a:rPr>
              <a:t>(energy-</a:t>
            </a:r>
            <a:r>
              <a:rPr lang="en-US" sz="1200" b="1" dirty="0" err="1">
                <a:solidFill>
                  <a:srgbClr val="FF0000"/>
                </a:solidFill>
              </a:rPr>
              <a:t>enb</a:t>
            </a:r>
            <a:r>
              <a:rPr lang="en-US" sz="1200" b="1" dirty="0">
                <a:solidFill>
                  <a:srgbClr val="FF0000"/>
                </a:solidFill>
              </a:rPr>
              <a:t>) &gt; D_ENERGY)       ALFA=false;            </a:t>
            </a:r>
            <a:r>
              <a:rPr lang="en-US" sz="1200" dirty="0">
                <a:solidFill>
                  <a:srgbClr val="FF0000"/>
                </a:solidFill>
              </a:rPr>
              <a:t>          </a:t>
            </a:r>
            <a:endParaRPr lang="ru-RU" sz="800" dirty="0"/>
          </a:p>
        </p:txBody>
      </p:sp>
      <p:sp>
        <p:nvSpPr>
          <p:cNvPr id="14" name="TextBox 13"/>
          <p:cNvSpPr txBox="1"/>
          <p:nvPr/>
        </p:nvSpPr>
        <p:spPr>
          <a:xfrm>
            <a:off x="3000364" y="3926807"/>
            <a:ext cx="4000528" cy="430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State register</a:t>
            </a:r>
            <a:r>
              <a:rPr lang="ru-RU" sz="800" b="1" dirty="0" smtClean="0"/>
              <a:t> (</a:t>
            </a:r>
            <a:r>
              <a:rPr lang="en-US" sz="800" b="1" dirty="0" smtClean="0"/>
              <a:t>positional code, test</a:t>
            </a:r>
            <a:r>
              <a:rPr lang="ru-RU" sz="800" b="1" dirty="0" smtClean="0"/>
              <a:t>)</a:t>
            </a:r>
            <a:r>
              <a:rPr lang="en-US" sz="800" b="1" dirty="0" smtClean="0"/>
              <a:t>powers of</a:t>
            </a:r>
            <a:r>
              <a:rPr lang="ru-RU" sz="800" b="1" dirty="0" smtClean="0"/>
              <a:t> 2 – </a:t>
            </a:r>
            <a:r>
              <a:rPr lang="en-US" sz="800" b="1" dirty="0" smtClean="0"/>
              <a:t>single signal</a:t>
            </a:r>
            <a:endParaRPr lang="ru-RU" sz="800" b="1" dirty="0" smtClean="0"/>
          </a:p>
          <a:p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786182" y="6500834"/>
            <a:ext cx="1622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C++ program fragment</a:t>
            </a:r>
            <a:endParaRPr lang="ru-RU" sz="1200" b="1" dirty="0"/>
          </a:p>
        </p:txBody>
      </p:sp>
      <p:pic>
        <p:nvPicPr>
          <p:cNvPr id="16" name="Рисунок 15" descr="RT_tes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72264" y="3858815"/>
            <a:ext cx="2500330" cy="171332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429520" y="5477548"/>
            <a:ext cx="960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N cycles;</a:t>
            </a:r>
          </a:p>
          <a:p>
            <a:r>
              <a:rPr lang="en-US" sz="1200" b="1" dirty="0" smtClean="0"/>
              <a:t>Actual : N=1</a:t>
            </a:r>
            <a:endParaRPr lang="ru-RU" sz="1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357950" y="3845486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t, </a:t>
            </a:r>
            <a:r>
              <a:rPr lang="el-GR" dirty="0" smtClean="0"/>
              <a:t>μ</a:t>
            </a:r>
            <a:r>
              <a:rPr lang="en-US" dirty="0" smtClean="0"/>
              <a:t>s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987046" y="6080959"/>
            <a:ext cx="1728358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200" b="1" i="1" dirty="0" smtClean="0"/>
              <a:t>i3-2100 </a:t>
            </a:r>
            <a:r>
              <a:rPr lang="en-US" sz="1200" b="1" i="1" u="sng" dirty="0" smtClean="0">
                <a:hlinkClick r:id="rId6"/>
              </a:rPr>
              <a:t>CPU @ 3.10</a:t>
            </a:r>
            <a:r>
              <a:rPr lang="en-US" sz="1200" b="1" i="1" dirty="0" smtClean="0"/>
              <a:t> GHz</a:t>
            </a:r>
            <a:endParaRPr lang="ru-RU" sz="1200" b="1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3786182" y="2214554"/>
            <a:ext cx="1155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Recoils (ER’s)</a:t>
            </a:r>
            <a:endParaRPr lang="ru-RU" sz="1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428868"/>
            <a:ext cx="5857916" cy="254268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42844" y="142852"/>
            <a:ext cx="87868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Experiments on the synthesis of </a:t>
            </a:r>
            <a:r>
              <a:rPr lang="en-US" sz="1400" b="1" dirty="0" err="1" smtClean="0"/>
              <a:t>superheavy</a:t>
            </a:r>
            <a:r>
              <a:rPr lang="en-US" sz="1400" b="1" dirty="0" smtClean="0"/>
              <a:t> nuclei </a:t>
            </a:r>
            <a:r>
              <a:rPr lang="en-US" sz="1400" b="1" baseline="30000" dirty="0" smtClean="0"/>
              <a:t>284</a:t>
            </a:r>
            <a:r>
              <a:rPr lang="en-US" sz="1400" b="1" dirty="0" smtClean="0"/>
              <a:t>Fl and </a:t>
            </a:r>
            <a:r>
              <a:rPr lang="en-US" sz="1400" b="1" baseline="30000" dirty="0" smtClean="0"/>
              <a:t>285</a:t>
            </a:r>
            <a:r>
              <a:rPr lang="en-US" sz="1400" b="1" dirty="0" smtClean="0"/>
              <a:t>Fl in the </a:t>
            </a:r>
            <a:r>
              <a:rPr lang="en-US" sz="1400" b="1" baseline="30000" dirty="0" smtClean="0"/>
              <a:t>239,240</a:t>
            </a:r>
            <a:r>
              <a:rPr lang="en-US" sz="1400" b="1" dirty="0" smtClean="0"/>
              <a:t>Pu+</a:t>
            </a:r>
            <a:r>
              <a:rPr lang="en-US" sz="1400" b="1" baseline="30000" dirty="0" smtClean="0"/>
              <a:t>48</a:t>
            </a:r>
            <a:r>
              <a:rPr lang="en-US" sz="1400" b="1" dirty="0" smtClean="0"/>
              <a:t>Ca reactions</a:t>
            </a:r>
            <a:endParaRPr lang="ru-RU" sz="1400" dirty="0" smtClean="0"/>
          </a:p>
          <a:p>
            <a:r>
              <a:rPr lang="en-US" sz="1000" dirty="0" smtClean="0"/>
              <a:t> </a:t>
            </a:r>
            <a:endParaRPr lang="ru-RU" sz="1000" dirty="0" smtClean="0"/>
          </a:p>
          <a:p>
            <a:pPr algn="just"/>
            <a:r>
              <a:rPr lang="en-US" sz="1200" dirty="0" smtClean="0"/>
              <a:t>V. K. Utyonkov,</a:t>
            </a:r>
            <a:r>
              <a:rPr lang="en-US" sz="1200" baseline="30000" dirty="0" smtClean="0"/>
              <a:t>1, *</a:t>
            </a:r>
            <a:r>
              <a:rPr lang="en-US" sz="1200" dirty="0" smtClean="0"/>
              <a:t> </a:t>
            </a:r>
            <a:r>
              <a:rPr lang="en-US" sz="1200" b="1" dirty="0" smtClean="0">
                <a:solidFill>
                  <a:srgbClr val="0070C0"/>
                </a:solidFill>
              </a:rPr>
              <a:t>N. T. Brewer,</a:t>
            </a:r>
            <a:r>
              <a:rPr lang="en-US" sz="1200" b="1" baseline="30000" dirty="0" smtClean="0">
                <a:solidFill>
                  <a:srgbClr val="0070C0"/>
                </a:solidFill>
              </a:rPr>
              <a:t>2</a:t>
            </a:r>
            <a:r>
              <a:rPr lang="en-US" sz="1200" b="1" dirty="0" smtClean="0">
                <a:solidFill>
                  <a:srgbClr val="0070C0"/>
                </a:solidFill>
              </a:rPr>
              <a:t> </a:t>
            </a:r>
            <a:r>
              <a:rPr lang="en-US" sz="1200" dirty="0" smtClean="0"/>
              <a:t>Yu. Ts. Oganessian,</a:t>
            </a:r>
            <a:r>
              <a:rPr lang="en-US" sz="1200" baseline="30000" dirty="0" smtClean="0"/>
              <a:t>1</a:t>
            </a:r>
            <a:r>
              <a:rPr lang="en-US" sz="1200" dirty="0" smtClean="0"/>
              <a:t> K. P. Rykaczewski,</a:t>
            </a:r>
            <a:r>
              <a:rPr lang="en-US" sz="1200" baseline="30000" dirty="0" smtClean="0"/>
              <a:t>2</a:t>
            </a:r>
            <a:r>
              <a:rPr lang="en-US" sz="1200" dirty="0" smtClean="0"/>
              <a:t> F. Sh. Abdullin,</a:t>
            </a:r>
            <a:r>
              <a:rPr lang="en-US" sz="1200" baseline="30000" dirty="0" smtClean="0"/>
              <a:t>1</a:t>
            </a:r>
            <a:r>
              <a:rPr lang="en-US" sz="1200" dirty="0" smtClean="0"/>
              <a:t> S. N. Dmitriev,</a:t>
            </a:r>
            <a:r>
              <a:rPr lang="en-US" sz="1200" baseline="30000" dirty="0" smtClean="0"/>
              <a:t>1</a:t>
            </a:r>
            <a:r>
              <a:rPr lang="en-US" sz="1200" dirty="0" smtClean="0"/>
              <a:t> </a:t>
            </a:r>
            <a:r>
              <a:rPr lang="en-US" sz="1200" b="1" dirty="0" smtClean="0">
                <a:solidFill>
                  <a:srgbClr val="0070C0"/>
                </a:solidFill>
              </a:rPr>
              <a:t>R. K. Grzywacz,</a:t>
            </a:r>
            <a:r>
              <a:rPr lang="en-US" sz="1200" b="1" baseline="30000" dirty="0" smtClean="0">
                <a:solidFill>
                  <a:srgbClr val="0070C0"/>
                </a:solidFill>
              </a:rPr>
              <a:t>2,3</a:t>
            </a:r>
            <a:r>
              <a:rPr lang="en-US" sz="1200" b="1" dirty="0" smtClean="0">
                <a:solidFill>
                  <a:srgbClr val="0070C0"/>
                </a:solidFill>
              </a:rPr>
              <a:t> </a:t>
            </a:r>
            <a:r>
              <a:rPr lang="en-US" sz="1200" dirty="0" smtClean="0"/>
              <a:t>M. G. Itkis,</a:t>
            </a:r>
            <a:r>
              <a:rPr lang="en-US" sz="1200" baseline="30000" dirty="0" smtClean="0"/>
              <a:t>1</a:t>
            </a:r>
            <a:r>
              <a:rPr lang="en-US" sz="1200" dirty="0" smtClean="0"/>
              <a:t> </a:t>
            </a:r>
            <a:r>
              <a:rPr lang="en-US" sz="1200" b="1" dirty="0" smtClean="0">
                <a:solidFill>
                  <a:srgbClr val="0070C0"/>
                </a:solidFill>
              </a:rPr>
              <a:t>K. Miernik,</a:t>
            </a:r>
            <a:r>
              <a:rPr lang="en-US" sz="1200" b="1" baseline="30000" dirty="0" smtClean="0">
                <a:solidFill>
                  <a:srgbClr val="0070C0"/>
                </a:solidFill>
              </a:rPr>
              <a:t>2,4</a:t>
            </a:r>
            <a:r>
              <a:rPr lang="en-US" sz="1200" b="1" dirty="0" smtClean="0">
                <a:solidFill>
                  <a:srgbClr val="0070C0"/>
                </a:solidFill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</a:rPr>
              <a:t>A. N. Polyakov,</a:t>
            </a:r>
            <a:r>
              <a:rPr lang="en-US" sz="1200" b="1" baseline="30000" dirty="0" smtClean="0">
                <a:solidFill>
                  <a:srgbClr val="FF0000"/>
                </a:solidFill>
              </a:rPr>
              <a:t>1</a:t>
            </a:r>
            <a:r>
              <a:rPr lang="en-US" sz="1200" b="1" dirty="0" smtClean="0">
                <a:solidFill>
                  <a:srgbClr val="FF0000"/>
                </a:solidFill>
              </a:rPr>
              <a:t> </a:t>
            </a:r>
            <a:r>
              <a:rPr lang="en-US" sz="1200" dirty="0" smtClean="0"/>
              <a:t>J. B. Roberto,</a:t>
            </a:r>
            <a:r>
              <a:rPr lang="en-US" sz="1200" baseline="30000" dirty="0" smtClean="0"/>
              <a:t>2</a:t>
            </a:r>
            <a:r>
              <a:rPr lang="en-US" sz="1200" dirty="0" smtClean="0"/>
              <a:t>  R. N. Sagaidak,</a:t>
            </a:r>
            <a:r>
              <a:rPr lang="en-US" sz="1200" baseline="30000" dirty="0" smtClean="0"/>
              <a:t>1</a:t>
            </a:r>
            <a:r>
              <a:rPr lang="en-US" sz="1200" dirty="0" smtClean="0"/>
              <a:t> I. V. Shirokovsky,</a:t>
            </a:r>
            <a:r>
              <a:rPr lang="en-US" sz="1200" baseline="30000" dirty="0" smtClean="0"/>
              <a:t>1</a:t>
            </a:r>
            <a:r>
              <a:rPr lang="en-US" sz="1200" dirty="0" smtClean="0"/>
              <a:t> M. V. Shumeiko,</a:t>
            </a:r>
            <a:r>
              <a:rPr lang="en-US" sz="1200" baseline="30000" dirty="0" smtClean="0"/>
              <a:t>1</a:t>
            </a:r>
            <a:r>
              <a:rPr lang="en-US" sz="1200" dirty="0" smtClean="0"/>
              <a:t> </a:t>
            </a:r>
            <a:r>
              <a:rPr lang="en-US" sz="1200" b="1" dirty="0" smtClean="0">
                <a:solidFill>
                  <a:srgbClr val="FF0000"/>
                </a:solidFill>
              </a:rPr>
              <a:t>Yu. S. Tsyganov,</a:t>
            </a:r>
            <a:r>
              <a:rPr lang="en-US" sz="1200" b="1" baseline="30000" dirty="0" smtClean="0">
                <a:solidFill>
                  <a:srgbClr val="FF0000"/>
                </a:solidFill>
              </a:rPr>
              <a:t>1</a:t>
            </a:r>
            <a:r>
              <a:rPr lang="en-US" sz="1200" b="1" dirty="0" smtClean="0">
                <a:solidFill>
                  <a:srgbClr val="FF0000"/>
                </a:solidFill>
              </a:rPr>
              <a:t> A. A. Voinov,</a:t>
            </a:r>
            <a:r>
              <a:rPr lang="en-US" sz="1200" b="1" baseline="30000" dirty="0" smtClean="0">
                <a:solidFill>
                  <a:srgbClr val="FF0000"/>
                </a:solidFill>
              </a:rPr>
              <a:t>1</a:t>
            </a:r>
            <a:r>
              <a:rPr lang="en-US" sz="1200" b="1" dirty="0" smtClean="0"/>
              <a:t> </a:t>
            </a:r>
            <a:r>
              <a:rPr lang="en-US" sz="1200" b="1" dirty="0" smtClean="0">
                <a:solidFill>
                  <a:srgbClr val="FF0000"/>
                </a:solidFill>
              </a:rPr>
              <a:t>V. G. Subbotin,</a:t>
            </a:r>
            <a:r>
              <a:rPr lang="en-US" sz="1200" b="1" baseline="30000" dirty="0" smtClean="0">
                <a:solidFill>
                  <a:srgbClr val="FF0000"/>
                </a:solidFill>
              </a:rPr>
              <a:t>1</a:t>
            </a:r>
            <a:r>
              <a:rPr lang="en-US" sz="1200" b="1" dirty="0" smtClean="0">
                <a:solidFill>
                  <a:srgbClr val="FF0000"/>
                </a:solidFill>
              </a:rPr>
              <a:t> A. M. Sukhov,</a:t>
            </a:r>
            <a:r>
              <a:rPr lang="en-US" sz="1200" b="1" baseline="30000" dirty="0" smtClean="0">
                <a:solidFill>
                  <a:srgbClr val="FF0000"/>
                </a:solidFill>
              </a:rPr>
              <a:t>1</a:t>
            </a:r>
            <a:r>
              <a:rPr lang="en-US" sz="1200" b="1" dirty="0" smtClean="0">
                <a:solidFill>
                  <a:srgbClr val="FF0000"/>
                </a:solidFill>
              </a:rPr>
              <a:t> </a:t>
            </a:r>
            <a:r>
              <a:rPr lang="en-US" sz="1200" dirty="0" smtClean="0"/>
              <a:t>A. V. Sabel'nikov,</a:t>
            </a:r>
            <a:r>
              <a:rPr lang="en-US" sz="1200" baseline="30000" dirty="0" smtClean="0"/>
              <a:t>1</a:t>
            </a:r>
            <a:r>
              <a:rPr lang="en-US" sz="1200" dirty="0" smtClean="0"/>
              <a:t> G. K. Vostokin</a:t>
            </a:r>
            <a:r>
              <a:rPr lang="en-US" sz="1200" baseline="30000" dirty="0" smtClean="0"/>
              <a:t>1</a:t>
            </a:r>
            <a:r>
              <a:rPr lang="en-US" sz="1200" dirty="0" smtClean="0"/>
              <a:t>, J. H. Hamilton,</a:t>
            </a:r>
            <a:r>
              <a:rPr lang="en-US" sz="1200" baseline="30000" dirty="0" smtClean="0"/>
              <a:t>5</a:t>
            </a:r>
            <a:r>
              <a:rPr lang="en-US" sz="1200" dirty="0" smtClean="0"/>
              <a:t> M. A. Stoyer,</a:t>
            </a:r>
            <a:r>
              <a:rPr lang="en-US" sz="1200" baseline="30000" dirty="0" smtClean="0"/>
              <a:t>6</a:t>
            </a:r>
            <a:r>
              <a:rPr lang="en-US" sz="1200" dirty="0" smtClean="0"/>
              <a:t>  </a:t>
            </a:r>
            <a:endParaRPr lang="ru-RU" sz="1200" dirty="0" smtClean="0"/>
          </a:p>
          <a:p>
            <a:pPr algn="just"/>
            <a:r>
              <a:rPr lang="en-US" sz="1100" baseline="30000" dirty="0" smtClean="0"/>
              <a:t>1</a:t>
            </a:r>
            <a:r>
              <a:rPr lang="en-US" sz="1100" i="1" dirty="0" smtClean="0"/>
              <a:t>Joint Institute for Nuclear Research, RU-141980 </a:t>
            </a:r>
            <a:r>
              <a:rPr lang="en-US" sz="1100" i="1" dirty="0" err="1" smtClean="0"/>
              <a:t>Dubna</a:t>
            </a:r>
            <a:r>
              <a:rPr lang="en-US" sz="1100" i="1" dirty="0" smtClean="0"/>
              <a:t>, Russian Federation</a:t>
            </a:r>
            <a:endParaRPr lang="ru-RU" sz="1100" dirty="0" smtClean="0"/>
          </a:p>
          <a:p>
            <a:pPr algn="just"/>
            <a:r>
              <a:rPr lang="en-US" sz="1100" baseline="30000" dirty="0" smtClean="0"/>
              <a:t>2</a:t>
            </a:r>
            <a:r>
              <a:rPr lang="en-US" sz="1100" i="1" dirty="0" smtClean="0"/>
              <a:t>Oak Ridge National Laboratory, Oak Ridge, Tennessee 37831, USA</a:t>
            </a:r>
            <a:endParaRPr lang="ru-RU" sz="1100" dirty="0" smtClean="0"/>
          </a:p>
          <a:p>
            <a:pPr algn="just"/>
            <a:r>
              <a:rPr lang="en-US" sz="1100" baseline="30000" dirty="0" smtClean="0"/>
              <a:t>3</a:t>
            </a:r>
            <a:r>
              <a:rPr lang="en-US" sz="1100" i="1" dirty="0" smtClean="0"/>
              <a:t>Department of Physics and Astronomy, University of Tennessee, Knoxville, Tennessee 37996, USA</a:t>
            </a:r>
            <a:endParaRPr lang="ru-RU" sz="1100" dirty="0" smtClean="0"/>
          </a:p>
          <a:p>
            <a:pPr algn="just"/>
            <a:r>
              <a:rPr lang="en-US" sz="1100" i="1" baseline="30000" dirty="0" smtClean="0"/>
              <a:t>4</a:t>
            </a:r>
            <a:r>
              <a:rPr lang="en-US" sz="1100" i="1" dirty="0" smtClean="0"/>
              <a:t>Faculty of Physics, University of Warsaw, Warsaw, Poland</a:t>
            </a:r>
            <a:endParaRPr lang="ru-RU" sz="1100" dirty="0" smtClean="0"/>
          </a:p>
          <a:p>
            <a:pPr algn="just"/>
            <a:r>
              <a:rPr lang="en-US" sz="1100" baseline="30000" dirty="0" smtClean="0"/>
              <a:t>5</a:t>
            </a:r>
            <a:r>
              <a:rPr lang="en-US" sz="1100" i="1" dirty="0" smtClean="0"/>
              <a:t>Department of Physics and Astronomy, Vanderbilt University, Nashville, Tennessee 37235, USA</a:t>
            </a:r>
            <a:endParaRPr lang="ru-RU" sz="1100" dirty="0" smtClean="0"/>
          </a:p>
          <a:p>
            <a:pPr algn="just"/>
            <a:r>
              <a:rPr lang="en-US" sz="1100" baseline="30000" dirty="0" smtClean="0"/>
              <a:t>6</a:t>
            </a:r>
            <a:r>
              <a:rPr lang="en-US" sz="1100" i="1" dirty="0" smtClean="0"/>
              <a:t>Lawrence Livermore National Laboratory, Livermore, California 94551, USA </a:t>
            </a:r>
          </a:p>
          <a:p>
            <a:r>
              <a:rPr lang="en-US" sz="1600" b="1" i="1" dirty="0" smtClean="0">
                <a:solidFill>
                  <a:srgbClr val="FF0000"/>
                </a:solidFill>
              </a:rPr>
              <a:t>Phys. Rev. C ,  September 2015/ in print/</a:t>
            </a:r>
            <a:endParaRPr lang="ru-RU" sz="1600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5072074"/>
            <a:ext cx="3831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First time for successful AC method application for DSSSD</a:t>
            </a:r>
            <a:endParaRPr lang="ru-RU" sz="1200" b="1" i="1" dirty="0"/>
          </a:p>
        </p:txBody>
      </p:sp>
      <p:pic>
        <p:nvPicPr>
          <p:cNvPr id="5" name="Рисунок 4" descr="PB220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9335" y="3500438"/>
            <a:ext cx="4381532" cy="3286149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 rot="5400000">
            <a:off x="7322363" y="3393281"/>
            <a:ext cx="1214446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358082" y="2214554"/>
            <a:ext cx="1356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Preamp’s (2)</a:t>
            </a:r>
          </a:p>
          <a:p>
            <a:r>
              <a:rPr lang="en-US" dirty="0" smtClean="0"/>
              <a:t>START/STOP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71472" y="6000768"/>
            <a:ext cx="413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48+128+8 electronics channels (preamp’s)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4572000" y="5072074"/>
            <a:ext cx="1285884" cy="114300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Рисунок 5" descr="Skhod_1.jpg"/>
          <p:cNvPicPr>
            <a:picLocks noChangeAspect="1"/>
          </p:cNvPicPr>
          <p:nvPr/>
        </p:nvPicPr>
        <p:blipFill>
          <a:blip r:embed="rId3" cstate="print"/>
          <a:srcRect l="11915" t="6776" r="17414" b="3388"/>
          <a:stretch>
            <a:fillRect/>
          </a:stretch>
        </p:blipFill>
        <p:spPr>
          <a:xfrm>
            <a:off x="142844" y="4214818"/>
            <a:ext cx="3143272" cy="187587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358098" y="500042"/>
            <a:ext cx="15716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latin typeface="Arial Narrow" pitchFamily="34" charset="0"/>
              </a:rPr>
              <a:t>   </a:t>
            </a:r>
            <a:r>
              <a:rPr lang="ru-RU" sz="800" dirty="0" smtClean="0">
                <a:solidFill>
                  <a:srgbClr val="0070C0"/>
                </a:solidFill>
                <a:latin typeface="Arial Narrow" pitchFamily="34" charset="0"/>
              </a:rPr>
              <a:t>1    0.781480   16.523    12  3.5 </a:t>
            </a:r>
          </a:p>
          <a:p>
            <a:r>
              <a:rPr lang="ru-RU" sz="800" dirty="0" smtClean="0">
                <a:solidFill>
                  <a:srgbClr val="0070C0"/>
                </a:solidFill>
                <a:latin typeface="Arial Narrow" pitchFamily="34" charset="0"/>
              </a:rPr>
              <a:t>   2    0.670664   10.176    12  3.5 </a:t>
            </a:r>
          </a:p>
          <a:p>
            <a:r>
              <a:rPr lang="ru-RU" sz="800" dirty="0" smtClean="0">
                <a:solidFill>
                  <a:srgbClr val="0070C0"/>
                </a:solidFill>
                <a:latin typeface="Arial Narrow" pitchFamily="34" charset="0"/>
              </a:rPr>
              <a:t>   3    0.608722    6.030    12  3.5 </a:t>
            </a:r>
          </a:p>
          <a:p>
            <a:r>
              <a:rPr lang="ru-RU" sz="800" dirty="0" smtClean="0">
                <a:solidFill>
                  <a:srgbClr val="0070C0"/>
                </a:solidFill>
                <a:latin typeface="Arial Narrow" pitchFamily="34" charset="0"/>
              </a:rPr>
              <a:t>   4    0.574105    3.428    12  3.5 </a:t>
            </a:r>
          </a:p>
          <a:p>
            <a:r>
              <a:rPr lang="ru-RU" sz="800" dirty="0" smtClean="0">
                <a:solidFill>
                  <a:srgbClr val="0070C0"/>
                </a:solidFill>
                <a:latin typeface="Arial Narrow" pitchFamily="34" charset="0"/>
              </a:rPr>
              <a:t>   5    0.555076    1.892    12  3.5 </a:t>
            </a:r>
          </a:p>
          <a:p>
            <a:r>
              <a:rPr lang="ru-RU" sz="800" b="1" i="1" dirty="0" smtClean="0">
                <a:solidFill>
                  <a:srgbClr val="FF0000"/>
                </a:solidFill>
                <a:latin typeface="Arial Narrow" pitchFamily="34" charset="0"/>
              </a:rPr>
              <a:t>   6    0.544767  1.026    </a:t>
            </a:r>
            <a:r>
              <a:rPr lang="en-US" sz="800" b="1" i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ru-RU" sz="800" b="1" i="1" dirty="0" smtClean="0">
                <a:solidFill>
                  <a:srgbClr val="FF0000"/>
                </a:solidFill>
                <a:latin typeface="Arial Narrow" pitchFamily="34" charset="0"/>
              </a:rPr>
              <a:t>12  3.5 </a:t>
            </a:r>
          </a:p>
          <a:p>
            <a:r>
              <a:rPr lang="ru-RU" sz="800" dirty="0" smtClean="0">
                <a:solidFill>
                  <a:srgbClr val="0070C0"/>
                </a:solidFill>
                <a:latin typeface="Arial Narrow" pitchFamily="34" charset="0"/>
              </a:rPr>
              <a:t>   7    0.539234    0.551    12  3.5 </a:t>
            </a:r>
          </a:p>
          <a:p>
            <a:r>
              <a:rPr lang="ru-RU" sz="800" dirty="0" smtClean="0">
                <a:solidFill>
                  <a:srgbClr val="0070C0"/>
                </a:solidFill>
                <a:latin typeface="Arial Narrow" pitchFamily="34" charset="0"/>
              </a:rPr>
              <a:t>   8    0.536280    0.294    12  3.5 </a:t>
            </a:r>
          </a:p>
          <a:p>
            <a:r>
              <a:rPr lang="ru-RU" sz="800" dirty="0" smtClean="0">
                <a:solidFill>
                  <a:srgbClr val="0070C0"/>
                </a:solidFill>
                <a:latin typeface="Arial Narrow" pitchFamily="34" charset="0"/>
              </a:rPr>
              <a:t>   9    0.534709    0.156    12  3.5 </a:t>
            </a:r>
          </a:p>
          <a:p>
            <a:r>
              <a:rPr lang="ru-RU" sz="800" dirty="0" smtClean="0">
                <a:solidFill>
                  <a:srgbClr val="0070C0"/>
                </a:solidFill>
                <a:latin typeface="Arial Narrow" pitchFamily="34" charset="0"/>
              </a:rPr>
              <a:t>  10    0.533875    0.083    12  3.5 </a:t>
            </a:r>
          </a:p>
          <a:p>
            <a:r>
              <a:rPr lang="ru-RU" sz="800" dirty="0" smtClean="0">
                <a:solidFill>
                  <a:srgbClr val="0070C0"/>
                </a:solidFill>
                <a:latin typeface="Arial Narrow" pitchFamily="34" charset="0"/>
              </a:rPr>
              <a:t>  11    0.533432    0.044    12  3.5 </a:t>
            </a:r>
          </a:p>
          <a:p>
            <a:r>
              <a:rPr lang="ru-RU" sz="800" dirty="0" smtClean="0">
                <a:solidFill>
                  <a:srgbClr val="0070C0"/>
                </a:solidFill>
                <a:latin typeface="Arial Narrow" pitchFamily="34" charset="0"/>
              </a:rPr>
              <a:t>  12    0.533197    0.023    12  3.5 </a:t>
            </a:r>
          </a:p>
          <a:p>
            <a:r>
              <a:rPr lang="ru-RU" sz="800" dirty="0" smtClean="0">
                <a:solidFill>
                  <a:srgbClr val="0070C0"/>
                </a:solidFill>
                <a:latin typeface="Arial Narrow" pitchFamily="34" charset="0"/>
              </a:rPr>
              <a:t>  13    0.533072    0.012    12  3.5 </a:t>
            </a:r>
          </a:p>
          <a:p>
            <a:r>
              <a:rPr lang="ru-RU" sz="800" dirty="0" smtClean="0">
                <a:solidFill>
                  <a:srgbClr val="0070C0"/>
                </a:solidFill>
                <a:latin typeface="Arial Narrow" pitchFamily="34" charset="0"/>
              </a:rPr>
              <a:t>  14    0.533006    0.007    12  3.5 </a:t>
            </a:r>
          </a:p>
          <a:p>
            <a:r>
              <a:rPr lang="ru-RU" sz="800" dirty="0" smtClean="0">
                <a:solidFill>
                  <a:srgbClr val="0070C0"/>
                </a:solidFill>
                <a:latin typeface="Arial Narrow" pitchFamily="34" charset="0"/>
              </a:rPr>
              <a:t>  15    0.532971    0.003    12  3.5 </a:t>
            </a:r>
          </a:p>
          <a:p>
            <a:r>
              <a:rPr lang="ru-RU" sz="800" dirty="0" smtClean="0">
                <a:solidFill>
                  <a:srgbClr val="0070C0"/>
                </a:solidFill>
                <a:latin typeface="Arial Narrow" pitchFamily="34" charset="0"/>
              </a:rPr>
              <a:t>  16    0.532953    0.002    12  3.5 </a:t>
            </a:r>
          </a:p>
          <a:p>
            <a:r>
              <a:rPr lang="ru-RU" sz="800" dirty="0" smtClean="0">
                <a:solidFill>
                  <a:srgbClr val="0070C0"/>
                </a:solidFill>
                <a:latin typeface="Arial Narrow" pitchFamily="34" charset="0"/>
              </a:rPr>
              <a:t>  17    0.532943    0.001    12  3.5 </a:t>
            </a:r>
          </a:p>
          <a:p>
            <a:r>
              <a:rPr lang="ru-RU" sz="800" dirty="0" smtClean="0">
                <a:solidFill>
                  <a:srgbClr val="0070C0"/>
                </a:solidFill>
                <a:latin typeface="Arial Narrow" pitchFamily="34" charset="0"/>
              </a:rPr>
              <a:t>  18    0.532938    0.001    12  3.5 </a:t>
            </a:r>
          </a:p>
          <a:p>
            <a:r>
              <a:rPr lang="ru-RU" sz="800" dirty="0" smtClean="0">
                <a:solidFill>
                  <a:srgbClr val="0070C0"/>
                </a:solidFill>
                <a:latin typeface="Arial Narrow" pitchFamily="34" charset="0"/>
              </a:rPr>
              <a:t>  19    0.532935    0.000    12  3.5 </a:t>
            </a:r>
          </a:p>
          <a:p>
            <a:r>
              <a:rPr lang="ru-RU" sz="800" dirty="0" smtClean="0">
                <a:solidFill>
                  <a:srgbClr val="0070C0"/>
                </a:solidFill>
                <a:latin typeface="Arial Narrow" pitchFamily="34" charset="0"/>
              </a:rPr>
              <a:t>  20    0.532933    0.000    12  3.5 </a:t>
            </a:r>
            <a:endParaRPr lang="ru-RU" sz="800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571744"/>
            <a:ext cx="1357322" cy="246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" name="Рисунок 10" descr="weight_1.jpg"/>
          <p:cNvPicPr>
            <a:picLocks noChangeAspect="1"/>
          </p:cNvPicPr>
          <p:nvPr/>
        </p:nvPicPr>
        <p:blipFill>
          <a:blip r:embed="rId5" cstate="print"/>
          <a:srcRect l="5402" t="9645" r="12605" b="3858"/>
          <a:stretch>
            <a:fillRect/>
          </a:stretch>
        </p:blipFill>
        <p:spPr>
          <a:xfrm>
            <a:off x="179470" y="2857496"/>
            <a:ext cx="1963638" cy="1357323"/>
          </a:xfrm>
          <a:prstGeom prst="rect">
            <a:avLst/>
          </a:prstGeom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285720" y="6264495"/>
            <a:ext cx="1903855" cy="30777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One iteration</a:t>
            </a:r>
            <a:r>
              <a:rPr lang="ru-RU" sz="1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= 0.6 мкс</a:t>
            </a:r>
            <a:endParaRPr lang="ru-RU" sz="1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71670" y="4652199"/>
            <a:ext cx="1728358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sz="1200" b="1" i="1" dirty="0" smtClean="0"/>
              <a:t>i3-2100 </a:t>
            </a:r>
            <a:r>
              <a:rPr lang="en-US" sz="1200" b="1" i="1" u="sng" dirty="0" smtClean="0">
                <a:hlinkClick r:id="rId6"/>
              </a:rPr>
              <a:t>CPU @ 3.10</a:t>
            </a:r>
            <a:r>
              <a:rPr lang="en-US" sz="1200" b="1" i="1" dirty="0" smtClean="0"/>
              <a:t> GHz</a:t>
            </a:r>
            <a:endParaRPr lang="ru-RU" sz="1200" b="1" i="1" dirty="0"/>
          </a:p>
        </p:txBody>
      </p:sp>
      <p:pic>
        <p:nvPicPr>
          <p:cNvPr id="14" name="Рисунок 13" descr="newt_1.jpg"/>
          <p:cNvPicPr>
            <a:picLocks noChangeAspect="1"/>
          </p:cNvPicPr>
          <p:nvPr/>
        </p:nvPicPr>
        <p:blipFill>
          <a:blip r:embed="rId7" cstate="print"/>
          <a:srcRect l="11792" t="6464" r="26799" b="5171"/>
          <a:stretch>
            <a:fillRect/>
          </a:stretch>
        </p:blipFill>
        <p:spPr>
          <a:xfrm>
            <a:off x="3724569" y="4071942"/>
            <a:ext cx="3204885" cy="196185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882591" y="6264495"/>
            <a:ext cx="1903855" cy="30777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One iteration</a:t>
            </a:r>
            <a:r>
              <a:rPr lang="ru-RU" sz="1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= </a:t>
            </a:r>
            <a:r>
              <a:rPr lang="en-US" sz="1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r>
              <a:rPr lang="ru-RU" sz="1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r>
              <a:rPr lang="en-US" sz="1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 </a:t>
            </a:r>
            <a:r>
              <a:rPr lang="ru-RU" sz="1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мкс</a:t>
            </a:r>
            <a:endParaRPr lang="ru-RU" sz="1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429536" y="3446223"/>
            <a:ext cx="164305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latin typeface="Arial Narrow" pitchFamily="34" charset="0"/>
              </a:rPr>
              <a:t>   </a:t>
            </a:r>
            <a:r>
              <a:rPr lang="ru-RU" sz="800" dirty="0" smtClean="0">
                <a:latin typeface="Arial Narrow" pitchFamily="34" charset="0"/>
              </a:rPr>
              <a:t>1    0.608511    8.224   </a:t>
            </a:r>
            <a:r>
              <a:rPr lang="en-US" sz="800" dirty="0" smtClean="0">
                <a:latin typeface="Arial Narrow" pitchFamily="34" charset="0"/>
              </a:rPr>
              <a:t> </a:t>
            </a:r>
            <a:r>
              <a:rPr lang="ru-RU" sz="800" dirty="0" smtClean="0">
                <a:latin typeface="Arial Narrow" pitchFamily="34" charset="0"/>
              </a:rPr>
              <a:t>28  3.5 </a:t>
            </a:r>
          </a:p>
          <a:p>
            <a:r>
              <a:rPr lang="ru-RU" sz="800" dirty="0" smtClean="0">
                <a:latin typeface="Arial Narrow" pitchFamily="34" charset="0"/>
              </a:rPr>
              <a:t>   2    0.562271    3.276    28  3.5 </a:t>
            </a:r>
          </a:p>
          <a:p>
            <a:r>
              <a:rPr lang="ru-RU" sz="800" b="1" dirty="0" smtClean="0">
                <a:solidFill>
                  <a:srgbClr val="FF0000"/>
                </a:solidFill>
                <a:latin typeface="Arial Narrow" pitchFamily="34" charset="0"/>
              </a:rPr>
              <a:t>   </a:t>
            </a:r>
            <a:r>
              <a:rPr lang="ru-RU" sz="800" b="1" i="1" dirty="0" smtClean="0">
                <a:solidFill>
                  <a:srgbClr val="FF0000"/>
                </a:solidFill>
                <a:latin typeface="Arial Narrow" pitchFamily="34" charset="0"/>
              </a:rPr>
              <a:t>3    0.544435    1.299    28  3.5 </a:t>
            </a:r>
          </a:p>
          <a:p>
            <a:r>
              <a:rPr lang="ru-RU" sz="800" dirty="0" smtClean="0">
                <a:latin typeface="Arial Narrow" pitchFamily="34" charset="0"/>
              </a:rPr>
              <a:t>   4    0.537452    0.513    28  3.5 </a:t>
            </a:r>
          </a:p>
          <a:p>
            <a:r>
              <a:rPr lang="ru-RU" sz="800" dirty="0" smtClean="0">
                <a:latin typeface="Arial Narrow" pitchFamily="34" charset="0"/>
              </a:rPr>
              <a:t>   5    0.534709    0.202    28  3.5 </a:t>
            </a:r>
          </a:p>
          <a:p>
            <a:r>
              <a:rPr lang="ru-RU" sz="800" dirty="0" smtClean="0">
                <a:latin typeface="Arial Narrow" pitchFamily="34" charset="0"/>
              </a:rPr>
              <a:t>   6    0.533631    0.080    28  3.5 </a:t>
            </a:r>
          </a:p>
          <a:p>
            <a:r>
              <a:rPr lang="ru-RU" sz="800" dirty="0" smtClean="0">
                <a:latin typeface="Arial Narrow" pitchFamily="34" charset="0"/>
              </a:rPr>
              <a:t>   7    0.533207    0.031    28  3.5 </a:t>
            </a:r>
          </a:p>
          <a:p>
            <a:r>
              <a:rPr lang="ru-RU" sz="800" dirty="0" smtClean="0">
                <a:latin typeface="Arial Narrow" pitchFamily="34" charset="0"/>
              </a:rPr>
              <a:t>   8    0.533040    0.012    28  3.5 </a:t>
            </a:r>
          </a:p>
          <a:p>
            <a:r>
              <a:rPr lang="ru-RU" sz="800" dirty="0" smtClean="0">
                <a:latin typeface="Arial Narrow" pitchFamily="34" charset="0"/>
              </a:rPr>
              <a:t>   9    0.532974    0.005    28  3.5 </a:t>
            </a:r>
          </a:p>
          <a:p>
            <a:r>
              <a:rPr lang="ru-RU" sz="800" dirty="0" smtClean="0">
                <a:latin typeface="Arial Narrow" pitchFamily="34" charset="0"/>
              </a:rPr>
              <a:t>  10    0.532948    0.002    28  3.5 </a:t>
            </a:r>
          </a:p>
          <a:p>
            <a:r>
              <a:rPr lang="ru-RU" sz="800" dirty="0" smtClean="0">
                <a:latin typeface="Arial Narrow" pitchFamily="34" charset="0"/>
              </a:rPr>
              <a:t>  11    0.532938    0.001    28  3.5 </a:t>
            </a:r>
          </a:p>
          <a:p>
            <a:r>
              <a:rPr lang="ru-RU" sz="800" dirty="0" smtClean="0">
                <a:latin typeface="Arial Narrow" pitchFamily="34" charset="0"/>
              </a:rPr>
              <a:t>  12    0.532934    0.000    28  3.5 </a:t>
            </a:r>
          </a:p>
          <a:p>
            <a:r>
              <a:rPr lang="ru-RU" sz="800" dirty="0" smtClean="0">
                <a:latin typeface="Arial Narrow" pitchFamily="34" charset="0"/>
              </a:rPr>
              <a:t>  13    0.532933    0.000    28  3.5 </a:t>
            </a:r>
          </a:p>
          <a:p>
            <a:r>
              <a:rPr lang="ru-RU" sz="800" dirty="0" smtClean="0">
                <a:latin typeface="Arial Narrow" pitchFamily="34" charset="0"/>
              </a:rPr>
              <a:t>  14    0.532932    0.000    28  3.5 </a:t>
            </a:r>
          </a:p>
          <a:p>
            <a:r>
              <a:rPr lang="ru-RU" sz="800" dirty="0" smtClean="0">
                <a:latin typeface="Arial Narrow" pitchFamily="34" charset="0"/>
              </a:rPr>
              <a:t>  15    0.532932    0.000    28  3.5 </a:t>
            </a:r>
          </a:p>
          <a:p>
            <a:r>
              <a:rPr lang="ru-RU" sz="800" dirty="0" smtClean="0">
                <a:latin typeface="Arial Narrow" pitchFamily="34" charset="0"/>
              </a:rPr>
              <a:t>  16    0.532932    0.000    28  3.5 </a:t>
            </a:r>
          </a:p>
          <a:p>
            <a:r>
              <a:rPr lang="ru-RU" sz="800" dirty="0" smtClean="0">
                <a:latin typeface="Arial Narrow" pitchFamily="34" charset="0"/>
              </a:rPr>
              <a:t>  17    0.532932    0.000    28  3.5 </a:t>
            </a:r>
          </a:p>
          <a:p>
            <a:r>
              <a:rPr lang="ru-RU" sz="800" dirty="0" smtClean="0">
                <a:latin typeface="Arial Narrow" pitchFamily="34" charset="0"/>
              </a:rPr>
              <a:t>  18    0.532932    0.000    28  3.5 </a:t>
            </a:r>
          </a:p>
          <a:p>
            <a:r>
              <a:rPr lang="ru-RU" sz="800" dirty="0" smtClean="0">
                <a:latin typeface="Arial Narrow" pitchFamily="34" charset="0"/>
              </a:rPr>
              <a:t>  19    0.532932    0.000    28  3.5 </a:t>
            </a:r>
          </a:p>
          <a:p>
            <a:r>
              <a:rPr lang="ru-RU" sz="800" dirty="0" smtClean="0">
                <a:latin typeface="Arial Narrow" pitchFamily="34" charset="0"/>
              </a:rPr>
              <a:t>  20    0.532932    0.000    28  3.5 </a:t>
            </a:r>
            <a:endParaRPr lang="ru-RU" sz="800" dirty="0">
              <a:latin typeface="Arial Narrow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391716" y="223043"/>
            <a:ext cx="1395126" cy="27699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Ordinary iterations</a:t>
            </a:r>
            <a:endParaRPr lang="ru-RU" sz="1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>
            <a:off x="7215206" y="1214422"/>
            <a:ext cx="285752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7526689" y="3121223"/>
            <a:ext cx="1260153" cy="30777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Newton meth.</a:t>
            </a:r>
            <a:endParaRPr lang="ru-RU" sz="1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7286644" y="3786190"/>
            <a:ext cx="285752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51369" y="6217947"/>
            <a:ext cx="1635473" cy="4972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22" name="Рисунок 21"/>
          <p:cNvPicPr/>
          <p:nvPr/>
        </p:nvPicPr>
        <p:blipFill>
          <a:blip r:embed="rId9"/>
          <a:srcRect t="875" r="40351" b="27994"/>
          <a:stretch>
            <a:fillRect/>
          </a:stretch>
        </p:blipFill>
        <p:spPr bwMode="auto">
          <a:xfrm>
            <a:off x="2143108" y="285728"/>
            <a:ext cx="478634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4214810" y="80167"/>
            <a:ext cx="22428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Flowchart of data taking process </a:t>
            </a:r>
            <a:endParaRPr lang="ru-RU" sz="1200" dirty="0"/>
          </a:p>
        </p:txBody>
      </p: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71406" y="71414"/>
            <a:ext cx="3143272" cy="296842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  </a:t>
            </a:r>
            <a:r>
              <a:rPr lang="en-US" sz="1600" b="1" dirty="0" smtClean="0">
                <a:solidFill>
                  <a:schemeClr val="bg1"/>
                </a:solidFill>
              </a:rPr>
              <a:t>case of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</a:rPr>
              <a:t>J (</a:t>
            </a:r>
            <a:r>
              <a:rPr lang="en-US" sz="1600" b="1" baseline="30000" dirty="0" smtClean="0">
                <a:solidFill>
                  <a:schemeClr val="bg1"/>
                </a:solidFill>
              </a:rPr>
              <a:t>48</a:t>
            </a:r>
            <a:r>
              <a:rPr lang="en-US" sz="1600" b="1" dirty="0" smtClean="0">
                <a:solidFill>
                  <a:schemeClr val="bg1"/>
                </a:solidFill>
              </a:rPr>
              <a:t>Ca) </a:t>
            </a:r>
            <a:r>
              <a:rPr lang="en-US" sz="1600" b="1" dirty="0" smtClean="0">
                <a:solidFill>
                  <a:schemeClr val="bg1"/>
                </a:solidFill>
                <a:sym typeface="Wingdings" pitchFamily="2" charset="2"/>
              </a:rPr>
              <a:t> ∞ </a:t>
            </a:r>
            <a:r>
              <a:rPr lang="en-US" sz="1600" b="1" i="1" dirty="0" smtClean="0">
                <a:solidFill>
                  <a:schemeClr val="bg1"/>
                </a:solidFill>
                <a:sym typeface="Wingdings" pitchFamily="2" charset="2"/>
              </a:rPr>
              <a:t>(DC-280 ~10p</a:t>
            </a:r>
            <a:r>
              <a:rPr lang="el-GR" sz="1600" b="1" i="1" dirty="0" smtClean="0">
                <a:solidFill>
                  <a:schemeClr val="bg1"/>
                </a:solidFill>
                <a:sym typeface="Wingdings" pitchFamily="2" charset="2"/>
              </a:rPr>
              <a:t>μ</a:t>
            </a:r>
            <a:r>
              <a:rPr lang="en-US" sz="1600" b="1" i="1" dirty="0" smtClean="0">
                <a:solidFill>
                  <a:schemeClr val="bg1"/>
                </a:solidFill>
                <a:sym typeface="Wingdings" pitchFamily="2" charset="2"/>
              </a:rPr>
              <a:t>A)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25" name="Содержимое 3"/>
          <p:cNvPicPr>
            <a:picLocks noGrp="1"/>
          </p:cNvPicPr>
          <p:nvPr>
            <p:ph idx="1"/>
          </p:nvPr>
        </p:nvPicPr>
        <p:blipFill>
          <a:blip r:embed="rId10"/>
          <a:srcRect l="5574" t="4994" r="20206" b="21972"/>
          <a:stretch>
            <a:fillRect/>
          </a:stretch>
        </p:blipFill>
        <p:spPr bwMode="auto">
          <a:xfrm>
            <a:off x="71406" y="428604"/>
            <a:ext cx="2286016" cy="171451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49153" name="Object 1"/>
          <p:cNvGraphicFramePr>
            <a:graphicFrameLocks noChangeAspect="1"/>
          </p:cNvGraphicFramePr>
          <p:nvPr/>
        </p:nvGraphicFramePr>
        <p:xfrm>
          <a:off x="6215074" y="4315103"/>
          <a:ext cx="1143009" cy="1436616"/>
        </p:xfrm>
        <a:graphic>
          <a:graphicData uri="http://schemas.openxmlformats.org/presentationml/2006/ole">
            <p:oleObj spid="_x0000_s49153" name="Формула" r:id="rId11" imgW="698400" imgH="1066680" progId="Equation.3">
              <p:embed/>
            </p:oleObj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228384" y="2285992"/>
            <a:ext cx="1628972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sz="1000" b="1" dirty="0" smtClean="0"/>
              <a:t>“effective life time</a:t>
            </a:r>
            <a:r>
              <a:rPr lang="ru-RU" sz="1000" b="1" dirty="0" smtClean="0"/>
              <a:t>»  </a:t>
            </a:r>
            <a:r>
              <a:rPr lang="en-US" sz="1000" b="1" dirty="0" smtClean="0"/>
              <a:t>n-ER’s</a:t>
            </a:r>
            <a:endParaRPr lang="ru-RU" sz="1000" b="1" dirty="0" smtClean="0"/>
          </a:p>
        </p:txBody>
      </p:sp>
      <p:sp>
        <p:nvSpPr>
          <p:cNvPr id="28" name="Прямоугольник 27"/>
          <p:cNvSpPr/>
          <p:nvPr/>
        </p:nvSpPr>
        <p:spPr>
          <a:xfrm>
            <a:off x="5500694" y="4714884"/>
            <a:ext cx="702628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Def. : </a:t>
            </a:r>
            <a:r>
              <a:rPr lang="en-US" sz="1200" b="1" dirty="0" smtClean="0">
                <a:solidFill>
                  <a:srgbClr val="0070C0"/>
                </a:solidFill>
                <a:sym typeface="Wingdings" pitchFamily="2" charset="2"/>
              </a:rPr>
              <a:t></a:t>
            </a:r>
            <a:endParaRPr lang="ru-RU" sz="1200" b="1" dirty="0" smtClean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2844" y="2000240"/>
            <a:ext cx="27860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/>
              <a:t> </a:t>
            </a:r>
            <a:r>
              <a:rPr lang="en-US" sz="1100" i="1" dirty="0" err="1" smtClean="0"/>
              <a:t>ti</a:t>
            </a:r>
            <a:r>
              <a:rPr lang="en-US" sz="1100" i="1" dirty="0" smtClean="0"/>
              <a:t> – measured, </a:t>
            </a:r>
            <a:r>
              <a:rPr lang="en-US" sz="1100" i="1" dirty="0" err="1" smtClean="0"/>
              <a:t>wi</a:t>
            </a:r>
            <a:r>
              <a:rPr lang="en-US" sz="1100" i="1" dirty="0" smtClean="0"/>
              <a:t>-weight </a:t>
            </a:r>
            <a:endParaRPr lang="ru-RU" sz="1100" i="1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000628" y="785794"/>
            <a:ext cx="2000264" cy="2786082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500298" y="3774048"/>
            <a:ext cx="550071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...</a:t>
            </a:r>
            <a:r>
              <a:rPr lang="en-US" sz="1000" b="1" dirty="0" smtClean="0">
                <a:solidFill>
                  <a:srgbClr val="002060"/>
                </a:solidFill>
              </a:rPr>
              <a:t>since we consider the borderline behavior of signal during registration of recoil nuclei</a:t>
            </a:r>
            <a:r>
              <a:rPr lang="en-US" sz="1000" b="1" dirty="0" smtClean="0"/>
              <a:t>…</a:t>
            </a:r>
            <a:endParaRPr lang="en-US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704" y="60324"/>
            <a:ext cx="8043890" cy="296842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bg1">
                    <a:lumMod val="85000"/>
                  </a:schemeClr>
                </a:solidFill>
              </a:rPr>
              <a:t>..</a:t>
            </a: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</a:rPr>
              <a:t>in a more common case… may be ( + </a:t>
            </a:r>
            <a:r>
              <a:rPr lang="en-US" sz="1600" b="1" dirty="0" smtClean="0">
                <a:solidFill>
                  <a:schemeClr val="bg1"/>
                </a:solidFill>
              </a:rPr>
              <a:t>additional filtering</a:t>
            </a: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  <a:endParaRPr lang="ru-RU" sz="16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3941" y="428604"/>
            <a:ext cx="4405315" cy="45721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690024" y="416462"/>
            <a:ext cx="3025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 </a:t>
            </a:r>
            <a:r>
              <a:rPr lang="en-US" dirty="0" smtClean="0"/>
              <a:t>ER registered energy (PHD!)</a:t>
            </a:r>
            <a:endParaRPr lang="ru-RU" dirty="0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1000108"/>
            <a:ext cx="5929354" cy="26788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151578" y="928670"/>
            <a:ext cx="1826462" cy="52322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sym typeface="Wingdings" pitchFamily="2" charset="2"/>
              </a:rPr>
              <a:t></a:t>
            </a:r>
            <a:r>
              <a:rPr lang="en-US" sz="1400" b="1" dirty="0" smtClean="0">
                <a:solidFill>
                  <a:schemeClr val="bg1"/>
                </a:solidFill>
              </a:rPr>
              <a:t> taking into account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</a:rPr>
              <a:t>TOF,</a:t>
            </a:r>
            <a:r>
              <a:rPr lang="el-GR" sz="1400" b="1" dirty="0" smtClean="0">
                <a:solidFill>
                  <a:schemeClr val="bg1"/>
                </a:solidFill>
              </a:rPr>
              <a:t>Δ</a:t>
            </a:r>
            <a:r>
              <a:rPr lang="en-US" sz="1400" b="1" dirty="0" smtClean="0">
                <a:solidFill>
                  <a:schemeClr val="bg1"/>
                </a:solidFill>
              </a:rPr>
              <a:t>E</a:t>
            </a:r>
            <a:r>
              <a:rPr lang="en-US" sz="1400" b="1" baseline="-25000" dirty="0" smtClean="0">
                <a:solidFill>
                  <a:schemeClr val="bg1"/>
                </a:solidFill>
              </a:rPr>
              <a:t>1,2</a:t>
            </a:r>
            <a:endParaRPr lang="ru-RU" sz="1400" b="1" baseline="-25000" dirty="0">
              <a:solidFill>
                <a:schemeClr val="bg1"/>
              </a:solidFill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4259" y="1857364"/>
            <a:ext cx="2987675" cy="274638"/>
          </a:xfrm>
          <a:prstGeom prst="rect">
            <a:avLst/>
          </a:prstGeom>
          <a:noFill/>
        </p:spPr>
      </p:pic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41835" y="1643050"/>
            <a:ext cx="1630363" cy="609600"/>
          </a:xfrm>
          <a:prstGeom prst="rect">
            <a:avLst/>
          </a:prstGeom>
          <a:noFill/>
        </p:spPr>
      </p:pic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4000528" y="1835339"/>
            <a:ext cx="5000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)∙(1-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5984" y="1285860"/>
            <a:ext cx="1663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0:  - other cases</a:t>
            </a:r>
            <a:endParaRPr lang="ru-RU" dirty="0"/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7900" name="Picture 1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54865" y="1785926"/>
            <a:ext cx="1689101" cy="248263"/>
          </a:xfrm>
          <a:prstGeom prst="rect">
            <a:avLst/>
          </a:prstGeom>
          <a:noFill/>
        </p:spPr>
      </p:pic>
      <p:pic>
        <p:nvPicPr>
          <p:cNvPr id="20" name="Рисунок 19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72264" y="2285992"/>
            <a:ext cx="2357454" cy="157163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5" name="Объект 24"/>
          <p:cNvGraphicFramePr>
            <a:graphicFrameLocks noChangeAspect="1"/>
          </p:cNvGraphicFramePr>
          <p:nvPr/>
        </p:nvGraphicFramePr>
        <p:xfrm>
          <a:off x="4521200" y="3302000"/>
          <a:ext cx="101600" cy="254000"/>
        </p:xfrm>
        <a:graphic>
          <a:graphicData uri="http://schemas.openxmlformats.org/presentationml/2006/ole">
            <p:oleObj spid="_x0000_s37904" name="Формула" r:id="rId9" imgW="101520" imgH="253800" progId="Equation.3">
              <p:embed/>
            </p:oleObj>
          </a:graphicData>
        </a:graphic>
      </p:graphicFrame>
      <p:graphicFrame>
        <p:nvGraphicFramePr>
          <p:cNvPr id="26" name="Объект 25"/>
          <p:cNvGraphicFramePr>
            <a:graphicFrameLocks noChangeAspect="1"/>
          </p:cNvGraphicFramePr>
          <p:nvPr/>
        </p:nvGraphicFramePr>
        <p:xfrm>
          <a:off x="1051601" y="2214554"/>
          <a:ext cx="2462119" cy="1357322"/>
        </p:xfrm>
        <a:graphic>
          <a:graphicData uri="http://schemas.openxmlformats.org/presentationml/2006/ole">
            <p:oleObj spid="_x0000_s37905" name="Формула" r:id="rId10" imgW="990360" imgH="545760" progId="Equation.3">
              <p:embed/>
            </p:oleObj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6572264" y="2161752"/>
            <a:ext cx="2357454" cy="33855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1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Δ</a:t>
            </a:r>
            <a:r>
              <a:rPr lang="en-US" sz="1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 spectra</a:t>
            </a:r>
            <a:endParaRPr lang="ru-RU" sz="1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rot="5400000" flipH="1" flipV="1">
            <a:off x="1285058" y="3999710"/>
            <a:ext cx="1143008" cy="1588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20127" y="4016881"/>
            <a:ext cx="16657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2060"/>
                </a:solidFill>
              </a:rPr>
              <a:t>Probability to peak one or more random ER imitator signals / Poisson statistics</a:t>
            </a:r>
            <a:endParaRPr lang="ru-RU" sz="1100" b="1" dirty="0">
              <a:solidFill>
                <a:srgbClr val="002060"/>
              </a:solidFill>
            </a:endParaRPr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2066315" y="4115964"/>
          <a:ext cx="6077585" cy="2453640"/>
        </p:xfrm>
        <a:graphic>
          <a:graphicData uri="http://schemas.openxmlformats.org/drawingml/2006/table">
            <a:tbl>
              <a:tblPr/>
              <a:tblGrid>
                <a:gridCol w="1518920"/>
                <a:gridCol w="1519555"/>
                <a:gridCol w="1519555"/>
                <a:gridCol w="151955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US" sz="2800" b="1" baseline="-250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2800" b="1" baseline="-25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US" sz="2800" b="1" baseline="-25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8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Result(beam off)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comment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libri"/>
                          <a:ea typeface="Calibri"/>
                          <a:cs typeface="Times New Roman"/>
                        </a:rPr>
                        <a:t>old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+ </a:t>
                      </a:r>
                      <a:r>
                        <a:rPr lang="en-US" sz="1100" b="1" dirty="0">
                          <a:latin typeface="Calibri"/>
                          <a:ea typeface="Calibri"/>
                          <a:cs typeface="Times New Roman"/>
                        </a:rPr>
                        <a:t>       new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Old version ignores t2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en-US" sz="24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24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</a:t>
                      </a:r>
                      <a:r>
                        <a:rPr lang="en-US" sz="24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Not actual case</a:t>
                      </a:r>
                      <a:endParaRPr lang="ru-RU" sz="11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+       +/-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b="1" i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τ</a:t>
                      </a:r>
                      <a:r>
                        <a:rPr lang="en-US" sz="1800" b="1" i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≤t </a:t>
                      </a:r>
                      <a:r>
                        <a:rPr lang="en-US" sz="1800" b="1" i="1" baseline="-250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pre-set</a:t>
                      </a:r>
                      <a:r>
                        <a:rPr lang="en-US" sz="1800" b="1" i="1" dirty="0" smtClean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i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yes +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otherwise          </a:t>
                      </a:r>
                      <a:r>
                        <a:rPr lang="en-US" sz="1800" b="1" i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no -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Condition:  </a:t>
                      </a:r>
                      <a:r>
                        <a:rPr lang="en-US" sz="14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t1 &lt; t2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2000248" y="3774048"/>
            <a:ext cx="5500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...</a:t>
            </a:r>
            <a:r>
              <a:rPr lang="en-US" sz="1100" b="1" dirty="0" smtClean="0"/>
              <a:t>since we consider the borderline behavior of signal during registration of recoil nuclei…</a:t>
            </a:r>
            <a:endParaRPr lang="en-US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06" y="274638"/>
            <a:ext cx="8358246" cy="582594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 О</a:t>
            </a:r>
            <a:r>
              <a:rPr lang="en-US" sz="2000" b="1" dirty="0" smtClean="0">
                <a:solidFill>
                  <a:schemeClr val="bg1"/>
                </a:solidFill>
              </a:rPr>
              <a:t>n the probable implementation</a:t>
            </a:r>
            <a:r>
              <a:rPr lang="ru-RU" sz="2000" b="1" dirty="0" smtClean="0">
                <a:solidFill>
                  <a:schemeClr val="bg1"/>
                </a:solidFill>
              </a:rPr>
              <a:t>…</a:t>
            </a:r>
            <a:r>
              <a:rPr lang="en-US" sz="2000" b="1" dirty="0" smtClean="0">
                <a:solidFill>
                  <a:schemeClr val="bg1"/>
                </a:solidFill>
              </a:rPr>
              <a:t> (</a:t>
            </a:r>
            <a:r>
              <a:rPr lang="en-US" sz="1400" b="1" dirty="0" smtClean="0">
                <a:solidFill>
                  <a:srgbClr val="FFFF00"/>
                </a:solidFill>
              </a:rPr>
              <a:t>two scenarios</a:t>
            </a:r>
            <a:r>
              <a:rPr lang="en-US" sz="2000" b="1" dirty="0" smtClean="0">
                <a:solidFill>
                  <a:schemeClr val="bg1"/>
                </a:solidFill>
              </a:rPr>
              <a:t>…)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236" y="928670"/>
            <a:ext cx="8357416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</a:t>
            </a:r>
            <a:r>
              <a:rPr lang="ru-RU" sz="1200" b="1" dirty="0" smtClean="0"/>
              <a:t>   (</a:t>
            </a:r>
            <a:r>
              <a:rPr lang="en-US" sz="1200" b="1" dirty="0" smtClean="0"/>
              <a:t> more</a:t>
            </a:r>
            <a:r>
              <a:rPr lang="ru-RU" sz="1200" b="1" dirty="0" smtClean="0"/>
              <a:t> </a:t>
            </a:r>
            <a:r>
              <a:rPr lang="en-US" sz="1200" b="1" dirty="0" smtClean="0"/>
              <a:t> traditional </a:t>
            </a:r>
            <a:r>
              <a:rPr lang="en-US" sz="1200" b="1" dirty="0" smtClean="0">
                <a:sym typeface="Wingdings" pitchFamily="2" charset="2"/>
              </a:rPr>
              <a:t>preamplifier + sh. Amp + </a:t>
            </a:r>
            <a:r>
              <a:rPr lang="en-US" sz="1200" b="1" dirty="0" err="1" smtClean="0">
                <a:sym typeface="Wingdings" pitchFamily="2" charset="2"/>
              </a:rPr>
              <a:t>multipl-r+ADC</a:t>
            </a:r>
            <a:r>
              <a:rPr lang="ru-RU" sz="1200" b="1" dirty="0" smtClean="0"/>
              <a:t>)</a:t>
            </a:r>
            <a:r>
              <a:rPr lang="en-US" sz="1200" b="1" dirty="0" smtClean="0"/>
              <a:t>…Report by </a:t>
            </a:r>
            <a:r>
              <a:rPr lang="en-US" sz="1200" b="1" dirty="0" err="1" smtClean="0"/>
              <a:t>A.Voinov</a:t>
            </a:r>
            <a:r>
              <a:rPr lang="en-US" sz="1200" b="1" dirty="0" smtClean="0"/>
              <a:t> next session, after coffee break will follow</a:t>
            </a:r>
            <a:endParaRPr lang="ru-RU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1406" y="3214686"/>
            <a:ext cx="2071702" cy="18697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28600" indent="-228600"/>
            <a:r>
              <a:rPr lang="en-US" sz="1050" b="1" dirty="0" smtClean="0"/>
              <a:t>2. </a:t>
            </a:r>
            <a:r>
              <a:rPr lang="ru-RU" sz="1050" b="1" dirty="0" smtClean="0"/>
              <a:t>« </a:t>
            </a:r>
            <a:r>
              <a:rPr lang="en-US" sz="1050" b="1" dirty="0" smtClean="0"/>
              <a:t>ADP-16 integral 1M module</a:t>
            </a:r>
          </a:p>
          <a:p>
            <a:pPr marL="228600" indent="-228600"/>
            <a:r>
              <a:rPr lang="en-US" sz="1050" b="1" dirty="0" smtClean="0"/>
              <a:t> preamp+ADP16( </a:t>
            </a:r>
            <a:r>
              <a:rPr lang="en-US" sz="1050" b="1" dirty="0" err="1" smtClean="0"/>
              <a:t>amp+mltp+adc</a:t>
            </a:r>
            <a:r>
              <a:rPr lang="en-US" sz="1050" b="1" dirty="0" smtClean="0"/>
              <a:t> 16 in 2 scale)</a:t>
            </a:r>
          </a:p>
          <a:p>
            <a:pPr marL="228600" indent="-228600"/>
            <a:endParaRPr lang="en-US" sz="1050" dirty="0" smtClean="0"/>
          </a:p>
          <a:p>
            <a:pPr marL="228600" indent="-228600"/>
            <a:r>
              <a:rPr lang="en-US" sz="1050" i="1" dirty="0" smtClean="0"/>
              <a:t>It is necessary as a minimum 12 + (~2 reserved) modules ADP-16</a:t>
            </a:r>
          </a:p>
          <a:p>
            <a:pPr marL="228600" indent="-228600"/>
            <a:r>
              <a:rPr lang="en-US" sz="1050" i="1" dirty="0" smtClean="0"/>
              <a:t>Nowadays  N=1 (experimental) !</a:t>
            </a:r>
          </a:p>
          <a:p>
            <a:pPr marL="228600" indent="-228600"/>
            <a:endParaRPr lang="en-US" sz="1050" dirty="0" smtClean="0"/>
          </a:p>
          <a:p>
            <a:r>
              <a:rPr lang="ru-RU" sz="1050" dirty="0" smtClean="0"/>
              <a:t>     </a:t>
            </a:r>
            <a:r>
              <a:rPr lang="en-US" sz="1050" dirty="0" smtClean="0"/>
              <a:t>  program for </a:t>
            </a:r>
            <a:r>
              <a:rPr lang="ru-RU" sz="1050" dirty="0" smtClean="0"/>
              <a:t> </a:t>
            </a:r>
            <a:r>
              <a:rPr lang="en-US" sz="1050" dirty="0" smtClean="0"/>
              <a:t>ADP_16</a:t>
            </a:r>
          </a:p>
          <a:p>
            <a:r>
              <a:rPr lang="en-US" sz="1050" dirty="0" smtClean="0"/>
              <a:t>  C++ Builder 6 (Windows)- 1</a:t>
            </a:r>
            <a:r>
              <a:rPr lang="en-US" sz="1050" baseline="30000" dirty="0" smtClean="0"/>
              <a:t>st</a:t>
            </a:r>
            <a:r>
              <a:rPr lang="en-US" sz="1050" dirty="0" smtClean="0"/>
              <a:t> approximation</a:t>
            </a:r>
            <a:endParaRPr lang="ru-RU" sz="1050" dirty="0"/>
          </a:p>
        </p:txBody>
      </p:sp>
      <p:pic>
        <p:nvPicPr>
          <p:cNvPr id="7" name="Рисунок 6" descr="Spectrum_2.bmp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14546" y="2857496"/>
            <a:ext cx="6715172" cy="392909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492150" y="5957848"/>
            <a:ext cx="208037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err="1" smtClean="0">
                <a:ln/>
                <a:solidFill>
                  <a:srgbClr val="0070C0"/>
                </a:solidFill>
                <a:effectLst/>
              </a:rPr>
              <a:t>TekhInvest</a:t>
            </a:r>
            <a:r>
              <a:rPr lang="en-US" sz="2000" b="1" cap="none" spc="0" dirty="0" smtClean="0">
                <a:ln/>
                <a:solidFill>
                  <a:srgbClr val="0070C0"/>
                </a:solidFill>
                <a:effectLst/>
              </a:rPr>
              <a:t> </a:t>
            </a:r>
            <a:r>
              <a:rPr lang="en-US" sz="2000" b="1" cap="none" spc="0" dirty="0" err="1" smtClean="0">
                <a:ln/>
                <a:solidFill>
                  <a:srgbClr val="0070C0"/>
                </a:solidFill>
                <a:effectLst/>
              </a:rPr>
              <a:t>Dubna</a:t>
            </a:r>
            <a:endParaRPr lang="ru-RU" sz="2000" b="1" cap="none" spc="0" dirty="0">
              <a:ln/>
              <a:solidFill>
                <a:srgbClr val="0070C0"/>
              </a:solidFill>
              <a:effectLst/>
            </a:endParaRPr>
          </a:p>
        </p:txBody>
      </p:sp>
      <p:pic>
        <p:nvPicPr>
          <p:cNvPr id="8" name="Рисунок 7" descr="ADP_16_1.JPG"/>
          <p:cNvPicPr>
            <a:picLocks noChangeAspect="1"/>
          </p:cNvPicPr>
          <p:nvPr/>
        </p:nvPicPr>
        <p:blipFill>
          <a:blip r:embed="rId3"/>
          <a:srcRect l="1394" t="999" r="15330" b="54935"/>
          <a:stretch>
            <a:fillRect/>
          </a:stretch>
        </p:blipFill>
        <p:spPr>
          <a:xfrm>
            <a:off x="71406" y="1428736"/>
            <a:ext cx="2143140" cy="17145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</p:pic>
      <p:pic>
        <p:nvPicPr>
          <p:cNvPr id="10" name="Рисунок 9" descr="STB_ADP16.jpg"/>
          <p:cNvPicPr/>
          <p:nvPr/>
        </p:nvPicPr>
        <p:blipFill>
          <a:blip r:embed="rId4" cstate="print"/>
          <a:srcRect l="7317" t="6989" r="12194" b="3994"/>
          <a:stretch>
            <a:fillRect/>
          </a:stretch>
        </p:blipFill>
        <p:spPr>
          <a:xfrm>
            <a:off x="2214546" y="3143248"/>
            <a:ext cx="2071702" cy="19288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857488" y="4040035"/>
            <a:ext cx="7040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000" b="1" dirty="0" smtClean="0"/>
              <a:t>σ≈</a:t>
            </a:r>
            <a:r>
              <a:rPr lang="en-US" sz="1000" b="1" dirty="0" smtClean="0"/>
              <a:t>0.003%</a:t>
            </a:r>
            <a:endParaRPr lang="ru-RU" sz="1000" b="1" dirty="0"/>
          </a:p>
        </p:txBody>
      </p:sp>
      <p:pic>
        <p:nvPicPr>
          <p:cNvPr id="13" name="Рисунок 12" descr="thr_test.jpg"/>
          <p:cNvPicPr>
            <a:picLocks noChangeAspect="1"/>
          </p:cNvPicPr>
          <p:nvPr/>
        </p:nvPicPr>
        <p:blipFill>
          <a:blip r:embed="rId5" cstate="print"/>
          <a:srcRect l="7034" t="18704" r="21101" b="4316"/>
          <a:stretch>
            <a:fillRect/>
          </a:stretch>
        </p:blipFill>
        <p:spPr>
          <a:xfrm>
            <a:off x="6072199" y="1285860"/>
            <a:ext cx="2857520" cy="150019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445629" y="1357298"/>
            <a:ext cx="24836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rgbClr val="FF0000"/>
                </a:solidFill>
              </a:rPr>
              <a:t>Little bit drawback…</a:t>
            </a:r>
          </a:p>
          <a:p>
            <a:r>
              <a:rPr lang="en-US" sz="1200" i="1" dirty="0" smtClean="0"/>
              <a:t>(dep. From threshold &lt;100)</a:t>
            </a:r>
          </a:p>
          <a:p>
            <a:r>
              <a:rPr lang="en-US" sz="1200" i="1" dirty="0" smtClean="0"/>
              <a:t>Full parameter range 1-255</a:t>
            </a:r>
          </a:p>
          <a:p>
            <a:endParaRPr lang="en-US" sz="1200" i="1" dirty="0" smtClean="0"/>
          </a:p>
          <a:p>
            <a:r>
              <a:rPr lang="en-US" sz="1200" i="1" dirty="0" smtClean="0"/>
              <a:t>It will be eliminated in 2016</a:t>
            </a:r>
          </a:p>
          <a:p>
            <a:r>
              <a:rPr lang="en-US" sz="1200" i="1" dirty="0" smtClean="0"/>
              <a:t>By the developer (</a:t>
            </a:r>
            <a:r>
              <a:rPr lang="en-US" sz="1200" i="1" dirty="0" err="1" smtClean="0"/>
              <a:t>TekhInvest</a:t>
            </a:r>
            <a:r>
              <a:rPr lang="en-US" sz="1200" i="1" dirty="0" smtClean="0"/>
              <a:t>, </a:t>
            </a:r>
            <a:r>
              <a:rPr lang="en-US" sz="1200" i="1" dirty="0" err="1" smtClean="0"/>
              <a:t>Dubna</a:t>
            </a:r>
            <a:r>
              <a:rPr lang="en-US" sz="1200" i="1" dirty="0" smtClean="0"/>
              <a:t>)</a:t>
            </a:r>
            <a:endParaRPr lang="ru-RU" sz="1200" i="1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5429256" y="1714488"/>
            <a:ext cx="642942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V="1">
            <a:off x="1500166" y="2857496"/>
            <a:ext cx="714380" cy="28575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Заголовок 1"/>
          <p:cNvSpPr txBox="1">
            <a:spLocks/>
          </p:cNvSpPr>
          <p:nvPr/>
        </p:nvSpPr>
        <p:spPr>
          <a:xfrm>
            <a:off x="2214546" y="2774968"/>
            <a:ext cx="2071702" cy="36828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ADP-16  ..stability test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65 </a:t>
            </a: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…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ru-RU" sz="1800" b="1" dirty="0" smtClean="0"/>
              <a:t> </a:t>
            </a:r>
            <a:r>
              <a:rPr lang="en-US" sz="1800" b="1" dirty="0" smtClean="0"/>
              <a:t>..a few words about radiation stability  (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very  briefly </a:t>
            </a:r>
            <a:r>
              <a:rPr lang="ru-RU" sz="1800" b="1" dirty="0" smtClean="0"/>
              <a:t>)</a:t>
            </a:r>
            <a:endParaRPr lang="ru-RU" sz="1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543560" cy="4525963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</a:t>
            </a:r>
            <a:r>
              <a:rPr lang="ru-RU" sz="1400" b="1" dirty="0" smtClean="0">
                <a:solidFill>
                  <a:srgbClr val="00B050"/>
                </a:solidFill>
              </a:rPr>
              <a:t>.92</a:t>
            </a:r>
            <a:r>
              <a:rPr lang="en-US" sz="1400" b="1" dirty="0" smtClean="0">
                <a:solidFill>
                  <a:srgbClr val="00B050"/>
                </a:solidFill>
              </a:rPr>
              <a:t> </a:t>
            </a:r>
            <a:r>
              <a:rPr lang="ru-RU" sz="1400" b="1" dirty="0" smtClean="0">
                <a:solidFill>
                  <a:srgbClr val="00B050"/>
                </a:solidFill>
              </a:rPr>
              <a:t> </a:t>
            </a:r>
            <a:r>
              <a:rPr lang="en-US" sz="1400" b="1" dirty="0" smtClean="0">
                <a:solidFill>
                  <a:srgbClr val="00B050"/>
                </a:solidFill>
              </a:rPr>
              <a:t>Tab.</a:t>
            </a:r>
            <a:r>
              <a:rPr lang="ru-RU" sz="1400" b="1" dirty="0" smtClean="0">
                <a:solidFill>
                  <a:srgbClr val="00B050"/>
                </a:solidFill>
              </a:rPr>
              <a:t> 17 (</a:t>
            </a:r>
            <a:r>
              <a:rPr lang="en-US" sz="1400" b="1" dirty="0" smtClean="0">
                <a:solidFill>
                  <a:srgbClr val="00B050"/>
                </a:solidFill>
              </a:rPr>
              <a:t>FF</a:t>
            </a:r>
            <a:r>
              <a:rPr lang="ru-RU" sz="1400" b="1" dirty="0" smtClean="0">
                <a:solidFill>
                  <a:srgbClr val="00B050"/>
                </a:solidFill>
              </a:rPr>
              <a:t>) </a:t>
            </a:r>
            <a:r>
              <a:rPr lang="en-US" sz="1400" b="1" dirty="0" smtClean="0">
                <a:solidFill>
                  <a:srgbClr val="00B050"/>
                </a:solidFill>
              </a:rPr>
              <a:t>   </a:t>
            </a:r>
            <a:r>
              <a:rPr lang="en-US" sz="1400" b="1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sz="1400" b="1" dirty="0" smtClean="0">
                <a:solidFill>
                  <a:srgbClr val="FF0000"/>
                </a:solidFill>
              </a:rPr>
              <a:t>                  </a:t>
            </a:r>
            <a:r>
              <a:rPr lang="ru-RU" sz="1400" b="1" dirty="0" smtClean="0">
                <a:solidFill>
                  <a:srgbClr val="FF0000"/>
                </a:solidFill>
              </a:rPr>
              <a:t>1.</a:t>
            </a:r>
            <a:r>
              <a:rPr lang="en-US" sz="1400" b="1" dirty="0" smtClean="0">
                <a:solidFill>
                  <a:srgbClr val="FF0000"/>
                </a:solidFill>
              </a:rPr>
              <a:t>0e</a:t>
            </a:r>
            <a:r>
              <a:rPr lang="ru-RU" sz="1400" b="1" dirty="0" smtClean="0">
                <a:solidFill>
                  <a:srgbClr val="FF0000"/>
                </a:solidFill>
              </a:rPr>
              <a:t>+8</a:t>
            </a:r>
            <a:r>
              <a:rPr lang="en-US" sz="1400" b="1" dirty="0" smtClean="0">
                <a:solidFill>
                  <a:srgbClr val="FF0000"/>
                </a:solidFill>
              </a:rPr>
              <a:t>  </a:t>
            </a:r>
            <a:r>
              <a:rPr lang="ru-RU" sz="1400" b="1" dirty="0" smtClean="0">
                <a:solidFill>
                  <a:srgbClr val="FF0000"/>
                </a:solidFill>
              </a:rPr>
              <a:t>см</a:t>
            </a:r>
            <a:r>
              <a:rPr lang="en-US" sz="1400" b="1" dirty="0" smtClean="0">
                <a:solidFill>
                  <a:srgbClr val="FF0000"/>
                </a:solidFill>
              </a:rPr>
              <a:t>-</a:t>
            </a:r>
            <a:r>
              <a:rPr lang="ru-RU" sz="1400" b="1" dirty="0" smtClean="0">
                <a:solidFill>
                  <a:srgbClr val="FF0000"/>
                </a:solidFill>
              </a:rPr>
              <a:t>2.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1 </a:t>
            </a:r>
            <a:r>
              <a:rPr lang="en-US" sz="1400" dirty="0" err="1" smtClean="0"/>
              <a:t>pµA</a:t>
            </a:r>
            <a:r>
              <a:rPr lang="en-US" sz="1400" dirty="0" smtClean="0"/>
              <a:t>  </a:t>
            </a:r>
            <a:r>
              <a:rPr lang="en-US" sz="1400" dirty="0" smtClean="0">
                <a:sym typeface="Wingdings" pitchFamily="2" charset="2"/>
              </a:rPr>
              <a:t> 150 Hz</a:t>
            </a:r>
            <a:r>
              <a:rPr lang="ru-RU" sz="1400" dirty="0" smtClean="0">
                <a:sym typeface="Wingdings" pitchFamily="2" charset="2"/>
              </a:rPr>
              <a:t>   </a:t>
            </a:r>
            <a:r>
              <a:rPr lang="en-US" sz="1400" dirty="0" smtClean="0">
                <a:sym typeface="Wingdings" pitchFamily="2" charset="2"/>
              </a:rPr>
              <a:t> 10 </a:t>
            </a:r>
            <a:r>
              <a:rPr lang="en-US" sz="1400" dirty="0" err="1" smtClean="0"/>
              <a:t>pµA</a:t>
            </a:r>
            <a:r>
              <a:rPr lang="en-US" sz="1400" dirty="0" smtClean="0"/>
              <a:t> </a:t>
            </a:r>
            <a:r>
              <a:rPr lang="en-US" sz="1400" dirty="0" smtClean="0">
                <a:sym typeface="Wingdings" pitchFamily="2" charset="2"/>
              </a:rPr>
              <a:t> 1500 Hz</a:t>
            </a:r>
            <a:endParaRPr lang="ru-RU" sz="1400" dirty="0" smtClean="0">
              <a:sym typeface="Wingdings" pitchFamily="2" charset="2"/>
            </a:endParaRPr>
          </a:p>
          <a:p>
            <a:endParaRPr lang="ru-RU" sz="1400" dirty="0" smtClean="0">
              <a:sym typeface="Wingdings" pitchFamily="2" charset="2"/>
            </a:endParaRPr>
          </a:p>
          <a:p>
            <a:r>
              <a:rPr lang="ru-RU" sz="1400" dirty="0" smtClean="0">
                <a:sym typeface="Wingdings" pitchFamily="2" charset="2"/>
              </a:rPr>
              <a:t>1</a:t>
            </a:r>
            <a:r>
              <a:rPr lang="en-US" sz="1400" dirty="0" smtClean="0">
                <a:sym typeface="Wingdings" pitchFamily="2" charset="2"/>
              </a:rPr>
              <a:t>5</a:t>
            </a:r>
            <a:r>
              <a:rPr lang="ru-RU" sz="1400" dirty="0" smtClean="0">
                <a:sym typeface="Wingdings" pitchFamily="2" charset="2"/>
              </a:rPr>
              <a:t>00*1.0е+5с*</a:t>
            </a:r>
            <a:r>
              <a:rPr lang="en-US" sz="1400" dirty="0" smtClean="0">
                <a:sym typeface="Wingdings" pitchFamily="2" charset="2"/>
              </a:rPr>
              <a:t>2</a:t>
            </a:r>
            <a:r>
              <a:rPr lang="ru-RU" sz="1400" dirty="0" smtClean="0">
                <a:sym typeface="Wingdings" pitchFamily="2" charset="2"/>
              </a:rPr>
              <a:t>00</a:t>
            </a:r>
            <a:r>
              <a:rPr lang="en-US" sz="1400" dirty="0" smtClean="0">
                <a:sym typeface="Wingdings" pitchFamily="2" charset="2"/>
              </a:rPr>
              <a:t> d</a:t>
            </a:r>
            <a:r>
              <a:rPr lang="ru-RU" sz="1400" dirty="0" smtClean="0">
                <a:sym typeface="Wingdings" pitchFamily="2" charset="2"/>
              </a:rPr>
              <a:t> = </a:t>
            </a:r>
            <a:r>
              <a:rPr lang="en-US" sz="1400" dirty="0" smtClean="0">
                <a:sym typeface="Wingdings" pitchFamily="2" charset="2"/>
              </a:rPr>
              <a:t>3e+10</a:t>
            </a:r>
          </a:p>
          <a:p>
            <a:endParaRPr lang="en-US" sz="1400" dirty="0" smtClean="0">
              <a:sym typeface="Wingdings" pitchFamily="2" charset="2"/>
            </a:endParaRPr>
          </a:p>
          <a:p>
            <a:r>
              <a:rPr lang="ru-RU" sz="1400" dirty="0" smtClean="0">
                <a:sym typeface="Wingdings" pitchFamily="2" charset="2"/>
              </a:rPr>
              <a:t>(</a:t>
            </a:r>
            <a:r>
              <a:rPr lang="en-US" sz="1400" dirty="0" smtClean="0">
                <a:sym typeface="Wingdings" pitchFamily="2" charset="2"/>
              </a:rPr>
              <a:t>non-uniform</a:t>
            </a:r>
            <a:r>
              <a:rPr lang="ru-RU" sz="1400" dirty="0" smtClean="0">
                <a:sym typeface="Wingdings" pitchFamily="2" charset="2"/>
              </a:rPr>
              <a:t>..1</a:t>
            </a:r>
            <a:r>
              <a:rPr lang="en-US" sz="1400" dirty="0" smtClean="0">
                <a:sym typeface="Wingdings" pitchFamily="2" charset="2"/>
              </a:rPr>
              <a:t>/2 S full)</a:t>
            </a:r>
          </a:p>
          <a:p>
            <a:endParaRPr lang="ru-RU" sz="1400" dirty="0" smtClean="0">
              <a:sym typeface="Wingdings" pitchFamily="2" charset="2"/>
            </a:endParaRPr>
          </a:p>
          <a:p>
            <a:r>
              <a:rPr lang="ru-RU" sz="1400" dirty="0" smtClean="0">
                <a:sym typeface="Wingdings" pitchFamily="2" charset="2"/>
              </a:rPr>
              <a:t>12 </a:t>
            </a:r>
            <a:r>
              <a:rPr lang="en-US" sz="1400" dirty="0" smtClean="0">
                <a:sym typeface="Wingdings" pitchFamily="2" charset="2"/>
              </a:rPr>
              <a:t>cm</a:t>
            </a:r>
            <a:r>
              <a:rPr lang="ru-RU" sz="1400" dirty="0" smtClean="0">
                <a:sym typeface="Wingdings" pitchFamily="2" charset="2"/>
              </a:rPr>
              <a:t>*50</a:t>
            </a:r>
            <a:r>
              <a:rPr lang="en-US" sz="1400" dirty="0" smtClean="0">
                <a:sym typeface="Wingdings" pitchFamily="2" charset="2"/>
              </a:rPr>
              <a:t>cm/2= 300 cm</a:t>
            </a:r>
            <a:r>
              <a:rPr lang="ru-RU" sz="1400" dirty="0" smtClean="0">
                <a:sym typeface="Wingdings" pitchFamily="2" charset="2"/>
              </a:rPr>
              <a:t>2</a:t>
            </a:r>
          </a:p>
          <a:p>
            <a:endParaRPr lang="ru-RU" sz="1400" dirty="0" smtClean="0">
              <a:sym typeface="Wingdings" pitchFamily="2" charset="2"/>
            </a:endParaRPr>
          </a:p>
          <a:p>
            <a:r>
              <a:rPr lang="en-US" sz="1400" dirty="0" smtClean="0">
                <a:sym typeface="Wingdings" pitchFamily="2" charset="2"/>
              </a:rPr>
              <a:t>3</a:t>
            </a:r>
            <a:r>
              <a:rPr lang="ru-RU" sz="1400" dirty="0" smtClean="0">
                <a:sym typeface="Wingdings" pitchFamily="2" charset="2"/>
              </a:rPr>
              <a:t>.0</a:t>
            </a:r>
            <a:r>
              <a:rPr lang="en-US" sz="1400" dirty="0" smtClean="0">
                <a:sym typeface="Wingdings" pitchFamily="2" charset="2"/>
              </a:rPr>
              <a:t>e+10/300 =</a:t>
            </a:r>
            <a:r>
              <a:rPr lang="en-US" sz="1400" b="1" dirty="0" smtClean="0">
                <a:solidFill>
                  <a:srgbClr val="FF0000"/>
                </a:solidFill>
                <a:sym typeface="Wingdings" pitchFamily="2" charset="2"/>
              </a:rPr>
              <a:t>1.0e+8 </a:t>
            </a:r>
            <a:r>
              <a:rPr lang="ru-RU" sz="1400" b="1" dirty="0" smtClean="0">
                <a:solidFill>
                  <a:srgbClr val="FF0000"/>
                </a:solidFill>
                <a:sym typeface="Wingdings" pitchFamily="2" charset="2"/>
              </a:rPr>
              <a:t>с</a:t>
            </a:r>
            <a:r>
              <a:rPr lang="en-US" sz="1400" b="1" dirty="0" smtClean="0">
                <a:solidFill>
                  <a:srgbClr val="FF0000"/>
                </a:solidFill>
                <a:sym typeface="Wingdings" pitchFamily="2" charset="2"/>
              </a:rPr>
              <a:t>m</a:t>
            </a:r>
            <a:r>
              <a:rPr lang="ru-RU" sz="1400" b="1" dirty="0" smtClean="0">
                <a:solidFill>
                  <a:srgbClr val="FF0000"/>
                </a:solidFill>
                <a:sym typeface="Wingdings" pitchFamily="2" charset="2"/>
              </a:rPr>
              <a:t>-2</a:t>
            </a:r>
            <a:endParaRPr lang="en-US" sz="1400" b="1" dirty="0" smtClean="0">
              <a:solidFill>
                <a:srgbClr val="FF0000"/>
              </a:solidFill>
              <a:sym typeface="Wingdings" pitchFamily="2" charset="2"/>
            </a:endParaRPr>
          </a:p>
          <a:p>
            <a:pPr>
              <a:buNone/>
            </a:pPr>
            <a:r>
              <a:rPr lang="en-US" sz="1400" dirty="0" smtClean="0">
                <a:sym typeface="Wingdings" pitchFamily="2" charset="2"/>
              </a:rPr>
              <a:t>________________________________________________________________________________________</a:t>
            </a:r>
          </a:p>
          <a:p>
            <a:pPr>
              <a:buNone/>
            </a:pPr>
            <a:endParaRPr lang="en-US" sz="1400" dirty="0" smtClean="0">
              <a:sym typeface="Wingdings" pitchFamily="2" charset="2"/>
            </a:endParaRPr>
          </a:p>
          <a:p>
            <a:pPr>
              <a:buNone/>
            </a:pPr>
            <a:r>
              <a:rPr lang="en-US" sz="2000" b="1" i="1" dirty="0" smtClean="0">
                <a:solidFill>
                  <a:srgbClr val="00B050"/>
                </a:solidFill>
                <a:sym typeface="Wingdings" pitchFamily="2" charset="2"/>
              </a:rPr>
              <a:t>~200 days  2-3 DSSSD/year experiment???</a:t>
            </a:r>
          </a:p>
          <a:p>
            <a:pPr>
              <a:buNone/>
            </a:pPr>
            <a:r>
              <a:rPr lang="en-US" sz="2000" b="1" i="1" dirty="0" smtClean="0">
                <a:solidFill>
                  <a:srgbClr val="00B050"/>
                </a:solidFill>
                <a:sym typeface="Wingdings" pitchFamily="2" charset="2"/>
              </a:rPr>
              <a:t>~25 K Euro +</a:t>
            </a:r>
            <a:r>
              <a:rPr lang="ru-RU" sz="2000" b="1" i="1" dirty="0" smtClean="0">
                <a:solidFill>
                  <a:srgbClr val="00B050"/>
                </a:solidFill>
                <a:sym typeface="Wingdings" pitchFamily="2" charset="2"/>
              </a:rPr>
              <a:t> </a:t>
            </a:r>
            <a:r>
              <a:rPr lang="en-US" sz="2000" b="1" i="1" dirty="0" smtClean="0">
                <a:solidFill>
                  <a:srgbClr val="00B050"/>
                </a:solidFill>
                <a:sym typeface="Wingdings" pitchFamily="2" charset="2"/>
              </a:rPr>
              <a:t> </a:t>
            </a:r>
          </a:p>
          <a:p>
            <a:pPr>
              <a:buNone/>
            </a:pPr>
            <a:endParaRPr lang="ru-RU" sz="2000" b="1" i="1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1643050"/>
            <a:ext cx="3071834" cy="4520852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rot="5400000">
            <a:off x="2393141" y="2607464"/>
            <a:ext cx="2357454" cy="1000131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470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571999" cy="3295951"/>
          </a:xfrm>
          <a:noFill/>
          <a:ln w="38100"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4714876" y="32446"/>
            <a:ext cx="4357718" cy="4832092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</a:rPr>
              <a:t>SUMMARY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</a:rPr>
              <a:t>:</a:t>
            </a: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</a:rPr>
              <a:t>            </a:t>
            </a:r>
            <a:r>
              <a:rPr lang="en-US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</a:rPr>
              <a:t>/</a:t>
            </a:r>
            <a:r>
              <a:rPr lang="en-US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92D050"/>
                </a:solidFill>
              </a:rPr>
              <a:t>NEC’2015, </a:t>
            </a:r>
            <a:r>
              <a:rPr lang="en-US" sz="1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92D050"/>
                </a:solidFill>
              </a:rPr>
              <a:t>Budva</a:t>
            </a:r>
            <a:r>
              <a:rPr lang="en-US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92D050"/>
                </a:solidFill>
              </a:rPr>
              <a:t>  </a:t>
            </a:r>
            <a:r>
              <a:rPr lang="en-US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</a:rPr>
              <a:t>/</a:t>
            </a:r>
          </a:p>
          <a:p>
            <a:pPr algn="ctr"/>
            <a:endParaRPr lang="en-US" sz="12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latin typeface="Agency FB" pitchFamily="34" charset="0"/>
            </a:endParaRPr>
          </a:p>
          <a:p>
            <a:pPr marL="342900" indent="-342900" algn="ctr">
              <a:buAutoNum type="arabicParenR"/>
            </a:pPr>
            <a:r>
              <a:rPr lang="en-US" sz="1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AC method is extended for DSSSD. First experiment is successfully finished.</a:t>
            </a:r>
          </a:p>
          <a:p>
            <a:pPr marL="342900" indent="-342900"/>
            <a:endParaRPr lang="en-US" sz="14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effectLst/>
              <a:latin typeface="Agency FB" pitchFamily="34" charset="0"/>
            </a:endParaRPr>
          </a:p>
          <a:p>
            <a:pPr marL="342900" indent="-342900"/>
            <a:r>
              <a:rPr lang="en-US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Agency FB" pitchFamily="34" charset="0"/>
              </a:rPr>
              <a:t> 2)</a:t>
            </a:r>
            <a:r>
              <a:rPr lang="ru-RU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</a:rPr>
              <a:t>An approach to the method application at</a:t>
            </a:r>
            <a:r>
              <a:rPr lang="ru-RU" sz="1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 </a:t>
            </a:r>
            <a:r>
              <a:rPr lang="en-US" sz="1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latin typeface="Agency FB" pitchFamily="34" charset="0"/>
              </a:rPr>
              <a:t>J</a:t>
            </a:r>
            <a:r>
              <a:rPr lang="en-US" sz="1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latin typeface="Agency FB" pitchFamily="34" charset="0"/>
                <a:sym typeface="Wingdings" pitchFamily="2" charset="2"/>
              </a:rPr>
              <a:t>∞ is  considered, including a reasonable electronics implementation ( ADP-16 </a:t>
            </a:r>
            <a:r>
              <a:rPr lang="en-US" sz="1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latin typeface="Agency FB" pitchFamily="34" charset="0"/>
                <a:sym typeface="Wingdings" pitchFamily="2" charset="2"/>
              </a:rPr>
              <a:t>TekhInvest</a:t>
            </a:r>
            <a:r>
              <a:rPr lang="en-US" sz="1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latin typeface="Agency FB" pitchFamily="34" charset="0"/>
                <a:sym typeface="Wingdings" pitchFamily="2" charset="2"/>
              </a:rPr>
              <a:t>,  “FEZ </a:t>
            </a:r>
            <a:r>
              <a:rPr lang="en-US" sz="1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latin typeface="Agency FB" pitchFamily="34" charset="0"/>
                <a:sym typeface="Wingdings" pitchFamily="2" charset="2"/>
              </a:rPr>
              <a:t>Dubna</a:t>
            </a:r>
            <a:r>
              <a:rPr lang="en-US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Agency FB" pitchFamily="34" charset="0"/>
                <a:sym typeface="Wingdings" pitchFamily="2" charset="2"/>
              </a:rPr>
              <a:t>” </a:t>
            </a:r>
            <a:r>
              <a:rPr lang="en-US" sz="1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latin typeface="Agency FB" pitchFamily="34" charset="0"/>
                <a:sym typeface="Wingdings" pitchFamily="2" charset="2"/>
              </a:rPr>
              <a:t>).</a:t>
            </a:r>
          </a:p>
          <a:p>
            <a:pPr marL="342900" indent="-342900"/>
            <a:r>
              <a:rPr lang="en-US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Agency FB" pitchFamily="34" charset="0"/>
                <a:sym typeface="Wingdings" pitchFamily="2" charset="2"/>
              </a:rPr>
              <a:t>         First tests are performed. First approximation of C++ data taking code is ready.</a:t>
            </a:r>
            <a:endParaRPr lang="ru-RU" sz="14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effectLst/>
              <a:sym typeface="Wingdings" pitchFamily="2" charset="2"/>
            </a:endParaRPr>
          </a:p>
          <a:p>
            <a:pPr marL="342900" indent="-342900"/>
            <a:endParaRPr lang="ru-RU" sz="1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sym typeface="Wingdings" pitchFamily="2" charset="2"/>
            </a:endParaRPr>
          </a:p>
          <a:p>
            <a:pPr marL="342900" indent="-342900"/>
            <a:r>
              <a:rPr lang="en-US" sz="1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sym typeface="Wingdings" pitchFamily="2" charset="2"/>
              </a:rPr>
              <a:t>  3</a:t>
            </a:r>
            <a:r>
              <a:rPr lang="ru-RU" sz="1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sym typeface="Wingdings" pitchFamily="2" charset="2"/>
              </a:rPr>
              <a:t>) </a:t>
            </a:r>
            <a:r>
              <a:rPr lang="en-US" sz="1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latin typeface="Agency FB" pitchFamily="34" charset="0"/>
                <a:sym typeface="Wingdings" pitchFamily="2" charset="2"/>
              </a:rPr>
              <a:t>&lt; 1 year</a:t>
            </a:r>
            <a:r>
              <a:rPr lang="ru-RU" sz="1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1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latin typeface="Agency FB" pitchFamily="34" charset="0"/>
                <a:sym typeface="Wingdings" pitchFamily="2" charset="2"/>
              </a:rPr>
              <a:t>DSSSD resource due to radiation stability (?)</a:t>
            </a:r>
          </a:p>
          <a:p>
            <a:pPr marL="342900" indent="-342900"/>
            <a:r>
              <a:rPr lang="en-US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Agency FB" pitchFamily="34" charset="0"/>
                <a:sym typeface="Wingdings" pitchFamily="2" charset="2"/>
              </a:rPr>
              <a:t>               = 25K Euro extra</a:t>
            </a:r>
          </a:p>
          <a:p>
            <a:pPr marL="342900" indent="-342900"/>
            <a:r>
              <a:rPr lang="en-US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latin typeface="Agency FB" pitchFamily="34" charset="0"/>
                <a:sym typeface="Wingdings" pitchFamily="2" charset="2"/>
              </a:rPr>
              <a:t>---------------------------------------------------------------------------</a:t>
            </a:r>
            <a:r>
              <a:rPr lang="en-US" sz="1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effectLst/>
                <a:latin typeface="Agency FB" pitchFamily="34" charset="0"/>
                <a:sym typeface="Wingdings" pitchFamily="2" charset="2"/>
              </a:rPr>
              <a:t>4) ER –</a:t>
            </a:r>
            <a:r>
              <a:rPr lang="el-GR" sz="1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effectLst/>
                <a:latin typeface="Calibri"/>
                <a:sym typeface="Wingdings" pitchFamily="2" charset="2"/>
              </a:rPr>
              <a:t>α</a:t>
            </a:r>
            <a:r>
              <a:rPr lang="en-US" sz="1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effectLst/>
                <a:latin typeface="Calibri"/>
                <a:sym typeface="Wingdings" pitchFamily="2" charset="2"/>
              </a:rPr>
              <a:t>-</a:t>
            </a:r>
            <a:r>
              <a:rPr lang="el-GR" sz="1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effectLst/>
                <a:latin typeface="Calibri"/>
                <a:sym typeface="Wingdings" pitchFamily="2" charset="2"/>
              </a:rPr>
              <a:t>α</a:t>
            </a:r>
            <a:r>
              <a:rPr lang="en-US" sz="1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effectLst/>
                <a:latin typeface="Calibri"/>
                <a:sym typeface="Wingdings" pitchFamily="2" charset="2"/>
              </a:rPr>
              <a:t> (..or even..</a:t>
            </a:r>
            <a:r>
              <a:rPr lang="en-US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Agency FB" pitchFamily="34" charset="0"/>
                <a:sym typeface="Wingdings" pitchFamily="2" charset="2"/>
              </a:rPr>
              <a:t> </a:t>
            </a:r>
            <a:r>
              <a:rPr lang="el-GR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sym typeface="Wingdings" pitchFamily="2" charset="2"/>
              </a:rPr>
              <a:t>α</a:t>
            </a:r>
            <a:r>
              <a:rPr lang="en-US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sym typeface="Wingdings" pitchFamily="2" charset="2"/>
              </a:rPr>
              <a:t>-</a:t>
            </a:r>
            <a:r>
              <a:rPr lang="el-GR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sym typeface="Wingdings" pitchFamily="2" charset="2"/>
              </a:rPr>
              <a:t>α</a:t>
            </a:r>
            <a:r>
              <a:rPr lang="en-US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sym typeface="Wingdings" pitchFamily="2" charset="2"/>
              </a:rPr>
              <a:t> with ac ER)  in reserve</a:t>
            </a:r>
          </a:p>
          <a:p>
            <a:pPr marL="342900" indent="-342900"/>
            <a:r>
              <a:rPr lang="en-US" sz="1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effectLst/>
                <a:latin typeface="Agency FB" pitchFamily="34" charset="0"/>
                <a:sym typeface="Wingdings" pitchFamily="2" charset="2"/>
              </a:rPr>
              <a:t>              (but very small threshold value is required !!!)</a:t>
            </a:r>
          </a:p>
          <a:p>
            <a:pPr marL="342900" indent="-342900"/>
            <a:r>
              <a:rPr lang="en-US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Agency FB" pitchFamily="34" charset="0"/>
                <a:sym typeface="Wingdings" pitchFamily="2" charset="2"/>
              </a:rPr>
              <a:t>	5) Detecting @ computing @ electronics will not a main problem with J</a:t>
            </a:r>
            <a:r>
              <a:rPr lang="en-US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Calibri"/>
                <a:sym typeface="Wingdings" pitchFamily="2" charset="2"/>
              </a:rPr>
              <a:t>∞</a:t>
            </a:r>
          </a:p>
          <a:p>
            <a:pPr marL="342900" indent="-342900"/>
            <a:endParaRPr lang="en-US" sz="14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92D050"/>
              </a:solidFill>
              <a:effectLst/>
              <a:latin typeface="Agency FB" pitchFamily="34" charset="0"/>
              <a:sym typeface="Wingdings" pitchFamily="2" charset="2"/>
            </a:endParaRPr>
          </a:p>
          <a:p>
            <a:pPr marL="342900" indent="-342900"/>
            <a:endParaRPr lang="en-US" sz="14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effectLst/>
              <a:latin typeface="Agency FB" pitchFamily="34" charset="0"/>
              <a:sym typeface="Wingdings" pitchFamily="2" charset="2"/>
            </a:endParaRPr>
          </a:p>
          <a:p>
            <a:pPr marL="342900" indent="-342900"/>
            <a:endParaRPr lang="ru-RU" sz="1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  <a:sym typeface="Wingdings" pitchFamily="2" charset="2"/>
            </a:endParaRPr>
          </a:p>
          <a:p>
            <a:pPr marL="342900" indent="-342900"/>
            <a:endParaRPr lang="ru-RU" sz="1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5-конечная звезда 10"/>
          <p:cNvSpPr/>
          <p:nvPr/>
        </p:nvSpPr>
        <p:spPr>
          <a:xfrm>
            <a:off x="3000364" y="142852"/>
            <a:ext cx="214314" cy="214314"/>
          </a:xfrm>
          <a:prstGeom prst="star5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4143372" y="0"/>
            <a:ext cx="214314" cy="285752"/>
          </a:xfrm>
          <a:prstGeom prst="star5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5-конечная звезда 12"/>
          <p:cNvSpPr/>
          <p:nvPr/>
        </p:nvSpPr>
        <p:spPr>
          <a:xfrm>
            <a:off x="4214810" y="1357298"/>
            <a:ext cx="214314" cy="142876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4214810" y="1857364"/>
            <a:ext cx="142876" cy="214314"/>
          </a:xfrm>
          <a:prstGeom prst="star5">
            <a:avLst/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3929058" y="3000372"/>
            <a:ext cx="214314" cy="214314"/>
          </a:xfrm>
          <a:prstGeom prst="star5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4-конечная звезда 15"/>
          <p:cNvSpPr/>
          <p:nvPr/>
        </p:nvSpPr>
        <p:spPr>
          <a:xfrm>
            <a:off x="3143240" y="2928934"/>
            <a:ext cx="214314" cy="357190"/>
          </a:xfrm>
          <a:prstGeom prst="star4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4" descr="gns1"/>
          <p:cNvPicPr>
            <a:picLocks noChangeAspect="1" noChangeArrowheads="1"/>
          </p:cNvPicPr>
          <p:nvPr/>
        </p:nvPicPr>
        <p:blipFill>
          <a:blip r:embed="rId3"/>
          <a:srcRect l="31889" t="29921" r="20670" b="15749"/>
          <a:stretch>
            <a:fillRect/>
          </a:stretch>
        </p:blipFill>
        <p:spPr>
          <a:xfrm>
            <a:off x="0" y="3357562"/>
            <a:ext cx="4600576" cy="3429023"/>
          </a:xfrm>
          <a:prstGeom prst="rect">
            <a:avLst/>
          </a:prstGeom>
          <a:noFill/>
          <a:ln/>
        </p:spPr>
      </p:pic>
      <p:sp>
        <p:nvSpPr>
          <p:cNvPr id="22" name="Овал 21"/>
          <p:cNvSpPr/>
          <p:nvPr/>
        </p:nvSpPr>
        <p:spPr>
          <a:xfrm>
            <a:off x="1571604" y="3071810"/>
            <a:ext cx="142876" cy="142876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4" descr="QDQQD_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 contrast="12000"/>
          </a:blip>
          <a:srcRect/>
          <a:stretch>
            <a:fillRect/>
          </a:stretch>
        </p:blipFill>
        <p:spPr bwMode="auto">
          <a:xfrm>
            <a:off x="4714876" y="4000504"/>
            <a:ext cx="4357718" cy="2779707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27"/>
          <p:cNvSpPr/>
          <p:nvPr/>
        </p:nvSpPr>
        <p:spPr>
          <a:xfrm>
            <a:off x="37969" y="3814708"/>
            <a:ext cx="97270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DGFRS</a:t>
            </a:r>
          </a:p>
          <a:p>
            <a:pPr algn="ctr"/>
            <a:r>
              <a:rPr lang="en-U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en-US" sz="2000" b="1" baseline="30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</a:t>
            </a:r>
            <a:r>
              <a:rPr lang="en-U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staff</a:t>
            </a:r>
          </a:p>
          <a:p>
            <a:pPr algn="ctr"/>
            <a:r>
              <a:rPr lang="en-US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~ 1993</a:t>
            </a:r>
            <a:endParaRPr lang="ru-RU" sz="2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714876" y="4071942"/>
            <a:ext cx="39838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New gas-filled separator( project )</a:t>
            </a:r>
          </a:p>
          <a:p>
            <a:pPr algn="ctr"/>
            <a:r>
              <a:rPr lang="en-US" sz="1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~2018</a:t>
            </a:r>
            <a:endParaRPr lang="ru-RU" sz="1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32" y="2426609"/>
            <a:ext cx="371477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i="1" dirty="0" smtClean="0">
                <a:solidFill>
                  <a:schemeClr val="bg1"/>
                </a:solidFill>
              </a:rPr>
              <a:t>All the new </a:t>
            </a:r>
            <a:r>
              <a:rPr lang="en-US" sz="1300" b="1" i="1" dirty="0" err="1" smtClean="0">
                <a:solidFill>
                  <a:schemeClr val="bg1"/>
                </a:solidFill>
              </a:rPr>
              <a:t>superheavy</a:t>
            </a:r>
            <a:r>
              <a:rPr lang="en-US" sz="1300" b="1" i="1" dirty="0" smtClean="0">
                <a:solidFill>
                  <a:schemeClr val="bg1"/>
                </a:solidFill>
              </a:rPr>
              <a:t> nuclei in the reactions with </a:t>
            </a:r>
            <a:r>
              <a:rPr lang="en-US" sz="1300" b="1" i="1" baseline="30000" dirty="0" smtClean="0">
                <a:solidFill>
                  <a:schemeClr val="bg1"/>
                </a:solidFill>
              </a:rPr>
              <a:t>48</a:t>
            </a:r>
            <a:r>
              <a:rPr lang="en-US" sz="1300" b="1" i="1" dirty="0" smtClean="0">
                <a:solidFill>
                  <a:schemeClr val="bg1"/>
                </a:solidFill>
              </a:rPr>
              <a:t>Ca at JINR were discovered with use of the DGFRS alone  !!!</a:t>
            </a:r>
            <a:endParaRPr lang="ru-RU" sz="13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1021280">
            <a:off x="857224" y="2967335"/>
            <a:ext cx="7742248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Thank you for your </a:t>
            </a:r>
          </a:p>
          <a:p>
            <a:pPr algn="ctr"/>
            <a:r>
              <a:rPr lang="en-US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attention !</a:t>
            </a:r>
            <a:endParaRPr lang="ru-RU" sz="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56460" y="3101340"/>
          <a:ext cx="4831080" cy="655320"/>
        </p:xfrm>
        <a:graphic>
          <a:graphicData uri="http://schemas.openxmlformats.org/drawingml/2006/table">
            <a:tbl>
              <a:tblPr/>
              <a:tblGrid>
                <a:gridCol w="483108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Рисунок 40  </a:t>
                      </a:r>
                      <a:r>
                        <a:rPr lang="ru-RU" sz="1000" b="0" dirty="0">
                          <a:latin typeface="Times New Roman"/>
                          <a:ea typeface="Times New Roman"/>
                        </a:rPr>
                        <a:t>Поиск корреляционных пар ядро отдачи – альфа распад. Система наведена на изотоп </a:t>
                      </a:r>
                      <a:r>
                        <a:rPr lang="ru-RU" sz="1000" b="0" baseline="30000" dirty="0">
                          <a:latin typeface="Times New Roman"/>
                          <a:ea typeface="Times New Roman"/>
                        </a:rPr>
                        <a:t>216</a:t>
                      </a:r>
                      <a:r>
                        <a:rPr lang="en-US" sz="1000" b="0" dirty="0">
                          <a:latin typeface="Times New Roman"/>
                          <a:ea typeface="Times New Roman"/>
                        </a:rPr>
                        <a:t>Ac</a:t>
                      </a:r>
                      <a:r>
                        <a:rPr lang="ru-RU" sz="1000" b="0" dirty="0">
                          <a:latin typeface="Times New Roman"/>
                          <a:ea typeface="Times New Roman"/>
                        </a:rPr>
                        <a:t>.                     (</a:t>
                      </a:r>
                      <a:r>
                        <a:rPr lang="ru-RU" sz="1000" b="0" dirty="0" err="1">
                          <a:latin typeface="Times New Roman"/>
                          <a:ea typeface="Times New Roman"/>
                        </a:rPr>
                        <a:t>Принт-скрин</a:t>
                      </a:r>
                      <a:r>
                        <a:rPr lang="ru-RU" sz="1000" b="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000" b="0" dirty="0" err="1">
                          <a:latin typeface="Times New Roman"/>
                          <a:ea typeface="Times New Roman"/>
                        </a:rPr>
                        <a:t>он-лайн</a:t>
                      </a:r>
                      <a:r>
                        <a:rPr lang="ru-RU" sz="1000" b="0" dirty="0">
                          <a:latin typeface="Times New Roman"/>
                          <a:ea typeface="Times New Roman"/>
                        </a:rPr>
                        <a:t> программы)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-7 МэВ.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775002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00760" y="2610145"/>
            <a:ext cx="207170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First  in-</a:t>
            </a:r>
            <a:r>
              <a:rPr lang="en-US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beam test</a:t>
            </a:r>
          </a:p>
          <a:p>
            <a:pPr algn="ctr"/>
            <a:r>
              <a:rPr lang="ru-RU" sz="1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1995-1997</a:t>
            </a:r>
          </a:p>
          <a:p>
            <a:pPr algn="ctr"/>
            <a:r>
              <a:rPr lang="en-US" sz="1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“soft real-time mode”</a:t>
            </a:r>
            <a:endParaRPr lang="ru-RU" sz="1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32" y="3580629"/>
            <a:ext cx="407196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200" b="1" cap="all" spc="0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sym typeface="Wingdings" pitchFamily="2" charset="2"/>
              </a:rPr>
              <a:t> NEC’97, </a:t>
            </a:r>
            <a:r>
              <a:rPr lang="en-US" sz="12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sym typeface="Wingdings" pitchFamily="2" charset="2"/>
              </a:rPr>
              <a:t>Varna + HPC ASIA’97 </a:t>
            </a:r>
            <a:r>
              <a:rPr lang="en-US" sz="1200" b="1" cap="all" spc="0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sym typeface="Wingdings" pitchFamily="2" charset="2"/>
              </a:rPr>
              <a:t>Seoul, Korea</a:t>
            </a:r>
          </a:p>
          <a:p>
            <a:pPr algn="ctr"/>
            <a:r>
              <a:rPr lang="en-US" sz="12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sym typeface="Wingdings" pitchFamily="2" charset="2"/>
              </a:rPr>
              <a:t>Idea of method</a:t>
            </a:r>
            <a:endParaRPr lang="ru-RU" sz="1200" b="1" cap="all" spc="0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29256" y="5786454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C000"/>
                </a:solidFill>
              </a:rPr>
              <a:t>216</a:t>
            </a:r>
            <a:endParaRPr lang="ru-RU" sz="1400" b="1" dirty="0">
              <a:solidFill>
                <a:srgbClr val="FFC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57884" y="61436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715008" y="585789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Ac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00694" y="5000636"/>
            <a:ext cx="23468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85000"/>
                  </a:schemeClr>
                </a:solidFill>
              </a:rPr>
              <a:t>Test reaction </a:t>
            </a:r>
            <a:r>
              <a:rPr lang="en-US" sz="1400" b="1" dirty="0" err="1" smtClean="0">
                <a:solidFill>
                  <a:schemeClr val="bg1">
                    <a:lumMod val="85000"/>
                  </a:schemeClr>
                </a:solidFill>
              </a:rPr>
              <a:t>Au+Ne</a:t>
            </a:r>
            <a:r>
              <a:rPr lang="en-US" sz="1400" b="1" dirty="0" err="1" smtClean="0">
                <a:solidFill>
                  <a:schemeClr val="bg1">
                    <a:lumMod val="85000"/>
                  </a:schemeClr>
                </a:solidFill>
                <a:sym typeface="Wingdings" pitchFamily="2" charset="2"/>
              </a:rPr>
              <a:t>Ac</a:t>
            </a:r>
            <a:r>
              <a:rPr lang="en-US" sz="1400" b="1" dirty="0" smtClean="0">
                <a:solidFill>
                  <a:schemeClr val="bg1">
                    <a:lumMod val="85000"/>
                  </a:schemeClr>
                </a:solidFill>
                <a:sym typeface="Wingdings" pitchFamily="2" charset="2"/>
              </a:rPr>
              <a:t> +</a:t>
            </a:r>
            <a:r>
              <a:rPr lang="en-US" sz="1400" b="1" dirty="0" err="1" smtClean="0">
                <a:solidFill>
                  <a:schemeClr val="bg1">
                    <a:lumMod val="85000"/>
                  </a:schemeClr>
                </a:solidFill>
                <a:sym typeface="Wingdings" pitchFamily="2" charset="2"/>
              </a:rPr>
              <a:t>xn</a:t>
            </a:r>
            <a:endParaRPr lang="ru-RU" sz="1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4" name="Рисунок 13" descr="varn97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8391" y="357166"/>
            <a:ext cx="1873543" cy="142876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500298" y="1142984"/>
            <a:ext cx="15716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Chairmen: Prof. </a:t>
            </a:r>
            <a:r>
              <a:rPr lang="en-US" sz="1000" b="1" dirty="0" err="1" smtClean="0"/>
              <a:t>I.Vankov</a:t>
            </a:r>
            <a:r>
              <a:rPr lang="en-US" sz="1000" b="1" dirty="0" smtClean="0"/>
              <a:t>,</a:t>
            </a:r>
          </a:p>
          <a:p>
            <a:r>
              <a:rPr lang="en-US" sz="1000" b="1" dirty="0" smtClean="0"/>
              <a:t>Dr. I.N. </a:t>
            </a:r>
            <a:r>
              <a:rPr lang="en-US" sz="1000" b="1" dirty="0" err="1" smtClean="0"/>
              <a:t>Churin</a:t>
            </a:r>
            <a:endParaRPr lang="en-US" sz="1000" b="1" dirty="0" smtClean="0"/>
          </a:p>
          <a:p>
            <a:r>
              <a:rPr lang="en-US" sz="1000" b="1" dirty="0" smtClean="0"/>
              <a:t>1997, Varna</a:t>
            </a:r>
            <a:endParaRPr lang="ru-RU" sz="10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571736" y="1357298"/>
            <a:ext cx="928694" cy="14287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HPC970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4135" y="1785926"/>
            <a:ext cx="1877799" cy="1643074"/>
          </a:xfrm>
          <a:prstGeom prst="rect">
            <a:avLst/>
          </a:prstGeom>
        </p:spPr>
      </p:pic>
      <p:pic>
        <p:nvPicPr>
          <p:cNvPr id="19" name="Рисунок 18" descr="vrn9700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06" y="71437"/>
            <a:ext cx="2143140" cy="117429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-32" y="1357298"/>
            <a:ext cx="841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85000"/>
                  </a:schemeClr>
                </a:solidFill>
              </a:rPr>
              <a:t>ER-alpha</a:t>
            </a:r>
            <a:endParaRPr lang="ru-RU" sz="1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4282" y="2571744"/>
            <a:ext cx="1552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65000"/>
                  </a:schemeClr>
                </a:solidFill>
              </a:rPr>
              <a:t>History in brief</a:t>
            </a:r>
            <a:endParaRPr lang="ru-RU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4654" y="71414"/>
            <a:ext cx="2686040" cy="511156"/>
          </a:xfrm>
        </p:spPr>
        <p:txBody>
          <a:bodyPr>
            <a:normAutofit fontScale="90000"/>
          </a:bodyPr>
          <a:lstStyle/>
          <a:p>
            <a:r>
              <a:rPr lang="en-US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Idea of the algorithm to search for ER-</a:t>
            </a:r>
            <a:r>
              <a:rPr lang="el-GR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α</a:t>
            </a:r>
            <a:endParaRPr lang="ru-RU" sz="24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Рисунок 3" descr="ER_a_a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96" y="142853"/>
            <a:ext cx="2325402" cy="2155626"/>
          </a:xfrm>
          <a:prstGeom prst="rect">
            <a:avLst/>
          </a:prstGeom>
        </p:spPr>
      </p:pic>
      <p:pic>
        <p:nvPicPr>
          <p:cNvPr id="5" name="Рисунок 4" descr="gfraph_a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451055"/>
            <a:ext cx="2166459" cy="205299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285984" y="1071546"/>
            <a:ext cx="2596737" cy="33855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1600" b="1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have</a:t>
            </a:r>
            <a:r>
              <a:rPr lang="en-US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1600" b="1" dirty="0" smtClean="0">
                <a:ln w="11430"/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 transform to</a:t>
            </a:r>
            <a:r>
              <a:rPr lang="ru-RU" sz="1600" b="1" dirty="0" smtClean="0">
                <a:ln w="11430"/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…</a:t>
            </a:r>
            <a:r>
              <a:rPr lang="en-US" sz="1600" b="1" dirty="0" smtClean="0">
                <a:ln w="11430"/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</a:t>
            </a:r>
            <a:r>
              <a:rPr lang="en-US" sz="1200" b="1" dirty="0" smtClean="0">
                <a:ln w="11430"/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 pitchFamily="2" charset="2"/>
              </a:rPr>
              <a:t> …</a:t>
            </a:r>
            <a:endParaRPr lang="ru-RU" sz="1200" b="1" cap="none" spc="0" dirty="0">
              <a:ln w="11430"/>
              <a:solidFill>
                <a:schemeClr val="bg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100" y="1928802"/>
            <a:ext cx="45720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Graph</a:t>
            </a:r>
            <a:r>
              <a:rPr lang="ru-RU" sz="1000" b="1" dirty="0" smtClean="0"/>
              <a:t> </a:t>
            </a:r>
            <a:r>
              <a:rPr lang="en-US" sz="1000" b="1" dirty="0" smtClean="0">
                <a:solidFill>
                  <a:srgbClr val="FF0000"/>
                </a:solidFill>
              </a:rPr>
              <a:t>n</a:t>
            </a:r>
            <a:r>
              <a:rPr lang="en-US" sz="1000" b="1" dirty="0" smtClean="0"/>
              <a:t> nodes</a:t>
            </a:r>
            <a:r>
              <a:rPr lang="ru-RU" sz="1000" b="1" dirty="0" smtClean="0"/>
              <a:t> </a:t>
            </a:r>
            <a:r>
              <a:rPr lang="ru-RU" sz="1000" b="1" dirty="0" smtClean="0">
                <a:sym typeface="Wingdings" pitchFamily="2" charset="2"/>
              </a:rPr>
              <a:t></a:t>
            </a:r>
            <a:r>
              <a:rPr lang="en-US" sz="1000" b="1" dirty="0" smtClean="0">
                <a:sym typeface="Wingdings" pitchFamily="2" charset="2"/>
              </a:rPr>
              <a:t> </a:t>
            </a:r>
            <a:r>
              <a:rPr lang="en-US" sz="1000" b="1" i="1" dirty="0" smtClean="0">
                <a:solidFill>
                  <a:srgbClr val="FF0000"/>
                </a:solidFill>
                <a:sym typeface="Wingdings" pitchFamily="2" charset="2"/>
              </a:rPr>
              <a:t>n(n-1)/2 links</a:t>
            </a:r>
            <a:endParaRPr lang="ru-RU" sz="1000" b="1" dirty="0" smtClean="0">
              <a:sym typeface="Wingdings" pitchFamily="2" charset="2"/>
            </a:endParaRPr>
          </a:p>
          <a:p>
            <a:pPr>
              <a:buFont typeface="Wingdings"/>
              <a:buChar char="à"/>
            </a:pPr>
            <a:r>
              <a:rPr lang="en-US" sz="1000" b="1" dirty="0" smtClean="0">
                <a:sym typeface="Wingdings" pitchFamily="2" charset="2"/>
              </a:rPr>
              <a:t>Each</a:t>
            </a:r>
            <a:r>
              <a:rPr lang="ru-RU" sz="1000" b="1" dirty="0" smtClean="0">
                <a:sym typeface="Wingdings" pitchFamily="2" charset="2"/>
              </a:rPr>
              <a:t> </a:t>
            </a:r>
            <a:r>
              <a:rPr lang="en-US" sz="1000" b="1" dirty="0" smtClean="0">
                <a:sym typeface="Wingdings" pitchFamily="2" charset="2"/>
              </a:rPr>
              <a:t>link</a:t>
            </a:r>
            <a:r>
              <a:rPr lang="ru-RU" sz="1000" b="1" dirty="0" smtClean="0">
                <a:sym typeface="Wingdings" pitchFamily="2" charset="2"/>
              </a:rPr>
              <a:t> = </a:t>
            </a:r>
            <a:r>
              <a:rPr lang="en-US" sz="1000" b="1" dirty="0" smtClean="0">
                <a:sym typeface="Wingdings" pitchFamily="2" charset="2"/>
              </a:rPr>
              <a:t>may be considered as a trigger signal. Usually,</a:t>
            </a:r>
            <a:r>
              <a:rPr lang="ru-RU" sz="1000" b="1" dirty="0" smtClean="0">
                <a:sym typeface="Wingdings" pitchFamily="2" charset="2"/>
              </a:rPr>
              <a:t> </a:t>
            </a:r>
            <a:r>
              <a:rPr lang="en-US" sz="1000" b="1" i="1" dirty="0" smtClean="0">
                <a:solidFill>
                  <a:srgbClr val="FF0000"/>
                </a:solidFill>
                <a:sym typeface="Wingdings" pitchFamily="2" charset="2"/>
              </a:rPr>
              <a:t>a1 = ER signal. </a:t>
            </a:r>
            <a:r>
              <a:rPr lang="en-US" sz="1000" b="1" dirty="0" smtClean="0">
                <a:sym typeface="Wingdings" pitchFamily="2" charset="2"/>
              </a:rPr>
              <a:t>Combinatory object</a:t>
            </a:r>
            <a:r>
              <a:rPr lang="ru-RU" sz="1000" b="1" dirty="0" smtClean="0">
                <a:sym typeface="Wingdings" pitchFamily="2" charset="2"/>
              </a:rPr>
              <a:t></a:t>
            </a:r>
            <a:r>
              <a:rPr lang="en-US" sz="1000" b="1" dirty="0" smtClean="0">
                <a:sym typeface="Wingdings" pitchFamily="2" charset="2"/>
              </a:rPr>
              <a:t> matrix</a:t>
            </a:r>
            <a:r>
              <a:rPr lang="ru-RU" sz="1000" b="1" dirty="0" smtClean="0">
                <a:sym typeface="Wingdings" pitchFamily="2" charset="2"/>
              </a:rPr>
              <a:t>  </a:t>
            </a:r>
            <a:r>
              <a:rPr lang="en-US" sz="1000" b="1" dirty="0" smtClean="0">
                <a:sym typeface="Wingdings" pitchFamily="2" charset="2"/>
              </a:rPr>
              <a:t>. </a:t>
            </a:r>
            <a:r>
              <a:rPr lang="ru-RU" sz="1000" b="1" dirty="0" smtClean="0">
                <a:sym typeface="Wingdings" pitchFamily="2" charset="2"/>
              </a:rPr>
              <a:t>   </a:t>
            </a:r>
            <a:r>
              <a:rPr lang="en-US" sz="1000" b="1" dirty="0" smtClean="0">
                <a:sym typeface="Wingdings" pitchFamily="2" charset="2"/>
              </a:rPr>
              <a:t>||</a:t>
            </a:r>
            <a:r>
              <a:rPr lang="ru-RU" sz="1000" b="1" dirty="0" smtClean="0">
                <a:sym typeface="Wingdings" pitchFamily="2" charset="2"/>
              </a:rPr>
              <a:t> </a:t>
            </a:r>
            <a:r>
              <a:rPr lang="en-US" sz="1000" b="1" dirty="0" smtClean="0">
                <a:sym typeface="Wingdings" pitchFamily="2" charset="2"/>
              </a:rPr>
              <a:t>t (</a:t>
            </a:r>
            <a:r>
              <a:rPr lang="en-US" sz="1000" b="1" dirty="0" err="1" smtClean="0">
                <a:sym typeface="Wingdings" pitchFamily="2" charset="2"/>
              </a:rPr>
              <a:t>i,j</a:t>
            </a:r>
            <a:r>
              <a:rPr lang="en-US" sz="1000" b="1" dirty="0" smtClean="0">
                <a:sym typeface="Wingdings" pitchFamily="2" charset="2"/>
              </a:rPr>
              <a:t>) ||</a:t>
            </a:r>
            <a:endParaRPr lang="ru-RU" sz="1000" b="1" dirty="0"/>
          </a:p>
        </p:txBody>
      </p:sp>
      <p:pic>
        <p:nvPicPr>
          <p:cNvPr id="8" name="Рисунок 7" descr="gr_ER_a.bmp"/>
          <p:cNvPicPr>
            <a:picLocks noChangeAspect="1"/>
          </p:cNvPicPr>
          <p:nvPr/>
        </p:nvPicPr>
        <p:blipFill>
          <a:blip r:embed="rId4"/>
          <a:srcRect l="12774" t="16480" r="21716" b="3662"/>
          <a:stretch>
            <a:fillRect/>
          </a:stretch>
        </p:blipFill>
        <p:spPr>
          <a:xfrm>
            <a:off x="7145421" y="571480"/>
            <a:ext cx="1855735" cy="1768993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11265" name="Picture 1" descr="f24"/>
          <p:cNvPicPr>
            <a:picLocks noChangeAspect="1" noChangeArrowheads="1"/>
          </p:cNvPicPr>
          <p:nvPr/>
        </p:nvPicPr>
        <p:blipFill>
          <a:blip r:embed="rId5"/>
          <a:srcRect l="6948" t="10764" r="7720" b="11961"/>
          <a:stretch>
            <a:fillRect/>
          </a:stretch>
        </p:blipFill>
        <p:spPr bwMode="auto">
          <a:xfrm>
            <a:off x="3165179" y="2500306"/>
            <a:ext cx="2764143" cy="2254326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9" name="Прямоугольник 8"/>
          <p:cNvSpPr/>
          <p:nvPr/>
        </p:nvSpPr>
        <p:spPr>
          <a:xfrm>
            <a:off x="1071538" y="4143380"/>
            <a:ext cx="1071570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5000636"/>
            <a:ext cx="214314" cy="642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071802" y="6357958"/>
            <a:ext cx="428628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006704" y="5763300"/>
            <a:ext cx="3513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/>
                <a:solidFill>
                  <a:srgbClr val="00B050"/>
                </a:solidFill>
                <a:effectLst/>
              </a:rPr>
              <a:t>?</a:t>
            </a:r>
            <a:endParaRPr lang="ru-RU" sz="2800" b="1" cap="none" spc="0" dirty="0">
              <a:ln/>
              <a:solidFill>
                <a:srgbClr val="00B050"/>
              </a:solidFill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80044" y="142852"/>
            <a:ext cx="1721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Energy-time-position</a:t>
            </a:r>
            <a:endParaRPr lang="ru-RU" sz="14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5687224" y="2983854"/>
            <a:ext cx="15279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i="1" dirty="0" smtClean="0">
                <a:sym typeface="Wingdings" pitchFamily="2" charset="2"/>
              </a:rPr>
              <a:t> </a:t>
            </a:r>
            <a:r>
              <a:rPr lang="en-US" sz="900" b="1" i="1" dirty="0" smtClean="0"/>
              <a:t>“dangerous” background</a:t>
            </a:r>
            <a:endParaRPr lang="ru-RU" sz="900" b="1" i="1" dirty="0"/>
          </a:p>
        </p:txBody>
      </p:sp>
      <p:pic>
        <p:nvPicPr>
          <p:cNvPr id="16" name="Рисунок 5" descr="algo_2.bmp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84" y="4750466"/>
            <a:ext cx="3143271" cy="196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7766579" y="3916924"/>
            <a:ext cx="1163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realization</a:t>
            </a:r>
            <a:endParaRPr lang="ru-RU" dirty="0"/>
          </a:p>
        </p:txBody>
      </p:sp>
      <p:pic>
        <p:nvPicPr>
          <p:cNvPr id="20" name="Рисунок 16" descr="NEWPIPS0001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55751" y="4857760"/>
            <a:ext cx="2259191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5000628" y="5429264"/>
            <a:ext cx="1000132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 pitchFamily="2" charset="2"/>
              </a:rPr>
              <a:t> PC RAM</a:t>
            </a:r>
            <a:endParaRPr lang="ru-RU" sz="1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857884" y="4376330"/>
            <a:ext cx="3187251" cy="33855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FFFF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matrixes</a:t>
            </a:r>
            <a:r>
              <a:rPr lang="ru-RU" sz="1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1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 </a:t>
            </a:r>
            <a:r>
              <a:rPr lang="ru-RU" sz="1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(</a:t>
            </a:r>
            <a:r>
              <a:rPr lang="en-US" sz="16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top&amp;bottom</a:t>
            </a:r>
            <a:r>
              <a:rPr lang="en-US" sz="1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)  of recoils</a:t>
            </a:r>
            <a:r>
              <a:rPr lang="ru-RU" sz="1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 </a:t>
            </a:r>
            <a:endParaRPr lang="ru-RU" sz="1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5" name="Picture 4" descr="recoil"/>
          <p:cNvPicPr>
            <a:picLocks noChangeAspect="1" noChangeArrowheads="1"/>
          </p:cNvPicPr>
          <p:nvPr/>
        </p:nvPicPr>
        <p:blipFill>
          <a:blip r:embed="rId8" cstate="print"/>
          <a:srcRect l="11024" t="22914" r="12598" b="9166"/>
          <a:stretch>
            <a:fillRect/>
          </a:stretch>
        </p:blipFill>
        <p:spPr bwMode="auto">
          <a:xfrm>
            <a:off x="71405" y="5000637"/>
            <a:ext cx="2920055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 rot="19980837">
            <a:off x="848831" y="5458385"/>
            <a:ext cx="10180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E</a:t>
            </a:r>
            <a:r>
              <a:rPr lang="en-US" sz="1400" b="1" baseline="-25000" dirty="0" smtClean="0"/>
              <a:t>REG</a:t>
            </a:r>
            <a:r>
              <a:rPr lang="en-US" sz="1400" b="1" dirty="0" smtClean="0"/>
              <a:t> = F(</a:t>
            </a:r>
            <a:r>
              <a:rPr lang="en-US" sz="1400" b="1" dirty="0" err="1" smtClean="0"/>
              <a:t>E</a:t>
            </a:r>
            <a:r>
              <a:rPr lang="en-US" sz="1400" b="1" baseline="-25000" dirty="0" err="1" smtClean="0"/>
              <a:t>in</a:t>
            </a:r>
            <a:r>
              <a:rPr lang="en-US" sz="1400" b="1" dirty="0" smtClean="0"/>
              <a:t>)</a:t>
            </a:r>
            <a:endParaRPr lang="ru-RU" sz="1400" b="1" dirty="0"/>
          </a:p>
        </p:txBody>
      </p:sp>
      <p:pic>
        <p:nvPicPr>
          <p:cNvPr id="27" name="Picture 23" descr="Sepa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44" y="2546878"/>
            <a:ext cx="2786082" cy="238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Стрелка вниз 28"/>
          <p:cNvSpPr/>
          <p:nvPr/>
        </p:nvSpPr>
        <p:spPr>
          <a:xfrm>
            <a:off x="7500958" y="2500306"/>
            <a:ext cx="214314" cy="1500198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571868" y="2643182"/>
            <a:ext cx="1214446" cy="5000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Veto against Focal plane</a:t>
            </a:r>
          </a:p>
          <a:p>
            <a:pPr algn="ctr"/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Strip#2</a:t>
            </a:r>
            <a:endParaRPr lang="ru-RU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14876" y="4071942"/>
            <a:ext cx="901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r>
              <a:rPr lang="en-US" baseline="-25000" dirty="0" smtClean="0"/>
              <a:t>FP</a:t>
            </a:r>
            <a:r>
              <a:rPr lang="en-US" dirty="0" smtClean="0"/>
              <a:t>, </a:t>
            </a:r>
            <a:r>
              <a:rPr lang="en-US" dirty="0" err="1" smtClean="0"/>
              <a:t>KeV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5"/>
          <p:cNvSpPr>
            <a:spLocks noGrp="1"/>
          </p:cNvSpPr>
          <p:nvPr>
            <p:ph type="title"/>
          </p:nvPr>
        </p:nvSpPr>
        <p:spPr>
          <a:xfrm>
            <a:off x="142844" y="71415"/>
            <a:ext cx="8858312" cy="357190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Autofit/>
          </a:bodyPr>
          <a:lstStyle/>
          <a:p>
            <a:pPr eaLnBrk="1" hangingPunct="1"/>
            <a:r>
              <a:rPr lang="en-US" sz="1800" b="1" i="1" dirty="0" smtClean="0">
                <a:solidFill>
                  <a:schemeClr val="bg1">
                    <a:lumMod val="95000"/>
                  </a:schemeClr>
                </a:solidFill>
              </a:rPr>
              <a:t>Calibration process</a:t>
            </a:r>
            <a:endParaRPr lang="ru-RU" sz="1800" b="1" i="1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214283" y="6038040"/>
            <a:ext cx="864399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/>
              <a:t>To operate in real-time mode it takes </a:t>
            </a:r>
            <a:r>
              <a:rPr lang="en-US" sz="2400" b="1" i="1" dirty="0">
                <a:solidFill>
                  <a:srgbClr val="FF0066"/>
                </a:solidFill>
              </a:rPr>
              <a:t>752</a:t>
            </a:r>
            <a:r>
              <a:rPr lang="en-US" sz="1400" b="1" dirty="0"/>
              <a:t> </a:t>
            </a:r>
            <a:r>
              <a:rPr lang="en-US" sz="1400" b="1" dirty="0" smtClean="0"/>
              <a:t> (PIPS -32)/</a:t>
            </a:r>
            <a:r>
              <a:rPr lang="en-US" b="1" i="1" dirty="0" smtClean="0">
                <a:solidFill>
                  <a:srgbClr val="FF0000"/>
                </a:solidFill>
              </a:rPr>
              <a:t>352</a:t>
            </a:r>
            <a:r>
              <a:rPr lang="en-US" sz="1400" b="1" dirty="0" smtClean="0"/>
              <a:t> (DSSSD) calibration </a:t>
            </a:r>
            <a:r>
              <a:rPr lang="en-US" sz="1400" b="1" dirty="0"/>
              <a:t>parameters to </a:t>
            </a:r>
            <a:r>
              <a:rPr lang="en-US" sz="1400" b="1" dirty="0" smtClean="0"/>
              <a:t>insert in advance </a:t>
            </a:r>
            <a:r>
              <a:rPr lang="en-US" sz="1400" b="1" dirty="0"/>
              <a:t>to Builder 6.0 C++ </a:t>
            </a:r>
            <a:r>
              <a:rPr lang="en-US" sz="1400" b="1" dirty="0" smtClean="0"/>
              <a:t>  data </a:t>
            </a:r>
            <a:r>
              <a:rPr lang="en-US" sz="1400" b="1" dirty="0"/>
              <a:t>taking </a:t>
            </a:r>
            <a:r>
              <a:rPr lang="en-US" sz="1400" b="1" dirty="0" smtClean="0"/>
              <a:t>code which are  </a:t>
            </a:r>
            <a:r>
              <a:rPr lang="en-US" sz="1400" b="1" dirty="0"/>
              <a:t>extracted from calibration reactions. </a:t>
            </a:r>
            <a:r>
              <a:rPr lang="en-US" sz="1400" b="1" dirty="0">
                <a:solidFill>
                  <a:srgbClr val="0070C0"/>
                </a:solidFill>
              </a:rPr>
              <a:t>(~few days</a:t>
            </a:r>
            <a:r>
              <a:rPr lang="en-US" sz="1400" b="1" dirty="0"/>
              <a:t>)</a:t>
            </a:r>
            <a:endParaRPr lang="ru-RU" sz="1400" b="1" dirty="0"/>
          </a:p>
        </p:txBody>
      </p:sp>
      <p:sp>
        <p:nvSpPr>
          <p:cNvPr id="13318" name="TextBox 9"/>
          <p:cNvSpPr txBox="1">
            <a:spLocks noChangeArrowheads="1"/>
          </p:cNvSpPr>
          <p:nvPr/>
        </p:nvSpPr>
        <p:spPr bwMode="auto">
          <a:xfrm>
            <a:off x="7080437" y="500042"/>
            <a:ext cx="1920719" cy="33855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baseline="30000" dirty="0">
                <a:solidFill>
                  <a:schemeClr val="bg1">
                    <a:lumMod val="95000"/>
                  </a:schemeClr>
                </a:solidFill>
              </a:rPr>
              <a:t>217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Th  (T</a:t>
            </a:r>
            <a:r>
              <a:rPr lang="en-US" sz="1600" b="1" baseline="-25000" dirty="0">
                <a:solidFill>
                  <a:schemeClr val="bg1">
                    <a:lumMod val="95000"/>
                  </a:schemeClr>
                </a:solidFill>
              </a:rPr>
              <a:t>1/2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 = 237 µs )</a:t>
            </a:r>
            <a:endParaRPr lang="ru-RU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3319" name="Рисунок 11" descr="FWHM15.jpg"/>
          <p:cNvPicPr>
            <a:picLocks noChangeAspect="1"/>
          </p:cNvPicPr>
          <p:nvPr/>
        </p:nvPicPr>
        <p:blipFill>
          <a:blip r:embed="rId2"/>
          <a:srcRect l="3782" t="6784" r="18911" b="5654"/>
          <a:stretch>
            <a:fillRect/>
          </a:stretch>
        </p:blipFill>
        <p:spPr bwMode="auto">
          <a:xfrm>
            <a:off x="142844" y="500042"/>
            <a:ext cx="2071702" cy="300039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</p:pic>
      <p:cxnSp>
        <p:nvCxnSpPr>
          <p:cNvPr id="16" name="Прямая со стрелкой 15"/>
          <p:cNvCxnSpPr/>
          <p:nvPr/>
        </p:nvCxnSpPr>
        <p:spPr>
          <a:xfrm rot="5400000">
            <a:off x="6858794" y="1785144"/>
            <a:ext cx="42862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6608763" y="1749425"/>
            <a:ext cx="2143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4" name="TextBox 12"/>
          <p:cNvSpPr txBox="1">
            <a:spLocks noChangeArrowheads="1"/>
          </p:cNvSpPr>
          <p:nvPr/>
        </p:nvSpPr>
        <p:spPr bwMode="auto">
          <a:xfrm>
            <a:off x="6143625" y="1857375"/>
            <a:ext cx="428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flipH="1">
            <a:off x="7358082" y="1142984"/>
            <a:ext cx="45719" cy="85725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714876" y="1357298"/>
            <a:ext cx="1500198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000628" y="1000108"/>
            <a:ext cx="571504" cy="714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/>
          <a:srcRect l="24852" t="20997" r="16978" b="5249"/>
          <a:stretch>
            <a:fillRect/>
          </a:stretch>
        </p:blipFill>
        <p:spPr bwMode="auto">
          <a:xfrm>
            <a:off x="4714876" y="870057"/>
            <a:ext cx="4356262" cy="310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3" name="Прямая со стрелкой 22"/>
          <p:cNvCxnSpPr/>
          <p:nvPr/>
        </p:nvCxnSpPr>
        <p:spPr>
          <a:xfrm rot="5400000">
            <a:off x="8216132" y="2213760"/>
            <a:ext cx="1000132" cy="1588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676297" y="1285860"/>
            <a:ext cx="1738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baseline="30000" dirty="0" smtClean="0">
                <a:solidFill>
                  <a:srgbClr val="FF0000"/>
                </a:solidFill>
              </a:rPr>
              <a:t>nat</a:t>
            </a:r>
            <a:r>
              <a:rPr lang="en-US" sz="1400" b="1" dirty="0" smtClean="0">
                <a:solidFill>
                  <a:srgbClr val="FF0000"/>
                </a:solidFill>
              </a:rPr>
              <a:t>Yb+</a:t>
            </a:r>
            <a:r>
              <a:rPr lang="en-US" sz="1400" b="1" baseline="30000" dirty="0" smtClean="0">
                <a:solidFill>
                  <a:srgbClr val="FF0000"/>
                </a:solidFill>
              </a:rPr>
              <a:t>48</a:t>
            </a:r>
            <a:r>
              <a:rPr lang="en-US" sz="1400" b="1" dirty="0" smtClean="0">
                <a:solidFill>
                  <a:srgbClr val="FF0000"/>
                </a:solidFill>
              </a:rPr>
              <a:t>Ca</a:t>
            </a:r>
            <a:r>
              <a:rPr lang="en-US" sz="1400" b="1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sz="1400" b="1" baseline="30000" dirty="0" smtClean="0">
                <a:solidFill>
                  <a:srgbClr val="FF0000"/>
                </a:solidFill>
                <a:sym typeface="Wingdings" pitchFamily="2" charset="2"/>
              </a:rPr>
              <a:t>217</a:t>
            </a:r>
            <a:r>
              <a:rPr lang="en-US" sz="1400" b="1" dirty="0" smtClean="0">
                <a:solidFill>
                  <a:srgbClr val="FF0000"/>
                </a:solidFill>
                <a:sym typeface="Wingdings" pitchFamily="2" charset="2"/>
              </a:rPr>
              <a:t>Th+3n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132496" y="1571612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217</a:t>
            </a:r>
            <a:r>
              <a:rPr lang="en-US" dirty="0" smtClean="0"/>
              <a:t>Th</a:t>
            </a:r>
            <a:endParaRPr lang="ru-RU" dirty="0"/>
          </a:p>
        </p:txBody>
      </p:sp>
      <p:pic>
        <p:nvPicPr>
          <p:cNvPr id="26" name="Рисунок 25" descr="No_Fm.JPG"/>
          <p:cNvPicPr>
            <a:picLocks noChangeAspect="1"/>
          </p:cNvPicPr>
          <p:nvPr/>
        </p:nvPicPr>
        <p:blipFill>
          <a:blip r:embed="rId4"/>
          <a:srcRect l="33957" t="39808" r="26329" b="6562"/>
          <a:stretch>
            <a:fillRect/>
          </a:stretch>
        </p:blipFill>
        <p:spPr>
          <a:xfrm>
            <a:off x="6461997" y="4000504"/>
            <a:ext cx="2539159" cy="192882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588534" y="3929066"/>
            <a:ext cx="15552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aseline="30000" dirty="0" smtClean="0">
                <a:solidFill>
                  <a:srgbClr val="FF0000"/>
                </a:solidFill>
              </a:rPr>
              <a:t>206</a:t>
            </a:r>
            <a:r>
              <a:rPr lang="en-US" sz="1200" dirty="0" smtClean="0">
                <a:solidFill>
                  <a:srgbClr val="FF0000"/>
                </a:solidFill>
              </a:rPr>
              <a:t>Pb+</a:t>
            </a:r>
            <a:r>
              <a:rPr lang="en-US" sz="1200" baseline="30000" dirty="0" smtClean="0">
                <a:solidFill>
                  <a:srgbClr val="FF0000"/>
                </a:solidFill>
              </a:rPr>
              <a:t>48</a:t>
            </a:r>
            <a:r>
              <a:rPr lang="en-US" sz="1200" dirty="0" smtClean="0">
                <a:solidFill>
                  <a:srgbClr val="FF0000"/>
                </a:solidFill>
              </a:rPr>
              <a:t>Ca</a:t>
            </a:r>
            <a:r>
              <a:rPr lang="en-US" sz="1200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sz="1200" baseline="30000" dirty="0" smtClean="0">
                <a:solidFill>
                  <a:srgbClr val="FF0000"/>
                </a:solidFill>
                <a:sym typeface="Wingdings" pitchFamily="2" charset="2"/>
              </a:rPr>
              <a:t>252</a:t>
            </a:r>
            <a:r>
              <a:rPr lang="en-US" sz="1200" dirty="0" smtClean="0">
                <a:solidFill>
                  <a:srgbClr val="FF0000"/>
                </a:solidFill>
                <a:sym typeface="Wingdings" pitchFamily="2" charset="2"/>
              </a:rPr>
              <a:t>No+2n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75865" y="5355567"/>
            <a:ext cx="8963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(additionally</a:t>
            </a:r>
          </a:p>
          <a:p>
            <a:r>
              <a:rPr lang="en-US" sz="1100" dirty="0" smtClean="0"/>
              <a:t> + FF scale</a:t>
            </a:r>
            <a:r>
              <a:rPr lang="en-US" sz="1000" dirty="0" smtClean="0"/>
              <a:t>)</a:t>
            </a:r>
            <a:endParaRPr lang="ru-RU" sz="1000" dirty="0"/>
          </a:p>
        </p:txBody>
      </p:sp>
      <p:sp>
        <p:nvSpPr>
          <p:cNvPr id="32" name="TextBox 31"/>
          <p:cNvSpPr txBox="1"/>
          <p:nvPr/>
        </p:nvSpPr>
        <p:spPr>
          <a:xfrm>
            <a:off x="6929454" y="1571612"/>
            <a:ext cx="6591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(main)</a:t>
            </a:r>
            <a:endParaRPr lang="ru-RU" sz="1400" dirty="0"/>
          </a:p>
        </p:txBody>
      </p:sp>
      <p:pic>
        <p:nvPicPr>
          <p:cNvPr id="27" name="Содержимое 3" descr="d_slope_48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 l="5923" t="8486" r="11149" b="1498"/>
          <a:stretch>
            <a:fillRect/>
          </a:stretch>
        </p:blipFill>
        <p:spPr>
          <a:xfrm>
            <a:off x="142843" y="3500439"/>
            <a:ext cx="2923211" cy="2214578"/>
          </a:xfrm>
        </p:spPr>
      </p:pic>
      <p:sp>
        <p:nvSpPr>
          <p:cNvPr id="28" name="TextBox 27"/>
          <p:cNvSpPr txBox="1"/>
          <p:nvPr/>
        </p:nvSpPr>
        <p:spPr>
          <a:xfrm>
            <a:off x="1201615" y="4643446"/>
            <a:ext cx="8050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dirty="0" smtClean="0"/>
              <a:t>σ</a:t>
            </a:r>
            <a:r>
              <a:rPr lang="en-US" sz="1200" b="1" dirty="0" smtClean="0"/>
              <a:t> ≈ 0.08%</a:t>
            </a:r>
            <a:endParaRPr lang="ru-RU" sz="1200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714348" y="4071942"/>
            <a:ext cx="73770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1600" b="1" cap="none" spc="0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DSSSD</a:t>
            </a:r>
            <a:endParaRPr lang="ru-RU" sz="1600" b="1" cap="none" spc="0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215206" y="2304628"/>
            <a:ext cx="73770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1600" b="1" cap="none" spc="0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DSSSD</a:t>
            </a:r>
            <a:endParaRPr lang="ru-RU" sz="1600" b="1" cap="none" spc="0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00034" y="1142984"/>
            <a:ext cx="64793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PIPS</a:t>
            </a:r>
            <a:endParaRPr lang="ru-RU" sz="2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929454" y="2000240"/>
            <a:ext cx="14727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September 15 /2015</a:t>
            </a:r>
            <a:endParaRPr lang="ru-RU" sz="1200" dirty="0"/>
          </a:p>
        </p:txBody>
      </p:sp>
      <p:pic>
        <p:nvPicPr>
          <p:cNvPr id="38" name="Рисунок 37" descr="FWHM_DSSSD.JPG"/>
          <p:cNvPicPr>
            <a:picLocks noChangeAspect="1"/>
          </p:cNvPicPr>
          <p:nvPr/>
        </p:nvPicPr>
        <p:blipFill>
          <a:blip r:embed="rId6"/>
          <a:srcRect l="4429" t="29746" r="60039" b="9624"/>
          <a:stretch>
            <a:fillRect/>
          </a:stretch>
        </p:blipFill>
        <p:spPr>
          <a:xfrm>
            <a:off x="2357422" y="500042"/>
            <a:ext cx="3429024" cy="30003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</p:pic>
      <p:sp>
        <p:nvSpPr>
          <p:cNvPr id="39" name="Прямоугольник 38"/>
          <p:cNvSpPr/>
          <p:nvPr/>
        </p:nvSpPr>
        <p:spPr>
          <a:xfrm>
            <a:off x="2697005" y="714356"/>
            <a:ext cx="80342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DSSSD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" name="Рисунок 39" descr="d_slope_48_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17199" y="3500438"/>
            <a:ext cx="2926371" cy="221457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785786" y="5072074"/>
            <a:ext cx="1584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Present status! (2015)</a:t>
            </a:r>
            <a:endParaRPr lang="ru-RU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syste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3" y="142852"/>
            <a:ext cx="9107487" cy="66706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599048" name="Text Box 8"/>
          <p:cNvSpPr txBox="1">
            <a:spLocks noChangeArrowheads="1"/>
          </p:cNvSpPr>
          <p:nvPr/>
        </p:nvSpPr>
        <p:spPr bwMode="auto">
          <a:xfrm>
            <a:off x="142844" y="500042"/>
            <a:ext cx="3857651" cy="1877437"/>
          </a:xfrm>
          <a:prstGeom prst="rect">
            <a:avLst/>
          </a:prstGeom>
          <a:solidFill>
            <a:srgbClr val="92D050"/>
          </a:solidFill>
          <a:ln w="19050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en-US" sz="1400" b="1" dirty="0" smtClean="0">
              <a:solidFill>
                <a:srgbClr val="00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endParaRPr lang="en-US" sz="1400" b="1" dirty="0" smtClean="0">
              <a:solidFill>
                <a:srgbClr val="00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endParaRPr lang="en-US" sz="1400" b="1" dirty="0" smtClean="0">
              <a:solidFill>
                <a:srgbClr val="00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r>
              <a:rPr lang="en-US" sz="1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Blue</a:t>
            </a:r>
            <a:r>
              <a:rPr 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– </a:t>
            </a:r>
            <a:r>
              <a:rPr lang="en-US" sz="1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monitoring&amp;protection</a:t>
            </a:r>
            <a:endParaRPr lang="en-US" sz="12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r>
              <a:rPr lang="en-US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Green</a:t>
            </a:r>
            <a:r>
              <a:rPr lang="en-US" sz="16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– detection</a:t>
            </a:r>
          </a:p>
          <a:p>
            <a:pPr>
              <a:defRPr/>
            </a:pPr>
            <a:r>
              <a:rPr lang="en-US" sz="1600" b="1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Magenta</a:t>
            </a: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 “active” </a:t>
            </a:r>
            <a:r>
              <a:rPr 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correlations search for </a:t>
            </a: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ER-alpha</a:t>
            </a:r>
          </a:p>
          <a:p>
            <a:pPr>
              <a:defRPr/>
            </a:pP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Red</a:t>
            </a: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– aerosol control (rad. </a:t>
            </a:r>
            <a:r>
              <a:rPr 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safety </a:t>
            </a: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staff, 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autonomous</a:t>
            </a:r>
            <a:r>
              <a:rPr 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)</a:t>
            </a:r>
          </a:p>
          <a:p>
            <a:pPr>
              <a:defRPr/>
            </a:pPr>
            <a:r>
              <a:rPr 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PC with CAMAC controller</a:t>
            </a:r>
            <a:endParaRPr lang="ru-RU" sz="12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642918"/>
            <a:ext cx="137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..subsystems</a:t>
            </a:r>
            <a:endParaRPr lang="ru-RU" dirty="0"/>
          </a:p>
        </p:txBody>
      </p:sp>
      <p:sp>
        <p:nvSpPr>
          <p:cNvPr id="5" name="5-конечная звезда 4"/>
          <p:cNvSpPr/>
          <p:nvPr/>
        </p:nvSpPr>
        <p:spPr>
          <a:xfrm>
            <a:off x="1214414" y="3071810"/>
            <a:ext cx="214314" cy="21431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2500298" y="6215082"/>
            <a:ext cx="214314" cy="21431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7286644" y="5786454"/>
            <a:ext cx="214314" cy="21431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5214942" y="2714620"/>
            <a:ext cx="214314" cy="21431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3286124"/>
            <a:ext cx="357190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357686" y="1500174"/>
            <a:ext cx="357190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715140" y="6429396"/>
            <a:ext cx="357190" cy="428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500694" y="3714752"/>
            <a:ext cx="285752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572264" y="2786058"/>
            <a:ext cx="214314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2000232" y="2143116"/>
            <a:ext cx="214314" cy="21431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71406" y="142852"/>
            <a:ext cx="8929750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                                         Lay-out of the DGFRS experiments with </a:t>
            </a:r>
            <a:r>
              <a:rPr lang="en-US" b="1" baseline="30000" dirty="0" smtClean="0">
                <a:solidFill>
                  <a:schemeClr val="bg1"/>
                </a:solidFill>
              </a:rPr>
              <a:t>48</a:t>
            </a:r>
            <a:r>
              <a:rPr lang="en-US" b="1" dirty="0" smtClean="0">
                <a:solidFill>
                  <a:schemeClr val="bg1"/>
                </a:solidFill>
              </a:rPr>
              <a:t>Ca projectiles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1" name="Рисунок 20" descr="AeroSol.bmp"/>
          <p:cNvPicPr>
            <a:picLocks noChangeAspect="1"/>
          </p:cNvPicPr>
          <p:nvPr/>
        </p:nvPicPr>
        <p:blipFill>
          <a:blip r:embed="rId3" cstate="print"/>
          <a:srcRect l="2787" t="5833" r="26479" b="3333"/>
          <a:stretch>
            <a:fillRect/>
          </a:stretch>
        </p:blipFill>
        <p:spPr>
          <a:xfrm>
            <a:off x="3115922" y="4857760"/>
            <a:ext cx="670260" cy="928695"/>
          </a:xfrm>
          <a:prstGeom prst="rect">
            <a:avLst/>
          </a:prstGeom>
        </p:spPr>
      </p:pic>
      <p:cxnSp>
        <p:nvCxnSpPr>
          <p:cNvPr id="23" name="Прямая со стрелкой 22"/>
          <p:cNvCxnSpPr/>
          <p:nvPr/>
        </p:nvCxnSpPr>
        <p:spPr>
          <a:xfrm rot="5400000" flipH="1" flipV="1">
            <a:off x="3178959" y="4179099"/>
            <a:ext cx="1714512" cy="785818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 descr="DSSSD_222.JPG"/>
          <p:cNvPicPr/>
          <p:nvPr/>
        </p:nvPicPr>
        <p:blipFill>
          <a:blip r:embed="rId4" cstate="print"/>
          <a:srcRect l="10611" t="913" r="2653" b="1825"/>
          <a:stretch>
            <a:fillRect/>
          </a:stretch>
        </p:blipFill>
        <p:spPr>
          <a:xfrm>
            <a:off x="71406" y="4214818"/>
            <a:ext cx="1643074" cy="257176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17842" y="4214818"/>
            <a:ext cx="596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DSSSD</a:t>
            </a:r>
            <a:endParaRPr lang="ru-RU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9589" name="Picture 5" descr="SCP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l="281" t="26097" r="38245" b="4049"/>
          <a:stretch>
            <a:fillRect/>
          </a:stretch>
        </p:blipFill>
        <p:spPr>
          <a:xfrm>
            <a:off x="137418" y="1071546"/>
            <a:ext cx="4022050" cy="2857520"/>
          </a:xfrm>
          <a:noFill/>
          <a:ln/>
        </p:spPr>
      </p:pic>
      <p:pic>
        <p:nvPicPr>
          <p:cNvPr id="579590" name="Picture 6" descr="P1070733c"/>
          <p:cNvPicPr>
            <a:picLocks noChangeAspect="1" noChangeArrowheads="1"/>
          </p:cNvPicPr>
          <p:nvPr/>
        </p:nvPicPr>
        <p:blipFill>
          <a:blip r:embed="rId3" cstate="print"/>
          <a:srcRect t="5884" r="2092" b="1765"/>
          <a:stretch>
            <a:fillRect/>
          </a:stretch>
        </p:blipFill>
        <p:spPr bwMode="auto">
          <a:xfrm>
            <a:off x="5286381" y="1000108"/>
            <a:ext cx="3433534" cy="565726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44" y="538443"/>
            <a:ext cx="8001056" cy="46166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                </a:t>
            </a:r>
            <a:r>
              <a:rPr lang="en-US" sz="2400" dirty="0" smtClean="0">
                <a:solidFill>
                  <a:schemeClr val="bg1"/>
                </a:solidFill>
              </a:rPr>
              <a:t>What is the experimentalist  see</a:t>
            </a:r>
            <a:endParaRPr lang="ru-RU" sz="2400" dirty="0">
              <a:solidFill>
                <a:schemeClr val="bg1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 flipH="1" flipV="1">
            <a:off x="89406" y="1553612"/>
            <a:ext cx="144000" cy="180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 l="38808" t="10349" r="281" b="24747"/>
          <a:stretch>
            <a:fillRect/>
          </a:stretch>
        </p:blipFill>
        <p:spPr>
          <a:xfrm>
            <a:off x="160473" y="4031606"/>
            <a:ext cx="4054337" cy="26121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143372" y="1071546"/>
            <a:ext cx="1066318" cy="1200329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#1</a:t>
            </a:r>
          </a:p>
          <a:p>
            <a:r>
              <a:rPr lang="en-US" dirty="0" smtClean="0"/>
              <a:t> beam on</a:t>
            </a:r>
          </a:p>
          <a:p>
            <a:r>
              <a:rPr lang="en-US" dirty="0" smtClean="0"/>
              <a:t>Chopper</a:t>
            </a:r>
          </a:p>
          <a:p>
            <a:r>
              <a:rPr lang="en-US" dirty="0" smtClean="0"/>
              <a:t>off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214810" y="4071942"/>
            <a:ext cx="1030410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#2</a:t>
            </a:r>
          </a:p>
          <a:p>
            <a:r>
              <a:rPr lang="en-US" dirty="0" smtClean="0"/>
              <a:t>beam off</a:t>
            </a:r>
          </a:p>
          <a:p>
            <a:r>
              <a:rPr lang="en-US" dirty="0" smtClean="0"/>
              <a:t>Chopper</a:t>
            </a:r>
          </a:p>
          <a:p>
            <a:r>
              <a:rPr lang="en-US" dirty="0" smtClean="0"/>
              <a:t> ON !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 flipH="1" flipV="1">
            <a:off x="-16" y="4357710"/>
            <a:ext cx="285752" cy="28572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7512"/>
          </a:xfrm>
          <a:solidFill>
            <a:schemeClr val="tx1">
              <a:lumMod val="85000"/>
              <a:lumOff val="15000"/>
            </a:schemeClr>
          </a:solidFill>
        </p:spPr>
        <p:txBody>
          <a:bodyPr/>
          <a:lstStyle/>
          <a:p>
            <a:r>
              <a:rPr lang="en-US" sz="1800" b="1" dirty="0" smtClean="0">
                <a:solidFill>
                  <a:schemeClr val="bg1"/>
                </a:solidFill>
              </a:rPr>
              <a:t>Vision#3…(~1,5-2  minutes after) + sound multimedia signal from SCP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00068" name="Picture 4" descr="ostan1"/>
          <p:cNvPicPr>
            <a:picLocks noChangeAspect="1" noChangeArrowheads="1"/>
          </p:cNvPicPr>
          <p:nvPr/>
        </p:nvPicPr>
        <p:blipFill>
          <a:blip r:embed="rId2"/>
          <a:srcRect l="281" t="3600" r="2250" b="7199"/>
          <a:stretch>
            <a:fillRect/>
          </a:stretch>
        </p:blipFill>
        <p:spPr bwMode="auto">
          <a:xfrm>
            <a:off x="25428" y="934401"/>
            <a:ext cx="8813457" cy="5415002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5" name="Прямоугольник 4"/>
          <p:cNvSpPr/>
          <p:nvPr/>
        </p:nvSpPr>
        <p:spPr>
          <a:xfrm>
            <a:off x="642910" y="1357298"/>
            <a:ext cx="2380781" cy="70788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PIPS,  CANBERRA NV</a:t>
            </a:r>
          </a:p>
          <a:p>
            <a:pPr algn="ct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12 </a:t>
            </a:r>
            <a:r>
              <a:rPr lang="en-US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strips</a:t>
            </a:r>
            <a:endParaRPr lang="ru-R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86776" y="1947438"/>
            <a:ext cx="5453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</a:t>
            </a:r>
            <a:r>
              <a:rPr lang="en-US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 </a:t>
            </a:r>
            <a:endParaRPr lang="ru-RU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 flipH="1" flipV="1">
            <a:off x="5286380" y="292893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786314" y="3143248"/>
            <a:ext cx="861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92D050"/>
                </a:solidFill>
              </a:rPr>
              <a:t>cell</a:t>
            </a:r>
            <a:r>
              <a:rPr lang="ru-RU" sz="2000" dirty="0" smtClean="0">
                <a:solidFill>
                  <a:srgbClr val="92D050"/>
                </a:solidFill>
              </a:rPr>
              <a:t> №</a:t>
            </a:r>
            <a:endParaRPr lang="ru-RU" sz="2000" dirty="0">
              <a:solidFill>
                <a:srgbClr val="92D05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358082" y="2071678"/>
            <a:ext cx="428628" cy="14287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929354" y="3263816"/>
            <a:ext cx="314324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if (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tof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==0  </a:t>
            </a:r>
            <a:r>
              <a:rPr kumimoji="0" lang="en-US" sz="1200" b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// </a:t>
            </a:r>
            <a:r>
              <a:rPr lang="en-US" sz="12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code fragment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С++</a:t>
            </a:r>
            <a:endParaRPr kumimoji="0" lang="ru-RU" sz="600" b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	</a:t>
            </a:r>
            <a:r>
              <a:rPr kumimoji="0" lang="en-US" sz="1000" b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dt1 = tim1 - </a:t>
            </a:r>
            <a:r>
              <a:rPr kumimoji="0" lang="en-US" sz="1000" b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reco</a:t>
            </a:r>
            <a:r>
              <a:rPr kumimoji="0" lang="en-US" sz="1000" b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[strip][</a:t>
            </a:r>
            <a:r>
              <a:rPr kumimoji="0" lang="en-US" sz="1000" b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npix</a:t>
            </a:r>
            <a:r>
              <a:rPr kumimoji="0" lang="en-US" sz="1000" b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];</a:t>
            </a:r>
            <a:endParaRPr kumimoji="0" lang="ru-RU" sz="1000" b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	dt2 = tim1 - </a:t>
            </a:r>
            <a:r>
              <a:rPr kumimoji="0" lang="en-US" sz="1000" b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reco</a:t>
            </a:r>
            <a:r>
              <a:rPr kumimoji="0" lang="en-US" sz="1000" b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[strip][npix+1];</a:t>
            </a:r>
            <a:endParaRPr kumimoji="0" lang="ru-RU" sz="1000" b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	dt3 = tim1 - </a:t>
            </a:r>
            <a:r>
              <a:rPr kumimoji="0" lang="en-US" sz="1000" b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reco</a:t>
            </a:r>
            <a:r>
              <a:rPr kumimoji="0" lang="en-US" sz="1000" b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[strip][npix-1];</a:t>
            </a:r>
            <a:endParaRPr kumimoji="0" lang="ru-RU" sz="1000" b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	dt4 = tim1 - </a:t>
            </a:r>
            <a:r>
              <a:rPr kumimoji="0" lang="en-US" sz="1000" b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reco</a:t>
            </a:r>
            <a:r>
              <a:rPr kumimoji="0" lang="en-US" sz="1000" b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[strip][npix+2];</a:t>
            </a:r>
            <a:endParaRPr kumimoji="0" lang="ru-RU" sz="1000" b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	dt5 = tim1 - </a:t>
            </a:r>
            <a:r>
              <a:rPr kumimoji="0" lang="en-US" sz="1000" b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reco</a:t>
            </a:r>
            <a:r>
              <a:rPr kumimoji="0" lang="en-US" sz="1000" b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[strip][npix-2];</a:t>
            </a:r>
            <a:endParaRPr kumimoji="0" lang="ru-RU" sz="1000" b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	dt6 = tim1 - </a:t>
            </a:r>
            <a:r>
              <a:rPr kumimoji="0" lang="en-US" sz="1000" b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reco</a:t>
            </a:r>
            <a:r>
              <a:rPr kumimoji="0" lang="en-US" sz="1000" b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[strip][npix+3];</a:t>
            </a:r>
            <a:endParaRPr kumimoji="0" lang="ru-RU" sz="1000" b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	dt7 = tim1 - </a:t>
            </a:r>
            <a:r>
              <a:rPr kumimoji="0" lang="en-US" sz="1000" b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reco</a:t>
            </a:r>
            <a:r>
              <a:rPr kumimoji="0" lang="en-US" sz="1000" b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[</a:t>
            </a:r>
            <a:r>
              <a:rPr kumimoji="0" lang="en-US" sz="1000" b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strp</a:t>
            </a:r>
            <a:r>
              <a:rPr kumimoji="0" lang="en-US" sz="1000" b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][npix-3];</a:t>
            </a:r>
            <a:endParaRPr kumimoji="0" lang="ru-RU" sz="1000" b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	</a:t>
            </a:r>
            <a:r>
              <a:rPr kumimoji="0" lang="de-DE" sz="1000" b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dt</a:t>
            </a:r>
            <a:r>
              <a:rPr kumimoji="0" lang="de-DE" sz="1000" b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= (dt1&lt;dt2) ? dt1 : dt2;</a:t>
            </a:r>
            <a:endParaRPr kumimoji="0" lang="ru-RU" sz="1000" b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	</a:t>
            </a:r>
            <a:r>
              <a:rPr kumimoji="0" lang="de-DE" sz="1000" b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dt</a:t>
            </a:r>
            <a:r>
              <a:rPr kumimoji="0" lang="de-DE" sz="1000" b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= (</a:t>
            </a:r>
            <a:r>
              <a:rPr kumimoji="0" lang="de-DE" sz="1000" b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dt</a:t>
            </a:r>
            <a:r>
              <a:rPr kumimoji="0" lang="de-DE" sz="1000" b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&lt;dt3)  ? </a:t>
            </a:r>
            <a:r>
              <a:rPr kumimoji="0" lang="de-DE" sz="1000" b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dt</a:t>
            </a:r>
            <a:r>
              <a:rPr kumimoji="0" lang="de-DE" sz="1000" b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 : dt3;</a:t>
            </a:r>
            <a:endParaRPr kumimoji="0" lang="ru-RU" sz="1000" b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	</a:t>
            </a:r>
            <a:r>
              <a:rPr kumimoji="0" lang="de-DE" sz="1000" b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dt</a:t>
            </a:r>
            <a:r>
              <a:rPr kumimoji="0" lang="de-DE" sz="1000" b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= (</a:t>
            </a:r>
            <a:r>
              <a:rPr kumimoji="0" lang="de-DE" sz="1000" b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dt</a:t>
            </a:r>
            <a:r>
              <a:rPr kumimoji="0" lang="de-DE" sz="1000" b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&lt;dt4)  ? </a:t>
            </a:r>
            <a:r>
              <a:rPr kumimoji="0" lang="de-DE" sz="1000" b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dt</a:t>
            </a:r>
            <a:r>
              <a:rPr kumimoji="0" lang="de-DE" sz="1000" b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 : dt4;</a:t>
            </a:r>
            <a:endParaRPr kumimoji="0" lang="ru-RU" sz="1000" b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	</a:t>
            </a:r>
            <a:r>
              <a:rPr kumimoji="0" lang="de-DE" sz="1000" b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dt</a:t>
            </a:r>
            <a:r>
              <a:rPr kumimoji="0" lang="de-DE" sz="1000" b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= (</a:t>
            </a:r>
            <a:r>
              <a:rPr kumimoji="0" lang="de-DE" sz="1000" b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dt</a:t>
            </a:r>
            <a:r>
              <a:rPr kumimoji="0" lang="de-DE" sz="1000" b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&lt;dt5)  ? </a:t>
            </a:r>
            <a:r>
              <a:rPr kumimoji="0" lang="de-DE" sz="1000" b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dt</a:t>
            </a:r>
            <a:r>
              <a:rPr kumimoji="0" lang="de-DE" sz="1000" b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 : dt5;</a:t>
            </a:r>
            <a:endParaRPr kumimoji="0" lang="ru-RU" sz="1000" b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	</a:t>
            </a:r>
            <a:r>
              <a:rPr kumimoji="0" lang="de-DE" sz="1000" b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dt</a:t>
            </a:r>
            <a:r>
              <a:rPr kumimoji="0" lang="de-DE" sz="1000" b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= (</a:t>
            </a:r>
            <a:r>
              <a:rPr kumimoji="0" lang="de-DE" sz="1000" b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dt</a:t>
            </a:r>
            <a:r>
              <a:rPr kumimoji="0" lang="de-DE" sz="1000" b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&lt;dt6)  ? </a:t>
            </a:r>
            <a:r>
              <a:rPr kumimoji="0" lang="de-DE" sz="1000" b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dt</a:t>
            </a:r>
            <a:r>
              <a:rPr kumimoji="0" lang="de-DE" sz="1000" b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 : dt6;</a:t>
            </a:r>
            <a:endParaRPr kumimoji="0" lang="ru-RU" sz="1000" b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	</a:t>
            </a:r>
            <a:r>
              <a:rPr kumimoji="0" lang="de-DE" sz="1000" b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dt</a:t>
            </a:r>
            <a:r>
              <a:rPr kumimoji="0" lang="de-DE" sz="1000" b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= (</a:t>
            </a:r>
            <a:r>
              <a:rPr kumimoji="0" lang="de-DE" sz="1000" b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dt</a:t>
            </a:r>
            <a:r>
              <a:rPr kumimoji="0" lang="de-DE" sz="1000" b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&lt;dt7)  ? </a:t>
            </a:r>
            <a:r>
              <a:rPr kumimoji="0" lang="de-DE" sz="1000" b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dt</a:t>
            </a:r>
            <a:r>
              <a:rPr kumimoji="0" lang="de-DE" sz="1000" b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 : dt7;</a:t>
            </a:r>
            <a:endParaRPr kumimoji="0" lang="de-DE" sz="1000" b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28794" y="2143116"/>
            <a:ext cx="2071702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FF0000"/>
                </a:solidFill>
              </a:rPr>
              <a:t>Detecting system</a:t>
            </a:r>
          </a:p>
          <a:p>
            <a:pPr algn="ctr"/>
            <a:r>
              <a:rPr lang="en-US" sz="1000" b="1" dirty="0" smtClean="0">
                <a:solidFill>
                  <a:srgbClr val="FF0000"/>
                </a:solidFill>
              </a:rPr>
              <a:t>was registering decay:</a:t>
            </a:r>
            <a:endParaRPr lang="ru-RU" sz="1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472" y="3425611"/>
            <a:ext cx="207781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Beam –off pause was created by</a:t>
            </a:r>
          </a:p>
          <a:p>
            <a:r>
              <a:rPr lang="en-US" sz="1100" b="1" dirty="0" smtClean="0"/>
              <a:t>ER-</a:t>
            </a:r>
            <a:r>
              <a:rPr lang="el-GR" sz="1100" b="1" dirty="0" smtClean="0">
                <a:latin typeface="Calibri"/>
              </a:rPr>
              <a:t>α</a:t>
            </a:r>
            <a:r>
              <a:rPr lang="en-US" sz="1100" b="1" dirty="0" smtClean="0">
                <a:latin typeface="Calibri"/>
              </a:rPr>
              <a:t> correlation</a:t>
            </a:r>
          </a:p>
          <a:p>
            <a:r>
              <a:rPr lang="en-US" sz="1100" b="1" dirty="0" smtClean="0">
                <a:latin typeface="Calibri"/>
              </a:rPr>
              <a:t>10.5 </a:t>
            </a:r>
            <a:r>
              <a:rPr lang="en-US" sz="1100" b="1" dirty="0" err="1" smtClean="0">
                <a:latin typeface="Calibri"/>
              </a:rPr>
              <a:t>MeV</a:t>
            </a:r>
            <a:r>
              <a:rPr lang="en-US" sz="1100" b="1" dirty="0" smtClean="0">
                <a:latin typeface="Calibri"/>
              </a:rPr>
              <a:t>   30 ms  0.4 mm</a:t>
            </a:r>
            <a:endParaRPr lang="ru-RU" sz="11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857356" y="2857496"/>
            <a:ext cx="1714512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214810" y="2143116"/>
            <a:ext cx="2500330" cy="6429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3786182" y="2500306"/>
            <a:ext cx="357190" cy="158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 flipH="1" flipV="1">
            <a:off x="5572132" y="3356768"/>
            <a:ext cx="1285884" cy="15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572132" y="4009257"/>
            <a:ext cx="1142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Elapsed time, s</a:t>
            </a:r>
            <a:endParaRPr lang="ru-RU" sz="1200" b="1" dirty="0">
              <a:solidFill>
                <a:schemeClr val="bg1"/>
              </a:solidFill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rot="5400000" flipH="1" flipV="1">
            <a:off x="4107653" y="3607595"/>
            <a:ext cx="1785950" cy="1588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565245" y="4500570"/>
            <a:ext cx="9354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Energy, </a:t>
            </a:r>
            <a:r>
              <a:rPr lang="en-US" sz="1200" b="1" dirty="0" err="1" smtClean="0">
                <a:solidFill>
                  <a:schemeClr val="bg1"/>
                </a:solidFill>
              </a:rPr>
              <a:t>KeV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pPr eaLnBrk="1" hangingPunct="1"/>
            <a:r>
              <a:rPr lang="en-US" sz="1800" dirty="0" smtClean="0"/>
              <a:t>Example of application: reaction </a:t>
            </a:r>
            <a:r>
              <a:rPr lang="en-US" sz="1800" baseline="30000" dirty="0" smtClean="0"/>
              <a:t>249</a:t>
            </a:r>
            <a:r>
              <a:rPr lang="en-US" sz="1800" dirty="0" smtClean="0"/>
              <a:t>Bk+</a:t>
            </a:r>
            <a:r>
              <a:rPr lang="en-US" sz="1800" baseline="30000" dirty="0" smtClean="0"/>
              <a:t>48</a:t>
            </a:r>
            <a:r>
              <a:rPr lang="en-US" sz="1800" dirty="0" smtClean="0"/>
              <a:t>Ca</a:t>
            </a:r>
            <a:r>
              <a:rPr lang="en-US" sz="1800" dirty="0" smtClean="0">
                <a:sym typeface="Wingdings" pitchFamily="2" charset="2"/>
              </a:rPr>
              <a:t>117+3n</a:t>
            </a:r>
            <a:endParaRPr lang="ru-RU" sz="1800" dirty="0" smtClean="0"/>
          </a:p>
        </p:txBody>
      </p:sp>
      <p:pic>
        <p:nvPicPr>
          <p:cNvPr id="15363" name="Рисунок 3" descr="z1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782639"/>
            <a:ext cx="5766319" cy="5361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6" descr="stab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214553"/>
            <a:ext cx="3573578" cy="349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Box 7"/>
          <p:cNvSpPr txBox="1">
            <a:spLocks noChangeArrowheads="1"/>
          </p:cNvSpPr>
          <p:nvPr/>
        </p:nvSpPr>
        <p:spPr bwMode="auto">
          <a:xfrm>
            <a:off x="3178174" y="5002236"/>
            <a:ext cx="1322388" cy="178435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6600FF"/>
                </a:solidFill>
              </a:rPr>
              <a:t>52.69+6.51  = 59.20</a:t>
            </a:r>
          </a:p>
          <a:p>
            <a:r>
              <a:rPr lang="en-US" sz="1000" dirty="0">
                <a:solidFill>
                  <a:srgbClr val="6600FF"/>
                </a:solidFill>
              </a:rPr>
              <a:t>23.5+35.81  = 59.31</a:t>
            </a:r>
          </a:p>
          <a:p>
            <a:r>
              <a:rPr lang="en-US" sz="1000" dirty="0">
                <a:solidFill>
                  <a:srgbClr val="6600FF"/>
                </a:solidFill>
              </a:rPr>
              <a:t>35.79+23.91= 59.70</a:t>
            </a:r>
          </a:p>
          <a:p>
            <a:r>
              <a:rPr lang="en-US" sz="1000" dirty="0">
                <a:solidFill>
                  <a:srgbClr val="6600FF"/>
                </a:solidFill>
              </a:rPr>
              <a:t>42.11+17.50= 59.61</a:t>
            </a:r>
          </a:p>
          <a:p>
            <a:r>
              <a:rPr lang="en-US" sz="1000" dirty="0">
                <a:solidFill>
                  <a:srgbClr val="6600FF"/>
                </a:solidFill>
              </a:rPr>
              <a:t>40.13+19.01= 59.14</a:t>
            </a:r>
          </a:p>
          <a:p>
            <a:r>
              <a:rPr lang="en-US" sz="1000" dirty="0">
                <a:solidFill>
                  <a:srgbClr val="6600FF"/>
                </a:solidFill>
              </a:rPr>
              <a:t>39.65+20.66= 60.31</a:t>
            </a:r>
          </a:p>
          <a:p>
            <a:r>
              <a:rPr lang="en-US" sz="1000" dirty="0">
                <a:solidFill>
                  <a:srgbClr val="6600FF"/>
                </a:solidFill>
              </a:rPr>
              <a:t>28.57+31.75= 60.32</a:t>
            </a:r>
          </a:p>
          <a:p>
            <a:r>
              <a:rPr lang="en-US" sz="1000" dirty="0">
                <a:solidFill>
                  <a:srgbClr val="6600FF"/>
                </a:solidFill>
              </a:rPr>
              <a:t>37.24+22.64= 59.88</a:t>
            </a:r>
          </a:p>
          <a:p>
            <a:r>
              <a:rPr lang="en-US" sz="1000" dirty="0">
                <a:solidFill>
                  <a:srgbClr val="6600FF"/>
                </a:solidFill>
              </a:rPr>
              <a:t>24.67+34.63= 59.30</a:t>
            </a:r>
          </a:p>
          <a:p>
            <a:r>
              <a:rPr lang="en-US" sz="1000" dirty="0">
                <a:solidFill>
                  <a:srgbClr val="6600FF"/>
                </a:solidFill>
              </a:rPr>
              <a:t>25.14+34.99= 60.13</a:t>
            </a:r>
          </a:p>
          <a:p>
            <a:r>
              <a:rPr lang="en-US" sz="1000" dirty="0">
                <a:solidFill>
                  <a:srgbClr val="6600FF"/>
                </a:solidFill>
              </a:rPr>
              <a:t>38.48+20.84= 59.32</a:t>
            </a:r>
            <a:endParaRPr lang="ru-RU" sz="1000" dirty="0">
              <a:solidFill>
                <a:srgbClr val="6600FF"/>
              </a:solidFill>
            </a:endParaRPr>
          </a:p>
        </p:txBody>
      </p:sp>
      <p:sp>
        <p:nvSpPr>
          <p:cNvPr id="15368" name="TextBox 7"/>
          <p:cNvSpPr txBox="1">
            <a:spLocks noChangeArrowheads="1"/>
          </p:cNvSpPr>
          <p:nvPr/>
        </p:nvSpPr>
        <p:spPr bwMode="auto">
          <a:xfrm>
            <a:off x="4486275" y="5741989"/>
            <a:ext cx="39433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 err="1" smtClean="0"/>
              <a:t>Y.Oganessian</a:t>
            </a:r>
            <a:r>
              <a:rPr lang="en-US" sz="1200" b="1" dirty="0" smtClean="0"/>
              <a:t> et al.// May </a:t>
            </a:r>
            <a:r>
              <a:rPr lang="en-US" sz="1200" b="1" dirty="0"/>
              <a:t>2013 issue of Physical Review C (Vol.87, No.5):</a:t>
            </a:r>
            <a:br>
              <a:rPr lang="en-US" sz="1200" b="1" dirty="0"/>
            </a:b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721639" y="71414"/>
            <a:ext cx="1279517" cy="52322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PIPS 32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" name="Рисунок 7" descr="XY_tot.jpg"/>
          <p:cNvPicPr>
            <a:picLocks noChangeAspect="1"/>
          </p:cNvPicPr>
          <p:nvPr/>
        </p:nvPicPr>
        <p:blipFill>
          <a:blip r:embed="rId4" cstate="print"/>
          <a:srcRect l="9829" t="7042" r="19657" b="8802"/>
          <a:stretch>
            <a:fillRect/>
          </a:stretch>
        </p:blipFill>
        <p:spPr>
          <a:xfrm>
            <a:off x="101645" y="642918"/>
            <a:ext cx="2827282" cy="2354974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>
          <a:xfrm>
            <a:off x="2500298" y="5857892"/>
            <a:ext cx="642942" cy="11715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461145" y="4643446"/>
            <a:ext cx="240322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D=59.65+/- 0.45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мм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87695" y="6072206"/>
            <a:ext cx="1055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</a:rPr>
              <a:t>Self consisted</a:t>
            </a:r>
          </a:p>
          <a:p>
            <a:r>
              <a:rPr lang="en-US" sz="1200" b="1" dirty="0" smtClean="0">
                <a:solidFill>
                  <a:srgbClr val="7030A0"/>
                </a:solidFill>
              </a:rPr>
              <a:t>test</a:t>
            </a:r>
            <a:endParaRPr lang="ru-RU" sz="1200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26178" y="2500306"/>
            <a:ext cx="7741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№ </a:t>
            </a:r>
            <a:r>
              <a:rPr lang="en-US" sz="1200" b="1" dirty="0" smtClean="0"/>
              <a:t>event </a:t>
            </a:r>
            <a:endParaRPr lang="ru-RU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57158" y="500042"/>
            <a:ext cx="12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/>
              <a:t>Top+bottom</a:t>
            </a:r>
            <a:r>
              <a:rPr lang="en-US" sz="1200" b="1" dirty="0" smtClean="0"/>
              <a:t>, mm</a:t>
            </a:r>
            <a:endParaRPr lang="ru-RU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2659" name="Object 3"/>
          <p:cNvGraphicFramePr>
            <a:graphicFrameLocks noChangeAspect="1"/>
          </p:cNvGraphicFramePr>
          <p:nvPr>
            <p:ph idx="1"/>
          </p:nvPr>
        </p:nvGraphicFramePr>
        <p:xfrm>
          <a:off x="4918075" y="357166"/>
          <a:ext cx="4179888" cy="4968875"/>
        </p:xfrm>
        <a:graphic>
          <a:graphicData uri="http://schemas.openxmlformats.org/presentationml/2006/ole">
            <p:oleObj spid="_x0000_s24578" name="Acrobat Document" r:id="rId3" imgW="6279120" imgH="7467120" progId="AcroExch.Document">
              <p:embed/>
            </p:oleObj>
          </a:graphicData>
        </a:graphic>
      </p:graphicFrame>
      <p:pic>
        <p:nvPicPr>
          <p:cNvPr id="582662" name="Picture 6" descr="Decay chains for PRL (1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" y="390525"/>
            <a:ext cx="4848225" cy="4983163"/>
          </a:xfrm>
          <a:prstGeom prst="rect">
            <a:avLst/>
          </a:prstGeom>
          <a:noFill/>
        </p:spPr>
      </p:pic>
      <p:sp>
        <p:nvSpPr>
          <p:cNvPr id="582663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333375"/>
          </a:xfrm>
        </p:spPr>
        <p:txBody>
          <a:bodyPr>
            <a:normAutofit fontScale="90000"/>
          </a:bodyPr>
          <a:lstStyle/>
          <a:p>
            <a:r>
              <a:rPr lang="ru-RU" sz="1600" b="1">
                <a:solidFill>
                  <a:schemeClr val="bg1"/>
                </a:solidFill>
              </a:rPr>
              <a:t>Результирующие цепочки распада 117</a:t>
            </a:r>
          </a:p>
        </p:txBody>
      </p:sp>
      <p:sp>
        <p:nvSpPr>
          <p:cNvPr id="582664" name="Text Box 8"/>
          <p:cNvSpPr txBox="1">
            <a:spLocks noChangeArrowheads="1"/>
          </p:cNvSpPr>
          <p:nvPr/>
        </p:nvSpPr>
        <p:spPr bwMode="auto">
          <a:xfrm>
            <a:off x="966788" y="5586413"/>
            <a:ext cx="7820054" cy="707886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Only the second time for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~ 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 years in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PRL 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title list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 placed a fragment from Russian authors paper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!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1758</TotalTime>
  <Words>1879</Words>
  <Application>Microsoft Office PowerPoint</Application>
  <PresentationFormat>Экран (4:3)</PresentationFormat>
  <Paragraphs>357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Тема Office</vt:lpstr>
      <vt:lpstr>Acrobat Document</vt:lpstr>
      <vt:lpstr>Формула</vt:lpstr>
      <vt:lpstr> New trends in development of “Active Correlation” Technique </vt:lpstr>
      <vt:lpstr>Слайд 2</vt:lpstr>
      <vt:lpstr>Idea of the algorithm to search for ER-α</vt:lpstr>
      <vt:lpstr>Calibration process</vt:lpstr>
      <vt:lpstr>Слайд 5</vt:lpstr>
      <vt:lpstr>Слайд 6</vt:lpstr>
      <vt:lpstr>Vision#3…(~1,5-2  minutes after) + sound multimedia signal from SCP</vt:lpstr>
      <vt:lpstr>Example of application: reaction 249Bk+48Ca117+3n</vt:lpstr>
      <vt:lpstr>Результирующие цепочки распада 117</vt:lpstr>
      <vt:lpstr>Слайд 10</vt:lpstr>
      <vt:lpstr>Слайд 11</vt:lpstr>
      <vt:lpstr>Слайд 12</vt:lpstr>
      <vt:lpstr>Слайд 13</vt:lpstr>
      <vt:lpstr>  case of J (48Ca)  ∞ (DC-280 ~10pμA)</vt:lpstr>
      <vt:lpstr>..in a more common case… may be ( + additional filtering)</vt:lpstr>
      <vt:lpstr> Оn the probable implementation… (two scenarios…)</vt:lpstr>
      <vt:lpstr> ..a few words about radiation stability  ( very  briefly )</vt:lpstr>
      <vt:lpstr>Слайд 18</vt:lpstr>
      <vt:lpstr>Слайд 19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развитии метода «активных корреляций»</dc:title>
  <dc:creator>User34535</dc:creator>
  <cp:lastModifiedBy>User34535</cp:lastModifiedBy>
  <cp:revision>540</cp:revision>
  <dcterms:created xsi:type="dcterms:W3CDTF">2015-03-29T06:29:49Z</dcterms:created>
  <dcterms:modified xsi:type="dcterms:W3CDTF">2015-09-24T11:41:01Z</dcterms:modified>
</cp:coreProperties>
</file>