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7" r:id="rId3"/>
    <p:sldId id="268" r:id="rId4"/>
    <p:sldId id="269" r:id="rId5"/>
    <p:sldId id="270" r:id="rId6"/>
    <p:sldId id="271" r:id="rId7"/>
    <p:sldId id="260" r:id="rId8"/>
    <p:sldId id="261" r:id="rId9"/>
    <p:sldId id="262" r:id="rId10"/>
    <p:sldId id="263" r:id="rId11"/>
    <p:sldId id="264" r:id="rId12"/>
    <p:sldId id="265" r:id="rId13"/>
    <p:sldId id="266" r:id="rId14"/>
    <p:sldId id="267" r:id="rId15"/>
    <p:sldId id="272" r:id="rId16"/>
    <p:sldId id="273" r:id="rId17"/>
    <p:sldId id="274" r:id="rId18"/>
    <p:sldId id="275" r:id="rId19"/>
    <p:sldId id="276" r:id="rId20"/>
    <p:sldId id="277" r:id="rId21"/>
    <p:sldId id="278" r:id="rId22"/>
    <p:sldId id="286" r:id="rId23"/>
    <p:sldId id="288" r:id="rId24"/>
    <p:sldId id="280" r:id="rId25"/>
    <p:sldId id="281" r:id="rId26"/>
    <p:sldId id="289" r:id="rId27"/>
    <p:sldId id="283" r:id="rId28"/>
    <p:sldId id="284" r:id="rId29"/>
    <p:sldId id="285" r:id="rId30"/>
    <p:sldId id="290"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6" d="100"/>
          <a:sy n="116" d="100"/>
        </p:scale>
        <p:origin x="102" y="3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D8154E-C4BD-40DC-ACE4-58E69BBDD153}" type="datetimeFigureOut">
              <a:rPr lang="ru-RU" smtClean="0"/>
              <a:t>19.09.2018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783A1D-37E6-4807-905F-1B184E69E327}" type="slidenum">
              <a:rPr lang="ru-RU" smtClean="0"/>
              <a:t>‹#›</a:t>
            </a:fld>
            <a:endParaRPr lang="ru-RU"/>
          </a:p>
        </p:txBody>
      </p:sp>
    </p:spTree>
    <p:extLst>
      <p:ext uri="{BB962C8B-B14F-4D97-AF65-F5344CB8AC3E}">
        <p14:creationId xmlns:p14="http://schemas.microsoft.com/office/powerpoint/2010/main" val="31087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524746-4476-4117-AF64-91545BE7BB09}" type="slidenum">
              <a:rPr lang="en-US" smtClean="0"/>
              <a:t>1</a:t>
            </a:fld>
            <a:endParaRPr lang="en-US"/>
          </a:p>
        </p:txBody>
      </p:sp>
    </p:spTree>
    <p:extLst>
      <p:ext uri="{BB962C8B-B14F-4D97-AF65-F5344CB8AC3E}">
        <p14:creationId xmlns:p14="http://schemas.microsoft.com/office/powerpoint/2010/main" val="3516644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Analysis of Arsenic and Mercury content in human remains of the 16th and 17th centuries from Moscow Kremlin necropolises by neutron activation analysis at the IREN facility.</a:t>
            </a:r>
            <a:endParaRPr lang="ru-RU" dirty="0"/>
          </a:p>
        </p:txBody>
      </p:sp>
      <p:sp>
        <p:nvSpPr>
          <p:cNvPr id="4" name="Номер слайда 3"/>
          <p:cNvSpPr>
            <a:spLocks noGrp="1"/>
          </p:cNvSpPr>
          <p:nvPr>
            <p:ph type="sldNum" sz="quarter" idx="10"/>
          </p:nvPr>
        </p:nvSpPr>
        <p:spPr/>
        <p:txBody>
          <a:bodyPr/>
          <a:lstStyle/>
          <a:p>
            <a:pPr>
              <a:defRPr/>
            </a:pPr>
            <a:fld id="{64831527-4F72-45DB-8F56-AF12C02424C9}" type="slidenum">
              <a:rPr lang="pl-PL" smtClean="0"/>
              <a:pPr>
                <a:defRPr/>
              </a:pPr>
              <a:t>20</a:t>
            </a:fld>
            <a:endParaRPr lang="pl-PL"/>
          </a:p>
        </p:txBody>
      </p:sp>
    </p:spTree>
    <p:extLst>
      <p:ext uri="{BB962C8B-B14F-4D97-AF65-F5344CB8AC3E}">
        <p14:creationId xmlns:p14="http://schemas.microsoft.com/office/powerpoint/2010/main" val="372742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 xmlns:a16="http://schemas.microsoft.com/office/drawing/2014/main" id="{0A9E9AA4-12FA-478D-A257-46237AD5A2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 xmlns:a16="http://schemas.microsoft.com/office/drawing/2014/main" id="{B1A37028-D3AE-4C3A-A54B-C54943DC2C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l-PL" altLang="ru-RU"/>
              <a:t>TANGRA project is one of bigest project of Department of Nuclear Physics of FLNP. In 2018 </a:t>
            </a:r>
            <a:r>
              <a:rPr lang="en-US" altLang="ru-RU"/>
              <a:t>the experimental setup was modernized. </a:t>
            </a:r>
            <a:endParaRPr lang="pl-PL" altLang="ru-RU"/>
          </a:p>
          <a:p>
            <a:pPr>
              <a:spcBef>
                <a:spcPct val="0"/>
              </a:spcBef>
            </a:pPr>
            <a:r>
              <a:rPr lang="en-US" altLang="ru-RU"/>
              <a:t>18 new detectors based on BGO have been installed, which make it possible to detect the angular and energy spectra of gamma quanta in fast neutron reactions with high accuracy and efficiency. </a:t>
            </a:r>
            <a:endParaRPr lang="pl-PL" altLang="ru-RU"/>
          </a:p>
          <a:p>
            <a:pPr>
              <a:spcBef>
                <a:spcPct val="0"/>
              </a:spcBef>
            </a:pPr>
            <a:r>
              <a:rPr lang="en-US" altLang="ru-RU"/>
              <a:t>The data acquisition system was also modernized, a new position-sensitive fast neutron detector was designed and constructed. T</a:t>
            </a:r>
            <a:endParaRPr lang="pl-PL" altLang="ru-RU"/>
          </a:p>
          <a:p>
            <a:pPr>
              <a:spcBef>
                <a:spcPct val="0"/>
              </a:spcBef>
            </a:pPr>
            <a:r>
              <a:rPr lang="en-US" altLang="ru-RU"/>
              <a:t>he experimental program for the new facility is aimed at measuring the angular correlations in inelastic scattering of tagged neutrons at various nuclei, as well as at elemental analysis using prompt gamma-rays.</a:t>
            </a:r>
            <a:endParaRPr lang="ru-RU" altLang="ru-RU"/>
          </a:p>
          <a:p>
            <a:pPr>
              <a:spcBef>
                <a:spcPct val="0"/>
              </a:spcBef>
            </a:pPr>
            <a:r>
              <a:rPr lang="en-US" altLang="ru-RU"/>
              <a:t> </a:t>
            </a:r>
            <a:endParaRPr lang="pl-PL" altLang="ru-RU"/>
          </a:p>
        </p:txBody>
      </p:sp>
      <p:sp>
        <p:nvSpPr>
          <p:cNvPr id="8196" name="Slide Number Placeholder 3">
            <a:extLst>
              <a:ext uri="{FF2B5EF4-FFF2-40B4-BE49-F238E27FC236}">
                <a16:creationId xmlns="" xmlns:a16="http://schemas.microsoft.com/office/drawing/2014/main" id="{384C7E90-F5C3-4C1E-BDC7-53065C8C4A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50A2F09-8F1B-4A7C-8E9A-C33EFF3A596F}" type="slidenum">
              <a:rPr lang="pl-PL" altLang="ru-RU"/>
              <a:pPr fontAlgn="base">
                <a:spcBef>
                  <a:spcPct val="0"/>
                </a:spcBef>
                <a:spcAft>
                  <a:spcPct val="0"/>
                </a:spcAft>
              </a:pPr>
              <a:t>21</a:t>
            </a:fld>
            <a:endParaRPr lang="pl-PL" altLang="ru-RU"/>
          </a:p>
        </p:txBody>
      </p:sp>
    </p:spTree>
    <p:extLst>
      <p:ext uri="{BB962C8B-B14F-4D97-AF65-F5344CB8AC3E}">
        <p14:creationId xmlns:p14="http://schemas.microsoft.com/office/powerpoint/2010/main" val="316780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err="1" smtClean="0">
                <a:solidFill>
                  <a:schemeClr val="tx1"/>
                </a:solidFill>
                <a:effectLst/>
                <a:latin typeface="+mn-lt"/>
                <a:ea typeface="+mn-ea"/>
                <a:cs typeface="+mn-cs"/>
              </a:rPr>
              <a:t>νGeN</a:t>
            </a:r>
            <a:r>
              <a:rPr lang="en-US" sz="1200" kern="1200" dirty="0" smtClean="0">
                <a:solidFill>
                  <a:schemeClr val="tx1"/>
                </a:solidFill>
                <a:effectLst/>
                <a:latin typeface="+mn-lt"/>
                <a:ea typeface="+mn-ea"/>
                <a:cs typeface="+mn-cs"/>
              </a:rPr>
              <a:t> is experiment is intended for detection of coherent neutrino - Ge nucleus elastic scattering using special </a:t>
            </a:r>
            <a:r>
              <a:rPr lang="en-US" sz="1200" kern="1200" dirty="0" err="1" smtClean="0">
                <a:solidFill>
                  <a:schemeClr val="tx1"/>
                </a:solidFill>
                <a:effectLst/>
                <a:latin typeface="+mn-lt"/>
                <a:ea typeface="+mn-ea"/>
                <a:cs typeface="+mn-cs"/>
              </a:rPr>
              <a:t>HPGe</a:t>
            </a:r>
            <a:r>
              <a:rPr lang="en-US" sz="1200" kern="1200" dirty="0" smtClean="0">
                <a:solidFill>
                  <a:schemeClr val="tx1"/>
                </a:solidFill>
                <a:effectLst/>
                <a:latin typeface="+mn-lt"/>
                <a:ea typeface="+mn-ea"/>
                <a:cs typeface="+mn-cs"/>
              </a:rPr>
              <a:t> detectors developed by DLNP (JINR, </a:t>
            </a:r>
            <a:r>
              <a:rPr lang="en-US" sz="1200" kern="1200" dirty="0" err="1" smtClean="0">
                <a:solidFill>
                  <a:schemeClr val="tx1"/>
                </a:solidFill>
                <a:effectLst/>
                <a:latin typeface="+mn-lt"/>
                <a:ea typeface="+mn-ea"/>
                <a:cs typeface="+mn-cs"/>
              </a:rPr>
              <a:t>Dubna</a:t>
            </a:r>
            <a:r>
              <a:rPr lang="en-US" sz="1200" kern="1200" dirty="0" smtClean="0">
                <a:solidFill>
                  <a:schemeClr val="tx1"/>
                </a:solidFill>
                <a:effectLst/>
                <a:latin typeface="+mn-lt"/>
                <a:ea typeface="+mn-ea"/>
                <a:cs typeface="+mn-cs"/>
              </a:rPr>
              <a:t>) in collaboration with BSI (Riga). To be sensitive to the coherent scattering signal, the </a:t>
            </a:r>
            <a:r>
              <a:rPr lang="en-US" sz="1200" kern="1200" dirty="0" err="1" smtClean="0">
                <a:solidFill>
                  <a:schemeClr val="tx1"/>
                </a:solidFill>
                <a:effectLst/>
                <a:latin typeface="+mn-lt"/>
                <a:ea typeface="+mn-ea"/>
                <a:cs typeface="+mn-cs"/>
              </a:rPr>
              <a:t>νGeN</a:t>
            </a:r>
            <a:r>
              <a:rPr lang="en-US" sz="1200" kern="1200" dirty="0" smtClean="0">
                <a:solidFill>
                  <a:schemeClr val="tx1"/>
                </a:solidFill>
                <a:effectLst/>
                <a:latin typeface="+mn-lt"/>
                <a:ea typeface="+mn-ea"/>
                <a:cs typeface="+mn-cs"/>
              </a:rPr>
              <a:t> experiment is placed under reactor of  power #3 at the Kalinin Nuclear Power Plant (KNPP) at the point where the neutrino flux is greater than 5.4·10</a:t>
            </a:r>
            <a:r>
              <a:rPr lang="en-US" sz="1200" kern="1200" baseline="30000" dirty="0" smtClean="0">
                <a:solidFill>
                  <a:schemeClr val="tx1"/>
                </a:solidFill>
                <a:effectLst/>
                <a:latin typeface="+mn-lt"/>
                <a:ea typeface="+mn-ea"/>
                <a:cs typeface="+mn-cs"/>
              </a:rPr>
              <a:t>13</a:t>
            </a:r>
            <a:r>
              <a:rPr lang="en-US" sz="1200" kern="1200" dirty="0" smtClean="0">
                <a:solidFill>
                  <a:schemeClr val="tx1"/>
                </a:solidFill>
                <a:effectLst/>
                <a:latin typeface="+mn-lt"/>
                <a:ea typeface="+mn-ea"/>
                <a:cs typeface="+mn-cs"/>
              </a:rPr>
              <a:t> per cm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per sec (minimal distance 10 m). In the scope of the project we work on creation and investigation of new low-threshold semiconductor detectors made from different materials (</a:t>
            </a:r>
            <a:r>
              <a:rPr lang="en-US" sz="1200" kern="1200" dirty="0" err="1" smtClean="0">
                <a:solidFill>
                  <a:schemeClr val="tx1"/>
                </a:solidFill>
                <a:effectLst/>
                <a:latin typeface="+mn-lt"/>
                <a:ea typeface="+mn-ea"/>
                <a:cs typeface="+mn-cs"/>
              </a:rPr>
              <a:t>HPGe</a:t>
            </a:r>
            <a:r>
              <a:rPr lang="en-US" sz="1200" kern="1200" dirty="0" smtClean="0">
                <a:solidFill>
                  <a:schemeClr val="tx1"/>
                </a:solidFill>
                <a:effectLst/>
                <a:latin typeface="+mn-lt"/>
                <a:ea typeface="+mn-ea"/>
                <a:cs typeface="+mn-cs"/>
              </a:rPr>
              <a:t>, CZT, </a:t>
            </a:r>
            <a:r>
              <a:rPr lang="en-US" sz="1200" kern="1200" dirty="0" err="1" smtClean="0">
                <a:solidFill>
                  <a:schemeClr val="tx1"/>
                </a:solidFill>
                <a:effectLst/>
                <a:latin typeface="+mn-lt"/>
                <a:ea typeface="+mn-ea"/>
                <a:cs typeface="+mn-cs"/>
              </a:rPr>
              <a:t>SiC</a:t>
            </a:r>
            <a:r>
              <a:rPr lang="en-US" sz="1200" kern="1200" dirty="0" smtClean="0">
                <a:solidFill>
                  <a:schemeClr val="tx1"/>
                </a:solidFill>
                <a:effectLst/>
                <a:latin typeface="+mn-lt"/>
                <a:ea typeface="+mn-ea"/>
                <a:cs typeface="+mn-cs"/>
              </a:rPr>
              <a:t>). The aim of this R&amp;D is to build detectors with an energy threshold of 200 eV and below for further delated study of the coherent scattering process.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280E1ED-6D38-4D91-8E9F-B6F2BF6B4C81}" type="slidenum">
              <a:rPr lang="ru-RU" smtClean="0"/>
              <a:pPr/>
              <a:t>23</a:t>
            </a:fld>
            <a:endParaRPr lang="ru-RU"/>
          </a:p>
        </p:txBody>
      </p:sp>
    </p:spTree>
    <p:extLst>
      <p:ext uri="{BB962C8B-B14F-4D97-AF65-F5344CB8AC3E}">
        <p14:creationId xmlns:p14="http://schemas.microsoft.com/office/powerpoint/2010/main" val="33971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The goal of the common (JINR + ITEP) project started in 2010 was to develop and create a detector of the reactor antineutrino and then explore it in order to monitor industrial power reactors. After the “Reactor Anomaly” claimed in 2011, one more goal has appeared – search for short-range neutrino oscillation to a sterile state.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the 2013-2016 period of the project realization, the unique neutrino spectrometer </a:t>
            </a:r>
            <a:r>
              <a:rPr lang="en-US" sz="1200" b="1" kern="1200" dirty="0">
                <a:solidFill>
                  <a:schemeClr val="tx1"/>
                </a:solidFill>
                <a:effectLst/>
                <a:latin typeface="+mn-lt"/>
                <a:ea typeface="+mn-ea"/>
                <a:cs typeface="+mn-cs"/>
              </a:rPr>
              <a:t>DANSS</a:t>
            </a:r>
            <a:r>
              <a:rPr lang="en-US" sz="1200" kern="1200" dirty="0">
                <a:solidFill>
                  <a:schemeClr val="tx1"/>
                </a:solidFill>
                <a:effectLst/>
                <a:latin typeface="+mn-lt"/>
                <a:ea typeface="+mn-ea"/>
                <a:cs typeface="+mn-cs"/>
              </a:rPr>
              <a:t>  was developed, created and started to operation. Some features of the detector make it free of numerous disadvantages being inherent in similar projects (such as NUCIFER, ANGRA, IDREAM, etc.) and therefore our project takes the leading place between all ones mentioned above.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instead of liquid scintillator, our detector uses solid-state polystyrene-based scintillator. As it does not contain flammable, explosive, caustic, volatile or toxic liquids, there are no restrictions on its location close to the industrial reactor. As a result, the detector is mounted in the room #A336 which is located just below the core of the WWER1000 reactor with 3100 MW thermal power. Due to such position, more than 10</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IBD neutrino interactions per day occur in the detector body. Moreover, being in the bottom part of the building, the detector is shielded against cosmic rays with a big amount of hydrogen-containing materials located above it – the reactor cauldron, thick concrete walls, cooling pond for the spent fuel, reservoirs with boric acid, etc. The total thickness of this gratis overburden is 50 m of water equivalent, which removes completely the hadronic component of cosmic rays being the most dangerous source of background events similar to IBD.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DANSS</a:t>
            </a:r>
            <a:r>
              <a:rPr lang="en-US" sz="1200" kern="1200" dirty="0">
                <a:solidFill>
                  <a:schemeClr val="tx1"/>
                </a:solidFill>
                <a:effectLst/>
                <a:latin typeface="+mn-lt"/>
                <a:ea typeface="+mn-ea"/>
                <a:cs typeface="+mn-cs"/>
              </a:rPr>
              <a:t> detector including the shielding, acquisition electronics and auxiliary devices is mounted on a movable platform (Fig.). A lifting gear moves it </a:t>
            </a:r>
            <a:r>
              <a:rPr lang="en-US" sz="1200" i="1" kern="1200" dirty="0">
                <a:solidFill>
                  <a:schemeClr val="tx1"/>
                </a:solidFill>
                <a:effectLst/>
                <a:latin typeface="+mn-lt"/>
                <a:ea typeface="+mn-ea"/>
                <a:cs typeface="+mn-cs"/>
              </a:rPr>
              <a:t>on-line</a:t>
            </a:r>
            <a:r>
              <a:rPr lang="en-US" sz="1200" kern="1200" dirty="0">
                <a:solidFill>
                  <a:schemeClr val="tx1"/>
                </a:solidFill>
                <a:effectLst/>
                <a:latin typeface="+mn-lt"/>
                <a:ea typeface="+mn-ea"/>
                <a:cs typeface="+mn-cs"/>
              </a:rPr>
              <a:t> by 2 meter per 4 minutes, varying the distance to the reactor core from 10.7 to 12.7 m. Due to this feature, the </a:t>
            </a:r>
            <a:r>
              <a:rPr lang="en-US" sz="1200" b="1" kern="1200" dirty="0">
                <a:solidFill>
                  <a:schemeClr val="tx1"/>
                </a:solidFill>
                <a:effectLst/>
                <a:latin typeface="+mn-lt"/>
                <a:ea typeface="+mn-ea"/>
                <a:cs typeface="+mn-cs"/>
              </a:rPr>
              <a:t>DANSS</a:t>
            </a:r>
            <a:r>
              <a:rPr lang="en-US" sz="1200" kern="1200" dirty="0">
                <a:solidFill>
                  <a:schemeClr val="tx1"/>
                </a:solidFill>
                <a:effectLst/>
                <a:latin typeface="+mn-lt"/>
                <a:ea typeface="+mn-ea"/>
                <a:cs typeface="+mn-cs"/>
              </a:rPr>
              <a:t> detector is used now to search for short-range neutrino oscillation to a sterile state. In the most of other similar projects it is done (or planned to be done) by means of precise measurement of the neutrino energy spectrum at fixed position and then comparing it with a calculated spectrum. In this case, the reliability and precision of the conclusion depends on the calculation model which is quite questionable. </a:t>
            </a:r>
            <a:endParaRPr lang="ru-RU"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00" b="0" i="0" u="none" strike="noStrike" kern="0" cap="none" spc="0" normalizeH="0" baseline="0" noProof="0" dirty="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a:ln>
                  <a:noFill/>
                </a:ln>
                <a:solidFill>
                  <a:srgbClr val="000000"/>
                </a:solidFill>
                <a:effectLst/>
                <a:uLnTx/>
                <a:uFillTx/>
                <a:latin typeface="Arial"/>
              </a:rPr>
              <a:t>Для нейтринной диагностики промышленных ядерных реакторов, а также для поиска короткопробежных осцилляций нейтрино в стерильное состояние нами совместно с ИТЭФ создан детектор реакторных антинейтрино – </a:t>
            </a:r>
            <a:r>
              <a:rPr kumimoji="0" lang="en-US" sz="1000" b="0" i="0" u="none" strike="noStrike" kern="0" cap="none" spc="0" normalizeH="0" baseline="0" noProof="0" dirty="0">
                <a:ln>
                  <a:noFill/>
                </a:ln>
                <a:solidFill>
                  <a:srgbClr val="000000"/>
                </a:solidFill>
                <a:effectLst/>
                <a:uLnTx/>
                <a:uFillTx/>
                <a:latin typeface="Arial"/>
              </a:rPr>
              <a:t>DANSS</a:t>
            </a:r>
            <a:r>
              <a:rPr kumimoji="0" lang="ru-RU" sz="1000" b="0" i="0" u="none" strike="noStrike" kern="0" cap="none" spc="0" normalizeH="0" baseline="0" noProof="0" dirty="0">
                <a:ln>
                  <a:noFill/>
                </a:ln>
                <a:solidFill>
                  <a:srgbClr val="000000"/>
                </a:solidFill>
                <a:effectLst/>
                <a:uLnTx/>
                <a:uFillTx/>
                <a:latin typeface="Arial"/>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a:ln>
                  <a:noFill/>
                </a:ln>
                <a:solidFill>
                  <a:srgbClr val="000000"/>
                </a:solidFill>
                <a:effectLst/>
                <a:uLnTx/>
                <a:uFillTx/>
                <a:latin typeface="Arial"/>
              </a:rPr>
              <a:t>	 Отличительная особенность нашего нейтринного детектора – это то, что он представляет собой не традиционно используемый кубометр жидкого сцинтиллятора (едкая токсичная жидкость вроде керосина, которую из соображений безопасности просто </a:t>
            </a:r>
            <a:r>
              <a:rPr kumimoji="0" lang="ru-RU" sz="1000" b="1" i="0" u="sng" strike="noStrike" kern="0" cap="none" spc="0" normalizeH="0" baseline="0" noProof="0" dirty="0">
                <a:ln>
                  <a:noFill/>
                </a:ln>
                <a:solidFill>
                  <a:srgbClr val="000000"/>
                </a:solidFill>
                <a:effectLst/>
                <a:uLnTx/>
                <a:uFillTx/>
                <a:latin typeface="Arial"/>
              </a:rPr>
              <a:t>нельзя</a:t>
            </a:r>
            <a:r>
              <a:rPr kumimoji="0" lang="ru-RU" sz="1000" b="0" i="0" u="none" strike="noStrike" kern="0" cap="none" spc="0" normalizeH="0" baseline="0" noProof="0" dirty="0">
                <a:ln>
                  <a:noFill/>
                </a:ln>
                <a:solidFill>
                  <a:srgbClr val="000000"/>
                </a:solidFill>
                <a:effectLst/>
                <a:uLnTx/>
                <a:uFillTx/>
                <a:latin typeface="Arial"/>
              </a:rPr>
              <a:t> располагать близко от реактора), а твердый сцинтиллятор на основе полистирола. Это позволило установить детектор в непосредственной близи от мощного промышленного реактора (на рисунке позиция детектора под котлом ВВЭР-1000  Калининской АЭС показана цветным квадратиком) и исследовать экстремально большие нейтринные потоки, что делает наш детектор на порядок более чувствительным по сравнению с другими (существующими или проектируемыми) аналогичными детекторами – даже грубый предварительный анализ данных показывает, что мы надежно регистрируем несколько тысяч ОБР-событий в сутки.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a:ln>
                  <a:noFill/>
                </a:ln>
                <a:solidFill>
                  <a:srgbClr val="000000"/>
                </a:solidFill>
                <a:effectLst/>
                <a:uLnTx/>
                <a:uFillTx/>
                <a:latin typeface="Arial"/>
              </a:rPr>
              <a:t>	Близкое к реактору расположение детектора не только дает аномально высокий нейтринный поток, но и обеспечивает хорошую защиту от космического фона. Действительно, над нашим детектором расположена огромная масса самого реактора с 70 тоннами урана, толстый слой бетонной защиты и, главное – многометровый слой воды в бассейне выдержки отработанного топлива! Все это надежно прикрывает сверху наш детектор, полностью убирая быстрые нейтроны от космики, которые являются основным источником фона для такого рода детекторов. Все наши конкуренты лишены такой защиты.  </a:t>
            </a:r>
            <a:endParaRPr kumimoji="0" lang="en-US" sz="1000" b="0" i="0" u="none" strike="noStrike" kern="0" cap="none" spc="0" normalizeH="0" baseline="0" noProof="0" dirty="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a:ln>
                  <a:noFill/>
                </a:ln>
                <a:solidFill>
                  <a:srgbClr val="000000"/>
                </a:solidFill>
                <a:effectLst/>
                <a:uLnTx/>
                <a:uFillTx/>
                <a:latin typeface="Arial"/>
              </a:rPr>
              <a:t>Близкое к реактору расположение детектора не только дает аномально высокий нейтринный поток, но и обеспечивает хорошую защиту от космического фона. Действительно, над нашим детектором расположена огромная масса самого реактора с 70 тоннами урана, толстый слой бетонной защиты и, главное – многометровый слой воды в бассейне выдержки отработанного топлива! Все это надежно прикрывает сверху наш детектор, полностью убирая быстрые нейтроны от космики, которые являются основным источником фона для такого рода детекторов. Все наши конкуренты лишены такой защиты.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a:ln>
                  <a:noFill/>
                </a:ln>
                <a:solidFill>
                  <a:srgbClr val="000000"/>
                </a:solidFill>
                <a:effectLst/>
                <a:uLnTx/>
                <a:uFillTx/>
                <a:latin typeface="Arial"/>
              </a:rPr>
              <a:t>	Высокая сегментация детектора (он состоит из 2500 независимых элементов в виде перекрещенных  </a:t>
            </a:r>
            <a:r>
              <a:rPr kumimoji="0" lang="en-US" sz="1000" b="0" i="0" u="none" strike="noStrike" kern="0" cap="none" spc="0" normalizeH="0" baseline="0" noProof="0" dirty="0">
                <a:ln>
                  <a:noFill/>
                </a:ln>
                <a:solidFill>
                  <a:srgbClr val="000000"/>
                </a:solidFill>
                <a:effectLst/>
                <a:uLnTx/>
                <a:uFillTx/>
                <a:latin typeface="Arial"/>
              </a:rPr>
              <a:t>X- </a:t>
            </a:r>
            <a:r>
              <a:rPr kumimoji="0" lang="ru-RU" sz="1000" b="0" i="0" u="none" strike="noStrike" kern="0" cap="none" spc="0" normalizeH="0" baseline="0" noProof="0" dirty="0">
                <a:ln>
                  <a:noFill/>
                </a:ln>
                <a:solidFill>
                  <a:srgbClr val="000000"/>
                </a:solidFill>
                <a:effectLst/>
                <a:uLnTx/>
                <a:uFillTx/>
                <a:latin typeface="Arial"/>
              </a:rPr>
              <a:t>и </a:t>
            </a:r>
            <a:r>
              <a:rPr kumimoji="0" lang="en-US" sz="1000" b="0" i="0" u="none" strike="noStrike" kern="0" cap="none" spc="0" normalizeH="0" baseline="0" noProof="0" dirty="0">
                <a:ln>
                  <a:noFill/>
                </a:ln>
                <a:solidFill>
                  <a:srgbClr val="000000"/>
                </a:solidFill>
                <a:effectLst/>
                <a:uLnTx/>
                <a:uFillTx/>
                <a:latin typeface="Arial"/>
              </a:rPr>
              <a:t>Y-</a:t>
            </a:r>
            <a:r>
              <a:rPr kumimoji="0" lang="ru-RU" sz="1000" b="0" i="0" u="none" strike="noStrike" kern="0" cap="none" spc="0" normalizeH="0" baseline="0" noProof="0" dirty="0">
                <a:ln>
                  <a:noFill/>
                </a:ln>
                <a:solidFill>
                  <a:srgbClr val="000000"/>
                </a:solidFill>
                <a:effectLst/>
                <a:uLnTx/>
                <a:uFillTx/>
                <a:latin typeface="Arial"/>
              </a:rPr>
              <a:t>полос) обеспечивает трехмерную картину каждого события ОБР, что позволяет значительно ужесточить условия отбора событий и тем самым дополнительно подавить фон, который в итоге не превышает </a:t>
            </a:r>
            <a:r>
              <a:rPr kumimoji="0" lang="en-US" sz="1000" b="0" i="0" u="none" strike="noStrike" kern="0" cap="none" spc="0" normalizeH="0" baseline="0" noProof="0" dirty="0">
                <a:ln>
                  <a:noFill/>
                </a:ln>
                <a:solidFill>
                  <a:srgbClr val="000000"/>
                </a:solidFill>
                <a:effectLst/>
                <a:uLnTx/>
                <a:uFillTx/>
                <a:latin typeface="Arial"/>
              </a:rPr>
              <a:t>3</a:t>
            </a:r>
            <a:r>
              <a:rPr kumimoji="0" lang="ru-RU" sz="1000" b="0" i="0" u="none" strike="noStrike" kern="0" cap="none" spc="0" normalizeH="0" baseline="0" noProof="0" dirty="0">
                <a:ln>
                  <a:noFill/>
                </a:ln>
                <a:solidFill>
                  <a:srgbClr val="000000"/>
                </a:solidFill>
                <a:effectLst/>
                <a:uLnTx/>
                <a:uFillTx/>
                <a:latin typeface="Arial"/>
              </a:rPr>
              <a:t> процентов.</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a:ln>
                  <a:noFill/>
                </a:ln>
                <a:solidFill>
                  <a:srgbClr val="000000"/>
                </a:solidFill>
                <a:effectLst/>
                <a:uLnTx/>
                <a:uFillTx/>
                <a:latin typeface="Arial"/>
              </a:rPr>
              <a:t>	Подъемный механизм позволяет за 5 минут переместить детектор на 2 метра по вертикали, не выключая его. Таким образом, можно измерять эволюцию нейтринного потока с расстоянием, максимально исключив возможные систематические ошибки, присущие подобным экспериментам в иной постановке (с неподвижными детекторами).</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ru-RU" sz="1400" b="0" i="1" u="none" strike="noStrike" kern="0" cap="none" spc="0" normalizeH="0" baseline="0" noProof="0" dirty="0">
              <a:ln>
                <a:noFill/>
              </a:ln>
              <a:solidFill>
                <a:srgbClr val="0070C0"/>
              </a:solidFill>
              <a:effectLst/>
              <a:uLnTx/>
              <a:uFillTx/>
              <a:latin typeface="Arial"/>
            </a:endParaRPr>
          </a:p>
        </p:txBody>
      </p:sp>
      <p:sp>
        <p:nvSpPr>
          <p:cNvPr id="4" name="Номер слайда 3"/>
          <p:cNvSpPr>
            <a:spLocks noGrp="1"/>
          </p:cNvSpPr>
          <p:nvPr>
            <p:ph type="sldNum" sz="quarter" idx="10"/>
          </p:nvPr>
        </p:nvSpPr>
        <p:spPr/>
        <p:txBody>
          <a:bodyPr/>
          <a:lstStyle/>
          <a:p>
            <a:fld id="{206794A9-DEC3-41C4-89AC-171E21AF6D0E}" type="slidenum">
              <a:rPr lang="ru-RU" smtClean="0">
                <a:solidFill>
                  <a:prstClr val="black"/>
                </a:solidFill>
              </a:rPr>
              <a:pPr/>
              <a:t>24</a:t>
            </a:fld>
            <a:endParaRPr lang="ru-RU">
              <a:solidFill>
                <a:prstClr val="black"/>
              </a:solidFill>
            </a:endParaRPr>
          </a:p>
        </p:txBody>
      </p:sp>
    </p:spTree>
    <p:extLst>
      <p:ext uri="{BB962C8B-B14F-4D97-AF65-F5344CB8AC3E}">
        <p14:creationId xmlns:p14="http://schemas.microsoft.com/office/powerpoint/2010/main" val="236604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main preliminary result could be formulated as follows. A big part of sterile neutrino parameters region is excluded. In particular, the Reactor Antineutrino Anomaly optimum point is excluded with a confidence level higher than 5σ (Fig.). On the other hand, we cannot exclude existence of short-range oscillations with other parameter values at 2.8 σ.</a:t>
            </a:r>
            <a:endParaRPr lang="ru-RU" sz="1200" kern="1200" dirty="0">
              <a:solidFill>
                <a:schemeClr val="tx1"/>
              </a:solidFill>
              <a:effectLst/>
              <a:latin typeface="+mn-lt"/>
              <a:ea typeface="+mn-ea"/>
              <a:cs typeface="+mn-cs"/>
            </a:endParaRPr>
          </a:p>
          <a:p>
            <a:endParaRPr lang="en-US" dirty="0"/>
          </a:p>
          <a:p>
            <a:r>
              <a:rPr lang="ru-RU" dirty="0"/>
              <a:t>Основной предварительный результат можно сформулировать следующим образом. Исключена большая часть области параметров стерильных нейтрино. В частности, оптимальная точка реакционной </a:t>
            </a:r>
            <a:r>
              <a:rPr lang="ru-RU" dirty="0" err="1"/>
              <a:t>антинейтринной</a:t>
            </a:r>
            <a:r>
              <a:rPr lang="ru-RU" dirty="0"/>
              <a:t> аномалии исключается с уровнем достоверности выше 5σ (рис.). С другой стороны, нельзя исключать существование короткодействующих колебаний с другими значениями параметров при 2,8 σ.</a:t>
            </a:r>
            <a:endParaRPr lang="en-US" dirty="0"/>
          </a:p>
          <a:p>
            <a:endParaRPr lang="en-US" dirty="0"/>
          </a:p>
        </p:txBody>
      </p:sp>
      <p:sp>
        <p:nvSpPr>
          <p:cNvPr id="4" name="Номер слайда 3"/>
          <p:cNvSpPr>
            <a:spLocks noGrp="1"/>
          </p:cNvSpPr>
          <p:nvPr>
            <p:ph type="sldNum" sz="quarter" idx="10"/>
          </p:nvPr>
        </p:nvSpPr>
        <p:spPr/>
        <p:txBody>
          <a:bodyPr/>
          <a:lstStyle/>
          <a:p>
            <a:fld id="{D48D02E7-AE8A-460E-8FB2-B2B60B09C290}"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4119132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evolution of NEMO-3, the </a:t>
            </a:r>
            <a:r>
              <a:rPr lang="en-US" sz="1200" b="1" kern="1200" dirty="0" err="1" smtClean="0">
                <a:solidFill>
                  <a:schemeClr val="tx1"/>
                </a:solidFill>
                <a:effectLst/>
                <a:latin typeface="+mn-lt"/>
                <a:ea typeface="+mn-ea"/>
                <a:cs typeface="+mn-cs"/>
              </a:rPr>
              <a:t>SuperNEMO</a:t>
            </a:r>
            <a:r>
              <a:rPr lang="en-US" sz="1200" kern="1200" dirty="0" smtClean="0">
                <a:solidFill>
                  <a:schemeClr val="tx1"/>
                </a:solidFill>
                <a:effectLst/>
                <a:latin typeface="+mn-lt"/>
                <a:ea typeface="+mn-ea"/>
                <a:cs typeface="+mn-cs"/>
              </a:rPr>
              <a:t> experiment (new generation experiment to search for </a:t>
            </a:r>
            <a:r>
              <a:rPr lang="en-US" sz="1200" kern="1200" dirty="0" err="1" smtClean="0">
                <a:solidFill>
                  <a:schemeClr val="tx1"/>
                </a:solidFill>
                <a:effectLst/>
                <a:latin typeface="+mn-lt"/>
                <a:ea typeface="+mn-ea"/>
                <a:cs typeface="+mn-cs"/>
              </a:rPr>
              <a:t>neutrinoless</a:t>
            </a:r>
            <a:r>
              <a:rPr lang="en-US" sz="1200" kern="1200" dirty="0" smtClean="0">
                <a:solidFill>
                  <a:schemeClr val="tx1"/>
                </a:solidFill>
                <a:effectLst/>
                <a:latin typeface="+mn-lt"/>
                <a:ea typeface="+mn-ea"/>
                <a:cs typeface="+mn-cs"/>
              </a:rPr>
              <a:t> double beta decay) is being performed. As the first phase, its first module called Demonstrator is under construction. It will contain 7 kg of </a:t>
            </a:r>
            <a:r>
              <a:rPr lang="en-US" sz="1200" kern="1200" baseline="30000" dirty="0" smtClean="0">
                <a:solidFill>
                  <a:schemeClr val="tx1"/>
                </a:solidFill>
                <a:effectLst/>
                <a:latin typeface="+mn-lt"/>
                <a:ea typeface="+mn-ea"/>
                <a:cs typeface="+mn-cs"/>
              </a:rPr>
              <a:t>82</a:t>
            </a:r>
            <a:r>
              <a:rPr lang="en-US" sz="1200" kern="1200" dirty="0" smtClean="0">
                <a:solidFill>
                  <a:schemeClr val="tx1"/>
                </a:solidFill>
                <a:effectLst/>
                <a:latin typeface="+mn-lt"/>
                <a:ea typeface="+mn-ea"/>
                <a:cs typeface="+mn-cs"/>
              </a:rPr>
              <a:t>Se and will be able to reach the NEMO-3 sensitivity for the 0νββ decay in only 5 months. If no background events in the 0νββ region are detected after 2.5 years of data taking, which implies an exposure of 17.5 </a:t>
            </a:r>
            <a:r>
              <a:rPr lang="en-US" sz="1200" kern="1200" dirty="0" err="1" smtClean="0">
                <a:solidFill>
                  <a:schemeClr val="tx1"/>
                </a:solidFill>
                <a:effectLst/>
                <a:latin typeface="+mn-lt"/>
                <a:ea typeface="+mn-ea"/>
                <a:cs typeface="+mn-cs"/>
              </a:rPr>
              <a:t>kg·y</a:t>
            </a:r>
            <a:r>
              <a:rPr lang="en-US" sz="1200" kern="1200" dirty="0" smtClean="0">
                <a:solidFill>
                  <a:schemeClr val="tx1"/>
                </a:solidFill>
                <a:effectLst/>
                <a:latin typeface="+mn-lt"/>
                <a:ea typeface="+mn-ea"/>
                <a:cs typeface="+mn-cs"/>
              </a:rPr>
              <a:t>, the half-life sensitivity will be increased to T(0ν) &gt; 6.5·10</a:t>
            </a:r>
            <a:r>
              <a:rPr lang="en-US" sz="1200" kern="1200" baseline="30000" dirty="0" smtClean="0">
                <a:solidFill>
                  <a:schemeClr val="tx1"/>
                </a:solidFill>
                <a:effectLst/>
                <a:latin typeface="+mn-lt"/>
                <a:ea typeface="+mn-ea"/>
                <a:cs typeface="+mn-cs"/>
              </a:rPr>
              <a:t>24</a:t>
            </a:r>
            <a:r>
              <a:rPr lang="en-US" sz="1200" kern="1200" dirty="0" smtClean="0">
                <a:solidFill>
                  <a:schemeClr val="tx1"/>
                </a:solidFill>
                <a:effectLst/>
                <a:latin typeface="+mn-lt"/>
                <a:ea typeface="+mn-ea"/>
                <a:cs typeface="+mn-cs"/>
              </a:rPr>
              <a:t> y (90% C.L.), leading to a mass sensitivity of &lt;mββ&gt; &lt;200-400 </a:t>
            </a:r>
            <a:r>
              <a:rPr lang="en-US" sz="1200" kern="1200" dirty="0" err="1" smtClean="0">
                <a:solidFill>
                  <a:schemeClr val="tx1"/>
                </a:solidFill>
                <a:effectLst/>
                <a:latin typeface="+mn-lt"/>
                <a:ea typeface="+mn-ea"/>
                <a:cs typeface="+mn-cs"/>
              </a:rPr>
              <a:t>meV</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SuperNEMO</a:t>
            </a:r>
            <a:r>
              <a:rPr lang="en-US" sz="1200" kern="1200" dirty="0" smtClean="0">
                <a:solidFill>
                  <a:schemeClr val="tx1"/>
                </a:solidFill>
                <a:effectLst/>
                <a:latin typeface="+mn-lt"/>
                <a:ea typeface="+mn-ea"/>
                <a:cs typeface="+mn-cs"/>
              </a:rPr>
              <a:t> Demonstrator module is currently under assembly at the LSM, the last part will be assembled at the beginning of 2017. Data taking will start in the second half of the year to measure the level of background achieved.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6D268640-CABA-4339-92D2-9394C4D4C24A}" type="slidenum">
              <a:rPr lang="ru-RU" smtClean="0"/>
              <a:pPr/>
              <a:t>26</a:t>
            </a:fld>
            <a:endParaRPr lang="ru-RU"/>
          </a:p>
        </p:txBody>
      </p:sp>
    </p:spTree>
    <p:extLst>
      <p:ext uri="{BB962C8B-B14F-4D97-AF65-F5344CB8AC3E}">
        <p14:creationId xmlns:p14="http://schemas.microsoft.com/office/powerpoint/2010/main" val="293231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dirty="0" smtClean="0">
              <a:cs typeface="Arial" charset="0"/>
            </a:endParaRPr>
          </a:p>
        </p:txBody>
      </p:sp>
    </p:spTree>
    <p:extLst>
      <p:ext uri="{BB962C8B-B14F-4D97-AF65-F5344CB8AC3E}">
        <p14:creationId xmlns:p14="http://schemas.microsoft.com/office/powerpoint/2010/main" val="291358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50 years ago </a:t>
            </a:r>
            <a:r>
              <a:rPr lang="en-US" sz="1200" b="1" kern="1200" baseline="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existence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island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region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114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N </a:t>
            </a:r>
            <a:r>
              <a:rPr lang="ru-RU" sz="1200" kern="1200" dirty="0" smtClean="0">
                <a:solidFill>
                  <a:schemeClr val="tx1"/>
                </a:solidFill>
                <a:effectLst/>
                <a:latin typeface="+mn-lt"/>
                <a:ea typeface="+mn-ea"/>
                <a:cs typeface="+mn-cs"/>
              </a:rPr>
              <a:t>= 184 </a:t>
            </a:r>
            <a:r>
              <a:rPr lang="en-US" sz="1200" kern="1200" dirty="0" smtClean="0">
                <a:solidFill>
                  <a:schemeClr val="tx1"/>
                </a:solidFill>
                <a:effectLst/>
                <a:latin typeface="+mn-lt"/>
                <a:ea typeface="+mn-ea"/>
                <a:cs typeface="+mn-cs"/>
              </a:rPr>
              <a:t>was </a:t>
            </a:r>
            <a:r>
              <a:rPr lang="ru-RU" sz="1200" kern="1200" dirty="0" err="1" smtClean="0">
                <a:solidFill>
                  <a:schemeClr val="tx1"/>
                </a:solidFill>
                <a:effectLst/>
                <a:latin typeface="+mn-lt"/>
                <a:ea typeface="+mn-ea"/>
                <a:cs typeface="+mn-cs"/>
              </a:rPr>
              <a:t>predicted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theoretically</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Sobiczewski</a:t>
            </a:r>
            <a:r>
              <a:rPr lang="en-US" sz="1200" kern="1200" dirty="0" smtClean="0">
                <a:solidFill>
                  <a:schemeClr val="tx1"/>
                </a:solidFill>
                <a:effectLst/>
                <a:latin typeface="+mn-lt"/>
                <a:ea typeface="+mn-ea"/>
                <a:cs typeface="+mn-cs"/>
              </a:rPr>
              <a:t>, F. A. </a:t>
            </a:r>
            <a:r>
              <a:rPr lang="en-US" sz="1200" kern="1200" dirty="0" err="1" smtClean="0">
                <a:solidFill>
                  <a:schemeClr val="tx1"/>
                </a:solidFill>
                <a:effectLst/>
                <a:latin typeface="+mn-lt"/>
                <a:ea typeface="+mn-ea"/>
                <a:cs typeface="+mn-cs"/>
              </a:rPr>
              <a:t>Gareev</a:t>
            </a:r>
            <a:r>
              <a:rPr lang="en-US" sz="1200" kern="1200" dirty="0" smtClean="0">
                <a:solidFill>
                  <a:schemeClr val="tx1"/>
                </a:solidFill>
                <a:effectLst/>
                <a:latin typeface="+mn-lt"/>
                <a:ea typeface="+mn-ea"/>
                <a:cs typeface="+mn-cs"/>
              </a:rPr>
              <a:t>, and B. N. </a:t>
            </a:r>
            <a:r>
              <a:rPr lang="en-US" sz="1200" kern="1200" dirty="0" err="1" smtClean="0">
                <a:solidFill>
                  <a:schemeClr val="tx1"/>
                </a:solidFill>
                <a:effectLst/>
                <a:latin typeface="+mn-lt"/>
                <a:ea typeface="+mn-ea"/>
                <a:cs typeface="+mn-cs"/>
              </a:rPr>
              <a:t>Kalinkin</a:t>
            </a:r>
            <a:r>
              <a:rPr lang="en-US" sz="1200" kern="1200" dirty="0" smtClean="0">
                <a:solidFill>
                  <a:schemeClr val="tx1"/>
                </a:solidFill>
                <a:effectLst/>
                <a:latin typeface="+mn-lt"/>
                <a:ea typeface="+mn-ea"/>
                <a:cs typeface="+mn-cs"/>
              </a:rPr>
              <a:t>, Phys. </a:t>
            </a:r>
            <a:r>
              <a:rPr lang="en-US" sz="1200" kern="1200" dirty="0" err="1" smtClean="0">
                <a:solidFill>
                  <a:schemeClr val="tx1"/>
                </a:solidFill>
                <a:effectLst/>
                <a:latin typeface="+mn-lt"/>
                <a:ea typeface="+mn-ea"/>
                <a:cs typeface="+mn-cs"/>
              </a:rPr>
              <a:t>Lett</a:t>
            </a:r>
            <a:r>
              <a:rPr lang="en-US" sz="1200" kern="1200" dirty="0" smtClean="0">
                <a:solidFill>
                  <a:schemeClr val="tx1"/>
                </a:solidFill>
                <a:effectLst/>
                <a:latin typeface="+mn-lt"/>
                <a:ea typeface="+mn-ea"/>
                <a:cs typeface="+mn-cs"/>
              </a:rPr>
              <a:t>. 22, 500 (1966)]</a:t>
            </a:r>
          </a:p>
          <a:p>
            <a:r>
              <a:rPr lang="en-US" sz="1200" kern="1200" dirty="0" smtClean="0">
                <a:solidFill>
                  <a:schemeClr val="tx1"/>
                </a:solidFill>
                <a:effectLst/>
                <a:latin typeface="+mn-lt"/>
                <a:ea typeface="+mn-ea"/>
                <a:cs typeface="+mn-cs"/>
              </a:rPr>
              <a:t>That </a:t>
            </a:r>
            <a:r>
              <a:rPr lang="ru-RU" sz="1200" kern="1200" dirty="0" err="1" smtClean="0">
                <a:solidFill>
                  <a:schemeClr val="tx1"/>
                </a:solidFill>
                <a:effectLst/>
                <a:latin typeface="+mn-lt"/>
                <a:ea typeface="+mn-ea"/>
                <a:cs typeface="+mn-cs"/>
              </a:rPr>
              <a:t>caused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investigation</a:t>
            </a:r>
            <a:r>
              <a:rPr lang="en-US" sz="1200" kern="1200" dirty="0"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field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Nowadays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more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than</a:t>
            </a:r>
            <a:r>
              <a:rPr lang="ru-RU" sz="1200" kern="1200" dirty="0" smtClean="0">
                <a:solidFill>
                  <a:schemeClr val="tx1"/>
                </a:solidFill>
                <a:effectLst/>
                <a:latin typeface="+mn-lt"/>
                <a:ea typeface="+mn-ea"/>
                <a:cs typeface="+mn-cs"/>
              </a:rPr>
              <a:t> 30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a:t>
            </a:r>
            <a:r>
              <a:rPr lang="ru-RU" sz="1200" kern="1200" dirty="0" smtClean="0">
                <a:solidFill>
                  <a:schemeClr val="tx1"/>
                </a:solidFill>
                <a:effectLst/>
                <a:latin typeface="+mn-lt"/>
                <a:ea typeface="+mn-ea"/>
                <a:cs typeface="+mn-cs"/>
              </a:rPr>
              <a:t> = 108-118 </a:t>
            </a:r>
            <a:r>
              <a:rPr lang="ru-RU" sz="1200" kern="1200" dirty="0" err="1" smtClean="0">
                <a:solidFill>
                  <a:schemeClr val="tx1"/>
                </a:solidFill>
                <a:effectLst/>
                <a:latin typeface="+mn-lt"/>
                <a:ea typeface="+mn-ea"/>
                <a:cs typeface="+mn-cs"/>
              </a:rPr>
              <a:t>have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cold</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hot fusion reactions</a:t>
            </a: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Flerov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Laboratory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great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success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achieved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hot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Unfortunately, nuclei with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&gt; 118 cannot be synthesized in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Ca-induced reactions since </a:t>
            </a:r>
            <a:r>
              <a:rPr lang="en-US" sz="1200" kern="1200" baseline="30000" dirty="0" smtClean="0">
                <a:solidFill>
                  <a:schemeClr val="tx1"/>
                </a:solidFill>
                <a:effectLst/>
                <a:latin typeface="+mn-lt"/>
                <a:ea typeface="+mn-ea"/>
                <a:cs typeface="+mn-cs"/>
              </a:rPr>
              <a:t>249</a:t>
            </a:r>
            <a:r>
              <a:rPr lang="en-US" sz="1200" kern="1200" dirty="0" smtClean="0">
                <a:solidFill>
                  <a:schemeClr val="tx1"/>
                </a:solidFill>
                <a:effectLst/>
                <a:latin typeface="+mn-lt"/>
                <a:ea typeface="+mn-ea"/>
                <a:cs typeface="+mn-cs"/>
              </a:rPr>
              <a:t>Cf is the heaviest target material available for these purposes. </a:t>
            </a:r>
          </a:p>
          <a:p>
            <a:r>
              <a:rPr lang="ru-RU" sz="1200" kern="1200" dirty="0" err="1" smtClean="0">
                <a:solidFill>
                  <a:schemeClr val="tx1"/>
                </a:solidFill>
                <a:effectLst/>
                <a:latin typeface="+mn-lt"/>
                <a:ea typeface="+mn-ea"/>
                <a:cs typeface="+mn-cs"/>
              </a:rPr>
              <a:t>One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possible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pathways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new</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118</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-126</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Ti</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 </a:t>
            </a:r>
            <a:r>
              <a:rPr lang="ru-RU" sz="1200" kern="1200" dirty="0" err="1" smtClean="0">
                <a:solidFill>
                  <a:schemeClr val="tx1"/>
                </a:solidFill>
                <a:effectLst/>
                <a:latin typeface="+mn-lt"/>
                <a:ea typeface="+mn-ea"/>
                <a:cs typeface="+mn-cs"/>
              </a:rPr>
              <a:t>Fe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endParaRPr lang="ru-RU"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interest in damped collisions of heavy nuclei is conditioned by the necessity to find new ways to produce neutron-rich </a:t>
            </a:r>
            <a:r>
              <a:rPr lang="en-US" sz="1200" kern="1200" dirty="0" err="1" smtClean="0">
                <a:solidFill>
                  <a:schemeClr val="tx1"/>
                </a:solidFill>
                <a:effectLst/>
                <a:latin typeface="+mn-lt"/>
                <a:ea typeface="+mn-ea"/>
                <a:cs typeface="+mn-cs"/>
              </a:rPr>
              <a:t>superheavy</a:t>
            </a:r>
            <a:r>
              <a:rPr lang="en-US" sz="1200" kern="1200" dirty="0" smtClean="0">
                <a:solidFill>
                  <a:schemeClr val="tx1"/>
                </a:solidFill>
                <a:effectLst/>
                <a:latin typeface="+mn-lt"/>
                <a:ea typeface="+mn-ea"/>
                <a:cs typeface="+mn-cs"/>
              </a:rPr>
              <a:t> elements (SHE). Few years ago the inverse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process, was proposed to produce SHE in the collisions of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[1]. The low-energy damped collisions of intermediate mass nuclei are less difficult for experimental study than the reactions with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One may expect that the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shell effect will be similar in both cases [2].</a:t>
            </a:r>
          </a:p>
          <a:p>
            <a:r>
              <a:rPr lang="en-US" sz="1200" kern="1200" dirty="0" smtClean="0">
                <a:solidFill>
                  <a:schemeClr val="tx1"/>
                </a:solidFill>
                <a:effectLst/>
                <a:latin typeface="+mn-lt"/>
                <a:ea typeface="+mn-ea"/>
                <a:cs typeface="+mn-cs"/>
              </a:rPr>
              <a:t>To study the role of shell effects in inverse QF, the binary reaction channels in the reactions </a:t>
            </a:r>
            <a:r>
              <a:rPr lang="en-US" sz="1200" kern="1200" baseline="30000" dirty="0" smtClean="0">
                <a:solidFill>
                  <a:schemeClr val="tx1"/>
                </a:solidFill>
                <a:effectLst/>
                <a:latin typeface="+mn-lt"/>
                <a:ea typeface="+mn-ea"/>
                <a:cs typeface="+mn-cs"/>
              </a:rPr>
              <a:t>156,160</a:t>
            </a:r>
            <a:r>
              <a:rPr lang="en-US" sz="1200" kern="1200" dirty="0" smtClean="0">
                <a:solidFill>
                  <a:schemeClr val="tx1"/>
                </a:solidFill>
                <a:effectLst/>
                <a:latin typeface="+mn-lt"/>
                <a:ea typeface="+mn-ea"/>
                <a:cs typeface="+mn-cs"/>
              </a:rPr>
              <a:t>Gd + </a:t>
            </a:r>
            <a:r>
              <a:rPr lang="en-US" sz="1200" kern="1200" baseline="30000" dirty="0" smtClean="0">
                <a:solidFill>
                  <a:schemeClr val="tx1"/>
                </a:solidFill>
                <a:effectLst/>
                <a:latin typeface="+mn-lt"/>
                <a:ea typeface="+mn-ea"/>
                <a:cs typeface="+mn-cs"/>
              </a:rPr>
              <a:t>186</a:t>
            </a:r>
            <a:r>
              <a:rPr lang="en-US" sz="1200" kern="1200" dirty="0" smtClean="0">
                <a:solidFill>
                  <a:schemeClr val="tx1"/>
                </a:solidFill>
                <a:effectLst/>
                <a:latin typeface="+mn-lt"/>
                <a:ea typeface="+mn-ea"/>
                <a:cs typeface="+mn-cs"/>
              </a:rPr>
              <a:t>W at the Coulomb barrier energy have been investigated. In these reactions the projectile and target nuclei are located between the closed shells with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50,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82 (double magic tin) and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82,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126 (double magic lead) which should play a significant role in the nucleon transfer process. To form lead-like fragment the projectile nucleus has to transfer about 22 nucleons to the target.</a:t>
            </a: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147777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0CDD57E4-5EA2-4D20-A450-F61983416E07}" type="slidenum">
              <a:rPr lang="ru-RU" smtClean="0"/>
              <a:pPr/>
              <a:t>7</a:t>
            </a:fld>
            <a:endParaRPr lang="ru-RU"/>
          </a:p>
        </p:txBody>
      </p:sp>
    </p:spTree>
    <p:extLst>
      <p:ext uri="{BB962C8B-B14F-4D97-AF65-F5344CB8AC3E}">
        <p14:creationId xmlns:p14="http://schemas.microsoft.com/office/powerpoint/2010/main" val="3804745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256295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a:defRPr/>
            </a:pPr>
            <a:fld id="{9871B972-3CAC-4F1D-B46E-6AA104396D37}" type="slidenum">
              <a:rPr lang="ru-RU" smtClean="0"/>
              <a:pPr>
                <a:defRPr/>
              </a:pPr>
              <a:t>14</a:t>
            </a:fld>
            <a:endParaRPr lang="ru-RU"/>
          </a:p>
        </p:txBody>
      </p:sp>
    </p:spTree>
    <p:extLst>
      <p:ext uri="{BB962C8B-B14F-4D97-AF65-F5344CB8AC3E}">
        <p14:creationId xmlns:p14="http://schemas.microsoft.com/office/powerpoint/2010/main" val="3567156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Time of flight measurements 238U(</a:t>
            </a:r>
            <a:r>
              <a:rPr lang="en-US" dirty="0" err="1"/>
              <a:t>n,gamma</a:t>
            </a:r>
            <a:r>
              <a:rPr lang="en-US" dirty="0"/>
              <a:t>) at CERN </a:t>
            </a:r>
            <a:r>
              <a:rPr lang="en-US" dirty="0" err="1"/>
              <a:t>n_TOF</a:t>
            </a:r>
            <a:r>
              <a:rPr lang="en-US" dirty="0"/>
              <a:t> facility. FLNP JINR is the member of the </a:t>
            </a:r>
            <a:r>
              <a:rPr lang="en-US" dirty="0" err="1"/>
              <a:t>n_TOF</a:t>
            </a:r>
            <a:r>
              <a:rPr lang="en-US" dirty="0"/>
              <a:t> collaboration. </a:t>
            </a:r>
            <a:endParaRPr lang="ru-RU" dirty="0"/>
          </a:p>
        </p:txBody>
      </p:sp>
      <p:sp>
        <p:nvSpPr>
          <p:cNvPr id="4" name="Номер слайда 3"/>
          <p:cNvSpPr>
            <a:spLocks noGrp="1"/>
          </p:cNvSpPr>
          <p:nvPr>
            <p:ph type="sldNum" sz="quarter" idx="10"/>
          </p:nvPr>
        </p:nvSpPr>
        <p:spPr/>
        <p:txBody>
          <a:bodyPr/>
          <a:lstStyle/>
          <a:p>
            <a:pPr>
              <a:defRPr/>
            </a:pPr>
            <a:fld id="{64831527-4F72-45DB-8F56-AF12C02424C9}" type="slidenum">
              <a:rPr lang="pl-PL" smtClean="0"/>
              <a:pPr>
                <a:defRPr/>
              </a:pPr>
              <a:t>16</a:t>
            </a:fld>
            <a:endParaRPr lang="pl-PL"/>
          </a:p>
        </p:txBody>
      </p:sp>
    </p:spTree>
    <p:extLst>
      <p:ext uri="{BB962C8B-B14F-4D97-AF65-F5344CB8AC3E}">
        <p14:creationId xmlns:p14="http://schemas.microsoft.com/office/powerpoint/2010/main" val="68187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First observation of P-odd asymmetry of α-particle emission in the 10B(n, α)7Linuclear reaction. Experimental investigation of spatial parity in reactions of polarized neutrons with light nuclei is an important topic in the framework of exploring the fundamental problem of manifestations of weak interaction in nuclear processes as well as evaluating constants of weak nucleon–nucleon (NN) potential. The precision of measurement of P-odd asymmetry in the emission of α-particles in the reaction 10B(n, α)7Li  =−(11.2 ±3.4) ·10−8) is comparable with the precision of measurement of P-odd effect in the reaction 6Li(n, α)3H. The non-zero result in the reaction 10B(n, α)7Li. is obtained for the first time. 10Bis the second light nucleus, after 6Li, where P-odd effect has been observed. P-odd effect in the reaction 10B(n, α)7Lican be theoretically calculated within the cluster model; it would be of high importance to describe the considered reaction also from “first principles”.</a:t>
            </a:r>
            <a:endParaRPr lang="ru-RU" dirty="0"/>
          </a:p>
        </p:txBody>
      </p:sp>
      <p:sp>
        <p:nvSpPr>
          <p:cNvPr id="4" name="Номер слайда 3"/>
          <p:cNvSpPr>
            <a:spLocks noGrp="1"/>
          </p:cNvSpPr>
          <p:nvPr>
            <p:ph type="sldNum" sz="quarter" idx="10"/>
          </p:nvPr>
        </p:nvSpPr>
        <p:spPr/>
        <p:txBody>
          <a:bodyPr/>
          <a:lstStyle/>
          <a:p>
            <a:pPr>
              <a:defRPr/>
            </a:pPr>
            <a:fld id="{64831527-4F72-45DB-8F56-AF12C02424C9}" type="slidenum">
              <a:rPr lang="pl-PL" smtClean="0"/>
              <a:pPr>
                <a:defRPr/>
              </a:pPr>
              <a:t>17</a:t>
            </a:fld>
            <a:endParaRPr lang="pl-PL"/>
          </a:p>
        </p:txBody>
      </p:sp>
    </p:spTree>
    <p:extLst>
      <p:ext uri="{BB962C8B-B14F-4D97-AF65-F5344CB8AC3E}">
        <p14:creationId xmlns:p14="http://schemas.microsoft.com/office/powerpoint/2010/main" val="40171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a:t>
            </a:r>
            <a:r>
              <a:rPr lang="en-US" dirty="0" err="1"/>
              <a:t>quasispecular</a:t>
            </a:r>
            <a:r>
              <a:rPr lang="en-US" dirty="0"/>
              <a:t> reflection of cold neutrons from powders of raw and fluorinated detonation </a:t>
            </a:r>
            <a:r>
              <a:rPr lang="en-US" dirty="0" err="1"/>
              <a:t>nanodiamonds</a:t>
            </a:r>
            <a:r>
              <a:rPr lang="en-US" dirty="0"/>
              <a:t> have been studied. As expected, fluorination, which had removed hydrogen and amorphous </a:t>
            </a:r>
            <a:r>
              <a:rPr lang="en-US" dirty="0" err="1"/>
              <a:t>arbon</a:t>
            </a:r>
            <a:r>
              <a:rPr lang="en-US" dirty="0"/>
              <a:t> from the surface of the nanoparticles, increased the probability of </a:t>
            </a:r>
            <a:r>
              <a:rPr lang="en-US" dirty="0" err="1"/>
              <a:t>quasispecular</a:t>
            </a:r>
            <a:r>
              <a:rPr lang="en-US" dirty="0"/>
              <a:t> reflection. This method can be used for focusing and delivery of neutrons, and is thus complementary to supermirrors [25], at certain conditions. It might serve for designing and building more efficient neutron facilities and sources.</a:t>
            </a:r>
            <a:endParaRPr lang="ru-RU" dirty="0"/>
          </a:p>
        </p:txBody>
      </p:sp>
      <p:sp>
        <p:nvSpPr>
          <p:cNvPr id="4" name="Номер слайда 3"/>
          <p:cNvSpPr>
            <a:spLocks noGrp="1"/>
          </p:cNvSpPr>
          <p:nvPr>
            <p:ph type="sldNum" sz="quarter" idx="10"/>
          </p:nvPr>
        </p:nvSpPr>
        <p:spPr/>
        <p:txBody>
          <a:bodyPr/>
          <a:lstStyle/>
          <a:p>
            <a:pPr>
              <a:defRPr/>
            </a:pPr>
            <a:fld id="{64831527-4F72-45DB-8F56-AF12C02424C9}" type="slidenum">
              <a:rPr lang="pl-PL" smtClean="0"/>
              <a:pPr>
                <a:defRPr/>
              </a:pPr>
              <a:t>18</a:t>
            </a:fld>
            <a:endParaRPr lang="pl-PL"/>
          </a:p>
        </p:txBody>
      </p:sp>
    </p:spTree>
    <p:extLst>
      <p:ext uri="{BB962C8B-B14F-4D97-AF65-F5344CB8AC3E}">
        <p14:creationId xmlns:p14="http://schemas.microsoft.com/office/powerpoint/2010/main" val="1510598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1CE975A-0E12-403E-AB8F-6A30EA4FE04B}" type="datetimeFigureOut">
              <a:rPr lang="ru-RU" smtClean="0"/>
              <a:t>19.09.2018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2790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CE975A-0E12-403E-AB8F-6A30EA4FE04B}" type="datetimeFigureOut">
              <a:rPr lang="ru-RU" smtClean="0"/>
              <a:t>19.09.2018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2292393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CE975A-0E12-403E-AB8F-6A30EA4FE04B}" type="datetimeFigureOut">
              <a:rPr lang="ru-RU" smtClean="0"/>
              <a:t>19.09.2018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3185051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FD7142A-0CEA-4E0D-9DF4-5E1C3D248C28}" type="slidenum">
              <a:rPr lang="en-US"/>
              <a:pPr>
                <a:defRPr/>
              </a:pPr>
              <a:t>‹#›</a:t>
            </a:fld>
            <a:endParaRPr lang="en-US" dirty="0"/>
          </a:p>
        </p:txBody>
      </p:sp>
    </p:spTree>
    <p:extLst>
      <p:ext uri="{BB962C8B-B14F-4D97-AF65-F5344CB8AC3E}">
        <p14:creationId xmlns:p14="http://schemas.microsoft.com/office/powerpoint/2010/main" val="17914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CE975A-0E12-403E-AB8F-6A30EA4FE04B}" type="datetimeFigureOut">
              <a:rPr lang="ru-RU" smtClean="0"/>
              <a:t>19.09.2018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1845382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1CE975A-0E12-403E-AB8F-6A30EA4FE04B}" type="datetimeFigureOut">
              <a:rPr lang="ru-RU" smtClean="0"/>
              <a:t>19.09.2018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98224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1CE975A-0E12-403E-AB8F-6A30EA4FE04B}" type="datetimeFigureOut">
              <a:rPr lang="ru-RU" smtClean="0"/>
              <a:t>19.09.2018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1362092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1CE975A-0E12-403E-AB8F-6A30EA4FE04B}" type="datetimeFigureOut">
              <a:rPr lang="ru-RU" smtClean="0"/>
              <a:t>19.09.2018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277288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1CE975A-0E12-403E-AB8F-6A30EA4FE04B}" type="datetimeFigureOut">
              <a:rPr lang="ru-RU" smtClean="0"/>
              <a:t>19.09.2018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1670426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1CE975A-0E12-403E-AB8F-6A30EA4FE04B}" type="datetimeFigureOut">
              <a:rPr lang="ru-RU" smtClean="0"/>
              <a:t>19.09.2018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2358674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1CE975A-0E12-403E-AB8F-6A30EA4FE04B}" type="datetimeFigureOut">
              <a:rPr lang="ru-RU" smtClean="0"/>
              <a:t>19.09.2018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272152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1CE975A-0E12-403E-AB8F-6A30EA4FE04B}" type="datetimeFigureOut">
              <a:rPr lang="ru-RU" smtClean="0"/>
              <a:t>19.09.2018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49C398-755D-4078-83B1-94F7E6728BCC}" type="slidenum">
              <a:rPr lang="ru-RU" smtClean="0"/>
              <a:t>‹#›</a:t>
            </a:fld>
            <a:endParaRPr lang="ru-RU"/>
          </a:p>
        </p:txBody>
      </p:sp>
    </p:spTree>
    <p:extLst>
      <p:ext uri="{BB962C8B-B14F-4D97-AF65-F5344CB8AC3E}">
        <p14:creationId xmlns:p14="http://schemas.microsoft.com/office/powerpoint/2010/main" val="112993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E975A-0E12-403E-AB8F-6A30EA4FE04B}" type="datetimeFigureOut">
              <a:rPr lang="ru-RU" smtClean="0"/>
              <a:t>19.09.2018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9C398-755D-4078-83B1-94F7E6728BCC}" type="slidenum">
              <a:rPr lang="ru-RU" smtClean="0"/>
              <a:t>‹#›</a:t>
            </a:fld>
            <a:endParaRPr lang="ru-RU"/>
          </a:p>
        </p:txBody>
      </p:sp>
    </p:spTree>
    <p:extLst>
      <p:ext uri="{BB962C8B-B14F-4D97-AF65-F5344CB8AC3E}">
        <p14:creationId xmlns:p14="http://schemas.microsoft.com/office/powerpoint/2010/main" val="624749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4.emf"/><Relationship Id="rId5" Type="http://schemas.openxmlformats.org/officeDocument/2006/relationships/oleObject" Target="../embeddings/oleObject2.bin"/><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4.emf"/><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Прямоугольник 1"/>
          <p:cNvSpPr>
            <a:spLocks noChangeArrowheads="1"/>
          </p:cNvSpPr>
          <p:nvPr/>
        </p:nvSpPr>
        <p:spPr bwMode="auto">
          <a:xfrm>
            <a:off x="2255839" y="855664"/>
            <a:ext cx="748982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endParaRPr lang="en-US" altLang="ru-RU"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endParaRPr lang="en-US" altLang="ru-RU" dirty="0" smtClean="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endParaRPr lang="en-US" altLang="ru-RU" dirty="0">
              <a:solidFill>
                <a:srgbClr val="00206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ru-RU" dirty="0">
                <a:solidFill>
                  <a:srgbClr val="0000CC"/>
                </a:solidFill>
                <a:latin typeface="Times New Roman" panose="02020603050405020304" pitchFamily="18" charset="0"/>
                <a:cs typeface="Times New Roman" panose="02020603050405020304" pitchFamily="18" charset="0"/>
              </a:rPr>
              <a:t>Low- and intermediate-energy nuclear physics, Nuclear physics with </a:t>
            </a:r>
            <a:r>
              <a:rPr lang="en-US" altLang="ru-RU" dirty="0" smtClean="0">
                <a:solidFill>
                  <a:srgbClr val="0000CC"/>
                </a:solidFill>
                <a:latin typeface="Times New Roman" panose="02020603050405020304" pitchFamily="18" charset="0"/>
                <a:cs typeface="Times New Roman" panose="02020603050405020304" pitchFamily="18" charset="0"/>
              </a:rPr>
              <a:t>neutrons and Non-accelerator neutrino ph</a:t>
            </a:r>
            <a:r>
              <a:rPr lang="en-US" altLang="ru-RU" dirty="0">
                <a:solidFill>
                  <a:srgbClr val="0000CC"/>
                </a:solidFill>
                <a:latin typeface="Times New Roman" panose="02020603050405020304" pitchFamily="18" charset="0"/>
                <a:cs typeface="Times New Roman" panose="02020603050405020304" pitchFamily="18" charset="0"/>
              </a:rPr>
              <a:t>y</a:t>
            </a:r>
            <a:r>
              <a:rPr lang="en-US" altLang="ru-RU" dirty="0" smtClean="0">
                <a:solidFill>
                  <a:srgbClr val="0000CC"/>
                </a:solidFill>
                <a:latin typeface="Times New Roman" panose="02020603050405020304" pitchFamily="18" charset="0"/>
                <a:cs typeface="Times New Roman" panose="02020603050405020304" pitchFamily="18" charset="0"/>
              </a:rPr>
              <a:t>sics</a:t>
            </a:r>
            <a:endParaRPr lang="en-US" altLang="ru-RU"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ru-RU" sz="2400" dirty="0">
                <a:solidFill>
                  <a:srgbClr val="0000CC"/>
                </a:solidFill>
                <a:latin typeface="Times New Roman" panose="02020603050405020304" pitchFamily="18" charset="0"/>
                <a:cs typeface="Times New Roman" panose="02020603050405020304" pitchFamily="18" charset="0"/>
              </a:rPr>
              <a:t>Mikhail </a:t>
            </a:r>
            <a:r>
              <a:rPr lang="en-US" altLang="ru-RU" sz="2400" dirty="0" err="1">
                <a:solidFill>
                  <a:srgbClr val="0000CC"/>
                </a:solidFill>
                <a:latin typeface="Times New Roman" panose="02020603050405020304" pitchFamily="18" charset="0"/>
                <a:cs typeface="Times New Roman" panose="02020603050405020304" pitchFamily="18" charset="0"/>
              </a:rPr>
              <a:t>Itkis</a:t>
            </a:r>
            <a:endParaRPr lang="ru-RU" altLang="ru-RU" sz="2400" dirty="0">
              <a:solidFill>
                <a:srgbClr val="0000CC"/>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ru-RU" dirty="0">
                <a:solidFill>
                  <a:srgbClr val="0000CC"/>
                </a:solidFill>
                <a:latin typeface="Arial" panose="020B0604020202020204" pitchFamily="34" charset="0"/>
              </a:rPr>
              <a:t> </a:t>
            </a:r>
            <a:endParaRPr lang="ru-RU" altLang="ru-RU" dirty="0">
              <a:solidFill>
                <a:srgbClr val="0000CC"/>
              </a:solidFill>
              <a:latin typeface="Arial" panose="020B0604020202020204" pitchFamily="34" charset="0"/>
            </a:endParaRPr>
          </a:p>
          <a:p>
            <a:pPr algn="ctr" eaLnBrk="1" hangingPunct="1">
              <a:spcBef>
                <a:spcPct val="0"/>
              </a:spcBef>
              <a:buClrTx/>
              <a:buSzTx/>
              <a:buFontTx/>
              <a:buNone/>
            </a:pPr>
            <a:endParaRPr lang="ru-RU" altLang="ru-RU" dirty="0">
              <a:solidFill>
                <a:srgbClr val="0000CC"/>
              </a:solidFill>
              <a:latin typeface="Times New Roman" panose="02020603050405020304" pitchFamily="18" charset="0"/>
              <a:cs typeface="Times New Roman" panose="02020603050405020304" pitchFamily="18" charset="0"/>
            </a:endParaRPr>
          </a:p>
        </p:txBody>
      </p:sp>
      <p:sp>
        <p:nvSpPr>
          <p:cNvPr id="157699" name="Прямоугольник 2"/>
          <p:cNvSpPr>
            <a:spLocks noChangeArrowheads="1"/>
          </p:cNvSpPr>
          <p:nvPr/>
        </p:nvSpPr>
        <p:spPr bwMode="auto">
          <a:xfrm>
            <a:off x="4762500" y="333376"/>
            <a:ext cx="5905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ru-RU" sz="2400" b="1">
                <a:solidFill>
                  <a:srgbClr val="FF0000"/>
                </a:solidFill>
                <a:latin typeface="Times New Roman" panose="02020603050405020304" pitchFamily="18" charset="0"/>
                <a:cs typeface="Times New Roman" panose="02020603050405020304" pitchFamily="18" charset="0"/>
              </a:rPr>
              <a:t> </a:t>
            </a:r>
            <a:r>
              <a:rPr lang="en-US" altLang="ru-RU" sz="2400" b="1">
                <a:solidFill>
                  <a:srgbClr val="0033CC"/>
                </a:solidFill>
                <a:latin typeface="Times New Roman" panose="02020603050405020304" pitchFamily="18" charset="0"/>
                <a:cs typeface="Times New Roman" panose="02020603050405020304" pitchFamily="18" charset="0"/>
              </a:rPr>
              <a:t> </a:t>
            </a:r>
            <a:endParaRPr lang="ru-RU" altLang="ru-RU" sz="2400" b="1">
              <a:solidFill>
                <a:srgbClr val="0033CC"/>
              </a:solidFill>
              <a:latin typeface="Times New Roman" panose="02020603050405020304" pitchFamily="18" charset="0"/>
              <a:cs typeface="Times New Roman" panose="02020603050405020304" pitchFamily="18" charset="0"/>
            </a:endParaRPr>
          </a:p>
        </p:txBody>
      </p:sp>
      <p:sp>
        <p:nvSpPr>
          <p:cNvPr id="133124" name="Прямоугольник 3"/>
          <p:cNvSpPr>
            <a:spLocks noChangeArrowheads="1"/>
          </p:cNvSpPr>
          <p:nvPr/>
        </p:nvSpPr>
        <p:spPr bwMode="auto">
          <a:xfrm>
            <a:off x="3486150" y="5473700"/>
            <a:ext cx="67691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har char="–"/>
              <a:defRPr sz="2000">
                <a:solidFill>
                  <a:schemeClr val="tx1"/>
                </a:solidFill>
                <a:latin typeface="Tahoma" panose="020B0604030504040204" pitchFamily="34" charset="0"/>
              </a:defRPr>
            </a:lvl4pPr>
            <a:lvl5pPr marL="2057400" indent="-228600" eaLnBrk="0" hangingPunct="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buNone/>
              <a:defRPr/>
            </a:pPr>
            <a:r>
              <a:rPr lang="en-US" sz="2000" dirty="0" smtClean="0">
                <a:solidFill>
                  <a:srgbClr val="0000CC"/>
                </a:solidFill>
                <a:latin typeface="Times New Roman" pitchFamily="18" charset="0"/>
                <a:ea typeface="Gungsuh" pitchFamily="18" charset="-127"/>
                <a:cs typeface="Times New Roman" pitchFamily="18" charset="0"/>
              </a:rPr>
              <a:t>124-th </a:t>
            </a:r>
            <a:r>
              <a:rPr lang="en-US" sz="2000" dirty="0">
                <a:solidFill>
                  <a:srgbClr val="0000CC"/>
                </a:solidFill>
                <a:latin typeface="Times New Roman" pitchFamily="18" charset="0"/>
                <a:ea typeface="Gungsuh" pitchFamily="18" charset="-127"/>
                <a:cs typeface="Times New Roman" pitchFamily="18" charset="0"/>
              </a:rPr>
              <a:t>Session of the Scientific Council</a:t>
            </a:r>
          </a:p>
          <a:p>
            <a:pPr algn="r" eaLnBrk="1" hangingPunct="1">
              <a:buNone/>
              <a:defRPr/>
            </a:pPr>
            <a:r>
              <a:rPr lang="en-US" sz="2000" dirty="0">
                <a:solidFill>
                  <a:srgbClr val="0000CC"/>
                </a:solidFill>
                <a:latin typeface="Times New Roman" pitchFamily="18" charset="0"/>
                <a:ea typeface="Gungsuh" pitchFamily="18" charset="-127"/>
                <a:cs typeface="Times New Roman" pitchFamily="18" charset="0"/>
              </a:rPr>
              <a:t>of JINR, </a:t>
            </a:r>
            <a:r>
              <a:rPr lang="en-US" sz="2000" dirty="0" smtClean="0">
                <a:solidFill>
                  <a:srgbClr val="0000CC"/>
                </a:solidFill>
                <a:latin typeface="Times New Roman" pitchFamily="18" charset="0"/>
                <a:ea typeface="Gungsuh" pitchFamily="18" charset="-127"/>
                <a:cs typeface="Times New Roman" pitchFamily="18" charset="0"/>
              </a:rPr>
              <a:t>September 20-21, 2018, </a:t>
            </a:r>
            <a:r>
              <a:rPr lang="en-US" sz="2000" dirty="0" err="1">
                <a:solidFill>
                  <a:srgbClr val="0000CC"/>
                </a:solidFill>
                <a:latin typeface="Times New Roman" pitchFamily="18" charset="0"/>
                <a:ea typeface="Gungsuh" pitchFamily="18" charset="-127"/>
                <a:cs typeface="Times New Roman" pitchFamily="18" charset="0"/>
              </a:rPr>
              <a:t>Dubna</a:t>
            </a:r>
            <a:endParaRPr lang="ru-RU" sz="2000" dirty="0">
              <a:solidFill>
                <a:srgbClr val="0000CC"/>
              </a:solidFill>
              <a:latin typeface="Times New Roman" pitchFamily="18" charset="0"/>
              <a:ea typeface="Gungsuh" pitchFamily="18" charset="-127"/>
              <a:cs typeface="Times New Roman" pitchFamily="18" charset="0"/>
            </a:endParaRPr>
          </a:p>
          <a:p>
            <a:pPr algn="ctr" eaLnBrk="1" hangingPunct="1">
              <a:buNone/>
              <a:defRPr/>
            </a:pPr>
            <a:endParaRPr lang="en-US" sz="2000" b="1" dirty="0">
              <a:solidFill>
                <a:srgbClr val="0000CC"/>
              </a:solidFill>
              <a:latin typeface="Times New Roman" pitchFamily="18" charset="0"/>
              <a:ea typeface="Gungsuh" pitchFamily="18" charset="-127"/>
              <a:cs typeface="Times New Roman" pitchFamily="18" charset="0"/>
            </a:endParaRPr>
          </a:p>
        </p:txBody>
      </p:sp>
    </p:spTree>
    <p:extLst>
      <p:ext uri="{BB962C8B-B14F-4D97-AF65-F5344CB8AC3E}">
        <p14:creationId xmlns:p14="http://schemas.microsoft.com/office/powerpoint/2010/main" val="386906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5730" y="116633"/>
            <a:ext cx="5826211" cy="461665"/>
          </a:xfrm>
          <a:prstGeom prst="rect">
            <a:avLst/>
          </a:prstGeom>
          <a:noFill/>
        </p:spPr>
        <p:txBody>
          <a:bodyPr wrap="square" rtlCol="0">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Day-one experiments at SHE Factory</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077200" y="3801234"/>
            <a:ext cx="1342034" cy="369332"/>
          </a:xfrm>
          <a:prstGeom prst="rect">
            <a:avLst/>
          </a:prstGeom>
          <a:noFill/>
        </p:spPr>
        <p:txBody>
          <a:bodyPr wrap="none" rtlCol="0">
            <a:spAutoFit/>
          </a:bodyPr>
          <a:lstStyle/>
          <a:p>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243</a:t>
            </a:r>
            <a:r>
              <a:rPr lang="en-US" b="1" dirty="0">
                <a:solidFill>
                  <a:srgbClr val="C00000"/>
                </a:solidFill>
                <a:latin typeface="Times New Roman" panose="02020603050405020304" pitchFamily="18" charset="0"/>
                <a:cs typeface="Times New Roman" panose="02020603050405020304" pitchFamily="18" charset="0"/>
              </a:rPr>
              <a:t>Am</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124200" y="3801234"/>
            <a:ext cx="1252266" cy="369332"/>
          </a:xfrm>
          <a:prstGeom prst="rect">
            <a:avLst/>
          </a:prstGeom>
          <a:noFill/>
        </p:spPr>
        <p:txBody>
          <a:bodyPr wrap="none" rtlCol="0">
            <a:spAutoFit/>
          </a:bodyPr>
          <a:lstStyle/>
          <a:p>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242</a:t>
            </a:r>
            <a:r>
              <a:rPr lang="en-US" b="1" dirty="0">
                <a:solidFill>
                  <a:srgbClr val="C00000"/>
                </a:solidFill>
                <a:latin typeface="Times New Roman" panose="02020603050405020304" pitchFamily="18" charset="0"/>
                <a:cs typeface="Times New Roman" panose="02020603050405020304" pitchFamily="18" charset="0"/>
              </a:rPr>
              <a:t>Pu</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65709" y="717507"/>
            <a:ext cx="8334632" cy="1200329"/>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Test experiments I:</a:t>
            </a:r>
          </a:p>
          <a:p>
            <a:pPr algn="ctr"/>
            <a:endParaRPr lang="en-US" b="1" dirty="0">
              <a:solidFill>
                <a:srgbClr val="002060"/>
              </a:solidFill>
              <a:latin typeface="Times New Roman" panose="02020603050405020304" pitchFamily="18" charset="0"/>
              <a:cs typeface="Times New Roman" panose="02020603050405020304" pitchFamily="18" charset="0"/>
            </a:endParaRPr>
          </a:p>
          <a:p>
            <a:pPr algn="ctr"/>
            <a:r>
              <a:rPr lang="en-US" b="1" dirty="0">
                <a:solidFill>
                  <a:srgbClr val="002060"/>
                </a:solidFill>
                <a:latin typeface="Times New Roman" panose="02020603050405020304" pitchFamily="18" charset="0"/>
                <a:cs typeface="Times New Roman" panose="02020603050405020304" pitchFamily="18" charset="0"/>
              </a:rPr>
              <a:t>Test of functionalities of all the systems of the accelerator and gas-filled separator</a:t>
            </a:r>
          </a:p>
          <a:p>
            <a:pPr algn="ctr"/>
            <a:r>
              <a:rPr lang="en-US" b="1" baseline="30000" dirty="0">
                <a:solidFill>
                  <a:srgbClr val="C00000"/>
                </a:solidFill>
                <a:latin typeface="Times New Roman" panose="02020603050405020304" pitchFamily="18" charset="0"/>
                <a:cs typeface="Times New Roman" panose="02020603050405020304" pitchFamily="18" charset="0"/>
              </a:rPr>
              <a:t>40</a:t>
            </a:r>
            <a:r>
              <a:rPr lang="en-US" b="1" dirty="0">
                <a:solidFill>
                  <a:srgbClr val="C00000"/>
                </a:solidFill>
                <a:latin typeface="Times New Roman" panose="02020603050405020304" pitchFamily="18" charset="0"/>
                <a:cs typeface="Times New Roman" panose="02020603050405020304" pitchFamily="18" charset="0"/>
              </a:rPr>
              <a:t>Ar+</a:t>
            </a:r>
            <a:r>
              <a:rPr lang="en-US" b="1" baseline="30000" dirty="0">
                <a:solidFill>
                  <a:srgbClr val="C00000"/>
                </a:solidFill>
                <a:latin typeface="Times New Roman" panose="02020603050405020304" pitchFamily="18" charset="0"/>
                <a:cs typeface="Times New Roman" panose="02020603050405020304" pitchFamily="18" charset="0"/>
              </a:rPr>
              <a:t>nat</a:t>
            </a:r>
            <a:r>
              <a:rPr lang="en-US" b="1" dirty="0">
                <a:solidFill>
                  <a:srgbClr val="C00000"/>
                </a:solidFill>
                <a:latin typeface="Times New Roman" panose="02020603050405020304" pitchFamily="18" charset="0"/>
                <a:cs typeface="Times New Roman" panose="02020603050405020304" pitchFamily="18" charset="0"/>
              </a:rPr>
              <a:t>Dy and </a:t>
            </a:r>
            <a:r>
              <a:rPr lang="en-US" b="1" baseline="30000" dirty="0">
                <a:solidFill>
                  <a:srgbClr val="C00000"/>
                </a:solidFill>
                <a:latin typeface="Times New Roman" panose="02020603050405020304" pitchFamily="18" charset="0"/>
                <a:cs typeface="Times New Roman" panose="02020603050405020304" pitchFamily="18" charset="0"/>
              </a:rPr>
              <a:t>18</a:t>
            </a:r>
            <a:r>
              <a:rPr lang="en-US" b="1" dirty="0">
                <a:solidFill>
                  <a:srgbClr val="C00000"/>
                </a:solidFill>
                <a:latin typeface="Times New Roman" panose="02020603050405020304" pitchFamily="18" charset="0"/>
                <a:cs typeface="Times New Roman" panose="02020603050405020304" pitchFamily="18" charset="0"/>
              </a:rPr>
              <a:t>O+</a:t>
            </a:r>
            <a:r>
              <a:rPr lang="en-US" b="1" baseline="30000" dirty="0">
                <a:solidFill>
                  <a:srgbClr val="C00000"/>
                </a:solidFill>
                <a:latin typeface="Times New Roman" panose="02020603050405020304" pitchFamily="18" charset="0"/>
                <a:cs typeface="Times New Roman" panose="02020603050405020304" pitchFamily="18" charset="0"/>
              </a:rPr>
              <a:t>208</a:t>
            </a:r>
            <a:r>
              <a:rPr lang="en-US" b="1" dirty="0">
                <a:solidFill>
                  <a:srgbClr val="C00000"/>
                </a:solidFill>
                <a:latin typeface="Times New Roman" panose="02020603050405020304" pitchFamily="18" charset="0"/>
                <a:cs typeface="Times New Roman" panose="02020603050405020304" pitchFamily="18" charset="0"/>
              </a:rPr>
              <a:t>Pb</a:t>
            </a:r>
          </a:p>
        </p:txBody>
      </p:sp>
      <p:sp>
        <p:nvSpPr>
          <p:cNvPr id="9" name="TextBox 8"/>
          <p:cNvSpPr txBox="1"/>
          <p:nvPr/>
        </p:nvSpPr>
        <p:spPr>
          <a:xfrm>
            <a:off x="3957473" y="2085310"/>
            <a:ext cx="4542721" cy="1477328"/>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Test experiments II:</a:t>
            </a:r>
          </a:p>
          <a:p>
            <a:pPr algn="ctr"/>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242</a:t>
            </a:r>
            <a:r>
              <a:rPr lang="en-US" b="1" dirty="0">
                <a:solidFill>
                  <a:srgbClr val="C00000"/>
                </a:solidFill>
                <a:latin typeface="Times New Roman" panose="02020603050405020304" pitchFamily="18" charset="0"/>
                <a:cs typeface="Times New Roman" panose="02020603050405020304" pitchFamily="18" charset="0"/>
              </a:rPr>
              <a:t>Pu and </a:t>
            </a:r>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243</a:t>
            </a:r>
            <a:r>
              <a:rPr lang="en-US" b="1" dirty="0">
                <a:solidFill>
                  <a:srgbClr val="C00000"/>
                </a:solidFill>
                <a:latin typeface="Times New Roman" panose="02020603050405020304" pitchFamily="18" charset="0"/>
                <a:cs typeface="Times New Roman" panose="02020603050405020304" pitchFamily="18" charset="0"/>
              </a:rPr>
              <a:t>Am</a:t>
            </a:r>
            <a:endParaRPr lang="en-US" dirty="0">
              <a:solidFill>
                <a:srgbClr val="C00000"/>
              </a:solidFill>
              <a:latin typeface="Times New Roman" panose="02020603050405020304" pitchFamily="18" charset="0"/>
              <a:cs typeface="Times New Roman" panose="02020603050405020304" pitchFamily="18" charset="0"/>
            </a:endParaRPr>
          </a:p>
          <a:p>
            <a:pPr marL="257175" indent="-257175">
              <a:buAutoNum type="arabicPeriod"/>
            </a:pPr>
            <a:r>
              <a:rPr lang="en-US" b="1" dirty="0">
                <a:solidFill>
                  <a:srgbClr val="002060"/>
                </a:solidFill>
                <a:latin typeface="Times New Roman" panose="02020603050405020304" pitchFamily="18" charset="0"/>
                <a:cs typeface="Times New Roman" panose="02020603050405020304" pitchFamily="18" charset="0"/>
              </a:rPr>
              <a:t>Enough material to prepare “big” targets</a:t>
            </a:r>
          </a:p>
          <a:p>
            <a:pPr marL="257175" indent="-257175">
              <a:buFontTx/>
              <a:buAutoNum type="arabicPeriod"/>
            </a:pPr>
            <a:r>
              <a:rPr lang="en-US" b="1" dirty="0">
                <a:solidFill>
                  <a:srgbClr val="002060"/>
                </a:solidFill>
                <a:latin typeface="Times New Roman" panose="02020603050405020304" pitchFamily="18" charset="0"/>
                <a:cs typeface="Times New Roman" panose="02020603050405020304" pitchFamily="18" charset="0"/>
              </a:rPr>
              <a:t>Well-studied in previous experiments </a:t>
            </a:r>
          </a:p>
          <a:p>
            <a:pPr marL="257175" indent="-257175">
              <a:buAutoNum type="arabicPeriod"/>
            </a:pPr>
            <a:r>
              <a:rPr lang="en-US" b="1" dirty="0">
                <a:solidFill>
                  <a:srgbClr val="002060"/>
                </a:solidFill>
                <a:latin typeface="Times New Roman" panose="02020603050405020304" pitchFamily="18" charset="0"/>
                <a:cs typeface="Times New Roman" panose="02020603050405020304" pitchFamily="18" charset="0"/>
              </a:rPr>
              <a:t>Relatively large cross sections</a:t>
            </a:r>
          </a:p>
        </p:txBody>
      </p:sp>
      <p:sp>
        <p:nvSpPr>
          <p:cNvPr id="10" name="TextBox 9"/>
          <p:cNvSpPr txBox="1"/>
          <p:nvPr/>
        </p:nvSpPr>
        <p:spPr>
          <a:xfrm>
            <a:off x="4724400" y="3801234"/>
            <a:ext cx="2848230" cy="369332"/>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Existing experimental data</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806" y="4038600"/>
            <a:ext cx="8432057" cy="2992806"/>
          </a:xfrm>
          <a:prstGeom prst="rect">
            <a:avLst/>
          </a:prstGeom>
        </p:spPr>
      </p:pic>
    </p:spTree>
    <p:extLst>
      <p:ext uri="{BB962C8B-B14F-4D97-AF65-F5344CB8AC3E}">
        <p14:creationId xmlns:p14="http://schemas.microsoft.com/office/powerpoint/2010/main" val="2808928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3.bmp"/>
          <p:cNvPicPr>
            <a:picLocks noChangeAspect="1"/>
          </p:cNvPicPr>
          <p:nvPr/>
        </p:nvPicPr>
        <p:blipFill>
          <a:blip r:embed="rId2"/>
          <a:stretch>
            <a:fillRect/>
          </a:stretch>
        </p:blipFill>
        <p:spPr>
          <a:xfrm>
            <a:off x="2309787" y="928672"/>
            <a:ext cx="5662015" cy="4878573"/>
          </a:xfrm>
          <a:prstGeom prst="rect">
            <a:avLst/>
          </a:prstGeom>
        </p:spPr>
      </p:pic>
      <p:sp>
        <p:nvSpPr>
          <p:cNvPr id="5" name="Rectangle 2"/>
          <p:cNvSpPr txBox="1">
            <a:spLocks noChangeArrowheads="1"/>
          </p:cNvSpPr>
          <p:nvPr/>
        </p:nvSpPr>
        <p:spPr bwMode="auto">
          <a:xfrm>
            <a:off x="3024166" y="142852"/>
            <a:ext cx="6500858"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First experiments at</a:t>
            </a:r>
            <a:r>
              <a:rPr lang="ru-RU"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SHE Factory</a:t>
            </a:r>
            <a:b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b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Synthesis of new element</a:t>
            </a:r>
            <a:r>
              <a:rPr lang="ru-RU"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119</a:t>
            </a:r>
            <a:endParaRPr lang="ru-RU"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endParaRPr>
          </a:p>
        </p:txBody>
      </p:sp>
      <p:pic>
        <p:nvPicPr>
          <p:cNvPr id="12" name="Рисунок 11" descr="z3.bmp"/>
          <p:cNvPicPr>
            <a:picLocks noChangeAspect="1"/>
          </p:cNvPicPr>
          <p:nvPr/>
        </p:nvPicPr>
        <p:blipFill>
          <a:blip r:embed="rId3"/>
          <a:stretch>
            <a:fillRect/>
          </a:stretch>
        </p:blipFill>
        <p:spPr>
          <a:xfrm>
            <a:off x="2310384" y="932689"/>
            <a:ext cx="5660136" cy="4876953"/>
          </a:xfrm>
          <a:prstGeom prst="rect">
            <a:avLst/>
          </a:prstGeom>
        </p:spPr>
      </p:pic>
      <p:sp>
        <p:nvSpPr>
          <p:cNvPr id="6" name="TextBox 5"/>
          <p:cNvSpPr txBox="1"/>
          <p:nvPr/>
        </p:nvSpPr>
        <p:spPr>
          <a:xfrm>
            <a:off x="6941916" y="4071943"/>
            <a:ext cx="3440365" cy="461665"/>
          </a:xfrm>
          <a:prstGeom prst="rect">
            <a:avLst/>
          </a:prstGeom>
          <a:noFill/>
        </p:spPr>
        <p:txBody>
          <a:bodyPr wrap="none" rtlCol="0">
            <a:spAutoFit/>
          </a:bodyPr>
          <a:lstStyle/>
          <a:p>
            <a:r>
              <a:rPr lang="en-US" sz="2800" b="1" baseline="30000" dirty="0">
                <a:effectLst>
                  <a:outerShdw blurRad="38100" dist="38100" dir="2700000" algn="tl">
                    <a:srgbClr val="000000">
                      <a:alpha val="43137"/>
                    </a:srgbClr>
                  </a:outerShdw>
                </a:effectLst>
              </a:rPr>
              <a:t>249</a:t>
            </a:r>
            <a:r>
              <a:rPr lang="en-US" sz="2400" b="1" dirty="0">
                <a:effectLst>
                  <a:outerShdw blurRad="38100" dist="38100" dir="2700000" algn="tl">
                    <a:srgbClr val="000000">
                      <a:alpha val="43137"/>
                    </a:srgbClr>
                  </a:outerShdw>
                </a:effectLst>
              </a:rPr>
              <a:t>Bk(</a:t>
            </a:r>
            <a:r>
              <a:rPr lang="en-US" sz="2800" b="1" baseline="30000" dirty="0">
                <a:effectLst>
                  <a:outerShdw blurRad="38100" dist="38100" dir="2700000" algn="tl">
                    <a:srgbClr val="000000">
                      <a:alpha val="43137"/>
                    </a:srgbClr>
                  </a:outerShdw>
                </a:effectLst>
              </a:rPr>
              <a:t>50</a:t>
            </a:r>
            <a:r>
              <a:rPr lang="en-US" sz="2400" b="1" dirty="0">
                <a:effectLst>
                  <a:outerShdw blurRad="38100" dist="38100" dir="2700000" algn="tl">
                    <a:srgbClr val="000000">
                      <a:alpha val="43137"/>
                    </a:srgbClr>
                  </a:outerShdw>
                </a:effectLst>
              </a:rPr>
              <a:t>Ti,3-4</a:t>
            </a:r>
            <a:r>
              <a:rPr lang="en-US" sz="2400" b="1" i="1" dirty="0">
                <a:effectLst>
                  <a:outerShdw blurRad="38100" dist="38100" dir="2700000" algn="tl">
                    <a:srgbClr val="000000">
                      <a:alpha val="43137"/>
                    </a:srgbClr>
                  </a:outerShdw>
                </a:effectLst>
              </a:rPr>
              <a:t>n</a:t>
            </a:r>
            <a:r>
              <a:rPr lang="en-US" sz="2400" b="1" dirty="0">
                <a:effectLst>
                  <a:outerShdw blurRad="38100" dist="38100" dir="2700000" algn="tl">
                    <a:srgbClr val="000000">
                      <a:alpha val="43137"/>
                    </a:srgbClr>
                  </a:outerShdw>
                </a:effectLst>
              </a:rPr>
              <a:t>)</a:t>
            </a:r>
            <a:r>
              <a:rPr lang="en-US" sz="2800" b="1" baseline="30000" dirty="0">
                <a:effectLst>
                  <a:outerShdw blurRad="38100" dist="38100" dir="2700000" algn="tl">
                    <a:srgbClr val="000000">
                      <a:alpha val="43137"/>
                    </a:srgbClr>
                  </a:outerShdw>
                </a:effectLst>
              </a:rPr>
              <a:t>295,296</a:t>
            </a:r>
            <a:r>
              <a:rPr lang="en-US" sz="2400" b="1" dirty="0">
                <a:effectLst>
                  <a:outerShdw blurRad="38100" dist="38100" dir="2700000" algn="tl">
                    <a:srgbClr val="000000">
                      <a:alpha val="43137"/>
                    </a:srgbClr>
                  </a:outerShdw>
                </a:effectLst>
              </a:rPr>
              <a:t>119</a:t>
            </a:r>
          </a:p>
        </p:txBody>
      </p:sp>
      <p:sp>
        <p:nvSpPr>
          <p:cNvPr id="11" name="TextBox 10"/>
          <p:cNvSpPr txBox="1"/>
          <p:nvPr/>
        </p:nvSpPr>
        <p:spPr>
          <a:xfrm>
            <a:off x="5881654" y="4616427"/>
            <a:ext cx="4786346" cy="369332"/>
          </a:xfrm>
          <a:prstGeom prst="rect">
            <a:avLst/>
          </a:prstGeom>
          <a:noFill/>
        </p:spPr>
        <p:txBody>
          <a:bodyPr wrap="square" rtlCol="0">
            <a:spAutoFit/>
          </a:bodyPr>
          <a:lstStyle/>
          <a:p>
            <a:r>
              <a:rPr lang="en-US" b="1" dirty="0">
                <a:solidFill>
                  <a:srgbClr val="0000FF"/>
                </a:solidFill>
                <a:effectLst>
                  <a:outerShdw blurRad="38100" dist="38100" dir="2700000" algn="tl">
                    <a:srgbClr val="000000">
                      <a:alpha val="43137"/>
                    </a:srgbClr>
                  </a:outerShdw>
                </a:effectLst>
              </a:rPr>
              <a:t>Descendants </a:t>
            </a:r>
            <a:r>
              <a:rPr lang="en-US" sz="2000" b="1" baseline="30000" dirty="0">
                <a:solidFill>
                  <a:srgbClr val="0000FF"/>
                </a:solidFill>
                <a:effectLst>
                  <a:outerShdw blurRad="38100" dist="38100" dir="2700000" algn="tl">
                    <a:srgbClr val="000000">
                      <a:alpha val="43137"/>
                    </a:srgbClr>
                  </a:outerShdw>
                </a:effectLst>
              </a:rPr>
              <a:t>287,288</a:t>
            </a:r>
            <a:r>
              <a:rPr lang="en-US" b="1" dirty="0">
                <a:solidFill>
                  <a:srgbClr val="0000FF"/>
                </a:solidFill>
                <a:effectLst>
                  <a:outerShdw blurRad="38100" dist="38100" dir="2700000" algn="tl">
                    <a:srgbClr val="000000">
                      <a:alpha val="43137"/>
                    </a:srgbClr>
                  </a:outerShdw>
                </a:effectLst>
              </a:rPr>
              <a:t>Mc, </a:t>
            </a:r>
            <a:r>
              <a:rPr lang="en-US" sz="2000" b="1" baseline="30000" dirty="0">
                <a:solidFill>
                  <a:srgbClr val="0000FF"/>
                </a:solidFill>
                <a:effectLst>
                  <a:outerShdw blurRad="38100" dist="38100" dir="2700000" algn="tl">
                    <a:srgbClr val="000000">
                      <a:alpha val="43137"/>
                    </a:srgbClr>
                  </a:outerShdw>
                </a:effectLst>
              </a:rPr>
              <a:t>282-294</a:t>
            </a:r>
            <a:r>
              <a:rPr lang="en-US" b="1" dirty="0">
                <a:solidFill>
                  <a:srgbClr val="0000FF"/>
                </a:solidFill>
                <a:effectLst>
                  <a:outerShdw blurRad="38100" dist="38100" dir="2700000" algn="tl">
                    <a:srgbClr val="000000">
                      <a:alpha val="43137"/>
                    </a:srgbClr>
                  </a:outerShdw>
                </a:effectLst>
              </a:rPr>
              <a:t>Nh… are known</a:t>
            </a:r>
          </a:p>
        </p:txBody>
      </p:sp>
      <p:sp>
        <p:nvSpPr>
          <p:cNvPr id="10" name="TextBox 9"/>
          <p:cNvSpPr txBox="1"/>
          <p:nvPr/>
        </p:nvSpPr>
        <p:spPr>
          <a:xfrm>
            <a:off x="2593138" y="5917188"/>
            <a:ext cx="70033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s=50 </a:t>
            </a:r>
            <a:r>
              <a:rPr lang="en-US" b="1" dirty="0" err="1">
                <a:solidFill>
                  <a:srgbClr val="C00000"/>
                </a:solidFill>
                <a:latin typeface="Times New Roman" panose="02020603050405020304" pitchFamily="18" charset="0"/>
                <a:cs typeface="Times New Roman" panose="02020603050405020304" pitchFamily="18" charset="0"/>
              </a:rPr>
              <a:t>fb</a:t>
            </a:r>
            <a:r>
              <a:rPr lang="en-US" b="1" dirty="0">
                <a:solidFill>
                  <a:srgbClr val="C00000"/>
                </a:solidFill>
                <a:latin typeface="Times New Roman" panose="02020603050405020304" pitchFamily="18" charset="0"/>
                <a:cs typeface="Times New Roman" panose="02020603050405020304" pitchFamily="18" charset="0"/>
              </a:rPr>
              <a:t>, h</a:t>
            </a:r>
            <a:r>
              <a:rPr lang="en-US" sz="2000" b="1" baseline="-25000" dirty="0">
                <a:solidFill>
                  <a:srgbClr val="C00000"/>
                </a:solidFill>
                <a:latin typeface="Times New Roman" panose="02020603050405020304" pitchFamily="18" charset="0"/>
                <a:cs typeface="Times New Roman" panose="02020603050405020304" pitchFamily="18" charset="0"/>
              </a:rPr>
              <a:t>t</a:t>
            </a:r>
            <a:r>
              <a:rPr lang="en-US" b="1" dirty="0">
                <a:solidFill>
                  <a:srgbClr val="C00000"/>
                </a:solidFill>
                <a:latin typeface="Times New Roman" panose="02020603050405020304" pitchFamily="18" charset="0"/>
                <a:cs typeface="Times New Roman" panose="02020603050405020304" pitchFamily="18" charset="0"/>
              </a:rPr>
              <a:t>=0.3 mg/cm</a:t>
            </a:r>
            <a:r>
              <a:rPr lang="en-US" sz="2000" b="1" baseline="30000" dirty="0">
                <a:solidFill>
                  <a:srgbClr val="C00000"/>
                </a:solidFill>
                <a:latin typeface="Times New Roman" panose="02020603050405020304" pitchFamily="18" charset="0"/>
                <a:cs typeface="Times New Roman" panose="02020603050405020304" pitchFamily="18" charset="0"/>
              </a:rPr>
              <a:t>2</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a:t>
            </a:r>
            <a:r>
              <a:rPr lang="en-US" sz="2000" b="1" baseline="-25000" dirty="0" err="1">
                <a:solidFill>
                  <a:srgbClr val="C00000"/>
                </a:solidFill>
                <a:latin typeface="Times New Roman" panose="02020603050405020304" pitchFamily="18" charset="0"/>
                <a:cs typeface="Times New Roman" panose="02020603050405020304" pitchFamily="18" charset="0"/>
              </a:rPr>
              <a:t>coll</a:t>
            </a:r>
            <a:r>
              <a:rPr lang="en-US" b="1" dirty="0">
                <a:solidFill>
                  <a:srgbClr val="C00000"/>
                </a:solidFill>
                <a:latin typeface="Times New Roman" panose="02020603050405020304" pitchFamily="18" charset="0"/>
                <a:cs typeface="Times New Roman" panose="02020603050405020304" pitchFamily="18" charset="0"/>
              </a:rPr>
              <a:t>=0.6, </a:t>
            </a:r>
            <a:r>
              <a:rPr lang="en-US" b="1" dirty="0" err="1">
                <a:solidFill>
                  <a:srgbClr val="C00000"/>
                </a:solidFill>
                <a:latin typeface="Times New Roman" panose="02020603050405020304" pitchFamily="18" charset="0"/>
                <a:cs typeface="Times New Roman" panose="02020603050405020304" pitchFamily="18" charset="0"/>
              </a:rPr>
              <a:t>I</a:t>
            </a:r>
            <a:r>
              <a:rPr lang="en-US" sz="2000" b="1" baseline="-25000" dirty="0" err="1">
                <a:solidFill>
                  <a:srgbClr val="C00000"/>
                </a:solidFill>
                <a:latin typeface="Times New Roman" panose="02020603050405020304" pitchFamily="18" charset="0"/>
                <a:cs typeface="Times New Roman" panose="02020603050405020304" pitchFamily="18" charset="0"/>
              </a:rPr>
              <a:t>beam</a:t>
            </a:r>
            <a:r>
              <a:rPr lang="en-US" b="1" dirty="0">
                <a:solidFill>
                  <a:srgbClr val="C00000"/>
                </a:solidFill>
                <a:latin typeface="Times New Roman" panose="02020603050405020304" pitchFamily="18" charset="0"/>
                <a:cs typeface="Times New Roman" panose="02020603050405020304" pitchFamily="18" charset="0"/>
              </a:rPr>
              <a:t>=3 </a:t>
            </a:r>
            <a:r>
              <a:rPr lang="en-US" b="1" dirty="0" err="1">
                <a:solidFill>
                  <a:srgbClr val="C00000"/>
                </a:solidFill>
                <a:latin typeface="Times New Roman" panose="02020603050405020304" pitchFamily="18" charset="0"/>
                <a:cs typeface="Times New Roman" panose="02020603050405020304" pitchFamily="18" charset="0"/>
              </a:rPr>
              <a:t>pmA</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 1 event per month</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9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3.bmp"/>
          <p:cNvPicPr>
            <a:picLocks noChangeAspect="1"/>
          </p:cNvPicPr>
          <p:nvPr/>
        </p:nvPicPr>
        <p:blipFill>
          <a:blip r:embed="rId2"/>
          <a:stretch>
            <a:fillRect/>
          </a:stretch>
        </p:blipFill>
        <p:spPr>
          <a:xfrm>
            <a:off x="1947872" y="869232"/>
            <a:ext cx="7148525" cy="4774347"/>
          </a:xfrm>
          <a:prstGeom prst="rect">
            <a:avLst/>
          </a:prstGeom>
        </p:spPr>
      </p:pic>
      <p:sp>
        <p:nvSpPr>
          <p:cNvPr id="5" name="Rectangle 2"/>
          <p:cNvSpPr txBox="1">
            <a:spLocks noChangeArrowheads="1"/>
          </p:cNvSpPr>
          <p:nvPr/>
        </p:nvSpPr>
        <p:spPr bwMode="auto">
          <a:xfrm>
            <a:off x="3024166" y="142852"/>
            <a:ext cx="6500858"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First experiments at</a:t>
            </a:r>
            <a:r>
              <a:rPr lang="ru-RU"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SHE Factory</a:t>
            </a:r>
            <a:b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b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Synthesis of new element</a:t>
            </a:r>
            <a:r>
              <a:rPr lang="ru-RU"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1</a:t>
            </a:r>
            <a:r>
              <a:rPr lang="en-US"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20</a:t>
            </a:r>
            <a:endParaRPr lang="ru-RU"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endParaRPr>
          </a:p>
        </p:txBody>
      </p:sp>
      <p:pic>
        <p:nvPicPr>
          <p:cNvPr id="12" name="Рисунок 11" descr="z3.bmp"/>
          <p:cNvPicPr>
            <a:picLocks noChangeAspect="1"/>
          </p:cNvPicPr>
          <p:nvPr/>
        </p:nvPicPr>
        <p:blipFill>
          <a:blip r:embed="rId3"/>
          <a:stretch>
            <a:fillRect/>
          </a:stretch>
        </p:blipFill>
        <p:spPr>
          <a:xfrm>
            <a:off x="1944624" y="868680"/>
            <a:ext cx="7146758" cy="4773168"/>
          </a:xfrm>
          <a:prstGeom prst="rect">
            <a:avLst/>
          </a:prstGeom>
        </p:spPr>
      </p:pic>
      <p:sp>
        <p:nvSpPr>
          <p:cNvPr id="6" name="TextBox 5"/>
          <p:cNvSpPr txBox="1"/>
          <p:nvPr/>
        </p:nvSpPr>
        <p:spPr>
          <a:xfrm>
            <a:off x="6810380" y="3357563"/>
            <a:ext cx="3677482" cy="1200329"/>
          </a:xfrm>
          <a:prstGeom prst="rect">
            <a:avLst/>
          </a:prstGeom>
          <a:noFill/>
        </p:spPr>
        <p:txBody>
          <a:bodyPr wrap="none" rtlCol="0">
            <a:spAutoFit/>
          </a:bodyPr>
          <a:lstStyle/>
          <a:p>
            <a:r>
              <a:rPr lang="en-US" sz="2800" b="1" baseline="30000" dirty="0">
                <a:effectLst>
                  <a:outerShdw blurRad="38100" dist="38100" dir="2700000" algn="tl">
                    <a:srgbClr val="000000">
                      <a:alpha val="43137"/>
                    </a:srgbClr>
                  </a:outerShdw>
                </a:effectLst>
              </a:rPr>
              <a:t>   249</a:t>
            </a:r>
            <a:r>
              <a:rPr lang="en-US" sz="2400" b="1" dirty="0">
                <a:effectLst>
                  <a:outerShdw blurRad="38100" dist="38100" dir="2700000" algn="tl">
                    <a:srgbClr val="000000">
                      <a:alpha val="43137"/>
                    </a:srgbClr>
                  </a:outerShdw>
                </a:effectLst>
              </a:rPr>
              <a:t>Cf(</a:t>
            </a:r>
            <a:r>
              <a:rPr lang="en-US" sz="2800" b="1" baseline="30000" dirty="0">
                <a:effectLst>
                  <a:outerShdw blurRad="38100" dist="38100" dir="2700000" algn="tl">
                    <a:srgbClr val="000000">
                      <a:alpha val="43137"/>
                    </a:srgbClr>
                  </a:outerShdw>
                </a:effectLst>
              </a:rPr>
              <a:t>50</a:t>
            </a:r>
            <a:r>
              <a:rPr lang="en-US" sz="2400" b="1" dirty="0">
                <a:effectLst>
                  <a:outerShdw blurRad="38100" dist="38100" dir="2700000" algn="tl">
                    <a:srgbClr val="000000">
                      <a:alpha val="43137"/>
                    </a:srgbClr>
                  </a:outerShdw>
                </a:effectLst>
              </a:rPr>
              <a:t>Ti,3-4</a:t>
            </a:r>
            <a:r>
              <a:rPr lang="en-US" sz="2400" b="1" i="1" dirty="0">
                <a:effectLst>
                  <a:outerShdw blurRad="38100" dist="38100" dir="2700000" algn="tl">
                    <a:srgbClr val="000000">
                      <a:alpha val="43137"/>
                    </a:srgbClr>
                  </a:outerShdw>
                </a:effectLst>
              </a:rPr>
              <a:t>n</a:t>
            </a:r>
            <a:r>
              <a:rPr lang="en-US" sz="2400" b="1" dirty="0">
                <a:effectLst>
                  <a:outerShdw blurRad="38100" dist="38100" dir="2700000" algn="tl">
                    <a:srgbClr val="000000">
                      <a:alpha val="43137"/>
                    </a:srgbClr>
                  </a:outerShdw>
                </a:effectLst>
              </a:rPr>
              <a:t>)</a:t>
            </a:r>
            <a:r>
              <a:rPr lang="en-US" sz="2800" b="1" baseline="30000" dirty="0">
                <a:effectLst>
                  <a:outerShdw blurRad="38100" dist="38100" dir="2700000" algn="tl">
                    <a:srgbClr val="000000">
                      <a:alpha val="43137"/>
                    </a:srgbClr>
                  </a:outerShdw>
                </a:effectLst>
              </a:rPr>
              <a:t>295,296</a:t>
            </a:r>
            <a:r>
              <a:rPr lang="en-US" sz="2400" b="1" dirty="0">
                <a:effectLst>
                  <a:outerShdw blurRad="38100" dist="38100" dir="2700000" algn="tl">
                    <a:srgbClr val="000000">
                      <a:alpha val="43137"/>
                    </a:srgbClr>
                  </a:outerShdw>
                </a:effectLst>
              </a:rPr>
              <a:t>120</a:t>
            </a:r>
          </a:p>
          <a:p>
            <a:r>
              <a:rPr lang="en-US" sz="2800" b="1" baseline="30000" dirty="0">
                <a:effectLst>
                  <a:outerShdw blurRad="38100" dist="38100" dir="2700000" algn="tl">
                    <a:srgbClr val="000000">
                      <a:alpha val="43137"/>
                    </a:srgbClr>
                  </a:outerShdw>
                </a:effectLst>
              </a:rPr>
              <a:t>   251</a:t>
            </a:r>
            <a:r>
              <a:rPr lang="en-US" sz="2400" b="1" dirty="0">
                <a:effectLst>
                  <a:outerShdw blurRad="38100" dist="38100" dir="2700000" algn="tl">
                    <a:srgbClr val="000000">
                      <a:alpha val="43137"/>
                    </a:srgbClr>
                  </a:outerShdw>
                </a:effectLst>
              </a:rPr>
              <a:t>Cf(</a:t>
            </a:r>
            <a:r>
              <a:rPr lang="en-US" sz="2800" b="1" baseline="30000" dirty="0">
                <a:effectLst>
                  <a:outerShdw blurRad="38100" dist="38100" dir="2700000" algn="tl">
                    <a:srgbClr val="000000">
                      <a:alpha val="43137"/>
                    </a:srgbClr>
                  </a:outerShdw>
                </a:effectLst>
              </a:rPr>
              <a:t>50</a:t>
            </a:r>
            <a:r>
              <a:rPr lang="en-US" sz="2400" b="1" dirty="0">
                <a:effectLst>
                  <a:outerShdw blurRad="38100" dist="38100" dir="2700000" algn="tl">
                    <a:srgbClr val="000000">
                      <a:alpha val="43137"/>
                    </a:srgbClr>
                  </a:outerShdw>
                </a:effectLst>
              </a:rPr>
              <a:t>Ti,3-4</a:t>
            </a:r>
            <a:r>
              <a:rPr lang="en-US" sz="2400" b="1" i="1" dirty="0">
                <a:effectLst>
                  <a:outerShdw blurRad="38100" dist="38100" dir="2700000" algn="tl">
                    <a:srgbClr val="000000">
                      <a:alpha val="43137"/>
                    </a:srgbClr>
                  </a:outerShdw>
                </a:effectLst>
              </a:rPr>
              <a:t>n</a:t>
            </a:r>
            <a:r>
              <a:rPr lang="en-US" sz="2400" b="1" dirty="0">
                <a:effectLst>
                  <a:outerShdw blurRad="38100" dist="38100" dir="2700000" algn="tl">
                    <a:srgbClr val="000000">
                      <a:alpha val="43137"/>
                    </a:srgbClr>
                  </a:outerShdw>
                </a:effectLst>
              </a:rPr>
              <a:t>)</a:t>
            </a:r>
            <a:r>
              <a:rPr lang="en-US" sz="2800" b="1" baseline="30000" dirty="0">
                <a:effectLst>
                  <a:outerShdw blurRad="38100" dist="38100" dir="2700000" algn="tl">
                    <a:srgbClr val="000000">
                      <a:alpha val="43137"/>
                    </a:srgbClr>
                  </a:outerShdw>
                </a:effectLst>
              </a:rPr>
              <a:t>297,298</a:t>
            </a:r>
            <a:r>
              <a:rPr lang="en-US" sz="2400" b="1" dirty="0">
                <a:effectLst>
                  <a:outerShdw blurRad="38100" dist="38100" dir="2700000" algn="tl">
                    <a:srgbClr val="000000">
                      <a:alpha val="43137"/>
                    </a:srgbClr>
                  </a:outerShdw>
                </a:effectLst>
              </a:rPr>
              <a:t>120</a:t>
            </a:r>
          </a:p>
          <a:p>
            <a:r>
              <a:rPr lang="en-US" sz="2800" b="1" baseline="30000" dirty="0">
                <a:solidFill>
                  <a:schemeClr val="tx1">
                    <a:lumMod val="50000"/>
                    <a:lumOff val="50000"/>
                  </a:schemeClr>
                </a:solidFill>
                <a:effectLst>
                  <a:outerShdw blurRad="38100" dist="38100" dir="2700000" algn="tl">
                    <a:srgbClr val="000000">
                      <a:alpha val="43137"/>
                    </a:srgbClr>
                  </a:outerShdw>
                </a:effectLst>
              </a:rPr>
              <a:t>248</a:t>
            </a:r>
            <a:r>
              <a:rPr lang="en-US" sz="2400" b="1" dirty="0">
                <a:solidFill>
                  <a:schemeClr val="tx1">
                    <a:lumMod val="50000"/>
                    <a:lumOff val="50000"/>
                  </a:schemeClr>
                </a:solidFill>
                <a:effectLst>
                  <a:outerShdw blurRad="38100" dist="38100" dir="2700000" algn="tl">
                    <a:srgbClr val="000000">
                      <a:alpha val="43137"/>
                    </a:srgbClr>
                  </a:outerShdw>
                </a:effectLst>
              </a:rPr>
              <a:t>Cm(</a:t>
            </a:r>
            <a:r>
              <a:rPr lang="en-US" sz="2800" b="1" baseline="30000" dirty="0">
                <a:solidFill>
                  <a:schemeClr val="tx1">
                    <a:lumMod val="50000"/>
                    <a:lumOff val="50000"/>
                  </a:schemeClr>
                </a:solidFill>
                <a:effectLst>
                  <a:outerShdw blurRad="38100" dist="38100" dir="2700000" algn="tl">
                    <a:srgbClr val="000000">
                      <a:alpha val="43137"/>
                    </a:srgbClr>
                  </a:outerShdw>
                </a:effectLst>
              </a:rPr>
              <a:t>54</a:t>
            </a:r>
            <a:r>
              <a:rPr lang="en-US" sz="2400" b="1" dirty="0">
                <a:solidFill>
                  <a:schemeClr val="tx1">
                    <a:lumMod val="50000"/>
                    <a:lumOff val="50000"/>
                  </a:schemeClr>
                </a:solidFill>
                <a:effectLst>
                  <a:outerShdw blurRad="38100" dist="38100" dir="2700000" algn="tl">
                    <a:srgbClr val="000000">
                      <a:alpha val="43137"/>
                    </a:srgbClr>
                  </a:outerShdw>
                </a:effectLst>
              </a:rPr>
              <a:t>Cr,3-4</a:t>
            </a:r>
            <a:r>
              <a:rPr lang="en-US" sz="2400" b="1" i="1" dirty="0">
                <a:solidFill>
                  <a:schemeClr val="tx1">
                    <a:lumMod val="50000"/>
                    <a:lumOff val="50000"/>
                  </a:schemeClr>
                </a:solidFill>
                <a:effectLst>
                  <a:outerShdw blurRad="38100" dist="38100" dir="2700000" algn="tl">
                    <a:srgbClr val="000000">
                      <a:alpha val="43137"/>
                    </a:srgbClr>
                  </a:outerShdw>
                </a:effectLst>
              </a:rPr>
              <a:t>n</a:t>
            </a:r>
            <a:r>
              <a:rPr lang="en-US" sz="2400" b="1" dirty="0">
                <a:solidFill>
                  <a:schemeClr val="tx1">
                    <a:lumMod val="50000"/>
                    <a:lumOff val="50000"/>
                  </a:schemeClr>
                </a:solidFill>
                <a:effectLst>
                  <a:outerShdw blurRad="38100" dist="38100" dir="2700000" algn="tl">
                    <a:srgbClr val="000000">
                      <a:alpha val="43137"/>
                    </a:srgbClr>
                  </a:outerShdw>
                </a:effectLst>
              </a:rPr>
              <a:t>)</a:t>
            </a:r>
            <a:r>
              <a:rPr lang="en-US" sz="2800" b="1" baseline="30000" dirty="0">
                <a:solidFill>
                  <a:schemeClr val="tx1">
                    <a:lumMod val="50000"/>
                    <a:lumOff val="50000"/>
                  </a:schemeClr>
                </a:solidFill>
                <a:effectLst>
                  <a:outerShdw blurRad="38100" dist="38100" dir="2700000" algn="tl">
                    <a:srgbClr val="000000">
                      <a:alpha val="43137"/>
                    </a:srgbClr>
                  </a:outerShdw>
                </a:effectLst>
              </a:rPr>
              <a:t>298,299</a:t>
            </a:r>
            <a:r>
              <a:rPr lang="en-US" sz="2400" b="1" dirty="0">
                <a:solidFill>
                  <a:schemeClr val="tx1">
                    <a:lumMod val="50000"/>
                    <a:lumOff val="50000"/>
                  </a:schemeClr>
                </a:solidFill>
                <a:effectLst>
                  <a:outerShdw blurRad="38100" dist="38100" dir="2700000" algn="tl">
                    <a:srgbClr val="000000">
                      <a:alpha val="43137"/>
                    </a:srgbClr>
                  </a:outerShdw>
                </a:effectLst>
              </a:rPr>
              <a:t>120</a:t>
            </a:r>
          </a:p>
        </p:txBody>
      </p:sp>
      <p:sp>
        <p:nvSpPr>
          <p:cNvPr id="11" name="TextBox 10"/>
          <p:cNvSpPr txBox="1"/>
          <p:nvPr/>
        </p:nvSpPr>
        <p:spPr>
          <a:xfrm>
            <a:off x="5310150" y="4516101"/>
            <a:ext cx="5357850" cy="369332"/>
          </a:xfrm>
          <a:prstGeom prst="rect">
            <a:avLst/>
          </a:prstGeom>
          <a:noFill/>
        </p:spPr>
        <p:txBody>
          <a:bodyPr wrap="square" rtlCol="0">
            <a:spAutoFit/>
          </a:bodyPr>
          <a:lstStyle/>
          <a:p>
            <a:r>
              <a:rPr lang="en-US" b="1" dirty="0">
                <a:solidFill>
                  <a:srgbClr val="0000FF"/>
                </a:solidFill>
                <a:effectLst>
                  <a:outerShdw blurRad="38100" dist="38100" dir="2700000" algn="tl">
                    <a:srgbClr val="000000">
                      <a:alpha val="43137"/>
                    </a:srgbClr>
                  </a:outerShdw>
                </a:effectLst>
              </a:rPr>
              <a:t>Descendants </a:t>
            </a:r>
            <a:r>
              <a:rPr lang="en-US" sz="2000" b="1" baseline="30000" dirty="0">
                <a:solidFill>
                  <a:srgbClr val="0000FF"/>
                </a:solidFill>
                <a:effectLst>
                  <a:outerShdw blurRad="38100" dist="38100" dir="2700000" algn="tl">
                    <a:srgbClr val="000000">
                      <a:alpha val="43137"/>
                    </a:srgbClr>
                  </a:outerShdw>
                </a:effectLst>
              </a:rPr>
              <a:t>294</a:t>
            </a:r>
            <a:r>
              <a:rPr lang="en-US" b="1" dirty="0">
                <a:solidFill>
                  <a:srgbClr val="0000FF"/>
                </a:solidFill>
                <a:effectLst>
                  <a:outerShdw blurRad="38100" dist="38100" dir="2700000" algn="tl">
                    <a:srgbClr val="000000">
                      <a:alpha val="43137"/>
                    </a:srgbClr>
                  </a:outerShdw>
                </a:effectLst>
              </a:rPr>
              <a:t>Og, </a:t>
            </a:r>
            <a:r>
              <a:rPr lang="en-US" sz="2000" b="1" baseline="30000" dirty="0">
                <a:solidFill>
                  <a:srgbClr val="0000FF"/>
                </a:solidFill>
                <a:effectLst>
                  <a:outerShdw blurRad="38100" dist="38100" dir="2700000" algn="tl">
                    <a:srgbClr val="000000">
                      <a:alpha val="43137"/>
                    </a:srgbClr>
                  </a:outerShdw>
                </a:effectLst>
              </a:rPr>
              <a:t>290,291</a:t>
            </a:r>
            <a:r>
              <a:rPr lang="en-US" b="1" dirty="0">
                <a:solidFill>
                  <a:srgbClr val="0000FF"/>
                </a:solidFill>
                <a:effectLst>
                  <a:outerShdw blurRad="38100" dist="38100" dir="2700000" algn="tl">
                    <a:srgbClr val="000000">
                      <a:alpha val="43137"/>
                    </a:srgbClr>
                  </a:outerShdw>
                </a:effectLst>
              </a:rPr>
              <a:t>Lv, </a:t>
            </a:r>
            <a:r>
              <a:rPr lang="en-US" b="1" baseline="30000" dirty="0">
                <a:solidFill>
                  <a:srgbClr val="0000FF"/>
                </a:solidFill>
                <a:effectLst>
                  <a:outerShdw blurRad="38100" dist="38100" dir="2700000" algn="tl">
                    <a:srgbClr val="000000">
                      <a:alpha val="43137"/>
                    </a:srgbClr>
                  </a:outerShdw>
                </a:effectLst>
              </a:rPr>
              <a:t>284–286</a:t>
            </a:r>
            <a:r>
              <a:rPr lang="en-US" b="1" dirty="0">
                <a:solidFill>
                  <a:srgbClr val="0000FF"/>
                </a:solidFill>
                <a:effectLst>
                  <a:outerShdw blurRad="38100" dist="38100" dir="2700000" algn="tl">
                    <a:srgbClr val="000000">
                      <a:alpha val="43137"/>
                    </a:srgbClr>
                  </a:outerShdw>
                </a:effectLst>
              </a:rPr>
              <a:t>Fl … are known</a:t>
            </a:r>
          </a:p>
        </p:txBody>
      </p:sp>
      <p:sp>
        <p:nvSpPr>
          <p:cNvPr id="10" name="TextBox 9"/>
          <p:cNvSpPr txBox="1"/>
          <p:nvPr/>
        </p:nvSpPr>
        <p:spPr>
          <a:xfrm>
            <a:off x="2593138" y="5786454"/>
            <a:ext cx="70033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s=50 </a:t>
            </a:r>
            <a:r>
              <a:rPr lang="en-US" b="1" dirty="0" err="1">
                <a:solidFill>
                  <a:srgbClr val="C00000"/>
                </a:solidFill>
                <a:latin typeface="Times New Roman" panose="02020603050405020304" pitchFamily="18" charset="0"/>
                <a:cs typeface="Times New Roman" panose="02020603050405020304" pitchFamily="18" charset="0"/>
              </a:rPr>
              <a:t>fb</a:t>
            </a:r>
            <a:r>
              <a:rPr lang="en-US" b="1" dirty="0">
                <a:solidFill>
                  <a:srgbClr val="C00000"/>
                </a:solidFill>
                <a:latin typeface="Times New Roman" panose="02020603050405020304" pitchFamily="18" charset="0"/>
                <a:cs typeface="Times New Roman" panose="02020603050405020304" pitchFamily="18" charset="0"/>
              </a:rPr>
              <a:t>, h</a:t>
            </a:r>
            <a:r>
              <a:rPr lang="en-US" sz="2000" b="1" baseline="-25000" dirty="0">
                <a:solidFill>
                  <a:srgbClr val="C00000"/>
                </a:solidFill>
                <a:latin typeface="Times New Roman" panose="02020603050405020304" pitchFamily="18" charset="0"/>
                <a:cs typeface="Times New Roman" panose="02020603050405020304" pitchFamily="18" charset="0"/>
              </a:rPr>
              <a:t>t</a:t>
            </a:r>
            <a:r>
              <a:rPr lang="en-US" b="1" dirty="0">
                <a:solidFill>
                  <a:srgbClr val="C00000"/>
                </a:solidFill>
                <a:latin typeface="Times New Roman" panose="02020603050405020304" pitchFamily="18" charset="0"/>
                <a:cs typeface="Times New Roman" panose="02020603050405020304" pitchFamily="18" charset="0"/>
              </a:rPr>
              <a:t>=0.3 mg/cm</a:t>
            </a:r>
            <a:r>
              <a:rPr lang="en-US" sz="2000" b="1" baseline="30000" dirty="0">
                <a:solidFill>
                  <a:srgbClr val="C00000"/>
                </a:solidFill>
                <a:latin typeface="Times New Roman" panose="02020603050405020304" pitchFamily="18" charset="0"/>
                <a:cs typeface="Times New Roman" panose="02020603050405020304" pitchFamily="18" charset="0"/>
              </a:rPr>
              <a:t>2</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a:t>
            </a:r>
            <a:r>
              <a:rPr lang="en-US" sz="2000" b="1" baseline="-25000" dirty="0" err="1">
                <a:solidFill>
                  <a:srgbClr val="C00000"/>
                </a:solidFill>
                <a:latin typeface="Times New Roman" panose="02020603050405020304" pitchFamily="18" charset="0"/>
                <a:cs typeface="Times New Roman" panose="02020603050405020304" pitchFamily="18" charset="0"/>
              </a:rPr>
              <a:t>coll</a:t>
            </a:r>
            <a:r>
              <a:rPr lang="en-US" b="1" dirty="0">
                <a:solidFill>
                  <a:srgbClr val="C00000"/>
                </a:solidFill>
                <a:latin typeface="Times New Roman" panose="02020603050405020304" pitchFamily="18" charset="0"/>
                <a:cs typeface="Times New Roman" panose="02020603050405020304" pitchFamily="18" charset="0"/>
              </a:rPr>
              <a:t>=0.6, </a:t>
            </a:r>
            <a:r>
              <a:rPr lang="en-US" b="1" dirty="0" err="1">
                <a:solidFill>
                  <a:srgbClr val="C00000"/>
                </a:solidFill>
                <a:latin typeface="Times New Roman" panose="02020603050405020304" pitchFamily="18" charset="0"/>
                <a:cs typeface="Times New Roman" panose="02020603050405020304" pitchFamily="18" charset="0"/>
              </a:rPr>
              <a:t>I</a:t>
            </a:r>
            <a:r>
              <a:rPr lang="en-US" sz="2000" b="1" baseline="-25000" dirty="0" err="1">
                <a:solidFill>
                  <a:srgbClr val="C00000"/>
                </a:solidFill>
                <a:latin typeface="Times New Roman" panose="02020603050405020304" pitchFamily="18" charset="0"/>
                <a:cs typeface="Times New Roman" panose="02020603050405020304" pitchFamily="18" charset="0"/>
              </a:rPr>
              <a:t>beam</a:t>
            </a:r>
            <a:r>
              <a:rPr lang="en-US" b="1" dirty="0">
                <a:solidFill>
                  <a:srgbClr val="C00000"/>
                </a:solidFill>
                <a:latin typeface="Times New Roman" panose="02020603050405020304" pitchFamily="18" charset="0"/>
                <a:cs typeface="Times New Roman" panose="02020603050405020304" pitchFamily="18" charset="0"/>
              </a:rPr>
              <a:t>=3 </a:t>
            </a:r>
            <a:r>
              <a:rPr lang="en-US" b="1" dirty="0" err="1">
                <a:solidFill>
                  <a:srgbClr val="C00000"/>
                </a:solidFill>
                <a:latin typeface="Times New Roman" panose="02020603050405020304" pitchFamily="18" charset="0"/>
                <a:cs typeface="Times New Roman" panose="02020603050405020304" pitchFamily="18" charset="0"/>
              </a:rPr>
              <a:t>pmA</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 1 event per month</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13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1162" b="8088"/>
          <a:stretch/>
        </p:blipFill>
        <p:spPr bwMode="auto">
          <a:xfrm>
            <a:off x="1723292" y="1125415"/>
            <a:ext cx="5155919" cy="46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Прямоугольник 7"/>
          <p:cNvSpPr/>
          <p:nvPr/>
        </p:nvSpPr>
        <p:spPr>
          <a:xfrm>
            <a:off x="2815358" y="6099273"/>
            <a:ext cx="2634054" cy="369332"/>
          </a:xfrm>
          <a:prstGeom prst="rect">
            <a:avLst/>
          </a:prstGeom>
        </p:spPr>
        <p:txBody>
          <a:bodyPr wrap="none">
            <a:spAutoFit/>
          </a:bodyPr>
          <a:lstStyle/>
          <a:p>
            <a:r>
              <a:rPr lang="en-US" b="1" dirty="0">
                <a:solidFill>
                  <a:srgbClr val="002060"/>
                </a:solidFill>
                <a:latin typeface="Arial" panose="020B0604020202020204" pitchFamily="34" charset="0"/>
                <a:ea typeface="ＭＳ Ｐゴシック" charset="-128"/>
                <a:cs typeface="Arial" panose="020B0604020202020204" pitchFamily="34" charset="0"/>
              </a:rPr>
              <a:t>5 Clover Ge detectors</a:t>
            </a:r>
            <a:r>
              <a:rPr lang="fr-FR" b="1" dirty="0">
                <a:solidFill>
                  <a:srgbClr val="002060"/>
                </a:solidFill>
                <a:latin typeface="Arial" panose="020B0604020202020204" pitchFamily="34" charset="0"/>
                <a:ea typeface="ＭＳ Ｐゴシック" charset="-128"/>
                <a:cs typeface="Arial" panose="020B0604020202020204" pitchFamily="34" charset="0"/>
              </a:rPr>
              <a:t> </a:t>
            </a:r>
            <a:endParaRPr lang="ru-RU" dirty="0"/>
          </a:p>
        </p:txBody>
      </p:sp>
      <p:sp>
        <p:nvSpPr>
          <p:cNvPr id="10" name="Заголовок 1"/>
          <p:cNvSpPr txBox="1">
            <a:spLocks/>
          </p:cNvSpPr>
          <p:nvPr/>
        </p:nvSpPr>
        <p:spPr>
          <a:xfrm>
            <a:off x="1723292" y="132518"/>
            <a:ext cx="8792308" cy="510747"/>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latin typeface="Times New Roman" panose="02020603050405020304" pitchFamily="18" charset="0"/>
                <a:cs typeface="Times New Roman" panose="02020603050405020304" pitchFamily="18" charset="0"/>
              </a:rPr>
              <a:t>Modernization of the GABRIELA detector set-up</a:t>
            </a:r>
            <a:endParaRPr lang="ru-RU" sz="32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033071" y="1813959"/>
            <a:ext cx="253596" cy="461665"/>
          </a:xfrm>
          <a:prstGeom prst="rect">
            <a:avLst/>
          </a:prstGeom>
          <a:noFill/>
        </p:spPr>
        <p:txBody>
          <a:bodyPr wrap="none" rtlCol="0">
            <a:spAutoFit/>
          </a:bodyPr>
          <a:lstStyle/>
          <a:p>
            <a:pPr algn="ctr"/>
            <a:r>
              <a:rPr lang="en-US" sz="2400" b="1" dirty="0">
                <a:solidFill>
                  <a:srgbClr val="0070C0"/>
                </a:solidFill>
              </a:rPr>
              <a:t> </a:t>
            </a:r>
            <a:endParaRPr lang="ru-RU" sz="2400" b="1" dirty="0">
              <a:solidFill>
                <a:srgbClr val="0070C0"/>
              </a:solidFill>
            </a:endParaRPr>
          </a:p>
        </p:txBody>
      </p:sp>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93" y="937847"/>
            <a:ext cx="3182284" cy="273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Object 2"/>
          <p:cNvGraphicFramePr>
            <a:graphicFrameLocks noChangeAspect="1"/>
          </p:cNvGraphicFramePr>
          <p:nvPr>
            <p:extLst/>
          </p:nvPr>
        </p:nvGraphicFramePr>
        <p:xfrm>
          <a:off x="7555524" y="3446585"/>
          <a:ext cx="2682875" cy="2921000"/>
        </p:xfrm>
        <a:graphic>
          <a:graphicData uri="http://schemas.openxmlformats.org/presentationml/2006/ole">
            <mc:AlternateContent xmlns:mc="http://schemas.openxmlformats.org/markup-compatibility/2006">
              <mc:Choice xmlns:v="urn:schemas-microsoft-com:vml" Requires="v">
                <p:oleObj spid="_x0000_s2057" name="CorelDRAW" r:id="rId5" imgW="6614280" imgH="6805800" progId="CorelDraw.Graphic.12">
                  <p:embed/>
                </p:oleObj>
              </mc:Choice>
              <mc:Fallback>
                <p:oleObj name="CorelDRAW" r:id="rId5" imgW="6614280" imgH="6805800" progId="CorelDraw.Graphic.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524" y="3446585"/>
                        <a:ext cx="2682875"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39859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52171" t="1615" r="7671" b="933"/>
          <a:stretch/>
        </p:blipFill>
        <p:spPr>
          <a:xfrm>
            <a:off x="1745810" y="1072878"/>
            <a:ext cx="3998499" cy="5119700"/>
          </a:xfrm>
          <a:prstGeom prst="rect">
            <a:avLst/>
          </a:prstGeom>
        </p:spPr>
      </p:pic>
      <p:sp>
        <p:nvSpPr>
          <p:cNvPr id="15" name="Прямоугольник 3"/>
          <p:cNvSpPr/>
          <p:nvPr/>
        </p:nvSpPr>
        <p:spPr>
          <a:xfrm>
            <a:off x="1524000" y="214750"/>
            <a:ext cx="9144000" cy="446276"/>
          </a:xfrm>
          <a:prstGeom prst="rect">
            <a:avLst/>
          </a:prstGeom>
        </p:spPr>
        <p:txBody>
          <a:bodyPr wrap="square">
            <a:spAutoFit/>
          </a:bodyPr>
          <a:lstStyle/>
          <a:p>
            <a:pPr algn="ctr"/>
            <a:r>
              <a:rPr lang="en-US" sz="2300" b="1" dirty="0">
                <a:solidFill>
                  <a:srgbClr val="FF0000"/>
                </a:solidFill>
                <a:latin typeface="Times New Roman" panose="02020603050405020304" pitchFamily="18" charset="0"/>
                <a:cs typeface="Times New Roman" panose="02020603050405020304" pitchFamily="18" charset="0"/>
              </a:rPr>
              <a:t>RIB researches via ACCULINNA-2@U-400M are possible since 2018</a:t>
            </a:r>
            <a:endParaRPr lang="ru-RU" sz="2300" dirty="0">
              <a:solidFill>
                <a:srgbClr val="FF0000"/>
              </a:solidFill>
              <a:latin typeface="Times New Roman" panose="02020603050405020304" pitchFamily="18" charset="0"/>
              <a:cs typeface="Times New Roman" panose="02020603050405020304" pitchFamily="18" charset="0"/>
            </a:endParaRPr>
          </a:p>
        </p:txBody>
      </p:sp>
      <p:sp>
        <p:nvSpPr>
          <p:cNvPr id="16" name="Прямоугольник 3"/>
          <p:cNvSpPr/>
          <p:nvPr/>
        </p:nvSpPr>
        <p:spPr>
          <a:xfrm>
            <a:off x="5843464" y="1424570"/>
            <a:ext cx="4824536" cy="4154984"/>
          </a:xfrm>
          <a:prstGeom prst="rect">
            <a:avLst/>
          </a:prstGeom>
        </p:spPr>
        <p:txBody>
          <a:bodyPr wrap="square">
            <a:spAutoFit/>
          </a:bodyPr>
          <a:lstStyle/>
          <a:p>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First experiments with </a:t>
            </a:r>
            <a:r>
              <a:rPr lang="en-US" sz="2400" b="1" baseline="30000" dirty="0">
                <a:solidFill>
                  <a:srgbClr val="002060"/>
                </a:solidFill>
                <a:latin typeface="Times New Roman" panose="02020603050405020304" pitchFamily="18" charset="0"/>
                <a:cs typeface="Times New Roman" panose="02020603050405020304" pitchFamily="18" charset="0"/>
              </a:rPr>
              <a:t>6</a:t>
            </a:r>
            <a:r>
              <a:rPr lang="en-US" sz="2400" b="1" dirty="0">
                <a:solidFill>
                  <a:srgbClr val="002060"/>
                </a:solidFill>
                <a:latin typeface="Times New Roman" panose="02020603050405020304" pitchFamily="18" charset="0"/>
                <a:cs typeface="Times New Roman" panose="02020603050405020304" pitchFamily="18" charset="0"/>
              </a:rPr>
              <a:t>He and </a:t>
            </a:r>
            <a:r>
              <a:rPr lang="en-US" sz="2400" b="1" baseline="30000" dirty="0">
                <a:solidFill>
                  <a:srgbClr val="002060"/>
                </a:solidFill>
                <a:latin typeface="Times New Roman" panose="02020603050405020304" pitchFamily="18" charset="0"/>
                <a:cs typeface="Times New Roman" panose="02020603050405020304" pitchFamily="18" charset="0"/>
              </a:rPr>
              <a:t>9</a:t>
            </a:r>
            <a:r>
              <a:rPr lang="en-US" sz="2400" b="1" dirty="0">
                <a:solidFill>
                  <a:srgbClr val="002060"/>
                </a:solidFill>
                <a:latin typeface="Times New Roman" panose="02020603050405020304" pitchFamily="18" charset="0"/>
                <a:cs typeface="Times New Roman" panose="02020603050405020304" pitchFamily="18" charset="0"/>
              </a:rPr>
              <a:t>Li on CD</a:t>
            </a:r>
            <a:r>
              <a:rPr lang="en-US" sz="2400" b="1" baseline="-25000" dirty="0">
                <a:solidFill>
                  <a:srgbClr val="002060"/>
                </a:solidFill>
                <a:latin typeface="Times New Roman" panose="02020603050405020304" pitchFamily="18" charset="0"/>
                <a:cs typeface="Times New Roman" panose="02020603050405020304" pitchFamily="18" charset="0"/>
              </a:rPr>
              <a:t>2</a:t>
            </a:r>
            <a:r>
              <a:rPr lang="en-US" sz="2400" b="1" dirty="0">
                <a:solidFill>
                  <a:srgbClr val="002060"/>
                </a:solidFill>
                <a:latin typeface="Times New Roman" panose="02020603050405020304" pitchFamily="18" charset="0"/>
                <a:cs typeface="Times New Roman" panose="02020603050405020304" pitchFamily="18" charset="0"/>
              </a:rPr>
              <a:t> target </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were carried out at ACC-2 in 2018: </a:t>
            </a:r>
          </a:p>
          <a:p>
            <a:pPr marL="342900" indent="-342900">
              <a:buFontTx/>
              <a:buChar char="-"/>
            </a:pPr>
            <a:r>
              <a:rPr lang="en-US" sz="2400" b="1" dirty="0">
                <a:solidFill>
                  <a:srgbClr val="002060"/>
                </a:solidFill>
                <a:latin typeface="Times New Roman" panose="02020603050405020304" pitchFamily="18" charset="0"/>
                <a:cs typeface="Times New Roman" panose="02020603050405020304" pitchFamily="18" charset="0"/>
              </a:rPr>
              <a:t>elastic scattering </a:t>
            </a:r>
            <a:r>
              <a:rPr lang="en-US" sz="2400" b="1" baseline="30000" dirty="0">
                <a:solidFill>
                  <a:srgbClr val="002060"/>
                </a:solidFill>
                <a:latin typeface="Times New Roman" panose="02020603050405020304" pitchFamily="18" charset="0"/>
                <a:cs typeface="Times New Roman" panose="02020603050405020304" pitchFamily="18" charset="0"/>
              </a:rPr>
              <a:t>6</a:t>
            </a:r>
            <a:r>
              <a:rPr lang="en-US" sz="2400" b="1" dirty="0">
                <a:solidFill>
                  <a:srgbClr val="002060"/>
                </a:solidFill>
                <a:latin typeface="Times New Roman" panose="02020603050405020304" pitchFamily="18" charset="0"/>
                <a:cs typeface="Times New Roman" panose="02020603050405020304" pitchFamily="18" charset="0"/>
              </a:rPr>
              <a:t>He(25 </a:t>
            </a:r>
            <a:r>
              <a:rPr lang="en-US" sz="2400" b="1" dirty="0" err="1">
                <a:solidFill>
                  <a:srgbClr val="002060"/>
                </a:solidFill>
                <a:latin typeface="Times New Roman" panose="02020603050405020304" pitchFamily="18" charset="0"/>
                <a:cs typeface="Times New Roman" panose="02020603050405020304" pitchFamily="18" charset="0"/>
              </a:rPr>
              <a:t>AMeV</a:t>
            </a:r>
            <a:r>
              <a:rPr lang="en-US" sz="2400" b="1" dirty="0">
                <a:solidFill>
                  <a:srgbClr val="002060"/>
                </a:solidFill>
                <a:latin typeface="Times New Roman" panose="02020603050405020304" pitchFamily="18" charset="0"/>
                <a:cs typeface="Times New Roman" panose="02020603050405020304" pitchFamily="18" charset="0"/>
              </a:rPr>
              <a:t>)+</a:t>
            </a:r>
            <a:r>
              <a:rPr lang="en-US" sz="2400" b="1" i="1" dirty="0">
                <a:solidFill>
                  <a:srgbClr val="002060"/>
                </a:solidFill>
                <a:latin typeface="Times New Roman" panose="02020603050405020304" pitchFamily="18" charset="0"/>
                <a:cs typeface="Times New Roman" panose="02020603050405020304" pitchFamily="18" charset="0"/>
              </a:rPr>
              <a:t>d</a:t>
            </a:r>
            <a:r>
              <a:rPr lang="en-US" sz="2400" b="1" dirty="0">
                <a:solidFill>
                  <a:srgbClr val="002060"/>
                </a:solidFill>
                <a:latin typeface="Times New Roman" panose="02020603050405020304" pitchFamily="18" charset="0"/>
                <a:cs typeface="Times New Roman" panose="02020603050405020304" pitchFamily="18" charset="0"/>
              </a:rPr>
              <a:t>;</a:t>
            </a:r>
          </a:p>
          <a:p>
            <a:pPr marL="342900" indent="-342900">
              <a:buFontTx/>
              <a:buChar char="-"/>
            </a:pPr>
            <a:r>
              <a:rPr lang="en-US" sz="2400" b="1" i="1" dirty="0">
                <a:solidFill>
                  <a:srgbClr val="002060"/>
                </a:solidFill>
                <a:latin typeface="Times New Roman" panose="02020603050405020304" pitchFamily="18" charset="0"/>
                <a:cs typeface="Times New Roman" panose="02020603050405020304" pitchFamily="18" charset="0"/>
              </a:rPr>
              <a:t>d</a:t>
            </a:r>
            <a:r>
              <a:rPr lang="en-US" sz="2400" b="1" dirty="0">
                <a:solidFill>
                  <a:srgbClr val="002060"/>
                </a:solidFill>
                <a:latin typeface="Times New Roman" panose="02020603050405020304" pitchFamily="18" charset="0"/>
                <a:cs typeface="Times New Roman" panose="02020603050405020304" pitchFamily="18" charset="0"/>
              </a:rPr>
              <a:t>(</a:t>
            </a:r>
            <a:r>
              <a:rPr lang="en-US" sz="2400" b="1" baseline="30000" dirty="0">
                <a:solidFill>
                  <a:srgbClr val="002060"/>
                </a:solidFill>
                <a:latin typeface="Times New Roman" panose="02020603050405020304" pitchFamily="18" charset="0"/>
                <a:cs typeface="Times New Roman" panose="02020603050405020304" pitchFamily="18" charset="0"/>
              </a:rPr>
              <a:t>6</a:t>
            </a:r>
            <a:r>
              <a:rPr lang="en-US" sz="2400" b="1" dirty="0">
                <a:solidFill>
                  <a:srgbClr val="002060"/>
                </a:solidFill>
                <a:latin typeface="Times New Roman" panose="02020603050405020304" pitchFamily="18" charset="0"/>
                <a:cs typeface="Times New Roman" panose="02020603050405020304" pitchFamily="18" charset="0"/>
              </a:rPr>
              <a:t>He,</a:t>
            </a:r>
            <a:r>
              <a:rPr lang="en-US" sz="2400" b="1" baseline="30000" dirty="0">
                <a:solidFill>
                  <a:srgbClr val="002060"/>
                </a:solidFill>
                <a:latin typeface="Times New Roman" panose="02020603050405020304" pitchFamily="18" charset="0"/>
                <a:cs typeface="Times New Roman" panose="02020603050405020304" pitchFamily="18" charset="0"/>
              </a:rPr>
              <a:t>3</a:t>
            </a:r>
            <a:r>
              <a:rPr lang="en-US" sz="2400" b="1" dirty="0">
                <a:solidFill>
                  <a:srgbClr val="002060"/>
                </a:solidFill>
                <a:latin typeface="Times New Roman" panose="02020603050405020304" pitchFamily="18" charset="0"/>
                <a:cs typeface="Times New Roman" panose="02020603050405020304" pitchFamily="18" charset="0"/>
              </a:rPr>
              <a:t>He)</a:t>
            </a:r>
            <a:r>
              <a:rPr lang="en-US" sz="2400" b="1" baseline="30000" dirty="0">
                <a:solidFill>
                  <a:srgbClr val="002060"/>
                </a:solidFill>
                <a:latin typeface="Times New Roman" panose="02020603050405020304" pitchFamily="18" charset="0"/>
                <a:cs typeface="Times New Roman" panose="02020603050405020304" pitchFamily="18" charset="0"/>
              </a:rPr>
              <a:t>5</a:t>
            </a:r>
            <a:r>
              <a:rPr lang="en-US" sz="2400" b="1" dirty="0">
                <a:solidFill>
                  <a:srgbClr val="002060"/>
                </a:solidFill>
                <a:latin typeface="Times New Roman" panose="02020603050405020304" pitchFamily="18" charset="0"/>
                <a:cs typeface="Times New Roman" panose="02020603050405020304" pitchFamily="18" charset="0"/>
              </a:rPr>
              <a:t>H reaction;</a:t>
            </a:r>
          </a:p>
          <a:p>
            <a:pPr marL="342900" indent="-342900">
              <a:buFontTx/>
              <a:buChar char="-"/>
            </a:pPr>
            <a:r>
              <a:rPr lang="en-US" sz="2400" b="1" i="1" dirty="0">
                <a:solidFill>
                  <a:srgbClr val="002060"/>
                </a:solidFill>
                <a:latin typeface="Times New Roman" panose="02020603050405020304" pitchFamily="18" charset="0"/>
                <a:cs typeface="Times New Roman" panose="02020603050405020304" pitchFamily="18" charset="0"/>
              </a:rPr>
              <a:t>d</a:t>
            </a:r>
            <a:r>
              <a:rPr lang="en-US" sz="2400" b="1" dirty="0">
                <a:solidFill>
                  <a:srgbClr val="002060"/>
                </a:solidFill>
                <a:latin typeface="Times New Roman" panose="02020603050405020304" pitchFamily="18" charset="0"/>
                <a:cs typeface="Times New Roman" panose="02020603050405020304" pitchFamily="18" charset="0"/>
              </a:rPr>
              <a:t>(</a:t>
            </a:r>
            <a:r>
              <a:rPr lang="en-US" sz="2400" b="1" baseline="30000" dirty="0">
                <a:solidFill>
                  <a:srgbClr val="002060"/>
                </a:solidFill>
                <a:latin typeface="Times New Roman" panose="02020603050405020304" pitchFamily="18" charset="0"/>
                <a:cs typeface="Times New Roman" panose="02020603050405020304" pitchFamily="18" charset="0"/>
              </a:rPr>
              <a:t>9</a:t>
            </a:r>
            <a:r>
              <a:rPr lang="en-US" sz="2400" b="1" dirty="0">
                <a:solidFill>
                  <a:srgbClr val="002060"/>
                </a:solidFill>
                <a:latin typeface="Times New Roman" panose="02020603050405020304" pitchFamily="18" charset="0"/>
                <a:cs typeface="Times New Roman" panose="02020603050405020304" pitchFamily="18" charset="0"/>
              </a:rPr>
              <a:t>Li,</a:t>
            </a:r>
            <a:r>
              <a:rPr lang="en-US" sz="2400" b="1" i="1" dirty="0">
                <a:solidFill>
                  <a:srgbClr val="002060"/>
                </a:solidFill>
                <a:latin typeface="Times New Roman" panose="02020603050405020304" pitchFamily="18" charset="0"/>
                <a:cs typeface="Times New Roman" panose="02020603050405020304" pitchFamily="18" charset="0"/>
              </a:rPr>
              <a:t>p</a:t>
            </a:r>
            <a:r>
              <a:rPr lang="en-US" sz="2400" b="1" dirty="0">
                <a:solidFill>
                  <a:srgbClr val="002060"/>
                </a:solidFill>
                <a:latin typeface="Times New Roman" panose="02020603050405020304" pitchFamily="18" charset="0"/>
                <a:cs typeface="Times New Roman" panose="02020603050405020304" pitchFamily="18" charset="0"/>
              </a:rPr>
              <a:t>)</a:t>
            </a:r>
            <a:r>
              <a:rPr lang="en-US" sz="2400" b="1" baseline="30000" dirty="0">
                <a:solidFill>
                  <a:srgbClr val="002060"/>
                </a:solidFill>
                <a:latin typeface="Times New Roman" panose="02020603050405020304" pitchFamily="18" charset="0"/>
                <a:cs typeface="Times New Roman" panose="02020603050405020304" pitchFamily="18" charset="0"/>
              </a:rPr>
              <a:t>10</a:t>
            </a:r>
            <a:r>
              <a:rPr lang="en-US" sz="2400" b="1" dirty="0">
                <a:solidFill>
                  <a:srgbClr val="002060"/>
                </a:solidFill>
                <a:latin typeface="Times New Roman" panose="02020603050405020304" pitchFamily="18" charset="0"/>
                <a:cs typeface="Times New Roman" panose="02020603050405020304" pitchFamily="18" charset="0"/>
              </a:rPr>
              <a:t>Li</a:t>
            </a:r>
            <a:r>
              <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 </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baseline="300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9</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a:t>
            </a:r>
            <a:r>
              <a:rPr lang="en-US" sz="2400" b="1" dirty="0">
                <a:solidFill>
                  <a:srgbClr val="002060"/>
                </a:solidFill>
                <a:latin typeface="Times New Roman" panose="02020603050405020304" pitchFamily="18" charset="0"/>
                <a:cs typeface="Times New Roman" panose="02020603050405020304" pitchFamily="18" charset="0"/>
              </a:rPr>
              <a:t> run.</a:t>
            </a:r>
          </a:p>
          <a:p>
            <a:r>
              <a:rPr lang="en-US" sz="2400" b="1" baseline="30000" dirty="0">
                <a:solidFill>
                  <a:srgbClr val="002060"/>
                </a:solidFill>
                <a:latin typeface="Times New Roman" panose="02020603050405020304" pitchFamily="18" charset="0"/>
                <a:cs typeface="Times New Roman" panose="02020603050405020304" pitchFamily="18" charset="0"/>
              </a:rPr>
              <a:t>7</a:t>
            </a:r>
            <a:r>
              <a:rPr lang="en-US" sz="2400" b="1" dirty="0">
                <a:solidFill>
                  <a:srgbClr val="002060"/>
                </a:solidFill>
                <a:latin typeface="Times New Roman" panose="02020603050405020304" pitchFamily="18" charset="0"/>
                <a:cs typeface="Times New Roman" panose="02020603050405020304" pitchFamily="18" charset="0"/>
              </a:rPr>
              <a:t>H and its </a:t>
            </a:r>
            <a:r>
              <a:rPr lang="en-US" sz="2400" b="1" i="1" dirty="0">
                <a:solidFill>
                  <a:srgbClr val="002060"/>
                </a:solidFill>
                <a:latin typeface="Times New Roman" panose="02020603050405020304" pitchFamily="18" charset="0"/>
                <a:cs typeface="Times New Roman" panose="02020603050405020304" pitchFamily="18" charset="0"/>
              </a:rPr>
              <a:t>4n</a:t>
            </a:r>
            <a:r>
              <a:rPr lang="en-US" sz="2400" b="1" dirty="0">
                <a:solidFill>
                  <a:srgbClr val="002060"/>
                </a:solidFill>
                <a:latin typeface="Times New Roman" panose="02020603050405020304" pitchFamily="18" charset="0"/>
                <a:cs typeface="Times New Roman" panose="02020603050405020304" pitchFamily="18" charset="0"/>
              </a:rPr>
              <a:t>-decay in the reaction </a:t>
            </a:r>
            <a:r>
              <a:rPr lang="en-US" sz="2400" b="1" i="1" dirty="0">
                <a:solidFill>
                  <a:srgbClr val="002060"/>
                </a:solidFill>
                <a:latin typeface="Times New Roman" panose="02020603050405020304" pitchFamily="18" charset="0"/>
                <a:cs typeface="Times New Roman" panose="02020603050405020304" pitchFamily="18" charset="0"/>
              </a:rPr>
              <a:t>d</a:t>
            </a:r>
            <a:r>
              <a:rPr lang="en-US" sz="2400" b="1" dirty="0">
                <a:solidFill>
                  <a:srgbClr val="002060"/>
                </a:solidFill>
                <a:latin typeface="Times New Roman" panose="02020603050405020304" pitchFamily="18" charset="0"/>
                <a:cs typeface="Times New Roman" panose="02020603050405020304" pitchFamily="18" charset="0"/>
              </a:rPr>
              <a:t>(</a:t>
            </a:r>
            <a:r>
              <a:rPr lang="en-US" sz="2400" b="1" baseline="30000" dirty="0">
                <a:solidFill>
                  <a:srgbClr val="002060"/>
                </a:solidFill>
                <a:latin typeface="Times New Roman" panose="02020603050405020304" pitchFamily="18" charset="0"/>
                <a:cs typeface="Times New Roman" panose="02020603050405020304" pitchFamily="18" charset="0"/>
              </a:rPr>
              <a:t>8</a:t>
            </a:r>
            <a:r>
              <a:rPr lang="en-US" sz="2400" b="1" dirty="0">
                <a:solidFill>
                  <a:srgbClr val="002060"/>
                </a:solidFill>
                <a:latin typeface="Times New Roman" panose="02020603050405020304" pitchFamily="18" charset="0"/>
                <a:cs typeface="Times New Roman" panose="02020603050405020304" pitchFamily="18" charset="0"/>
              </a:rPr>
              <a:t>He,</a:t>
            </a:r>
            <a:r>
              <a:rPr lang="en-US" sz="2400" b="1" baseline="30000" dirty="0">
                <a:solidFill>
                  <a:srgbClr val="002060"/>
                </a:solidFill>
                <a:latin typeface="Times New Roman" panose="02020603050405020304" pitchFamily="18" charset="0"/>
                <a:cs typeface="Times New Roman" panose="02020603050405020304" pitchFamily="18" charset="0"/>
              </a:rPr>
              <a:t>3</a:t>
            </a:r>
            <a:r>
              <a:rPr lang="en-US" sz="2400" b="1" dirty="0">
                <a:solidFill>
                  <a:srgbClr val="002060"/>
                </a:solidFill>
                <a:latin typeface="Times New Roman" panose="02020603050405020304" pitchFamily="18" charset="0"/>
                <a:cs typeface="Times New Roman" panose="02020603050405020304" pitchFamily="18" charset="0"/>
              </a:rPr>
              <a:t>He)</a:t>
            </a:r>
            <a:r>
              <a:rPr lang="en-US" sz="2400" b="1" baseline="30000" dirty="0">
                <a:solidFill>
                  <a:srgbClr val="002060"/>
                </a:solidFill>
                <a:latin typeface="Times New Roman" panose="02020603050405020304" pitchFamily="18" charset="0"/>
                <a:cs typeface="Times New Roman" panose="02020603050405020304" pitchFamily="18" charset="0"/>
              </a:rPr>
              <a:t>7</a:t>
            </a:r>
            <a:r>
              <a:rPr lang="en-US" sz="2400" b="1" dirty="0">
                <a:solidFill>
                  <a:srgbClr val="002060"/>
                </a:solidFill>
                <a:latin typeface="Times New Roman" panose="02020603050405020304" pitchFamily="18" charset="0"/>
                <a:cs typeface="Times New Roman" panose="02020603050405020304" pitchFamily="18" charset="0"/>
              </a:rPr>
              <a:t>H is proposed as a flag ship experiment for the years 2018/19</a:t>
            </a:r>
            <a:endParaRPr lang="ru-RU"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55144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3962611-DFD5-4092-AAFD-559E3DFCE2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880617"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Заголовок 3">
            <a:extLst>
              <a:ext uri="{FF2B5EF4-FFF2-40B4-BE49-F238E27FC236}">
                <a16:creationId xmlns="" xmlns:a16="http://schemas.microsoft.com/office/drawing/2014/main" id="{E950366F-3B8D-456E-B0A7-B63C0962C365}"/>
              </a:ext>
            </a:extLst>
          </p:cNvPr>
          <p:cNvSpPr>
            <a:spLocks noGrp="1"/>
          </p:cNvSpPr>
          <p:nvPr>
            <p:ph type="title"/>
          </p:nvPr>
        </p:nvSpPr>
        <p:spPr>
          <a:xfrm>
            <a:off x="3808027" y="2043664"/>
            <a:ext cx="4578895" cy="2031055"/>
          </a:xfrm>
        </p:spPr>
        <p:txBody>
          <a:bodyPr vert="horz" lIns="91440" tIns="45720" rIns="91440" bIns="45720" rtlCol="0" anchor="b">
            <a:normAutofit/>
          </a:bodyPr>
          <a:lstStyle/>
          <a:p>
            <a:pPr algn="ctr"/>
            <a:r>
              <a:rPr lang="en-US" sz="4700" dirty="0">
                <a:solidFill>
                  <a:srgbClr val="FFFFFF"/>
                </a:solidFill>
              </a:rPr>
              <a:t>Neutron Nuclear </a:t>
            </a:r>
            <a:r>
              <a:rPr lang="en-US" sz="4700" dirty="0" err="1">
                <a:solidFill>
                  <a:srgbClr val="FFFFFF"/>
                </a:solidFill>
              </a:rPr>
              <a:t>Physcis</a:t>
            </a:r>
            <a:r>
              <a:rPr lang="en-US" sz="4700" dirty="0">
                <a:solidFill>
                  <a:srgbClr val="FFFFFF"/>
                </a:solidFill>
              </a:rPr>
              <a:t/>
            </a:r>
            <a:br>
              <a:rPr lang="en-US" sz="4700" dirty="0">
                <a:solidFill>
                  <a:srgbClr val="FFFFFF"/>
                </a:solidFill>
              </a:rPr>
            </a:br>
            <a:r>
              <a:rPr lang="en-US" sz="4700" dirty="0">
                <a:solidFill>
                  <a:srgbClr val="FFFFFF"/>
                </a:solidFill>
              </a:rPr>
              <a:t>2018 highlights</a:t>
            </a:r>
          </a:p>
        </p:txBody>
      </p:sp>
      <p:sp>
        <p:nvSpPr>
          <p:cNvPr id="5" name="Текст 4">
            <a:extLst>
              <a:ext uri="{FF2B5EF4-FFF2-40B4-BE49-F238E27FC236}">
                <a16:creationId xmlns="" xmlns:a16="http://schemas.microsoft.com/office/drawing/2014/main" id="{D3196681-6C54-4F71-9A68-A7FC1185048E}"/>
              </a:ext>
            </a:extLst>
          </p:cNvPr>
          <p:cNvSpPr>
            <a:spLocks noGrp="1"/>
          </p:cNvSpPr>
          <p:nvPr>
            <p:ph type="body" idx="1"/>
          </p:nvPr>
        </p:nvSpPr>
        <p:spPr>
          <a:xfrm>
            <a:off x="3808027" y="4074719"/>
            <a:ext cx="4578895" cy="682079"/>
          </a:xfrm>
        </p:spPr>
        <p:txBody>
          <a:bodyPr vert="horz" lIns="91440" tIns="45720" rIns="91440" bIns="45720" rtlCol="0">
            <a:normAutofit/>
          </a:bodyPr>
          <a:lstStyle/>
          <a:p>
            <a:pPr algn="ctr"/>
            <a:endParaRPr lang="en-US">
              <a:solidFill>
                <a:srgbClr val="FFFFFF"/>
              </a:solidFill>
            </a:endParaRPr>
          </a:p>
        </p:txBody>
      </p:sp>
      <p:pic>
        <p:nvPicPr>
          <p:cNvPr id="12" name="Picture 11" descr="Изображение выглядит как силуэт&#10;&#10;Описание создано с очень высокой степенью достоверности">
            <a:extLst>
              <a:ext uri="{FF2B5EF4-FFF2-40B4-BE49-F238E27FC236}">
                <a16:creationId xmlns="" xmlns:a16="http://schemas.microsoft.com/office/drawing/2014/main" id="{2270F1FA-0425-408F-9861-80BF5AFB276D}"/>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2236771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11B7C267-524C-46C3-B053-64251EEE4FF8}"/>
              </a:ext>
            </a:extLst>
          </p:cNvPr>
          <p:cNvSpPr txBox="1"/>
          <p:nvPr/>
        </p:nvSpPr>
        <p:spPr>
          <a:xfrm>
            <a:off x="5290365" y="4004733"/>
            <a:ext cx="4848966" cy="1324235"/>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sz="2900">
                <a:solidFill>
                  <a:schemeClr val="tx1"/>
                </a:solidFill>
                <a:latin typeface="+mj-lt"/>
                <a:ea typeface="+mj-ea"/>
                <a:cs typeface="+mj-cs"/>
              </a:rPr>
              <a:t>FLNP JINR Participation in the n_TOF CERN Collaboration </a:t>
            </a:r>
          </a:p>
        </p:txBody>
      </p:sp>
      <p:sp>
        <p:nvSpPr>
          <p:cNvPr id="13" name="Rectangle 12">
            <a:extLst>
              <a:ext uri="{FF2B5EF4-FFF2-40B4-BE49-F238E27FC236}">
                <a16:creationId xmlns="" xmlns:a16="http://schemas.microsoft.com/office/drawing/2014/main" id="{2BE2D1B8-0887-4D2B-8C42-999040132B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1762225" y="321734"/>
            <a:ext cx="3096928"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Рисунок 3">
            <a:extLst>
              <a:ext uri="{FF2B5EF4-FFF2-40B4-BE49-F238E27FC236}">
                <a16:creationId xmlns="" xmlns:a16="http://schemas.microsoft.com/office/drawing/2014/main" id="{F9D0273D-8501-4672-B40F-1ACF143B66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03525" y="1461788"/>
            <a:ext cx="2612645" cy="973209"/>
          </a:xfrm>
          <a:prstGeom prst="rect">
            <a:avLst/>
          </a:prstGeom>
        </p:spPr>
      </p:pic>
      <p:sp>
        <p:nvSpPr>
          <p:cNvPr id="15" name="Rectangle 14">
            <a:extLst>
              <a:ext uri="{FF2B5EF4-FFF2-40B4-BE49-F238E27FC236}">
                <a16:creationId xmlns="" xmlns:a16="http://schemas.microsoft.com/office/drawing/2014/main" id="{FA085277-BAF7-40CC-A608-B030CA969F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5132601" y="321734"/>
            <a:ext cx="2531610"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Рисунок 5">
            <a:extLst>
              <a:ext uri="{FF2B5EF4-FFF2-40B4-BE49-F238E27FC236}">
                <a16:creationId xmlns="" xmlns:a16="http://schemas.microsoft.com/office/drawing/2014/main" id="{51E9AF79-609A-40CC-BEC2-89A9590FDF4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251" t="2528" r="708"/>
          <a:stretch/>
        </p:blipFill>
        <p:spPr>
          <a:xfrm>
            <a:off x="5341753" y="1086002"/>
            <a:ext cx="2103224" cy="1724779"/>
          </a:xfrm>
          <a:prstGeom prst="rect">
            <a:avLst/>
          </a:prstGeom>
        </p:spPr>
      </p:pic>
      <p:sp>
        <p:nvSpPr>
          <p:cNvPr id="17" name="Rectangle 16">
            <a:extLst>
              <a:ext uri="{FF2B5EF4-FFF2-40B4-BE49-F238E27FC236}">
                <a16:creationId xmlns="" xmlns:a16="http://schemas.microsoft.com/office/drawing/2014/main" id="{64009F90-86BF-44AE-B0EB-D68140E0E0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7905512" y="321734"/>
            <a:ext cx="253160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Рисунок 2">
            <a:extLst>
              <a:ext uri="{FF2B5EF4-FFF2-40B4-BE49-F238E27FC236}">
                <a16:creationId xmlns="" xmlns:a16="http://schemas.microsoft.com/office/drawing/2014/main" id="{8ED0AFA4-E385-4246-ADCC-F53DB5E3DBB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935" t="1219" r="1825"/>
          <a:stretch/>
        </p:blipFill>
        <p:spPr>
          <a:xfrm>
            <a:off x="8146812" y="925820"/>
            <a:ext cx="2081501" cy="2045142"/>
          </a:xfrm>
          <a:prstGeom prst="rect">
            <a:avLst/>
          </a:prstGeom>
        </p:spPr>
      </p:pic>
      <p:pic>
        <p:nvPicPr>
          <p:cNvPr id="5" name="Рисунок 4">
            <a:extLst>
              <a:ext uri="{FF2B5EF4-FFF2-40B4-BE49-F238E27FC236}">
                <a16:creationId xmlns="" xmlns:a16="http://schemas.microsoft.com/office/drawing/2014/main" id="{E6B3139D-DA62-4CDC-8011-81A03AE7135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3227" r="3831"/>
          <a:stretch/>
        </p:blipFill>
        <p:spPr>
          <a:xfrm>
            <a:off x="2003525" y="4263018"/>
            <a:ext cx="2612645" cy="1098419"/>
          </a:xfrm>
          <a:prstGeom prst="rect">
            <a:avLst/>
          </a:prstGeom>
        </p:spPr>
      </p:pic>
      <p:cxnSp>
        <p:nvCxnSpPr>
          <p:cNvPr id="19" name="Straight Connector 18">
            <a:extLst>
              <a:ext uri="{FF2B5EF4-FFF2-40B4-BE49-F238E27FC236}">
                <a16:creationId xmlns="" xmlns:a16="http://schemas.microsoft.com/office/drawing/2014/main" id="{14254369-4B26-4D6A-A4CD-BE3438297C3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377715" y="5443086"/>
            <a:ext cx="48006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Рисунок 13">
            <a:extLst>
              <a:ext uri="{FF2B5EF4-FFF2-40B4-BE49-F238E27FC236}">
                <a16:creationId xmlns="" xmlns:a16="http://schemas.microsoft.com/office/drawing/2014/main" id="{D5D92804-432B-4A60-8699-151632BD807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535392" y="2223637"/>
            <a:ext cx="9132608" cy="3401892"/>
          </a:xfrm>
          <a:prstGeom prst="rect">
            <a:avLst/>
          </a:prstGeom>
        </p:spPr>
      </p:pic>
    </p:spTree>
    <p:extLst>
      <p:ext uri="{BB962C8B-B14F-4D97-AF65-F5344CB8AC3E}">
        <p14:creationId xmlns:p14="http://schemas.microsoft.com/office/powerpoint/2010/main" val="24797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xit" presetSubtype="0" fill="hold" nodeType="afterEffect">
                                  <p:stCondLst>
                                    <p:cond delay="2000"/>
                                  </p:stCondLst>
                                  <p:childTnLst>
                                    <p:animEffect transition="out" filter="fade">
                                      <p:cBhvr>
                                        <p:cTn id="6" dur="2000"/>
                                        <p:tgtEl>
                                          <p:spTgt spid="14"/>
                                        </p:tgtEl>
                                      </p:cBhvr>
                                    </p:animEffect>
                                    <p:anim calcmode="lin" valueType="num">
                                      <p:cBhvr>
                                        <p:cTn id="7" dur="2000"/>
                                        <p:tgtEl>
                                          <p:spTgt spid="14"/>
                                        </p:tgtEl>
                                        <p:attrNameLst>
                                          <p:attrName>style.rotation</p:attrName>
                                        </p:attrNameLst>
                                      </p:cBhvr>
                                      <p:tavLst>
                                        <p:tav tm="0">
                                          <p:val>
                                            <p:fltVal val="0"/>
                                          </p:val>
                                        </p:tav>
                                        <p:tav tm="100000">
                                          <p:val>
                                            <p:fltVal val="720"/>
                                          </p:val>
                                        </p:tav>
                                      </p:tavLst>
                                    </p:anim>
                                    <p:anim calcmode="lin" valueType="num">
                                      <p:cBhvr>
                                        <p:cTn id="8" dur="2000"/>
                                        <p:tgtEl>
                                          <p:spTgt spid="14"/>
                                        </p:tgtEl>
                                        <p:attrNameLst>
                                          <p:attrName>ppt_h</p:attrName>
                                        </p:attrNameLst>
                                      </p:cBhvr>
                                      <p:tavLst>
                                        <p:tav tm="0">
                                          <p:val>
                                            <p:strVal val="ppt_h"/>
                                          </p:val>
                                        </p:tav>
                                        <p:tav tm="100000">
                                          <p:val>
                                            <p:fltVal val="0"/>
                                          </p:val>
                                        </p:tav>
                                      </p:tavLst>
                                    </p:anim>
                                    <p:anim calcmode="lin" valueType="num">
                                      <p:cBhvr>
                                        <p:cTn id="9" dur="2000"/>
                                        <p:tgtEl>
                                          <p:spTgt spid="14"/>
                                        </p:tgtEl>
                                        <p:attrNameLst>
                                          <p:attrName>ppt_w</p:attrName>
                                        </p:attrNameLst>
                                      </p:cBhvr>
                                      <p:tavLst>
                                        <p:tav tm="0">
                                          <p:val>
                                            <p:strVal val="ppt_w"/>
                                          </p:val>
                                        </p:tav>
                                        <p:tav tm="100000">
                                          <p:val>
                                            <p:fltVal val="0"/>
                                          </p:val>
                                        </p:tav>
                                      </p:tavLst>
                                    </p:anim>
                                    <p:set>
                                      <p:cBhvr>
                                        <p:cTn id="10"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93A52C3F-D8E0-4BC2-9862-D0450A77693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24000" y="147761"/>
            <a:ext cx="5301710" cy="2763553"/>
          </a:xfrm>
          <a:prstGeom prst="rect">
            <a:avLst/>
          </a:prstGeom>
        </p:spPr>
      </p:pic>
      <p:pic>
        <p:nvPicPr>
          <p:cNvPr id="3" name="Рисунок 2">
            <a:extLst>
              <a:ext uri="{FF2B5EF4-FFF2-40B4-BE49-F238E27FC236}">
                <a16:creationId xmlns="" xmlns:a16="http://schemas.microsoft.com/office/drawing/2014/main" id="{FC84A05F-810F-4A29-B8CD-2A1CCD1E23E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263" r="5345" b="3641"/>
          <a:stretch/>
        </p:blipFill>
        <p:spPr>
          <a:xfrm>
            <a:off x="6616262" y="191256"/>
            <a:ext cx="3957145" cy="2216434"/>
          </a:xfrm>
          <a:prstGeom prst="rect">
            <a:avLst/>
          </a:prstGeom>
        </p:spPr>
      </p:pic>
      <p:pic>
        <p:nvPicPr>
          <p:cNvPr id="4" name="Рисунок 3">
            <a:extLst>
              <a:ext uri="{FF2B5EF4-FFF2-40B4-BE49-F238E27FC236}">
                <a16:creationId xmlns="" xmlns:a16="http://schemas.microsoft.com/office/drawing/2014/main" id="{FC7E7400-40E6-470E-87B9-54C7130FF31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56673" y="3050628"/>
            <a:ext cx="3980256" cy="3118812"/>
          </a:xfrm>
          <a:prstGeom prst="rect">
            <a:avLst/>
          </a:prstGeom>
        </p:spPr>
      </p:pic>
      <p:pic>
        <p:nvPicPr>
          <p:cNvPr id="5" name="Рисунок 4">
            <a:extLst>
              <a:ext uri="{FF2B5EF4-FFF2-40B4-BE49-F238E27FC236}">
                <a16:creationId xmlns="" xmlns:a16="http://schemas.microsoft.com/office/drawing/2014/main" id="{1A7AFEBA-BAD8-4D0E-96CB-A02A3A1FF074}"/>
              </a:ext>
            </a:extLst>
          </p:cNvPr>
          <p:cNvPicPr>
            <a:picLocks noChangeAspect="1"/>
          </p:cNvPicPr>
          <p:nvPr/>
        </p:nvPicPr>
        <p:blipFill>
          <a:blip r:embed="rId6"/>
          <a:stretch>
            <a:fillRect/>
          </a:stretch>
        </p:blipFill>
        <p:spPr>
          <a:xfrm>
            <a:off x="5938346" y="2712542"/>
            <a:ext cx="3917731" cy="503624"/>
          </a:xfrm>
          <a:prstGeom prst="rect">
            <a:avLst/>
          </a:prstGeom>
        </p:spPr>
      </p:pic>
      <p:pic>
        <p:nvPicPr>
          <p:cNvPr id="6" name="Рисунок 5">
            <a:extLst>
              <a:ext uri="{FF2B5EF4-FFF2-40B4-BE49-F238E27FC236}">
                <a16:creationId xmlns="" xmlns:a16="http://schemas.microsoft.com/office/drawing/2014/main" id="{67BB05FF-1914-4F3D-9CD9-8F88498C935F}"/>
              </a:ext>
            </a:extLst>
          </p:cNvPr>
          <p:cNvPicPr>
            <a:picLocks noChangeAspect="1"/>
          </p:cNvPicPr>
          <p:nvPr/>
        </p:nvPicPr>
        <p:blipFill>
          <a:blip r:embed="rId7"/>
          <a:stretch>
            <a:fillRect/>
          </a:stretch>
        </p:blipFill>
        <p:spPr>
          <a:xfrm>
            <a:off x="6025055" y="3216166"/>
            <a:ext cx="3722536" cy="438674"/>
          </a:xfrm>
          <a:prstGeom prst="rect">
            <a:avLst/>
          </a:prstGeom>
        </p:spPr>
      </p:pic>
      <p:pic>
        <p:nvPicPr>
          <p:cNvPr id="7" name="Рисунок 6">
            <a:extLst>
              <a:ext uri="{FF2B5EF4-FFF2-40B4-BE49-F238E27FC236}">
                <a16:creationId xmlns="" xmlns:a16="http://schemas.microsoft.com/office/drawing/2014/main" id="{0129DB6D-736E-4228-9969-CE93A059A741}"/>
              </a:ext>
            </a:extLst>
          </p:cNvPr>
          <p:cNvPicPr>
            <a:picLocks noChangeAspect="1"/>
          </p:cNvPicPr>
          <p:nvPr/>
        </p:nvPicPr>
        <p:blipFill>
          <a:blip r:embed="rId8"/>
          <a:stretch>
            <a:fillRect/>
          </a:stretch>
        </p:blipFill>
        <p:spPr>
          <a:xfrm>
            <a:off x="5820105" y="4450310"/>
            <a:ext cx="4291059" cy="618304"/>
          </a:xfrm>
          <a:prstGeom prst="rect">
            <a:avLst/>
          </a:prstGeom>
        </p:spPr>
      </p:pic>
      <p:pic>
        <p:nvPicPr>
          <p:cNvPr id="8" name="Рисунок 7">
            <a:extLst>
              <a:ext uri="{FF2B5EF4-FFF2-40B4-BE49-F238E27FC236}">
                <a16:creationId xmlns="" xmlns:a16="http://schemas.microsoft.com/office/drawing/2014/main" id="{DC2428C5-8850-4DE9-9157-C8C1622C3436}"/>
              </a:ext>
            </a:extLst>
          </p:cNvPr>
          <p:cNvPicPr>
            <a:picLocks noChangeAspect="1"/>
          </p:cNvPicPr>
          <p:nvPr/>
        </p:nvPicPr>
        <p:blipFill>
          <a:blip r:embed="rId9"/>
          <a:stretch>
            <a:fillRect/>
          </a:stretch>
        </p:blipFill>
        <p:spPr>
          <a:xfrm>
            <a:off x="1677414" y="6308756"/>
            <a:ext cx="3738774" cy="479003"/>
          </a:xfrm>
          <a:prstGeom prst="rect">
            <a:avLst/>
          </a:prstGeom>
        </p:spPr>
      </p:pic>
    </p:spTree>
    <p:extLst>
      <p:ext uri="{BB962C8B-B14F-4D97-AF65-F5344CB8AC3E}">
        <p14:creationId xmlns:p14="http://schemas.microsoft.com/office/powerpoint/2010/main" val="952824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 xmlns:a16="http://schemas.microsoft.com/office/drawing/2014/main" id="{041DE25D-4B65-4F8C-AD1A-B58946DAE9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1351" y="299545"/>
            <a:ext cx="5294103" cy="2144110"/>
          </a:xfrm>
          <a:prstGeom prst="rect">
            <a:avLst/>
          </a:prstGeom>
        </p:spPr>
      </p:pic>
      <p:sp>
        <p:nvSpPr>
          <p:cNvPr id="10" name="Rectangle 9">
            <a:extLst>
              <a:ext uri="{FF2B5EF4-FFF2-40B4-BE49-F238E27FC236}">
                <a16:creationId xmlns="" xmlns:a16="http://schemas.microsoft.com/office/drawing/2014/main" id="{94E1CBB2-207D-4AB2-9FE1-BB3DFB5F50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070261" y="-1"/>
            <a:ext cx="2236303" cy="2590799"/>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Рисунок 3">
            <a:extLst>
              <a:ext uri="{FF2B5EF4-FFF2-40B4-BE49-F238E27FC236}">
                <a16:creationId xmlns="" xmlns:a16="http://schemas.microsoft.com/office/drawing/2014/main" id="{719D35AC-442F-4B8C-A5F0-B17D6A6884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10049" y="4041366"/>
            <a:ext cx="3096514" cy="1315421"/>
          </a:xfrm>
          <a:prstGeom prst="rect">
            <a:avLst/>
          </a:prstGeom>
        </p:spPr>
      </p:pic>
      <p:pic>
        <p:nvPicPr>
          <p:cNvPr id="5" name="Рисунок 4">
            <a:extLst>
              <a:ext uri="{FF2B5EF4-FFF2-40B4-BE49-F238E27FC236}">
                <a16:creationId xmlns="" xmlns:a16="http://schemas.microsoft.com/office/drawing/2014/main" id="{FD365359-C319-437A-82A6-F2D81E707649}"/>
              </a:ext>
            </a:extLst>
          </p:cNvPr>
          <p:cNvPicPr>
            <a:picLocks noChangeAspect="1"/>
          </p:cNvPicPr>
          <p:nvPr/>
        </p:nvPicPr>
        <p:blipFill>
          <a:blip r:embed="rId5"/>
          <a:stretch>
            <a:fillRect/>
          </a:stretch>
        </p:blipFill>
        <p:spPr>
          <a:xfrm>
            <a:off x="7655765" y="1047676"/>
            <a:ext cx="2433707" cy="2506835"/>
          </a:xfrm>
          <a:prstGeom prst="rect">
            <a:avLst/>
          </a:prstGeom>
        </p:spPr>
      </p:pic>
      <p:sp>
        <p:nvSpPr>
          <p:cNvPr id="12" name="Rectangle 11">
            <a:extLst>
              <a:ext uri="{FF2B5EF4-FFF2-40B4-BE49-F238E27FC236}">
                <a16:creationId xmlns="" xmlns:a16="http://schemas.microsoft.com/office/drawing/2014/main" id="{7B7C8768-C0E6-4BF8-9262-74D6456290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446873"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B063FAF9-ACC5-4257-A431-AB2FCFD5CE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2752928"/>
            <a:ext cx="59664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B3842A57-5543-489A-8D76-ECB59F25A1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000" y="3006497"/>
            <a:ext cx="2535324" cy="3851503"/>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6B5AB787-5A1E-418D-8980-5F3361C655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13320" y="4508919"/>
            <a:ext cx="31546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Рисунок 10">
            <a:extLst>
              <a:ext uri="{FF2B5EF4-FFF2-40B4-BE49-F238E27FC236}">
                <a16:creationId xmlns="" xmlns:a16="http://schemas.microsoft.com/office/drawing/2014/main" id="{169D5A07-3794-4247-87E4-87E36AEFE8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264" b="55499"/>
          <a:stretch/>
        </p:blipFill>
        <p:spPr>
          <a:xfrm>
            <a:off x="7946873" y="4824248"/>
            <a:ext cx="2589252" cy="1651890"/>
          </a:xfrm>
          <a:prstGeom prst="rect">
            <a:avLst/>
          </a:prstGeom>
        </p:spPr>
      </p:pic>
    </p:spTree>
    <p:extLst>
      <p:ext uri="{BB962C8B-B14F-4D97-AF65-F5344CB8AC3E}">
        <p14:creationId xmlns:p14="http://schemas.microsoft.com/office/powerpoint/2010/main" val="3049095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 xmlns:a16="http://schemas.microsoft.com/office/drawing/2014/main" id="{409ECDAF-422D-40B6-947A-ADBF78E3B870}"/>
              </a:ext>
            </a:extLst>
          </p:cNvPr>
          <p:cNvGrpSpPr/>
          <p:nvPr/>
        </p:nvGrpSpPr>
        <p:grpSpPr>
          <a:xfrm>
            <a:off x="3143673" y="0"/>
            <a:ext cx="5819285" cy="629980"/>
            <a:chOff x="1619672" y="0"/>
            <a:chExt cx="5819285" cy="629980"/>
          </a:xfrm>
          <a:solidFill>
            <a:srgbClr val="FFFFFF"/>
          </a:solidFill>
        </p:grpSpPr>
        <p:sp>
          <p:nvSpPr>
            <p:cNvPr id="5" name="TextBox 4"/>
            <p:cNvSpPr txBox="1"/>
            <p:nvPr/>
          </p:nvSpPr>
          <p:spPr>
            <a:xfrm>
              <a:off x="1619672" y="260648"/>
              <a:ext cx="5819285" cy="369332"/>
            </a:xfrm>
            <a:prstGeom prst="rect">
              <a:avLst/>
            </a:prstGeom>
            <a:grpFill/>
          </p:spPr>
          <p:txBody>
            <a:bodyPr wrap="none" rtlCol="0">
              <a:spAutoFit/>
            </a:bodyPr>
            <a:lstStyle/>
            <a:p>
              <a:r>
                <a:rPr lang="en-US" b="1" dirty="0">
                  <a:effectLst>
                    <a:outerShdw blurRad="38100" dist="38100" dir="2700000" algn="tl">
                      <a:srgbClr val="000000">
                        <a:alpha val="43137"/>
                      </a:srgbClr>
                    </a:outerShdw>
                  </a:effectLst>
                </a:rPr>
                <a:t>Working with two accelerating section was started at 2017 </a:t>
              </a:r>
              <a:endParaRPr lang="ru-RU" b="1" dirty="0">
                <a:effectLst>
                  <a:outerShdw blurRad="38100" dist="38100" dir="2700000" algn="tl">
                    <a:srgbClr val="000000">
                      <a:alpha val="43137"/>
                    </a:srgbClr>
                  </a:outerShdw>
                </a:effectLst>
              </a:endParaRPr>
            </a:p>
          </p:txBody>
        </p:sp>
        <p:sp>
          <p:nvSpPr>
            <p:cNvPr id="4" name="TextBox 3"/>
            <p:cNvSpPr txBox="1"/>
            <p:nvPr/>
          </p:nvSpPr>
          <p:spPr>
            <a:xfrm>
              <a:off x="3059832" y="0"/>
              <a:ext cx="3207866" cy="369332"/>
            </a:xfrm>
            <a:prstGeom prst="rect">
              <a:avLst/>
            </a:prstGeom>
            <a:grpFill/>
          </p:spPr>
          <p:txBody>
            <a:bodyPr wrap="none" rtlCol="0">
              <a:spAutoFit/>
            </a:bodyPr>
            <a:lstStyle/>
            <a:p>
              <a:r>
                <a:rPr lang="en-US" b="1" dirty="0">
                  <a:effectLst>
                    <a:outerShdw blurRad="38100" dist="38100" dir="2700000" algn="tl">
                      <a:srgbClr val="000000">
                        <a:alpha val="43137"/>
                      </a:srgbClr>
                    </a:outerShdw>
                  </a:effectLst>
                </a:rPr>
                <a:t>Developing of IREN during 2018</a:t>
              </a:r>
              <a:endParaRPr lang="ru-RU" b="1" dirty="0">
                <a:effectLst>
                  <a:outerShdw blurRad="38100" dist="38100" dir="2700000" algn="tl">
                    <a:srgbClr val="000000">
                      <a:alpha val="43137"/>
                    </a:srgbClr>
                  </a:outerShdw>
                </a:effectLst>
              </a:endParaRPr>
            </a:p>
          </p:txBody>
        </p:sp>
      </p:grpSp>
      <p:sp>
        <p:nvSpPr>
          <p:cNvPr id="6" name="TextBox 5"/>
          <p:cNvSpPr txBox="1"/>
          <p:nvPr/>
        </p:nvSpPr>
        <p:spPr>
          <a:xfrm>
            <a:off x="1524000" y="5517233"/>
            <a:ext cx="5184576" cy="1200329"/>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Plans for 2019:</a:t>
            </a:r>
          </a:p>
          <a:p>
            <a:pPr>
              <a:buFont typeface="Arial" pitchFamily="34" charset="0"/>
              <a:buChar char="•"/>
            </a:pPr>
            <a:r>
              <a:rPr lang="en-US" dirty="0">
                <a:effectLst>
                  <a:outerShdw blurRad="38100" dist="38100" dir="2700000" algn="tl">
                    <a:srgbClr val="000000">
                      <a:alpha val="43137"/>
                    </a:srgbClr>
                  </a:outerShdw>
                </a:effectLst>
              </a:rPr>
              <a:t>Start to operate with new cooling system routinely</a:t>
            </a:r>
          </a:p>
          <a:p>
            <a:pPr>
              <a:buFont typeface="Arial" pitchFamily="34" charset="0"/>
              <a:buChar char="•"/>
            </a:pPr>
            <a:r>
              <a:rPr lang="en-US" dirty="0">
                <a:effectLst>
                  <a:outerShdw blurRad="38100" dist="38100" dir="2700000" algn="tl">
                    <a:srgbClr val="000000">
                      <a:alpha val="43137"/>
                    </a:srgbClr>
                  </a:outerShdw>
                </a:effectLst>
              </a:rPr>
              <a:t>REGATA-2 mounting at its place</a:t>
            </a:r>
          </a:p>
          <a:p>
            <a:pPr>
              <a:buFont typeface="Arial" pitchFamily="34" charset="0"/>
              <a:buChar char="•"/>
            </a:pPr>
            <a:r>
              <a:rPr lang="en-US" dirty="0">
                <a:effectLst>
                  <a:outerShdw blurRad="38100" dist="38100" dir="2700000" algn="tl">
                    <a:srgbClr val="000000">
                      <a:alpha val="43137"/>
                    </a:srgbClr>
                  </a:outerShdw>
                </a:effectLst>
              </a:rPr>
              <a:t>Designing overhauls of experimental halls </a:t>
            </a:r>
            <a:endParaRPr lang="ru-RU" dirty="0">
              <a:effectLst>
                <a:outerShdw blurRad="38100" dist="38100" dir="2700000" algn="tl">
                  <a:srgbClr val="000000">
                    <a:alpha val="43137"/>
                  </a:srgbClr>
                </a:outerShdw>
              </a:effectLst>
            </a:endParaRPr>
          </a:p>
        </p:txBody>
      </p:sp>
      <p:sp>
        <p:nvSpPr>
          <p:cNvPr id="7" name="Прямоугольник 6"/>
          <p:cNvSpPr/>
          <p:nvPr/>
        </p:nvSpPr>
        <p:spPr>
          <a:xfrm>
            <a:off x="6888088" y="764704"/>
            <a:ext cx="3672408" cy="5309146"/>
          </a:xfrm>
          <a:prstGeom prst="rect">
            <a:avLst/>
          </a:prstGeom>
        </p:spPr>
        <p:txBody>
          <a:bodyPr wrap="square">
            <a:spAutoFit/>
          </a:bodyPr>
          <a:lstStyle/>
          <a:p>
            <a:pPr marL="88900" indent="-88900" algn="ctr">
              <a:spcBef>
                <a:spcPts val="600"/>
              </a:spcBef>
            </a:pPr>
            <a:r>
              <a:rPr lang="en-US" sz="1600" dirty="0">
                <a:effectLst>
                  <a:outerShdw blurRad="38100" dist="38100" dir="2700000" algn="tl">
                    <a:srgbClr val="000000">
                      <a:alpha val="43137"/>
                    </a:srgbClr>
                  </a:outerShdw>
                </a:effectLst>
              </a:rPr>
              <a:t>During 2018</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Deep modernization of the cooling system to work independent of IBR-2 (will finished to the end of year)</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New ventilation for  target hall was mounted</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The REGATA-2 equipment was assembled and test at the stand</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To work with ANA at IREN the renovations of rooms (sanitary inspection room, chemical laboratory, etc.) are going </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Preparatory works was done for designing overhauls of experimental halls</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Manufacturing of new waveguide</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Manufacturing of new klystrons (120 Hz) will be finished at the first month of 2019</a:t>
            </a:r>
          </a:p>
        </p:txBody>
      </p:sp>
      <p:pic>
        <p:nvPicPr>
          <p:cNvPr id="8" name="Рисунок 7" descr="УС2.jpg"/>
          <p:cNvPicPr>
            <a:picLocks noChangeAspect="1"/>
          </p:cNvPicPr>
          <p:nvPr/>
        </p:nvPicPr>
        <p:blipFill>
          <a:blip r:embed="rId2" cstate="print"/>
          <a:stretch>
            <a:fillRect/>
          </a:stretch>
        </p:blipFill>
        <p:spPr>
          <a:xfrm>
            <a:off x="1631504" y="620688"/>
            <a:ext cx="3489852" cy="4653136"/>
          </a:xfrm>
          <a:prstGeom prst="rect">
            <a:avLst/>
          </a:prstGeom>
        </p:spPr>
      </p:pic>
      <p:grpSp>
        <p:nvGrpSpPr>
          <p:cNvPr id="11" name="Группа 10"/>
          <p:cNvGrpSpPr/>
          <p:nvPr/>
        </p:nvGrpSpPr>
        <p:grpSpPr>
          <a:xfrm>
            <a:off x="1775521" y="620688"/>
            <a:ext cx="3611893" cy="2708920"/>
            <a:chOff x="827584" y="620688"/>
            <a:chExt cx="3611893" cy="2708920"/>
          </a:xfrm>
        </p:grpSpPr>
        <p:pic>
          <p:nvPicPr>
            <p:cNvPr id="9" name="Рисунок 8" descr="градирня (3).jpg"/>
            <p:cNvPicPr>
              <a:picLocks noChangeAspect="1"/>
            </p:cNvPicPr>
            <p:nvPr/>
          </p:nvPicPr>
          <p:blipFill>
            <a:blip r:embed="rId3" cstate="print"/>
            <a:stretch>
              <a:fillRect/>
            </a:stretch>
          </p:blipFill>
          <p:spPr>
            <a:xfrm>
              <a:off x="827584" y="620688"/>
              <a:ext cx="3611893" cy="2708920"/>
            </a:xfrm>
            <a:prstGeom prst="rect">
              <a:avLst/>
            </a:prstGeom>
          </p:spPr>
        </p:pic>
        <p:sp>
          <p:nvSpPr>
            <p:cNvPr id="10" name="TextBox 9"/>
            <p:cNvSpPr txBox="1"/>
            <p:nvPr/>
          </p:nvSpPr>
          <p:spPr>
            <a:xfrm>
              <a:off x="899592" y="764704"/>
              <a:ext cx="1954381" cy="369332"/>
            </a:xfrm>
            <a:prstGeom prst="rect">
              <a:avLst/>
            </a:prstGeom>
            <a:noFill/>
          </p:spPr>
          <p:txBody>
            <a:bodyPr wrap="none" rtlCol="0">
              <a:spAutoFit/>
            </a:bodyPr>
            <a:lstStyle/>
            <a:p>
              <a:r>
                <a:rPr lang="en-US" b="1" dirty="0">
                  <a:solidFill>
                    <a:schemeClr val="bg1"/>
                  </a:solidFill>
                  <a:latin typeface="Clarendon Extended" pitchFamily="18" charset="0"/>
                </a:rPr>
                <a:t>Dry cooling tower</a:t>
              </a:r>
              <a:endParaRPr lang="ru-RU" b="1" dirty="0">
                <a:solidFill>
                  <a:schemeClr val="bg1"/>
                </a:solidFill>
              </a:endParaRPr>
            </a:p>
          </p:txBody>
        </p:sp>
      </p:grpSp>
      <p:grpSp>
        <p:nvGrpSpPr>
          <p:cNvPr id="14" name="Группа 13"/>
          <p:cNvGrpSpPr/>
          <p:nvPr/>
        </p:nvGrpSpPr>
        <p:grpSpPr>
          <a:xfrm>
            <a:off x="1919536" y="1124744"/>
            <a:ext cx="3672408" cy="2754306"/>
            <a:chOff x="395536" y="1124744"/>
            <a:chExt cx="3672408" cy="2754306"/>
          </a:xfrm>
        </p:grpSpPr>
        <p:pic>
          <p:nvPicPr>
            <p:cNvPr id="12" name="Рисунок 11" descr="чиллер (2).jpg"/>
            <p:cNvPicPr>
              <a:picLocks noChangeAspect="1"/>
            </p:cNvPicPr>
            <p:nvPr/>
          </p:nvPicPr>
          <p:blipFill>
            <a:blip r:embed="rId4" cstate="print"/>
            <a:stretch>
              <a:fillRect/>
            </a:stretch>
          </p:blipFill>
          <p:spPr>
            <a:xfrm>
              <a:off x="395536" y="1124744"/>
              <a:ext cx="3672408" cy="2754306"/>
            </a:xfrm>
            <a:prstGeom prst="rect">
              <a:avLst/>
            </a:prstGeom>
          </p:spPr>
        </p:pic>
        <p:sp>
          <p:nvSpPr>
            <p:cNvPr id="13" name="TextBox 12"/>
            <p:cNvSpPr txBox="1"/>
            <p:nvPr/>
          </p:nvSpPr>
          <p:spPr>
            <a:xfrm>
              <a:off x="395536" y="1124744"/>
              <a:ext cx="2012089" cy="369332"/>
            </a:xfrm>
            <a:prstGeom prst="rect">
              <a:avLst/>
            </a:prstGeom>
            <a:noFill/>
          </p:spPr>
          <p:txBody>
            <a:bodyPr wrap="none" rtlCol="0">
              <a:spAutoFit/>
            </a:bodyPr>
            <a:lstStyle/>
            <a:p>
              <a:r>
                <a:rPr lang="en-US" dirty="0">
                  <a:latin typeface="Clarendon Extended" pitchFamily="18" charset="0"/>
                </a:rPr>
                <a:t>One of two Chillers</a:t>
              </a:r>
              <a:endParaRPr lang="ru-RU" dirty="0"/>
            </a:p>
          </p:txBody>
        </p:sp>
      </p:grpSp>
      <p:grpSp>
        <p:nvGrpSpPr>
          <p:cNvPr id="17" name="Группа 16"/>
          <p:cNvGrpSpPr/>
          <p:nvPr/>
        </p:nvGrpSpPr>
        <p:grpSpPr>
          <a:xfrm>
            <a:off x="2063552" y="1484784"/>
            <a:ext cx="3672408" cy="2754306"/>
            <a:chOff x="539552" y="1484784"/>
            <a:chExt cx="3672408" cy="2754306"/>
          </a:xfrm>
        </p:grpSpPr>
        <p:pic>
          <p:nvPicPr>
            <p:cNvPr id="15" name="Рисунок 14" descr="гидромодуль (3).jpg"/>
            <p:cNvPicPr>
              <a:picLocks noChangeAspect="1"/>
            </p:cNvPicPr>
            <p:nvPr/>
          </p:nvPicPr>
          <p:blipFill>
            <a:blip r:embed="rId5" cstate="print"/>
            <a:stretch>
              <a:fillRect/>
            </a:stretch>
          </p:blipFill>
          <p:spPr>
            <a:xfrm>
              <a:off x="539552" y="1484784"/>
              <a:ext cx="3672408" cy="2754306"/>
            </a:xfrm>
            <a:prstGeom prst="rect">
              <a:avLst/>
            </a:prstGeom>
          </p:spPr>
        </p:pic>
        <p:sp>
          <p:nvSpPr>
            <p:cNvPr id="16" name="TextBox 15"/>
            <p:cNvSpPr txBox="1"/>
            <p:nvPr/>
          </p:nvSpPr>
          <p:spPr>
            <a:xfrm>
              <a:off x="539552" y="1484784"/>
              <a:ext cx="3672408" cy="584775"/>
            </a:xfrm>
            <a:prstGeom prst="rect">
              <a:avLst/>
            </a:prstGeom>
            <a:solidFill>
              <a:schemeClr val="bg1">
                <a:alpha val="67000"/>
              </a:schemeClr>
            </a:solidFill>
          </p:spPr>
          <p:txBody>
            <a:bodyPr wrap="square" rtlCol="0">
              <a:spAutoFit/>
            </a:bodyPr>
            <a:lstStyle/>
            <a:p>
              <a:pPr algn="ctr"/>
              <a:r>
                <a:rPr lang="en-US" sz="1600" dirty="0">
                  <a:latin typeface="Clarendon Extended" pitchFamily="18" charset="0"/>
                </a:rPr>
                <a:t>Four heat exchange</a:t>
              </a:r>
            </a:p>
            <a:p>
              <a:pPr algn="ctr"/>
              <a:r>
                <a:rPr lang="en-US" sz="1600" dirty="0">
                  <a:latin typeface="Clarendon Extended" pitchFamily="18" charset="0"/>
                </a:rPr>
                <a:t> modules</a:t>
              </a:r>
              <a:endParaRPr lang="ru-RU" sz="1600" dirty="0"/>
            </a:p>
          </p:txBody>
        </p:sp>
      </p:grpSp>
      <p:grpSp>
        <p:nvGrpSpPr>
          <p:cNvPr id="21" name="Группа 20"/>
          <p:cNvGrpSpPr/>
          <p:nvPr/>
        </p:nvGrpSpPr>
        <p:grpSpPr>
          <a:xfrm>
            <a:off x="2639616" y="548680"/>
            <a:ext cx="3577206" cy="4824536"/>
            <a:chOff x="1115616" y="548680"/>
            <a:chExt cx="3577206" cy="4824536"/>
          </a:xfrm>
        </p:grpSpPr>
        <p:pic>
          <p:nvPicPr>
            <p:cNvPr id="18" name="Рисунок 17" descr="IMG_20180917_115936.jpg"/>
            <p:cNvPicPr>
              <a:picLocks noChangeAspect="1"/>
            </p:cNvPicPr>
            <p:nvPr/>
          </p:nvPicPr>
          <p:blipFill>
            <a:blip r:embed="rId6" cstate="print"/>
            <a:stretch>
              <a:fillRect/>
            </a:stretch>
          </p:blipFill>
          <p:spPr>
            <a:xfrm>
              <a:off x="1115616" y="620688"/>
              <a:ext cx="3564396" cy="4752528"/>
            </a:xfrm>
            <a:prstGeom prst="rect">
              <a:avLst/>
            </a:prstGeom>
          </p:spPr>
        </p:pic>
        <p:sp>
          <p:nvSpPr>
            <p:cNvPr id="20" name="TextBox 19"/>
            <p:cNvSpPr txBox="1"/>
            <p:nvPr/>
          </p:nvSpPr>
          <p:spPr>
            <a:xfrm>
              <a:off x="1115616" y="548680"/>
              <a:ext cx="3577206" cy="646331"/>
            </a:xfrm>
            <a:prstGeom prst="rect">
              <a:avLst/>
            </a:prstGeom>
            <a:solidFill>
              <a:schemeClr val="bg1">
                <a:alpha val="45000"/>
              </a:schemeClr>
            </a:solidFill>
          </p:spPr>
          <p:txBody>
            <a:bodyPr wrap="square" rtlCol="0">
              <a:spAutoFit/>
            </a:bodyPr>
            <a:lstStyle/>
            <a:p>
              <a:pPr algn="ctr"/>
              <a:r>
                <a:rPr lang="en-US" b="1" dirty="0">
                  <a:effectLst>
                    <a:outerShdw blurRad="38100" dist="38100" dir="2700000" algn="tl">
                      <a:srgbClr val="000000">
                        <a:alpha val="43137"/>
                      </a:srgbClr>
                    </a:outerShdw>
                  </a:effectLst>
                  <a:latin typeface="Clarendon Extended" pitchFamily="18" charset="0"/>
                </a:rPr>
                <a:t>REGATA-2 pneumatic transportation system at stand</a:t>
              </a:r>
              <a:endParaRPr lang="ru-RU"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2853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All FlerovLab_base 2"/>
          <p:cNvPicPr>
            <a:picLocks noChangeAspect="1" noChangeArrowheads="1"/>
          </p:cNvPicPr>
          <p:nvPr/>
        </p:nvPicPr>
        <p:blipFill>
          <a:blip r:embed="rId3"/>
          <a:srcRect/>
          <a:stretch>
            <a:fillRect/>
          </a:stretch>
        </p:blipFill>
        <p:spPr bwMode="auto">
          <a:xfrm>
            <a:off x="3049588" y="539750"/>
            <a:ext cx="6972300" cy="3176588"/>
          </a:xfrm>
          <a:prstGeom prst="rect">
            <a:avLst/>
          </a:prstGeom>
          <a:noFill/>
          <a:ln w="9525">
            <a:noFill/>
            <a:miter lim="800000"/>
            <a:headEnd/>
            <a:tailEnd/>
          </a:ln>
        </p:spPr>
      </p:pic>
      <p:pic>
        <p:nvPicPr>
          <p:cNvPr id="16386" name="Picture 4" descr="All FlerovLab_accelerators"/>
          <p:cNvPicPr>
            <a:picLocks noChangeAspect="1" noChangeArrowheads="1"/>
          </p:cNvPicPr>
          <p:nvPr/>
        </p:nvPicPr>
        <p:blipFill>
          <a:blip r:embed="rId4"/>
          <a:srcRect/>
          <a:stretch>
            <a:fillRect/>
          </a:stretch>
        </p:blipFill>
        <p:spPr bwMode="auto">
          <a:xfrm>
            <a:off x="3071813" y="531814"/>
            <a:ext cx="6972300" cy="3176587"/>
          </a:xfrm>
          <a:prstGeom prst="rect">
            <a:avLst/>
          </a:prstGeom>
          <a:solidFill>
            <a:schemeClr val="tx2"/>
          </a:solidFill>
          <a:ln w="9525">
            <a:noFill/>
            <a:miter lim="800000"/>
            <a:headEnd/>
            <a:tailEnd/>
          </a:ln>
        </p:spPr>
      </p:pic>
      <p:sp>
        <p:nvSpPr>
          <p:cNvPr id="16387" name="Text Box 7"/>
          <p:cNvSpPr txBox="1">
            <a:spLocks noChangeArrowheads="1"/>
          </p:cNvSpPr>
          <p:nvPr/>
        </p:nvSpPr>
        <p:spPr bwMode="auto">
          <a:xfrm>
            <a:off x="5461001" y="1938338"/>
            <a:ext cx="765175" cy="304800"/>
          </a:xfrm>
          <a:prstGeom prst="rect">
            <a:avLst/>
          </a:prstGeom>
          <a:noFill/>
          <a:ln w="9525">
            <a:noFill/>
            <a:miter lim="800000"/>
            <a:headEnd/>
            <a:tailEnd/>
          </a:ln>
        </p:spPr>
        <p:txBody>
          <a:bodyPr>
            <a:spAutoFit/>
          </a:bodyPr>
          <a:lstStyle/>
          <a:p>
            <a:pPr eaLnBrk="0" hangingPunct="0">
              <a:spcBef>
                <a:spcPct val="50000"/>
              </a:spcBef>
            </a:pPr>
            <a:r>
              <a:rPr lang="ru-RU" altLang="ru-RU" sz="1400">
                <a:solidFill>
                  <a:srgbClr val="FFFFFF"/>
                </a:solidFill>
                <a:latin typeface="Times New Roman" pitchFamily="18" charset="0"/>
                <a:cs typeface="Arial" charset="0"/>
              </a:rPr>
              <a:t>DRIBs</a:t>
            </a:r>
          </a:p>
        </p:txBody>
      </p:sp>
      <p:sp>
        <p:nvSpPr>
          <p:cNvPr id="16388" name="Text Box 9"/>
          <p:cNvSpPr txBox="1">
            <a:spLocks noChangeArrowheads="1"/>
          </p:cNvSpPr>
          <p:nvPr/>
        </p:nvSpPr>
        <p:spPr bwMode="auto">
          <a:xfrm>
            <a:off x="7596189" y="708025"/>
            <a:ext cx="765175" cy="336550"/>
          </a:xfrm>
          <a:prstGeom prst="rect">
            <a:avLst/>
          </a:prstGeom>
          <a:noFill/>
          <a:ln w="9525">
            <a:noFill/>
            <a:miter lim="800000"/>
            <a:headEnd/>
            <a:tailEnd/>
          </a:ln>
        </p:spPr>
        <p:txBody>
          <a:bodyPr>
            <a:spAutoFit/>
          </a:bodyPr>
          <a:lstStyle/>
          <a:p>
            <a:pPr eaLnBrk="0" hangingPunct="0">
              <a:spcBef>
                <a:spcPct val="50000"/>
              </a:spcBef>
            </a:pPr>
            <a:r>
              <a:rPr lang="en-US" altLang="ru-RU" sz="1600" b="1">
                <a:solidFill>
                  <a:srgbClr val="FF0000"/>
                </a:solidFill>
                <a:latin typeface="Times New Roman" pitchFamily="18" charset="0"/>
                <a:cs typeface="Arial" charset="0"/>
              </a:rPr>
              <a:t>U</a:t>
            </a:r>
            <a:r>
              <a:rPr lang="ru-RU" altLang="ru-RU" sz="1600" b="1">
                <a:solidFill>
                  <a:srgbClr val="FF0000"/>
                </a:solidFill>
                <a:latin typeface="Times New Roman" pitchFamily="18" charset="0"/>
                <a:cs typeface="Arial" charset="0"/>
              </a:rPr>
              <a:t>200</a:t>
            </a:r>
          </a:p>
        </p:txBody>
      </p:sp>
      <p:sp>
        <p:nvSpPr>
          <p:cNvPr id="16389" name="Text Box 10"/>
          <p:cNvSpPr txBox="1">
            <a:spLocks noChangeArrowheads="1"/>
          </p:cNvSpPr>
          <p:nvPr/>
        </p:nvSpPr>
        <p:spPr bwMode="auto">
          <a:xfrm>
            <a:off x="8310564" y="1258888"/>
            <a:ext cx="765175" cy="336550"/>
          </a:xfrm>
          <a:prstGeom prst="rect">
            <a:avLst/>
          </a:prstGeom>
          <a:noFill/>
          <a:ln w="9525">
            <a:noFill/>
            <a:miter lim="800000"/>
            <a:headEnd/>
            <a:tailEnd/>
          </a:ln>
        </p:spPr>
        <p:txBody>
          <a:bodyPr>
            <a:spAutoFit/>
          </a:bodyPr>
          <a:lstStyle/>
          <a:p>
            <a:pPr eaLnBrk="0" hangingPunct="0">
              <a:spcBef>
                <a:spcPct val="50000"/>
              </a:spcBef>
            </a:pPr>
            <a:r>
              <a:rPr lang="ru-RU" altLang="ru-RU" sz="1600" b="1">
                <a:solidFill>
                  <a:srgbClr val="FF0000"/>
                </a:solidFill>
                <a:latin typeface="Times New Roman" pitchFamily="18" charset="0"/>
                <a:cs typeface="Arial" charset="0"/>
              </a:rPr>
              <a:t>IC100</a:t>
            </a:r>
          </a:p>
        </p:txBody>
      </p:sp>
      <p:sp>
        <p:nvSpPr>
          <p:cNvPr id="16390" name="Text Box 13"/>
          <p:cNvSpPr txBox="1">
            <a:spLocks noChangeArrowheads="1"/>
          </p:cNvSpPr>
          <p:nvPr/>
        </p:nvSpPr>
        <p:spPr bwMode="auto">
          <a:xfrm>
            <a:off x="3648076" y="458788"/>
            <a:ext cx="2303463" cy="457200"/>
          </a:xfrm>
          <a:prstGeom prst="rect">
            <a:avLst/>
          </a:prstGeom>
          <a:noFill/>
          <a:ln w="9525">
            <a:noFill/>
            <a:miter lim="800000"/>
            <a:headEnd/>
            <a:tailEnd/>
          </a:ln>
        </p:spPr>
        <p:txBody>
          <a:bodyPr>
            <a:spAutoFit/>
          </a:bodyPr>
          <a:lstStyle/>
          <a:p>
            <a:pPr algn="ctr" eaLnBrk="0" hangingPunct="0"/>
            <a:r>
              <a:rPr lang="en-US" altLang="ru-RU" sz="1200" b="1" dirty="0">
                <a:solidFill>
                  <a:srgbClr val="0000CC"/>
                </a:solidFill>
                <a:latin typeface="Times New Roman" pitchFamily="18" charset="0"/>
                <a:cs typeface="Arial" charset="0"/>
              </a:rPr>
              <a:t>Study of reactions with stable</a:t>
            </a:r>
          </a:p>
          <a:p>
            <a:pPr algn="ctr" eaLnBrk="0" hangingPunct="0"/>
            <a:r>
              <a:rPr lang="en-US" altLang="ru-RU" sz="1200" b="1" dirty="0">
                <a:solidFill>
                  <a:srgbClr val="0000CC"/>
                </a:solidFill>
                <a:latin typeface="Times New Roman" pitchFamily="18" charset="0"/>
                <a:cs typeface="Arial" charset="0"/>
              </a:rPr>
              <a:t>and radioactive beams</a:t>
            </a:r>
            <a:endParaRPr lang="ru-RU" altLang="ru-RU" sz="1200" b="1" dirty="0">
              <a:solidFill>
                <a:srgbClr val="0000CC"/>
              </a:solidFill>
              <a:latin typeface="Times New Roman" pitchFamily="18" charset="0"/>
              <a:cs typeface="Arial" charset="0"/>
            </a:endParaRPr>
          </a:p>
        </p:txBody>
      </p:sp>
      <p:sp>
        <p:nvSpPr>
          <p:cNvPr id="16391" name="Text Box 20"/>
          <p:cNvSpPr txBox="1">
            <a:spLocks noChangeArrowheads="1"/>
          </p:cNvSpPr>
          <p:nvPr/>
        </p:nvSpPr>
        <p:spPr bwMode="auto">
          <a:xfrm>
            <a:off x="7608889" y="3051176"/>
            <a:ext cx="1152525" cy="549275"/>
          </a:xfrm>
          <a:prstGeom prst="rect">
            <a:avLst/>
          </a:prstGeom>
          <a:noFill/>
          <a:ln w="9525">
            <a:noFill/>
            <a:miter lim="800000"/>
            <a:headEnd/>
            <a:tailEnd/>
          </a:ln>
        </p:spPr>
        <p:txBody>
          <a:bodyPr>
            <a:spAutoFit/>
          </a:bodyPr>
          <a:lstStyle/>
          <a:p>
            <a:pPr eaLnBrk="0" hangingPunct="0">
              <a:spcBef>
                <a:spcPct val="50000"/>
              </a:spcBef>
            </a:pPr>
            <a:r>
              <a:rPr lang="en-US" altLang="ru-RU" sz="1600" b="1">
                <a:solidFill>
                  <a:srgbClr val="FF0000"/>
                </a:solidFill>
                <a:latin typeface="Times New Roman" pitchFamily="18" charset="0"/>
                <a:cs typeface="Arial" charset="0"/>
              </a:rPr>
              <a:t>U</a:t>
            </a:r>
            <a:r>
              <a:rPr lang="ru-RU" altLang="ru-RU" sz="1600" b="1">
                <a:solidFill>
                  <a:srgbClr val="FF0000"/>
                </a:solidFill>
                <a:latin typeface="Times New Roman" pitchFamily="18" charset="0"/>
                <a:cs typeface="Arial" charset="0"/>
              </a:rPr>
              <a:t>400M </a:t>
            </a:r>
          </a:p>
          <a:p>
            <a:pPr eaLnBrk="0" hangingPunct="0"/>
            <a:r>
              <a:rPr lang="ru-RU" altLang="ru-RU" sz="1400" b="1">
                <a:solidFill>
                  <a:srgbClr val="FF0000"/>
                </a:solidFill>
                <a:latin typeface="Times New Roman" pitchFamily="18" charset="0"/>
                <a:cs typeface="Arial" charset="0"/>
              </a:rPr>
              <a:t>&amp;SC ECR</a:t>
            </a:r>
          </a:p>
        </p:txBody>
      </p:sp>
      <p:pic>
        <p:nvPicPr>
          <p:cNvPr id="16392" name="Picture 22" descr="All FlerovLab_NanoLab"/>
          <p:cNvPicPr>
            <a:picLocks noChangeAspect="1" noChangeArrowheads="1"/>
          </p:cNvPicPr>
          <p:nvPr/>
        </p:nvPicPr>
        <p:blipFill>
          <a:blip r:embed="rId5"/>
          <a:srcRect/>
          <a:stretch>
            <a:fillRect/>
          </a:stretch>
        </p:blipFill>
        <p:spPr bwMode="auto">
          <a:xfrm>
            <a:off x="8832850" y="1765301"/>
            <a:ext cx="1835150" cy="949325"/>
          </a:xfrm>
          <a:prstGeom prst="rect">
            <a:avLst/>
          </a:prstGeom>
          <a:noFill/>
          <a:ln w="9525">
            <a:noFill/>
            <a:miter lim="800000"/>
            <a:headEnd/>
            <a:tailEnd/>
          </a:ln>
        </p:spPr>
      </p:pic>
      <p:sp>
        <p:nvSpPr>
          <p:cNvPr id="16393" name="Text Box 24"/>
          <p:cNvSpPr txBox="1">
            <a:spLocks noChangeArrowheads="1"/>
          </p:cNvSpPr>
          <p:nvPr/>
        </p:nvSpPr>
        <p:spPr bwMode="auto">
          <a:xfrm>
            <a:off x="9244014" y="1766889"/>
            <a:ext cx="1412875" cy="276225"/>
          </a:xfrm>
          <a:prstGeom prst="rect">
            <a:avLst/>
          </a:prstGeom>
          <a:noFill/>
          <a:ln w="9525">
            <a:noFill/>
            <a:miter lim="800000"/>
            <a:headEnd/>
            <a:tailEnd/>
          </a:ln>
        </p:spPr>
        <p:txBody>
          <a:bodyPr>
            <a:spAutoFit/>
          </a:bodyPr>
          <a:lstStyle/>
          <a:p>
            <a:pPr algn="ctr" eaLnBrk="0" hangingPunct="0">
              <a:spcBef>
                <a:spcPct val="50000"/>
              </a:spcBef>
            </a:pPr>
            <a:r>
              <a:rPr lang="en-US" altLang="ru-RU" sz="1200" b="1" dirty="0">
                <a:solidFill>
                  <a:srgbClr val="0000CC"/>
                </a:solidFill>
                <a:latin typeface="Times New Roman" pitchFamily="18" charset="0"/>
                <a:cs typeface="Arial" charset="0"/>
              </a:rPr>
              <a:t>Nano-laboratory</a:t>
            </a:r>
            <a:endParaRPr lang="ru-RU" altLang="ru-RU" sz="1200" b="1" dirty="0">
              <a:solidFill>
                <a:srgbClr val="0000CC"/>
              </a:solidFill>
              <a:latin typeface="Times New Roman" pitchFamily="18" charset="0"/>
              <a:cs typeface="Arial" charset="0"/>
            </a:endParaRPr>
          </a:p>
        </p:txBody>
      </p:sp>
      <p:sp>
        <p:nvSpPr>
          <p:cNvPr id="16394" name="Text Box 25"/>
          <p:cNvSpPr txBox="1">
            <a:spLocks noChangeArrowheads="1"/>
          </p:cNvSpPr>
          <p:nvPr/>
        </p:nvSpPr>
        <p:spPr bwMode="auto">
          <a:xfrm>
            <a:off x="9324976" y="2124075"/>
            <a:ext cx="1260475" cy="451406"/>
          </a:xfrm>
          <a:prstGeom prst="rect">
            <a:avLst/>
          </a:prstGeom>
          <a:noFill/>
          <a:ln w="9525">
            <a:noFill/>
            <a:miter lim="800000"/>
            <a:headEnd/>
            <a:tailEnd/>
          </a:ln>
        </p:spPr>
        <p:txBody>
          <a:bodyPr>
            <a:spAutoFit/>
          </a:bodyPr>
          <a:lstStyle/>
          <a:p>
            <a:pPr algn="ctr" eaLnBrk="0" hangingPunct="0">
              <a:spcBef>
                <a:spcPct val="50000"/>
              </a:spcBef>
            </a:pPr>
            <a:endParaRPr lang="ru-RU" altLang="ru-RU" sz="1400" b="1" baseline="30000" dirty="0">
              <a:solidFill>
                <a:srgbClr val="0000CC"/>
              </a:solidFill>
              <a:latin typeface="Times New Roman" pitchFamily="18" charset="0"/>
              <a:cs typeface="Arial" charset="0"/>
            </a:endParaRPr>
          </a:p>
          <a:p>
            <a:pPr algn="ctr" eaLnBrk="0" hangingPunct="0">
              <a:spcBef>
                <a:spcPct val="50000"/>
              </a:spcBef>
            </a:pPr>
            <a:r>
              <a:rPr lang="ru-RU" altLang="ru-RU" sz="1400" b="1" baseline="30000" dirty="0">
                <a:solidFill>
                  <a:srgbClr val="0000CC"/>
                </a:solidFill>
                <a:latin typeface="Times New Roman" pitchFamily="18" charset="0"/>
                <a:cs typeface="Arial" charset="0"/>
              </a:rPr>
              <a:t>1500</a:t>
            </a:r>
            <a:r>
              <a:rPr lang="en-US" altLang="ru-RU" sz="1400" b="1" baseline="30000" dirty="0">
                <a:solidFill>
                  <a:srgbClr val="0000CC"/>
                </a:solidFill>
                <a:latin typeface="Times New Roman" pitchFamily="18" charset="0"/>
                <a:cs typeface="Arial" charset="0"/>
              </a:rPr>
              <a:t>m</a:t>
            </a:r>
            <a:r>
              <a:rPr lang="ru-RU" altLang="ru-RU" sz="1400" b="1" baseline="30000" dirty="0">
                <a:solidFill>
                  <a:srgbClr val="0000CC"/>
                </a:solidFill>
                <a:latin typeface="Times New Roman" pitchFamily="18" charset="0"/>
                <a:cs typeface="Arial" charset="0"/>
              </a:rPr>
              <a:t>2</a:t>
            </a:r>
          </a:p>
        </p:txBody>
      </p:sp>
      <p:grpSp>
        <p:nvGrpSpPr>
          <p:cNvPr id="16395" name="Группа 39"/>
          <p:cNvGrpSpPr>
            <a:grpSpLocks/>
          </p:cNvGrpSpPr>
          <p:nvPr/>
        </p:nvGrpSpPr>
        <p:grpSpPr bwMode="auto">
          <a:xfrm>
            <a:off x="1774825" y="458789"/>
            <a:ext cx="3862388" cy="2903537"/>
            <a:chOff x="251192" y="1268087"/>
            <a:chExt cx="3862022" cy="2903303"/>
          </a:xfrm>
        </p:grpSpPr>
        <p:grpSp>
          <p:nvGrpSpPr>
            <p:cNvPr id="16404" name="Group 15"/>
            <p:cNvGrpSpPr>
              <a:grpSpLocks/>
            </p:cNvGrpSpPr>
            <p:nvPr/>
          </p:nvGrpSpPr>
          <p:grpSpPr bwMode="auto">
            <a:xfrm>
              <a:off x="2295526" y="1895475"/>
              <a:ext cx="1817688" cy="2035176"/>
              <a:chOff x="1446" y="1194"/>
              <a:chExt cx="1145" cy="1282"/>
            </a:xfrm>
          </p:grpSpPr>
          <p:pic>
            <p:nvPicPr>
              <p:cNvPr id="16410" name="Picture 17" descr="All FlerovLab_131 Build_last_2"/>
              <p:cNvPicPr>
                <a:picLocks noChangeAspect="1" noChangeArrowheads="1"/>
              </p:cNvPicPr>
              <p:nvPr/>
            </p:nvPicPr>
            <p:blipFill>
              <a:blip r:embed="rId6"/>
              <a:srcRect/>
              <a:stretch>
                <a:fillRect/>
              </a:stretch>
            </p:blipFill>
            <p:spPr bwMode="auto">
              <a:xfrm>
                <a:off x="1446" y="1194"/>
                <a:ext cx="1145" cy="1282"/>
              </a:xfrm>
              <a:prstGeom prst="rect">
                <a:avLst/>
              </a:prstGeom>
              <a:noFill/>
              <a:ln w="9525">
                <a:noFill/>
                <a:miter lim="800000"/>
                <a:headEnd/>
                <a:tailEnd/>
              </a:ln>
            </p:spPr>
          </p:pic>
          <p:sp>
            <p:nvSpPr>
              <p:cNvPr id="16411" name="Text Box 19"/>
              <p:cNvSpPr txBox="1">
                <a:spLocks noChangeArrowheads="1"/>
              </p:cNvSpPr>
              <p:nvPr/>
            </p:nvSpPr>
            <p:spPr bwMode="auto">
              <a:xfrm>
                <a:off x="1620" y="1426"/>
                <a:ext cx="776" cy="149"/>
              </a:xfrm>
              <a:prstGeom prst="rect">
                <a:avLst/>
              </a:prstGeom>
              <a:noFill/>
              <a:ln w="9525">
                <a:noFill/>
                <a:miter lim="800000"/>
                <a:headEnd/>
                <a:tailEnd/>
              </a:ln>
            </p:spPr>
            <p:txBody>
              <a:bodyPr>
                <a:spAutoFit/>
              </a:bodyPr>
              <a:lstStyle/>
              <a:p>
                <a:pPr algn="ctr" eaLnBrk="0" hangingPunct="0"/>
                <a:r>
                  <a:rPr lang="ru-RU" altLang="ru-RU" sz="1400" b="1" baseline="30000">
                    <a:solidFill>
                      <a:srgbClr val="FFFFFF"/>
                    </a:solidFill>
                    <a:latin typeface="Times New Roman" pitchFamily="18" charset="0"/>
                    <a:cs typeface="Arial" charset="0"/>
                  </a:rPr>
                  <a:t>1500м2</a:t>
                </a:r>
              </a:p>
            </p:txBody>
          </p:sp>
        </p:grpSp>
        <p:pic>
          <p:nvPicPr>
            <p:cNvPr id="16405" name="Picture 28" descr="All FlerovLab_DC280_new_with_build_gif"/>
            <p:cNvPicPr>
              <a:picLocks noChangeAspect="1" noChangeArrowheads="1"/>
            </p:cNvPicPr>
            <p:nvPr/>
          </p:nvPicPr>
          <p:blipFill>
            <a:blip r:embed="rId7"/>
            <a:srcRect/>
            <a:stretch>
              <a:fillRect/>
            </a:stretch>
          </p:blipFill>
          <p:spPr bwMode="auto">
            <a:xfrm>
              <a:off x="400050" y="1507566"/>
              <a:ext cx="2184400" cy="2663824"/>
            </a:xfrm>
            <a:prstGeom prst="rect">
              <a:avLst/>
            </a:prstGeom>
            <a:noFill/>
            <a:ln w="9525">
              <a:noFill/>
              <a:miter lim="800000"/>
              <a:headEnd/>
              <a:tailEnd/>
            </a:ln>
          </p:spPr>
        </p:pic>
        <p:sp>
          <p:nvSpPr>
            <p:cNvPr id="16406" name="Text Box 29"/>
            <p:cNvSpPr txBox="1">
              <a:spLocks noChangeArrowheads="1"/>
            </p:cNvSpPr>
            <p:nvPr/>
          </p:nvSpPr>
          <p:spPr bwMode="auto">
            <a:xfrm>
              <a:off x="971849" y="2277655"/>
              <a:ext cx="1231783" cy="235943"/>
            </a:xfrm>
            <a:prstGeom prst="rect">
              <a:avLst/>
            </a:prstGeom>
            <a:noFill/>
            <a:ln w="9525">
              <a:noFill/>
              <a:miter lim="800000"/>
              <a:headEnd/>
              <a:tailEnd/>
            </a:ln>
          </p:spPr>
          <p:txBody>
            <a:bodyPr>
              <a:spAutoFit/>
            </a:bodyPr>
            <a:lstStyle/>
            <a:p>
              <a:pPr algn="ctr" eaLnBrk="0" hangingPunct="0"/>
              <a:r>
                <a:rPr lang="ru-RU" altLang="ru-RU" sz="1400" b="1" baseline="30000">
                  <a:solidFill>
                    <a:srgbClr val="FFFFFF"/>
                  </a:solidFill>
                  <a:latin typeface="Times New Roman" pitchFamily="18" charset="0"/>
                  <a:cs typeface="Arial" charset="0"/>
                </a:rPr>
                <a:t>1000м2</a:t>
              </a:r>
            </a:p>
          </p:txBody>
        </p:sp>
        <p:pic>
          <p:nvPicPr>
            <p:cNvPr id="16407" name="Picture 30" descr="All FlerovLab_DC280_new_with_accel_gif_2"/>
            <p:cNvPicPr>
              <a:picLocks noChangeAspect="1" noChangeArrowheads="1"/>
            </p:cNvPicPr>
            <p:nvPr/>
          </p:nvPicPr>
          <p:blipFill>
            <a:blip r:embed="rId8"/>
            <a:srcRect/>
            <a:stretch>
              <a:fillRect/>
            </a:stretch>
          </p:blipFill>
          <p:spPr bwMode="auto">
            <a:xfrm>
              <a:off x="630238" y="2606675"/>
              <a:ext cx="1104900" cy="877888"/>
            </a:xfrm>
            <a:prstGeom prst="rect">
              <a:avLst/>
            </a:prstGeom>
            <a:noFill/>
            <a:ln w="9525">
              <a:noFill/>
              <a:miter lim="800000"/>
              <a:headEnd/>
              <a:tailEnd/>
            </a:ln>
          </p:spPr>
        </p:pic>
        <p:sp>
          <p:nvSpPr>
            <p:cNvPr id="16408" name="Text Box 6"/>
            <p:cNvSpPr txBox="1">
              <a:spLocks noChangeArrowheads="1"/>
            </p:cNvSpPr>
            <p:nvPr/>
          </p:nvSpPr>
          <p:spPr bwMode="auto">
            <a:xfrm>
              <a:off x="755969" y="3428500"/>
              <a:ext cx="1357184" cy="457163"/>
            </a:xfrm>
            <a:prstGeom prst="rect">
              <a:avLst/>
            </a:prstGeom>
            <a:noFill/>
            <a:ln w="9525">
              <a:noFill/>
              <a:miter lim="800000"/>
              <a:headEnd/>
              <a:tailEnd/>
            </a:ln>
          </p:spPr>
          <p:txBody>
            <a:bodyPr>
              <a:spAutoFit/>
            </a:bodyPr>
            <a:lstStyle/>
            <a:p>
              <a:pPr algn="ctr" eaLnBrk="0" hangingPunct="0">
                <a:spcBef>
                  <a:spcPct val="50000"/>
                </a:spcBef>
              </a:pPr>
              <a:r>
                <a:rPr lang="en-US" altLang="ru-RU" sz="1200" b="1">
                  <a:solidFill>
                    <a:srgbClr val="FF0000"/>
                  </a:solidFill>
                  <a:latin typeface="Times New Roman" pitchFamily="18" charset="0"/>
                  <a:cs typeface="Arial" charset="0"/>
                </a:rPr>
                <a:t>New accelerator</a:t>
              </a:r>
              <a:r>
                <a:rPr lang="ru-RU" altLang="ru-RU" sz="1200" b="1">
                  <a:solidFill>
                    <a:srgbClr val="FF0000"/>
                  </a:solidFill>
                  <a:latin typeface="Times New Roman" pitchFamily="18" charset="0"/>
                  <a:cs typeface="Arial" charset="0"/>
                </a:rPr>
                <a:t> </a:t>
              </a:r>
              <a:r>
                <a:rPr lang="en-US" altLang="ru-RU" sz="1200" b="1">
                  <a:solidFill>
                    <a:srgbClr val="FF0000"/>
                  </a:solidFill>
                  <a:latin typeface="Times New Roman" pitchFamily="18" charset="0"/>
                  <a:cs typeface="Arial" charset="0"/>
                </a:rPr>
                <a:t>DC</a:t>
              </a:r>
              <a:r>
                <a:rPr lang="ru-RU" altLang="ru-RU" sz="1200" b="1">
                  <a:solidFill>
                    <a:srgbClr val="FF0000"/>
                  </a:solidFill>
                  <a:latin typeface="Times New Roman" pitchFamily="18" charset="0"/>
                  <a:cs typeface="Arial" charset="0"/>
                </a:rPr>
                <a:t>-280</a:t>
              </a:r>
            </a:p>
          </p:txBody>
        </p:sp>
        <p:sp>
          <p:nvSpPr>
            <p:cNvPr id="2" name="Text Box 14"/>
            <p:cNvSpPr txBox="1">
              <a:spLocks noChangeArrowheads="1"/>
            </p:cNvSpPr>
            <p:nvPr/>
          </p:nvSpPr>
          <p:spPr bwMode="auto">
            <a:xfrm>
              <a:off x="251192" y="1268087"/>
              <a:ext cx="1500046" cy="366682"/>
            </a:xfrm>
            <a:prstGeom prst="rect">
              <a:avLst/>
            </a:prstGeom>
            <a:noFill/>
            <a:ln w="9525">
              <a:noFill/>
              <a:miter lim="800000"/>
              <a:headEnd/>
              <a:tailEnd/>
            </a:ln>
          </p:spPr>
          <p:txBody>
            <a:bodyPr>
              <a:spAutoFit/>
            </a:bodyPr>
            <a:lstStyle/>
            <a:p>
              <a:pPr eaLnBrk="0" hangingPunct="0">
                <a:defRPr/>
              </a:pPr>
              <a:r>
                <a:rPr lang="en-US" b="1" dirty="0">
                  <a:solidFill>
                    <a:srgbClr val="FF0000"/>
                  </a:solidFill>
                  <a:effectLst>
                    <a:outerShdw blurRad="38100" dist="38100" dir="2700000" algn="tl">
                      <a:srgbClr val="C0C0C0"/>
                    </a:outerShdw>
                  </a:effectLst>
                  <a:latin typeface="Times New Roman" pitchFamily="18" charset="0"/>
                  <a:cs typeface="Arial" charset="0"/>
                </a:rPr>
                <a:t>SHE factory</a:t>
              </a:r>
              <a:endParaRPr lang="ru-RU" b="1" dirty="0">
                <a:solidFill>
                  <a:srgbClr val="FF0000"/>
                </a:solidFill>
                <a:effectLst>
                  <a:outerShdw blurRad="38100" dist="38100" dir="2700000" algn="tl">
                    <a:srgbClr val="C0C0C0"/>
                  </a:outerShdw>
                </a:effectLst>
                <a:latin typeface="Times New Roman" pitchFamily="18" charset="0"/>
                <a:cs typeface="Arial" charset="0"/>
              </a:endParaRPr>
            </a:p>
          </p:txBody>
        </p:sp>
      </p:grpSp>
      <p:sp>
        <p:nvSpPr>
          <p:cNvPr id="16396" name="TextBox 37"/>
          <p:cNvSpPr txBox="1">
            <a:spLocks noChangeArrowheads="1"/>
          </p:cNvSpPr>
          <p:nvPr/>
        </p:nvSpPr>
        <p:spPr bwMode="auto">
          <a:xfrm>
            <a:off x="8616951" y="3051176"/>
            <a:ext cx="1622425" cy="646331"/>
          </a:xfrm>
          <a:prstGeom prst="rect">
            <a:avLst/>
          </a:prstGeom>
          <a:noFill/>
          <a:ln w="9525">
            <a:noFill/>
            <a:miter lim="800000"/>
            <a:headEnd/>
            <a:tailEnd/>
          </a:ln>
        </p:spPr>
        <p:txBody>
          <a:bodyPr>
            <a:spAutoFit/>
          </a:bodyPr>
          <a:lstStyle/>
          <a:p>
            <a:pPr eaLnBrk="0" hangingPunct="0"/>
            <a:r>
              <a:rPr lang="en-US" altLang="ru-RU" sz="1200" b="1">
                <a:latin typeface="Times New Roman" pitchFamily="18" charset="0"/>
                <a:cs typeface="Arial" charset="0"/>
              </a:rPr>
              <a:t>Synthesis of exotic nuclei an</a:t>
            </a:r>
            <a:r>
              <a:rPr lang="ru-RU" altLang="ru-RU" sz="1200" b="1">
                <a:latin typeface="Times New Roman" pitchFamily="18" charset="0"/>
                <a:cs typeface="Arial" charset="0"/>
              </a:rPr>
              <a:t>d</a:t>
            </a:r>
            <a:r>
              <a:rPr lang="en-US" altLang="ru-RU" sz="1200" b="1">
                <a:latin typeface="Times New Roman" pitchFamily="18" charset="0"/>
                <a:cs typeface="Arial" charset="0"/>
              </a:rPr>
              <a:t> study of their properties</a:t>
            </a:r>
            <a:endParaRPr lang="ru-RU" altLang="ru-RU" sz="900" b="1">
              <a:solidFill>
                <a:srgbClr val="FFFFFF"/>
              </a:solidFill>
              <a:latin typeface="Times New Roman" pitchFamily="18" charset="0"/>
              <a:cs typeface="Arial" charset="0"/>
            </a:endParaRPr>
          </a:p>
        </p:txBody>
      </p:sp>
      <p:sp>
        <p:nvSpPr>
          <p:cNvPr id="16397" name="TextBox 38"/>
          <p:cNvSpPr txBox="1">
            <a:spLocks noChangeArrowheads="1"/>
          </p:cNvSpPr>
          <p:nvPr/>
        </p:nvSpPr>
        <p:spPr bwMode="auto">
          <a:xfrm rot="2560300">
            <a:off x="7967663" y="747714"/>
            <a:ext cx="1460500" cy="274637"/>
          </a:xfrm>
          <a:prstGeom prst="rect">
            <a:avLst/>
          </a:prstGeom>
          <a:noFill/>
          <a:ln w="9525">
            <a:noFill/>
            <a:miter lim="800000"/>
            <a:headEnd/>
            <a:tailEnd/>
          </a:ln>
        </p:spPr>
        <p:txBody>
          <a:bodyPr>
            <a:spAutoFit/>
          </a:bodyPr>
          <a:lstStyle/>
          <a:p>
            <a:pPr eaLnBrk="0" hangingPunct="0"/>
            <a:r>
              <a:rPr lang="en-US" altLang="ru-RU" sz="1200" b="1" dirty="0">
                <a:solidFill>
                  <a:srgbClr val="0000CC"/>
                </a:solidFill>
                <a:latin typeface="Times New Roman" pitchFamily="18" charset="0"/>
                <a:cs typeface="Arial" charset="0"/>
              </a:rPr>
              <a:t>Applied re</a:t>
            </a:r>
            <a:r>
              <a:rPr lang="ru-RU" altLang="ru-RU" sz="1200" b="1" dirty="0">
                <a:solidFill>
                  <a:srgbClr val="0000CC"/>
                </a:solidFill>
                <a:latin typeface="Times New Roman" pitchFamily="18" charset="0"/>
                <a:cs typeface="Arial" charset="0"/>
              </a:rPr>
              <a:t>s</a:t>
            </a:r>
            <a:r>
              <a:rPr lang="en-US" altLang="ru-RU" sz="1200" b="1" dirty="0" err="1">
                <a:solidFill>
                  <a:srgbClr val="0000CC"/>
                </a:solidFill>
                <a:latin typeface="Times New Roman" pitchFamily="18" charset="0"/>
                <a:cs typeface="Arial" charset="0"/>
              </a:rPr>
              <a:t>earches</a:t>
            </a:r>
            <a:endParaRPr lang="ru-RU" altLang="ru-RU" sz="1200" b="1" dirty="0">
              <a:solidFill>
                <a:srgbClr val="0000CC"/>
              </a:solidFill>
              <a:latin typeface="Times New Roman" pitchFamily="18" charset="0"/>
              <a:cs typeface="Arial" charset="0"/>
            </a:endParaRPr>
          </a:p>
        </p:txBody>
      </p:sp>
      <p:sp>
        <p:nvSpPr>
          <p:cNvPr id="16398" name="Text Box 6"/>
          <p:cNvSpPr txBox="1">
            <a:spLocks noChangeArrowheads="1"/>
          </p:cNvSpPr>
          <p:nvPr/>
        </p:nvSpPr>
        <p:spPr bwMode="auto">
          <a:xfrm>
            <a:off x="3816351" y="2786064"/>
            <a:ext cx="1871663" cy="492443"/>
          </a:xfrm>
          <a:prstGeom prst="rect">
            <a:avLst/>
          </a:prstGeom>
          <a:noFill/>
          <a:ln w="9525">
            <a:noFill/>
            <a:miter lim="800000"/>
            <a:headEnd/>
            <a:tailEnd/>
          </a:ln>
        </p:spPr>
        <p:txBody>
          <a:bodyPr>
            <a:spAutoFit/>
          </a:bodyPr>
          <a:lstStyle/>
          <a:p>
            <a:pPr algn="ctr" eaLnBrk="0" hangingPunct="0"/>
            <a:endParaRPr lang="ru-RU" altLang="ru-RU" sz="1400" b="1">
              <a:solidFill>
                <a:srgbClr val="FF0000"/>
              </a:solidFill>
              <a:latin typeface="Times New Roman" pitchFamily="18" charset="0"/>
              <a:cs typeface="Arial" charset="0"/>
            </a:endParaRPr>
          </a:p>
          <a:p>
            <a:pPr algn="ctr" eaLnBrk="0" hangingPunct="0"/>
            <a:r>
              <a:rPr lang="en-US" altLang="ru-RU" sz="1200" b="1">
                <a:solidFill>
                  <a:srgbClr val="C00000"/>
                </a:solidFill>
                <a:latin typeface="Times New Roman" pitchFamily="18" charset="0"/>
                <a:cs typeface="Arial" charset="0"/>
              </a:rPr>
              <a:t>Upgraded </a:t>
            </a:r>
            <a:r>
              <a:rPr lang="en-US" altLang="ru-RU" sz="1200" b="1">
                <a:solidFill>
                  <a:srgbClr val="FF0000"/>
                </a:solidFill>
                <a:latin typeface="Times New Roman" pitchFamily="18" charset="0"/>
                <a:cs typeface="Arial" charset="0"/>
              </a:rPr>
              <a:t>U</a:t>
            </a:r>
            <a:r>
              <a:rPr lang="ru-RU" altLang="ru-RU" sz="1200" b="1">
                <a:solidFill>
                  <a:srgbClr val="FF0000"/>
                </a:solidFill>
                <a:latin typeface="Times New Roman" pitchFamily="18" charset="0"/>
                <a:cs typeface="Arial" charset="0"/>
              </a:rPr>
              <a:t>400</a:t>
            </a:r>
            <a:r>
              <a:rPr lang="en-US" altLang="ru-RU" sz="1200" b="1">
                <a:solidFill>
                  <a:srgbClr val="FF0000"/>
                </a:solidFill>
                <a:latin typeface="Times New Roman" pitchFamily="18" charset="0"/>
                <a:cs typeface="Arial" charset="0"/>
              </a:rPr>
              <a:t>R</a:t>
            </a:r>
            <a:endParaRPr lang="ru-RU" altLang="ru-RU" sz="1200" b="1">
              <a:solidFill>
                <a:srgbClr val="FF0000"/>
              </a:solidFill>
              <a:latin typeface="Times New Roman" pitchFamily="18" charset="0"/>
              <a:cs typeface="Arial" charset="0"/>
            </a:endParaRPr>
          </a:p>
        </p:txBody>
      </p:sp>
      <p:pic>
        <p:nvPicPr>
          <p:cNvPr id="16399" name="Picture 2" descr="http://flerovlab.jinr.ru/eng/FLNR_new_logotype_2012_07_04.jpg"/>
          <p:cNvPicPr>
            <a:picLocks noChangeAspect="1" noChangeArrowheads="1"/>
          </p:cNvPicPr>
          <p:nvPr/>
        </p:nvPicPr>
        <p:blipFill>
          <a:blip r:embed="rId9"/>
          <a:srcRect/>
          <a:stretch>
            <a:fillRect/>
          </a:stretch>
        </p:blipFill>
        <p:spPr bwMode="auto">
          <a:xfrm>
            <a:off x="9336088" y="115889"/>
            <a:ext cx="1223962" cy="998537"/>
          </a:xfrm>
          <a:prstGeom prst="rect">
            <a:avLst/>
          </a:prstGeom>
          <a:noFill/>
          <a:ln w="9525">
            <a:noFill/>
            <a:miter lim="800000"/>
            <a:headEnd/>
            <a:tailEnd/>
          </a:ln>
        </p:spPr>
      </p:pic>
      <p:sp>
        <p:nvSpPr>
          <p:cNvPr id="16400" name="Text Box 3"/>
          <p:cNvSpPr txBox="1">
            <a:spLocks noChangeArrowheads="1"/>
          </p:cNvSpPr>
          <p:nvPr/>
        </p:nvSpPr>
        <p:spPr bwMode="auto">
          <a:xfrm>
            <a:off x="1774826" y="4468814"/>
            <a:ext cx="3529013" cy="2047875"/>
          </a:xfrm>
          <a:prstGeom prst="rect">
            <a:avLst/>
          </a:prstGeom>
          <a:noFill/>
          <a:ln w="9525">
            <a:noFill/>
            <a:miter lim="800000"/>
            <a:headEnd/>
            <a:tailEnd/>
          </a:ln>
        </p:spPr>
        <p:txBody>
          <a:bodyPr>
            <a:spAutoFit/>
          </a:bodyPr>
          <a:lstStyle/>
          <a:p>
            <a:pPr marL="342900" indent="-342900">
              <a:buClr>
                <a:srgbClr val="FF3300"/>
              </a:buClr>
            </a:pPr>
            <a:r>
              <a:rPr lang="en-US" sz="1600" b="1">
                <a:solidFill>
                  <a:srgbClr val="000066"/>
                </a:solidFill>
                <a:latin typeface="Times New Roman" pitchFamily="18" charset="0"/>
              </a:rPr>
              <a:t>1. Heavy and superheavy nuclei:</a:t>
            </a:r>
          </a:p>
          <a:p>
            <a:pPr marL="342900" indent="-342900">
              <a:buClr>
                <a:srgbClr val="FF3300"/>
              </a:buClr>
              <a:buFontTx/>
              <a:buChar char="•"/>
            </a:pPr>
            <a:r>
              <a:rPr lang="en-US" sz="1600" b="1">
                <a:solidFill>
                  <a:srgbClr val="0033CC"/>
                </a:solidFill>
                <a:latin typeface="Times New Roman" pitchFamily="18" charset="0"/>
              </a:rPr>
              <a:t>synthesis and study of properties of superheavy elements;</a:t>
            </a:r>
          </a:p>
          <a:p>
            <a:pPr marL="342900" indent="-342900">
              <a:buClr>
                <a:srgbClr val="FF3300"/>
              </a:buClr>
              <a:buFontTx/>
              <a:buChar char="•"/>
            </a:pPr>
            <a:r>
              <a:rPr lang="en-US" sz="1600" b="1">
                <a:solidFill>
                  <a:srgbClr val="0033CC"/>
                </a:solidFill>
                <a:latin typeface="Times New Roman" pitchFamily="18" charset="0"/>
              </a:rPr>
              <a:t>chemistry of new elements;</a:t>
            </a:r>
          </a:p>
          <a:p>
            <a:pPr marL="342900" indent="-342900">
              <a:buClr>
                <a:srgbClr val="FF3300"/>
              </a:buClr>
              <a:buFontTx/>
              <a:buChar char="•"/>
            </a:pPr>
            <a:r>
              <a:rPr lang="en-US" sz="1600" b="1">
                <a:solidFill>
                  <a:srgbClr val="0033CC"/>
                </a:solidFill>
                <a:latin typeface="Times New Roman" pitchFamily="18" charset="0"/>
              </a:rPr>
              <a:t>fusion-fission and multi-nucleon transfer reactions;</a:t>
            </a:r>
          </a:p>
          <a:p>
            <a:pPr marL="342900" indent="-342900">
              <a:buClr>
                <a:srgbClr val="FF3300"/>
              </a:buClr>
              <a:buFontTx/>
              <a:buChar char="•"/>
            </a:pPr>
            <a:r>
              <a:rPr lang="en-US" sz="1600" b="1">
                <a:solidFill>
                  <a:srgbClr val="0033CC"/>
                </a:solidFill>
                <a:latin typeface="Times New Roman" pitchFamily="18" charset="0"/>
              </a:rPr>
              <a:t>nuclear- , mass-, &amp; laser-spectrometry of SH nuclei.</a:t>
            </a:r>
            <a:endParaRPr lang="ru-RU" sz="1600" b="1">
              <a:solidFill>
                <a:srgbClr val="0033CC"/>
              </a:solidFill>
              <a:latin typeface="Times New Roman" pitchFamily="18" charset="0"/>
            </a:endParaRPr>
          </a:p>
        </p:txBody>
      </p:sp>
      <p:sp>
        <p:nvSpPr>
          <p:cNvPr id="16401" name="Text Box 4"/>
          <p:cNvSpPr txBox="1">
            <a:spLocks noChangeArrowheads="1"/>
          </p:cNvSpPr>
          <p:nvPr/>
        </p:nvSpPr>
        <p:spPr bwMode="auto">
          <a:xfrm>
            <a:off x="5448301" y="4468813"/>
            <a:ext cx="4608513" cy="825500"/>
          </a:xfrm>
          <a:prstGeom prst="rect">
            <a:avLst/>
          </a:prstGeom>
          <a:noFill/>
          <a:ln w="9525">
            <a:noFill/>
            <a:miter lim="800000"/>
            <a:headEnd/>
            <a:tailEnd/>
          </a:ln>
        </p:spPr>
        <p:txBody>
          <a:bodyPr>
            <a:spAutoFit/>
          </a:bodyPr>
          <a:lstStyle/>
          <a:p>
            <a:pPr marL="342900" indent="-342900">
              <a:buClr>
                <a:srgbClr val="FF3300"/>
              </a:buClr>
            </a:pPr>
            <a:r>
              <a:rPr lang="en-US" sz="1600" b="1">
                <a:solidFill>
                  <a:srgbClr val="000066"/>
                </a:solidFill>
                <a:latin typeface="Times New Roman" pitchFamily="18" charset="0"/>
              </a:rPr>
              <a:t>2. Light exotic nuclei:</a:t>
            </a:r>
            <a:endParaRPr lang="en-US" sz="1600">
              <a:solidFill>
                <a:srgbClr val="465174"/>
              </a:solidFill>
              <a:latin typeface="Times New Roman" pitchFamily="18" charset="0"/>
            </a:endParaRPr>
          </a:p>
          <a:p>
            <a:pPr marL="342900" indent="-342900">
              <a:buClr>
                <a:srgbClr val="FF3300"/>
              </a:buClr>
              <a:buFontTx/>
              <a:buChar char="•"/>
            </a:pPr>
            <a:r>
              <a:rPr lang="en-US" sz="1600" b="1">
                <a:solidFill>
                  <a:srgbClr val="0033CC"/>
                </a:solidFill>
                <a:latin typeface="Times New Roman" pitchFamily="18" charset="0"/>
              </a:rPr>
              <a:t>properties and structure of light exotic nuclei;</a:t>
            </a:r>
          </a:p>
          <a:p>
            <a:pPr marL="342900" indent="-342900">
              <a:buClr>
                <a:srgbClr val="FF3300"/>
              </a:buClr>
              <a:buFontTx/>
              <a:buChar char="•"/>
            </a:pPr>
            <a:r>
              <a:rPr lang="en-US" sz="1600" b="1">
                <a:solidFill>
                  <a:srgbClr val="0033CC"/>
                </a:solidFill>
                <a:latin typeface="Times New Roman" pitchFamily="18" charset="0"/>
              </a:rPr>
              <a:t>reactions with exotic nuclei.</a:t>
            </a:r>
            <a:endParaRPr lang="ru-RU" sz="1600" b="1">
              <a:solidFill>
                <a:srgbClr val="0033CC"/>
              </a:solidFill>
              <a:latin typeface="Times New Roman" pitchFamily="18" charset="0"/>
            </a:endParaRPr>
          </a:p>
        </p:txBody>
      </p:sp>
      <p:sp>
        <p:nvSpPr>
          <p:cNvPr id="16402" name="Text Box 5"/>
          <p:cNvSpPr txBox="1">
            <a:spLocks noChangeArrowheads="1"/>
          </p:cNvSpPr>
          <p:nvPr/>
        </p:nvSpPr>
        <p:spPr bwMode="auto">
          <a:xfrm>
            <a:off x="5448300" y="5548314"/>
            <a:ext cx="4319588" cy="581025"/>
          </a:xfrm>
          <a:prstGeom prst="rect">
            <a:avLst/>
          </a:prstGeom>
          <a:noFill/>
          <a:ln w="9525">
            <a:noFill/>
            <a:miter lim="800000"/>
            <a:headEnd/>
            <a:tailEnd/>
          </a:ln>
        </p:spPr>
        <p:txBody>
          <a:bodyPr>
            <a:spAutoFit/>
          </a:bodyPr>
          <a:lstStyle/>
          <a:p>
            <a:pPr marL="342900" indent="-342900"/>
            <a:r>
              <a:rPr lang="en-US" sz="1600" b="1">
                <a:solidFill>
                  <a:srgbClr val="000066"/>
                </a:solidFill>
                <a:latin typeface="Times New Roman" pitchFamily="18" charset="0"/>
              </a:rPr>
              <a:t>3. Radiation effects and physical groundwork of nanotechnology.</a:t>
            </a:r>
            <a:r>
              <a:rPr lang="en-US" sz="1600" b="1">
                <a:solidFill>
                  <a:srgbClr val="465174"/>
                </a:solidFill>
                <a:latin typeface="Times New Roman" pitchFamily="18" charset="0"/>
              </a:rPr>
              <a:t> </a:t>
            </a:r>
            <a:endParaRPr lang="en-US" sz="1600">
              <a:solidFill>
                <a:srgbClr val="465174"/>
              </a:solidFill>
              <a:latin typeface="Times New Roman" pitchFamily="18" charset="0"/>
            </a:endParaRPr>
          </a:p>
        </p:txBody>
      </p:sp>
      <p:sp>
        <p:nvSpPr>
          <p:cNvPr id="4098" name="Rectangle 2"/>
          <p:cNvSpPr>
            <a:spLocks noChangeArrowheads="1"/>
          </p:cNvSpPr>
          <p:nvPr/>
        </p:nvSpPr>
        <p:spPr bwMode="auto">
          <a:xfrm>
            <a:off x="1847851" y="3789364"/>
            <a:ext cx="8080375" cy="523875"/>
          </a:xfrm>
          <a:prstGeom prst="rect">
            <a:avLst/>
          </a:prstGeom>
          <a:noFill/>
          <a:ln w="9525">
            <a:noFill/>
            <a:miter lim="800000"/>
            <a:headEnd/>
            <a:tailEnd/>
          </a:ln>
        </p:spPr>
        <p:txBody>
          <a:bodyPr lIns="36000" rIns="36000" anchorCtr="1"/>
          <a:lstStyle/>
          <a:p>
            <a:pPr algn="ctr">
              <a:defRPr/>
            </a:pPr>
            <a:r>
              <a:rPr lang="en-US" sz="2400" b="1">
                <a:solidFill>
                  <a:srgbClr val="000066"/>
                </a:solidFill>
                <a:effectLst>
                  <a:outerShdw blurRad="38100" dist="38100" dir="2700000" algn="tl">
                    <a:srgbClr val="C0C0C0"/>
                  </a:outerShdw>
                </a:effectLst>
                <a:latin typeface="Times New Roman" pitchFamily="18" charset="0"/>
              </a:rPr>
              <a:t>FLNR’s basic directions of research: </a:t>
            </a:r>
            <a:endParaRPr lang="ru-RU" sz="2400" b="1">
              <a:solidFill>
                <a:srgbClr val="000066"/>
              </a:solidFill>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3570001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текст, квитанция&#10;&#10;Описание создано с высокой степенью достоверности">
            <a:extLst>
              <a:ext uri="{FF2B5EF4-FFF2-40B4-BE49-F238E27FC236}">
                <a16:creationId xmlns="" xmlns:a16="http://schemas.microsoft.com/office/drawing/2014/main" id="{076194B5-1B40-4628-95C9-586C2E1320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 b="-2"/>
          <a:stretch/>
        </p:blipFill>
        <p:spPr>
          <a:xfrm>
            <a:off x="4894078" y="244"/>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Рисунок 4" descr="Изображение выглядит как текст, книга&#10;&#10;Описание создано с очень высокой степенью достоверности">
            <a:extLst>
              <a:ext uri="{FF2B5EF4-FFF2-40B4-BE49-F238E27FC236}">
                <a16:creationId xmlns="" xmlns:a16="http://schemas.microsoft.com/office/drawing/2014/main" id="{29E96277-054B-4F6D-A3D1-594106C814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b="-1"/>
          <a:stretch/>
        </p:blipFill>
        <p:spPr>
          <a:xfrm>
            <a:off x="1524021" y="11"/>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6" name="Рисунок 5" descr="Изображение выглядит как текст, внутренний, книга&#10;&#10;Описание создано с очень высокой степенью достоверности">
            <a:extLst>
              <a:ext uri="{FF2B5EF4-FFF2-40B4-BE49-F238E27FC236}">
                <a16:creationId xmlns="" xmlns:a16="http://schemas.microsoft.com/office/drawing/2014/main" id="{ADD43908-59BE-4116-AB81-B2C94BD9E2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
          <a:stretch/>
        </p:blipFill>
        <p:spPr>
          <a:xfrm>
            <a:off x="6286566" y="3511296"/>
            <a:ext cx="4381434"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4" name="Рисунок 3" descr="Изображение выглядит как текст&#10;&#10;Описание создано с очень высокой степенью достоверности">
            <a:extLst>
              <a:ext uri="{FF2B5EF4-FFF2-40B4-BE49-F238E27FC236}">
                <a16:creationId xmlns="" xmlns:a16="http://schemas.microsoft.com/office/drawing/2014/main" id="{CB6F4DAE-F060-4C21-B13E-77C48A3B7BF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2"/>
          <a:stretch/>
        </p:blipFill>
        <p:spPr>
          <a:xfrm>
            <a:off x="1524021" y="3511296"/>
            <a:ext cx="5773903"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515102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a:extLst>
              <a:ext uri="{FF2B5EF4-FFF2-40B4-BE49-F238E27FC236}">
                <a16:creationId xmlns="" xmlns:a16="http://schemas.microsoft.com/office/drawing/2014/main" id="{8489D051-3550-439F-A4A4-8F5F353878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5588" y="0"/>
            <a:ext cx="9144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4">
            <a:extLst>
              <a:ext uri="{FF2B5EF4-FFF2-40B4-BE49-F238E27FC236}">
                <a16:creationId xmlns="" xmlns:a16="http://schemas.microsoft.com/office/drawing/2014/main" id="{F84379D8-738C-4DA2-A797-7283587FC009}"/>
              </a:ext>
            </a:extLst>
          </p:cNvPr>
          <p:cNvSpPr>
            <a:spLocks noChangeArrowheads="1"/>
          </p:cNvSpPr>
          <p:nvPr/>
        </p:nvSpPr>
        <p:spPr bwMode="auto">
          <a:xfrm>
            <a:off x="1524000" y="5715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pl-PL" altLang="ru-RU" sz="2000" b="1">
                <a:solidFill>
                  <a:schemeClr val="hlink"/>
                </a:solidFill>
              </a:rPr>
              <a:t>Modernization of the framework of the </a:t>
            </a:r>
            <a:r>
              <a:rPr lang="en-US" altLang="ru-RU" sz="2000" b="1">
                <a:solidFill>
                  <a:schemeClr val="hlink"/>
                </a:solidFill>
              </a:rPr>
              <a:t>TANGRA  Project</a:t>
            </a:r>
          </a:p>
        </p:txBody>
      </p:sp>
      <p:pic>
        <p:nvPicPr>
          <p:cNvPr id="7172" name="Picture 78">
            <a:extLst>
              <a:ext uri="{FF2B5EF4-FFF2-40B4-BE49-F238E27FC236}">
                <a16:creationId xmlns="" xmlns:a16="http://schemas.microsoft.com/office/drawing/2014/main" id="{E9D1C512-EB5B-4947-BF9F-0734050C7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25613" y="604839"/>
            <a:ext cx="889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 xmlns:a16="http://schemas.microsoft.com/office/drawing/2014/main" id="{719DB871-DACA-459C-979B-BBFF8E216736}"/>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576710" y="1092807"/>
            <a:ext cx="3487821" cy="2451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20">
            <a:extLst>
              <a:ext uri="{FF2B5EF4-FFF2-40B4-BE49-F238E27FC236}">
                <a16:creationId xmlns="" xmlns:a16="http://schemas.microsoft.com/office/drawing/2014/main" id="{EBD92417-545B-4D4B-90C4-22FF3944D270}"/>
              </a:ext>
            </a:extLst>
          </p:cNvPr>
          <p:cNvSpPr/>
          <p:nvPr/>
        </p:nvSpPr>
        <p:spPr>
          <a:xfrm>
            <a:off x="2644114" y="1006513"/>
            <a:ext cx="3331361" cy="400110"/>
          </a:xfrm>
          <a:prstGeom prst="rect">
            <a:avLst/>
          </a:prstGeom>
          <a:noFill/>
        </p:spPr>
        <p:txBody>
          <a:bodyPr wrap="none">
            <a:spAutoFit/>
          </a:bodyPr>
          <a:lstStyle/>
          <a:p>
            <a:pPr algn="ctr">
              <a:defRPr/>
            </a:pPr>
            <a:r>
              <a:rPr lang="en-US" sz="2000" b="1" spc="50" dirty="0">
                <a:ln w="0"/>
                <a:solidFill>
                  <a:srgbClr val="C00000"/>
                </a:solidFill>
                <a:effectLst>
                  <a:innerShdw blurRad="63500" dist="50800" dir="13500000">
                    <a:srgbClr val="000000">
                      <a:alpha val="50000"/>
                    </a:srgbClr>
                  </a:innerShdw>
                </a:effectLst>
              </a:rPr>
              <a:t>The tagged neutron method</a:t>
            </a:r>
          </a:p>
        </p:txBody>
      </p:sp>
      <p:pic>
        <p:nvPicPr>
          <p:cNvPr id="9" name="Picture 2" descr="Image may contain: text">
            <a:extLst>
              <a:ext uri="{FF2B5EF4-FFF2-40B4-BE49-F238E27FC236}">
                <a16:creationId xmlns="" xmlns:a16="http://schemas.microsoft.com/office/drawing/2014/main" id="{6993D70C-5B7C-4BED-BCDC-753158D0B59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33376" y="1476312"/>
            <a:ext cx="3687676" cy="2198641"/>
          </a:xfrm>
          <a:prstGeom prst="rect">
            <a:avLst/>
          </a:prstGeom>
          <a:solidFill>
            <a:srgbClr val="FFFFFF">
              <a:shade val="85000"/>
            </a:srgbClr>
          </a:solidFill>
          <a:ln w="101600" cap="sq">
            <a:solidFill>
              <a:srgbClr val="FDFDFD"/>
            </a:solidFill>
            <a:miter lim="800000"/>
          </a:ln>
          <a:effectLst>
            <a:softEdge rad="63500"/>
          </a:effectLst>
          <a:extLst/>
        </p:spPr>
      </p:pic>
      <p:sp>
        <p:nvSpPr>
          <p:cNvPr id="10" name="Rectangle 20">
            <a:extLst>
              <a:ext uri="{FF2B5EF4-FFF2-40B4-BE49-F238E27FC236}">
                <a16:creationId xmlns="" xmlns:a16="http://schemas.microsoft.com/office/drawing/2014/main" id="{F113B65E-B4E7-4DAB-9642-D16108C9376E}"/>
              </a:ext>
            </a:extLst>
          </p:cNvPr>
          <p:cNvSpPr/>
          <p:nvPr/>
        </p:nvSpPr>
        <p:spPr>
          <a:xfrm>
            <a:off x="7291807" y="813158"/>
            <a:ext cx="1900265" cy="400110"/>
          </a:xfrm>
          <a:prstGeom prst="rect">
            <a:avLst/>
          </a:prstGeom>
          <a:noFill/>
        </p:spPr>
        <p:txBody>
          <a:bodyPr wrap="none">
            <a:spAutoFit/>
          </a:bodyPr>
          <a:lstStyle/>
          <a:p>
            <a:pPr algn="ctr">
              <a:defRPr/>
            </a:pPr>
            <a:r>
              <a:rPr lang="en-US" sz="2000" b="1" spc="50" dirty="0" err="1">
                <a:ln w="0"/>
                <a:solidFill>
                  <a:srgbClr val="C00000"/>
                </a:solidFill>
                <a:effectLst>
                  <a:innerShdw blurRad="63500" dist="50800" dir="13500000">
                    <a:srgbClr val="000000">
                      <a:alpha val="50000"/>
                    </a:srgbClr>
                  </a:innerShdw>
                </a:effectLst>
              </a:rPr>
              <a:t>BGO</a:t>
            </a:r>
            <a:r>
              <a:rPr lang="en-US" sz="2000" b="1" spc="50" dirty="0">
                <a:ln w="0"/>
                <a:solidFill>
                  <a:srgbClr val="C00000"/>
                </a:solidFill>
                <a:effectLst>
                  <a:innerShdw blurRad="63500" dist="50800" dir="13500000">
                    <a:srgbClr val="000000">
                      <a:alpha val="50000"/>
                    </a:srgbClr>
                  </a:innerShdw>
                </a:effectLst>
              </a:rPr>
              <a:t> </a:t>
            </a:r>
            <a:r>
              <a:rPr lang="en-US" sz="2000" b="1" spc="50" dirty="0" err="1">
                <a:ln w="0"/>
                <a:solidFill>
                  <a:srgbClr val="C00000"/>
                </a:solidFill>
                <a:effectLst>
                  <a:innerShdw blurRad="63500" dist="50800" dir="13500000">
                    <a:srgbClr val="000000">
                      <a:alpha val="50000"/>
                    </a:srgbClr>
                  </a:innerShdw>
                </a:effectLst>
              </a:rPr>
              <a:t>Romashka</a:t>
            </a:r>
            <a:endParaRPr lang="en-US" sz="2000" b="1" spc="50" dirty="0">
              <a:ln w="0"/>
              <a:solidFill>
                <a:srgbClr val="C00000"/>
              </a:solidFill>
              <a:effectLst>
                <a:innerShdw blurRad="63500" dist="50800" dir="13500000">
                  <a:srgbClr val="000000">
                    <a:alpha val="50000"/>
                  </a:srgbClr>
                </a:innerShdw>
              </a:effectLst>
            </a:endParaRPr>
          </a:p>
        </p:txBody>
      </p:sp>
      <p:pic>
        <p:nvPicPr>
          <p:cNvPr id="11" name="Рисунок 2">
            <a:extLst>
              <a:ext uri="{FF2B5EF4-FFF2-40B4-BE49-F238E27FC236}">
                <a16:creationId xmlns="" xmlns:a16="http://schemas.microsoft.com/office/drawing/2014/main" id="{ADEC9D3C-B6C0-45BB-8ABE-784FBECDF5C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6372"/>
          <a:stretch/>
        </p:blipFill>
        <p:spPr>
          <a:xfrm>
            <a:off x="1793235" y="3860425"/>
            <a:ext cx="3672161" cy="2493540"/>
          </a:xfrm>
          <a:prstGeom prst="rect">
            <a:avLst/>
          </a:prstGeom>
          <a:effectLst>
            <a:softEdge rad="63500"/>
          </a:effectLst>
        </p:spPr>
      </p:pic>
      <p:pic>
        <p:nvPicPr>
          <p:cNvPr id="12" name="Рисунок 5">
            <a:extLst>
              <a:ext uri="{FF2B5EF4-FFF2-40B4-BE49-F238E27FC236}">
                <a16:creationId xmlns="" xmlns:a16="http://schemas.microsoft.com/office/drawing/2014/main" id="{9EC32B81-C621-48F0-865E-8305B7EE5E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521829" y="3758123"/>
            <a:ext cx="3487821" cy="2448272"/>
          </a:xfrm>
          <a:prstGeom prst="rect">
            <a:avLst/>
          </a:prstGeom>
          <a:effectLst>
            <a:softEdge rad="31750"/>
          </a:effectLst>
        </p:spPr>
      </p:pic>
      <p:sp>
        <p:nvSpPr>
          <p:cNvPr id="13" name="Rectangle 20">
            <a:extLst>
              <a:ext uri="{FF2B5EF4-FFF2-40B4-BE49-F238E27FC236}">
                <a16:creationId xmlns="" xmlns:a16="http://schemas.microsoft.com/office/drawing/2014/main" id="{FABF732F-3E58-489B-AD88-7EA9C6195E6F}"/>
              </a:ext>
            </a:extLst>
          </p:cNvPr>
          <p:cNvSpPr/>
          <p:nvPr/>
        </p:nvSpPr>
        <p:spPr>
          <a:xfrm>
            <a:off x="1917900" y="6282712"/>
            <a:ext cx="3626955" cy="400110"/>
          </a:xfrm>
          <a:prstGeom prst="rect">
            <a:avLst/>
          </a:prstGeom>
          <a:noFill/>
        </p:spPr>
        <p:txBody>
          <a:bodyPr wrap="none">
            <a:spAutoFit/>
          </a:bodyPr>
          <a:lstStyle/>
          <a:p>
            <a:pPr algn="ctr">
              <a:defRPr/>
            </a:pPr>
            <a:r>
              <a:rPr lang="en-US" sz="2000" b="1" spc="50" dirty="0">
                <a:ln w="0"/>
                <a:solidFill>
                  <a:srgbClr val="C00000"/>
                </a:solidFill>
                <a:effectLst>
                  <a:innerShdw blurRad="63500" dist="50800" dir="13500000">
                    <a:srgbClr val="000000">
                      <a:alpha val="50000"/>
                    </a:srgbClr>
                  </a:innerShdw>
                </a:effectLst>
              </a:rPr>
              <a:t>Measured </a:t>
            </a:r>
            <a:r>
              <a:rPr lang="el-GR" sz="2000" b="1" spc="50" dirty="0">
                <a:ln w="0"/>
                <a:solidFill>
                  <a:srgbClr val="C00000"/>
                </a:solidFill>
                <a:effectLst>
                  <a:innerShdw blurRad="63500" dist="50800" dir="13500000">
                    <a:srgbClr val="000000">
                      <a:alpha val="50000"/>
                    </a:srgbClr>
                  </a:innerShdw>
                </a:effectLst>
              </a:rPr>
              <a:t>γ</a:t>
            </a:r>
            <a:r>
              <a:rPr lang="en-US" sz="2000" b="1" spc="50" dirty="0">
                <a:ln w="0"/>
                <a:solidFill>
                  <a:srgbClr val="C00000"/>
                </a:solidFill>
                <a:effectLst>
                  <a:innerShdw blurRad="63500" dist="50800" dir="13500000">
                    <a:srgbClr val="000000">
                      <a:alpha val="50000"/>
                    </a:srgbClr>
                  </a:innerShdw>
                </a:effectLst>
              </a:rPr>
              <a:t>-spectrum for </a:t>
            </a:r>
            <a:r>
              <a:rPr lang="en-US" sz="2000" b="1" spc="50" baseline="30000" dirty="0">
                <a:ln w="0"/>
                <a:solidFill>
                  <a:srgbClr val="C00000"/>
                </a:solidFill>
                <a:effectLst>
                  <a:innerShdw blurRad="63500" dist="50800" dir="13500000">
                    <a:srgbClr val="000000">
                      <a:alpha val="50000"/>
                    </a:srgbClr>
                  </a:innerShdw>
                </a:effectLst>
              </a:rPr>
              <a:t>56</a:t>
            </a:r>
            <a:r>
              <a:rPr lang="en-US" sz="2000" b="1" spc="50" dirty="0">
                <a:ln w="0"/>
                <a:solidFill>
                  <a:srgbClr val="C00000"/>
                </a:solidFill>
                <a:effectLst>
                  <a:innerShdw blurRad="63500" dist="50800" dir="13500000">
                    <a:srgbClr val="000000">
                      <a:alpha val="50000"/>
                    </a:srgbClr>
                  </a:innerShdw>
                </a:effectLst>
              </a:rPr>
              <a:t>Fe</a:t>
            </a:r>
          </a:p>
        </p:txBody>
      </p:sp>
      <p:sp>
        <p:nvSpPr>
          <p:cNvPr id="14" name="Rectangle 20">
            <a:extLst>
              <a:ext uri="{FF2B5EF4-FFF2-40B4-BE49-F238E27FC236}">
                <a16:creationId xmlns="" xmlns:a16="http://schemas.microsoft.com/office/drawing/2014/main" id="{A053CD29-7084-417D-AF27-90A41457C92D}"/>
              </a:ext>
            </a:extLst>
          </p:cNvPr>
          <p:cNvSpPr/>
          <p:nvPr/>
        </p:nvSpPr>
        <p:spPr>
          <a:xfrm>
            <a:off x="6521829" y="6137033"/>
            <a:ext cx="3874329" cy="707886"/>
          </a:xfrm>
          <a:prstGeom prst="rect">
            <a:avLst/>
          </a:prstGeom>
          <a:noFill/>
        </p:spPr>
        <p:txBody>
          <a:bodyPr wrap="none">
            <a:spAutoFit/>
          </a:bodyPr>
          <a:lstStyle/>
          <a:p>
            <a:pPr algn="ctr">
              <a:defRPr/>
            </a:pPr>
            <a:r>
              <a:rPr lang="el-GR" sz="2000" b="1" spc="50" dirty="0">
                <a:ln w="0"/>
                <a:solidFill>
                  <a:srgbClr val="C00000"/>
                </a:solidFill>
                <a:effectLst>
                  <a:innerShdw blurRad="63500" dist="50800" dir="13500000">
                    <a:srgbClr val="000000">
                      <a:alpha val="50000"/>
                    </a:srgbClr>
                  </a:innerShdw>
                </a:effectLst>
              </a:rPr>
              <a:t>γ</a:t>
            </a:r>
            <a:r>
              <a:rPr lang="en-US" sz="2000" b="1" spc="50" dirty="0">
                <a:ln w="0"/>
                <a:solidFill>
                  <a:srgbClr val="C00000"/>
                </a:solidFill>
                <a:effectLst>
                  <a:innerShdw blurRad="63500" dist="50800" dir="13500000">
                    <a:srgbClr val="000000">
                      <a:alpha val="50000"/>
                    </a:srgbClr>
                  </a:innerShdw>
                </a:effectLst>
              </a:rPr>
              <a:t>-quanta angular distribution for</a:t>
            </a:r>
          </a:p>
          <a:p>
            <a:pPr algn="ctr">
              <a:defRPr/>
            </a:pPr>
            <a:r>
              <a:rPr lang="en-US" sz="2000" b="1" spc="50" dirty="0">
                <a:ln w="0"/>
                <a:solidFill>
                  <a:srgbClr val="C00000"/>
                </a:solidFill>
                <a:effectLst>
                  <a:innerShdw blurRad="63500" dist="50800" dir="13500000">
                    <a:srgbClr val="000000">
                      <a:alpha val="50000"/>
                    </a:srgbClr>
                  </a:innerShdw>
                </a:effectLst>
              </a:rPr>
              <a:t>846.7 </a:t>
            </a:r>
            <a:r>
              <a:rPr lang="en-US" sz="2000" b="1" spc="50" dirty="0" err="1">
                <a:ln w="0"/>
                <a:solidFill>
                  <a:srgbClr val="C00000"/>
                </a:solidFill>
                <a:effectLst>
                  <a:innerShdw blurRad="63500" dist="50800" dir="13500000">
                    <a:srgbClr val="000000">
                      <a:alpha val="50000"/>
                    </a:srgbClr>
                  </a:innerShdw>
                </a:effectLst>
              </a:rPr>
              <a:t>keV</a:t>
            </a:r>
            <a:r>
              <a:rPr lang="en-US" sz="2000" b="1" spc="50" dirty="0">
                <a:ln w="0"/>
                <a:solidFill>
                  <a:srgbClr val="C00000"/>
                </a:solidFill>
                <a:effectLst>
                  <a:innerShdw blurRad="63500" dist="50800" dir="13500000">
                    <a:srgbClr val="000000">
                      <a:alpha val="50000"/>
                    </a:srgbClr>
                  </a:innerShdw>
                </a:effectLst>
              </a:rPr>
              <a:t> line of </a:t>
            </a:r>
            <a:r>
              <a:rPr lang="en-US" sz="2000" b="1" spc="50" baseline="30000" dirty="0">
                <a:ln w="0"/>
                <a:solidFill>
                  <a:srgbClr val="C00000"/>
                </a:solidFill>
                <a:effectLst>
                  <a:innerShdw blurRad="63500" dist="50800" dir="13500000">
                    <a:srgbClr val="000000">
                      <a:alpha val="50000"/>
                    </a:srgbClr>
                  </a:innerShdw>
                </a:effectLst>
              </a:rPr>
              <a:t>56</a:t>
            </a:r>
            <a:r>
              <a:rPr lang="en-US" sz="2000" b="1" spc="50" dirty="0">
                <a:ln w="0"/>
                <a:solidFill>
                  <a:srgbClr val="C00000"/>
                </a:solidFill>
                <a:effectLst>
                  <a:innerShdw blurRad="63500" dist="50800" dir="13500000">
                    <a:srgbClr val="000000">
                      <a:alpha val="50000"/>
                    </a:srgbClr>
                  </a:innerShdw>
                </a:effectLst>
              </a:rPr>
              <a:t>Fe</a:t>
            </a:r>
          </a:p>
        </p:txBody>
      </p:sp>
    </p:spTree>
    <p:extLst>
      <p:ext uri="{BB962C8B-B14F-4D97-AF65-F5344CB8AC3E}">
        <p14:creationId xmlns:p14="http://schemas.microsoft.com/office/powerpoint/2010/main" val="42478103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ru-RU" altLang="ru-RU" smtClean="0">
              <a:ea typeface="Arial" panose="020B0604020202020204" pitchFamily="34" charset="0"/>
              <a:cs typeface="SimSun" panose="02010600030101010101" pitchFamily="2" charset="-122"/>
            </a:endParaRPr>
          </a:p>
        </p:txBody>
      </p:sp>
      <p:pic>
        <p:nvPicPr>
          <p:cNvPr id="501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7176" y="0"/>
            <a:ext cx="9140825" cy="6858000"/>
          </a:xfrm>
        </p:spPr>
      </p:pic>
    </p:spTree>
    <p:extLst>
      <p:ext uri="{BB962C8B-B14F-4D97-AF65-F5344CB8AC3E}">
        <p14:creationId xmlns:p14="http://schemas.microsoft.com/office/powerpoint/2010/main" val="194241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2" descr="nuGeN-logo-2-small.jpg"/>
          <p:cNvPicPr>
            <a:picLocks noChangeAspect="1"/>
          </p:cNvPicPr>
          <p:nvPr/>
        </p:nvPicPr>
        <p:blipFill>
          <a:blip r:embed="rId3" cstate="print"/>
          <a:srcRect/>
          <a:stretch>
            <a:fillRect/>
          </a:stretch>
        </p:blipFill>
        <p:spPr bwMode="auto">
          <a:xfrm>
            <a:off x="1695451" y="0"/>
            <a:ext cx="2733675" cy="1430450"/>
          </a:xfrm>
          <a:prstGeom prst="rect">
            <a:avLst/>
          </a:prstGeom>
          <a:noFill/>
          <a:ln w="9525">
            <a:noFill/>
            <a:miter lim="800000"/>
            <a:headEnd/>
            <a:tailEnd/>
          </a:ln>
        </p:spPr>
      </p:pic>
      <p:sp>
        <p:nvSpPr>
          <p:cNvPr id="3" name="Прямоугольник 2"/>
          <p:cNvSpPr/>
          <p:nvPr/>
        </p:nvSpPr>
        <p:spPr>
          <a:xfrm>
            <a:off x="4495801" y="8898"/>
            <a:ext cx="6162675" cy="1077218"/>
          </a:xfrm>
          <a:prstGeom prst="rect">
            <a:avLst/>
          </a:prstGeom>
        </p:spPr>
        <p:txBody>
          <a:bodyPr wrap="square">
            <a:spAutoFit/>
          </a:bodyPr>
          <a:lstStyle/>
          <a:p>
            <a:pPr algn="ctr"/>
            <a:r>
              <a:rPr lang="en-US" sz="3200" b="1" dirty="0">
                <a:latin typeface="Comic Sans MS" pitchFamily="66" charset="0"/>
              </a:rPr>
              <a:t>The </a:t>
            </a:r>
            <a:r>
              <a:rPr lang="en-US" sz="3200" b="1" dirty="0" err="1">
                <a:latin typeface="Comic Sans MS" pitchFamily="66" charset="0"/>
              </a:rPr>
              <a:t>νGeN</a:t>
            </a:r>
            <a:r>
              <a:rPr lang="en-US" sz="3200" b="1" dirty="0">
                <a:latin typeface="Comic Sans MS" pitchFamily="66" charset="0"/>
              </a:rPr>
              <a:t> Experiment at the Kalinin Nuclear Power Plant</a:t>
            </a:r>
            <a:endParaRPr lang="ru-RU" sz="3200" b="1" dirty="0">
              <a:latin typeface="Comic Sans MS" pitchFamily="66" charset="0"/>
            </a:endParaRPr>
          </a:p>
        </p:txBody>
      </p:sp>
      <p:sp>
        <p:nvSpPr>
          <p:cNvPr id="8" name="Прямоугольник 6"/>
          <p:cNvSpPr>
            <a:spLocks noChangeArrowheads="1"/>
          </p:cNvSpPr>
          <p:nvPr/>
        </p:nvSpPr>
        <p:spPr bwMode="auto">
          <a:xfrm>
            <a:off x="4481514" y="1095376"/>
            <a:ext cx="4033837" cy="923330"/>
          </a:xfrm>
          <a:prstGeom prst="rect">
            <a:avLst/>
          </a:prstGeom>
          <a:noFill/>
          <a:ln w="3175">
            <a:solidFill>
              <a:schemeClr val="tx1"/>
            </a:solidFill>
            <a:miter lim="800000"/>
            <a:headEnd/>
            <a:tailEnd/>
          </a:ln>
        </p:spPr>
        <p:txBody>
          <a:bodyPr wrap="square">
            <a:spAutoFit/>
          </a:bodyPr>
          <a:lstStyle/>
          <a:p>
            <a:pPr algn="ctr"/>
            <a:r>
              <a:rPr lang="en-US" b="1" dirty="0">
                <a:latin typeface="Comic Sans MS" pitchFamily="66" charset="0"/>
              </a:rPr>
              <a:t>Experiment for Detection Coherent</a:t>
            </a:r>
            <a:br>
              <a:rPr lang="en-US" b="1" dirty="0">
                <a:latin typeface="Comic Sans MS" pitchFamily="66" charset="0"/>
              </a:rPr>
            </a:br>
            <a:r>
              <a:rPr lang="it-IT" b="1" dirty="0">
                <a:solidFill>
                  <a:srgbClr val="FF0000"/>
                </a:solidFill>
                <a:latin typeface="Comic Sans MS" pitchFamily="66" charset="0"/>
              </a:rPr>
              <a:t>ν – Ge N</a:t>
            </a:r>
            <a:r>
              <a:rPr lang="it-IT" b="1" dirty="0">
                <a:latin typeface="Comic Sans MS" pitchFamily="66" charset="0"/>
              </a:rPr>
              <a:t>ucleus Elastic Scattering </a:t>
            </a:r>
            <a:endParaRPr lang="ru-RU" b="1" dirty="0">
              <a:solidFill>
                <a:srgbClr val="FF0000"/>
              </a:solidFill>
              <a:latin typeface="Calibri"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8373156" y="2717572"/>
            <a:ext cx="2262187" cy="1571625"/>
          </a:xfrm>
          <a:prstGeom prst="rect">
            <a:avLst/>
          </a:prstGeom>
          <a:noFill/>
          <a:ln w="9525">
            <a:noFill/>
            <a:miter lim="800000"/>
            <a:headEnd/>
            <a:tailEnd/>
          </a:ln>
        </p:spPr>
      </p:pic>
      <p:sp>
        <p:nvSpPr>
          <p:cNvPr id="10" name="Прямоугольник 8"/>
          <p:cNvSpPr>
            <a:spLocks noChangeArrowheads="1"/>
          </p:cNvSpPr>
          <p:nvPr/>
        </p:nvSpPr>
        <p:spPr bwMode="auto">
          <a:xfrm>
            <a:off x="1638301" y="2288946"/>
            <a:ext cx="2314575" cy="2123658"/>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Detectors with low energy threshold</a:t>
            </a:r>
          </a:p>
          <a:p>
            <a:endParaRPr lang="en-US" sz="1200" b="1" dirty="0">
              <a:latin typeface="Comic Sans MS" pitchFamily="66" charset="0"/>
            </a:endParaRPr>
          </a:p>
          <a:p>
            <a:pPr lvl="0"/>
            <a:r>
              <a:rPr lang="en-US" sz="1200" b="1" dirty="0">
                <a:solidFill>
                  <a:prstClr val="black"/>
                </a:solidFill>
                <a:latin typeface="Comic Sans MS" pitchFamily="66" charset="0"/>
              </a:rPr>
              <a:t>Point contact </a:t>
            </a:r>
            <a:r>
              <a:rPr lang="en-US" sz="1200" b="1" dirty="0" err="1">
                <a:solidFill>
                  <a:prstClr val="black"/>
                </a:solidFill>
                <a:latin typeface="Comic Sans MS" pitchFamily="66" charset="0"/>
              </a:rPr>
              <a:t>HPGe</a:t>
            </a:r>
            <a:r>
              <a:rPr lang="en-US" sz="1200" b="1" dirty="0">
                <a:solidFill>
                  <a:prstClr val="black"/>
                </a:solidFill>
                <a:latin typeface="Comic Sans MS" pitchFamily="66" charset="0"/>
              </a:rPr>
              <a:t> detectors produced by </a:t>
            </a:r>
            <a:r>
              <a:rPr lang="en-US" sz="1200" b="1" dirty="0" err="1">
                <a:solidFill>
                  <a:prstClr val="black"/>
                </a:solidFill>
                <a:latin typeface="Comic Sans MS" pitchFamily="66" charset="0"/>
              </a:rPr>
              <a:t>Dubna</a:t>
            </a:r>
            <a:r>
              <a:rPr lang="en-US" sz="1200" b="1" dirty="0">
                <a:solidFill>
                  <a:prstClr val="black"/>
                </a:solidFill>
                <a:latin typeface="Comic Sans MS" pitchFamily="66" charset="0"/>
              </a:rPr>
              <a:t> in cooperation with BSI (Riga)</a:t>
            </a:r>
            <a:r>
              <a:rPr lang="ru-RU" sz="1200" b="1" dirty="0">
                <a:solidFill>
                  <a:prstClr val="black"/>
                </a:solidFill>
                <a:latin typeface="Comic Sans MS" pitchFamily="66" charset="0"/>
              </a:rPr>
              <a:t> </a:t>
            </a:r>
            <a:endParaRPr lang="en-US" sz="1200" b="1" dirty="0">
              <a:solidFill>
                <a:prstClr val="black"/>
              </a:solidFill>
              <a:latin typeface="Comic Sans MS" pitchFamily="66" charset="0"/>
            </a:endParaRPr>
          </a:p>
          <a:p>
            <a:pPr lvl="0"/>
            <a:r>
              <a:rPr lang="ru-RU" sz="1200" b="1" dirty="0">
                <a:solidFill>
                  <a:prstClr val="black"/>
                </a:solidFill>
                <a:latin typeface="Comic Sans MS" pitchFamily="66" charset="0"/>
              </a:rPr>
              <a:t>(</a:t>
            </a:r>
            <a:r>
              <a:rPr lang="en-US" sz="1200" b="1" dirty="0">
                <a:solidFill>
                  <a:prstClr val="black"/>
                </a:solidFill>
                <a:latin typeface="Comic Sans MS" pitchFamily="66" charset="0"/>
              </a:rPr>
              <a:t>4x</a:t>
            </a:r>
            <a:r>
              <a:rPr lang="ru-RU" sz="1200" b="1" dirty="0">
                <a:solidFill>
                  <a:prstClr val="black"/>
                </a:solidFill>
                <a:latin typeface="Comic Sans MS" pitchFamily="66" charset="0"/>
              </a:rPr>
              <a:t>4</a:t>
            </a:r>
            <a:r>
              <a:rPr lang="en-US" sz="1200" b="1" dirty="0">
                <a:solidFill>
                  <a:prstClr val="black"/>
                </a:solidFill>
                <a:latin typeface="Comic Sans MS" pitchFamily="66" charset="0"/>
              </a:rPr>
              <a:t>00</a:t>
            </a:r>
            <a:r>
              <a:rPr lang="ru-RU" sz="1200" b="1" dirty="0">
                <a:solidFill>
                  <a:prstClr val="black"/>
                </a:solidFill>
                <a:latin typeface="Comic Sans MS" pitchFamily="66" charset="0"/>
              </a:rPr>
              <a:t> </a:t>
            </a:r>
            <a:r>
              <a:rPr lang="en-US" sz="1200" b="1" dirty="0">
                <a:solidFill>
                  <a:prstClr val="black"/>
                </a:solidFill>
                <a:latin typeface="Comic Sans MS" pitchFamily="66" charset="0"/>
              </a:rPr>
              <a:t>g</a:t>
            </a:r>
            <a:r>
              <a:rPr lang="ru-RU" sz="1200" b="1" dirty="0">
                <a:solidFill>
                  <a:prstClr val="black"/>
                </a:solidFill>
                <a:latin typeface="Comic Sans MS" pitchFamily="66" charset="0"/>
              </a:rPr>
              <a:t>).</a:t>
            </a:r>
            <a:endParaRPr lang="en-US" sz="1200" b="1" dirty="0">
              <a:solidFill>
                <a:prstClr val="black"/>
              </a:solidFill>
              <a:latin typeface="Comic Sans MS" pitchFamily="66" charset="0"/>
            </a:endParaRPr>
          </a:p>
          <a:p>
            <a:pPr lvl="0"/>
            <a:endParaRPr lang="en-US" sz="1200" b="1" dirty="0">
              <a:solidFill>
                <a:prstClr val="black"/>
              </a:solidFill>
              <a:latin typeface="Comic Sans MS" pitchFamily="66" charset="0"/>
            </a:endParaRPr>
          </a:p>
          <a:p>
            <a:pPr lvl="0"/>
            <a:r>
              <a:rPr lang="en-US" sz="1200" b="1" dirty="0">
                <a:solidFill>
                  <a:prstClr val="black"/>
                </a:solidFill>
                <a:latin typeface="Comic Sans MS" pitchFamily="66" charset="0"/>
              </a:rPr>
              <a:t>The energy thresholds from 300-350 </a:t>
            </a:r>
            <a:r>
              <a:rPr lang="en-US" sz="1200" b="1" dirty="0" err="1">
                <a:solidFill>
                  <a:prstClr val="black"/>
                </a:solidFill>
                <a:latin typeface="Comic Sans MS" pitchFamily="66" charset="0"/>
              </a:rPr>
              <a:t>eV</a:t>
            </a:r>
            <a:endParaRPr lang="ru-RU" b="1" dirty="0">
              <a:latin typeface="Comic Sans MS" pitchFamily="66" charset="0"/>
            </a:endParaRPr>
          </a:p>
        </p:txBody>
      </p:sp>
      <p:sp>
        <p:nvSpPr>
          <p:cNvPr id="11" name="Прямоугольник 9"/>
          <p:cNvSpPr>
            <a:spLocks noChangeArrowheads="1"/>
          </p:cNvSpPr>
          <p:nvPr/>
        </p:nvSpPr>
        <p:spPr bwMode="auto">
          <a:xfrm>
            <a:off x="4067176" y="2288947"/>
            <a:ext cx="1724025" cy="1200329"/>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Low background cryostat (material selection: </a:t>
            </a:r>
            <a:r>
              <a:rPr lang="en-US" sz="1200" b="1" dirty="0" err="1">
                <a:latin typeface="Comic Sans MS" pitchFamily="66" charset="0"/>
              </a:rPr>
              <a:t>Dubna</a:t>
            </a:r>
            <a:r>
              <a:rPr lang="en-US" sz="1200" b="1" dirty="0">
                <a:latin typeface="Comic Sans MS" pitchFamily="66" charset="0"/>
              </a:rPr>
              <a:t>, production: BSI</a:t>
            </a:r>
            <a:r>
              <a:rPr lang="ru-RU" sz="1200" b="1" dirty="0">
                <a:latin typeface="Comic Sans MS" pitchFamily="66" charset="0"/>
              </a:rPr>
              <a:t>)</a:t>
            </a:r>
            <a:r>
              <a:rPr lang="en-US" sz="1200" b="1" dirty="0">
                <a:latin typeface="Comic Sans MS" pitchFamily="66" charset="0"/>
              </a:rPr>
              <a:t>, and low noise electronics</a:t>
            </a:r>
            <a:endParaRPr lang="ru-RU" b="1" dirty="0">
              <a:latin typeface="Comic Sans MS" pitchFamily="66" charset="0"/>
            </a:endParaRPr>
          </a:p>
        </p:txBody>
      </p:sp>
      <p:sp>
        <p:nvSpPr>
          <p:cNvPr id="12" name="Прямоугольник 10"/>
          <p:cNvSpPr>
            <a:spLocks noChangeArrowheads="1"/>
          </p:cNvSpPr>
          <p:nvPr/>
        </p:nvSpPr>
        <p:spPr bwMode="auto">
          <a:xfrm>
            <a:off x="5905501" y="2288946"/>
            <a:ext cx="2333625" cy="1938992"/>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For correct interpretation of results  many methodical studies (energy calibration for E~1 </a:t>
            </a:r>
            <a:r>
              <a:rPr lang="en-US" sz="1200" b="1" dirty="0" err="1">
                <a:latin typeface="Comic Sans MS" pitchFamily="66" charset="0"/>
              </a:rPr>
              <a:t>keV</a:t>
            </a:r>
            <a:r>
              <a:rPr lang="en-US" sz="1200" b="1" dirty="0">
                <a:latin typeface="Comic Sans MS" pitchFamily="66" charset="0"/>
              </a:rPr>
              <a:t>, </a:t>
            </a:r>
            <a:r>
              <a:rPr lang="en-US" sz="1200" b="1" dirty="0" err="1">
                <a:latin typeface="Comic Sans MS" pitchFamily="66" charset="0"/>
              </a:rPr>
              <a:t>fiducial</a:t>
            </a:r>
            <a:r>
              <a:rPr lang="en-US" sz="1200" b="1" dirty="0">
                <a:latin typeface="Comic Sans MS" pitchFamily="66" charset="0"/>
              </a:rPr>
              <a:t> volume, own background).</a:t>
            </a:r>
          </a:p>
          <a:p>
            <a:r>
              <a:rPr lang="en-US" sz="1200" b="1" dirty="0">
                <a:latin typeface="Comic Sans MS" pitchFamily="66" charset="0"/>
              </a:rPr>
              <a:t>We use one of the best low background infrastructure available – EDELWEISS-I shield in the LSM underground laboratory.</a:t>
            </a:r>
            <a:endParaRPr lang="ru-RU" sz="1200" b="1" dirty="0">
              <a:latin typeface="Comic Sans MS" pitchFamily="66" charset="0"/>
            </a:endParaRPr>
          </a:p>
        </p:txBody>
      </p:sp>
      <p:sp>
        <p:nvSpPr>
          <p:cNvPr id="13" name="Прямоугольник 11"/>
          <p:cNvSpPr>
            <a:spLocks noChangeArrowheads="1"/>
          </p:cNvSpPr>
          <p:nvPr/>
        </p:nvSpPr>
        <p:spPr bwMode="auto">
          <a:xfrm>
            <a:off x="8399008" y="2146072"/>
            <a:ext cx="2214562" cy="461665"/>
          </a:xfrm>
          <a:prstGeom prst="rect">
            <a:avLst/>
          </a:prstGeom>
          <a:noFill/>
          <a:ln w="3175">
            <a:solidFill>
              <a:schemeClr val="tx1"/>
            </a:solidFill>
            <a:miter lim="800000"/>
            <a:headEnd/>
            <a:tailEnd/>
          </a:ln>
        </p:spPr>
        <p:txBody>
          <a:bodyPr wrap="square">
            <a:spAutoFit/>
          </a:bodyPr>
          <a:lstStyle/>
          <a:p>
            <a:r>
              <a:rPr lang="en-US" sz="1200" b="1">
                <a:latin typeface="Comic Sans MS" pitchFamily="66" charset="0"/>
              </a:rPr>
              <a:t>Measurements with highest available neutrino flux</a:t>
            </a:r>
            <a:endParaRPr lang="ru-RU" b="1">
              <a:latin typeface="Comic Sans MS" pitchFamily="66" charset="0"/>
            </a:endParaRPr>
          </a:p>
        </p:txBody>
      </p:sp>
      <p:cxnSp>
        <p:nvCxnSpPr>
          <p:cNvPr id="14" name="Прямая со стрелкой 13"/>
          <p:cNvCxnSpPr>
            <a:stCxn id="8" idx="1"/>
            <a:endCxn id="10" idx="0"/>
          </p:cNvCxnSpPr>
          <p:nvPr/>
        </p:nvCxnSpPr>
        <p:spPr>
          <a:xfrm flipH="1">
            <a:off x="2795589" y="1557042"/>
            <a:ext cx="1685925" cy="731905"/>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8" idx="2"/>
            <a:endCxn id="11" idx="0"/>
          </p:cNvCxnSpPr>
          <p:nvPr/>
        </p:nvCxnSpPr>
        <p:spPr>
          <a:xfrm flipH="1">
            <a:off x="4929188" y="2018706"/>
            <a:ext cx="1569244" cy="27024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8" idx="2"/>
            <a:endCxn id="12" idx="0"/>
          </p:cNvCxnSpPr>
          <p:nvPr/>
        </p:nvCxnSpPr>
        <p:spPr>
          <a:xfrm>
            <a:off x="6498433" y="2018706"/>
            <a:ext cx="573881" cy="27024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8" idx="3"/>
          </p:cNvCxnSpPr>
          <p:nvPr/>
        </p:nvCxnSpPr>
        <p:spPr>
          <a:xfrm>
            <a:off x="8515350" y="1557042"/>
            <a:ext cx="1181100" cy="576559"/>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Прямоугольник 19"/>
          <p:cNvSpPr>
            <a:spLocks noChangeArrowheads="1"/>
          </p:cNvSpPr>
          <p:nvPr/>
        </p:nvSpPr>
        <p:spPr bwMode="auto">
          <a:xfrm>
            <a:off x="8153400" y="4327517"/>
            <a:ext cx="2514600" cy="2539157"/>
          </a:xfrm>
          <a:prstGeom prst="rect">
            <a:avLst/>
          </a:prstGeom>
          <a:noFill/>
          <a:ln w="3175">
            <a:solidFill>
              <a:schemeClr val="tx1"/>
            </a:solidFill>
            <a:miter lim="800000"/>
            <a:headEnd/>
            <a:tailEnd/>
          </a:ln>
        </p:spPr>
        <p:txBody>
          <a:bodyPr wrap="square">
            <a:spAutoFit/>
          </a:bodyPr>
          <a:lstStyle/>
          <a:p>
            <a:r>
              <a:rPr lang="en-US" sz="1200" b="1" dirty="0">
                <a:latin typeface="Comic Sans MS" pitchFamily="66" charset="0"/>
              </a:rPr>
              <a:t>Kalinin Nuclear Power Plant at 10 m from the reactor core the flux is</a:t>
            </a:r>
            <a:r>
              <a:rPr lang="ru-RU" sz="1200" b="1" dirty="0">
                <a:latin typeface="Comic Sans MS" pitchFamily="66" charset="0"/>
              </a:rPr>
              <a:t> 5</a:t>
            </a:r>
            <a:r>
              <a:rPr lang="en-US" sz="1200" b="1" dirty="0">
                <a:latin typeface="Comic Sans MS" pitchFamily="66" charset="0"/>
              </a:rPr>
              <a:t>.</a:t>
            </a:r>
            <a:r>
              <a:rPr lang="ru-RU" sz="1200" b="1" dirty="0">
                <a:latin typeface="Comic Sans MS" pitchFamily="66" charset="0"/>
              </a:rPr>
              <a:t>4 х 10</a:t>
            </a:r>
            <a:r>
              <a:rPr lang="ru-RU" sz="1200" b="1" baseline="30000" dirty="0">
                <a:latin typeface="Comic Sans MS" pitchFamily="66" charset="0"/>
              </a:rPr>
              <a:t>13</a:t>
            </a:r>
            <a:r>
              <a:rPr lang="ru-RU" sz="1200" b="1" dirty="0">
                <a:latin typeface="Comic Sans MS" pitchFamily="66" charset="0"/>
              </a:rPr>
              <a:t> </a:t>
            </a:r>
            <a:r>
              <a:rPr lang="en-US" sz="1200" b="1" dirty="0">
                <a:latin typeface="Comic Sans MS" pitchFamily="66" charset="0"/>
              </a:rPr>
              <a:t>cm</a:t>
            </a:r>
            <a:r>
              <a:rPr lang="ru-RU" sz="1200" b="1" baseline="30000" dirty="0">
                <a:latin typeface="Comic Sans MS" pitchFamily="66" charset="0"/>
              </a:rPr>
              <a:t>2</a:t>
            </a:r>
            <a:r>
              <a:rPr lang="ru-RU" sz="1200" b="1" dirty="0">
                <a:latin typeface="Comic Sans MS" pitchFamily="66" charset="0"/>
              </a:rPr>
              <a:t> </a:t>
            </a:r>
            <a:r>
              <a:rPr lang="en-US" sz="1200" b="1" dirty="0">
                <a:latin typeface="Comic Sans MS" pitchFamily="66" charset="0"/>
              </a:rPr>
              <a:t>per sec</a:t>
            </a:r>
            <a:r>
              <a:rPr lang="ru-RU" sz="1200" b="1" dirty="0">
                <a:latin typeface="Comic Sans MS" pitchFamily="66" charset="0"/>
              </a:rPr>
              <a:t>.</a:t>
            </a:r>
            <a:endParaRPr lang="en-US" sz="1200" b="1" dirty="0">
              <a:latin typeface="Comic Sans MS" pitchFamily="66" charset="0"/>
            </a:endParaRPr>
          </a:p>
          <a:p>
            <a:endParaRPr lang="en-US" sz="1200" b="1" dirty="0">
              <a:latin typeface="Comic Sans MS" pitchFamily="66" charset="0"/>
            </a:endParaRPr>
          </a:p>
          <a:p>
            <a:r>
              <a:rPr lang="en-US" sz="1100" b="1" dirty="0">
                <a:latin typeface="Comic Sans MS" pitchFamily="66" charset="0"/>
              </a:rPr>
              <a:t>Improved low background shield of GEMMA experiment (world leader of neutrino magnetic moment </a:t>
            </a:r>
            <a:r>
              <a:rPr lang="en-US" sz="1100" b="1" dirty="0" err="1">
                <a:latin typeface="Comic Sans MS" pitchFamily="66" charset="0"/>
              </a:rPr>
              <a:t>measururements</a:t>
            </a:r>
            <a:r>
              <a:rPr lang="en-US" sz="1100" b="1" dirty="0">
                <a:latin typeface="Comic Sans MS" pitchFamily="66" charset="0"/>
              </a:rPr>
              <a:t>) .</a:t>
            </a:r>
          </a:p>
          <a:p>
            <a:r>
              <a:rPr lang="en-US" sz="1100" b="1" dirty="0">
                <a:latin typeface="Comic Sans MS" pitchFamily="66" charset="0"/>
              </a:rPr>
              <a:t>The available place for measurements is just under the reactor, which provides about 70 </a:t>
            </a:r>
            <a:r>
              <a:rPr lang="en-US" sz="1100" b="1" dirty="0" err="1">
                <a:latin typeface="Comic Sans MS" pitchFamily="66" charset="0"/>
              </a:rPr>
              <a:t>m.w.e</a:t>
            </a:r>
            <a:r>
              <a:rPr lang="en-US" sz="1100" b="1" dirty="0">
                <a:latin typeface="Comic Sans MS" pitchFamily="66" charset="0"/>
              </a:rPr>
              <a:t>. shielding from cosmic rays.</a:t>
            </a:r>
            <a:endParaRPr lang="ru-RU" sz="1100" b="1" dirty="0">
              <a:latin typeface="Comic Sans MS" pitchFamily="66" charset="0"/>
            </a:endParaRPr>
          </a:p>
        </p:txBody>
      </p:sp>
      <p:pic>
        <p:nvPicPr>
          <p:cNvPr id="22" name="Picture 2"/>
          <p:cNvPicPr>
            <a:picLocks noChangeAspect="1" noChangeArrowheads="1"/>
          </p:cNvPicPr>
          <p:nvPr/>
        </p:nvPicPr>
        <p:blipFill>
          <a:blip r:embed="rId5" cstate="print"/>
          <a:srcRect/>
          <a:stretch>
            <a:fillRect/>
          </a:stretch>
        </p:blipFill>
        <p:spPr bwMode="auto">
          <a:xfrm>
            <a:off x="6126857" y="4433342"/>
            <a:ext cx="1855093" cy="2234159"/>
          </a:xfrm>
          <a:prstGeom prst="rect">
            <a:avLst/>
          </a:prstGeom>
          <a:noFill/>
          <a:ln w="9525">
            <a:noFill/>
            <a:miter lim="800000"/>
            <a:headEnd/>
            <a:tailEnd/>
          </a:ln>
        </p:spPr>
      </p:pic>
      <p:pic>
        <p:nvPicPr>
          <p:cNvPr id="23" name="Picture 3"/>
          <p:cNvPicPr>
            <a:picLocks noChangeAspect="1" noChangeArrowheads="1"/>
          </p:cNvPicPr>
          <p:nvPr/>
        </p:nvPicPr>
        <p:blipFill>
          <a:blip r:embed="rId6" cstate="print"/>
          <a:srcRect/>
          <a:stretch>
            <a:fillRect/>
          </a:stretch>
        </p:blipFill>
        <p:spPr bwMode="auto">
          <a:xfrm>
            <a:off x="1743076" y="4762500"/>
            <a:ext cx="2428875" cy="1582738"/>
          </a:xfrm>
          <a:prstGeom prst="rect">
            <a:avLst/>
          </a:prstGeom>
          <a:noFill/>
          <a:ln w="9525">
            <a:noFill/>
            <a:miter lim="800000"/>
            <a:headEnd/>
            <a:tailEnd/>
          </a:ln>
        </p:spPr>
      </p:pic>
      <p:pic>
        <p:nvPicPr>
          <p:cNvPr id="36" name="Рисунок 35" descr="figure2-appendix1.jpg"/>
          <p:cNvPicPr/>
          <p:nvPr/>
        </p:nvPicPr>
        <p:blipFill>
          <a:blip r:embed="rId7" cstate="print"/>
          <a:stretch>
            <a:fillRect/>
          </a:stretch>
        </p:blipFill>
        <p:spPr>
          <a:xfrm>
            <a:off x="4233510" y="3535533"/>
            <a:ext cx="1491015" cy="2855742"/>
          </a:xfrm>
          <a:prstGeom prst="rect">
            <a:avLst/>
          </a:prstGeom>
        </p:spPr>
      </p:pic>
    </p:spTree>
    <p:extLst>
      <p:ext uri="{BB962C8B-B14F-4D97-AF65-F5344CB8AC3E}">
        <p14:creationId xmlns:p14="http://schemas.microsoft.com/office/powerpoint/2010/main" val="410740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283" y="688684"/>
            <a:ext cx="3325377" cy="358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Espace réservé du contenu 2"/>
              <p:cNvSpPr txBox="1">
                <a:spLocks/>
              </p:cNvSpPr>
              <p:nvPr/>
            </p:nvSpPr>
            <p:spPr bwMode="auto">
              <a:xfrm>
                <a:off x="4937685" y="1052748"/>
                <a:ext cx="5705288" cy="34050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baseline="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1600">
                    <a:solidFill>
                      <a:schemeClr val="tx1"/>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1400">
                    <a:solidFill>
                      <a:schemeClr val="tx1"/>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0" hangingPunct="0">
                  <a:defRPr/>
                </a:pPr>
                <a:r>
                  <a:rPr lang="fr-FR" sz="1800" kern="0" dirty="0">
                    <a:solidFill>
                      <a:srgbClr val="000000"/>
                    </a:solidFill>
                    <a:latin typeface="Arial" panose="020B0604020202020204" pitchFamily="34" charset="0"/>
                    <a:cs typeface="Arial" panose="020B0604020202020204" pitchFamily="34" charset="0"/>
                  </a:rPr>
                  <a:t>Segmented "XY" plastic scintillator  (1 m</a:t>
                </a:r>
                <a:r>
                  <a:rPr lang="fr-FR" sz="1800" kern="0" baseline="30000" dirty="0">
                    <a:solidFill>
                      <a:srgbClr val="000000"/>
                    </a:solidFill>
                    <a:latin typeface="Arial" panose="020B0604020202020204" pitchFamily="34" charset="0"/>
                    <a:cs typeface="Arial" panose="020B0604020202020204" pitchFamily="34" charset="0"/>
                  </a:rPr>
                  <a:t>3</a:t>
                </a:r>
                <a:r>
                  <a:rPr lang="fr-FR" sz="1800" kern="0" dirty="0">
                    <a:solidFill>
                      <a:srgbClr val="000000"/>
                    </a:solidFill>
                    <a:latin typeface="Arial" panose="020B0604020202020204" pitchFamily="34" charset="0"/>
                    <a:cs typeface="Arial" panose="020B0604020202020204" pitchFamily="34" charset="0"/>
                  </a:rPr>
                  <a:t> </a:t>
                </a:r>
                <a:r>
                  <a:rPr lang="ru-RU" sz="1800" kern="0" dirty="0">
                    <a:solidFill>
                      <a:srgbClr val="000000"/>
                    </a:solidFill>
                    <a:latin typeface="Arial" panose="020B0604020202020204" pitchFamily="34" charset="0"/>
                    <a:cs typeface="Arial" panose="020B0604020202020204" pitchFamily="34" charset="0"/>
                  </a:rPr>
                  <a:t>=1</a:t>
                </a:r>
                <a:r>
                  <a:rPr lang="en-US" sz="1800" kern="0" dirty="0">
                    <a:solidFill>
                      <a:srgbClr val="000000"/>
                    </a:solidFill>
                    <a:latin typeface="Arial" panose="020B0604020202020204" pitchFamily="34" charset="0"/>
                    <a:cs typeface="Arial" panose="020B0604020202020204" pitchFamily="34" charset="0"/>
                  </a:rPr>
                  <a:t>.1 </a:t>
                </a:r>
                <a:r>
                  <a:rPr lang="en-US" sz="1800" kern="0" dirty="0" err="1">
                    <a:solidFill>
                      <a:srgbClr val="000000"/>
                    </a:solidFill>
                    <a:latin typeface="Arial" panose="020B0604020202020204" pitchFamily="34" charset="0"/>
                    <a:cs typeface="Arial" panose="020B0604020202020204" pitchFamily="34" charset="0"/>
                  </a:rPr>
                  <a:t>tn</a:t>
                </a:r>
                <a:r>
                  <a:rPr lang="fr-FR" sz="1800" kern="0" dirty="0">
                    <a:solidFill>
                      <a:srgbClr val="000000"/>
                    </a:solidFill>
                    <a:latin typeface="Arial" panose="020B0604020202020204" pitchFamily="34" charset="0"/>
                    <a:cs typeface="Arial" panose="020B0604020202020204" pitchFamily="34" charset="0"/>
                  </a:rPr>
                  <a:t>) close to the core of the Kalinin NPP reactor #4</a:t>
                </a:r>
              </a:p>
              <a:p>
                <a:pPr eaLnBrk="0" hangingPunct="0">
                  <a:defRPr/>
                </a:pPr>
                <a:r>
                  <a:rPr lang="fr-FR" sz="1800" kern="0" dirty="0">
                    <a:solidFill>
                      <a:srgbClr val="000000"/>
                    </a:solidFill>
                    <a:latin typeface="Arial" panose="020B0604020202020204" pitchFamily="34" charset="0"/>
                    <a:cs typeface="Arial" panose="020B0604020202020204" pitchFamily="34" charset="0"/>
                  </a:rPr>
                  <a:t>Overburden </a:t>
                </a:r>
                <a14:m>
                  <m:oMath xmlns:m="http://schemas.openxmlformats.org/officeDocument/2006/math">
                    <m:r>
                      <a:rPr lang="fr-FR" sz="1800" i="1" kern="0">
                        <a:solidFill>
                          <a:srgbClr val="000000"/>
                        </a:solidFill>
                        <a:latin typeface="Cambria Math"/>
                        <a:ea typeface="Cambria Math"/>
                      </a:rPr>
                      <m:t>~ </m:t>
                    </m:r>
                  </m:oMath>
                </a14:m>
                <a:r>
                  <a:rPr lang="fr-FR" sz="1800" kern="0" dirty="0">
                    <a:solidFill>
                      <a:srgbClr val="000000"/>
                    </a:solidFill>
                    <a:latin typeface="Arial" panose="020B0604020202020204" pitchFamily="34" charset="0"/>
                    <a:cs typeface="Arial" panose="020B0604020202020204" pitchFamily="34" charset="0"/>
                  </a:rPr>
                  <a:t>50 m w.e. (reactor cauldron, cooling pond, concrete)</a:t>
                </a:r>
              </a:p>
              <a:p>
                <a:pPr eaLnBrk="0" hangingPunct="0">
                  <a:defRPr/>
                </a:pPr>
                <a:r>
                  <a:rPr lang="fr-FR" sz="1800" kern="0" dirty="0">
                    <a:solidFill>
                      <a:srgbClr val="000000"/>
                    </a:solidFill>
                    <a:latin typeface="Arial" panose="020B0604020202020204" pitchFamily="34" charset="0"/>
                    <a:cs typeface="Arial" panose="020B0604020202020204" pitchFamily="34" charset="0"/>
                  </a:rPr>
                  <a:t>3D-information about each event</a:t>
                </a:r>
              </a:p>
              <a:p>
                <a:pPr eaLnBrk="0" hangingPunct="0">
                  <a:defRPr/>
                </a:pPr>
                <a:r>
                  <a:rPr lang="fr-FR" sz="1800" kern="0" dirty="0">
                    <a:solidFill>
                      <a:srgbClr val="000000"/>
                    </a:solidFill>
                    <a:latin typeface="Arial" panose="020B0604020202020204" pitchFamily="34" charset="0"/>
                    <a:cs typeface="Arial" panose="020B0604020202020204" pitchFamily="34" charset="0"/>
                  </a:rPr>
                  <a:t>IBD count rate  </a:t>
                </a:r>
                <a14:m>
                  <m:oMath xmlns:m="http://schemas.openxmlformats.org/officeDocument/2006/math">
                    <m:r>
                      <a:rPr lang="fr-FR" sz="1800" i="1" kern="0">
                        <a:solidFill>
                          <a:srgbClr val="000000"/>
                        </a:solidFill>
                        <a:latin typeface="Cambria Math"/>
                        <a:ea typeface="Cambria Math"/>
                      </a:rPr>
                      <m:t>~</m:t>
                    </m:r>
                    <m:r>
                      <a:rPr lang="en-US" sz="1800" i="1" kern="0">
                        <a:solidFill>
                          <a:srgbClr val="000000"/>
                        </a:solidFill>
                        <a:latin typeface="Cambria Math" panose="02040503050406030204" pitchFamily="18" charset="0"/>
                        <a:ea typeface="Cambria Math"/>
                      </a:rPr>
                      <m:t>4000</m:t>
                    </m:r>
                    <m:r>
                      <a:rPr lang="fr-FR" sz="1800" i="1" kern="0">
                        <a:solidFill>
                          <a:srgbClr val="000000"/>
                        </a:solidFill>
                        <a:latin typeface="Cambria Math"/>
                        <a:ea typeface="Cambria Math"/>
                      </a:rPr>
                      <m:t> </m:t>
                    </m:r>
                    <m:acc>
                      <m:accPr>
                        <m:chr m:val="̅"/>
                        <m:ctrlPr>
                          <a:rPr lang="fr-FR" sz="1800" i="1" kern="0">
                            <a:solidFill>
                              <a:srgbClr val="000000"/>
                            </a:solidFill>
                            <a:latin typeface="Cambria Math" panose="02040503050406030204" pitchFamily="18" charset="0"/>
                            <a:ea typeface="Cambria Math"/>
                          </a:rPr>
                        </m:ctrlPr>
                      </m:accPr>
                      <m:e>
                        <m:sSub>
                          <m:sSubPr>
                            <m:ctrlPr>
                              <a:rPr lang="fr-FR" sz="1800" i="1" kern="0">
                                <a:solidFill>
                                  <a:srgbClr val="000000"/>
                                </a:solidFill>
                                <a:latin typeface="Cambria Math" panose="02040503050406030204" pitchFamily="18" charset="0"/>
                                <a:ea typeface="Cambria Math"/>
                              </a:rPr>
                            </m:ctrlPr>
                          </m:sSubPr>
                          <m:e>
                            <m:r>
                              <a:rPr lang="fr-FR" sz="1800" i="1" kern="0">
                                <a:solidFill>
                                  <a:srgbClr val="000000"/>
                                </a:solidFill>
                                <a:latin typeface="Cambria Math"/>
                                <a:ea typeface="Cambria Math"/>
                              </a:rPr>
                              <m:t>𝜈</m:t>
                            </m:r>
                          </m:e>
                          <m:sub>
                            <m:r>
                              <a:rPr lang="fr-FR" sz="1800" i="1" kern="0">
                                <a:solidFill>
                                  <a:srgbClr val="000000"/>
                                </a:solidFill>
                                <a:latin typeface="Cambria Math"/>
                                <a:ea typeface="Cambria Math"/>
                              </a:rPr>
                              <m:t>𝑒</m:t>
                            </m:r>
                          </m:sub>
                        </m:sSub>
                      </m:e>
                    </m:acc>
                  </m:oMath>
                </a14:m>
                <a:r>
                  <a:rPr lang="fr-FR" sz="1800" kern="0" dirty="0">
                    <a:solidFill>
                      <a:srgbClr val="000000"/>
                    </a:solidFill>
                    <a:latin typeface="Arial" panose="020B0604020202020204" pitchFamily="34" charset="0"/>
                    <a:cs typeface="Arial" panose="020B0604020202020204" pitchFamily="34" charset="0"/>
                  </a:rPr>
                  <a:t> / day;    Signal / BG ~ 40</a:t>
                </a:r>
              </a:p>
              <a:p>
                <a:pPr eaLnBrk="0" hangingPunct="0">
                  <a:defRPr/>
                </a:pPr>
                <a:r>
                  <a:rPr lang="fr-FR" sz="1800" kern="0" dirty="0">
                    <a:solidFill>
                      <a:srgbClr val="000000"/>
                    </a:solidFill>
                    <a:latin typeface="Arial" panose="020B0604020202020204" pitchFamily="34" charset="0"/>
                    <a:cs typeface="Arial" panose="020B0604020202020204" pitchFamily="34" charset="0"/>
                  </a:rPr>
                  <a:t>Lifting platform =&gt;  distance variable on-line          </a:t>
                </a:r>
                <a:r>
                  <a:rPr lang="en-US" sz="1800" kern="0" dirty="0">
                    <a:solidFill>
                      <a:srgbClr val="000000"/>
                    </a:solidFill>
                    <a:latin typeface="Arial" panose="020B0604020202020204" pitchFamily="34" charset="0"/>
                    <a:cs typeface="Arial" panose="020B0604020202020204" pitchFamily="34" charset="0"/>
                  </a:rPr>
                  <a:t>(</a:t>
                </a:r>
                <a:r>
                  <a:rPr lang="fr-FR" sz="1800" kern="0" dirty="0">
                    <a:solidFill>
                      <a:srgbClr val="000000"/>
                    </a:solidFill>
                    <a:latin typeface="Arial" panose="020B0604020202020204" pitchFamily="34" charset="0"/>
                    <a:cs typeface="Arial" panose="020B0604020202020204" pitchFamily="34" charset="0"/>
                  </a:rPr>
                  <a:t>L ≈ </a:t>
                </a:r>
                <a:r>
                  <a:rPr lang="ru-RU" sz="1800" kern="0" dirty="0">
                    <a:solidFill>
                      <a:srgbClr val="000000"/>
                    </a:solidFill>
                    <a:latin typeface="Arial" panose="020B0604020202020204" pitchFamily="34" charset="0"/>
                    <a:cs typeface="Arial" panose="020B0604020202020204" pitchFamily="34" charset="0"/>
                  </a:rPr>
                  <a:t>10</a:t>
                </a:r>
                <a:r>
                  <a:rPr lang="en-US" sz="1800" kern="0" dirty="0">
                    <a:solidFill>
                      <a:srgbClr val="000000"/>
                    </a:solidFill>
                    <a:latin typeface="Arial" panose="020B0604020202020204" pitchFamily="34" charset="0"/>
                    <a:cs typeface="Arial" panose="020B0604020202020204" pitchFamily="34" charset="0"/>
                  </a:rPr>
                  <a:t>.7</a:t>
                </a:r>
                <a:r>
                  <a:rPr lang="ru-RU" sz="1800" kern="0" dirty="0">
                    <a:solidFill>
                      <a:srgbClr val="000000"/>
                    </a:solidFill>
                    <a:latin typeface="Arial" panose="020B0604020202020204" pitchFamily="34" charset="0"/>
                    <a:cs typeface="Arial" panose="020B0604020202020204" pitchFamily="34" charset="0"/>
                  </a:rPr>
                  <a:t>-</a:t>
                </a:r>
                <a:r>
                  <a:rPr lang="fr-FR" sz="1800" kern="0" dirty="0">
                    <a:solidFill>
                      <a:srgbClr val="000000"/>
                    </a:solidFill>
                    <a:latin typeface="Arial" panose="020B0604020202020204" pitchFamily="34" charset="0"/>
                    <a:cs typeface="Arial" panose="020B0604020202020204" pitchFamily="34" charset="0"/>
                  </a:rPr>
                  <a:t>12.7 m)</a:t>
                </a:r>
              </a:p>
              <a:p>
                <a:pPr eaLnBrk="0" hangingPunct="0">
                  <a:defRPr/>
                </a:pPr>
                <a:r>
                  <a:rPr lang="fr-FR" sz="1800" kern="0" dirty="0">
                    <a:solidFill>
                      <a:srgbClr val="000000"/>
                    </a:solidFill>
                    <a:latin typeface="Arial" panose="020B0604020202020204" pitchFamily="34" charset="0"/>
                    <a:cs typeface="Arial" panose="020B0604020202020204" pitchFamily="34" charset="0"/>
                  </a:rPr>
                  <a:t>Status: data taking</a:t>
                </a:r>
              </a:p>
            </p:txBody>
          </p:sp>
        </mc:Choice>
        <mc:Fallback xmlns="">
          <p:sp>
            <p:nvSpPr>
              <p:cNvPr id="13" name="Espace réservé du contenu 2"/>
              <p:cNvSpPr txBox="1">
                <a:spLocks noRot="1" noChangeAspect="1" noMove="1" noResize="1" noEditPoints="1" noAdjustHandles="1" noChangeArrowheads="1" noChangeShapeType="1" noTextEdit="1"/>
              </p:cNvSpPr>
              <p:nvPr/>
            </p:nvSpPr>
            <p:spPr bwMode="auto">
              <a:xfrm>
                <a:off x="3413685" y="1052747"/>
                <a:ext cx="5705288" cy="3405097"/>
              </a:xfrm>
              <a:prstGeom prst="rect">
                <a:avLst/>
              </a:prstGeom>
              <a:blipFill rotWithShape="0">
                <a:blip r:embed="rId4"/>
                <a:stretch>
                  <a:fillRect l="-748" t="-1075" r="-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10" name="Прямоугольная выноска 9"/>
          <p:cNvSpPr/>
          <p:nvPr/>
        </p:nvSpPr>
        <p:spPr>
          <a:xfrm>
            <a:off x="1608615" y="2165822"/>
            <a:ext cx="981747" cy="627626"/>
          </a:xfrm>
          <a:prstGeom prst="wedgeRectCallout">
            <a:avLst>
              <a:gd name="adj1" fmla="val 108920"/>
              <a:gd name="adj2" fmla="val 85143"/>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Reactor core</a:t>
            </a:r>
            <a:endParaRPr lang="ru-RU" b="1" dirty="0">
              <a:solidFill>
                <a:prstClr val="white"/>
              </a:solidFill>
            </a:endParaRPr>
          </a:p>
        </p:txBody>
      </p:sp>
      <p:sp>
        <p:nvSpPr>
          <p:cNvPr id="22" name="Прямоугольная выноска 21"/>
          <p:cNvSpPr/>
          <p:nvPr/>
        </p:nvSpPr>
        <p:spPr>
          <a:xfrm>
            <a:off x="1658667" y="3819074"/>
            <a:ext cx="931694" cy="383355"/>
          </a:xfrm>
          <a:prstGeom prst="wedgeRectCallout">
            <a:avLst>
              <a:gd name="adj1" fmla="val 105873"/>
              <a:gd name="adj2" fmla="val -183142"/>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DANSS</a:t>
            </a:r>
            <a:endParaRPr lang="ru-RU" b="1" dirty="0">
              <a:solidFill>
                <a:prstClr val="white"/>
              </a:solidFill>
            </a:endParaRPr>
          </a:p>
        </p:txBody>
      </p:sp>
      <p:sp>
        <p:nvSpPr>
          <p:cNvPr id="5" name="Прямоугольник 4"/>
          <p:cNvSpPr/>
          <p:nvPr/>
        </p:nvSpPr>
        <p:spPr>
          <a:xfrm>
            <a:off x="1522985" y="25190"/>
            <a:ext cx="9144000" cy="984885"/>
          </a:xfrm>
          <a:prstGeom prst="rect">
            <a:avLst/>
          </a:prstGeom>
        </p:spPr>
        <p:txBody>
          <a:bodyPr wrap="square">
            <a:spAutoFit/>
          </a:bodyPr>
          <a:lstStyle/>
          <a:p>
            <a:pPr lvl="0" algn="ctr">
              <a:defRPr/>
            </a:pPr>
            <a:r>
              <a:rPr lang="en-US" sz="2400" b="1" i="1" u="sng" kern="0" dirty="0">
                <a:solidFill>
                  <a:srgbClr val="FF0000"/>
                </a:solidFill>
                <a:latin typeface="Arial Rounded MT Bold" panose="020F0704030504030204" pitchFamily="34" charset="0"/>
              </a:rPr>
              <a:t>Neutrino </a:t>
            </a:r>
            <a:r>
              <a:rPr lang="en-US" sz="2400" b="1" i="1" u="sng" kern="0" dirty="0" err="1">
                <a:solidFill>
                  <a:srgbClr val="FF0000"/>
                </a:solidFill>
                <a:latin typeface="Arial Rounded MT Bold" panose="020F0704030504030204" pitchFamily="34" charset="0"/>
              </a:rPr>
              <a:t>programme</a:t>
            </a:r>
            <a:r>
              <a:rPr lang="en-US" sz="2400" b="1" i="1" u="sng" kern="0" dirty="0">
                <a:solidFill>
                  <a:srgbClr val="FF0000"/>
                </a:solidFill>
                <a:latin typeface="Arial Rounded MT Bold" panose="020F0704030504030204" pitchFamily="34" charset="0"/>
              </a:rPr>
              <a:t>: DANSS</a:t>
            </a:r>
            <a:endParaRPr lang="ru-RU" sz="2000" b="1" i="1" u="sng" kern="0" dirty="0">
              <a:solidFill>
                <a:srgbClr val="FF0000"/>
              </a:solidFill>
              <a:latin typeface="Arial Rounded MT Bold" panose="020F0704030504030204" pitchFamily="34" charset="0"/>
            </a:endParaRPr>
          </a:p>
          <a:p>
            <a:pPr lvl="0" algn="r">
              <a:defRPr/>
            </a:pPr>
            <a:r>
              <a:rPr lang="en-US" kern="0" dirty="0">
                <a:latin typeface="Arial Rounded MT Bold" panose="020F0704030504030204" pitchFamily="34" charset="0"/>
              </a:rPr>
              <a:t>Reactor monitoring and search for short-range neutrino oscillations    </a:t>
            </a:r>
            <a:endParaRPr lang="en-US" sz="2800" kern="0" dirty="0">
              <a:latin typeface="Arial Rounded MT Bold" panose="020F0704030504030204" pitchFamily="34" charset="0"/>
            </a:endParaRPr>
          </a:p>
          <a:p>
            <a:pPr lvl="0" algn="r">
              <a:defRPr/>
            </a:pPr>
            <a:r>
              <a:rPr lang="nn-NO" sz="1600" i="1" kern="0" dirty="0">
                <a:solidFill>
                  <a:srgbClr val="0070C0"/>
                </a:solidFill>
                <a:latin typeface="Arial Rounded MT Bold" panose="020F0704030504030204" pitchFamily="34" charset="0"/>
              </a:rPr>
              <a:t>JINST 11 (2016) no.11, P11011;   arXiv:1606.02896</a:t>
            </a:r>
            <a:r>
              <a:rPr lang="en-US" sz="1600" i="1" kern="0" dirty="0">
                <a:solidFill>
                  <a:srgbClr val="0070C0"/>
                </a:solidFill>
                <a:latin typeface="Arial Rounded MT Bold" panose="020F0704030504030204" pitchFamily="34" charset="0"/>
              </a:rPr>
              <a:t> </a:t>
            </a:r>
            <a:endParaRPr lang="ru-RU" sz="1050" i="1" kern="0" dirty="0">
              <a:solidFill>
                <a:srgbClr val="0070C0"/>
              </a:solidFill>
              <a:latin typeface="Arial Black" panose="020B0A04020102020204" pitchFamily="34" charset="0"/>
            </a:endParaRPr>
          </a:p>
        </p:txBody>
      </p:sp>
      <p:pic>
        <p:nvPicPr>
          <p:cNvPr id="11" name="Рисунок 10"/>
          <p:cNvPicPr>
            <a:picLocks noChangeAspect="1"/>
          </p:cNvPicPr>
          <p:nvPr/>
        </p:nvPicPr>
        <p:blipFill>
          <a:blip r:embed="rId5"/>
          <a:stretch>
            <a:fillRect/>
          </a:stretch>
        </p:blipFill>
        <p:spPr>
          <a:xfrm>
            <a:off x="3541730" y="4753734"/>
            <a:ext cx="1703988" cy="1979300"/>
          </a:xfrm>
          <a:prstGeom prst="rect">
            <a:avLst/>
          </a:prstGeom>
        </p:spPr>
      </p:pic>
      <p:pic>
        <p:nvPicPr>
          <p:cNvPr id="12" name="Рисунок 11"/>
          <p:cNvPicPr>
            <a:picLocks noChangeAspect="1"/>
          </p:cNvPicPr>
          <p:nvPr/>
        </p:nvPicPr>
        <p:blipFill>
          <a:blip r:embed="rId6"/>
          <a:stretch>
            <a:fillRect/>
          </a:stretch>
        </p:blipFill>
        <p:spPr>
          <a:xfrm>
            <a:off x="1783333" y="4753760"/>
            <a:ext cx="1710119" cy="1986422"/>
          </a:xfrm>
          <a:prstGeom prst="rect">
            <a:avLst/>
          </a:prstGeom>
        </p:spPr>
      </p:pic>
      <p:pic>
        <p:nvPicPr>
          <p:cNvPr id="14" name="Рисунок 13"/>
          <p:cNvPicPr>
            <a:picLocks noChangeAspect="1"/>
          </p:cNvPicPr>
          <p:nvPr/>
        </p:nvPicPr>
        <p:blipFill>
          <a:blip r:embed="rId7"/>
          <a:stretch>
            <a:fillRect/>
          </a:stretch>
        </p:blipFill>
        <p:spPr>
          <a:xfrm>
            <a:off x="3441341" y="5716716"/>
            <a:ext cx="176649" cy="611140"/>
          </a:xfrm>
          <a:prstGeom prst="rect">
            <a:avLst/>
          </a:prstGeom>
        </p:spPr>
      </p:pic>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7869" y="4270589"/>
            <a:ext cx="3449116" cy="2587411"/>
          </a:xfrm>
          <a:prstGeom prst="rect">
            <a:avLst/>
          </a:prstGeom>
        </p:spPr>
      </p:pic>
      <p:sp>
        <p:nvSpPr>
          <p:cNvPr id="2" name="Прямоугольник 1"/>
          <p:cNvSpPr/>
          <p:nvPr/>
        </p:nvSpPr>
        <p:spPr>
          <a:xfrm>
            <a:off x="3115866" y="3251598"/>
            <a:ext cx="73818" cy="70247"/>
          </a:xfrm>
          <a:prstGeom prst="rect">
            <a:avLst/>
          </a:prstGeom>
          <a:solidFill>
            <a:srgbClr val="FF33CC"/>
          </a:soli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27147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2406382" y="913874"/>
            <a:ext cx="7508026" cy="5944126"/>
          </a:xfrm>
          <a:prstGeom prst="rect">
            <a:avLst/>
          </a:prstGeom>
        </p:spPr>
      </p:pic>
      <p:sp>
        <p:nvSpPr>
          <p:cNvPr id="3" name="TextBox 2"/>
          <p:cNvSpPr txBox="1"/>
          <p:nvPr/>
        </p:nvSpPr>
        <p:spPr>
          <a:xfrm>
            <a:off x="2225900" y="87606"/>
            <a:ext cx="6574664" cy="584775"/>
          </a:xfrm>
          <a:prstGeom prst="rect">
            <a:avLst/>
          </a:prstGeom>
          <a:noFill/>
        </p:spPr>
        <p:txBody>
          <a:bodyPr wrap="square" rtlCol="0">
            <a:spAutoFit/>
          </a:bodyPr>
          <a:lstStyle/>
          <a:p>
            <a:r>
              <a:rPr lang="en-US" sz="3200" b="1" dirty="0">
                <a:solidFill>
                  <a:prstClr val="black"/>
                </a:solidFill>
                <a:latin typeface="Comic Sans MS" panose="030F0702030302020204" pitchFamily="66" charset="0"/>
              </a:rPr>
              <a:t>Significance of the best regions</a:t>
            </a:r>
            <a:endParaRPr lang="ru-RU" dirty="0">
              <a:solidFill>
                <a:prstClr val="black"/>
              </a:solidFill>
            </a:endParaRPr>
          </a:p>
        </p:txBody>
      </p:sp>
      <p:sp>
        <p:nvSpPr>
          <p:cNvPr id="5" name="Прямоугольник 4"/>
          <p:cNvSpPr/>
          <p:nvPr/>
        </p:nvSpPr>
        <p:spPr>
          <a:xfrm rot="493309">
            <a:off x="2639330" y="3476051"/>
            <a:ext cx="6166368" cy="1077218"/>
          </a:xfrm>
          <a:prstGeom prst="rect">
            <a:avLst/>
          </a:prstGeom>
          <a:noFill/>
        </p:spPr>
        <p:txBody>
          <a:bodyPr wrap="none" lIns="91440" tIns="45720" rIns="91440" bIns="45720">
            <a:spAutoFit/>
          </a:bodyPr>
          <a:lstStyle/>
          <a:p>
            <a:pPr algn="ctr"/>
            <a:r>
              <a:rPr lang="en-US" sz="3200" b="1" spc="50" dirty="0">
                <a:ln w="9525" cmpd="sng">
                  <a:solidFill>
                    <a:srgbClr val="4472C4"/>
                  </a:solidFill>
                  <a:prstDash val="solid"/>
                </a:ln>
                <a:solidFill>
                  <a:srgbClr val="FF0000"/>
                </a:solidFill>
                <a:effectLst>
                  <a:glow rad="38100">
                    <a:srgbClr val="4472C4">
                      <a:alpha val="40000"/>
                    </a:srgbClr>
                  </a:glow>
                </a:effectLst>
              </a:rPr>
              <a:t>Results are preliminary: </a:t>
            </a:r>
          </a:p>
          <a:p>
            <a:pPr algn="ctr"/>
            <a:r>
              <a:rPr lang="en-US" sz="3200" b="1" spc="50" dirty="0">
                <a:ln w="9525" cmpd="sng">
                  <a:solidFill>
                    <a:srgbClr val="4472C4"/>
                  </a:solidFill>
                  <a:prstDash val="solid"/>
                </a:ln>
                <a:solidFill>
                  <a:srgbClr val="FF0000"/>
                </a:solidFill>
                <a:effectLst>
                  <a:glow rad="38100">
                    <a:srgbClr val="4472C4">
                      <a:alpha val="40000"/>
                    </a:srgbClr>
                  </a:glow>
                </a:effectLst>
              </a:rPr>
              <a:t>more syst. effects are under study</a:t>
            </a:r>
          </a:p>
        </p:txBody>
      </p:sp>
      <p:sp>
        <p:nvSpPr>
          <p:cNvPr id="4" name="Прямоугольная выноска 3"/>
          <p:cNvSpPr/>
          <p:nvPr/>
        </p:nvSpPr>
        <p:spPr>
          <a:xfrm>
            <a:off x="4795234" y="823328"/>
            <a:ext cx="1159098" cy="347993"/>
          </a:xfrm>
          <a:prstGeom prst="wedgeRectCallout">
            <a:avLst>
              <a:gd name="adj1" fmla="val 72790"/>
              <a:gd name="adj2" fmla="val 407235"/>
            </a:avLst>
          </a:prstGeom>
          <a:solidFill>
            <a:srgbClr val="FFFF0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4472C4"/>
                </a:solidFill>
              </a:rPr>
              <a:t>BF:  2.8 </a:t>
            </a:r>
            <a:r>
              <a:rPr lang="el-GR" sz="2000" b="1" dirty="0">
                <a:solidFill>
                  <a:srgbClr val="4472C4"/>
                </a:solidFill>
              </a:rPr>
              <a:t>σ</a:t>
            </a:r>
            <a:endParaRPr lang="ru-RU" sz="2000" b="1" dirty="0">
              <a:solidFill>
                <a:srgbClr val="4472C4"/>
              </a:solidFill>
            </a:endParaRPr>
          </a:p>
        </p:txBody>
      </p:sp>
      <p:sp>
        <p:nvSpPr>
          <p:cNvPr id="8" name="TextBox 7"/>
          <p:cNvSpPr txBox="1"/>
          <p:nvPr/>
        </p:nvSpPr>
        <p:spPr>
          <a:xfrm>
            <a:off x="8529712" y="5079194"/>
            <a:ext cx="2138289" cy="1077218"/>
          </a:xfrm>
          <a:prstGeom prst="rect">
            <a:avLst/>
          </a:prstGeom>
          <a:gradFill flip="none" rotWithShape="1">
            <a:gsLst>
              <a:gs pos="0">
                <a:schemeClr val="accent1">
                  <a:lumMod val="5000"/>
                  <a:lumOff val="95000"/>
                </a:schemeClr>
              </a:gs>
              <a:gs pos="97000">
                <a:schemeClr val="accent1">
                  <a:lumMod val="45000"/>
                  <a:lumOff val="55000"/>
                </a:schemeClr>
              </a:gs>
              <a:gs pos="0">
                <a:schemeClr val="accent1">
                  <a:lumMod val="45000"/>
                  <a:lumOff val="55000"/>
                </a:schemeClr>
              </a:gs>
              <a:gs pos="34000">
                <a:schemeClr val="accent1">
                  <a:alpha val="13000"/>
                  <a:lumMod val="3000"/>
                  <a:lumOff val="97000"/>
                </a:schemeClr>
              </a:gs>
            </a:gsLst>
            <a:lin ang="10800000" scaled="1"/>
            <a:tileRect/>
          </a:gradFill>
        </p:spPr>
        <p:txBody>
          <a:bodyPr wrap="square" rtlCol="0">
            <a:spAutoFit/>
          </a:bodyPr>
          <a:lstStyle/>
          <a:p>
            <a:pPr algn="ctr"/>
            <a:r>
              <a:rPr lang="en-US" sz="1600" dirty="0">
                <a:solidFill>
                  <a:srgbClr val="9900FF"/>
                </a:solidFill>
                <a:latin typeface="Comic Sans MS" panose="030F0702030302020204" pitchFamily="66" charset="0"/>
              </a:rPr>
              <a:t>3 </a:t>
            </a:r>
            <a:r>
              <a:rPr lang="el-GR" sz="1600" i="1" dirty="0">
                <a:solidFill>
                  <a:srgbClr val="9900FF"/>
                </a:solidFill>
                <a:latin typeface="Comic Sans MS" panose="030F0702030302020204" pitchFamily="66" charset="0"/>
              </a:rPr>
              <a:t>σ</a:t>
            </a:r>
            <a:r>
              <a:rPr lang="en-US" sz="1600" dirty="0">
                <a:solidFill>
                  <a:srgbClr val="9900FF"/>
                </a:solidFill>
                <a:latin typeface="Comic Sans MS" panose="030F0702030302020204" pitchFamily="66" charset="0"/>
              </a:rPr>
              <a:t> means </a:t>
            </a:r>
          </a:p>
          <a:p>
            <a:pPr algn="ctr"/>
            <a:r>
              <a:rPr lang="en-US" sz="1600" dirty="0">
                <a:solidFill>
                  <a:srgbClr val="9900FF"/>
                </a:solidFill>
                <a:latin typeface="Comic Sans MS" panose="030F0702030302020204" pitchFamily="66" charset="0"/>
              </a:rPr>
              <a:t>not a discovery, </a:t>
            </a:r>
          </a:p>
          <a:p>
            <a:pPr algn="ctr"/>
            <a:r>
              <a:rPr lang="en-US" sz="1600" dirty="0">
                <a:solidFill>
                  <a:srgbClr val="9900FF"/>
                </a:solidFill>
                <a:latin typeface="Comic Sans MS" panose="030F0702030302020204" pitchFamily="66" charset="0"/>
              </a:rPr>
              <a:t>but just </a:t>
            </a:r>
          </a:p>
          <a:p>
            <a:pPr algn="ctr"/>
            <a:r>
              <a:rPr lang="en-US" sz="1600" dirty="0">
                <a:solidFill>
                  <a:srgbClr val="9900FF"/>
                </a:solidFill>
                <a:latin typeface="Comic Sans MS" panose="030F0702030302020204" pitchFamily="66" charset="0"/>
              </a:rPr>
              <a:t>a cause of thinking</a:t>
            </a:r>
          </a:p>
        </p:txBody>
      </p:sp>
    </p:spTree>
    <p:extLst>
      <p:ext uri="{BB962C8B-B14F-4D97-AF65-F5344CB8AC3E}">
        <p14:creationId xmlns:p14="http://schemas.microsoft.com/office/powerpoint/2010/main" val="640906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0"/>
            <a:ext cx="8229600" cy="1143000"/>
          </a:xfrm>
        </p:spPr>
        <p:txBody>
          <a:bodyPr>
            <a:normAutofit/>
          </a:bodyPr>
          <a:lstStyle/>
          <a:p>
            <a:r>
              <a:rPr lang="en-GB" sz="2800" b="1" dirty="0" err="1">
                <a:latin typeface="Book Antiqua" pitchFamily="18" charset="0"/>
              </a:rPr>
              <a:t>SuperNEMO</a:t>
            </a:r>
            <a:r>
              <a:rPr lang="en-GB" sz="2800" b="1" dirty="0">
                <a:latin typeface="Book Antiqua" pitchFamily="18" charset="0"/>
              </a:rPr>
              <a:t> sensitivity</a:t>
            </a:r>
          </a:p>
        </p:txBody>
      </p:sp>
      <p:grpSp>
        <p:nvGrpSpPr>
          <p:cNvPr id="3" name="Group 21"/>
          <p:cNvGrpSpPr>
            <a:grpSpLocks noChangeAspect="1"/>
          </p:cNvGrpSpPr>
          <p:nvPr/>
        </p:nvGrpSpPr>
        <p:grpSpPr bwMode="auto">
          <a:xfrm>
            <a:off x="7499270" y="3980430"/>
            <a:ext cx="3056487" cy="2378677"/>
            <a:chOff x="3611" y="768"/>
            <a:chExt cx="1949" cy="1536"/>
          </a:xfrm>
        </p:grpSpPr>
        <p:pic>
          <p:nvPicPr>
            <p:cNvPr id="15" name="Picture 8" descr="supernemo_lsm_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 y="768"/>
              <a:ext cx="1920" cy="1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rot="-300000">
              <a:off x="3827" y="1748"/>
              <a:ext cx="274" cy="26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dirty="0"/>
            </a:p>
          </p:txBody>
        </p:sp>
        <p:sp>
          <p:nvSpPr>
            <p:cNvPr id="17" name="Rectangle 11"/>
            <p:cNvSpPr>
              <a:spLocks noChangeArrowheads="1"/>
            </p:cNvSpPr>
            <p:nvPr/>
          </p:nvSpPr>
          <p:spPr bwMode="auto">
            <a:xfrm rot="900000">
              <a:off x="3611" y="2096"/>
              <a:ext cx="304" cy="20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2000" dirty="0"/>
            </a:p>
          </p:txBody>
        </p:sp>
        <p:sp>
          <p:nvSpPr>
            <p:cNvPr id="18" name="Rectangle 20"/>
            <p:cNvSpPr>
              <a:spLocks noChangeArrowheads="1"/>
            </p:cNvSpPr>
            <p:nvPr/>
          </p:nvSpPr>
          <p:spPr bwMode="auto">
            <a:xfrm rot="900000">
              <a:off x="3984" y="1768"/>
              <a:ext cx="336" cy="288"/>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2000" dirty="0"/>
            </a:p>
          </p:txBody>
        </p:sp>
      </p:grpSp>
      <p:pic>
        <p:nvPicPr>
          <p:cNvPr id="19" name="Picture 13" descr="demonstrator_module_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2710" y="3980427"/>
            <a:ext cx="223179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 Box 42 1"/>
          <p:cNvSpPr txBox="1">
            <a:spLocks noChangeArrowheads="1"/>
          </p:cNvSpPr>
          <p:nvPr/>
        </p:nvSpPr>
        <p:spPr bwMode="auto">
          <a:xfrm>
            <a:off x="4001434" y="4700417"/>
            <a:ext cx="1800234" cy="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17.5 </a:t>
            </a:r>
            <a:r>
              <a:rPr lang="en-US" dirty="0" err="1">
                <a:latin typeface="+mn-lt"/>
              </a:rPr>
              <a:t>kg.yr</a:t>
            </a:r>
            <a:r>
              <a:rPr lang="en-US" dirty="0">
                <a:latin typeface="+mn-lt"/>
              </a:rPr>
              <a:t> :</a:t>
            </a:r>
          </a:p>
        </p:txBody>
      </p:sp>
      <p:sp>
        <p:nvSpPr>
          <p:cNvPr id="21" name="Text Box 42 2"/>
          <p:cNvSpPr txBox="1">
            <a:spLocks noChangeArrowheads="1"/>
          </p:cNvSpPr>
          <p:nvPr/>
        </p:nvSpPr>
        <p:spPr bwMode="auto">
          <a:xfrm>
            <a:off x="3628691" y="4428970"/>
            <a:ext cx="2096479" cy="299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Demonstrator Module</a:t>
            </a:r>
          </a:p>
        </p:txBody>
      </p:sp>
      <p:sp>
        <p:nvSpPr>
          <p:cNvPr id="22" name="Text Box 42 3"/>
          <p:cNvSpPr txBox="1">
            <a:spLocks noChangeArrowheads="1"/>
          </p:cNvSpPr>
          <p:nvPr/>
        </p:nvSpPr>
        <p:spPr bwMode="auto">
          <a:xfrm>
            <a:off x="6006903" y="4428969"/>
            <a:ext cx="2304237" cy="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Full </a:t>
            </a:r>
            <a:r>
              <a:rPr lang="en-US" dirty="0" err="1">
                <a:latin typeface="+mn-lt"/>
              </a:rPr>
              <a:t>SuperNEMO</a:t>
            </a:r>
            <a:endParaRPr lang="en-US" dirty="0">
              <a:latin typeface="+mn-lt"/>
            </a:endParaRPr>
          </a:p>
        </p:txBody>
      </p:sp>
      <p:pic>
        <p:nvPicPr>
          <p:cNvPr id="23" name="Picture 22"/>
          <p:cNvPicPr>
            <a:picLocks noChangeAspect="1"/>
          </p:cNvPicPr>
          <p:nvPr/>
        </p:nvPicPr>
        <p:blipFill>
          <a:blip r:embed="rId5" cstate="print"/>
          <a:stretch>
            <a:fillRect/>
          </a:stretch>
        </p:blipFill>
        <p:spPr>
          <a:xfrm>
            <a:off x="3792226" y="5439598"/>
            <a:ext cx="1856737" cy="198000"/>
          </a:xfrm>
          <a:prstGeom prst="rect">
            <a:avLst/>
          </a:prstGeom>
        </p:spPr>
      </p:pic>
      <p:sp>
        <p:nvSpPr>
          <p:cNvPr id="24" name="Text Box 42 4"/>
          <p:cNvSpPr txBox="1">
            <a:spLocks noChangeArrowheads="1"/>
          </p:cNvSpPr>
          <p:nvPr/>
        </p:nvSpPr>
        <p:spPr bwMode="auto">
          <a:xfrm>
            <a:off x="6268427" y="4700417"/>
            <a:ext cx="1800234" cy="29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945" tIns="41473" rIns="82945" bIns="41473">
            <a:spAutoFit/>
          </a:bodyPr>
          <a:lstStyle>
            <a:lvl1pPr marL="193675" indent="-193675">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spcBef>
                <a:spcPct val="25000"/>
              </a:spcBef>
              <a:buClr>
                <a:srgbClr val="FF0000"/>
              </a:buClr>
            </a:pPr>
            <a:r>
              <a:rPr lang="en-US" dirty="0">
                <a:latin typeface="+mn-lt"/>
              </a:rPr>
              <a:t>500 </a:t>
            </a:r>
            <a:r>
              <a:rPr lang="en-US" dirty="0" err="1">
                <a:latin typeface="+mn-lt"/>
              </a:rPr>
              <a:t>kg.yr</a:t>
            </a:r>
            <a:r>
              <a:rPr lang="en-US" dirty="0">
                <a:latin typeface="+mn-lt"/>
              </a:rPr>
              <a:t> :</a:t>
            </a:r>
          </a:p>
        </p:txBody>
      </p:sp>
      <p:pic>
        <p:nvPicPr>
          <p:cNvPr id="25" name="Picture 24"/>
          <p:cNvPicPr>
            <a:picLocks noChangeAspect="1"/>
          </p:cNvPicPr>
          <p:nvPr/>
        </p:nvPicPr>
        <p:blipFill>
          <a:blip r:embed="rId6" cstate="print"/>
          <a:stretch>
            <a:fillRect/>
          </a:stretch>
        </p:blipFill>
        <p:spPr>
          <a:xfrm>
            <a:off x="6012123" y="5439598"/>
            <a:ext cx="1819269" cy="198000"/>
          </a:xfrm>
          <a:prstGeom prst="rect">
            <a:avLst/>
          </a:prstGeom>
        </p:spPr>
      </p:pic>
      <p:sp>
        <p:nvSpPr>
          <p:cNvPr id="26" name="Rounded Rectangle 25"/>
          <p:cNvSpPr/>
          <p:nvPr/>
        </p:nvSpPr>
        <p:spPr bwMode="auto">
          <a:xfrm>
            <a:off x="1572711" y="3888959"/>
            <a:ext cx="4152459" cy="2526360"/>
          </a:xfrm>
          <a:prstGeom prst="roundRect">
            <a:avLst>
              <a:gd name="adj" fmla="val 3470"/>
            </a:avLst>
          </a:prstGeom>
          <a:noFill/>
          <a:ln w="9525" cap="flat" cmpd="sng" algn="ctr">
            <a:solidFill>
              <a:schemeClr val="accent3"/>
            </a:solidFill>
            <a:prstDash val="solid"/>
            <a:round/>
            <a:headEnd type="none" w="med" len="med"/>
            <a:tailEnd type="none" w="med" len="med"/>
          </a:ln>
          <a:effectLst>
            <a:outerShdw blurRad="50800" dist="12700" dir="2700000" algn="tl" rotWithShape="0">
              <a:prstClr val="black">
                <a:alpha val="40000"/>
              </a:prstClr>
            </a:outerShdw>
          </a:effectLst>
        </p:spPr>
        <p:style>
          <a:lnRef idx="0">
            <a:scrgbClr r="0" g="0" b="0"/>
          </a:lnRef>
          <a:fillRef idx="0">
            <a:scrgbClr r="0" g="0" b="0"/>
          </a:fillRef>
          <a:effectRef idx="0">
            <a:scrgbClr r="0" g="0" b="0"/>
          </a:effectRef>
          <a:fontRef idx="minor">
            <a:schemeClr val="accent3"/>
          </a:fontRef>
        </p:style>
        <p:txBody>
          <a:bodyPr vert="horz" wrap="square" lIns="91432" tIns="45716" rIns="91432" bIns="45716" numCol="1" rtlCol="0" anchor="t" anchorCtr="0" compatLnSpc="1">
            <a:prstTxWarp prst="textNoShape">
              <a:avLst/>
            </a:prstTxWarp>
          </a:bodyPr>
          <a:lstStyle/>
          <a:p>
            <a:pPr algn="ctr" defTabSz="914305" eaLnBrk="0" fontAlgn="base" hangingPunct="0">
              <a:spcBef>
                <a:spcPct val="0"/>
              </a:spcBef>
              <a:spcAft>
                <a:spcPct val="0"/>
              </a:spcAft>
            </a:pPr>
            <a:endParaRPr lang="en-US" sz="2000" dirty="0">
              <a:solidFill>
                <a:schemeClr val="tx1"/>
              </a:solidFill>
              <a:latin typeface="Arial" pitchFamily="-112" charset="0"/>
              <a:ea typeface="ＭＳ Ｐゴシック" pitchFamily="-112" charset="-128"/>
              <a:cs typeface="ＭＳ Ｐゴシック" pitchFamily="-112" charset="-128"/>
            </a:endParaRPr>
          </a:p>
        </p:txBody>
      </p:sp>
      <p:sp>
        <p:nvSpPr>
          <p:cNvPr id="27" name="Rounded Rectangle 26"/>
          <p:cNvSpPr/>
          <p:nvPr/>
        </p:nvSpPr>
        <p:spPr bwMode="auto">
          <a:xfrm>
            <a:off x="5952000" y="3882257"/>
            <a:ext cx="4654631" cy="2526360"/>
          </a:xfrm>
          <a:prstGeom prst="roundRect">
            <a:avLst>
              <a:gd name="adj" fmla="val 3470"/>
            </a:avLst>
          </a:prstGeom>
          <a:noFill/>
          <a:ln w="9525" cap="flat" cmpd="sng" algn="ctr">
            <a:solidFill>
              <a:schemeClr val="accent3"/>
            </a:solidFill>
            <a:prstDash val="solid"/>
            <a:round/>
            <a:headEnd type="none" w="med" len="med"/>
            <a:tailEnd type="none" w="med" len="med"/>
          </a:ln>
          <a:effectLst>
            <a:outerShdw blurRad="50800" dist="12700" dir="2700000" algn="tl" rotWithShape="0">
              <a:prstClr val="black">
                <a:alpha val="40000"/>
              </a:prstClr>
            </a:outerShdw>
          </a:effectLst>
        </p:spPr>
        <p:style>
          <a:lnRef idx="0">
            <a:scrgbClr r="0" g="0" b="0"/>
          </a:lnRef>
          <a:fillRef idx="0">
            <a:scrgbClr r="0" g="0" b="0"/>
          </a:fillRef>
          <a:effectRef idx="0">
            <a:scrgbClr r="0" g="0" b="0"/>
          </a:effectRef>
          <a:fontRef idx="minor">
            <a:schemeClr val="accent3"/>
          </a:fontRef>
        </p:style>
        <p:txBody>
          <a:bodyPr vert="horz" wrap="square" lIns="91432" tIns="45716" rIns="91432" bIns="45716" numCol="1" rtlCol="0" anchor="t" anchorCtr="0" compatLnSpc="1">
            <a:prstTxWarp prst="textNoShape">
              <a:avLst/>
            </a:prstTxWarp>
          </a:bodyPr>
          <a:lstStyle/>
          <a:p>
            <a:pPr algn="ctr" defTabSz="914305" eaLnBrk="0" fontAlgn="base" hangingPunct="0">
              <a:spcBef>
                <a:spcPct val="0"/>
              </a:spcBef>
              <a:spcAft>
                <a:spcPct val="0"/>
              </a:spcAft>
            </a:pPr>
            <a:endParaRPr lang="en-US" sz="2000" dirty="0">
              <a:solidFill>
                <a:schemeClr val="tx1"/>
              </a:solidFill>
              <a:latin typeface="Arial" pitchFamily="-112" charset="0"/>
              <a:ea typeface="ＭＳ Ｐゴシック" pitchFamily="-112" charset="-128"/>
              <a:cs typeface="ＭＳ Ｐゴシック" pitchFamily="-112" charset="-128"/>
            </a:endParaRPr>
          </a:p>
        </p:txBody>
      </p:sp>
      <p:sp>
        <p:nvSpPr>
          <p:cNvPr id="28" name="Down Arrow 27"/>
          <p:cNvSpPr/>
          <p:nvPr/>
        </p:nvSpPr>
        <p:spPr bwMode="auto">
          <a:xfrm rot="2700000">
            <a:off x="5267909" y="3317230"/>
            <a:ext cx="576263" cy="998931"/>
          </a:xfrm>
          <a:prstGeom prst="downArrow">
            <a:avLst/>
          </a:prstGeom>
          <a:solidFill>
            <a:schemeClr val="accent4">
              <a:lumMod val="75000"/>
            </a:schemeClr>
          </a:solidFill>
          <a:ln w="9525" cap="flat" cmpd="sng" algn="ctr">
            <a:noFill/>
            <a:prstDash val="solid"/>
            <a:round/>
            <a:headEnd type="none" w="med" len="med"/>
            <a:tailEnd type="none" w="med" len="med"/>
          </a:ln>
          <a:effectLst/>
        </p:spPr>
        <p:txBody>
          <a:bodyPr lIns="82945" tIns="41473" rIns="82945" bIns="41473"/>
          <a:lstStyle/>
          <a:p>
            <a:pPr>
              <a:defRPr/>
            </a:pPr>
            <a:r>
              <a:rPr lang="en-US" sz="2000" dirty="0">
                <a:latin typeface="Arial" pitchFamily="-112" charset="0"/>
                <a:ea typeface="ＭＳ Ｐゴシック" pitchFamily="-112" charset="-128"/>
                <a:cs typeface="ＭＳ Ｐゴシック" pitchFamily="-112" charset="-128"/>
              </a:rPr>
              <a:t> </a:t>
            </a:r>
          </a:p>
        </p:txBody>
      </p:sp>
      <p:sp>
        <p:nvSpPr>
          <p:cNvPr id="29" name="Down Arrow 28"/>
          <p:cNvSpPr/>
          <p:nvPr/>
        </p:nvSpPr>
        <p:spPr bwMode="auto">
          <a:xfrm rot="18900000">
            <a:off x="5843942" y="3317177"/>
            <a:ext cx="576202" cy="999036"/>
          </a:xfrm>
          <a:prstGeom prst="downArrow">
            <a:avLst/>
          </a:prstGeom>
          <a:solidFill>
            <a:schemeClr val="accent4">
              <a:lumMod val="75000"/>
            </a:schemeClr>
          </a:solidFill>
          <a:ln w="9525" cap="flat" cmpd="sng" algn="ctr">
            <a:noFill/>
            <a:prstDash val="solid"/>
            <a:round/>
            <a:headEnd type="none" w="med" len="med"/>
            <a:tailEnd type="none" w="med" len="med"/>
          </a:ln>
          <a:effectLst/>
        </p:spPr>
        <p:txBody>
          <a:bodyPr lIns="82945" tIns="41473" rIns="82945" bIns="41473"/>
          <a:lstStyle/>
          <a:p>
            <a:pPr>
              <a:defRPr/>
            </a:pPr>
            <a:r>
              <a:rPr lang="en-US" sz="2000" dirty="0">
                <a:latin typeface="Arial" pitchFamily="-112" charset="0"/>
                <a:ea typeface="ＭＳ Ｐゴシック" pitchFamily="-112" charset="-128"/>
                <a:cs typeface="ＭＳ Ｐゴシック" pitchFamily="-112" charset="-128"/>
              </a:rPr>
              <a:t> </a:t>
            </a:r>
          </a:p>
        </p:txBody>
      </p:sp>
      <p:graphicFrame>
        <p:nvGraphicFramePr>
          <p:cNvPr id="30" name="Table 29"/>
          <p:cNvGraphicFramePr>
            <a:graphicFrameLocks noGrp="1"/>
          </p:cNvGraphicFramePr>
          <p:nvPr>
            <p:extLst/>
          </p:nvPr>
        </p:nvGraphicFramePr>
        <p:xfrm>
          <a:off x="2676885" y="1011309"/>
          <a:ext cx="6971567" cy="2592288"/>
        </p:xfrm>
        <a:graphic>
          <a:graphicData uri="http://schemas.openxmlformats.org/drawingml/2006/table">
            <a:tbl>
              <a:tblPr firstRow="1" bandRow="1">
                <a:tableStyleId>{5C22544A-7EE6-4342-B048-85BDC9FD1C3A}</a:tableStyleId>
              </a:tblPr>
              <a:tblGrid>
                <a:gridCol w="1910018">
                  <a:extLst>
                    <a:ext uri="{9D8B030D-6E8A-4147-A177-3AD203B41FA5}">
                      <a16:colId xmlns:a16="http://schemas.microsoft.com/office/drawing/2014/main" xmlns="" val="20000"/>
                    </a:ext>
                  </a:extLst>
                </a:gridCol>
                <a:gridCol w="1575189">
                  <a:extLst>
                    <a:ext uri="{9D8B030D-6E8A-4147-A177-3AD203B41FA5}">
                      <a16:colId xmlns:a16="http://schemas.microsoft.com/office/drawing/2014/main" xmlns="" val="20001"/>
                    </a:ext>
                  </a:extLst>
                </a:gridCol>
                <a:gridCol w="2367469">
                  <a:extLst>
                    <a:ext uri="{9D8B030D-6E8A-4147-A177-3AD203B41FA5}">
                      <a16:colId xmlns:a16="http://schemas.microsoft.com/office/drawing/2014/main" xmlns="" val="20002"/>
                    </a:ext>
                  </a:extLst>
                </a:gridCol>
                <a:gridCol w="1118891">
                  <a:extLst>
                    <a:ext uri="{9D8B030D-6E8A-4147-A177-3AD203B41FA5}">
                      <a16:colId xmlns:a16="http://schemas.microsoft.com/office/drawing/2014/main" xmlns="" val="20003"/>
                    </a:ext>
                  </a:extLst>
                </a:gridCol>
              </a:tblGrid>
              <a:tr h="360040">
                <a:tc>
                  <a:txBody>
                    <a:bodyPr/>
                    <a:lstStyle/>
                    <a:p>
                      <a:pPr algn="ctr"/>
                      <a:r>
                        <a:rPr lang="en-US" sz="1600" b="1" dirty="0">
                          <a:solidFill>
                            <a:schemeClr val="accent3">
                              <a:lumMod val="75000"/>
                            </a:schemeClr>
                          </a:solidFill>
                          <a:latin typeface="+mn-lt"/>
                          <a:ea typeface="Arial" charset="0"/>
                          <a:cs typeface="Arial" charset="0"/>
                        </a:rPr>
                        <a:t>NEMO-3</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600" b="1" dirty="0">
                        <a:solidFill>
                          <a:schemeClr val="accent3">
                            <a:lumMod val="75000"/>
                          </a:schemeClr>
                        </a:solidFill>
                        <a:latin typeface="+mn-lt"/>
                        <a:ea typeface="Arial" charset="0"/>
                        <a:cs typeface="Arial"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err="1">
                          <a:solidFill>
                            <a:schemeClr val="accent3">
                              <a:lumMod val="75000"/>
                            </a:schemeClr>
                          </a:solidFill>
                          <a:latin typeface="+mn-lt"/>
                          <a:ea typeface="Arial" charset="0"/>
                          <a:cs typeface="Arial" charset="0"/>
                          <a:sym typeface="Times New Roman Bold" charset="0"/>
                        </a:rPr>
                        <a:t>SuperNEMO</a:t>
                      </a:r>
                      <a:endParaRPr lang="en-US" sz="1600" b="1" dirty="0">
                        <a:solidFill>
                          <a:schemeClr val="accent3">
                            <a:lumMod val="75000"/>
                          </a:schemeClr>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accent3">
                              <a:lumMod val="75000"/>
                            </a:schemeClr>
                          </a:solidFill>
                          <a:latin typeface="+mn-lt"/>
                          <a:ea typeface="Arial" charset="0"/>
                          <a:cs typeface="Arial" charset="0"/>
                          <a:sym typeface="Times New Roman Bold" charset="0"/>
                        </a:rPr>
                        <a:t>Status</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360040">
                <a:tc>
                  <a:txBody>
                    <a:bodyPr/>
                    <a:lstStyle/>
                    <a:p>
                      <a:pPr algn="ctr"/>
                      <a:r>
                        <a:rPr lang="en-US" sz="1400" b="0" baseline="31000" dirty="0">
                          <a:solidFill>
                            <a:schemeClr val="tx1"/>
                          </a:solidFill>
                          <a:latin typeface="+mn-lt"/>
                          <a:ea typeface="Arial" charset="0"/>
                          <a:cs typeface="Arial" charset="0"/>
                          <a:sym typeface="Times New Roman Bold" charset="0"/>
                        </a:rPr>
                        <a:t>100</a:t>
                      </a:r>
                      <a:r>
                        <a:rPr lang="en-US" sz="1400" b="0" dirty="0">
                          <a:solidFill>
                            <a:schemeClr val="tx1"/>
                          </a:solidFill>
                          <a:latin typeface="+mn-lt"/>
                          <a:ea typeface="Arial" charset="0"/>
                          <a:cs typeface="Arial" charset="0"/>
                          <a:sym typeface="Times New Roman Bold" charset="0"/>
                        </a:rPr>
                        <a:t>Mo </a:t>
                      </a:r>
                      <a:endParaRPr lang="en-US" sz="1400" b="0" dirty="0">
                        <a:solidFill>
                          <a:schemeClr val="tx1"/>
                        </a:solidFill>
                        <a:latin typeface="+mn-lt"/>
                        <a:ea typeface="Arial" charset="0"/>
                        <a:cs typeface="Arial"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rgbClr val="C00000"/>
                          </a:solidFill>
                          <a:latin typeface="+mn-lt"/>
                          <a:ea typeface="Arial" charset="0"/>
                          <a:cs typeface="Arial" charset="0"/>
                          <a:sym typeface="Times New Roman Bold" charset="0"/>
                        </a:rPr>
                        <a:t>isotope </a:t>
                      </a:r>
                      <a:endParaRPr lang="en-US" sz="1400" b="0" dirty="0">
                        <a:solidFill>
                          <a:srgbClr val="C00000"/>
                        </a:solidFill>
                        <a:latin typeface="+mn-lt"/>
                        <a:ea typeface="Arial" charset="0"/>
                        <a:cs typeface="Arial"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baseline="31000" dirty="0">
                          <a:solidFill>
                            <a:schemeClr val="tx1"/>
                          </a:solidFill>
                          <a:latin typeface="+mn-lt"/>
                          <a:ea typeface="Arial" charset="0"/>
                          <a:cs typeface="Arial" charset="0"/>
                          <a:sym typeface="Times New Roman Bold" charset="0"/>
                        </a:rPr>
                        <a:t>82</a:t>
                      </a:r>
                      <a:r>
                        <a:rPr lang="en-US" sz="1400" b="0" dirty="0">
                          <a:solidFill>
                            <a:schemeClr val="tx1"/>
                          </a:solidFill>
                          <a:latin typeface="+mn-lt"/>
                          <a:ea typeface="Arial" charset="0"/>
                          <a:cs typeface="Arial" charset="0"/>
                          <a:sym typeface="Times New Roman Bold" charset="0"/>
                        </a:rPr>
                        <a:t>Se (or other, e.g. </a:t>
                      </a:r>
                      <a:r>
                        <a:rPr lang="en-US" sz="1400" b="0" baseline="30000" dirty="0">
                          <a:solidFill>
                            <a:schemeClr val="tx1"/>
                          </a:solidFill>
                          <a:latin typeface="+mn-lt"/>
                          <a:ea typeface="Arial" charset="0"/>
                          <a:cs typeface="Arial" charset="0"/>
                          <a:sym typeface="Times New Roman Bold" charset="0"/>
                        </a:rPr>
                        <a:t>150</a:t>
                      </a:r>
                      <a:r>
                        <a:rPr lang="en-US" sz="1400" b="0" dirty="0">
                          <a:solidFill>
                            <a:schemeClr val="tx1"/>
                          </a:solidFill>
                          <a:latin typeface="+mn-lt"/>
                          <a:ea typeface="Arial" charset="0"/>
                          <a:cs typeface="Arial" charset="0"/>
                          <a:sym typeface="Times New Roman Bold" charset="0"/>
                        </a:rPr>
                        <a:t>Nd)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mn-lt"/>
                          <a:ea typeface="Arial" charset="0"/>
                          <a:cs typeface="Arial" charset="0"/>
                          <a:sym typeface="Times New Roman Bold" charset="0"/>
                        </a:rPr>
                        <a:t>✓</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7 kg</a:t>
                      </a:r>
                      <a:r>
                        <a:rPr lang="en-US" sz="1400" b="0" dirty="0">
                          <a:solidFill>
                            <a:schemeClr val="tx1"/>
                          </a:solidFill>
                          <a:latin typeface="+mn-lt"/>
                          <a:ea typeface="Arial" charset="0"/>
                          <a:cs typeface="Arial" charset="0"/>
                          <a:sym typeface="Times New Roman" charset="0"/>
                        </a:rPr>
                        <a:t>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latin typeface="+mn-lt"/>
                          <a:ea typeface="Arial" charset="0"/>
                          <a:cs typeface="Arial" charset="0"/>
                          <a:sym typeface="Times New Roman" charset="0"/>
                        </a:rPr>
                        <a:t> </a:t>
                      </a:r>
                      <a:r>
                        <a:rPr lang="en-US" sz="1400" b="0" dirty="0">
                          <a:solidFill>
                            <a:srgbClr val="C00000"/>
                          </a:solidFill>
                          <a:latin typeface="+mn-lt"/>
                          <a:ea typeface="Arial" charset="0"/>
                          <a:cs typeface="Arial" charset="0"/>
                          <a:sym typeface="Times New Roman Bold" charset="0"/>
                        </a:rPr>
                        <a:t>isotope mass</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7 ➔ 100 kg</a:t>
                      </a:r>
                      <a:r>
                        <a:rPr lang="en-US" sz="1400" b="0" dirty="0">
                          <a:solidFill>
                            <a:schemeClr val="tx1"/>
                          </a:solidFill>
                          <a:latin typeface="+mn-lt"/>
                          <a:ea typeface="Arial" charset="0"/>
                          <a:cs typeface="Arial" charset="0"/>
                          <a:sym typeface="Times New Roman" charset="0"/>
                        </a:rPr>
                        <a:t>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mn-lt"/>
                          <a:ea typeface="Arial" charset="0"/>
                          <a:cs typeface="Arial" charset="0"/>
                          <a:sym typeface="Times New Roman Bold" charset="0"/>
                        </a:rPr>
                        <a:t>✓</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32048">
                <a:tc>
                  <a:txBody>
                    <a:bodyPr/>
                    <a:lstStyle/>
                    <a:p>
                      <a:pPr marL="39688" marR="0" indent="0" algn="ctr" defTabSz="457200" rtl="0" eaLnBrk="1" fontAlgn="auto" latinLnBrk="0" hangingPunct="1">
                        <a:lnSpc>
                          <a:spcPct val="12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 5 </a:t>
                      </a:r>
                      <a:r>
                        <a:rPr lang="en-US" sz="1400" b="0" dirty="0" err="1">
                          <a:solidFill>
                            <a:schemeClr val="tx1"/>
                          </a:solidFill>
                          <a:latin typeface="+mn-lt"/>
                          <a:ea typeface="Arial" charset="0"/>
                          <a:cs typeface="Arial" charset="0"/>
                          <a:sym typeface="Times New Roman Bold" charset="0"/>
                        </a:rPr>
                        <a:t>mBq</a:t>
                      </a:r>
                      <a:r>
                        <a:rPr lang="en-US" sz="1400" b="0" dirty="0">
                          <a:solidFill>
                            <a:schemeClr val="tx1"/>
                          </a:solidFill>
                          <a:latin typeface="+mn-lt"/>
                          <a:ea typeface="Arial" charset="0"/>
                          <a:cs typeface="Arial" charset="0"/>
                          <a:sym typeface="Times New Roman Bold" charset="0"/>
                        </a:rPr>
                        <a:t>/m</a:t>
                      </a:r>
                      <a:r>
                        <a:rPr lang="en-US" sz="1400" b="0" baseline="32000" dirty="0">
                          <a:solidFill>
                            <a:schemeClr val="tx1"/>
                          </a:solidFill>
                          <a:latin typeface="+mn-lt"/>
                          <a:ea typeface="Arial" charset="0"/>
                          <a:cs typeface="Arial" charset="0"/>
                          <a:sym typeface="Times New Roman Bold" charset="0"/>
                        </a:rPr>
                        <a:t>3</a:t>
                      </a:r>
                      <a:r>
                        <a:rPr lang="en-US" sz="1400" b="0" dirty="0">
                          <a:solidFill>
                            <a:schemeClr val="tx1"/>
                          </a:solidFill>
                          <a:latin typeface="+mn-lt"/>
                          <a:ea typeface="Arial" charset="0"/>
                          <a:cs typeface="Arial" charset="0"/>
                          <a:sym typeface="Times New Roman Bold" charset="0"/>
                        </a:rPr>
                        <a:t>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r>
                        <a:rPr lang="en-US" sz="1400" b="0" dirty="0">
                          <a:solidFill>
                            <a:srgbClr val="C00000"/>
                          </a:solidFill>
                          <a:latin typeface="+mn-lt"/>
                          <a:ea typeface="Arial" charset="0"/>
                          <a:cs typeface="Arial" charset="0"/>
                          <a:sym typeface="Times New Roman Bold" charset="0"/>
                        </a:rPr>
                        <a:t>radon</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dirty="0">
                          <a:solidFill>
                            <a:schemeClr val="tx1"/>
                          </a:solidFill>
                          <a:latin typeface="+mn-lt"/>
                          <a:ea typeface="Arial" charset="0"/>
                          <a:cs typeface="Arial" charset="0"/>
                          <a:sym typeface="Times New Roman Bold" charset="0"/>
                        </a:rPr>
                        <a:t>0.15 </a:t>
                      </a:r>
                      <a:r>
                        <a:rPr lang="en-US" sz="1400" b="0" dirty="0" err="1">
                          <a:solidFill>
                            <a:schemeClr val="tx1"/>
                          </a:solidFill>
                          <a:latin typeface="+mn-lt"/>
                          <a:ea typeface="Arial" charset="0"/>
                          <a:cs typeface="Arial" charset="0"/>
                          <a:sym typeface="Times New Roman Bold" charset="0"/>
                        </a:rPr>
                        <a:t>mBq</a:t>
                      </a:r>
                      <a:r>
                        <a:rPr lang="en-US" sz="1400" b="0" dirty="0">
                          <a:solidFill>
                            <a:schemeClr val="tx1"/>
                          </a:solidFill>
                          <a:latin typeface="+mn-lt"/>
                          <a:ea typeface="Arial" charset="0"/>
                          <a:cs typeface="Arial" charset="0"/>
                          <a:sym typeface="Times New Roman Bold" charset="0"/>
                        </a:rPr>
                        <a:t>/m</a:t>
                      </a:r>
                      <a:r>
                        <a:rPr lang="en-US" sz="1400" b="0" baseline="30000" dirty="0">
                          <a:solidFill>
                            <a:schemeClr val="tx1"/>
                          </a:solidFill>
                          <a:latin typeface="+mn-lt"/>
                          <a:ea typeface="Arial" charset="0"/>
                          <a:cs typeface="Arial" charset="0"/>
                          <a:sym typeface="Times New Roman Bold" charset="0"/>
                        </a:rPr>
                        <a:t>3</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dirty="0">
                          <a:solidFill>
                            <a:srgbClr val="FF0000"/>
                          </a:solidFill>
                          <a:latin typeface="+mn-lt"/>
                          <a:ea typeface="Arial" charset="0"/>
                          <a:cs typeface="Arial" charset="0"/>
                          <a:sym typeface="Times New Roman Bold" charset="0"/>
                        </a:rPr>
                        <a:t>✓</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720080">
                <a:tc>
                  <a:txBody>
                    <a:bodyPr/>
                    <a:lstStyle/>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208</a:t>
                      </a:r>
                      <a:r>
                        <a:rPr lang="en-US" sz="1400" b="0" dirty="0">
                          <a:solidFill>
                            <a:schemeClr val="tx1"/>
                          </a:solidFill>
                          <a:latin typeface="+mn-lt"/>
                          <a:ea typeface="Arial" charset="0"/>
                          <a:cs typeface="Arial" charset="0"/>
                          <a:sym typeface="Times New Roman Bold" charset="0"/>
                        </a:rPr>
                        <a:t>Tl: 100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214</a:t>
                      </a:r>
                      <a:r>
                        <a:rPr lang="en-US" sz="1400" b="0" dirty="0">
                          <a:solidFill>
                            <a:schemeClr val="tx1"/>
                          </a:solidFill>
                          <a:latin typeface="+mn-lt"/>
                          <a:ea typeface="Arial" charset="0"/>
                          <a:cs typeface="Arial" charset="0"/>
                          <a:sym typeface="Times New Roman Bold" charset="0"/>
                        </a:rPr>
                        <a:t>Bi: 300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r>
                        <a:rPr lang="en-US" sz="1400" b="0" dirty="0">
                          <a:solidFill>
                            <a:srgbClr val="C00000"/>
                          </a:solidFill>
                          <a:latin typeface="+mn-lt"/>
                          <a:ea typeface="Arial" charset="0"/>
                          <a:cs typeface="Arial" charset="0"/>
                          <a:sym typeface="Times New Roman Bold" charset="0"/>
                        </a:rPr>
                        <a:t>internal contamination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208</a:t>
                      </a:r>
                      <a:r>
                        <a:rPr lang="en-US" sz="1400" b="0" dirty="0">
                          <a:solidFill>
                            <a:schemeClr val="tx1"/>
                          </a:solidFill>
                          <a:latin typeface="+mn-lt"/>
                          <a:ea typeface="Arial" charset="0"/>
                          <a:cs typeface="Arial" charset="0"/>
                          <a:sym typeface="Times New Roman Bold" charset="0"/>
                        </a:rPr>
                        <a:t>Tl </a:t>
                      </a:r>
                      <a:r>
                        <a:rPr lang="en-US" sz="1400" b="0" dirty="0">
                          <a:solidFill>
                            <a:schemeClr val="tx1"/>
                          </a:solidFill>
                          <a:latin typeface="+mn-lt"/>
                          <a:ea typeface="Arial" charset="0"/>
                          <a:cs typeface="Arial" charset="0"/>
                          <a:sym typeface="Symbol" charset="0"/>
                        </a:rPr>
                        <a:t>≤</a:t>
                      </a:r>
                      <a:r>
                        <a:rPr lang="en-US" sz="1400" b="0" dirty="0">
                          <a:solidFill>
                            <a:schemeClr val="tx1"/>
                          </a:solidFill>
                          <a:latin typeface="+mn-lt"/>
                          <a:ea typeface="Arial" charset="0"/>
                          <a:cs typeface="Arial" charset="0"/>
                          <a:sym typeface="Times New Roman Bold" charset="0"/>
                        </a:rPr>
                        <a:t> </a:t>
                      </a:r>
                      <a:r>
                        <a:rPr lang="en-US" sz="1400" b="0" dirty="0">
                          <a:solidFill>
                            <a:schemeClr val="tx1"/>
                          </a:solidFill>
                          <a:latin typeface="+mn-lt"/>
                          <a:ea typeface="Arial" charset="0"/>
                          <a:cs typeface="Arial" charset="0"/>
                          <a:sym typeface="Symbol" charset="0"/>
                        </a:rPr>
                        <a:t>2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p>
                      <a:pPr marL="39688" algn="ctr" defTabSz="457200" eaLnBrk="1" hangingPunct="1">
                        <a:lnSpc>
                          <a:spcPct val="120000"/>
                        </a:lnSpc>
                      </a:pPr>
                      <a:r>
                        <a:rPr lang="en-US" sz="1400" b="0" baseline="31000" dirty="0">
                          <a:solidFill>
                            <a:schemeClr val="tx1"/>
                          </a:solidFill>
                          <a:latin typeface="+mn-lt"/>
                          <a:ea typeface="Arial" charset="0"/>
                          <a:cs typeface="Arial" charset="0"/>
                          <a:sym typeface="Times New Roman Bold" charset="0"/>
                        </a:rPr>
                        <a:t>214</a:t>
                      </a:r>
                      <a:r>
                        <a:rPr lang="en-US" sz="1400" b="0" dirty="0">
                          <a:solidFill>
                            <a:schemeClr val="tx1"/>
                          </a:solidFill>
                          <a:latin typeface="+mn-lt"/>
                          <a:ea typeface="Arial" charset="0"/>
                          <a:cs typeface="Arial" charset="0"/>
                          <a:sym typeface="Times New Roman Bold" charset="0"/>
                        </a:rPr>
                        <a:t>Bi </a:t>
                      </a:r>
                      <a:r>
                        <a:rPr lang="en-US" sz="1400" b="0" dirty="0">
                          <a:solidFill>
                            <a:schemeClr val="tx1"/>
                          </a:solidFill>
                          <a:latin typeface="+mn-lt"/>
                          <a:ea typeface="Arial" charset="0"/>
                          <a:cs typeface="Arial" charset="0"/>
                          <a:sym typeface="Symbol" charset="0"/>
                        </a:rPr>
                        <a:t>≤</a:t>
                      </a:r>
                      <a:r>
                        <a:rPr lang="en-US" sz="1400" b="0" dirty="0">
                          <a:solidFill>
                            <a:schemeClr val="tx1"/>
                          </a:solidFill>
                          <a:latin typeface="+mn-lt"/>
                          <a:ea typeface="Arial" charset="0"/>
                          <a:cs typeface="Arial" charset="0"/>
                          <a:sym typeface="Times New Roman Bold" charset="0"/>
                        </a:rPr>
                        <a:t> 10 </a:t>
                      </a:r>
                      <a:r>
                        <a:rPr lang="en-US" sz="1400" b="0" dirty="0" err="1">
                          <a:solidFill>
                            <a:schemeClr val="tx1"/>
                          </a:solidFill>
                          <a:latin typeface="+mn-lt"/>
                          <a:ea typeface="Arial" charset="0"/>
                          <a:cs typeface="Arial" charset="0"/>
                          <a:sym typeface="Symbol" charset="0"/>
                        </a:rPr>
                        <a:t>μ</a:t>
                      </a:r>
                      <a:r>
                        <a:rPr lang="en-US" sz="1400" b="0" dirty="0" err="1">
                          <a:solidFill>
                            <a:schemeClr val="tx1"/>
                          </a:solidFill>
                          <a:latin typeface="+mn-lt"/>
                          <a:ea typeface="Arial" charset="0"/>
                          <a:cs typeface="Arial" charset="0"/>
                          <a:sym typeface="Times New Roman Bold" charset="0"/>
                        </a:rPr>
                        <a:t>Bq</a:t>
                      </a:r>
                      <a:r>
                        <a:rPr lang="en-US" sz="1400" b="0" dirty="0">
                          <a:solidFill>
                            <a:schemeClr val="tx1"/>
                          </a:solidFill>
                          <a:latin typeface="+mn-lt"/>
                          <a:ea typeface="Arial" charset="0"/>
                          <a:cs typeface="Arial" charset="0"/>
                          <a:sym typeface="Times New Roman Bold" charset="0"/>
                        </a:rPr>
                        <a:t>/kg</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9688" algn="ctr" defTabSz="457200" eaLnBrk="1" hangingPunct="1">
                        <a:lnSpc>
                          <a:spcPct val="120000"/>
                        </a:lnSpc>
                      </a:pPr>
                      <a:r>
                        <a:rPr lang="en-US" sz="1400" b="0" dirty="0">
                          <a:solidFill>
                            <a:schemeClr val="tx1"/>
                          </a:solidFill>
                          <a:latin typeface="+mn-lt"/>
                          <a:ea typeface="Arial" charset="0"/>
                          <a:cs typeface="Arial" charset="0"/>
                          <a:sym typeface="Times New Roman Bold" charset="0"/>
                        </a:rPr>
                        <a:t>in</a:t>
                      </a:r>
                      <a:r>
                        <a:rPr lang="en-US" sz="1400" b="0" baseline="0" dirty="0">
                          <a:solidFill>
                            <a:schemeClr val="tx1"/>
                          </a:solidFill>
                          <a:latin typeface="+mn-lt"/>
                          <a:ea typeface="Arial" charset="0"/>
                          <a:cs typeface="Arial" charset="0"/>
                          <a:sym typeface="Times New Roman Bold" charset="0"/>
                        </a:rPr>
                        <a:t> progress</a:t>
                      </a:r>
                      <a:endParaRPr lang="en-US" sz="1400" b="0" dirty="0">
                        <a:solidFill>
                          <a:schemeClr val="tx1"/>
                        </a:solidFill>
                        <a:latin typeface="+mn-lt"/>
                        <a:ea typeface="Arial" charset="0"/>
                        <a:cs typeface="Arial" charset="0"/>
                        <a:sym typeface="Times New Roman Bold" charset="0"/>
                      </a:endParaRP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14% @</a:t>
                      </a:r>
                      <a:r>
                        <a:rPr lang="en-US" sz="1400" b="0" baseline="0" dirty="0">
                          <a:solidFill>
                            <a:schemeClr val="tx1"/>
                          </a:solidFill>
                          <a:latin typeface="+mn-lt"/>
                          <a:ea typeface="Arial" charset="0"/>
                          <a:cs typeface="Arial" charset="0"/>
                          <a:sym typeface="Times New Roman Bold" charset="0"/>
                        </a:rPr>
                        <a:t> 1 </a:t>
                      </a:r>
                      <a:r>
                        <a:rPr lang="en-US" sz="1400" b="0" dirty="0">
                          <a:solidFill>
                            <a:schemeClr val="tx1"/>
                          </a:solidFill>
                          <a:latin typeface="+mn-lt"/>
                          <a:ea typeface="Arial" charset="0"/>
                          <a:cs typeface="Arial" charset="0"/>
                          <a:sym typeface="Times New Roman Bold" charset="0"/>
                        </a:rPr>
                        <a:t>MeV</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C00000"/>
                          </a:solidFill>
                          <a:latin typeface="+mn-lt"/>
                          <a:ea typeface="Arial" charset="0"/>
                          <a:cs typeface="Arial" charset="0"/>
                          <a:sym typeface="Times New Roman Bold" charset="0"/>
                        </a:rPr>
                        <a:t>FWHM </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Arial" charset="0"/>
                          <a:cs typeface="Arial" charset="0"/>
                          <a:sym typeface="Times New Roman Bold" charset="0"/>
                        </a:rPr>
                        <a:t>8% @ 1 MeV</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a:solidFill>
                            <a:srgbClr val="FF0000"/>
                          </a:solidFill>
                          <a:latin typeface="+mn-lt"/>
                          <a:ea typeface="Arial" charset="0"/>
                          <a:cs typeface="Arial" charset="0"/>
                          <a:sym typeface="Times New Roman Bold" charset="0"/>
                        </a:rPr>
                        <a:t>✓</a:t>
                      </a:r>
                    </a:p>
                  </a:txBody>
                  <a:tcPr marL="91420" marR="91420" marT="45739" marB="457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bl>
          </a:graphicData>
        </a:graphic>
      </p:graphicFrame>
      <p:pic>
        <p:nvPicPr>
          <p:cNvPr id="31" name="Picture 30"/>
          <p:cNvPicPr>
            <a:picLocks noChangeAspect="1"/>
          </p:cNvPicPr>
          <p:nvPr/>
        </p:nvPicPr>
        <p:blipFill>
          <a:blip r:embed="rId7" cstate="print"/>
          <a:stretch>
            <a:fillRect/>
          </a:stretch>
        </p:blipFill>
        <p:spPr>
          <a:xfrm>
            <a:off x="3884233" y="5052117"/>
            <a:ext cx="1648327" cy="252000"/>
          </a:xfrm>
          <a:prstGeom prst="rect">
            <a:avLst/>
          </a:prstGeom>
        </p:spPr>
      </p:pic>
      <p:pic>
        <p:nvPicPr>
          <p:cNvPr id="32" name="Picture 31"/>
          <p:cNvPicPr>
            <a:picLocks noChangeAspect="1"/>
          </p:cNvPicPr>
          <p:nvPr/>
        </p:nvPicPr>
        <p:blipFill>
          <a:blip r:embed="rId8" cstate="print"/>
          <a:stretch>
            <a:fillRect/>
          </a:stretch>
        </p:blipFill>
        <p:spPr>
          <a:xfrm>
            <a:off x="6313933" y="5052117"/>
            <a:ext cx="1175876" cy="252000"/>
          </a:xfrm>
          <a:prstGeom prst="rect">
            <a:avLst/>
          </a:prstGeom>
        </p:spPr>
      </p:pic>
      <p:sp>
        <p:nvSpPr>
          <p:cNvPr id="33" name="TextBox 32"/>
          <p:cNvSpPr txBox="1"/>
          <p:nvPr/>
        </p:nvSpPr>
        <p:spPr>
          <a:xfrm>
            <a:off x="9184981" y="1531113"/>
            <a:ext cx="552231" cy="268422"/>
          </a:xfrm>
          <a:prstGeom prst="rect">
            <a:avLst/>
          </a:prstGeom>
          <a:noFill/>
        </p:spPr>
        <p:txBody>
          <a:bodyPr wrap="none" lIns="82945" tIns="41473" rIns="82945" bIns="41473" rtlCol="0">
            <a:spAutoFit/>
          </a:bodyPr>
          <a:lstStyle/>
          <a:p>
            <a:pPr defTabSz="457153">
              <a:defRPr/>
            </a:pPr>
            <a:r>
              <a:rPr lang="en-US" sz="1200" dirty="0">
                <a:ea typeface="Arial" charset="0"/>
                <a:cs typeface="Arial" charset="0"/>
                <a:sym typeface="Times New Roman Bold" charset="0"/>
              </a:rPr>
              <a:t>(7 kg)</a:t>
            </a:r>
            <a:r>
              <a:rPr lang="en-US" sz="1200" dirty="0">
                <a:ea typeface="Arial" charset="0"/>
                <a:cs typeface="Arial" charset="0"/>
                <a:sym typeface="Times New Roman" charset="0"/>
              </a:rPr>
              <a:t> </a:t>
            </a:r>
          </a:p>
        </p:txBody>
      </p:sp>
      <p:sp>
        <p:nvSpPr>
          <p:cNvPr id="34" name="Прямоугольник 33"/>
          <p:cNvSpPr/>
          <p:nvPr/>
        </p:nvSpPr>
        <p:spPr>
          <a:xfrm>
            <a:off x="1524000" y="6488668"/>
            <a:ext cx="5868144" cy="369332"/>
          </a:xfrm>
          <a:prstGeom prst="rect">
            <a:avLst/>
          </a:prstGeom>
        </p:spPr>
        <p:txBody>
          <a:bodyPr wrap="square">
            <a:spAutoFit/>
          </a:bodyPr>
          <a:lstStyle/>
          <a:p>
            <a:pPr marL="314982" indent="-314982"/>
            <a:r>
              <a:rPr lang="en-GB" dirty="0">
                <a:cs typeface="Segoe UI Semilight" panose="020B0402040204020203" pitchFamily="34" charset="0"/>
              </a:rPr>
              <a:t>Demonstrator module will be complete by </a:t>
            </a:r>
            <a:r>
              <a:rPr lang="en-GB" b="1" dirty="0">
                <a:cs typeface="Segoe UI Semilight" panose="020B0402040204020203" pitchFamily="34" charset="0"/>
              </a:rPr>
              <a:t>early 2017</a:t>
            </a:r>
          </a:p>
        </p:txBody>
      </p:sp>
    </p:spTree>
    <p:extLst>
      <p:ext uri="{BB962C8B-B14F-4D97-AF65-F5344CB8AC3E}">
        <p14:creationId xmlns:p14="http://schemas.microsoft.com/office/powerpoint/2010/main" val="2794397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4"/>
          <p:cNvGrpSpPr/>
          <p:nvPr/>
        </p:nvGrpSpPr>
        <p:grpSpPr>
          <a:xfrm>
            <a:off x="1660644" y="1156598"/>
            <a:ext cx="3880203" cy="3641771"/>
            <a:chOff x="194324" y="4028144"/>
            <a:chExt cx="5518511" cy="5179407"/>
          </a:xfrm>
        </p:grpSpPr>
        <p:sp>
          <p:nvSpPr>
            <p:cNvPr id="2" name="object 2"/>
            <p:cNvSpPr/>
            <p:nvPr/>
          </p:nvSpPr>
          <p:spPr>
            <a:xfrm>
              <a:off x="737875" y="4765497"/>
              <a:ext cx="4974960" cy="415511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982660" y="8580686"/>
              <a:ext cx="125095" cy="340360"/>
            </a:xfrm>
            <a:custGeom>
              <a:avLst/>
              <a:gdLst/>
              <a:ahLst/>
              <a:cxnLst/>
              <a:rect l="l" t="t" r="r" b="b"/>
              <a:pathLst>
                <a:path w="125094" h="340359">
                  <a:moveTo>
                    <a:pt x="67836" y="67235"/>
                  </a:moveTo>
                  <a:lnTo>
                    <a:pt x="45888" y="93099"/>
                  </a:lnTo>
                  <a:lnTo>
                    <a:pt x="9385" y="339925"/>
                  </a:lnTo>
                  <a:lnTo>
                    <a:pt x="45704" y="339925"/>
                  </a:lnTo>
                  <a:lnTo>
                    <a:pt x="81412" y="98476"/>
                  </a:lnTo>
                  <a:lnTo>
                    <a:pt x="67836" y="67235"/>
                  </a:lnTo>
                  <a:close/>
                </a:path>
                <a:path w="125094" h="340359">
                  <a:moveTo>
                    <a:pt x="91309" y="31014"/>
                  </a:moveTo>
                  <a:lnTo>
                    <a:pt x="55069" y="31014"/>
                  </a:lnTo>
                  <a:lnTo>
                    <a:pt x="90615" y="36243"/>
                  </a:lnTo>
                  <a:lnTo>
                    <a:pt x="81412" y="98476"/>
                  </a:lnTo>
                  <a:lnTo>
                    <a:pt x="90256" y="118828"/>
                  </a:lnTo>
                  <a:lnTo>
                    <a:pt x="94337" y="124627"/>
                  </a:lnTo>
                  <a:lnTo>
                    <a:pt x="100152" y="128295"/>
                  </a:lnTo>
                  <a:lnTo>
                    <a:pt x="106944" y="129529"/>
                  </a:lnTo>
                  <a:lnTo>
                    <a:pt x="113954" y="128025"/>
                  </a:lnTo>
                  <a:lnTo>
                    <a:pt x="119727" y="123928"/>
                  </a:lnTo>
                  <a:lnTo>
                    <a:pt x="123379" y="118106"/>
                  </a:lnTo>
                  <a:lnTo>
                    <a:pt x="124608" y="111338"/>
                  </a:lnTo>
                  <a:lnTo>
                    <a:pt x="123109" y="104402"/>
                  </a:lnTo>
                  <a:lnTo>
                    <a:pt x="91309" y="31014"/>
                  </a:lnTo>
                  <a:close/>
                </a:path>
                <a:path w="125094" h="340359">
                  <a:moveTo>
                    <a:pt x="77870" y="0"/>
                  </a:moveTo>
                  <a:lnTo>
                    <a:pt x="4263" y="86551"/>
                  </a:lnTo>
                  <a:lnTo>
                    <a:pt x="785" y="92832"/>
                  </a:lnTo>
                  <a:lnTo>
                    <a:pt x="0" y="99737"/>
                  </a:lnTo>
                  <a:lnTo>
                    <a:pt x="1839" y="106406"/>
                  </a:lnTo>
                  <a:lnTo>
                    <a:pt x="6236" y="111976"/>
                  </a:lnTo>
                  <a:lnTo>
                    <a:pt x="12465" y="115469"/>
                  </a:lnTo>
                  <a:lnTo>
                    <a:pt x="19299" y="116258"/>
                  </a:lnTo>
                  <a:lnTo>
                    <a:pt x="25930" y="114410"/>
                  </a:lnTo>
                  <a:lnTo>
                    <a:pt x="31551" y="109992"/>
                  </a:lnTo>
                  <a:lnTo>
                    <a:pt x="45888" y="93099"/>
                  </a:lnTo>
                  <a:lnTo>
                    <a:pt x="55069" y="31014"/>
                  </a:lnTo>
                  <a:lnTo>
                    <a:pt x="91309" y="31014"/>
                  </a:lnTo>
                  <a:lnTo>
                    <a:pt x="77870" y="0"/>
                  </a:lnTo>
                  <a:close/>
                </a:path>
                <a:path w="125094" h="340359">
                  <a:moveTo>
                    <a:pt x="89949" y="40751"/>
                  </a:moveTo>
                  <a:lnTo>
                    <a:pt x="56327" y="40751"/>
                  </a:lnTo>
                  <a:lnTo>
                    <a:pt x="86485" y="45259"/>
                  </a:lnTo>
                  <a:lnTo>
                    <a:pt x="67836" y="67235"/>
                  </a:lnTo>
                  <a:lnTo>
                    <a:pt x="81412" y="98476"/>
                  </a:lnTo>
                  <a:lnTo>
                    <a:pt x="89949" y="40751"/>
                  </a:lnTo>
                  <a:close/>
                </a:path>
                <a:path w="125094" h="340359">
                  <a:moveTo>
                    <a:pt x="55069" y="31014"/>
                  </a:moveTo>
                  <a:lnTo>
                    <a:pt x="45888" y="93099"/>
                  </a:lnTo>
                  <a:lnTo>
                    <a:pt x="67836" y="67235"/>
                  </a:lnTo>
                  <a:lnTo>
                    <a:pt x="56327" y="40751"/>
                  </a:lnTo>
                  <a:lnTo>
                    <a:pt x="89949" y="40751"/>
                  </a:lnTo>
                  <a:lnTo>
                    <a:pt x="90615" y="36243"/>
                  </a:lnTo>
                  <a:lnTo>
                    <a:pt x="55069" y="31014"/>
                  </a:lnTo>
                  <a:close/>
                </a:path>
                <a:path w="125094" h="340359">
                  <a:moveTo>
                    <a:pt x="56327" y="40751"/>
                  </a:moveTo>
                  <a:lnTo>
                    <a:pt x="67836" y="67235"/>
                  </a:lnTo>
                  <a:lnTo>
                    <a:pt x="86485" y="45259"/>
                  </a:lnTo>
                  <a:lnTo>
                    <a:pt x="56327" y="40751"/>
                  </a:lnTo>
                  <a:close/>
                </a:path>
              </a:pathLst>
            </a:custGeom>
            <a:solidFill>
              <a:srgbClr val="004359"/>
            </a:solidFill>
          </p:spPr>
          <p:txBody>
            <a:bodyPr wrap="square" lIns="0" tIns="0" rIns="0" bIns="0" rtlCol="0"/>
            <a:lstStyle/>
            <a:p>
              <a:endParaRPr/>
            </a:p>
          </p:txBody>
        </p:sp>
        <p:sp>
          <p:nvSpPr>
            <p:cNvPr id="4" name="object 4"/>
            <p:cNvSpPr/>
            <p:nvPr/>
          </p:nvSpPr>
          <p:spPr>
            <a:xfrm>
              <a:off x="2611175" y="4765497"/>
              <a:ext cx="200660" cy="102870"/>
            </a:xfrm>
            <a:custGeom>
              <a:avLst/>
              <a:gdLst/>
              <a:ahLst/>
              <a:cxnLst/>
              <a:rect l="l" t="t" r="r" b="b"/>
              <a:pathLst>
                <a:path w="200660" h="102870">
                  <a:moveTo>
                    <a:pt x="82811" y="0"/>
                  </a:moveTo>
                  <a:lnTo>
                    <a:pt x="50647" y="0"/>
                  </a:lnTo>
                  <a:lnTo>
                    <a:pt x="0" y="101383"/>
                  </a:lnTo>
                  <a:lnTo>
                    <a:pt x="113281" y="102827"/>
                  </a:lnTo>
                  <a:lnTo>
                    <a:pt x="120358" y="101507"/>
                  </a:lnTo>
                  <a:lnTo>
                    <a:pt x="123820" y="99219"/>
                  </a:lnTo>
                  <a:lnTo>
                    <a:pt x="38238" y="99219"/>
                  </a:lnTo>
                  <a:lnTo>
                    <a:pt x="19566" y="68384"/>
                  </a:lnTo>
                  <a:lnTo>
                    <a:pt x="73005" y="35731"/>
                  </a:lnTo>
                  <a:lnTo>
                    <a:pt x="82941" y="15913"/>
                  </a:lnTo>
                  <a:lnTo>
                    <a:pt x="84837" y="8942"/>
                  </a:lnTo>
                  <a:lnTo>
                    <a:pt x="83972" y="2073"/>
                  </a:lnTo>
                  <a:lnTo>
                    <a:pt x="82811" y="0"/>
                  </a:lnTo>
                  <a:close/>
                </a:path>
                <a:path w="200660" h="102870">
                  <a:moveTo>
                    <a:pt x="73005" y="35731"/>
                  </a:moveTo>
                  <a:lnTo>
                    <a:pt x="19566" y="68384"/>
                  </a:lnTo>
                  <a:lnTo>
                    <a:pt x="38238" y="99219"/>
                  </a:lnTo>
                  <a:lnTo>
                    <a:pt x="50336" y="91826"/>
                  </a:lnTo>
                  <a:lnTo>
                    <a:pt x="44881" y="91826"/>
                  </a:lnTo>
                  <a:lnTo>
                    <a:pt x="29081" y="65681"/>
                  </a:lnTo>
                  <a:lnTo>
                    <a:pt x="57989" y="65681"/>
                  </a:lnTo>
                  <a:lnTo>
                    <a:pt x="73005" y="35731"/>
                  </a:lnTo>
                  <a:close/>
                </a:path>
                <a:path w="200660" h="102870">
                  <a:moveTo>
                    <a:pt x="91815" y="66481"/>
                  </a:moveTo>
                  <a:lnTo>
                    <a:pt x="38238" y="99219"/>
                  </a:lnTo>
                  <a:lnTo>
                    <a:pt x="123820" y="99219"/>
                  </a:lnTo>
                  <a:lnTo>
                    <a:pt x="126139" y="97686"/>
                  </a:lnTo>
                  <a:lnTo>
                    <a:pt x="130069" y="91973"/>
                  </a:lnTo>
                  <a:lnTo>
                    <a:pt x="131593" y="84974"/>
                  </a:lnTo>
                  <a:lnTo>
                    <a:pt x="130204" y="77970"/>
                  </a:lnTo>
                  <a:lnTo>
                    <a:pt x="126408" y="72216"/>
                  </a:lnTo>
                  <a:lnTo>
                    <a:pt x="120761" y="68289"/>
                  </a:lnTo>
                  <a:lnTo>
                    <a:pt x="113818" y="66761"/>
                  </a:lnTo>
                  <a:lnTo>
                    <a:pt x="91815" y="66481"/>
                  </a:lnTo>
                  <a:close/>
                </a:path>
                <a:path w="200660" h="102870">
                  <a:moveTo>
                    <a:pt x="29081" y="65681"/>
                  </a:moveTo>
                  <a:lnTo>
                    <a:pt x="44881" y="91826"/>
                  </a:lnTo>
                  <a:lnTo>
                    <a:pt x="57806" y="66047"/>
                  </a:lnTo>
                  <a:lnTo>
                    <a:pt x="29081" y="65681"/>
                  </a:lnTo>
                  <a:close/>
                </a:path>
                <a:path w="200660" h="102870">
                  <a:moveTo>
                    <a:pt x="57806" y="66047"/>
                  </a:moveTo>
                  <a:lnTo>
                    <a:pt x="44881" y="91826"/>
                  </a:lnTo>
                  <a:lnTo>
                    <a:pt x="50336" y="91826"/>
                  </a:lnTo>
                  <a:lnTo>
                    <a:pt x="91815" y="66481"/>
                  </a:lnTo>
                  <a:lnTo>
                    <a:pt x="57806" y="66047"/>
                  </a:lnTo>
                  <a:close/>
                </a:path>
                <a:path w="200660" h="102870">
                  <a:moveTo>
                    <a:pt x="200614" y="0"/>
                  </a:moveTo>
                  <a:lnTo>
                    <a:pt x="131481" y="0"/>
                  </a:lnTo>
                  <a:lnTo>
                    <a:pt x="73005" y="35731"/>
                  </a:lnTo>
                  <a:lnTo>
                    <a:pt x="57806" y="66047"/>
                  </a:lnTo>
                  <a:lnTo>
                    <a:pt x="91815" y="66481"/>
                  </a:lnTo>
                  <a:lnTo>
                    <a:pt x="200614" y="0"/>
                  </a:lnTo>
                  <a:close/>
                </a:path>
                <a:path w="200660" h="102870">
                  <a:moveTo>
                    <a:pt x="57989" y="65681"/>
                  </a:moveTo>
                  <a:lnTo>
                    <a:pt x="29081" y="65681"/>
                  </a:lnTo>
                  <a:lnTo>
                    <a:pt x="57806" y="66047"/>
                  </a:lnTo>
                  <a:lnTo>
                    <a:pt x="57989" y="65681"/>
                  </a:lnTo>
                  <a:close/>
                </a:path>
              </a:pathLst>
            </a:custGeom>
            <a:solidFill>
              <a:srgbClr val="004359"/>
            </a:solidFill>
          </p:spPr>
          <p:txBody>
            <a:bodyPr wrap="square" lIns="0" tIns="0" rIns="0" bIns="0" rtlCol="0"/>
            <a:lstStyle/>
            <a:p>
              <a:endParaRPr/>
            </a:p>
          </p:txBody>
        </p:sp>
        <p:sp>
          <p:nvSpPr>
            <p:cNvPr id="5" name="object 5"/>
            <p:cNvSpPr/>
            <p:nvPr/>
          </p:nvSpPr>
          <p:spPr>
            <a:xfrm>
              <a:off x="3377939" y="4765497"/>
              <a:ext cx="30480" cy="24130"/>
            </a:xfrm>
            <a:custGeom>
              <a:avLst/>
              <a:gdLst/>
              <a:ahLst/>
              <a:cxnLst/>
              <a:rect l="l" t="t" r="r" b="b"/>
              <a:pathLst>
                <a:path w="30479" h="24129">
                  <a:moveTo>
                    <a:pt x="30293" y="0"/>
                  </a:moveTo>
                  <a:lnTo>
                    <a:pt x="0" y="0"/>
                  </a:lnTo>
                  <a:lnTo>
                    <a:pt x="19024" y="23848"/>
                  </a:lnTo>
                  <a:lnTo>
                    <a:pt x="30293" y="0"/>
                  </a:lnTo>
                  <a:close/>
                </a:path>
              </a:pathLst>
            </a:custGeom>
            <a:solidFill>
              <a:srgbClr val="004359"/>
            </a:solidFill>
          </p:spPr>
          <p:txBody>
            <a:bodyPr wrap="square" lIns="0" tIns="0" rIns="0" bIns="0" rtlCol="0"/>
            <a:lstStyle/>
            <a:p>
              <a:endParaRPr/>
            </a:p>
          </p:txBody>
        </p:sp>
        <p:sp>
          <p:nvSpPr>
            <p:cNvPr id="6" name="object 6"/>
            <p:cNvSpPr/>
            <p:nvPr/>
          </p:nvSpPr>
          <p:spPr>
            <a:xfrm>
              <a:off x="4809467" y="8810408"/>
              <a:ext cx="125095" cy="110489"/>
            </a:xfrm>
            <a:custGeom>
              <a:avLst/>
              <a:gdLst/>
              <a:ahLst/>
              <a:cxnLst/>
              <a:rect l="l" t="t" r="r" b="b"/>
              <a:pathLst>
                <a:path w="125095" h="110490">
                  <a:moveTo>
                    <a:pt x="49743" y="0"/>
                  </a:moveTo>
                  <a:lnTo>
                    <a:pt x="1629" y="103142"/>
                  </a:lnTo>
                  <a:lnTo>
                    <a:pt x="0" y="110109"/>
                  </a:lnTo>
                  <a:lnTo>
                    <a:pt x="38139" y="110202"/>
                  </a:lnTo>
                  <a:lnTo>
                    <a:pt x="43530" y="98583"/>
                  </a:lnTo>
                  <a:lnTo>
                    <a:pt x="35919" y="36064"/>
                  </a:lnTo>
                  <a:lnTo>
                    <a:pt x="71645" y="31555"/>
                  </a:lnTo>
                  <a:lnTo>
                    <a:pt x="75145" y="31555"/>
                  </a:lnTo>
                  <a:lnTo>
                    <a:pt x="49743" y="0"/>
                  </a:lnTo>
                  <a:close/>
                </a:path>
                <a:path w="125095" h="110490">
                  <a:moveTo>
                    <a:pt x="57946" y="67514"/>
                  </a:moveTo>
                  <a:lnTo>
                    <a:pt x="43530" y="98583"/>
                  </a:lnTo>
                  <a:lnTo>
                    <a:pt x="44944" y="110202"/>
                  </a:lnTo>
                  <a:lnTo>
                    <a:pt x="81216" y="110202"/>
                  </a:lnTo>
                  <a:lnTo>
                    <a:pt x="79237" y="93940"/>
                  </a:lnTo>
                  <a:lnTo>
                    <a:pt x="57946" y="67514"/>
                  </a:lnTo>
                  <a:close/>
                </a:path>
                <a:path w="125095" h="110490">
                  <a:moveTo>
                    <a:pt x="75145" y="31555"/>
                  </a:moveTo>
                  <a:lnTo>
                    <a:pt x="71645" y="31555"/>
                  </a:lnTo>
                  <a:lnTo>
                    <a:pt x="79237" y="93940"/>
                  </a:lnTo>
                  <a:lnTo>
                    <a:pt x="92340" y="110202"/>
                  </a:lnTo>
                  <a:lnTo>
                    <a:pt x="121413" y="110202"/>
                  </a:lnTo>
                  <a:lnTo>
                    <a:pt x="122883" y="108416"/>
                  </a:lnTo>
                  <a:lnTo>
                    <a:pt x="124920" y="101789"/>
                  </a:lnTo>
                  <a:lnTo>
                    <a:pt x="124331" y="94892"/>
                  </a:lnTo>
                  <a:lnTo>
                    <a:pt x="121015" y="88536"/>
                  </a:lnTo>
                  <a:lnTo>
                    <a:pt x="75145" y="31555"/>
                  </a:lnTo>
                  <a:close/>
                </a:path>
                <a:path w="125095" h="110490">
                  <a:moveTo>
                    <a:pt x="71645" y="31555"/>
                  </a:moveTo>
                  <a:lnTo>
                    <a:pt x="35919" y="36064"/>
                  </a:lnTo>
                  <a:lnTo>
                    <a:pt x="43530" y="98583"/>
                  </a:lnTo>
                  <a:lnTo>
                    <a:pt x="57946" y="67514"/>
                  </a:lnTo>
                  <a:lnTo>
                    <a:pt x="39870" y="45079"/>
                  </a:lnTo>
                  <a:lnTo>
                    <a:pt x="70029" y="41473"/>
                  </a:lnTo>
                  <a:lnTo>
                    <a:pt x="72852" y="41473"/>
                  </a:lnTo>
                  <a:lnTo>
                    <a:pt x="71645" y="31555"/>
                  </a:lnTo>
                  <a:close/>
                </a:path>
                <a:path w="125095" h="110490">
                  <a:moveTo>
                    <a:pt x="72852" y="41473"/>
                  </a:moveTo>
                  <a:lnTo>
                    <a:pt x="70029" y="41473"/>
                  </a:lnTo>
                  <a:lnTo>
                    <a:pt x="57946" y="67514"/>
                  </a:lnTo>
                  <a:lnTo>
                    <a:pt x="79237" y="93940"/>
                  </a:lnTo>
                  <a:lnTo>
                    <a:pt x="72852" y="41473"/>
                  </a:lnTo>
                  <a:close/>
                </a:path>
                <a:path w="125095" h="110490">
                  <a:moveTo>
                    <a:pt x="70029" y="41473"/>
                  </a:moveTo>
                  <a:lnTo>
                    <a:pt x="39870" y="45079"/>
                  </a:lnTo>
                  <a:lnTo>
                    <a:pt x="57946" y="67514"/>
                  </a:lnTo>
                  <a:lnTo>
                    <a:pt x="70029" y="41473"/>
                  </a:lnTo>
                  <a:close/>
                </a:path>
              </a:pathLst>
            </a:custGeom>
            <a:solidFill>
              <a:srgbClr val="004359"/>
            </a:solidFill>
          </p:spPr>
          <p:txBody>
            <a:bodyPr wrap="square" lIns="0" tIns="0" rIns="0" bIns="0" rtlCol="0"/>
            <a:lstStyle/>
            <a:p>
              <a:endParaRPr/>
            </a:p>
          </p:txBody>
        </p:sp>
        <p:sp>
          <p:nvSpPr>
            <p:cNvPr id="8" name="object 8"/>
            <p:cNvSpPr/>
            <p:nvPr/>
          </p:nvSpPr>
          <p:spPr>
            <a:xfrm>
              <a:off x="2548808" y="4756755"/>
              <a:ext cx="433070" cy="134620"/>
            </a:xfrm>
            <a:custGeom>
              <a:avLst/>
              <a:gdLst/>
              <a:ahLst/>
              <a:cxnLst/>
              <a:rect l="l" t="t" r="r" b="b"/>
              <a:pathLst>
                <a:path w="433069" h="134620">
                  <a:moveTo>
                    <a:pt x="0" y="0"/>
                  </a:moveTo>
                  <a:lnTo>
                    <a:pt x="432544" y="0"/>
                  </a:lnTo>
                  <a:lnTo>
                    <a:pt x="432544" y="134217"/>
                  </a:lnTo>
                  <a:lnTo>
                    <a:pt x="0" y="134217"/>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2817285" y="8544682"/>
              <a:ext cx="298450" cy="387985"/>
            </a:xfrm>
            <a:custGeom>
              <a:avLst/>
              <a:gdLst/>
              <a:ahLst/>
              <a:cxnLst/>
              <a:rect l="l" t="t" r="r" b="b"/>
              <a:pathLst>
                <a:path w="298450" h="387984">
                  <a:moveTo>
                    <a:pt x="0" y="0"/>
                  </a:moveTo>
                  <a:lnTo>
                    <a:pt x="298306" y="0"/>
                  </a:lnTo>
                  <a:lnTo>
                    <a:pt x="298306" y="387740"/>
                  </a:lnTo>
                  <a:lnTo>
                    <a:pt x="0" y="387740"/>
                  </a:lnTo>
                  <a:lnTo>
                    <a:pt x="0" y="0"/>
                  </a:lnTo>
                  <a:close/>
                </a:path>
              </a:pathLst>
            </a:custGeom>
            <a:solidFill>
              <a:srgbClr val="FFFFFF"/>
            </a:solidFill>
          </p:spPr>
          <p:txBody>
            <a:bodyPr wrap="square" lIns="0" tIns="0" rIns="0" bIns="0" rtlCol="0"/>
            <a:lstStyle/>
            <a:p>
              <a:endParaRPr/>
            </a:p>
          </p:txBody>
        </p:sp>
        <p:sp>
          <p:nvSpPr>
            <p:cNvPr id="12" name="object 12"/>
            <p:cNvSpPr txBox="1"/>
            <p:nvPr/>
          </p:nvSpPr>
          <p:spPr>
            <a:xfrm>
              <a:off x="2550941" y="4028144"/>
              <a:ext cx="2634615" cy="347345"/>
            </a:xfrm>
            <a:prstGeom prst="rect">
              <a:avLst/>
            </a:prstGeom>
          </p:spPr>
          <p:txBody>
            <a:bodyPr vert="horz" wrap="square" lIns="0" tIns="13970" rIns="0" bIns="0" rtlCol="0">
              <a:spAutoFit/>
            </a:bodyPr>
            <a:lstStyle/>
            <a:p>
              <a:pPr marL="8929">
                <a:spcBef>
                  <a:spcPts val="77"/>
                </a:spcBef>
                <a:tabLst>
                  <a:tab pos="909928" algn="l"/>
                </a:tabLst>
              </a:pPr>
              <a:r>
                <a:rPr sz="1500" spc="-49" dirty="0">
                  <a:latin typeface="Arial"/>
                  <a:cs typeface="Arial"/>
                </a:rPr>
                <a:t>Tracker	</a:t>
              </a:r>
              <a:r>
                <a:rPr sz="2200" spc="-42" baseline="1322" dirty="0">
                  <a:latin typeface="Arial"/>
                  <a:cs typeface="Arial"/>
                </a:rPr>
                <a:t>Calorimeter</a:t>
              </a:r>
              <a:endParaRPr sz="2200" baseline="1322">
                <a:latin typeface="Arial"/>
                <a:cs typeface="Arial"/>
              </a:endParaRPr>
            </a:p>
          </p:txBody>
        </p:sp>
        <p:sp>
          <p:nvSpPr>
            <p:cNvPr id="13" name="object 13"/>
            <p:cNvSpPr txBox="1"/>
            <p:nvPr/>
          </p:nvSpPr>
          <p:spPr>
            <a:xfrm>
              <a:off x="194324" y="4030914"/>
              <a:ext cx="1351915" cy="676652"/>
            </a:xfrm>
            <a:prstGeom prst="rect">
              <a:avLst/>
            </a:prstGeom>
          </p:spPr>
          <p:txBody>
            <a:bodyPr vert="horz" wrap="square" lIns="0" tIns="13970" rIns="0" bIns="0" rtlCol="0">
              <a:spAutoFit/>
            </a:bodyPr>
            <a:lstStyle/>
            <a:p>
              <a:pPr marL="8929">
                <a:spcBef>
                  <a:spcPts val="77"/>
                </a:spcBef>
              </a:pPr>
              <a:r>
                <a:rPr sz="1500" spc="-28" dirty="0">
                  <a:latin typeface="Arial"/>
                  <a:cs typeface="Arial"/>
                </a:rPr>
                <a:t>Calorimeter</a:t>
              </a:r>
              <a:endParaRPr sz="1500" dirty="0">
                <a:latin typeface="Arial"/>
                <a:cs typeface="Arial"/>
              </a:endParaRPr>
            </a:p>
          </p:txBody>
        </p:sp>
        <p:sp>
          <p:nvSpPr>
            <p:cNvPr id="14" name="object 14"/>
            <p:cNvSpPr/>
            <p:nvPr/>
          </p:nvSpPr>
          <p:spPr>
            <a:xfrm>
              <a:off x="4609719" y="4463331"/>
              <a:ext cx="104775" cy="215900"/>
            </a:xfrm>
            <a:custGeom>
              <a:avLst/>
              <a:gdLst/>
              <a:ahLst/>
              <a:cxnLst/>
              <a:rect l="l" t="t" r="r" b="b"/>
              <a:pathLst>
                <a:path w="104775" h="215900">
                  <a:moveTo>
                    <a:pt x="104323" y="215848"/>
                  </a:moveTo>
                  <a:lnTo>
                    <a:pt x="94604" y="195734"/>
                  </a:lnTo>
                  <a:lnTo>
                    <a:pt x="0" y="0"/>
                  </a:lnTo>
                </a:path>
              </a:pathLst>
            </a:custGeom>
            <a:ln w="44684">
              <a:solidFill>
                <a:srgbClr val="000000"/>
              </a:solidFill>
            </a:ln>
          </p:spPr>
          <p:txBody>
            <a:bodyPr wrap="square" lIns="0" tIns="0" rIns="0" bIns="0" rtlCol="0"/>
            <a:lstStyle/>
            <a:p>
              <a:endParaRPr/>
            </a:p>
          </p:txBody>
        </p:sp>
        <p:sp>
          <p:nvSpPr>
            <p:cNvPr id="15" name="object 15"/>
            <p:cNvSpPr/>
            <p:nvPr/>
          </p:nvSpPr>
          <p:spPr>
            <a:xfrm>
              <a:off x="4594418" y="4572050"/>
              <a:ext cx="177165" cy="220345"/>
            </a:xfrm>
            <a:custGeom>
              <a:avLst/>
              <a:gdLst/>
              <a:ahLst/>
              <a:cxnLst/>
              <a:rect l="l" t="t" r="r" b="b"/>
              <a:pathLst>
                <a:path w="177164" h="220345">
                  <a:moveTo>
                    <a:pt x="0" y="85525"/>
                  </a:moveTo>
                  <a:lnTo>
                    <a:pt x="174056" y="219767"/>
                  </a:lnTo>
                  <a:lnTo>
                    <a:pt x="175854" y="87014"/>
                  </a:lnTo>
                  <a:lnTo>
                    <a:pt x="109901" y="87014"/>
                  </a:lnTo>
                  <a:lnTo>
                    <a:pt x="0" y="85525"/>
                  </a:lnTo>
                  <a:close/>
                </a:path>
                <a:path w="177164" h="220345">
                  <a:moveTo>
                    <a:pt x="177032" y="0"/>
                  </a:moveTo>
                  <a:lnTo>
                    <a:pt x="109901" y="87014"/>
                  </a:lnTo>
                  <a:lnTo>
                    <a:pt x="175854" y="87014"/>
                  </a:lnTo>
                  <a:lnTo>
                    <a:pt x="177032" y="0"/>
                  </a:lnTo>
                  <a:close/>
                </a:path>
              </a:pathLst>
            </a:custGeom>
            <a:solidFill>
              <a:srgbClr val="000000"/>
            </a:solidFill>
          </p:spPr>
          <p:txBody>
            <a:bodyPr wrap="square" lIns="0" tIns="0" rIns="0" bIns="0" rtlCol="0"/>
            <a:lstStyle/>
            <a:p>
              <a:endParaRPr/>
            </a:p>
          </p:txBody>
        </p:sp>
        <p:sp>
          <p:nvSpPr>
            <p:cNvPr id="16" name="object 16"/>
            <p:cNvSpPr/>
            <p:nvPr/>
          </p:nvSpPr>
          <p:spPr>
            <a:xfrm>
              <a:off x="938358" y="4437229"/>
              <a:ext cx="236220" cy="337185"/>
            </a:xfrm>
            <a:custGeom>
              <a:avLst/>
              <a:gdLst/>
              <a:ahLst/>
              <a:cxnLst/>
              <a:rect l="l" t="t" r="r" b="b"/>
              <a:pathLst>
                <a:path w="236219" h="337185">
                  <a:moveTo>
                    <a:pt x="235762" y="336745"/>
                  </a:moveTo>
                  <a:lnTo>
                    <a:pt x="222948" y="318444"/>
                  </a:lnTo>
                  <a:lnTo>
                    <a:pt x="0" y="0"/>
                  </a:lnTo>
                </a:path>
              </a:pathLst>
            </a:custGeom>
            <a:ln w="44683">
              <a:solidFill>
                <a:srgbClr val="000000"/>
              </a:solidFill>
            </a:ln>
          </p:spPr>
          <p:txBody>
            <a:bodyPr wrap="square" lIns="0" tIns="0" rIns="0" bIns="0" rtlCol="0"/>
            <a:lstStyle/>
            <a:p>
              <a:endParaRPr/>
            </a:p>
          </p:txBody>
        </p:sp>
        <p:sp>
          <p:nvSpPr>
            <p:cNvPr id="17" name="object 17"/>
            <p:cNvSpPr/>
            <p:nvPr/>
          </p:nvSpPr>
          <p:spPr>
            <a:xfrm>
              <a:off x="1052580" y="4659044"/>
              <a:ext cx="193675" cy="217804"/>
            </a:xfrm>
            <a:custGeom>
              <a:avLst/>
              <a:gdLst/>
              <a:ahLst/>
              <a:cxnLst/>
              <a:rect l="l" t="t" r="r" b="b"/>
              <a:pathLst>
                <a:path w="193675" h="217804">
                  <a:moveTo>
                    <a:pt x="161072" y="0"/>
                  </a:moveTo>
                  <a:lnTo>
                    <a:pt x="108723" y="96629"/>
                  </a:lnTo>
                  <a:lnTo>
                    <a:pt x="0" y="112735"/>
                  </a:lnTo>
                  <a:lnTo>
                    <a:pt x="193287" y="217416"/>
                  </a:lnTo>
                  <a:lnTo>
                    <a:pt x="161072" y="0"/>
                  </a:lnTo>
                  <a:close/>
                </a:path>
              </a:pathLst>
            </a:custGeom>
            <a:solidFill>
              <a:srgbClr val="000000"/>
            </a:solidFill>
          </p:spPr>
          <p:txBody>
            <a:bodyPr wrap="square" lIns="0" tIns="0" rIns="0" bIns="0" rtlCol="0"/>
            <a:lstStyle/>
            <a:p>
              <a:endParaRPr/>
            </a:p>
          </p:txBody>
        </p:sp>
        <p:sp>
          <p:nvSpPr>
            <p:cNvPr id="18" name="object 18"/>
            <p:cNvSpPr/>
            <p:nvPr/>
          </p:nvSpPr>
          <p:spPr>
            <a:xfrm>
              <a:off x="2936609" y="4413753"/>
              <a:ext cx="236220" cy="337185"/>
            </a:xfrm>
            <a:custGeom>
              <a:avLst/>
              <a:gdLst/>
              <a:ahLst/>
              <a:cxnLst/>
              <a:rect l="l" t="t" r="r" b="b"/>
              <a:pathLst>
                <a:path w="236219" h="337185">
                  <a:moveTo>
                    <a:pt x="235761" y="336745"/>
                  </a:moveTo>
                  <a:lnTo>
                    <a:pt x="222948" y="318444"/>
                  </a:lnTo>
                  <a:lnTo>
                    <a:pt x="0" y="0"/>
                  </a:lnTo>
                </a:path>
              </a:pathLst>
            </a:custGeom>
            <a:ln w="44683">
              <a:solidFill>
                <a:srgbClr val="000000"/>
              </a:solidFill>
            </a:ln>
          </p:spPr>
          <p:txBody>
            <a:bodyPr wrap="square" lIns="0" tIns="0" rIns="0" bIns="0" rtlCol="0"/>
            <a:lstStyle/>
            <a:p>
              <a:endParaRPr/>
            </a:p>
          </p:txBody>
        </p:sp>
        <p:sp>
          <p:nvSpPr>
            <p:cNvPr id="19" name="object 19"/>
            <p:cNvSpPr/>
            <p:nvPr/>
          </p:nvSpPr>
          <p:spPr>
            <a:xfrm>
              <a:off x="3050829" y="4635569"/>
              <a:ext cx="193675" cy="217804"/>
            </a:xfrm>
            <a:custGeom>
              <a:avLst/>
              <a:gdLst/>
              <a:ahLst/>
              <a:cxnLst/>
              <a:rect l="l" t="t" r="r" b="b"/>
              <a:pathLst>
                <a:path w="193675" h="217804">
                  <a:moveTo>
                    <a:pt x="161072" y="0"/>
                  </a:moveTo>
                  <a:lnTo>
                    <a:pt x="108724" y="96627"/>
                  </a:lnTo>
                  <a:lnTo>
                    <a:pt x="0" y="112734"/>
                  </a:lnTo>
                  <a:lnTo>
                    <a:pt x="193288" y="217415"/>
                  </a:lnTo>
                  <a:lnTo>
                    <a:pt x="161072" y="0"/>
                  </a:lnTo>
                  <a:close/>
                </a:path>
              </a:pathLst>
            </a:custGeom>
            <a:solidFill>
              <a:srgbClr val="000000"/>
            </a:solidFill>
          </p:spPr>
          <p:txBody>
            <a:bodyPr wrap="square" lIns="0" tIns="0" rIns="0" bIns="0" rtlCol="0"/>
            <a:lstStyle/>
            <a:p>
              <a:endParaRPr/>
            </a:p>
          </p:txBody>
        </p:sp>
        <p:sp>
          <p:nvSpPr>
            <p:cNvPr id="20" name="object 20"/>
            <p:cNvSpPr/>
            <p:nvPr/>
          </p:nvSpPr>
          <p:spPr>
            <a:xfrm>
              <a:off x="2724969" y="4413753"/>
              <a:ext cx="236220" cy="337185"/>
            </a:xfrm>
            <a:custGeom>
              <a:avLst/>
              <a:gdLst/>
              <a:ahLst/>
              <a:cxnLst/>
              <a:rect l="l" t="t" r="r" b="b"/>
              <a:pathLst>
                <a:path w="236219" h="337185">
                  <a:moveTo>
                    <a:pt x="0" y="336745"/>
                  </a:moveTo>
                  <a:lnTo>
                    <a:pt x="12814" y="318444"/>
                  </a:lnTo>
                  <a:lnTo>
                    <a:pt x="235762" y="0"/>
                  </a:lnTo>
                </a:path>
              </a:pathLst>
            </a:custGeom>
            <a:ln w="44683">
              <a:solidFill>
                <a:srgbClr val="000000"/>
              </a:solidFill>
            </a:ln>
          </p:spPr>
          <p:txBody>
            <a:bodyPr wrap="square" lIns="0" tIns="0" rIns="0" bIns="0" rtlCol="0"/>
            <a:lstStyle/>
            <a:p>
              <a:endParaRPr/>
            </a:p>
          </p:txBody>
        </p:sp>
        <p:sp>
          <p:nvSpPr>
            <p:cNvPr id="21" name="object 21"/>
            <p:cNvSpPr/>
            <p:nvPr/>
          </p:nvSpPr>
          <p:spPr>
            <a:xfrm>
              <a:off x="2653215" y="4635568"/>
              <a:ext cx="193675" cy="217804"/>
            </a:xfrm>
            <a:custGeom>
              <a:avLst/>
              <a:gdLst/>
              <a:ahLst/>
              <a:cxnLst/>
              <a:rect l="l" t="t" r="r" b="b"/>
              <a:pathLst>
                <a:path w="193675" h="217804">
                  <a:moveTo>
                    <a:pt x="32216" y="0"/>
                  </a:moveTo>
                  <a:lnTo>
                    <a:pt x="0" y="217416"/>
                  </a:lnTo>
                  <a:lnTo>
                    <a:pt x="193288" y="112735"/>
                  </a:lnTo>
                  <a:lnTo>
                    <a:pt x="84565" y="96629"/>
                  </a:lnTo>
                  <a:lnTo>
                    <a:pt x="32216" y="0"/>
                  </a:lnTo>
                  <a:close/>
                </a:path>
              </a:pathLst>
            </a:custGeom>
            <a:solidFill>
              <a:srgbClr val="000000"/>
            </a:solidFill>
          </p:spPr>
          <p:txBody>
            <a:bodyPr wrap="square" lIns="0" tIns="0" rIns="0" bIns="0" rtlCol="0"/>
            <a:lstStyle/>
            <a:p>
              <a:endParaRPr/>
            </a:p>
          </p:txBody>
        </p:sp>
        <p:sp>
          <p:nvSpPr>
            <p:cNvPr id="22" name="object 22"/>
            <p:cNvSpPr txBox="1"/>
            <p:nvPr/>
          </p:nvSpPr>
          <p:spPr>
            <a:xfrm>
              <a:off x="2297381" y="8860206"/>
              <a:ext cx="1172210" cy="347345"/>
            </a:xfrm>
            <a:prstGeom prst="rect">
              <a:avLst/>
            </a:prstGeom>
          </p:spPr>
          <p:txBody>
            <a:bodyPr vert="horz" wrap="square" lIns="0" tIns="13970" rIns="0" bIns="0" rtlCol="0">
              <a:spAutoFit/>
            </a:bodyPr>
            <a:lstStyle/>
            <a:p>
              <a:pPr marL="8929">
                <a:spcBef>
                  <a:spcPts val="77"/>
                </a:spcBef>
              </a:pPr>
              <a:r>
                <a:rPr sz="1500" spc="-42" dirty="0">
                  <a:latin typeface="Arial"/>
                  <a:cs typeface="Arial"/>
                </a:rPr>
                <a:t>ββ</a:t>
              </a:r>
              <a:r>
                <a:rPr sz="1500" spc="-56" dirty="0">
                  <a:latin typeface="Arial"/>
                  <a:cs typeface="Arial"/>
                </a:rPr>
                <a:t> </a:t>
              </a:r>
              <a:r>
                <a:rPr sz="1500" spc="-21" dirty="0">
                  <a:latin typeface="Arial"/>
                  <a:cs typeface="Arial"/>
                </a:rPr>
                <a:t>source</a:t>
              </a:r>
              <a:endParaRPr sz="1500" dirty="0">
                <a:latin typeface="Arial"/>
                <a:cs typeface="Arial"/>
              </a:endParaRPr>
            </a:p>
          </p:txBody>
        </p:sp>
        <p:sp>
          <p:nvSpPr>
            <p:cNvPr id="24" name="object 24"/>
            <p:cNvSpPr/>
            <p:nvPr/>
          </p:nvSpPr>
          <p:spPr>
            <a:xfrm>
              <a:off x="2868874" y="8670735"/>
              <a:ext cx="181610" cy="219710"/>
            </a:xfrm>
            <a:custGeom>
              <a:avLst/>
              <a:gdLst/>
              <a:ahLst/>
              <a:cxnLst/>
              <a:rect l="l" t="t" r="r" b="b"/>
              <a:pathLst>
                <a:path w="181610" h="219709">
                  <a:moveTo>
                    <a:pt x="175754" y="136073"/>
                  </a:moveTo>
                  <a:lnTo>
                    <a:pt x="109654" y="136073"/>
                  </a:lnTo>
                  <a:lnTo>
                    <a:pt x="181457" y="219275"/>
                  </a:lnTo>
                  <a:lnTo>
                    <a:pt x="175754" y="136073"/>
                  </a:lnTo>
                  <a:close/>
                </a:path>
                <a:path w="181610" h="219709">
                  <a:moveTo>
                    <a:pt x="166428" y="0"/>
                  </a:moveTo>
                  <a:lnTo>
                    <a:pt x="0" y="143586"/>
                  </a:lnTo>
                  <a:lnTo>
                    <a:pt x="109654" y="136073"/>
                  </a:lnTo>
                  <a:lnTo>
                    <a:pt x="175754" y="136073"/>
                  </a:lnTo>
                  <a:lnTo>
                    <a:pt x="166428" y="0"/>
                  </a:lnTo>
                  <a:close/>
                </a:path>
              </a:pathLst>
            </a:custGeom>
            <a:solidFill>
              <a:srgbClr val="000000"/>
            </a:solidFill>
          </p:spPr>
          <p:txBody>
            <a:bodyPr wrap="square" lIns="0" tIns="0" rIns="0" bIns="0" rtlCol="0"/>
            <a:lstStyle/>
            <a:p>
              <a:endParaRPr/>
            </a:p>
          </p:txBody>
        </p:sp>
      </p:grpSp>
      <p:sp>
        <p:nvSpPr>
          <p:cNvPr id="10" name="object 10"/>
          <p:cNvSpPr/>
          <p:nvPr/>
        </p:nvSpPr>
        <p:spPr>
          <a:xfrm>
            <a:off x="2319835" y="6049924"/>
            <a:ext cx="209848" cy="272802"/>
          </a:xfrm>
          <a:custGeom>
            <a:avLst/>
            <a:gdLst/>
            <a:ahLst/>
            <a:cxnLst/>
            <a:rect l="l" t="t" r="r" b="b"/>
            <a:pathLst>
              <a:path w="298450" h="387984">
                <a:moveTo>
                  <a:pt x="0" y="0"/>
                </a:moveTo>
                <a:lnTo>
                  <a:pt x="298304" y="0"/>
                </a:lnTo>
                <a:lnTo>
                  <a:pt x="298304" y="387740"/>
                </a:lnTo>
                <a:lnTo>
                  <a:pt x="0" y="387740"/>
                </a:lnTo>
                <a:lnTo>
                  <a:pt x="0" y="0"/>
                </a:lnTo>
                <a:close/>
              </a:path>
            </a:pathLst>
          </a:custGeom>
          <a:solidFill>
            <a:srgbClr val="FFFFFF"/>
          </a:solidFill>
        </p:spPr>
        <p:txBody>
          <a:bodyPr wrap="square" lIns="0" tIns="0" rIns="0" bIns="0" rtlCol="0"/>
          <a:lstStyle/>
          <a:p>
            <a:endParaRPr/>
          </a:p>
        </p:txBody>
      </p:sp>
      <p:sp>
        <p:nvSpPr>
          <p:cNvPr id="11" name="object 11"/>
          <p:cNvSpPr/>
          <p:nvPr/>
        </p:nvSpPr>
        <p:spPr>
          <a:xfrm>
            <a:off x="4836795" y="6207210"/>
            <a:ext cx="209848" cy="272802"/>
          </a:xfrm>
          <a:custGeom>
            <a:avLst/>
            <a:gdLst/>
            <a:ahLst/>
            <a:cxnLst/>
            <a:rect l="l" t="t" r="r" b="b"/>
            <a:pathLst>
              <a:path w="298450" h="387984">
                <a:moveTo>
                  <a:pt x="0" y="0"/>
                </a:moveTo>
                <a:lnTo>
                  <a:pt x="298305" y="0"/>
                </a:lnTo>
                <a:lnTo>
                  <a:pt x="298305" y="387740"/>
                </a:lnTo>
                <a:lnTo>
                  <a:pt x="0" y="387740"/>
                </a:lnTo>
                <a:lnTo>
                  <a:pt x="0" y="0"/>
                </a:lnTo>
                <a:close/>
              </a:path>
            </a:pathLst>
          </a:custGeom>
          <a:solidFill>
            <a:srgbClr val="FFFFFF"/>
          </a:solidFill>
        </p:spPr>
        <p:txBody>
          <a:bodyPr wrap="square" lIns="0" tIns="0" rIns="0" bIns="0" rtlCol="0"/>
          <a:lstStyle/>
          <a:p>
            <a:endParaRPr/>
          </a:p>
        </p:txBody>
      </p:sp>
      <p:sp>
        <p:nvSpPr>
          <p:cNvPr id="23" name="object 23"/>
          <p:cNvSpPr/>
          <p:nvPr/>
        </p:nvSpPr>
        <p:spPr>
          <a:xfrm>
            <a:off x="3556814" y="4485951"/>
            <a:ext cx="67866" cy="162073"/>
          </a:xfrm>
          <a:custGeom>
            <a:avLst/>
            <a:gdLst/>
            <a:ahLst/>
            <a:cxnLst/>
            <a:rect l="l" t="t" r="r" b="b"/>
            <a:pathLst>
              <a:path w="96519" h="230504">
                <a:moveTo>
                  <a:pt x="96019" y="0"/>
                </a:moveTo>
                <a:lnTo>
                  <a:pt x="87417" y="20617"/>
                </a:lnTo>
                <a:lnTo>
                  <a:pt x="0" y="230102"/>
                </a:lnTo>
              </a:path>
            </a:pathLst>
          </a:custGeom>
          <a:ln w="44684">
            <a:solidFill>
              <a:srgbClr val="000000"/>
            </a:solidFill>
          </a:ln>
        </p:spPr>
        <p:txBody>
          <a:bodyPr wrap="square" lIns="0" tIns="0" rIns="0" bIns="0" rtlCol="0"/>
          <a:lstStyle/>
          <a:p>
            <a:endParaRPr/>
          </a:p>
        </p:txBody>
      </p:sp>
      <p:sp>
        <p:nvSpPr>
          <p:cNvPr id="28" name="object 28"/>
          <p:cNvSpPr txBox="1">
            <a:spLocks noGrp="1"/>
          </p:cNvSpPr>
          <p:nvPr>
            <p:ph type="title"/>
          </p:nvPr>
        </p:nvSpPr>
        <p:spPr>
          <a:xfrm>
            <a:off x="2399109" y="114126"/>
            <a:ext cx="7401818" cy="590714"/>
          </a:xfrm>
          <a:prstGeom prst="rect">
            <a:avLst/>
          </a:prstGeom>
        </p:spPr>
        <p:txBody>
          <a:bodyPr vert="horz" wrap="square" lIns="0" tIns="8929" rIns="0" bIns="0" rtlCol="0" anchor="ctr">
            <a:spAutoFit/>
          </a:bodyPr>
          <a:lstStyle/>
          <a:p>
            <a:pPr marL="8929">
              <a:spcBef>
                <a:spcPts val="70"/>
              </a:spcBef>
            </a:pPr>
            <a:r>
              <a:rPr lang="en-US" sz="4200" spc="-39" dirty="0">
                <a:latin typeface="Arial" panose="020B0604020202020204" pitchFamily="34" charset="0"/>
                <a:cs typeface="Arial" panose="020B0604020202020204" pitchFamily="34" charset="0"/>
              </a:rPr>
              <a:t>The </a:t>
            </a:r>
            <a:r>
              <a:rPr sz="4200" spc="-39" dirty="0" err="1">
                <a:latin typeface="Arial" panose="020B0604020202020204" pitchFamily="34" charset="0"/>
                <a:cs typeface="Arial" panose="020B0604020202020204" pitchFamily="34" charset="0"/>
              </a:rPr>
              <a:t>SuperNEMO</a:t>
            </a:r>
            <a:r>
              <a:rPr lang="en-US" sz="4200" spc="-39" dirty="0">
                <a:latin typeface="Arial" panose="020B0604020202020204" pitchFamily="34" charset="0"/>
                <a:cs typeface="Arial" panose="020B0604020202020204" pitchFamily="34" charset="0"/>
              </a:rPr>
              <a:t> Demonstrator</a:t>
            </a:r>
            <a:endParaRPr sz="4200" dirty="0">
              <a:latin typeface="Arial" panose="020B0604020202020204" pitchFamily="34" charset="0"/>
              <a:cs typeface="Arial" panose="020B0604020202020204" pitchFamily="34" charset="0"/>
            </a:endParaRPr>
          </a:p>
        </p:txBody>
      </p:sp>
      <p:sp>
        <p:nvSpPr>
          <p:cNvPr id="29" name="object 29"/>
          <p:cNvSpPr txBox="1"/>
          <p:nvPr/>
        </p:nvSpPr>
        <p:spPr>
          <a:xfrm>
            <a:off x="5828111" y="1374505"/>
            <a:ext cx="4661296" cy="5054870"/>
          </a:xfrm>
          <a:prstGeom prst="rect">
            <a:avLst/>
          </a:prstGeom>
        </p:spPr>
        <p:txBody>
          <a:bodyPr vert="horz" wrap="square" lIns="0" tIns="76757" rIns="0" bIns="0" rtlCol="0">
            <a:spAutoFit/>
          </a:bodyPr>
          <a:lstStyle/>
          <a:p>
            <a:pPr eaLnBrk="0" hangingPunct="0"/>
            <a:r>
              <a:rPr lang="en-US" sz="2000" b="1" u="sng" dirty="0"/>
              <a:t>Source</a:t>
            </a:r>
            <a:r>
              <a:rPr lang="en-US" sz="1700" b="1" dirty="0"/>
              <a:t>:  </a:t>
            </a:r>
            <a:r>
              <a:rPr lang="ru-RU" sz="2000" b="1" dirty="0"/>
              <a:t>7</a:t>
            </a:r>
            <a:r>
              <a:rPr lang="en-US" sz="2000" b="1" dirty="0"/>
              <a:t> kg of </a:t>
            </a:r>
            <a:r>
              <a:rPr lang="en-US" sz="2000" b="1" baseline="30000" dirty="0"/>
              <a:t>82</a:t>
            </a:r>
            <a:r>
              <a:rPr lang="en-US" sz="2000" b="1" dirty="0"/>
              <a:t>Se, </a:t>
            </a:r>
            <a:r>
              <a:rPr lang="en-US" sz="1700" b="1" dirty="0"/>
              <a:t>36 strips</a:t>
            </a:r>
            <a:endParaRPr lang="en-US" sz="2000" b="1" dirty="0">
              <a:sym typeface="Symbol" pitchFamily="18" charset="2"/>
            </a:endParaRPr>
          </a:p>
          <a:p>
            <a:pPr eaLnBrk="0" hangingPunct="0"/>
            <a:r>
              <a:rPr lang="en-US" sz="1400" b="1" dirty="0">
                <a:sym typeface="Symbol" pitchFamily="18" charset="2"/>
              </a:rPr>
              <a:t>     </a:t>
            </a:r>
            <a:r>
              <a:rPr lang="en-US" sz="1700" b="1" dirty="0">
                <a:sym typeface="Symbol" pitchFamily="18" charset="2"/>
              </a:rPr>
              <a:t>planar geometry, S ~ 15 m</a:t>
            </a:r>
            <a:r>
              <a:rPr lang="en-US" sz="1700" b="1" baseline="30000" dirty="0">
                <a:sym typeface="Symbol" pitchFamily="18" charset="2"/>
              </a:rPr>
              <a:t>2</a:t>
            </a:r>
            <a:r>
              <a:rPr lang="en-US" sz="1700" b="1" dirty="0">
                <a:sym typeface="Symbol" pitchFamily="18" charset="2"/>
              </a:rPr>
              <a:t>, 40-80 mg/cm</a:t>
            </a:r>
            <a:r>
              <a:rPr lang="en-US" sz="1700" b="1" baseline="30000" dirty="0">
                <a:sym typeface="Symbol" pitchFamily="18" charset="2"/>
              </a:rPr>
              <a:t>2</a:t>
            </a:r>
          </a:p>
          <a:p>
            <a:pPr eaLnBrk="0" hangingPunct="0"/>
            <a:r>
              <a:rPr lang="en-US" sz="2000" b="1" u="sng" dirty="0"/>
              <a:t>Tracking detector</a:t>
            </a:r>
            <a:r>
              <a:rPr lang="en-US" sz="1700" b="1" dirty="0"/>
              <a:t>:</a:t>
            </a:r>
            <a:r>
              <a:rPr lang="en-US" sz="2000" b="1" dirty="0"/>
              <a:t> </a:t>
            </a:r>
          </a:p>
          <a:p>
            <a:pPr eaLnBrk="0" hangingPunct="0"/>
            <a:r>
              <a:rPr lang="en-US" sz="2000" b="1" dirty="0"/>
              <a:t>    </a:t>
            </a:r>
            <a:r>
              <a:rPr lang="en-US" sz="1700" b="1" dirty="0"/>
              <a:t>drift wire chamber operating </a:t>
            </a:r>
          </a:p>
          <a:p>
            <a:pPr eaLnBrk="0" hangingPunct="0"/>
            <a:r>
              <a:rPr lang="en-US" sz="1700" b="1" dirty="0"/>
              <a:t>        in Geiger mode (2034 cells)</a:t>
            </a:r>
          </a:p>
          <a:p>
            <a:pPr eaLnBrk="0" hangingPunct="0"/>
            <a:r>
              <a:rPr lang="en-US" sz="1400" b="1" dirty="0"/>
              <a:t>Gas: He + 4% ethyl alcohol + 1% </a:t>
            </a:r>
            <a:r>
              <a:rPr lang="en-US" sz="1400" b="1" dirty="0" err="1"/>
              <a:t>Ar</a:t>
            </a:r>
            <a:r>
              <a:rPr lang="en-US" sz="1400" b="1" dirty="0"/>
              <a:t> + 0.1% H</a:t>
            </a:r>
            <a:r>
              <a:rPr lang="en-US" sz="1400" b="1" baseline="-25000" dirty="0"/>
              <a:t>2</a:t>
            </a:r>
            <a:r>
              <a:rPr lang="en-US" sz="1400" b="1" dirty="0"/>
              <a:t>O     </a:t>
            </a:r>
            <a:endParaRPr lang="en-US" sz="800" b="1" dirty="0"/>
          </a:p>
          <a:p>
            <a:pPr eaLnBrk="0" hangingPunct="0"/>
            <a:r>
              <a:rPr lang="en-US" sz="2000" b="1" u="sng" dirty="0"/>
              <a:t>Calorimeter</a:t>
            </a:r>
            <a:r>
              <a:rPr lang="en-US" sz="1700" b="1" dirty="0"/>
              <a:t>: </a:t>
            </a:r>
          </a:p>
          <a:p>
            <a:pPr eaLnBrk="0" hangingPunct="0"/>
            <a:r>
              <a:rPr lang="en-US" sz="1700" b="1" dirty="0"/>
              <a:t>     520 plastic scintillators in 2 main walls</a:t>
            </a:r>
          </a:p>
          <a:p>
            <a:pPr eaLnBrk="0" hangingPunct="0"/>
            <a:r>
              <a:rPr lang="en-US" sz="1700" b="1" dirty="0"/>
              <a:t>     + PMTs: </a:t>
            </a:r>
            <a:r>
              <a:rPr lang="fr-FR" sz="1700" b="1" spc="-4" dirty="0">
                <a:latin typeface="Arial" panose="020B0604020202020204" pitchFamily="34" charset="0"/>
                <a:cs typeface="Arial" panose="020B0604020202020204" pitchFamily="34" charset="0"/>
              </a:rPr>
              <a:t>8" R5912-03 HAMAMATSU</a:t>
            </a:r>
          </a:p>
          <a:p>
            <a:pPr eaLnBrk="0" hangingPunct="0"/>
            <a:r>
              <a:rPr lang="fr-FR" sz="1700" b="1" spc="-4" dirty="0">
                <a:latin typeface="Arial" panose="020B0604020202020204" pitchFamily="34" charset="0"/>
                <a:cs typeface="Arial" panose="020B0604020202020204" pitchFamily="34" charset="0"/>
              </a:rPr>
              <a:t>    </a:t>
            </a:r>
            <a:r>
              <a:rPr lang="fr-FR" sz="1700" b="1" dirty="0"/>
              <a:t>200 PS in side walls (X-walls)</a:t>
            </a:r>
          </a:p>
          <a:p>
            <a:pPr eaLnBrk="0" hangingPunct="0"/>
            <a:r>
              <a:rPr lang="fr-FR" sz="1700" b="1" dirty="0"/>
              <a:t>     + PMTs: </a:t>
            </a:r>
            <a:r>
              <a:rPr lang="fr-FR" sz="1700" b="1" spc="-4" dirty="0">
                <a:latin typeface="Arial" panose="020B0604020202020204" pitchFamily="34" charset="0"/>
                <a:cs typeface="Arial" panose="020B0604020202020204" pitchFamily="34" charset="0"/>
              </a:rPr>
              <a:t>5” R6594 HAMAMATSU</a:t>
            </a:r>
          </a:p>
          <a:p>
            <a:pPr eaLnBrk="0" hangingPunct="0"/>
            <a:r>
              <a:rPr lang="en-US" sz="2200" b="1" u="sng" dirty="0"/>
              <a:t>Magnetic field</a:t>
            </a:r>
            <a:r>
              <a:rPr lang="en-US" sz="2000" b="1" dirty="0"/>
              <a:t>: 25 Gauss.</a:t>
            </a:r>
          </a:p>
          <a:p>
            <a:pPr eaLnBrk="0" hangingPunct="0"/>
            <a:r>
              <a:rPr lang="en-US" sz="2000" b="1" u="sng" dirty="0"/>
              <a:t>VETO</a:t>
            </a:r>
            <a:r>
              <a:rPr lang="en-US" sz="1700" b="1" dirty="0"/>
              <a:t>: </a:t>
            </a:r>
          </a:p>
          <a:p>
            <a:pPr eaLnBrk="0" hangingPunct="0"/>
            <a:r>
              <a:rPr lang="en-US" sz="1700" b="1" dirty="0"/>
              <a:t>     60 plastic scintillators in top/bottom walls</a:t>
            </a:r>
          </a:p>
          <a:p>
            <a:pPr eaLnBrk="0" hangingPunct="0"/>
            <a:r>
              <a:rPr lang="fr-FR" sz="1700" b="1" dirty="0"/>
              <a:t>     + PMTs: </a:t>
            </a:r>
            <a:r>
              <a:rPr lang="fr-FR" sz="1700" b="1" spc="-4" dirty="0">
                <a:latin typeface="Arial" panose="020B0604020202020204" pitchFamily="34" charset="0"/>
                <a:cs typeface="Arial" panose="020B0604020202020204" pitchFamily="34" charset="0"/>
              </a:rPr>
              <a:t>5” R6594 HAMAMATSU</a:t>
            </a:r>
          </a:p>
          <a:p>
            <a:pPr eaLnBrk="0" hangingPunct="0"/>
            <a:r>
              <a:rPr lang="en-US" sz="2000" b="1" u="sng" dirty="0"/>
              <a:t>PASSIVE SHIELD</a:t>
            </a:r>
            <a:r>
              <a:rPr lang="en-US" sz="1700" b="1" dirty="0"/>
              <a:t>: </a:t>
            </a:r>
          </a:p>
          <a:p>
            <a:pPr eaLnBrk="0" hangingPunct="0"/>
            <a:r>
              <a:rPr lang="en-US" sz="1700" b="1" dirty="0"/>
              <a:t>     To be built. Planned: 20 cm of iron + 30 cm of borated polyethylene.</a:t>
            </a:r>
            <a:endParaRPr lang="fr-FR" sz="2000" b="1" spc="-4" dirty="0">
              <a:latin typeface="Arial" panose="020B0604020202020204" pitchFamily="34" charset="0"/>
              <a:cs typeface="Arial" panose="020B0604020202020204" pitchFamily="34" charset="0"/>
            </a:endParaRPr>
          </a:p>
        </p:txBody>
      </p:sp>
      <p:sp>
        <p:nvSpPr>
          <p:cNvPr id="36" name="Стрелка вверх 35"/>
          <p:cNvSpPr/>
          <p:nvPr/>
        </p:nvSpPr>
        <p:spPr>
          <a:xfrm>
            <a:off x="1836737" y="4194634"/>
            <a:ext cx="348060" cy="589359"/>
          </a:xfrm>
          <a:prstGeom prs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64258" tIns="32128" rIns="64258" bIns="32128" spcCol="0" rtlCol="0" anchor="ctr"/>
          <a:lstStyle/>
          <a:p>
            <a:pPr algn="ctr"/>
            <a:endParaRPr lang="ru-RU"/>
          </a:p>
        </p:txBody>
      </p:sp>
      <p:sp>
        <p:nvSpPr>
          <p:cNvPr id="37" name="TextBox 36"/>
          <p:cNvSpPr txBox="1"/>
          <p:nvPr/>
        </p:nvSpPr>
        <p:spPr>
          <a:xfrm>
            <a:off x="1479822" y="4071938"/>
            <a:ext cx="410494" cy="497732"/>
          </a:xfrm>
          <a:prstGeom prst="rect">
            <a:avLst/>
          </a:prstGeom>
          <a:noFill/>
        </p:spPr>
        <p:txBody>
          <a:bodyPr wrap="none" lIns="64258" tIns="32128" rIns="64258" bIns="32128" rtlCol="0">
            <a:spAutoFit/>
          </a:bodyPr>
          <a:lstStyle/>
          <a:p>
            <a:r>
              <a:rPr lang="en-US" sz="2800" b="1" dirty="0">
                <a:solidFill>
                  <a:srgbClr val="7030A0"/>
                </a:solidFill>
                <a:latin typeface="Arial Black" panose="020B0A04020102020204" pitchFamily="34" charset="0"/>
              </a:rPr>
              <a:t>B</a:t>
            </a:r>
            <a:endParaRPr lang="ru-RU" b="1" dirty="0">
              <a:solidFill>
                <a:srgbClr val="7030A0"/>
              </a:solidFill>
              <a:latin typeface="Arial Black" panose="020B0A04020102020204" pitchFamily="34" charset="0"/>
            </a:endParaRPr>
          </a:p>
        </p:txBody>
      </p:sp>
      <p:sp>
        <p:nvSpPr>
          <p:cNvPr id="38" name="Text Box 22"/>
          <p:cNvSpPr txBox="1">
            <a:spLocks noChangeArrowheads="1"/>
          </p:cNvSpPr>
          <p:nvPr/>
        </p:nvSpPr>
        <p:spPr bwMode="auto">
          <a:xfrm>
            <a:off x="2760265" y="697905"/>
            <a:ext cx="6604000" cy="373659"/>
          </a:xfrm>
          <a:prstGeom prst="rect">
            <a:avLst/>
          </a:prstGeom>
          <a:noFill/>
          <a:ln w="9525">
            <a:noFill/>
            <a:miter lim="800000"/>
            <a:headEnd/>
            <a:tailEnd/>
          </a:ln>
        </p:spPr>
        <p:txBody>
          <a:bodyPr lIns="91388" tIns="45694" rIns="91388" bIns="45694">
            <a:spAutoFit/>
          </a:bodyPr>
          <a:lstStyle/>
          <a:p>
            <a:pPr algn="ctr" eaLnBrk="0" hangingPunct="0"/>
            <a:r>
              <a:rPr lang="en-US" b="1" dirty="0" err="1"/>
              <a:t>Modane</a:t>
            </a:r>
            <a:r>
              <a:rPr lang="en-US" b="1" dirty="0"/>
              <a:t> (</a:t>
            </a:r>
            <a:r>
              <a:rPr lang="en-US" b="1" dirty="0" err="1"/>
              <a:t>Fréjus</a:t>
            </a:r>
            <a:r>
              <a:rPr lang="en-US" b="1" dirty="0"/>
              <a:t>) Underground Laboratory (</a:t>
            </a:r>
            <a:r>
              <a:rPr lang="en-US" b="1" dirty="0">
                <a:solidFill>
                  <a:srgbClr val="FF0000"/>
                </a:solidFill>
              </a:rPr>
              <a:t>LSM</a:t>
            </a:r>
            <a:r>
              <a:rPr lang="en-US" b="1" dirty="0"/>
              <a:t>)  : 4800 </a:t>
            </a:r>
            <a:r>
              <a:rPr lang="en-US" b="1" dirty="0" err="1"/>
              <a:t>m.w.e</a:t>
            </a:r>
            <a:r>
              <a:rPr lang="en-US" b="1" dirty="0"/>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316" y="5094242"/>
            <a:ext cx="3455591" cy="160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object 13"/>
          <p:cNvSpPr txBox="1"/>
          <p:nvPr/>
        </p:nvSpPr>
        <p:spPr>
          <a:xfrm>
            <a:off x="3256370" y="4845705"/>
            <a:ext cx="950565" cy="244227"/>
          </a:xfrm>
          <a:prstGeom prst="rect">
            <a:avLst/>
          </a:prstGeom>
        </p:spPr>
        <p:txBody>
          <a:bodyPr vert="horz" wrap="square" lIns="0" tIns="9822" rIns="0" bIns="0" rtlCol="0">
            <a:spAutoFit/>
          </a:bodyPr>
          <a:lstStyle/>
          <a:p>
            <a:pPr marL="8929">
              <a:spcBef>
                <a:spcPts val="77"/>
              </a:spcBef>
            </a:pPr>
            <a:r>
              <a:rPr lang="en-US" sz="1500" spc="-28" dirty="0">
                <a:latin typeface="Arial"/>
                <a:cs typeface="Arial"/>
              </a:rPr>
              <a:t>Top view</a:t>
            </a:r>
            <a:endParaRPr sz="1500" dirty="0">
              <a:latin typeface="Arial"/>
              <a:cs typeface="Arial"/>
            </a:endParaRPr>
          </a:p>
        </p:txBody>
      </p:sp>
      <p:sp>
        <p:nvSpPr>
          <p:cNvPr id="41" name="TextBox 40"/>
          <p:cNvSpPr txBox="1"/>
          <p:nvPr/>
        </p:nvSpPr>
        <p:spPr>
          <a:xfrm>
            <a:off x="10157177" y="6512798"/>
            <a:ext cx="439386" cy="324608"/>
          </a:xfrm>
          <a:prstGeom prst="rect">
            <a:avLst/>
          </a:prstGeom>
          <a:noFill/>
        </p:spPr>
        <p:txBody>
          <a:bodyPr wrap="square" lIns="64258" tIns="32128" rIns="64258" bIns="32128" rtlCol="0">
            <a:spAutoFit/>
          </a:bodyPr>
          <a:lstStyle/>
          <a:p>
            <a:pPr algn="r"/>
            <a:fld id="{6A41508F-C8AF-46EF-8BEA-E291E7973617}" type="slidenum">
              <a:rPr lang="ru-RU" sz="1700"/>
              <a:pPr algn="r"/>
              <a:t>27</a:t>
            </a:fld>
            <a:endParaRPr lang="ru-RU" sz="1100" dirty="0"/>
          </a:p>
        </p:txBody>
      </p:sp>
    </p:spTree>
    <p:extLst>
      <p:ext uri="{BB962C8B-B14F-4D97-AF65-F5344CB8AC3E}">
        <p14:creationId xmlns:p14="http://schemas.microsoft.com/office/powerpoint/2010/main" val="2844857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446" y="1518963"/>
            <a:ext cx="3440651" cy="308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70" y="4421127"/>
            <a:ext cx="2625465" cy="232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5438" y="750094"/>
            <a:ext cx="2354816"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08" name="Picture 4" descr="C:\Users\User\AppData\Local\Temp\scl22.PNG"/>
          <p:cNvPicPr>
            <a:picLocks noChangeAspect="1" noChangeArrowheads="1"/>
          </p:cNvPicPr>
          <p:nvPr/>
        </p:nvPicPr>
        <p:blipFill>
          <a:blip r:embed="rId5" cstate="print"/>
          <a:srcRect/>
          <a:stretch>
            <a:fillRect/>
          </a:stretch>
        </p:blipFill>
        <p:spPr bwMode="auto">
          <a:xfrm>
            <a:off x="7802724" y="5073604"/>
            <a:ext cx="2843505" cy="1730829"/>
          </a:xfrm>
          <a:prstGeom prst="rect">
            <a:avLst/>
          </a:prstGeom>
          <a:noFill/>
        </p:spPr>
      </p:pic>
      <p:sp>
        <p:nvSpPr>
          <p:cNvPr id="20489" name="Text Box 4"/>
          <p:cNvSpPr txBox="1">
            <a:spLocks noChangeArrowheads="1"/>
          </p:cNvSpPr>
          <p:nvPr/>
        </p:nvSpPr>
        <p:spPr bwMode="auto">
          <a:xfrm>
            <a:off x="4167326" y="5089930"/>
            <a:ext cx="3696752" cy="1323421"/>
          </a:xfrm>
          <a:prstGeom prst="rect">
            <a:avLst/>
          </a:prstGeom>
          <a:noFill/>
          <a:ln w="9525">
            <a:noFill/>
            <a:miter lim="800000"/>
            <a:headEnd/>
            <a:tailEnd/>
          </a:ln>
        </p:spPr>
        <p:txBody>
          <a:bodyPr wrap="square" lIns="91388" tIns="45694" rIns="91388" bIns="45694">
            <a:spAutoFit/>
          </a:bodyPr>
          <a:lstStyle/>
          <a:p>
            <a:pPr algn="ctr">
              <a:defRPr/>
            </a:pPr>
            <a:r>
              <a:rPr lang="en-US" sz="2000" b="1" dirty="0">
                <a:solidFill>
                  <a:srgbClr val="FF0000"/>
                </a:solidFill>
                <a:cs typeface="Arial" charset="0"/>
              </a:rPr>
              <a:t>The current goal: the start of the first module, which should achieve the claimed background conditions.</a:t>
            </a:r>
            <a:endParaRPr lang="en-GB" sz="2000" b="1" dirty="0">
              <a:solidFill>
                <a:srgbClr val="FF0000"/>
              </a:solidFill>
              <a:cs typeface="Arial" charset="0"/>
            </a:endParaRPr>
          </a:p>
        </p:txBody>
      </p:sp>
      <p:sp>
        <p:nvSpPr>
          <p:cNvPr id="17416" name="Text Box 4"/>
          <p:cNvSpPr txBox="1">
            <a:spLocks noChangeArrowheads="1"/>
          </p:cNvSpPr>
          <p:nvPr/>
        </p:nvSpPr>
        <p:spPr bwMode="auto">
          <a:xfrm>
            <a:off x="1616087" y="2"/>
            <a:ext cx="2455863" cy="644165"/>
          </a:xfrm>
          <a:prstGeom prst="rect">
            <a:avLst/>
          </a:prstGeom>
          <a:noFill/>
          <a:ln w="9525">
            <a:noFill/>
            <a:miter lim="800000"/>
            <a:headEnd/>
            <a:tailEnd/>
          </a:ln>
        </p:spPr>
        <p:txBody>
          <a:bodyPr lIns="91388" tIns="45694" rIns="91388" bIns="45694">
            <a:spAutoFit/>
          </a:bodyPr>
          <a:lstStyle/>
          <a:p>
            <a:r>
              <a:rPr lang="en-GB" sz="2000" b="1" dirty="0">
                <a:cs typeface="Arial" charset="0"/>
              </a:rPr>
              <a:t>Calorimeter R&amp;D</a:t>
            </a:r>
          </a:p>
          <a:p>
            <a:r>
              <a:rPr lang="en-GB" sz="1600" b="1" dirty="0">
                <a:cs typeface="Arial" charset="0"/>
              </a:rPr>
              <a:t>Optical unit</a:t>
            </a:r>
          </a:p>
        </p:txBody>
      </p:sp>
      <p:sp>
        <p:nvSpPr>
          <p:cNvPr id="17417" name="Text Box 4"/>
          <p:cNvSpPr txBox="1">
            <a:spLocks noChangeArrowheads="1"/>
          </p:cNvSpPr>
          <p:nvPr/>
        </p:nvSpPr>
        <p:spPr bwMode="auto">
          <a:xfrm>
            <a:off x="8085803" y="2"/>
            <a:ext cx="2455863" cy="644165"/>
          </a:xfrm>
          <a:prstGeom prst="rect">
            <a:avLst/>
          </a:prstGeom>
          <a:noFill/>
          <a:ln w="9525">
            <a:noFill/>
            <a:miter lim="800000"/>
            <a:headEnd/>
            <a:tailEnd/>
          </a:ln>
        </p:spPr>
        <p:txBody>
          <a:bodyPr lIns="91388" tIns="45694" rIns="91388" bIns="45694">
            <a:spAutoFit/>
          </a:bodyPr>
          <a:lstStyle/>
          <a:p>
            <a:r>
              <a:rPr lang="en-GB" sz="2000" b="1" dirty="0">
                <a:cs typeface="Arial" charset="0"/>
              </a:rPr>
              <a:t>Tracker R&amp;D:</a:t>
            </a:r>
            <a:endParaRPr lang="ru-RU" sz="2000" b="1" dirty="0">
              <a:cs typeface="Arial" charset="0"/>
            </a:endParaRPr>
          </a:p>
          <a:p>
            <a:r>
              <a:rPr lang="en-US" sz="1600" b="1" dirty="0">
                <a:cs typeface="Arial" charset="0"/>
              </a:rPr>
              <a:t>Wiring robot</a:t>
            </a:r>
            <a:endParaRPr lang="en-GB" sz="1600" b="1" dirty="0">
              <a:cs typeface="Arial" charset="0"/>
            </a:endParaRPr>
          </a:p>
        </p:txBody>
      </p:sp>
      <p:sp>
        <p:nvSpPr>
          <p:cNvPr id="17418" name="Text Box 4"/>
          <p:cNvSpPr txBox="1">
            <a:spLocks noChangeArrowheads="1"/>
          </p:cNvSpPr>
          <p:nvPr/>
        </p:nvSpPr>
        <p:spPr bwMode="auto">
          <a:xfrm>
            <a:off x="7819121" y="4697790"/>
            <a:ext cx="2906800" cy="338554"/>
          </a:xfrm>
          <a:prstGeom prst="rect">
            <a:avLst/>
          </a:prstGeom>
          <a:noFill/>
          <a:ln w="9525">
            <a:noFill/>
            <a:miter lim="800000"/>
            <a:headEnd/>
            <a:tailEnd/>
          </a:ln>
        </p:spPr>
        <p:txBody>
          <a:bodyPr wrap="square" lIns="91388" tIns="45694" rIns="91388" bIns="45694">
            <a:spAutoFit/>
          </a:bodyPr>
          <a:lstStyle/>
          <a:p>
            <a:r>
              <a:rPr lang="en-GB" sz="1600" b="1" dirty="0">
                <a:cs typeface="Arial" charset="0"/>
              </a:rPr>
              <a:t>Low background R&amp;D:</a:t>
            </a:r>
            <a:r>
              <a:rPr lang="ru-RU" sz="1600" b="1" dirty="0">
                <a:cs typeface="Arial" charset="0"/>
              </a:rPr>
              <a:t> </a:t>
            </a:r>
            <a:r>
              <a:rPr lang="en-US" sz="1600" b="1" dirty="0">
                <a:cs typeface="Arial" charset="0"/>
              </a:rPr>
              <a:t>BiPo-3</a:t>
            </a:r>
            <a:endParaRPr lang="en-GB" sz="2000" b="1" dirty="0">
              <a:cs typeface="Arial" charset="0"/>
            </a:endParaRPr>
          </a:p>
        </p:txBody>
      </p:sp>
      <p:sp>
        <p:nvSpPr>
          <p:cNvPr id="56" name="Стрелка вправо 55"/>
          <p:cNvSpPr/>
          <p:nvPr/>
        </p:nvSpPr>
        <p:spPr>
          <a:xfrm rot="2700000">
            <a:off x="4021806" y="869021"/>
            <a:ext cx="504825" cy="404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algn="ctr">
              <a:defRPr/>
            </a:pPr>
            <a:endParaRPr lang="ru-RU"/>
          </a:p>
        </p:txBody>
      </p:sp>
      <p:sp>
        <p:nvSpPr>
          <p:cNvPr id="57" name="Стрелка вправо 56"/>
          <p:cNvSpPr/>
          <p:nvPr/>
        </p:nvSpPr>
        <p:spPr>
          <a:xfrm rot="18900000" flipH="1">
            <a:off x="7284256" y="869021"/>
            <a:ext cx="504825" cy="404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algn="ctr">
              <a:defRPr/>
            </a:pPr>
            <a:endParaRPr lang="ru-RU"/>
          </a:p>
        </p:txBody>
      </p:sp>
      <p:sp>
        <p:nvSpPr>
          <p:cNvPr id="58" name="Стрелка вправо 57"/>
          <p:cNvSpPr/>
          <p:nvPr/>
        </p:nvSpPr>
        <p:spPr>
          <a:xfrm rot="2700000" flipH="1" flipV="1">
            <a:off x="7290633" y="4620844"/>
            <a:ext cx="504825" cy="403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algn="ctr">
              <a:defRPr/>
            </a:pPr>
            <a:endParaRPr lang="ru-RU"/>
          </a:p>
        </p:txBody>
      </p:sp>
      <p:sp>
        <p:nvSpPr>
          <p:cNvPr id="59" name="Стрелка вправо 58"/>
          <p:cNvSpPr/>
          <p:nvPr/>
        </p:nvSpPr>
        <p:spPr>
          <a:xfrm rot="18900000" flipV="1">
            <a:off x="3754189" y="4512607"/>
            <a:ext cx="504825" cy="404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algn="ctr">
              <a:defRPr/>
            </a:pPr>
            <a:endParaRPr lang="ru-RU"/>
          </a:p>
        </p:txBody>
      </p:sp>
      <p:sp>
        <p:nvSpPr>
          <p:cNvPr id="17425" name="Text Box 4"/>
          <p:cNvSpPr txBox="1">
            <a:spLocks noChangeArrowheads="1"/>
          </p:cNvSpPr>
          <p:nvPr/>
        </p:nvSpPr>
        <p:spPr bwMode="auto">
          <a:xfrm>
            <a:off x="4667252" y="1100138"/>
            <a:ext cx="2625725" cy="400050"/>
          </a:xfrm>
          <a:prstGeom prst="rect">
            <a:avLst/>
          </a:prstGeom>
          <a:noFill/>
          <a:ln w="9525">
            <a:noFill/>
            <a:miter lim="800000"/>
            <a:headEnd/>
            <a:tailEnd/>
          </a:ln>
        </p:spPr>
        <p:txBody>
          <a:bodyPr lIns="91388" tIns="45694" rIns="91388" bIns="45694">
            <a:spAutoFit/>
          </a:bodyPr>
          <a:lstStyle/>
          <a:p>
            <a:r>
              <a:rPr lang="en-GB" sz="2000" b="1" dirty="0">
                <a:solidFill>
                  <a:srgbClr val="00009B"/>
                </a:solidFill>
                <a:cs typeface="Arial" charset="0"/>
              </a:rPr>
              <a:t>Source: </a:t>
            </a:r>
            <a:r>
              <a:rPr lang="en-GB" sz="2000" b="1" dirty="0">
                <a:solidFill>
                  <a:srgbClr val="FF0000"/>
                </a:solidFill>
                <a:cs typeface="Arial" charset="0"/>
              </a:rPr>
              <a:t>7kg of </a:t>
            </a:r>
            <a:r>
              <a:rPr lang="en-GB" sz="2000" b="1" baseline="30000" dirty="0">
                <a:solidFill>
                  <a:srgbClr val="FF0000"/>
                </a:solidFill>
                <a:cs typeface="Arial" charset="0"/>
              </a:rPr>
              <a:t>82</a:t>
            </a:r>
            <a:r>
              <a:rPr lang="en-GB" sz="2000" b="1" dirty="0">
                <a:solidFill>
                  <a:srgbClr val="FF0000"/>
                </a:solidFill>
                <a:cs typeface="Arial" charset="0"/>
              </a:rPr>
              <a:t>Se</a:t>
            </a:r>
          </a:p>
        </p:txBody>
      </p:sp>
      <p:pic>
        <p:nvPicPr>
          <p:cNvPr id="829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9536" y="2571761"/>
            <a:ext cx="2795705" cy="208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descr="C:\Users\User\AppData\Local\Temp\scl23.PNG"/>
          <p:cNvPicPr>
            <a:picLocks noChangeAspect="1" noChangeArrowheads="1"/>
          </p:cNvPicPr>
          <p:nvPr/>
        </p:nvPicPr>
        <p:blipFill>
          <a:blip r:embed="rId7" cstate="print"/>
          <a:srcRect/>
          <a:stretch>
            <a:fillRect/>
          </a:stretch>
        </p:blipFill>
        <p:spPr bwMode="auto">
          <a:xfrm>
            <a:off x="7864078" y="642949"/>
            <a:ext cx="2464594" cy="1630785"/>
          </a:xfrm>
          <a:prstGeom prst="rect">
            <a:avLst/>
          </a:prstGeom>
          <a:noFill/>
        </p:spPr>
      </p:pic>
      <p:sp>
        <p:nvSpPr>
          <p:cNvPr id="18" name="Text Box 4"/>
          <p:cNvSpPr txBox="1">
            <a:spLocks noChangeArrowheads="1"/>
          </p:cNvSpPr>
          <p:nvPr/>
        </p:nvSpPr>
        <p:spPr bwMode="auto">
          <a:xfrm>
            <a:off x="7897961" y="2284131"/>
            <a:ext cx="2643695" cy="341198"/>
          </a:xfrm>
          <a:prstGeom prst="rect">
            <a:avLst/>
          </a:prstGeom>
          <a:noFill/>
          <a:ln w="9525">
            <a:noFill/>
            <a:miter lim="800000"/>
            <a:headEnd/>
            <a:tailEnd/>
          </a:ln>
        </p:spPr>
        <p:txBody>
          <a:bodyPr wrap="square" lIns="91388" tIns="45694" rIns="91388" bIns="45694">
            <a:spAutoFit/>
          </a:bodyPr>
          <a:lstStyle/>
          <a:p>
            <a:r>
              <a:rPr lang="en-GB" sz="1600" b="1" dirty="0">
                <a:cs typeface="Arial" charset="0"/>
              </a:rPr>
              <a:t>CO</a:t>
            </a:r>
            <a:r>
              <a:rPr lang="en-US" sz="1600" b="1" dirty="0">
                <a:cs typeface="Arial" charset="0"/>
              </a:rPr>
              <a:t>: </a:t>
            </a:r>
            <a:r>
              <a:rPr lang="en-GB" sz="1600" b="1" dirty="0">
                <a:cs typeface="Arial" charset="0"/>
              </a:rPr>
              <a:t>1 quarter  of tracker</a:t>
            </a:r>
            <a:endParaRPr lang="en-GB" sz="2000" b="1" dirty="0">
              <a:cs typeface="Arial" charset="0"/>
            </a:endParaRPr>
          </a:p>
        </p:txBody>
      </p:sp>
      <p:sp>
        <p:nvSpPr>
          <p:cNvPr id="19" name="Text Box 4"/>
          <p:cNvSpPr txBox="1">
            <a:spLocks noChangeArrowheads="1"/>
          </p:cNvSpPr>
          <p:nvPr/>
        </p:nvSpPr>
        <p:spPr bwMode="auto">
          <a:xfrm>
            <a:off x="1541860" y="4052209"/>
            <a:ext cx="2643695" cy="341198"/>
          </a:xfrm>
          <a:prstGeom prst="rect">
            <a:avLst/>
          </a:prstGeom>
          <a:noFill/>
          <a:ln w="9525">
            <a:noFill/>
            <a:miter lim="800000"/>
            <a:headEnd/>
            <a:tailEnd/>
          </a:ln>
        </p:spPr>
        <p:txBody>
          <a:bodyPr wrap="square" lIns="91388" tIns="45694" rIns="91388" bIns="45694">
            <a:spAutoFit/>
          </a:bodyPr>
          <a:lstStyle/>
          <a:p>
            <a:r>
              <a:rPr lang="en-US" sz="1600" b="1" dirty="0">
                <a:cs typeface="Arial" charset="0"/>
              </a:rPr>
              <a:t>Calorimeter wall</a:t>
            </a:r>
            <a:endParaRPr lang="en-GB" sz="2000" b="1" dirty="0">
              <a:cs typeface="Arial" charset="0"/>
            </a:endParaRPr>
          </a:p>
        </p:txBody>
      </p:sp>
      <p:sp>
        <p:nvSpPr>
          <p:cNvPr id="22" name="Заголовок 1"/>
          <p:cNvSpPr txBox="1">
            <a:spLocks/>
          </p:cNvSpPr>
          <p:nvPr/>
        </p:nvSpPr>
        <p:spPr>
          <a:xfrm>
            <a:off x="3845719" y="-17175"/>
            <a:ext cx="4003816" cy="1125141"/>
          </a:xfrm>
          <a:prstGeom prst="rect">
            <a:avLst/>
          </a:prstGeom>
        </p:spPr>
        <p:txBody>
          <a:bodyPr lIns="64258" tIns="32128" rIns="64258" bIns="32128"/>
          <a:lstStyle>
            <a:lvl1pPr>
              <a:defRPr>
                <a:latin typeface="+mj-lt"/>
                <a:ea typeface="+mj-ea"/>
                <a:cs typeface="+mj-cs"/>
              </a:defRPr>
            </a:lvl1pPr>
          </a:lstStyle>
          <a:p>
            <a:pPr algn="ctr"/>
            <a:r>
              <a:rPr lang="en-US" sz="3400" kern="0" dirty="0">
                <a:solidFill>
                  <a:sysClr val="windowText" lastClr="000000"/>
                </a:solidFill>
              </a:rPr>
              <a:t>The </a:t>
            </a:r>
            <a:r>
              <a:rPr lang="en-US" sz="3400" kern="0" dirty="0" err="1">
                <a:solidFill>
                  <a:sysClr val="windowText" lastClr="000000"/>
                </a:solidFill>
              </a:rPr>
              <a:t>SuperNEMO</a:t>
            </a:r>
            <a:r>
              <a:rPr lang="en-US" sz="3400" kern="0" dirty="0">
                <a:solidFill>
                  <a:sysClr val="windowText" lastClr="000000"/>
                </a:solidFill>
              </a:rPr>
              <a:t> Demonstrator</a:t>
            </a:r>
            <a:endParaRPr lang="ru-RU" kern="0" dirty="0">
              <a:solidFill>
                <a:sysClr val="windowText" lastClr="000000"/>
              </a:solidFill>
            </a:endParaRPr>
          </a:p>
        </p:txBody>
      </p:sp>
      <p:sp>
        <p:nvSpPr>
          <p:cNvPr id="23" name="Стрелка вправо 22"/>
          <p:cNvSpPr/>
          <p:nvPr/>
        </p:nvSpPr>
        <p:spPr>
          <a:xfrm flipH="1">
            <a:off x="7489034" y="3077768"/>
            <a:ext cx="313691" cy="404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88" tIns="45694" rIns="91388" bIns="45694" anchor="ctr"/>
          <a:lstStyle/>
          <a:p>
            <a:pPr algn="ctr">
              <a:defRPr/>
            </a:pPr>
            <a:endParaRPr lang="ru-RU"/>
          </a:p>
        </p:txBody>
      </p:sp>
      <p:sp>
        <p:nvSpPr>
          <p:cNvPr id="24" name="TextBox 23"/>
          <p:cNvSpPr txBox="1"/>
          <p:nvPr/>
        </p:nvSpPr>
        <p:spPr>
          <a:xfrm>
            <a:off x="10157177" y="6512798"/>
            <a:ext cx="439386" cy="324608"/>
          </a:xfrm>
          <a:prstGeom prst="rect">
            <a:avLst/>
          </a:prstGeom>
          <a:noFill/>
        </p:spPr>
        <p:txBody>
          <a:bodyPr wrap="square" lIns="64258" tIns="32128" rIns="64258" bIns="32128" rtlCol="0">
            <a:spAutoFit/>
          </a:bodyPr>
          <a:lstStyle/>
          <a:p>
            <a:pPr algn="r"/>
            <a:fld id="{6A41508F-C8AF-46EF-8BEA-E291E7973617}" type="slidenum">
              <a:rPr lang="ru-RU" sz="1700">
                <a:solidFill>
                  <a:schemeClr val="bg1"/>
                </a:solidFill>
              </a:rPr>
              <a:pPr algn="r"/>
              <a:t>28</a:t>
            </a:fld>
            <a:endParaRPr lang="ru-RU" sz="1100" dirty="0">
              <a:solidFill>
                <a:schemeClr val="bg1"/>
              </a:solidFill>
            </a:endParaRPr>
          </a:p>
        </p:txBody>
      </p:sp>
    </p:spTree>
    <p:extLst>
      <p:ext uri="{BB962C8B-B14F-4D97-AF65-F5344CB8AC3E}">
        <p14:creationId xmlns:p14="http://schemas.microsoft.com/office/powerpoint/2010/main" val="22523064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3403" y="194494"/>
            <a:ext cx="8883161" cy="590714"/>
          </a:xfrm>
          <a:prstGeom prst="rect">
            <a:avLst/>
          </a:prstGeom>
        </p:spPr>
        <p:txBody>
          <a:bodyPr vert="horz" wrap="square" lIns="0" tIns="8929" rIns="0" bIns="0" rtlCol="0" anchor="ctr">
            <a:spAutoFit/>
          </a:bodyPr>
          <a:lstStyle/>
          <a:p>
            <a:pPr marL="8929">
              <a:spcBef>
                <a:spcPts val="70"/>
              </a:spcBef>
            </a:pPr>
            <a:r>
              <a:rPr lang="en-US" sz="4200" spc="-105" dirty="0">
                <a:solidFill>
                  <a:sysClr val="windowText" lastClr="000000"/>
                </a:solidFill>
              </a:rPr>
              <a:t>The current status of the Demonstrator</a:t>
            </a:r>
            <a:endParaRPr sz="4200" spc="-105" dirty="0">
              <a:solidFill>
                <a:sysClr val="windowText" lastClr="000000"/>
              </a:solidFill>
            </a:endParaRPr>
          </a:p>
        </p:txBody>
      </p:sp>
      <p:sp>
        <p:nvSpPr>
          <p:cNvPr id="3" name="object 3"/>
          <p:cNvSpPr txBox="1"/>
          <p:nvPr/>
        </p:nvSpPr>
        <p:spPr>
          <a:xfrm>
            <a:off x="1884898" y="5518547"/>
            <a:ext cx="8443775" cy="896730"/>
          </a:xfrm>
          <a:prstGeom prst="rect">
            <a:avLst/>
          </a:prstGeom>
        </p:spPr>
        <p:txBody>
          <a:bodyPr vert="horz" wrap="square" lIns="0" tIns="30789" rIns="0" bIns="0" rtlCol="0">
            <a:spAutoFit/>
          </a:bodyPr>
          <a:lstStyle/>
          <a:p>
            <a:pPr marL="8929" marR="3572">
              <a:lnSpc>
                <a:spcPts val="2243"/>
              </a:lnSpc>
              <a:spcBef>
                <a:spcPts val="243"/>
              </a:spcBef>
              <a:tabLst>
                <a:tab pos="172693" algn="l"/>
              </a:tabLst>
            </a:pPr>
            <a:r>
              <a:rPr lang="en-US" sz="2000" spc="-4" dirty="0" err="1">
                <a:latin typeface="Gill Sans MT"/>
                <a:cs typeface="Gill Sans MT"/>
              </a:rPr>
              <a:t>SuperNEMO</a:t>
            </a:r>
            <a:r>
              <a:rPr lang="en-US" sz="2000" spc="-4" dirty="0">
                <a:latin typeface="Gill Sans MT"/>
                <a:cs typeface="Gill Sans MT"/>
              </a:rPr>
              <a:t> The demonstrator is almost completely assembled in the LSM (except for a few source foils and a calibration system). The closure and start in full configuration is planned for the autumn of 2018.</a:t>
            </a:r>
            <a:endParaRPr lang="en-US" sz="2000" dirty="0">
              <a:latin typeface="Gill Sans MT"/>
              <a:cs typeface="Gill Sans MT"/>
            </a:endParaRPr>
          </a:p>
        </p:txBody>
      </p:sp>
      <p:sp>
        <p:nvSpPr>
          <p:cNvPr id="5" name="object 5"/>
          <p:cNvSpPr/>
          <p:nvPr/>
        </p:nvSpPr>
        <p:spPr>
          <a:xfrm>
            <a:off x="3433760" y="1035845"/>
            <a:ext cx="16073" cy="16966"/>
          </a:xfrm>
          <a:custGeom>
            <a:avLst/>
            <a:gdLst/>
            <a:ahLst/>
            <a:cxnLst/>
            <a:rect l="l" t="t" r="r" b="b"/>
            <a:pathLst>
              <a:path w="22860" h="24130">
                <a:moveTo>
                  <a:pt x="22725" y="0"/>
                </a:moveTo>
                <a:lnTo>
                  <a:pt x="0" y="0"/>
                </a:lnTo>
                <a:lnTo>
                  <a:pt x="22725" y="23541"/>
                </a:lnTo>
                <a:lnTo>
                  <a:pt x="22725" y="0"/>
                </a:lnTo>
                <a:close/>
              </a:path>
            </a:pathLst>
          </a:custGeom>
          <a:solidFill>
            <a:srgbClr val="000000"/>
          </a:solidFill>
        </p:spPr>
        <p:txBody>
          <a:bodyPr wrap="square" lIns="0" tIns="0" rIns="0" bIns="0" rtlCol="0"/>
          <a:lstStyle/>
          <a:p>
            <a:endParaRPr/>
          </a:p>
        </p:txBody>
      </p:sp>
      <p:sp>
        <p:nvSpPr>
          <p:cNvPr id="11" name="object 11"/>
          <p:cNvSpPr/>
          <p:nvPr/>
        </p:nvSpPr>
        <p:spPr>
          <a:xfrm>
            <a:off x="1748533" y="4277725"/>
            <a:ext cx="2695872" cy="446"/>
          </a:xfrm>
          <a:custGeom>
            <a:avLst/>
            <a:gdLst/>
            <a:ahLst/>
            <a:cxnLst/>
            <a:rect l="l" t="t" r="r" b="b"/>
            <a:pathLst>
              <a:path w="3834129" h="635">
                <a:moveTo>
                  <a:pt x="3833562" y="0"/>
                </a:moveTo>
                <a:lnTo>
                  <a:pt x="0" y="1"/>
                </a:lnTo>
              </a:path>
            </a:pathLst>
          </a:custGeom>
          <a:ln w="30079">
            <a:solidFill>
              <a:srgbClr val="FFFFFF"/>
            </a:solidFill>
          </a:ln>
        </p:spPr>
        <p:txBody>
          <a:bodyPr wrap="square" lIns="0" tIns="0" rIns="0" bIns="0" rtlCol="0"/>
          <a:lstStyle/>
          <a:p>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845" y="910828"/>
            <a:ext cx="7179469" cy="4430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0157177" y="6512798"/>
            <a:ext cx="439386" cy="324608"/>
          </a:xfrm>
          <a:prstGeom prst="rect">
            <a:avLst/>
          </a:prstGeom>
          <a:noFill/>
        </p:spPr>
        <p:txBody>
          <a:bodyPr wrap="square" lIns="64258" tIns="32128" rIns="64258" bIns="32128" rtlCol="0">
            <a:spAutoFit/>
          </a:bodyPr>
          <a:lstStyle/>
          <a:p>
            <a:pPr algn="r"/>
            <a:fld id="{6A41508F-C8AF-46EF-8BEA-E291E7973617}" type="slidenum">
              <a:rPr lang="ru-RU" sz="1700"/>
              <a:pPr algn="r"/>
              <a:t>29</a:t>
            </a:fld>
            <a:endParaRPr lang="ru-RU" sz="1100" dirty="0"/>
          </a:p>
        </p:txBody>
      </p:sp>
    </p:spTree>
    <p:extLst>
      <p:ext uri="{BB962C8B-B14F-4D97-AF65-F5344CB8AC3E}">
        <p14:creationId xmlns:p14="http://schemas.microsoft.com/office/powerpoint/2010/main" val="2624958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634" y="849158"/>
            <a:ext cx="8928992" cy="5905990"/>
          </a:xfrm>
          <a:prstGeom prst="rect">
            <a:avLst/>
          </a:prstGeom>
        </p:spPr>
      </p:pic>
      <p:grpSp>
        <p:nvGrpSpPr>
          <p:cNvPr id="6" name="Группа 5"/>
          <p:cNvGrpSpPr/>
          <p:nvPr/>
        </p:nvGrpSpPr>
        <p:grpSpPr>
          <a:xfrm>
            <a:off x="6104717" y="4529830"/>
            <a:ext cx="4468033" cy="769441"/>
            <a:chOff x="6612639" y="1019894"/>
            <a:chExt cx="3036978" cy="769441"/>
          </a:xfrm>
        </p:grpSpPr>
        <p:sp>
          <p:nvSpPr>
            <p:cNvPr id="4" name="TextBox 3"/>
            <p:cNvSpPr txBox="1"/>
            <p:nvPr/>
          </p:nvSpPr>
          <p:spPr>
            <a:xfrm>
              <a:off x="7086545" y="1019894"/>
              <a:ext cx="2563072" cy="769441"/>
            </a:xfrm>
            <a:prstGeom prst="rect">
              <a:avLst/>
            </a:prstGeom>
            <a:noFill/>
          </p:spPr>
          <p:txBody>
            <a:bodyPr wrap="square" rtlCol="0">
              <a:spAutoFit/>
            </a:bodyPr>
            <a:lstStyle/>
            <a:p>
              <a:r>
                <a:rPr lang="en-US" sz="2200" b="1" dirty="0">
                  <a:solidFill>
                    <a:srgbClr val="7030A0"/>
                  </a:solidFill>
                </a:rPr>
                <a:t>Ti, Cr, Fe, Ni +</a:t>
              </a:r>
            </a:p>
            <a:p>
              <a:r>
                <a:rPr lang="en-US" sz="2200" b="1" dirty="0" err="1">
                  <a:solidFill>
                    <a:srgbClr val="7030A0"/>
                  </a:solidFill>
                </a:rPr>
                <a:t>Th</a:t>
              </a:r>
              <a:r>
                <a:rPr lang="en-US" sz="2200" b="1" dirty="0">
                  <a:solidFill>
                    <a:srgbClr val="7030A0"/>
                  </a:solidFill>
                </a:rPr>
                <a:t>, U, Np, Am, Cm, Bk, </a:t>
              </a:r>
              <a:r>
                <a:rPr lang="en-US" sz="2200" b="1" dirty="0" err="1">
                  <a:solidFill>
                    <a:srgbClr val="7030A0"/>
                  </a:solidFill>
                </a:rPr>
                <a:t>Cf</a:t>
              </a:r>
              <a:endParaRPr lang="ru-RU" sz="2200" b="1" dirty="0">
                <a:solidFill>
                  <a:srgbClr val="7030A0"/>
                </a:solidFill>
              </a:endParaRPr>
            </a:p>
          </p:txBody>
        </p:sp>
        <p:sp>
          <p:nvSpPr>
            <p:cNvPr id="5" name="Стрелка вправо с вырезом 4"/>
            <p:cNvSpPr/>
            <p:nvPr/>
          </p:nvSpPr>
          <p:spPr>
            <a:xfrm>
              <a:off x="6612639" y="1052736"/>
              <a:ext cx="368259" cy="540000"/>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white"/>
                </a:solidFill>
              </a:endParaRPr>
            </a:p>
          </p:txBody>
        </p:sp>
      </p:grpSp>
      <p:sp>
        <p:nvSpPr>
          <p:cNvPr id="7" name="TextBox 6"/>
          <p:cNvSpPr txBox="1"/>
          <p:nvPr/>
        </p:nvSpPr>
        <p:spPr>
          <a:xfrm>
            <a:off x="1958682" y="4611708"/>
            <a:ext cx="40324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a:solidFill>
                  <a:srgbClr val="7030A0"/>
                </a:solidFill>
                <a:effectLst>
                  <a:outerShdw blurRad="38100" dist="38100" dir="2700000" algn="tl">
                    <a:srgbClr val="000000">
                      <a:alpha val="43137"/>
                    </a:srgbClr>
                  </a:outerShdw>
                </a:effectLst>
              </a:rPr>
              <a:t>What is the next step?</a:t>
            </a:r>
            <a:endParaRPr lang="ru-RU" sz="2800" b="1" dirty="0">
              <a:solidFill>
                <a:srgbClr val="7030A0"/>
              </a:solidFill>
              <a:effectLst>
                <a:outerShdw blurRad="38100" dist="38100" dir="2700000" algn="tl">
                  <a:srgbClr val="000000">
                    <a:alpha val="43137"/>
                  </a:srgbClr>
                </a:outerShdw>
              </a:effectLst>
            </a:endParaRPr>
          </a:p>
        </p:txBody>
      </p:sp>
      <p:grpSp>
        <p:nvGrpSpPr>
          <p:cNvPr id="15" name="Группа 14"/>
          <p:cNvGrpSpPr/>
          <p:nvPr/>
        </p:nvGrpSpPr>
        <p:grpSpPr>
          <a:xfrm>
            <a:off x="8662663" y="2681791"/>
            <a:ext cx="1615605" cy="968024"/>
            <a:chOff x="7164288" y="2852936"/>
            <a:chExt cx="1615605" cy="968024"/>
          </a:xfrm>
        </p:grpSpPr>
        <p:sp>
          <p:nvSpPr>
            <p:cNvPr id="12" name="Прямоугольник 11"/>
            <p:cNvSpPr/>
            <p:nvPr/>
          </p:nvSpPr>
          <p:spPr>
            <a:xfrm>
              <a:off x="7164288" y="2852936"/>
              <a:ext cx="1055097" cy="400110"/>
            </a:xfrm>
            <a:prstGeom prst="rect">
              <a:avLst/>
            </a:prstGeom>
          </p:spPr>
          <p:txBody>
            <a:bodyPr wrap="none">
              <a:spAutoFit/>
            </a:bodyPr>
            <a:lstStyle/>
            <a:p>
              <a:r>
                <a:rPr lang="en-US" sz="2000" b="1" dirty="0">
                  <a:solidFill>
                    <a:srgbClr val="C00000"/>
                  </a:solidFill>
                </a:rPr>
                <a:t>Z  =  114</a:t>
              </a:r>
              <a:endParaRPr lang="ru-RU" sz="2000" b="1" dirty="0">
                <a:solidFill>
                  <a:srgbClr val="C00000"/>
                </a:solidFill>
              </a:endParaRPr>
            </a:p>
          </p:txBody>
        </p:sp>
        <p:sp>
          <p:nvSpPr>
            <p:cNvPr id="14" name="Прямоугольник 13"/>
            <p:cNvSpPr/>
            <p:nvPr/>
          </p:nvSpPr>
          <p:spPr>
            <a:xfrm>
              <a:off x="8282641" y="3482406"/>
              <a:ext cx="497252" cy="338554"/>
            </a:xfrm>
            <a:prstGeom prst="rect">
              <a:avLst/>
            </a:prstGeom>
          </p:spPr>
          <p:txBody>
            <a:bodyPr wrap="none">
              <a:spAutoFit/>
            </a:bodyPr>
            <a:lstStyle/>
            <a:p>
              <a:r>
                <a:rPr lang="en-US" sz="1600" b="1" dirty="0">
                  <a:solidFill>
                    <a:srgbClr val="C00000"/>
                  </a:solidFill>
                </a:rPr>
                <a:t>184</a:t>
              </a:r>
            </a:p>
          </p:txBody>
        </p:sp>
      </p:grpSp>
      <p:grpSp>
        <p:nvGrpSpPr>
          <p:cNvPr id="30" name="Группа 29"/>
          <p:cNvGrpSpPr/>
          <p:nvPr/>
        </p:nvGrpSpPr>
        <p:grpSpPr>
          <a:xfrm>
            <a:off x="8664576" y="884639"/>
            <a:ext cx="1791050" cy="2418928"/>
            <a:chOff x="6957414" y="1070490"/>
            <a:chExt cx="1791050" cy="2418928"/>
          </a:xfrm>
        </p:grpSpPr>
        <p:cxnSp>
          <p:nvCxnSpPr>
            <p:cNvPr id="17" name="Прямая соединительная линия 16"/>
            <p:cNvCxnSpPr/>
            <p:nvPr/>
          </p:nvCxnSpPr>
          <p:spPr>
            <a:xfrm>
              <a:off x="6957414" y="32129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a:xfrm>
              <a:off x="6957414" y="285293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Прямая соединительная линия 23"/>
            <p:cNvCxnSpPr/>
            <p:nvPr/>
          </p:nvCxnSpPr>
          <p:spPr>
            <a:xfrm flipV="1">
              <a:off x="817240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cxnSp>
          <p:nvCxnSpPr>
            <p:cNvPr id="29" name="Прямая соединительная линия 28"/>
            <p:cNvCxnSpPr/>
            <p:nvPr/>
          </p:nvCxnSpPr>
          <p:spPr>
            <a:xfrm flipV="1">
              <a:off x="853244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grpSp>
      <p:sp>
        <p:nvSpPr>
          <p:cNvPr id="27" name="Заголовок 1"/>
          <p:cNvSpPr txBox="1">
            <a:spLocks/>
          </p:cNvSpPr>
          <p:nvPr/>
        </p:nvSpPr>
        <p:spPr>
          <a:xfrm>
            <a:off x="1524000" y="0"/>
            <a:ext cx="9144000" cy="72872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3600" dirty="0">
                <a:solidFill>
                  <a:srgbClr val="B4DCFA">
                    <a:lumMod val="50000"/>
                  </a:srgbClr>
                </a:solidFill>
              </a:rPr>
              <a:t>Search for </a:t>
            </a:r>
            <a:r>
              <a:rPr lang="en-US" sz="3600" dirty="0" err="1">
                <a:solidFill>
                  <a:srgbClr val="B4DCFA">
                    <a:lumMod val="50000"/>
                  </a:srgbClr>
                </a:solidFill>
              </a:rPr>
              <a:t>superheavies</a:t>
            </a:r>
            <a:endParaRPr lang="en-US" sz="3600" dirty="0">
              <a:solidFill>
                <a:srgbClr val="B4DCFA">
                  <a:lumMod val="50000"/>
                </a:srgbClr>
              </a:solidFill>
            </a:endParaRPr>
          </a:p>
        </p:txBody>
      </p:sp>
      <p:sp>
        <p:nvSpPr>
          <p:cNvPr id="47" name="TextBox 46"/>
          <p:cNvSpPr txBox="1"/>
          <p:nvPr/>
        </p:nvSpPr>
        <p:spPr>
          <a:xfrm>
            <a:off x="1962424" y="5308598"/>
            <a:ext cx="8493203"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200" b="1" dirty="0">
                <a:solidFill>
                  <a:schemeClr val="accent1">
                    <a:lumMod val="75000"/>
                  </a:schemeClr>
                </a:solidFill>
              </a:rPr>
              <a:t>The excitation energies of CN formed in the reactions with </a:t>
            </a:r>
            <a:r>
              <a:rPr lang="en-US" sz="2200" b="1" dirty="0" err="1">
                <a:solidFill>
                  <a:schemeClr val="accent1">
                    <a:lumMod val="75000"/>
                  </a:schemeClr>
                </a:solidFill>
              </a:rPr>
              <a:t>Ti</a:t>
            </a:r>
            <a:r>
              <a:rPr lang="en-US" sz="2200" b="1" dirty="0">
                <a:solidFill>
                  <a:schemeClr val="accent1">
                    <a:lumMod val="75000"/>
                  </a:schemeClr>
                </a:solidFill>
              </a:rPr>
              <a:t>, Cr, Fe, Ni ions are 30-40MeV at the Coulomb barrier energy that allows to observe 3</a:t>
            </a:r>
            <a:r>
              <a:rPr lang="en-US" sz="2200" b="1" i="1" dirty="0">
                <a:solidFill>
                  <a:schemeClr val="accent1">
                    <a:lumMod val="75000"/>
                  </a:schemeClr>
                </a:solidFill>
              </a:rPr>
              <a:t>n and 4n</a:t>
            </a:r>
            <a:r>
              <a:rPr lang="en-US" sz="2200" b="1" dirty="0">
                <a:solidFill>
                  <a:schemeClr val="accent1">
                    <a:lumMod val="75000"/>
                  </a:schemeClr>
                </a:solidFill>
              </a:rPr>
              <a:t> ER channels (similar to </a:t>
            </a:r>
            <a:r>
              <a:rPr lang="en-US" sz="2200" b="1" baseline="30000" dirty="0">
                <a:solidFill>
                  <a:schemeClr val="accent1">
                    <a:lumMod val="75000"/>
                  </a:schemeClr>
                </a:solidFill>
              </a:rPr>
              <a:t>48</a:t>
            </a:r>
            <a:r>
              <a:rPr lang="en-US" sz="2200" b="1" dirty="0">
                <a:solidFill>
                  <a:schemeClr val="accent1">
                    <a:lumMod val="75000"/>
                  </a:schemeClr>
                </a:solidFill>
              </a:rPr>
              <a:t>Ca-induced reaction).</a:t>
            </a:r>
            <a:endParaRPr lang="ru-RU" sz="2200" b="1" dirty="0">
              <a:solidFill>
                <a:schemeClr val="accent1">
                  <a:lumMod val="75000"/>
                </a:schemeClr>
              </a:solidFill>
            </a:endParaRPr>
          </a:p>
        </p:txBody>
      </p:sp>
    </p:spTree>
    <p:extLst>
      <p:ext uri="{BB962C8B-B14F-4D97-AF65-F5344CB8AC3E}">
        <p14:creationId xmlns:p14="http://schemas.microsoft.com/office/powerpoint/2010/main" val="20504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4"/>
          <p:cNvSpPr txBox="1">
            <a:spLocks noChangeArrowheads="1"/>
          </p:cNvSpPr>
          <p:nvPr/>
        </p:nvSpPr>
        <p:spPr bwMode="auto">
          <a:xfrm>
            <a:off x="4295775" y="4916489"/>
            <a:ext cx="2776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panose="020B0604020202020204" pitchFamily="34" charset="0"/>
                <a:ea typeface="SimSun" panose="02010600030101010101" pitchFamily="2" charset="-122"/>
              </a:defRPr>
            </a:lvl1pPr>
            <a:lvl2pPr marL="742950" indent="-285750">
              <a:defRPr sz="1600">
                <a:solidFill>
                  <a:schemeClr val="tx1"/>
                </a:solidFill>
                <a:latin typeface="Arial" panose="020B0604020202020204" pitchFamily="34" charset="0"/>
                <a:ea typeface="SimSun" panose="02010600030101010101" pitchFamily="2" charset="-122"/>
              </a:defRPr>
            </a:lvl2pPr>
            <a:lvl3pPr marL="1143000" indent="-228600">
              <a:defRPr sz="1600">
                <a:solidFill>
                  <a:schemeClr val="tx1"/>
                </a:solidFill>
                <a:latin typeface="Arial" panose="020B0604020202020204" pitchFamily="34" charset="0"/>
                <a:ea typeface="SimSun" panose="02010600030101010101" pitchFamily="2" charset="-122"/>
              </a:defRPr>
            </a:lvl3pPr>
            <a:lvl4pPr marL="1600200" indent="-228600">
              <a:defRPr sz="1600">
                <a:solidFill>
                  <a:schemeClr val="tx1"/>
                </a:solidFill>
                <a:latin typeface="Arial" panose="020B0604020202020204" pitchFamily="34" charset="0"/>
                <a:ea typeface="SimSun" panose="02010600030101010101" pitchFamily="2" charset="-122"/>
              </a:defRPr>
            </a:lvl4pPr>
            <a:lvl5pPr marL="2057400" indent="-228600">
              <a:defRPr sz="16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SimSun" panose="02010600030101010101" pitchFamily="2" charset="-122"/>
              </a:defRPr>
            </a:lvl9pPr>
          </a:lstStyle>
          <a:p>
            <a:r>
              <a:rPr lang="en-US" altLang="ru-RU" sz="4000">
                <a:solidFill>
                  <a:srgbClr val="FF0000"/>
                </a:solidFill>
                <a:latin typeface="Comic Sans MS" panose="030F0702030302020204" pitchFamily="66" charset="0"/>
              </a:rPr>
              <a:t>Thank You!</a:t>
            </a:r>
            <a:endParaRPr lang="ru-RU" altLang="ru-RU" sz="1400">
              <a:solidFill>
                <a:srgbClr val="FF0000"/>
              </a:solidFill>
              <a:latin typeface="Comic Sans MS" panose="030F0702030302020204" pitchFamily="66" charset="0"/>
            </a:endParaRPr>
          </a:p>
        </p:txBody>
      </p:sp>
      <p:pic>
        <p:nvPicPr>
          <p:cNvPr id="5529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333375"/>
            <a:ext cx="6742112"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751" y="188913"/>
            <a:ext cx="1255713"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79744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1" y="0"/>
            <a:ext cx="8908801" cy="1143000"/>
          </a:xfrm>
        </p:spPr>
        <p:txBody>
          <a:bodyPr>
            <a:normAutofit/>
          </a:bodyPr>
          <a:lstStyle/>
          <a:p>
            <a:pPr algn="l"/>
            <a:r>
              <a:rPr lang="en-US" sz="3600" dirty="0">
                <a:solidFill>
                  <a:schemeClr val="accent1">
                    <a:lumMod val="50000"/>
                  </a:schemeClr>
                </a:solidFill>
                <a:effectLst>
                  <a:outerShdw blurRad="38100" dist="38100" dir="2700000" algn="tl">
                    <a:srgbClr val="000000">
                      <a:alpha val="43137"/>
                    </a:srgbClr>
                  </a:outerShdw>
                </a:effectLst>
              </a:rPr>
              <a:t>Cross sections  </a:t>
            </a:r>
            <a:br>
              <a:rPr lang="en-US" sz="3600" dirty="0">
                <a:solidFill>
                  <a:schemeClr val="accent1">
                    <a:lumMod val="50000"/>
                  </a:schemeClr>
                </a:solidFill>
                <a:effectLst>
                  <a:outerShdw blurRad="38100" dist="38100" dir="2700000" algn="tl">
                    <a:srgbClr val="000000">
                      <a:alpha val="43137"/>
                    </a:srgbClr>
                  </a:outerShdw>
                </a:effectLst>
              </a:rPr>
            </a:br>
            <a:r>
              <a:rPr lang="en-US" sz="3600" dirty="0">
                <a:solidFill>
                  <a:schemeClr val="accent1">
                    <a:lumMod val="50000"/>
                  </a:schemeClr>
                </a:solidFill>
                <a:effectLst>
                  <a:outerShdw blurRad="38100" dist="38100" dir="2700000" algn="tl">
                    <a:srgbClr val="000000">
                      <a:alpha val="43137"/>
                    </a:srgbClr>
                  </a:outerShdw>
                </a:effectLst>
              </a:rPr>
              <a:t>of symmetric fragment formations </a:t>
            </a:r>
            <a:endParaRPr lang="en-US" sz="3600" dirty="0"/>
          </a:p>
        </p:txBody>
      </p:sp>
      <p:graphicFrame>
        <p:nvGraphicFramePr>
          <p:cNvPr id="4" name="Объект 3"/>
          <p:cNvGraphicFramePr>
            <a:graphicFrameLocks noChangeAspect="1"/>
          </p:cNvGraphicFramePr>
          <p:nvPr>
            <p:extLst/>
          </p:nvPr>
        </p:nvGraphicFramePr>
        <p:xfrm>
          <a:off x="1415481" y="1412776"/>
          <a:ext cx="6492065" cy="4536504"/>
        </p:xfrm>
        <a:graphic>
          <a:graphicData uri="http://schemas.openxmlformats.org/presentationml/2006/ole">
            <mc:AlternateContent xmlns:mc="http://schemas.openxmlformats.org/markup-compatibility/2006">
              <mc:Choice xmlns:v="urn:schemas-microsoft-com:vml" Requires="v">
                <p:oleObj spid="_x0000_s1033" name="Graph" r:id="rId3" imgW="4153680" imgH="2901600" progId="Origin50.Graph">
                  <p:embed/>
                </p:oleObj>
              </mc:Choice>
              <mc:Fallback>
                <p:oleObj name="Graph" r:id="rId3" imgW="4153680" imgH="2901600" progId="Origin50.Graph">
                  <p:embed/>
                  <p:pic>
                    <p:nvPicPr>
                      <p:cNvPr id="0" name=""/>
                      <p:cNvPicPr/>
                      <p:nvPr/>
                    </p:nvPicPr>
                    <p:blipFill>
                      <a:blip r:embed="rId4"/>
                      <a:stretch>
                        <a:fillRect/>
                      </a:stretch>
                    </p:blipFill>
                    <p:spPr>
                      <a:xfrm>
                        <a:off x="1415481" y="1412776"/>
                        <a:ext cx="6492065" cy="4536504"/>
                      </a:xfrm>
                      <a:prstGeom prst="rect">
                        <a:avLst/>
                      </a:prstGeom>
                    </p:spPr>
                  </p:pic>
                </p:oleObj>
              </mc:Fallback>
            </mc:AlternateContent>
          </a:graphicData>
        </a:graphic>
      </p:graphicFrame>
      <p:grpSp>
        <p:nvGrpSpPr>
          <p:cNvPr id="5" name="Группа 4"/>
          <p:cNvGrpSpPr/>
          <p:nvPr/>
        </p:nvGrpSpPr>
        <p:grpSpPr>
          <a:xfrm>
            <a:off x="3431704" y="1730046"/>
            <a:ext cx="720080" cy="3237229"/>
            <a:chOff x="1993614" y="1988840"/>
            <a:chExt cx="900099" cy="3384376"/>
          </a:xfrm>
        </p:grpSpPr>
        <p:sp>
          <p:nvSpPr>
            <p:cNvPr id="6" name="Стрелка вниз 5"/>
            <p:cNvSpPr/>
            <p:nvPr/>
          </p:nvSpPr>
          <p:spPr>
            <a:xfrm rot="10800000">
              <a:off x="1993614" y="1988840"/>
              <a:ext cx="900099" cy="3384376"/>
            </a:xfrm>
            <a:prstGeom prst="downArrow">
              <a:avLst>
                <a:gd name="adj1" fmla="val 87533"/>
                <a:gd name="adj2" fmla="val 18276"/>
              </a:avLst>
            </a:prstGeom>
            <a:solidFill>
              <a:srgbClr val="00B050">
                <a:alpha val="35000"/>
              </a:srgbClr>
            </a:solidFill>
            <a:ln w="25400" cap="flat" cmpd="sng" algn="ctr">
              <a:solidFill>
                <a:srgbClr val="00B050"/>
              </a:solidFill>
              <a:prstDash val="solid"/>
            </a:ln>
            <a:effectLst/>
          </p:spPr>
          <p:txBody>
            <a:bodyPr rtlCol="0" anchor="ctr"/>
            <a:lstStyle/>
            <a:p>
              <a:pPr algn="ctr">
                <a:defRPr/>
              </a:pPr>
              <a:endParaRPr lang="en-US" kern="0">
                <a:solidFill>
                  <a:prstClr val="white"/>
                </a:solidFill>
                <a:latin typeface="Calibri"/>
              </a:endParaRPr>
            </a:p>
          </p:txBody>
        </p:sp>
        <p:sp>
          <p:nvSpPr>
            <p:cNvPr id="7" name="TextBox 6"/>
            <p:cNvSpPr txBox="1"/>
            <p:nvPr/>
          </p:nvSpPr>
          <p:spPr>
            <a:xfrm>
              <a:off x="2209636" y="5003884"/>
              <a:ext cx="684075" cy="353943"/>
            </a:xfrm>
            <a:prstGeom prst="rect">
              <a:avLst/>
            </a:prstGeom>
            <a:noFill/>
          </p:spPr>
          <p:txBody>
            <a:bodyPr wrap="square" rtlCol="0">
              <a:spAutoFit/>
            </a:bodyPr>
            <a:lstStyle/>
            <a:p>
              <a:pPr>
                <a:defRPr/>
              </a:pPr>
              <a:r>
                <a:rPr lang="en-US" sz="1600" b="1" kern="0" dirty="0">
                  <a:solidFill>
                    <a:srgbClr val="10817E"/>
                  </a:solidFill>
                  <a:latin typeface="Calibri"/>
                </a:rPr>
                <a:t>3n</a:t>
              </a:r>
            </a:p>
          </p:txBody>
        </p:sp>
      </p:grpSp>
      <p:grpSp>
        <p:nvGrpSpPr>
          <p:cNvPr id="8" name="Группа 7"/>
          <p:cNvGrpSpPr/>
          <p:nvPr/>
        </p:nvGrpSpPr>
        <p:grpSpPr>
          <a:xfrm>
            <a:off x="4230476" y="1713988"/>
            <a:ext cx="722102" cy="3253287"/>
            <a:chOff x="2843804" y="1988840"/>
            <a:chExt cx="900099" cy="3401164"/>
          </a:xfrm>
        </p:grpSpPr>
        <p:sp>
          <p:nvSpPr>
            <p:cNvPr id="9" name="Стрелка вниз 8"/>
            <p:cNvSpPr/>
            <p:nvPr/>
          </p:nvSpPr>
          <p:spPr>
            <a:xfrm rot="10800000">
              <a:off x="2843804" y="1988840"/>
              <a:ext cx="900099" cy="3384376"/>
            </a:xfrm>
            <a:prstGeom prst="downArrow">
              <a:avLst>
                <a:gd name="adj1" fmla="val 87533"/>
                <a:gd name="adj2" fmla="val 18276"/>
              </a:avLst>
            </a:prstGeom>
            <a:solidFill>
              <a:srgbClr val="FF0000">
                <a:alpha val="35000"/>
              </a:srgbClr>
            </a:solidFill>
            <a:ln w="25400" cap="flat" cmpd="sng" algn="ctr">
              <a:solidFill>
                <a:srgbClr val="F79646">
                  <a:lumMod val="50000"/>
                </a:srgbClr>
              </a:solidFill>
              <a:prstDash val="solid"/>
            </a:ln>
            <a:effectLst/>
          </p:spPr>
          <p:txBody>
            <a:bodyPr rtlCol="0" anchor="ctr"/>
            <a:lstStyle/>
            <a:p>
              <a:pPr algn="ctr">
                <a:defRPr/>
              </a:pPr>
              <a:endParaRPr lang="en-US" kern="0">
                <a:solidFill>
                  <a:prstClr val="white"/>
                </a:solidFill>
                <a:latin typeface="Calibri"/>
              </a:endParaRPr>
            </a:p>
          </p:txBody>
        </p:sp>
        <p:sp>
          <p:nvSpPr>
            <p:cNvPr id="10" name="TextBox 9"/>
            <p:cNvSpPr txBox="1"/>
            <p:nvPr/>
          </p:nvSpPr>
          <p:spPr>
            <a:xfrm>
              <a:off x="3059827" y="5003884"/>
              <a:ext cx="684076" cy="386120"/>
            </a:xfrm>
            <a:prstGeom prst="rect">
              <a:avLst/>
            </a:prstGeom>
            <a:noFill/>
          </p:spPr>
          <p:txBody>
            <a:bodyPr wrap="square" rtlCol="0">
              <a:spAutoFit/>
            </a:bodyPr>
            <a:lstStyle/>
            <a:p>
              <a:pPr>
                <a:defRPr/>
              </a:pPr>
              <a:r>
                <a:rPr lang="en-US" b="1" kern="0" dirty="0">
                  <a:solidFill>
                    <a:srgbClr val="F79646">
                      <a:lumMod val="50000"/>
                    </a:srgbClr>
                  </a:solidFill>
                  <a:latin typeface="Calibri"/>
                </a:rPr>
                <a:t>4n</a:t>
              </a:r>
            </a:p>
          </p:txBody>
        </p:sp>
      </p:grpSp>
      <p:sp>
        <p:nvSpPr>
          <p:cNvPr id="11" name="Объект 2"/>
          <p:cNvSpPr txBox="1">
            <a:spLocks/>
          </p:cNvSpPr>
          <p:nvPr/>
        </p:nvSpPr>
        <p:spPr>
          <a:xfrm>
            <a:off x="7278083" y="1063819"/>
            <a:ext cx="3240360" cy="475029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000"/>
              </a:lnSpc>
              <a:defRPr/>
            </a:pPr>
            <a:r>
              <a:rPr lang="en-US" sz="2600" b="1" dirty="0">
                <a:solidFill>
                  <a:srgbClr val="F79646">
                    <a:lumMod val="50000"/>
                  </a:srgbClr>
                </a:solidFill>
                <a:latin typeface="Calibri"/>
              </a:rPr>
              <a:t>For 4</a:t>
            </a:r>
            <a:r>
              <a:rPr lang="en-US" sz="2600" b="1" i="1" dirty="0">
                <a:solidFill>
                  <a:srgbClr val="F79646">
                    <a:lumMod val="50000"/>
                  </a:srgbClr>
                </a:solidFill>
                <a:latin typeface="Calibri"/>
              </a:rPr>
              <a:t>n</a:t>
            </a:r>
            <a:r>
              <a:rPr lang="en-US" sz="2600" b="1" dirty="0">
                <a:solidFill>
                  <a:srgbClr val="F79646">
                    <a:lumMod val="50000"/>
                  </a:srgbClr>
                </a:solidFill>
                <a:latin typeface="Calibri"/>
              </a:rPr>
              <a:t> channel (E</a:t>
            </a:r>
            <a:r>
              <a:rPr lang="en-US" sz="2600" b="1" baseline="30000" dirty="0">
                <a:solidFill>
                  <a:srgbClr val="F79646">
                    <a:lumMod val="50000"/>
                  </a:srgbClr>
                </a:solidFill>
                <a:latin typeface="Calibri"/>
              </a:rPr>
              <a:t>*</a:t>
            </a:r>
            <a:r>
              <a:rPr lang="en-US" sz="2600" b="1" dirty="0">
                <a:solidFill>
                  <a:srgbClr val="F79646">
                    <a:lumMod val="50000"/>
                  </a:srgbClr>
                </a:solidFill>
                <a:latin typeface="Calibri"/>
              </a:rPr>
              <a:t>=40÷50MeV):</a:t>
            </a: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244</a:t>
            </a:r>
            <a:r>
              <a:rPr lang="en-US" sz="2600" b="1" dirty="0">
                <a:solidFill>
                  <a:srgbClr val="002060"/>
                </a:solidFill>
                <a:latin typeface="Calibri"/>
              </a:rPr>
              <a:t>Pu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rPr>
              <a:t>2</a:t>
            </a:r>
            <a:r>
              <a:rPr lang="en-US" sz="2600" dirty="0">
                <a:solidFill>
                  <a:srgbClr val="002060"/>
                </a:solidFill>
                <a:latin typeface="Calibri"/>
              </a:rPr>
              <a:t> times</a:t>
            </a:r>
          </a:p>
          <a:p>
            <a:pPr marL="0" indent="0">
              <a:lnSpc>
                <a:spcPts val="2000"/>
              </a:lnSpc>
              <a:buNone/>
              <a:defRPr/>
            </a:pPr>
            <a:endParaRPr lang="en-US" sz="2600" dirty="0">
              <a:solidFill>
                <a:srgbClr val="002060"/>
              </a:solidFill>
              <a:latin typeface="Calibri"/>
            </a:endParaRP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Ti+</a:t>
            </a:r>
            <a:r>
              <a:rPr lang="en-US" sz="2600" b="1" baseline="30000" dirty="0">
                <a:solidFill>
                  <a:srgbClr val="002060"/>
                </a:solidFill>
                <a:latin typeface="Calibri"/>
              </a:rPr>
              <a:t>238</a:t>
            </a:r>
            <a:r>
              <a:rPr lang="en-US" sz="2600" b="1" dirty="0">
                <a:solidFill>
                  <a:srgbClr val="002060"/>
                </a:solidFill>
                <a:latin typeface="Calibri"/>
              </a:rPr>
              <a:t>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sym typeface="Symbol"/>
              </a:rPr>
              <a:t>10</a:t>
            </a:r>
            <a:r>
              <a:rPr lang="en-US" sz="2600" dirty="0">
                <a:solidFill>
                  <a:srgbClr val="002060"/>
                </a:solidFill>
                <a:latin typeface="Calibri"/>
                <a:sym typeface="Symbol"/>
              </a:rPr>
              <a:t> times</a:t>
            </a:r>
          </a:p>
          <a:p>
            <a:pPr marL="0" indent="0">
              <a:lnSpc>
                <a:spcPts val="2000"/>
              </a:lnSpc>
              <a:buNone/>
              <a:defRPr/>
            </a:pPr>
            <a:endParaRPr lang="en-US" sz="2400" dirty="0">
              <a:solidFill>
                <a:sysClr val="windowText" lastClr="000000"/>
              </a:solidFill>
              <a:latin typeface="Calibri"/>
            </a:endParaRPr>
          </a:p>
          <a:p>
            <a:pPr>
              <a:lnSpc>
                <a:spcPts val="2000"/>
              </a:lnSpc>
              <a:defRPr/>
            </a:pPr>
            <a:r>
              <a:rPr lang="en-US" sz="2600" b="1" dirty="0">
                <a:solidFill>
                  <a:srgbClr val="10817E"/>
                </a:solidFill>
                <a:latin typeface="Calibri"/>
              </a:rPr>
              <a:t>For 3</a:t>
            </a:r>
            <a:r>
              <a:rPr lang="en-US" sz="2600" b="1" i="1" dirty="0">
                <a:solidFill>
                  <a:srgbClr val="10817E"/>
                </a:solidFill>
                <a:latin typeface="Calibri"/>
              </a:rPr>
              <a:t>n</a:t>
            </a:r>
            <a:r>
              <a:rPr lang="en-US" sz="2600" b="1" dirty="0">
                <a:solidFill>
                  <a:srgbClr val="10817E"/>
                </a:solidFill>
                <a:latin typeface="Calibri"/>
              </a:rPr>
              <a:t> channel (E</a:t>
            </a:r>
            <a:r>
              <a:rPr lang="en-US" sz="2600" b="1" baseline="30000" dirty="0">
                <a:solidFill>
                  <a:srgbClr val="10817E"/>
                </a:solidFill>
                <a:latin typeface="Calibri"/>
              </a:rPr>
              <a:t>*</a:t>
            </a:r>
            <a:r>
              <a:rPr lang="en-US" sz="2600" b="1" dirty="0">
                <a:solidFill>
                  <a:srgbClr val="10817E"/>
                </a:solidFill>
                <a:latin typeface="Calibri"/>
              </a:rPr>
              <a:t>=30÷40MeV):</a:t>
            </a: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244</a:t>
            </a:r>
            <a:r>
              <a:rPr lang="en-US" sz="2600" b="1" dirty="0">
                <a:solidFill>
                  <a:srgbClr val="002060"/>
                </a:solidFill>
                <a:latin typeface="Calibri"/>
              </a:rPr>
              <a:t>Pu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sym typeface="Symbol"/>
              </a:rPr>
              <a:t>10</a:t>
            </a:r>
            <a:r>
              <a:rPr lang="en-US" sz="2600" dirty="0">
                <a:solidFill>
                  <a:srgbClr val="002060"/>
                </a:solidFill>
                <a:latin typeface="Calibri"/>
                <a:sym typeface="Symbol"/>
              </a:rPr>
              <a:t> times</a:t>
            </a:r>
            <a:endParaRPr lang="en-US" sz="2400" dirty="0">
              <a:solidFill>
                <a:sysClr val="windowText" lastClr="000000"/>
              </a:solidFill>
              <a:latin typeface="Calibri"/>
            </a:endParaRPr>
          </a:p>
          <a:p>
            <a:pPr>
              <a:lnSpc>
                <a:spcPts val="2000"/>
              </a:lnSpc>
              <a:defRPr/>
            </a:pPr>
            <a:endParaRPr lang="en-US" sz="2600" dirty="0">
              <a:solidFill>
                <a:srgbClr val="002060"/>
              </a:solidFill>
              <a:latin typeface="Calibri"/>
            </a:endParaRPr>
          </a:p>
          <a:p>
            <a:pPr marL="0" indent="0">
              <a:lnSpc>
                <a:spcPts val="2000"/>
              </a:lnSpc>
              <a:buNone/>
              <a:defRPr/>
            </a:pPr>
            <a:r>
              <a:rPr lang="en-US" sz="2600" b="1" baseline="30000" dirty="0">
                <a:solidFill>
                  <a:srgbClr val="002060"/>
                </a:solidFill>
                <a:latin typeface="Calibri"/>
              </a:rPr>
              <a:t>48</a:t>
            </a:r>
            <a:r>
              <a:rPr lang="en-US" sz="2600" b="1" dirty="0">
                <a:solidFill>
                  <a:srgbClr val="002060"/>
                </a:solidFill>
                <a:latin typeface="Calibri"/>
              </a:rPr>
              <a:t>Ca+</a:t>
            </a:r>
            <a:r>
              <a:rPr lang="en-US" sz="2600" b="1" baseline="30000" dirty="0">
                <a:solidFill>
                  <a:srgbClr val="002060"/>
                </a:solidFill>
                <a:latin typeface="Calibri"/>
              </a:rPr>
              <a:t>238</a:t>
            </a:r>
            <a:r>
              <a:rPr lang="en-US" sz="2600" b="1" dirty="0">
                <a:solidFill>
                  <a:srgbClr val="002060"/>
                </a:solidFill>
                <a:latin typeface="Calibri"/>
              </a:rPr>
              <a:t>U→</a:t>
            </a:r>
            <a:r>
              <a:rPr lang="en-US" sz="2600" b="1" baseline="30000" dirty="0">
                <a:solidFill>
                  <a:srgbClr val="002060"/>
                </a:solidFill>
                <a:latin typeface="Calibri"/>
              </a:rPr>
              <a:t>48</a:t>
            </a:r>
            <a:r>
              <a:rPr lang="en-US" sz="2600" b="1" dirty="0">
                <a:solidFill>
                  <a:srgbClr val="002060"/>
                </a:solidFill>
                <a:latin typeface="Calibri"/>
              </a:rPr>
              <a:t>Ti+</a:t>
            </a:r>
            <a:r>
              <a:rPr lang="en-US" sz="2600" b="1" baseline="30000" dirty="0">
                <a:solidFill>
                  <a:srgbClr val="002060"/>
                </a:solidFill>
                <a:latin typeface="Calibri"/>
              </a:rPr>
              <a:t>238</a:t>
            </a:r>
            <a:r>
              <a:rPr lang="en-US" sz="2600" b="1" dirty="0">
                <a:solidFill>
                  <a:srgbClr val="002060"/>
                </a:solidFill>
                <a:latin typeface="Calibri"/>
              </a:rPr>
              <a:t>U </a:t>
            </a:r>
          </a:p>
          <a:p>
            <a:pPr marL="0" indent="0">
              <a:lnSpc>
                <a:spcPts val="2000"/>
              </a:lnSpc>
              <a:buNone/>
              <a:defRPr/>
            </a:pPr>
            <a:r>
              <a:rPr lang="en-US" sz="2600" dirty="0">
                <a:solidFill>
                  <a:srgbClr val="002060"/>
                </a:solidFill>
                <a:latin typeface="Calibri"/>
              </a:rPr>
              <a:t>σ(</a:t>
            </a:r>
            <a:r>
              <a:rPr lang="en-US" sz="2000" dirty="0">
                <a:solidFill>
                  <a:srgbClr val="002060"/>
                </a:solidFill>
                <a:latin typeface="Calibri"/>
              </a:rPr>
              <a:t>A</a:t>
            </a:r>
            <a:r>
              <a:rPr lang="en-US" sz="2000" baseline="-25000" dirty="0">
                <a:solidFill>
                  <a:srgbClr val="002060"/>
                </a:solidFill>
                <a:latin typeface="Calibri"/>
              </a:rPr>
              <a:t>CN</a:t>
            </a:r>
            <a:r>
              <a:rPr lang="en-US" sz="2000" dirty="0">
                <a:solidFill>
                  <a:srgbClr val="002060"/>
                </a:solidFill>
                <a:latin typeface="Calibri"/>
              </a:rPr>
              <a:t>/2±20</a:t>
            </a:r>
            <a:r>
              <a:rPr lang="en-US" sz="2600" dirty="0">
                <a:solidFill>
                  <a:srgbClr val="002060"/>
                </a:solidFill>
                <a:latin typeface="Calibri"/>
              </a:rPr>
              <a:t>) drops </a:t>
            </a:r>
            <a:r>
              <a:rPr lang="en-US" sz="2600" dirty="0">
                <a:solidFill>
                  <a:srgbClr val="002060"/>
                </a:solidFill>
                <a:latin typeface="Calibri"/>
                <a:sym typeface="Symbol"/>
              </a:rPr>
              <a:t></a:t>
            </a:r>
            <a:r>
              <a:rPr lang="en-US" sz="2600" b="1" dirty="0">
                <a:solidFill>
                  <a:srgbClr val="FF0000"/>
                </a:solidFill>
                <a:latin typeface="Calibri"/>
                <a:sym typeface="Symbol"/>
              </a:rPr>
              <a:t>100</a:t>
            </a:r>
            <a:r>
              <a:rPr lang="en-US" sz="2600" dirty="0">
                <a:solidFill>
                  <a:srgbClr val="002060"/>
                </a:solidFill>
                <a:latin typeface="Calibri"/>
                <a:sym typeface="Symbol"/>
              </a:rPr>
              <a:t> times</a:t>
            </a:r>
            <a:endParaRPr lang="en-US" dirty="0">
              <a:solidFill>
                <a:sysClr val="windowText" lastClr="000000"/>
              </a:solidFill>
              <a:latin typeface="Calibri"/>
            </a:endParaRPr>
          </a:p>
        </p:txBody>
      </p:sp>
      <p:sp>
        <p:nvSpPr>
          <p:cNvPr id="12" name="TextBox 11"/>
          <p:cNvSpPr txBox="1"/>
          <p:nvPr/>
        </p:nvSpPr>
        <p:spPr>
          <a:xfrm>
            <a:off x="1647825" y="5814110"/>
            <a:ext cx="8784976" cy="1015663"/>
          </a:xfrm>
          <a:prstGeom prst="rect">
            <a:avLst/>
          </a:prstGeom>
          <a:noFill/>
        </p:spPr>
        <p:txBody>
          <a:bodyPr wrap="square" rtlCol="0">
            <a:spAutoFit/>
          </a:bodyPr>
          <a:lstStyle/>
          <a:p>
            <a:pPr algn="just"/>
            <a:r>
              <a:rPr lang="en-US" sz="2000" b="1" dirty="0">
                <a:solidFill>
                  <a:srgbClr val="FF0000"/>
                </a:solidFill>
                <a:latin typeface="Calibri"/>
              </a:rPr>
              <a:t>For the studied reactions the excitation energies at the barrier energy vary strongly ( 36MeV for the </a:t>
            </a:r>
            <a:r>
              <a:rPr lang="en-US" sz="2000" b="1" dirty="0" err="1">
                <a:solidFill>
                  <a:srgbClr val="FF0000"/>
                </a:solidFill>
                <a:latin typeface="Calibri"/>
              </a:rPr>
              <a:t>Ca+Pu</a:t>
            </a:r>
            <a:r>
              <a:rPr lang="en-US" sz="2000" b="1" dirty="0">
                <a:solidFill>
                  <a:srgbClr val="FF0000"/>
                </a:solidFill>
                <a:latin typeface="Calibri"/>
              </a:rPr>
              <a:t>, 44MeV for the </a:t>
            </a:r>
            <a:r>
              <a:rPr lang="en-US" sz="2000" b="1" dirty="0" err="1">
                <a:solidFill>
                  <a:srgbClr val="FF0000"/>
                </a:solidFill>
                <a:latin typeface="Calibri"/>
              </a:rPr>
              <a:t>Ti+U</a:t>
            </a:r>
            <a:r>
              <a:rPr lang="en-US" sz="2000" b="1" dirty="0">
                <a:solidFill>
                  <a:srgbClr val="FF0000"/>
                </a:solidFill>
                <a:latin typeface="Calibri"/>
              </a:rPr>
              <a:t> and 41MeV for the </a:t>
            </a:r>
            <a:r>
              <a:rPr lang="en-US" sz="2000" b="1" dirty="0" err="1">
                <a:solidFill>
                  <a:srgbClr val="FF0000"/>
                </a:solidFill>
                <a:latin typeface="Calibri"/>
              </a:rPr>
              <a:t>Cr+Th</a:t>
            </a:r>
            <a:r>
              <a:rPr lang="en-US" sz="2000" b="1" dirty="0">
                <a:solidFill>
                  <a:srgbClr val="FF0000"/>
                </a:solidFill>
                <a:latin typeface="Calibri"/>
              </a:rPr>
              <a:t>). It leads to decrease of CS in the case of </a:t>
            </a:r>
            <a:r>
              <a:rPr lang="en-US" sz="2000" b="1" dirty="0" err="1">
                <a:solidFill>
                  <a:srgbClr val="FF0000"/>
                </a:solidFill>
                <a:latin typeface="Calibri"/>
              </a:rPr>
              <a:t>Ti+U</a:t>
            </a:r>
            <a:r>
              <a:rPr lang="en-US" sz="2000" b="1" dirty="0">
                <a:solidFill>
                  <a:srgbClr val="FF0000"/>
                </a:solidFill>
                <a:latin typeface="Calibri"/>
              </a:rPr>
              <a:t> and </a:t>
            </a:r>
            <a:r>
              <a:rPr lang="en-US" sz="2000" b="1" dirty="0" err="1">
                <a:solidFill>
                  <a:srgbClr val="FF0000"/>
                </a:solidFill>
                <a:latin typeface="Calibri"/>
              </a:rPr>
              <a:t>Cr+Th</a:t>
            </a:r>
            <a:r>
              <a:rPr lang="en-US" sz="2000" b="1" dirty="0">
                <a:solidFill>
                  <a:srgbClr val="FF0000"/>
                </a:solidFill>
                <a:latin typeface="Calibri"/>
              </a:rPr>
              <a:t> for 3n ER channel.</a:t>
            </a:r>
          </a:p>
        </p:txBody>
      </p:sp>
    </p:spTree>
    <p:extLst>
      <p:ext uri="{BB962C8B-B14F-4D97-AF65-F5344CB8AC3E}">
        <p14:creationId xmlns:p14="http://schemas.microsoft.com/office/powerpoint/2010/main" val="1035074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1951955" y="304800"/>
            <a:ext cx="8325297" cy="459904"/>
          </a:xfrm>
        </p:spPr>
        <p:txBody>
          <a:bodyPr>
            <a:normAutofit fontScale="90000"/>
          </a:bodyPr>
          <a:lstStyle/>
          <a:p>
            <a:r>
              <a:rPr lang="en-US" altLang="ru-RU" sz="2800" b="1" dirty="0">
                <a:solidFill>
                  <a:srgbClr val="C00000"/>
                </a:solidFill>
                <a:latin typeface="Times New Roman" panose="02020603050405020304" pitchFamily="18" charset="0"/>
                <a:cs typeface="Times New Roman" panose="02020603050405020304" pitchFamily="18" charset="0"/>
              </a:rPr>
              <a:t>Superheavy Elements (SHE) Factory – the Goals</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1951954" y="1536175"/>
            <a:ext cx="8536534" cy="386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2400" b="1" dirty="0">
                <a:solidFill>
                  <a:srgbClr val="C00000"/>
                </a:solidFill>
                <a:latin typeface="Times New Roman" panose="02020603050405020304" pitchFamily="18" charset="0"/>
                <a:cs typeface="Times New Roman" panose="02020603050405020304" pitchFamily="18" charset="0"/>
              </a:rPr>
              <a:t>σ</a:t>
            </a:r>
            <a:r>
              <a:rPr lang="en-US" altLang="ru-RU" sz="2400" b="1" dirty="0">
                <a:solidFill>
                  <a:srgbClr val="C00000"/>
                </a:solidFill>
                <a:latin typeface="Times New Roman" panose="02020603050405020304" pitchFamily="18" charset="0"/>
                <a:cs typeface="Times New Roman" panose="02020603050405020304" pitchFamily="18" charset="0"/>
              </a:rPr>
              <a:t>&lt;100 fb) cross sections:</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2200" baseline="30000" dirty="0">
                <a:solidFill>
                  <a:srgbClr val="002060"/>
                </a:solidFill>
                <a:latin typeface="Times New Roman" panose="02020603050405020304" pitchFamily="18" charset="0"/>
                <a:cs typeface="Times New Roman" panose="02020603050405020304" pitchFamily="18" charset="0"/>
              </a:rPr>
              <a:t>50</a:t>
            </a:r>
            <a:r>
              <a:rPr lang="en-US" altLang="ru-RU" sz="2200" dirty="0">
                <a:solidFill>
                  <a:srgbClr val="002060"/>
                </a:solidFill>
                <a:latin typeface="Times New Roman" panose="02020603050405020304" pitchFamily="18" charset="0"/>
                <a:cs typeface="Times New Roman" panose="02020603050405020304" pitchFamily="18" charset="0"/>
              </a:rPr>
              <a:t>Ti, </a:t>
            </a:r>
            <a:r>
              <a:rPr lang="en-US" altLang="ru-RU" sz="2200" baseline="30000" dirty="0">
                <a:solidFill>
                  <a:srgbClr val="002060"/>
                </a:solidFill>
                <a:latin typeface="Times New Roman" panose="02020603050405020304" pitchFamily="18" charset="0"/>
                <a:cs typeface="Times New Roman" panose="02020603050405020304" pitchFamily="18" charset="0"/>
              </a:rPr>
              <a:t>54</a:t>
            </a:r>
            <a:r>
              <a:rPr lang="en-US" altLang="ru-RU" sz="2200" dirty="0">
                <a:solidFill>
                  <a:srgbClr val="002060"/>
                </a:solidFill>
                <a:latin typeface="Times New Roman" panose="02020603050405020304" pitchFamily="18" charset="0"/>
                <a:cs typeface="Times New Roman" panose="02020603050405020304" pitchFamily="18" charset="0"/>
              </a:rPr>
              <a:t>Cr ...</a:t>
            </a:r>
            <a:r>
              <a:rPr lang="ru-RU" altLang="ru-RU" sz="2200" dirty="0">
                <a:solidFill>
                  <a:srgbClr val="002060"/>
                </a:solidFill>
                <a:latin typeface="Times New Roman" panose="02020603050405020304" pitchFamily="18" charset="0"/>
                <a:cs typeface="Times New Roman" panose="02020603050405020304" pitchFamily="18" charset="0"/>
              </a:rPr>
              <a:t>(119, 120)</a:t>
            </a:r>
            <a:r>
              <a:rPr lang="en-US" altLang="ru-RU" sz="2200" dirty="0">
                <a:solidFill>
                  <a:srgbClr val="002060"/>
                </a:solidFill>
                <a:latin typeface="Times New Roman" panose="02020603050405020304" pitchFamily="18" charset="0"/>
                <a:cs typeface="Times New Roman" panose="02020603050405020304" pitchFamily="18" charset="0"/>
              </a:rPr>
              <a:t>;</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Shaping of the region of SHE (synthesis of new isotopes of SHE);</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Study of decay properties of SHE;</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Study of excitation functions.</a:t>
            </a:r>
          </a:p>
          <a:p>
            <a:pPr marL="796925" indent="-339725" fontAlgn="base">
              <a:spcBef>
                <a:spcPct val="0"/>
              </a:spcBef>
              <a:spcAft>
                <a:spcPct val="0"/>
              </a:spcAft>
              <a:buClr>
                <a:srgbClr val="FF0000"/>
              </a:buClr>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457200" indent="-457200" fontAlgn="base">
              <a:spcBef>
                <a:spcPts val="160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requiring high statistics:</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Nuclear spectroscopy of SHE;</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Precise mass measurements;</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2008417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3292" y="-19112"/>
            <a:ext cx="9198272" cy="689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5375921" y="332657"/>
            <a:ext cx="3134191" cy="461665"/>
          </a:xfrm>
          <a:prstGeom prst="rect">
            <a:avLst/>
          </a:prstGeom>
          <a:noFill/>
          <a:ln>
            <a:noFill/>
          </a:ln>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defRPr>
            </a:lvl2pPr>
            <a:lvl3pPr marL="1143000" indent="-228600" eaLnBrk="0" hangingPunct="0">
              <a:defRPr>
                <a:solidFill>
                  <a:schemeClr val="tx1"/>
                </a:solidFill>
                <a:latin typeface="Arial" charset="0"/>
                <a:ea typeface="Arial" charset="0"/>
              </a:defRPr>
            </a:lvl3pPr>
            <a:lvl4pPr marL="1600200" indent="-228600" eaLnBrk="0" hangingPunct="0">
              <a:defRPr>
                <a:solidFill>
                  <a:schemeClr val="tx1"/>
                </a:solidFill>
                <a:latin typeface="Arial" charset="0"/>
                <a:ea typeface="Arial" charset="0"/>
              </a:defRPr>
            </a:lvl4pPr>
            <a:lvl5pPr marL="2057400" indent="-228600" eaLnBrk="0" hangingPunct="0">
              <a:defRPr>
                <a:solidFill>
                  <a:schemeClr val="tx1"/>
                </a:solidFill>
                <a:latin typeface="Arial" charset="0"/>
                <a:ea typeface="Arial" charset="0"/>
              </a:defRPr>
            </a:lvl5pPr>
            <a:lvl6pPr marL="2514600" indent="-228600" eaLnBrk="0" fontAlgn="base" hangingPunct="0">
              <a:spcBef>
                <a:spcPct val="0"/>
              </a:spcBef>
              <a:spcAft>
                <a:spcPct val="0"/>
              </a:spcAft>
              <a:defRPr>
                <a:solidFill>
                  <a:schemeClr val="tx1"/>
                </a:solidFill>
                <a:latin typeface="Arial" charset="0"/>
                <a:ea typeface="Arial" charset="0"/>
              </a:defRPr>
            </a:lvl6pPr>
            <a:lvl7pPr marL="2971800" indent="-228600" eaLnBrk="0" fontAlgn="base" hangingPunct="0">
              <a:spcBef>
                <a:spcPct val="0"/>
              </a:spcBef>
              <a:spcAft>
                <a:spcPct val="0"/>
              </a:spcAft>
              <a:defRPr>
                <a:solidFill>
                  <a:schemeClr val="tx1"/>
                </a:solidFill>
                <a:latin typeface="Arial" charset="0"/>
                <a:ea typeface="Arial" charset="0"/>
              </a:defRPr>
            </a:lvl7pPr>
            <a:lvl8pPr marL="3429000" indent="-228600" eaLnBrk="0" fontAlgn="base" hangingPunct="0">
              <a:spcBef>
                <a:spcPct val="0"/>
              </a:spcBef>
              <a:spcAft>
                <a:spcPct val="0"/>
              </a:spcAft>
              <a:defRPr>
                <a:solidFill>
                  <a:schemeClr val="tx1"/>
                </a:solidFill>
                <a:latin typeface="Arial" charset="0"/>
                <a:ea typeface="Arial" charset="0"/>
              </a:defRPr>
            </a:lvl8pPr>
            <a:lvl9pPr marL="3886200" indent="-228600" eaLnBrk="0" fontAlgn="base" hangingPunct="0">
              <a:spcBef>
                <a:spcPct val="0"/>
              </a:spcBef>
              <a:spcAft>
                <a:spcPct val="0"/>
              </a:spcAft>
              <a:defRPr>
                <a:solidFill>
                  <a:schemeClr val="tx1"/>
                </a:solidFill>
                <a:latin typeface="Arial" charset="0"/>
                <a:ea typeface="Arial" charset="0"/>
              </a:defRPr>
            </a:lvl9pPr>
          </a:lstStyle>
          <a:p>
            <a:pPr eaLnBrk="1" hangingPunct="1">
              <a:defRPr/>
            </a:pPr>
            <a:r>
              <a:rPr lang="en-US" sz="2400" b="1" dirty="0">
                <a:latin typeface="GeoSlab703 Md BT" panose="02060603020205020403" pitchFamily="18" charset="0"/>
              </a:rPr>
              <a:t>March 2012, Dubna</a:t>
            </a:r>
          </a:p>
        </p:txBody>
      </p:sp>
    </p:spTree>
    <p:extLst>
      <p:ext uri="{BB962C8B-B14F-4D97-AF65-F5344CB8AC3E}">
        <p14:creationId xmlns:p14="http://schemas.microsoft.com/office/powerpoint/2010/main" val="3776693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39691" y="6165304"/>
            <a:ext cx="5866234" cy="400110"/>
          </a:xfrm>
          <a:prstGeom prst="rect">
            <a:avLst/>
          </a:prstGeom>
        </p:spPr>
        <p:txBody>
          <a:bodyPr wrap="square">
            <a:spAutoFit/>
          </a:bodyPr>
          <a:lstStyle/>
          <a:p>
            <a:pPr algn="ctr"/>
            <a:r>
              <a:rPr lang="en-US" sz="2000" b="1" dirty="0">
                <a:solidFill>
                  <a:srgbClr val="002060"/>
                </a:solidFill>
                <a:latin typeface="Times New Roman" pitchFamily="18" charset="0"/>
                <a:cs typeface="Times New Roman" pitchFamily="18" charset="0"/>
              </a:rPr>
              <a:t>Onset of day-one experiments </a:t>
            </a:r>
            <a:r>
              <a:rPr lang="en-US" sz="2000" b="1" baseline="30000" dirty="0">
                <a:solidFill>
                  <a:srgbClr val="002060"/>
                </a:solidFill>
                <a:latin typeface="Times New Roman" pitchFamily="18" charset="0"/>
                <a:cs typeface="Times New Roman" pitchFamily="18" charset="0"/>
              </a:rPr>
              <a:t> </a:t>
            </a:r>
            <a:r>
              <a:rPr lang="en-US" sz="2000" b="1" dirty="0">
                <a:solidFill>
                  <a:srgbClr val="002060"/>
                </a:solidFill>
                <a:latin typeface="Times New Roman" pitchFamily="18" charset="0"/>
                <a:cs typeface="Times New Roman" pitchFamily="18" charset="0"/>
              </a:rPr>
              <a:t>– </a:t>
            </a:r>
            <a:r>
              <a:rPr lang="en-US" sz="2000" b="1" dirty="0">
                <a:solidFill>
                  <a:srgbClr val="C00000"/>
                </a:solidFill>
                <a:latin typeface="Times New Roman" pitchFamily="18" charset="0"/>
                <a:cs typeface="Times New Roman" pitchFamily="18" charset="0"/>
              </a:rPr>
              <a:t>Nov. – Dec.  2018</a:t>
            </a:r>
            <a:endParaRPr lang="ru-RU" altLang="ru-RU" sz="2000" dirty="0">
              <a:solidFill>
                <a:srgbClr val="000066"/>
              </a:solidFill>
              <a:latin typeface="Arial" panose="020B0604020202020204" pitchFamily="34" charset="0"/>
              <a:ea typeface="Arial Unicode MS" panose="020B0604020202020204" pitchFamily="34" charset="-128"/>
              <a:cs typeface="Arial" panose="020B0604020202020204" pitchFamily="34" charset="0"/>
            </a:endParaRPr>
          </a:p>
        </p:txBody>
      </p:sp>
      <p:sp>
        <p:nvSpPr>
          <p:cNvPr id="362503" name="TextBox 11"/>
          <p:cNvSpPr txBox="1">
            <a:spLocks noChangeArrowheads="1"/>
          </p:cNvSpPr>
          <p:nvPr/>
        </p:nvSpPr>
        <p:spPr bwMode="auto">
          <a:xfrm>
            <a:off x="9326562" y="542552"/>
            <a:ext cx="97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ru-RU" sz="1800" b="1" dirty="0">
                <a:solidFill>
                  <a:srgbClr val="FFFFFF"/>
                </a:solidFill>
                <a:latin typeface="Arial" charset="0"/>
                <a:cs typeface="Arial" charset="0"/>
              </a:rPr>
              <a:t>DC-280</a:t>
            </a:r>
            <a:endParaRPr lang="ru-RU" altLang="ru-RU" sz="1800" b="1" dirty="0">
              <a:solidFill>
                <a:srgbClr val="FFFFFF"/>
              </a:solidFill>
              <a:latin typeface="Arial" charset="0"/>
              <a:cs typeface="Arial" charset="0"/>
            </a:endParaRPr>
          </a:p>
        </p:txBody>
      </p:sp>
      <p:sp>
        <p:nvSpPr>
          <p:cNvPr id="13" name="Rectangle 2"/>
          <p:cNvSpPr txBox="1">
            <a:spLocks noChangeArrowheads="1"/>
          </p:cNvSpPr>
          <p:nvPr/>
        </p:nvSpPr>
        <p:spPr bwMode="auto">
          <a:xfrm>
            <a:off x="3431704" y="53514"/>
            <a:ext cx="5082208" cy="78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ru-RU" sz="2800" b="1" kern="0" dirty="0" err="1">
                <a:solidFill>
                  <a:srgbClr val="FF0000"/>
                </a:solidFill>
                <a:latin typeface="Times New Roman" panose="02020603050405020304" pitchFamily="18" charset="0"/>
                <a:cs typeface="Times New Roman" panose="02020603050405020304" pitchFamily="18" charset="0"/>
              </a:rPr>
              <a:t>Superheavy</a:t>
            </a:r>
            <a:r>
              <a:rPr lang="en-US" altLang="ru-RU" sz="2800" b="1" kern="0" dirty="0">
                <a:solidFill>
                  <a:srgbClr val="FF0000"/>
                </a:solidFill>
                <a:latin typeface="Times New Roman" panose="02020603050405020304" pitchFamily="18" charset="0"/>
                <a:cs typeface="Times New Roman" panose="02020603050405020304" pitchFamily="18" charset="0"/>
              </a:rPr>
              <a:t> Element Factory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195" t="3685" r="13758" b="4478"/>
          <a:stretch/>
        </p:blipFill>
        <p:spPr>
          <a:xfrm>
            <a:off x="1953587" y="724150"/>
            <a:ext cx="8295409" cy="5441154"/>
          </a:xfrm>
          <a:prstGeom prst="rect">
            <a:avLst/>
          </a:prstGeom>
        </p:spPr>
      </p:pic>
    </p:spTree>
    <p:extLst>
      <p:ext uri="{BB962C8B-B14F-4D97-AF65-F5344CB8AC3E}">
        <p14:creationId xmlns:p14="http://schemas.microsoft.com/office/powerpoint/2010/main" val="2153664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Content Placeholder 1"/>
          <p:cNvSpPr>
            <a:spLocks noGrp="1"/>
          </p:cNvSpPr>
          <p:nvPr>
            <p:ph/>
          </p:nvPr>
        </p:nvSpPr>
        <p:spPr>
          <a:xfrm>
            <a:off x="2743200" y="152400"/>
            <a:ext cx="6553200" cy="476250"/>
          </a:xfrm>
        </p:spPr>
        <p:txBody>
          <a:bodyPr>
            <a:normAutofit/>
          </a:bodyPr>
          <a:lstStyle/>
          <a:p>
            <a:pPr marL="0" indent="0">
              <a:buNone/>
            </a:pPr>
            <a:r>
              <a:rPr lang="en-US" altLang="ru-RU" b="1" dirty="0">
                <a:solidFill>
                  <a:srgbClr val="FF0000"/>
                </a:solidFill>
                <a:latin typeface="Times New Roman" panose="02020603050405020304" pitchFamily="18" charset="0"/>
              </a:rPr>
              <a:t>Specialized high-current cyclotron DC280</a:t>
            </a:r>
            <a:endParaRPr lang="ru-RU" altLang="ru-RU" b="1" dirty="0">
              <a:solidFill>
                <a:srgbClr val="FF0000"/>
              </a:solidFill>
              <a:latin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341" y="628650"/>
            <a:ext cx="4253435" cy="28387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161" y="628650"/>
            <a:ext cx="4253437" cy="283870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93" t="1913" r="2163" b="2709"/>
          <a:stretch/>
        </p:blipFill>
        <p:spPr>
          <a:xfrm>
            <a:off x="1763340" y="3737379"/>
            <a:ext cx="4255156" cy="2927308"/>
          </a:xfrm>
          <a:prstGeom prst="rect">
            <a:avLst/>
          </a:prstGeom>
        </p:spPr>
      </p:pic>
      <p:graphicFrame>
        <p:nvGraphicFramePr>
          <p:cNvPr id="6" name="Group 58"/>
          <p:cNvGraphicFramePr>
            <a:graphicFrameLocks noGrp="1"/>
          </p:cNvGraphicFramePr>
          <p:nvPr>
            <p:extLst/>
          </p:nvPr>
        </p:nvGraphicFramePr>
        <p:xfrm>
          <a:off x="7020713" y="3600647"/>
          <a:ext cx="2956331" cy="3064040"/>
        </p:xfrm>
        <a:graphic>
          <a:graphicData uri="http://schemas.openxmlformats.org/drawingml/2006/table">
            <a:tbl>
              <a:tblPr>
                <a:tableStyleId>{69CF1AB2-1976-4502-BF36-3FF5EA218861}</a:tableStyleId>
              </a:tblPr>
              <a:tblGrid>
                <a:gridCol w="859399">
                  <a:extLst>
                    <a:ext uri="{9D8B030D-6E8A-4147-A177-3AD203B41FA5}">
                      <a16:colId xmlns="" xmlns:a16="http://schemas.microsoft.com/office/drawing/2014/main" val="20000"/>
                    </a:ext>
                  </a:extLst>
                </a:gridCol>
                <a:gridCol w="1009489">
                  <a:extLst>
                    <a:ext uri="{9D8B030D-6E8A-4147-A177-3AD203B41FA5}">
                      <a16:colId xmlns="" xmlns:a16="http://schemas.microsoft.com/office/drawing/2014/main" val="20001"/>
                    </a:ext>
                  </a:extLst>
                </a:gridCol>
                <a:gridCol w="1087443">
                  <a:extLst>
                    <a:ext uri="{9D8B030D-6E8A-4147-A177-3AD203B41FA5}">
                      <a16:colId xmlns="" xmlns:a16="http://schemas.microsoft.com/office/drawing/2014/main" val="20002"/>
                    </a:ext>
                  </a:extLst>
                </a:gridCol>
              </a:tblGrid>
              <a:tr h="609756">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DC280 (expected)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2"/>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3"/>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4"/>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5"/>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6"/>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9"/>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442670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7" name="Group 7"/>
          <p:cNvGraphicFramePr>
            <a:graphicFrameLocks noGrp="1"/>
          </p:cNvGraphicFramePr>
          <p:nvPr>
            <p:extLst/>
          </p:nvPr>
        </p:nvGraphicFramePr>
        <p:xfrm>
          <a:off x="4021189" y="5288194"/>
          <a:ext cx="4152900" cy="1158875"/>
        </p:xfrm>
        <a:graphic>
          <a:graphicData uri="http://schemas.openxmlformats.org/drawingml/2006/table">
            <a:tbl>
              <a:tblPr/>
              <a:tblGrid>
                <a:gridCol w="2284413">
                  <a:extLst>
                    <a:ext uri="{9D8B030D-6E8A-4147-A177-3AD203B41FA5}">
                      <a16:colId xmlns:a16="http://schemas.microsoft.com/office/drawing/2014/main" xmlns="" val="20000"/>
                    </a:ext>
                  </a:extLst>
                </a:gridCol>
                <a:gridCol w="1868487">
                  <a:extLst>
                    <a:ext uri="{9D8B030D-6E8A-4147-A177-3AD203B41FA5}">
                      <a16:colId xmlns:a16="http://schemas.microsoft.com/office/drawing/2014/main" xmlns=""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Reaction</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Transmission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48</a:t>
                      </a:r>
                      <a:r>
                        <a:rPr kumimoji="0" lang="en-US" sz="1700" b="1" i="0" u="none" strike="noStrike" cap="none" normalizeH="0" baseline="0">
                          <a:ln>
                            <a:noFill/>
                          </a:ln>
                          <a:solidFill>
                            <a:srgbClr val="003399"/>
                          </a:solidFill>
                          <a:effectLst/>
                          <a:latin typeface="Times New Roman" pitchFamily="18" charset="0"/>
                          <a:cs typeface="Arial" charset="0"/>
                        </a:rPr>
                        <a:t>Ca,3n)</a:t>
                      </a:r>
                      <a:r>
                        <a:rPr kumimoji="0" lang="en-US" sz="1700" b="1" i="0" u="none" strike="noStrike" cap="none" normalizeH="0" baseline="30000">
                          <a:ln>
                            <a:noFill/>
                          </a:ln>
                          <a:solidFill>
                            <a:srgbClr val="003399"/>
                          </a:solidFill>
                          <a:effectLst/>
                          <a:latin typeface="Times New Roman" pitchFamily="18" charset="0"/>
                          <a:cs typeface="Arial" charset="0"/>
                        </a:rPr>
                        <a:t>289</a:t>
                      </a:r>
                      <a:r>
                        <a:rPr kumimoji="0" lang="en-US" sz="1700" b="1" i="0" u="none" strike="noStrike" cap="none" normalizeH="0" baseline="0">
                          <a:ln>
                            <a:noFill/>
                          </a:ln>
                          <a:solidFill>
                            <a:srgbClr val="003399"/>
                          </a:solidFill>
                          <a:effectLst/>
                          <a:latin typeface="Times New Roman" pitchFamily="18" charset="0"/>
                          <a:cs typeface="Arial" charset="0"/>
                        </a:rPr>
                        <a:t>114</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60 %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dirty="0">
                          <a:ln>
                            <a:noFill/>
                          </a:ln>
                          <a:solidFill>
                            <a:srgbClr val="003399"/>
                          </a:solidFill>
                          <a:effectLst/>
                          <a:latin typeface="Times New Roman" pitchFamily="18" charset="0"/>
                          <a:cs typeface="Arial" charset="0"/>
                        </a:rPr>
                        <a:t>244</a:t>
                      </a:r>
                      <a:r>
                        <a:rPr kumimoji="0" lang="en-US" sz="1700" b="1" i="0" u="none" strike="noStrike" cap="none" normalizeH="0" baseline="0" dirty="0">
                          <a:ln>
                            <a:noFill/>
                          </a:ln>
                          <a:solidFill>
                            <a:srgbClr val="003399"/>
                          </a:solidFill>
                          <a:effectLst/>
                          <a:latin typeface="Times New Roman" pitchFamily="18" charset="0"/>
                          <a:cs typeface="Arial" charset="0"/>
                        </a:rPr>
                        <a:t>Pu(</a:t>
                      </a:r>
                      <a:r>
                        <a:rPr kumimoji="0" lang="en-US" sz="1700" b="1" i="0" u="none" strike="noStrike" cap="none" normalizeH="0" baseline="30000" dirty="0">
                          <a:ln>
                            <a:noFill/>
                          </a:ln>
                          <a:solidFill>
                            <a:srgbClr val="003399"/>
                          </a:solidFill>
                          <a:effectLst/>
                          <a:latin typeface="Times New Roman" pitchFamily="18" charset="0"/>
                          <a:cs typeface="Arial" charset="0"/>
                        </a:rPr>
                        <a:t>58</a:t>
                      </a:r>
                      <a:r>
                        <a:rPr kumimoji="0" lang="en-US" sz="1700" b="1" i="0" u="none" strike="noStrike" cap="none" normalizeH="0" baseline="0" dirty="0">
                          <a:ln>
                            <a:noFill/>
                          </a:ln>
                          <a:solidFill>
                            <a:srgbClr val="003399"/>
                          </a:solidFill>
                          <a:effectLst/>
                          <a:latin typeface="Times New Roman" pitchFamily="18" charset="0"/>
                          <a:cs typeface="Arial" charset="0"/>
                        </a:rPr>
                        <a:t>Fe,4n)</a:t>
                      </a:r>
                      <a:r>
                        <a:rPr kumimoji="0" lang="en-US" sz="1700" b="1" i="0" u="none" strike="noStrike" cap="none" normalizeH="0" baseline="30000" dirty="0">
                          <a:ln>
                            <a:noFill/>
                          </a:ln>
                          <a:solidFill>
                            <a:srgbClr val="003399"/>
                          </a:solidFill>
                          <a:effectLst/>
                          <a:latin typeface="Times New Roman" pitchFamily="18" charset="0"/>
                          <a:cs typeface="Arial" charset="0"/>
                        </a:rPr>
                        <a:t>298</a:t>
                      </a:r>
                      <a:r>
                        <a:rPr kumimoji="0" lang="en-US" sz="1700" b="1" i="0" u="none" strike="noStrike" cap="none" normalizeH="0" baseline="0" dirty="0">
                          <a:ln>
                            <a:noFill/>
                          </a:ln>
                          <a:solidFill>
                            <a:srgbClr val="003399"/>
                          </a:solidFill>
                          <a:effectLst/>
                          <a:latin typeface="Times New Roman" pitchFamily="18" charset="0"/>
                          <a:cs typeface="Arial" charset="0"/>
                        </a:rPr>
                        <a:t>120</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75 %</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9" name="Заголовок 1"/>
          <p:cNvSpPr>
            <a:spLocks noGrp="1"/>
          </p:cNvSpPr>
          <p:nvPr>
            <p:ph type="ctrTitle" idx="4294967295"/>
          </p:nvPr>
        </p:nvSpPr>
        <p:spPr>
          <a:xfrm>
            <a:off x="3541702" y="162529"/>
            <a:ext cx="5111874" cy="786929"/>
          </a:xfrm>
        </p:spPr>
        <p:txBody>
          <a:bodyPr vert="horz" lIns="36000" tIns="45720" rIns="36000" bIns="45720" rtlCol="0" anchor="ctr" anchorCtr="1">
            <a:normAutofit/>
          </a:bodyPr>
          <a:lstStyle/>
          <a:p>
            <a:pPr eaLnBrk="1" hangingPunct="1">
              <a:defRPr/>
            </a:pPr>
            <a:r>
              <a:rPr lang="en-US" sz="2800" b="1" dirty="0">
                <a:solidFill>
                  <a:srgbClr val="C00000"/>
                </a:solidFill>
                <a:latin typeface="Times New Roman" pitchFamily="18" charset="0"/>
              </a:rPr>
              <a:t>New FLNR’s gas-filled separator</a:t>
            </a:r>
            <a:r>
              <a:rPr lang="en-US" sz="2000" b="1" dirty="0">
                <a:solidFill>
                  <a:srgbClr val="C00000"/>
                </a:solidFill>
                <a:latin typeface="Times New Roman" pitchFamily="18" charset="0"/>
              </a:rPr>
              <a:t> </a:t>
            </a:r>
            <a:endParaRPr lang="ru-RU" sz="2000" b="1"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406" y="1630359"/>
            <a:ext cx="3612593" cy="2647040"/>
          </a:xfrm>
          <a:prstGeom prst="rect">
            <a:avLst/>
          </a:prstGeom>
        </p:spPr>
      </p:pic>
      <p:pic>
        <p:nvPicPr>
          <p:cNvPr id="15" name="Picture 5"/>
          <p:cNvPicPr>
            <a:picLocks noChangeAspect="1"/>
          </p:cNvPicPr>
          <p:nvPr/>
        </p:nvPicPr>
        <p:blipFill>
          <a:blip r:embed="rId4" cstate="print">
            <a:clrChange>
              <a:clrFrom>
                <a:srgbClr val="FDFDFD"/>
              </a:clrFrom>
              <a:clrTo>
                <a:srgbClr val="FDFDFD">
                  <a:alpha val="0"/>
                </a:srgbClr>
              </a:clrTo>
            </a:clrChange>
          </a:blip>
          <a:stretch>
            <a:fillRect/>
          </a:stretch>
        </p:blipFill>
        <p:spPr>
          <a:xfrm>
            <a:off x="8980958" y="134657"/>
            <a:ext cx="1477575" cy="814800"/>
          </a:xfrm>
          <a:prstGeom prst="rect">
            <a:avLst/>
          </a:prstGeom>
        </p:spPr>
      </p:pic>
      <p:pic>
        <p:nvPicPr>
          <p:cNvPr id="12" name="Picture 2" descr="flerovlab new log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8662"/>
            <a:ext cx="1365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73952" y="1270341"/>
            <a:ext cx="4962201" cy="3311730"/>
          </a:xfrm>
          <a:prstGeom prst="rect">
            <a:avLst/>
          </a:prstGeom>
        </p:spPr>
      </p:pic>
    </p:spTree>
    <p:extLst>
      <p:ext uri="{BB962C8B-B14F-4D97-AF65-F5344CB8AC3E}">
        <p14:creationId xmlns:p14="http://schemas.microsoft.com/office/powerpoint/2010/main" val="3607094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2793</Words>
  <Application>Microsoft Office PowerPoint</Application>
  <PresentationFormat>Широкоэкранный</PresentationFormat>
  <Paragraphs>322</Paragraphs>
  <Slides>30</Slides>
  <Notes>15</Notes>
  <HiddenSlides>0</HiddenSlides>
  <MMClips>0</MMClips>
  <ScaleCrop>false</ScaleCrop>
  <HeadingPairs>
    <vt:vector size="8" baseType="variant">
      <vt:variant>
        <vt:lpstr>Использованные шрифты</vt:lpstr>
      </vt:variant>
      <vt:variant>
        <vt:i4>21</vt:i4>
      </vt:variant>
      <vt:variant>
        <vt:lpstr>Тема</vt:lpstr>
      </vt:variant>
      <vt:variant>
        <vt:i4>1</vt:i4>
      </vt:variant>
      <vt:variant>
        <vt:lpstr>Внедренные серверы OLE</vt:lpstr>
      </vt:variant>
      <vt:variant>
        <vt:i4>2</vt:i4>
      </vt:variant>
      <vt:variant>
        <vt:lpstr>Заголовки слайдов</vt:lpstr>
      </vt:variant>
      <vt:variant>
        <vt:i4>30</vt:i4>
      </vt:variant>
    </vt:vector>
  </HeadingPairs>
  <TitlesOfParts>
    <vt:vector size="54" baseType="lpstr">
      <vt:lpstr>Arial Unicode MS</vt:lpstr>
      <vt:lpstr>Gungsuh</vt:lpstr>
      <vt:lpstr>ＭＳ Ｐゴシック</vt:lpstr>
      <vt:lpstr>SimSun</vt:lpstr>
      <vt:lpstr>Arial</vt:lpstr>
      <vt:lpstr>Arial Black</vt:lpstr>
      <vt:lpstr>Arial Rounded MT Bold</vt:lpstr>
      <vt:lpstr>Book Antiqua</vt:lpstr>
      <vt:lpstr>Calibri</vt:lpstr>
      <vt:lpstr>Calibri Light</vt:lpstr>
      <vt:lpstr>Cambria Math</vt:lpstr>
      <vt:lpstr>Clarendon Extended</vt:lpstr>
      <vt:lpstr>Comic Sans MS</vt:lpstr>
      <vt:lpstr>Georgia</vt:lpstr>
      <vt:lpstr>GeoSlab703 Md BT</vt:lpstr>
      <vt:lpstr>Gill Sans MT</vt:lpstr>
      <vt:lpstr>Segoe UI Semilight</vt:lpstr>
      <vt:lpstr>Symbol</vt:lpstr>
      <vt:lpstr>Times New Roman</vt:lpstr>
      <vt:lpstr>Times New Roman Bold</vt:lpstr>
      <vt:lpstr>Wingdings</vt:lpstr>
      <vt:lpstr>Тема Office</vt:lpstr>
      <vt:lpstr>Graph</vt:lpstr>
      <vt:lpstr>CorelDRAW</vt:lpstr>
      <vt:lpstr>Презентация PowerPoint</vt:lpstr>
      <vt:lpstr>Презентация PowerPoint</vt:lpstr>
      <vt:lpstr>Презентация PowerPoint</vt:lpstr>
      <vt:lpstr>Cross sections   of symmetric fragment formations </vt:lpstr>
      <vt:lpstr>Superheavy Elements (SHE) Factory – the Goals</vt:lpstr>
      <vt:lpstr>Презентация PowerPoint</vt:lpstr>
      <vt:lpstr>Презентация PowerPoint</vt:lpstr>
      <vt:lpstr>Презентация PowerPoint</vt:lpstr>
      <vt:lpstr>New FLNR’s gas-filled separator </vt:lpstr>
      <vt:lpstr>Презентация PowerPoint</vt:lpstr>
      <vt:lpstr>Презентация PowerPoint</vt:lpstr>
      <vt:lpstr>Презентация PowerPoint</vt:lpstr>
      <vt:lpstr>Презентация PowerPoint</vt:lpstr>
      <vt:lpstr>Презентация PowerPoint</vt:lpstr>
      <vt:lpstr>Neutron Nuclear Physcis 2018 highlights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SuperNEMO sensitivity</vt:lpstr>
      <vt:lpstr>The SuperNEMO Demonstrator</vt:lpstr>
      <vt:lpstr>Презентация PowerPoint</vt:lpstr>
      <vt:lpstr>The current status of the Demonstrator</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8</cp:revision>
  <dcterms:created xsi:type="dcterms:W3CDTF">2018-09-18T06:33:10Z</dcterms:created>
  <dcterms:modified xsi:type="dcterms:W3CDTF">2018-09-19T08:27:54Z</dcterms:modified>
</cp:coreProperties>
</file>