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2" r:id="rId2"/>
  </p:sldMasterIdLst>
  <p:notesMasterIdLst>
    <p:notesMasterId r:id="rId38"/>
  </p:notesMasterIdLst>
  <p:sldIdLst>
    <p:sldId id="689" r:id="rId3"/>
    <p:sldId id="665" r:id="rId4"/>
    <p:sldId id="696" r:id="rId5"/>
    <p:sldId id="672" r:id="rId6"/>
    <p:sldId id="673" r:id="rId7"/>
    <p:sldId id="674" r:id="rId8"/>
    <p:sldId id="646" r:id="rId9"/>
    <p:sldId id="607" r:id="rId10"/>
    <p:sldId id="675" r:id="rId11"/>
    <p:sldId id="620" r:id="rId12"/>
    <p:sldId id="652" r:id="rId13"/>
    <p:sldId id="655" r:id="rId14"/>
    <p:sldId id="680" r:id="rId15"/>
    <p:sldId id="631" r:id="rId16"/>
    <p:sldId id="621" r:id="rId17"/>
    <p:sldId id="691" r:id="rId18"/>
    <p:sldId id="625" r:id="rId19"/>
    <p:sldId id="654" r:id="rId20"/>
    <p:sldId id="681" r:id="rId21"/>
    <p:sldId id="645" r:id="rId22"/>
    <p:sldId id="639" r:id="rId23"/>
    <p:sldId id="641" r:id="rId24"/>
    <p:sldId id="666" r:id="rId25"/>
    <p:sldId id="660" r:id="rId26"/>
    <p:sldId id="667" r:id="rId27"/>
    <p:sldId id="698" r:id="rId28"/>
    <p:sldId id="682" r:id="rId29"/>
    <p:sldId id="695" r:id="rId30"/>
    <p:sldId id="664" r:id="rId31"/>
    <p:sldId id="684" r:id="rId32"/>
    <p:sldId id="685" r:id="rId33"/>
    <p:sldId id="686" r:id="rId34"/>
    <p:sldId id="687" r:id="rId35"/>
    <p:sldId id="697" r:id="rId36"/>
    <p:sldId id="694" r:id="rId3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DejaVu Sans" panose="020B0603030804020204" pitchFamily="34" charset="0"/>
      <p:regular r:id="rId43"/>
      <p:bold r:id="rId44"/>
      <p:italic r:id="rId45"/>
      <p:boldItalic r:id="rId46"/>
    </p:embeddedFont>
    <p:embeddedFont>
      <p:font typeface="Arial Narrow" panose="020B0606020202030204" pitchFamily="34" charset="0"/>
      <p:regular r:id="rId47"/>
      <p:bold r:id="rId48"/>
      <p:italic r:id="rId49"/>
      <p:boldItalic r:id="rId5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FF66"/>
    <a:srgbClr val="EAEAEA"/>
    <a:srgbClr val="2D2D8A"/>
    <a:srgbClr val="B9B9B9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9832" autoAdjust="0"/>
  </p:normalViewPr>
  <p:slideViewPr>
    <p:cSldViewPr>
      <p:cViewPr varScale="1">
        <p:scale>
          <a:sx n="74" d="100"/>
          <a:sy n="74" d="100"/>
        </p:scale>
        <p:origin x="72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-3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image" Target="../media/image10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133600" cy="365125"/>
          </a:xfrm>
        </p:spPr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0"/>
            <a:ext cx="305752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66667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3092450" y="0"/>
            <a:ext cx="29527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3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3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6364288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-54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46" name="Picture 18" descr="CBMelectro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117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7" name="Group 29"/>
          <p:cNvGrpSpPr>
            <a:grpSpLocks/>
          </p:cNvGrpSpPr>
          <p:nvPr userDrawn="1"/>
        </p:nvGrpSpPr>
        <p:grpSpPr bwMode="auto">
          <a:xfrm>
            <a:off x="571500" y="6237288"/>
            <a:ext cx="1323975" cy="442912"/>
            <a:chOff x="360" y="3929"/>
            <a:chExt cx="834" cy="279"/>
          </a:xfrm>
        </p:grpSpPr>
        <p:pic>
          <p:nvPicPr>
            <p:cNvPr id="48149" name="Picture 21" descr="9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6"/>
            <a:stretch>
              <a:fillRect/>
            </a:stretch>
          </p:blipFill>
          <p:spPr bwMode="auto">
            <a:xfrm>
              <a:off x="360" y="3929"/>
              <a:ext cx="278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5" name="Picture 27" descr="9_2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9"/>
            <a:stretch>
              <a:fillRect/>
            </a:stretch>
          </p:blipFill>
          <p:spPr bwMode="auto">
            <a:xfrm>
              <a:off x="642" y="3929"/>
              <a:ext cx="552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6113463" y="6257925"/>
          <a:ext cx="6699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7" name="Acrobat Document" r:id="rId9" imgW="5668166" imgH="8019048" progId="AcroExch.Document.7">
                  <p:embed/>
                </p:oleObj>
              </mc:Choice>
              <mc:Fallback>
                <p:oleObj name="Acrobat Document" r:id="rId9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6113463" y="6257925"/>
                        <a:ext cx="6699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1943100"/>
          </a:xfrm>
          <a:prstGeom prst="rect">
            <a:avLst/>
          </a:prstGeom>
          <a:solidFill>
            <a:schemeClr val="bg1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16D608-34ED-4CFF-84BF-02067398AA3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4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F0BB8-716A-466C-8758-386022D3B54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93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4B4BF9-9CCF-4B48-99B0-F8A0F53E87F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05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1FB28-CE83-4B5A-B2E0-20C0026E96A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9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D598C-D208-40BF-9F50-1C62B90C5D1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5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B9F9B-6197-4F77-A07D-9CDB921B43D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96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76600" cy="365125"/>
          </a:xfrm>
        </p:spPr>
        <p:txBody>
          <a:bodyPr/>
          <a:lstStyle/>
          <a:p>
            <a:r>
              <a:rPr lang="en-US" dirty="0" smtClean="0"/>
              <a:t>J.M. Heuser - CBM STS tracking system for BM@N 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001000" y="6356350"/>
            <a:ext cx="6858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47374-E9C4-4CA3-8141-90E11A6D190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3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549571-01BF-46AC-87A2-668041CEE4C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48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C39B60-922F-40F9-8B10-CCDF5FFB686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0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CA5C7-3848-445B-B6F1-5D9FA521527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662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3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133600" cy="365125"/>
          </a:xfrm>
        </p:spPr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2nd MPD/BM@N Collaboration Meeting, JINR, 29-30 Oct. 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J.M. Heuser - CBM STS tracking system for BM@N </a:t>
            </a: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B1F1-296B-45A0-A36A-AE02A4E1E56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-center.eu/for-users/experiments/nuclear-matter-physics/cbm/projects/mcbm.html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6.jpeg"/><Relationship Id="rId4" Type="http://schemas.openxmlformats.org/officeDocument/2006/relationships/image" Target="../media/image85.png"/><Relationship Id="rId9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www.jinr.ru/posts/joint-plans-for-the-nearest-futu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jinr.ru/confLogin.py?returnURL=https://indico.jinr.ru/conferenceDisplay.py?confId%3D544&amp;confId=54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jp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1470025"/>
          </a:xfrm>
        </p:spPr>
        <p:txBody>
          <a:bodyPr>
            <a:normAutofit/>
          </a:bodyPr>
          <a:lstStyle/>
          <a:p>
            <a:r>
              <a:rPr lang="en-US" spc="-150" dirty="0" smtClean="0"/>
              <a:t>CBM STS tracking system for BM@N</a:t>
            </a:r>
            <a:endParaRPr lang="en-US" sz="3100" i="1" spc="-1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56225"/>
            <a:ext cx="9144000" cy="1349375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Johann M. Heuser, GSI Darmstadt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for the CBM-STS team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050" dirty="0" smtClean="0">
                <a:solidFill>
                  <a:schemeClr val="tx1"/>
                </a:solidFill>
              </a:rPr>
              <a:t/>
            </a:r>
            <a:br>
              <a:rPr lang="en-US" sz="1050" dirty="0" smtClean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2</a:t>
            </a:r>
            <a:r>
              <a:rPr lang="en-US" sz="1600" baseline="30000" dirty="0" smtClean="0">
                <a:solidFill>
                  <a:schemeClr val="tx1"/>
                </a:solidFill>
              </a:rPr>
              <a:t>nd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Collaboration </a:t>
            </a:r>
            <a:r>
              <a:rPr lang="en-US" sz="1600" dirty="0" smtClean="0">
                <a:solidFill>
                  <a:schemeClr val="tx1"/>
                </a:solidFill>
              </a:rPr>
              <a:t>Meeting of </a:t>
            </a:r>
            <a:r>
              <a:rPr lang="en-US" sz="1600" dirty="0">
                <a:solidFill>
                  <a:schemeClr val="tx1"/>
                </a:solidFill>
              </a:rPr>
              <a:t>the MPD and BM@N experiments </a:t>
            </a:r>
            <a:r>
              <a:rPr lang="en-US" sz="1600" dirty="0" smtClean="0">
                <a:solidFill>
                  <a:schemeClr val="tx1"/>
                </a:solidFill>
              </a:rPr>
              <a:t>at NICA 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29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30 October </a:t>
            </a:r>
            <a:r>
              <a:rPr lang="en-US" sz="1600" dirty="0">
                <a:solidFill>
                  <a:schemeClr val="tx1"/>
                </a:solidFill>
              </a:rPr>
              <a:t>2018, </a:t>
            </a:r>
            <a:r>
              <a:rPr lang="en-US" sz="1600" dirty="0" smtClean="0">
                <a:solidFill>
                  <a:schemeClr val="tx1"/>
                </a:solidFill>
              </a:rPr>
              <a:t>JINR-VBLHEP</a:t>
            </a:r>
            <a:r>
              <a:rPr lang="en-US" sz="1600" dirty="0">
                <a:solidFill>
                  <a:schemeClr val="tx1"/>
                </a:solidFill>
              </a:rPr>
              <a:t>,  </a:t>
            </a:r>
            <a:r>
              <a:rPr lang="en-US" sz="1600" dirty="0" err="1">
                <a:solidFill>
                  <a:schemeClr val="tx1"/>
                </a:solidFill>
              </a:rPr>
              <a:t>Dubna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00200" y="2819400"/>
            <a:ext cx="6096000" cy="1188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romanUcPeriod"/>
            </a:pPr>
            <a:r>
              <a:rPr lang="en-US" sz="2400" i="1" dirty="0" smtClean="0">
                <a:solidFill>
                  <a:schemeClr val="tx1"/>
                </a:solidFill>
              </a:rPr>
              <a:t>Progress with CBM-STS </a:t>
            </a:r>
          </a:p>
          <a:p>
            <a:pPr marL="514350" indent="-514350" algn="l">
              <a:buFont typeface="+mj-lt"/>
              <a:buAutoNum type="romanUcPeriod"/>
            </a:pPr>
            <a:r>
              <a:rPr lang="en-US" sz="2400" i="1" dirty="0" smtClean="0">
                <a:solidFill>
                  <a:schemeClr val="tx1"/>
                </a:solidFill>
              </a:rPr>
              <a:t>System definition of BM@N-STS </a:t>
            </a:r>
          </a:p>
          <a:p>
            <a:pPr marL="514350" indent="-514350" algn="l">
              <a:buFont typeface="+mj-lt"/>
              <a:buAutoNum type="romanUcPeriod"/>
            </a:pPr>
            <a:r>
              <a:rPr lang="en-US" sz="2400" i="1" dirty="0" smtClean="0">
                <a:solidFill>
                  <a:schemeClr val="tx1"/>
                </a:solidFill>
              </a:rPr>
              <a:t>CBM-STS timeline, links to BM@N planning </a:t>
            </a:r>
          </a:p>
        </p:txBody>
      </p:sp>
    </p:spTree>
    <p:extLst>
      <p:ext uri="{BB962C8B-B14F-4D97-AF65-F5344CB8AC3E}">
        <p14:creationId xmlns:p14="http://schemas.microsoft.com/office/powerpoint/2010/main" val="40435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Silicon </a:t>
            </a:r>
            <a:r>
              <a:rPr lang="en-US" dirty="0" err="1" smtClean="0"/>
              <a:t>Microstrip</a:t>
            </a:r>
            <a:r>
              <a:rPr lang="en-US" dirty="0" smtClean="0"/>
              <a:t> Sensors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8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3456499" y="1296953"/>
            <a:ext cx="4989259" cy="358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4191000"/>
            <a:ext cx="163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6.2 </a:t>
            </a:r>
            <a:r>
              <a:rPr lang="de-DE" i="1" dirty="0" smtClean="0"/>
              <a:t> x   2.2 </a:t>
            </a:r>
            <a:r>
              <a:rPr lang="de-DE" i="1" dirty="0"/>
              <a:t>cm</a:t>
            </a:r>
            <a:r>
              <a:rPr lang="de-DE" i="1" baseline="30000" dirty="0"/>
              <a:t>2</a:t>
            </a:r>
            <a:endParaRPr lang="en-US" i="1" baseline="30000" dirty="0"/>
          </a:p>
          <a:p>
            <a:r>
              <a:rPr lang="de-DE" i="1" dirty="0"/>
              <a:t>6.2 </a:t>
            </a:r>
            <a:r>
              <a:rPr lang="de-DE" i="1" dirty="0" smtClean="0"/>
              <a:t> x   4.2 </a:t>
            </a:r>
            <a:r>
              <a:rPr lang="de-DE" i="1" dirty="0"/>
              <a:t>cm</a:t>
            </a:r>
            <a:r>
              <a:rPr lang="de-DE" i="1" baseline="30000" dirty="0"/>
              <a:t>2</a:t>
            </a:r>
            <a:endParaRPr lang="en-US" i="1" baseline="30000" dirty="0"/>
          </a:p>
          <a:p>
            <a:r>
              <a:rPr lang="de-DE" i="1" dirty="0"/>
              <a:t>6.2 </a:t>
            </a:r>
            <a:r>
              <a:rPr lang="de-DE" i="1" dirty="0" smtClean="0"/>
              <a:t> x   6.2 cm</a:t>
            </a:r>
            <a:r>
              <a:rPr lang="de-DE" i="1" baseline="30000" dirty="0" smtClean="0"/>
              <a:t>2</a:t>
            </a:r>
            <a:endParaRPr lang="de-DE" i="1" dirty="0" smtClean="0"/>
          </a:p>
          <a:p>
            <a:r>
              <a:rPr lang="de-DE" i="1" dirty="0" smtClean="0"/>
              <a:t>6.2  x 12.4 cm</a:t>
            </a:r>
            <a:r>
              <a:rPr lang="de-DE" i="1" baseline="30000" dirty="0" smtClean="0"/>
              <a:t>2</a:t>
            </a:r>
            <a:endParaRPr lang="en-US" i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80999" y="1752600"/>
            <a:ext cx="30754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/>
              <a:t>double-sided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/>
              <a:t>1024 strips of 58 µm pitch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/>
              <a:t>4 variants/strip lengths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/>
              <a:t>final prototypes realized with two vendors: </a:t>
            </a:r>
            <a:endParaRPr lang="en-US" sz="2000" dirty="0"/>
          </a:p>
          <a:p>
            <a:pPr lvl="1" indent="-288925">
              <a:buFont typeface="Symbol" panose="05050102010706020507" pitchFamily="18" charset="2"/>
              <a:buChar char="-"/>
            </a:pPr>
            <a:r>
              <a:rPr lang="en-US" sz="2000" dirty="0" err="1" smtClean="0"/>
              <a:t>CiS</a:t>
            </a:r>
            <a:r>
              <a:rPr lang="en-US" sz="2000" dirty="0" smtClean="0"/>
              <a:t>, Germany</a:t>
            </a:r>
          </a:p>
          <a:p>
            <a:pPr lvl="1" indent="-288925">
              <a:buFont typeface="Symbol" panose="05050102010706020507" pitchFamily="18" charset="2"/>
              <a:buChar char="-"/>
            </a:pPr>
            <a:r>
              <a:rPr lang="en-US" sz="2000" dirty="0" smtClean="0"/>
              <a:t>Hamamatsu, Japan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4876800"/>
            <a:ext cx="608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 smtClean="0"/>
              <a:t>Internal Sensor Review:   April 2018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 smtClean="0"/>
              <a:t>Tendering: 	             August – September 2018</a:t>
            </a:r>
            <a:br>
              <a:rPr lang="en-US" dirty="0" smtClean="0"/>
            </a:br>
            <a:r>
              <a:rPr lang="en-US" dirty="0" smtClean="0"/>
              <a:t>                                             Offers received, negotiations ahead         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 smtClean="0"/>
              <a:t>Aim:       	             Production 2019 – 2020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3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Front-end ASIC and read-out electronics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7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1" y="1761931"/>
            <a:ext cx="26880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95431" y="176193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current prototype </a:t>
            </a:r>
            <a:br>
              <a:rPr lang="en-US" sz="1600" i="1" dirty="0" smtClean="0"/>
            </a:br>
            <a:r>
              <a:rPr lang="en-US" sz="1600" i="1" dirty="0" smtClean="0"/>
              <a:t>STS-XYTER v2.0</a:t>
            </a:r>
          </a:p>
          <a:p>
            <a:endParaRPr lang="en-US" sz="1600" i="1" dirty="0"/>
          </a:p>
          <a:p>
            <a:r>
              <a:rPr lang="en-US" sz="1600" i="1" dirty="0" smtClean="0"/>
              <a:t>STS-XYTER v2.1 submitted </a:t>
            </a:r>
            <a:endParaRPr lang="en-US" sz="1600" i="1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8849" y="4544857"/>
            <a:ext cx="4657730" cy="1052497"/>
            <a:chOff x="208507" y="4208045"/>
            <a:chExt cx="4322576" cy="976763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88" b="32639"/>
            <a:stretch/>
          </p:blipFill>
          <p:spPr bwMode="auto">
            <a:xfrm>
              <a:off x="304800" y="4313856"/>
              <a:ext cx="4076700" cy="665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 rot="19522105">
              <a:off x="208507" y="4208045"/>
              <a:ext cx="762000" cy="299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995484">
              <a:off x="323735" y="4885491"/>
              <a:ext cx="4060693" cy="299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123785">
              <a:off x="4043086" y="4491366"/>
              <a:ext cx="676678" cy="299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76" y="2286000"/>
            <a:ext cx="3787610" cy="315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1000" y="5376446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Front-end electronics board FEB-8</a:t>
            </a:r>
            <a:endParaRPr lang="en-US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592406" y="5545723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/>
              <a:t>Common Read-out Board test chain with GBT chipset</a:t>
            </a:r>
          </a:p>
          <a:p>
            <a:pPr algn="r"/>
            <a:r>
              <a:rPr lang="en-US" sz="1600" i="1" dirty="0" smtClean="0"/>
              <a:t>(not applicable to BM@N)  </a:t>
            </a:r>
            <a:endParaRPr lang="en-US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3007" y="3562738"/>
            <a:ext cx="3957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128 channels</a:t>
            </a:r>
          </a:p>
          <a:p>
            <a:r>
              <a:rPr lang="en-US" sz="1400" i="1" dirty="0" smtClean="0"/>
              <a:t>self-triggering </a:t>
            </a:r>
          </a:p>
          <a:p>
            <a:r>
              <a:rPr lang="en-US" sz="1400" i="1" dirty="0" smtClean="0"/>
              <a:t>5 bit ADC, time resolution &lt; 5 ns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6375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Micro-cables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8" name="Picture 2" descr="Q:\Eigene Dateien\Work\CBM\STS-Kharkov\photos cable layers\spacer-50-percent-me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00484"/>
            <a:ext cx="2045613" cy="1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49024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cable stack:    </a:t>
            </a:r>
            <a:r>
              <a:rPr lang="en-US" sz="1600" i="1" dirty="0" smtClean="0"/>
              <a:t>thickness  ~ 800 </a:t>
            </a:r>
            <a:r>
              <a:rPr lang="en-US" sz="1600" i="1" dirty="0"/>
              <a:t>µm </a:t>
            </a:r>
            <a:r>
              <a:rPr lang="en-US" sz="1600" i="1" dirty="0" smtClean="0"/>
              <a:t>/ 0.23</a:t>
            </a:r>
            <a:r>
              <a:rPr lang="en-US" sz="1600" i="1" dirty="0"/>
              <a:t>% X</a:t>
            </a:r>
            <a:r>
              <a:rPr lang="en-US" sz="1600" i="1" baseline="-25000" dirty="0"/>
              <a:t>0</a:t>
            </a:r>
            <a:endParaRPr lang="de-DE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4" y="1490246"/>
            <a:ext cx="2045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meshed spacer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8827" y="4164227"/>
            <a:ext cx="6698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signal layer:    </a:t>
            </a:r>
            <a:r>
              <a:rPr lang="en-US" sz="1600" i="1" dirty="0" smtClean="0"/>
              <a:t>64 Al lines of 116 µm pitch,  14 µm thick on 10 µm polyimide </a:t>
            </a:r>
            <a:endParaRPr lang="de-DE" sz="1600" i="1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073" y="1958095"/>
            <a:ext cx="2263140" cy="166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1"/>
          <p:cNvSpPr txBox="1"/>
          <p:nvPr/>
        </p:nvSpPr>
        <p:spPr>
          <a:xfrm>
            <a:off x="6619413" y="1219200"/>
            <a:ext cx="226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64 traces per signal layer</a:t>
            </a:r>
          </a:p>
          <a:p>
            <a:r>
              <a:rPr lang="en-US" sz="1600" i="1" dirty="0"/>
              <a:t>2 signal </a:t>
            </a:r>
            <a:r>
              <a:rPr lang="en-US" sz="1600" i="1" dirty="0" smtClean="0"/>
              <a:t>layers </a:t>
            </a:r>
            <a:r>
              <a:rPr lang="en-US" sz="1600" i="1" dirty="0"/>
              <a:t>per </a:t>
            </a:r>
            <a:r>
              <a:rPr lang="en-US" sz="1600" i="1" dirty="0" smtClean="0"/>
              <a:t>cable</a:t>
            </a:r>
          </a:p>
          <a:p>
            <a:r>
              <a:rPr lang="en-US" sz="1600" i="1" dirty="0" smtClean="0"/>
              <a:t>8 cables per sensor side </a:t>
            </a:r>
            <a:endParaRPr lang="de-DE" sz="1600" i="1" dirty="0"/>
          </a:p>
        </p:txBody>
      </p:sp>
      <p:sp>
        <p:nvSpPr>
          <p:cNvPr id="15" name="Textfeld 2"/>
          <p:cNvSpPr txBox="1"/>
          <p:nvPr/>
        </p:nvSpPr>
        <p:spPr>
          <a:xfrm>
            <a:off x="6419966" y="5376446"/>
            <a:ext cx="2072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trace lengths 5 - 55 cm</a:t>
            </a:r>
            <a:endParaRPr lang="en-US" sz="1600" dirty="0" smtClean="0">
              <a:sym typeface="Wingdings" panose="05000000000000000000" pitchFamily="2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18531" y="5089383"/>
            <a:ext cx="3487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trace </a:t>
            </a:r>
            <a:r>
              <a:rPr lang="en-US" sz="1600" dirty="0">
                <a:sym typeface="Wingdings" panose="05000000000000000000" pitchFamily="2" charset="2"/>
              </a:rPr>
              <a:t>capacitance </a:t>
            </a:r>
            <a:r>
              <a:rPr lang="en-US" sz="1600" dirty="0" smtClean="0">
                <a:sym typeface="Wingdings" panose="05000000000000000000" pitchFamily="2" charset="2"/>
              </a:rPr>
              <a:t>0.45 </a:t>
            </a:r>
            <a:r>
              <a:rPr lang="en-US" sz="1600" dirty="0">
                <a:sym typeface="Wingdings" panose="05000000000000000000" pitchFamily="2" charset="2"/>
              </a:rPr>
              <a:t>p</a:t>
            </a:r>
            <a:r>
              <a:rPr lang="en-US" sz="1600" dirty="0" smtClean="0">
                <a:sym typeface="Wingdings" panose="05000000000000000000" pitchFamily="2" charset="2"/>
              </a:rPr>
              <a:t>F/cm</a:t>
            </a:r>
            <a:endParaRPr lang="en-US" sz="1600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81000" y="1828800"/>
            <a:ext cx="3810000" cy="1919392"/>
            <a:chOff x="457200" y="1524000"/>
            <a:chExt cx="8623848" cy="3928745"/>
          </a:xfrm>
        </p:grpSpPr>
        <p:pic>
          <p:nvPicPr>
            <p:cNvPr id="18" name="Grafik 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24000"/>
              <a:ext cx="5759450" cy="3928745"/>
            </a:xfrm>
            <a:prstGeom prst="rect">
              <a:avLst/>
            </a:prstGeom>
          </p:spPr>
        </p:pic>
        <p:sp>
          <p:nvSpPr>
            <p:cNvPr id="19" name="Right Brace 18"/>
            <p:cNvSpPr/>
            <p:nvPr/>
          </p:nvSpPr>
          <p:spPr>
            <a:xfrm>
              <a:off x="6400800" y="1752600"/>
              <a:ext cx="304800" cy="16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Brace 19"/>
            <p:cNvSpPr/>
            <p:nvPr/>
          </p:nvSpPr>
          <p:spPr>
            <a:xfrm>
              <a:off x="6410131" y="3581400"/>
              <a:ext cx="304800" cy="16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83352" y="1975767"/>
              <a:ext cx="2297696" cy="107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N-side read-out 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81801" y="3868261"/>
              <a:ext cx="2299247" cy="107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P-side </a:t>
              </a:r>
              <a:br>
                <a:rPr lang="en-US" sz="1400" dirty="0" smtClean="0"/>
              </a:br>
              <a:r>
                <a:rPr lang="en-US" sz="1400" dirty="0" smtClean="0"/>
                <a:t>read-out </a:t>
              </a:r>
              <a:endParaRPr lang="en-US" sz="1400" dirty="0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40064" b="39023"/>
          <a:stretch/>
        </p:blipFill>
        <p:spPr bwMode="auto">
          <a:xfrm rot="10800000">
            <a:off x="1371600" y="4560786"/>
            <a:ext cx="7238999" cy="31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05285" y="4781756"/>
            <a:ext cx="2445753" cy="54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>
          <a:xfrm rot="10800000">
            <a:off x="1371601" y="4501462"/>
            <a:ext cx="217996" cy="527738"/>
          </a:xfrm>
          <a:prstGeom prst="ellipse">
            <a:avLst/>
          </a:prstGeom>
          <a:noFill/>
          <a:ln>
            <a:solidFill>
              <a:srgbClr val="2D2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5" idx="0"/>
          </p:cNvCxnSpPr>
          <p:nvPr/>
        </p:nvCxnSpPr>
        <p:spPr>
          <a:xfrm flipH="1">
            <a:off x="1088107" y="5029200"/>
            <a:ext cx="392492" cy="1245948"/>
          </a:xfrm>
          <a:prstGeom prst="line">
            <a:avLst/>
          </a:prstGeom>
          <a:ln w="25400">
            <a:solidFill>
              <a:srgbClr val="2D2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5" idx="4"/>
          </p:cNvCxnSpPr>
          <p:nvPr/>
        </p:nvCxnSpPr>
        <p:spPr>
          <a:xfrm flipH="1" flipV="1">
            <a:off x="1088107" y="3873248"/>
            <a:ext cx="392492" cy="628214"/>
          </a:xfrm>
          <a:prstGeom prst="line">
            <a:avLst/>
          </a:prstGeom>
          <a:ln w="25400">
            <a:solidFill>
              <a:srgbClr val="2D2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305300" y="5040231"/>
            <a:ext cx="2045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tab-bonding of </a:t>
            </a:r>
            <a:br>
              <a:rPr lang="en-US" sz="1600" i="1" dirty="0" smtClean="0"/>
            </a:br>
            <a:r>
              <a:rPr lang="en-US" sz="1600" i="1" dirty="0" smtClean="0"/>
              <a:t>2 signal layers to </a:t>
            </a:r>
            <a:br>
              <a:rPr lang="en-US" sz="1600" i="1" dirty="0" smtClean="0"/>
            </a:br>
            <a:r>
              <a:rPr lang="en-US" sz="1600" i="1" dirty="0" smtClean="0"/>
              <a:t>Al pads on ASIC </a:t>
            </a:r>
            <a:br>
              <a:rPr lang="en-US" sz="1600" i="1" dirty="0" smtClean="0"/>
            </a:br>
            <a:r>
              <a:rPr lang="en-US" sz="1600" i="1" dirty="0" smtClean="0"/>
              <a:t>and sensor </a:t>
            </a:r>
            <a:endParaRPr lang="de-DE" sz="1600" i="1" dirty="0"/>
          </a:p>
        </p:txBody>
      </p:sp>
      <p:sp>
        <p:nvSpPr>
          <p:cNvPr id="41" name="Rectangle 40"/>
          <p:cNvSpPr/>
          <p:nvPr/>
        </p:nvSpPr>
        <p:spPr>
          <a:xfrm>
            <a:off x="6191856" y="6027371"/>
            <a:ext cx="2799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Alternative </a:t>
            </a:r>
            <a:r>
              <a:rPr lang="en-US" sz="1600" dirty="0" smtClean="0">
                <a:sym typeface="Wingdings" panose="05000000000000000000" pitchFamily="2" charset="2"/>
              </a:rPr>
              <a:t>Cu cable under test. </a:t>
            </a:r>
            <a:endParaRPr lang="en-US" sz="1600" dirty="0">
              <a:sym typeface="Wingdings" panose="05000000000000000000" pitchFamily="2" charset="2"/>
            </a:endParaRPr>
          </a:p>
        </p:txBody>
      </p:sp>
      <p:pic>
        <p:nvPicPr>
          <p:cNvPr id="43" name="Grafik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00" b="28585"/>
          <a:stretch/>
        </p:blipFill>
        <p:spPr bwMode="auto">
          <a:xfrm>
            <a:off x="1660893" y="5093907"/>
            <a:ext cx="2573111" cy="85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ight Arrow 49"/>
          <p:cNvSpPr/>
          <p:nvPr/>
        </p:nvSpPr>
        <p:spPr>
          <a:xfrm rot="5400000">
            <a:off x="2833649" y="5044449"/>
            <a:ext cx="270241" cy="609471"/>
          </a:xfrm>
          <a:prstGeom prst="right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396029" y="3534694"/>
            <a:ext cx="1798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(foam </a:t>
            </a:r>
            <a:r>
              <a:rPr lang="en-US" sz="1600" i="1" dirty="0" smtClean="0"/>
              <a:t>spacers also)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40088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STS assembly centers: GSI and JINR</a:t>
            </a:r>
            <a:endParaRPr lang="en-US" dirty="0"/>
          </a:p>
        </p:txBody>
      </p:sp>
      <p:pic>
        <p:nvPicPr>
          <p:cNvPr id="8" name="Picture 2" descr="C:\Users\jheuser\Desktop\IMG_20150929_114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1" y="1096962"/>
            <a:ext cx="3448639" cy="258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93" y="977914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Фото1625p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8006" y="4010203"/>
            <a:ext cx="4779996" cy="20397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510" y="1096962"/>
            <a:ext cx="3448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GSI Detector Laboratory  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8659" y="958571"/>
            <a:ext cx="2981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 Lab at JINR-VBLHEP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Z:\CSimons\Reinraum\Bilder\04_07021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35362"/>
            <a:ext cx="3814655" cy="25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58007" y="5486400"/>
            <a:ext cx="477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realized in GSI + JINR </a:t>
            </a:r>
            <a:r>
              <a:rPr lang="en-US" sz="1400" dirty="0">
                <a:solidFill>
                  <a:schemeClr val="bg1"/>
                </a:solidFill>
              </a:rPr>
              <a:t>cooperation 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with BMBF-JINR funding (2015) and EU-H2020 CREMLIN grants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0" y="5685623"/>
            <a:ext cx="3064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m</a:t>
            </a:r>
            <a:r>
              <a:rPr lang="en-US" sz="1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clean rooms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Solid State Section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0929" y="2895600"/>
            <a:ext cx="3296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clean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rooms (2</a:t>
            </a:r>
            <a:r>
              <a:rPr lang="en-US" sz="1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floor), </a:t>
            </a:r>
            <a:b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 m</a:t>
            </a:r>
            <a:r>
              <a:rPr lang="en-US" sz="1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 rooms + workshops (1</a:t>
            </a:r>
            <a:r>
              <a:rPr lang="en-US" sz="1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floor)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15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8800"/>
            <a:ext cx="3266730" cy="434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248891"/>
            <a:ext cx="3914953" cy="2923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308" y="1260103"/>
            <a:ext cx="2795155" cy="18967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88308" y="1325047"/>
            <a:ext cx="2795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for Process Electronics Laboratory </a:t>
            </a:r>
            <a:endParaRPr lang="en-US" i="1" dirty="0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Module assembly satellite to GSI: KIT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001881"/>
            <a:ext cx="326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Karlsruhe Institute of Technology, Germany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598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 at GSI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627397" cy="347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2831068"/>
            <a:ext cx="300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full-size module for </a:t>
            </a:r>
            <a:r>
              <a:rPr lang="en-US" dirty="0" err="1" smtClean="0"/>
              <a:t>mSTS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56" y="3200400"/>
            <a:ext cx="4851008" cy="250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 at GSI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1600200"/>
            <a:ext cx="8614064" cy="44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 at JINR-VBLHEP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60525"/>
            <a:ext cx="4244089" cy="2635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048000"/>
            <a:ext cx="6067425" cy="323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377" y="1438420"/>
            <a:ext cx="3171824" cy="2203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5354231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fully read-out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odule test stand at GSI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55" y="1600200"/>
            <a:ext cx="6248400" cy="248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1" y="3520041"/>
            <a:ext cx="144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FEB-8 </a:t>
            </a:r>
            <a:r>
              <a:rPr lang="en-US" sz="1600" i="1" dirty="0"/>
              <a:t>mounted on cooling fins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876680" y="4191000"/>
            <a:ext cx="6334999" cy="2109922"/>
            <a:chOff x="1404500" y="1319078"/>
            <a:chExt cx="6334999" cy="2109922"/>
          </a:xfrm>
        </p:grpSpPr>
        <p:pic>
          <p:nvPicPr>
            <p:cNvPr id="11" name="Picture 2" descr="Q:\Eigene Dateien\Work\CBM\talks\2018\CBM Collaboration Meeting - October 2018\module-testing\module-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49" b="18242"/>
            <a:stretch/>
          </p:blipFill>
          <p:spPr bwMode="auto">
            <a:xfrm>
              <a:off x="1404500" y="1319078"/>
              <a:ext cx="6334999" cy="2109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679534" y="2526268"/>
              <a:ext cx="940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sensor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6829926" y="2138275"/>
              <a:ext cx="527709" cy="456862"/>
              <a:chOff x="6451075" y="2267339"/>
              <a:chExt cx="527709" cy="456862"/>
            </a:xfrm>
          </p:grpSpPr>
          <p:sp>
            <p:nvSpPr>
              <p:cNvPr id="16" name="Explosion 1 15"/>
              <p:cNvSpPr/>
              <p:nvPr/>
            </p:nvSpPr>
            <p:spPr>
              <a:xfrm>
                <a:off x="6476998" y="2267339"/>
                <a:ext cx="457201" cy="456862"/>
              </a:xfrm>
              <a:prstGeom prst="irregularSeal1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451075" y="2320128"/>
                <a:ext cx="5277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aseline="30000" dirty="0"/>
                  <a:t>90</a:t>
                </a:r>
                <a:r>
                  <a:rPr lang="en-US" dirty="0"/>
                  <a:t>Sr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54224" y="2577747"/>
              <a:ext cx="2451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FF00"/>
                  </a:solidFill>
                </a:rPr>
                <a:t>microcables</a:t>
              </a:r>
              <a:r>
                <a:rPr lang="en-US" dirty="0" smtClean="0">
                  <a:solidFill>
                    <a:srgbClr val="FFFF00"/>
                  </a:solidFill>
                </a:rPr>
                <a:t> and shield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longest in STS (50 cm)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2082698" y="2150235"/>
              <a:ext cx="77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FEB-8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21" name="Düz Ok Bağlayıcısı 9">
            <a:extLst>
              <a:ext uri="{FF2B5EF4-FFF2-40B4-BE49-F238E27FC236}">
                <a16:creationId xmlns:a16="http://schemas.microsoft.com/office/drawing/2014/main" id="{18EBE102-7A86-4539-A55E-C1D60C7E05BC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713725" y="3962400"/>
            <a:ext cx="1044004" cy="12444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Düz Ok Bağlayıcısı 9">
            <a:extLst>
              <a:ext uri="{FF2B5EF4-FFF2-40B4-BE49-F238E27FC236}">
                <a16:creationId xmlns:a16="http://schemas.microsoft.com/office/drawing/2014/main" id="{18EBE102-7A86-4539-A55E-C1D60C7E05BC}"/>
              </a:ext>
            </a:extLst>
          </p:cNvPr>
          <p:cNvCxnSpPr>
            <a:cxnSpLocks/>
          </p:cNvCxnSpPr>
          <p:nvPr/>
        </p:nvCxnSpPr>
        <p:spPr>
          <a:xfrm>
            <a:off x="1600200" y="2667000"/>
            <a:ext cx="1642206" cy="11205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11495" y="1613485"/>
            <a:ext cx="144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connections to power supplies and read-out system, DAQ 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2182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First STS module with full 2-side r/o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356477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-source spot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48" y="4876800"/>
            <a:ext cx="2478250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1323"/>
          <a:stretch/>
        </p:blipFill>
        <p:spPr>
          <a:xfrm>
            <a:off x="1447800" y="4114800"/>
            <a:ext cx="2362200" cy="12995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8"/>
          <a:stretch/>
        </p:blipFill>
        <p:spPr>
          <a:xfrm>
            <a:off x="3789599" y="3962400"/>
            <a:ext cx="5305129" cy="2393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623" y="4432777"/>
            <a:ext cx="78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noise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3343" y="2951667"/>
            <a:ext cx="1726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detailed study ongoing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99401" y="1395278"/>
            <a:ext cx="6334999" cy="2109922"/>
            <a:chOff x="1404500" y="1319078"/>
            <a:chExt cx="6334999" cy="2109922"/>
          </a:xfrm>
        </p:grpSpPr>
        <p:pic>
          <p:nvPicPr>
            <p:cNvPr id="15" name="Picture 2" descr="Q:\Eigene Dateien\Work\CBM\talks\2018\CBM Collaboration Meeting - October 2018\module-testing\module-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49" b="18242"/>
            <a:stretch/>
          </p:blipFill>
          <p:spPr bwMode="auto">
            <a:xfrm>
              <a:off x="1404500" y="1319078"/>
              <a:ext cx="6334999" cy="2109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679534" y="2526268"/>
              <a:ext cx="940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sensor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6829926" y="2138275"/>
              <a:ext cx="527709" cy="456862"/>
              <a:chOff x="6451075" y="2267339"/>
              <a:chExt cx="527709" cy="456862"/>
            </a:xfrm>
          </p:grpSpPr>
          <p:sp>
            <p:nvSpPr>
              <p:cNvPr id="20" name="Explosion 1 19"/>
              <p:cNvSpPr/>
              <p:nvPr/>
            </p:nvSpPr>
            <p:spPr>
              <a:xfrm>
                <a:off x="6476998" y="2267339"/>
                <a:ext cx="457201" cy="456862"/>
              </a:xfrm>
              <a:prstGeom prst="irregularSeal1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451075" y="2320128"/>
                <a:ext cx="5277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aseline="30000" dirty="0"/>
                  <a:t>90</a:t>
                </a:r>
                <a:r>
                  <a:rPr lang="en-US" dirty="0"/>
                  <a:t>Sr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854224" y="2574293"/>
              <a:ext cx="2451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FF00"/>
                  </a:solidFill>
                </a:rPr>
                <a:t>microcables</a:t>
              </a:r>
              <a:r>
                <a:rPr lang="en-US" dirty="0" smtClean="0">
                  <a:solidFill>
                    <a:srgbClr val="FFFF00"/>
                  </a:solidFill>
                </a:rPr>
                <a:t> and shield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longest in STS (50 cm)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2082698" y="2150235"/>
              <a:ext cx="77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FEB-8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5865" y="1672867"/>
            <a:ext cx="189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x 1024 channels (front/back side)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532296" y="3767356"/>
            <a:ext cx="172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gain uniformity</a:t>
            </a:r>
          </a:p>
        </p:txBody>
      </p:sp>
    </p:spTree>
    <p:extLst>
      <p:ext uri="{BB962C8B-B14F-4D97-AF65-F5344CB8AC3E}">
        <p14:creationId xmlns:p14="http://schemas.microsoft.com/office/powerpoint/2010/main" val="355417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I.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Progress with CBM-STS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7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Ladder assembly at GSI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6" y="2590800"/>
            <a:ext cx="338666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9" b="34248"/>
          <a:stretch/>
        </p:blipFill>
        <p:spPr bwMode="auto">
          <a:xfrm>
            <a:off x="321297" y="1845526"/>
            <a:ext cx="3423385" cy="59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3159968" cy="23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727" y="1752600"/>
            <a:ext cx="2171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4534676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module #0 installed on ladder;</a:t>
            </a:r>
          </a:p>
          <a:p>
            <a:r>
              <a:rPr lang="en-US" sz="1400" dirty="0" smtClean="0"/>
              <a:t>module #1 on transfer tool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3893976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application of glue onto L-legs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206343" y="1262390"/>
            <a:ext cx="1709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transfer of module #1 to ladder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924800" y="5334000"/>
            <a:ext cx="10893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module #1 </a:t>
            </a:r>
            <a:r>
              <a:rPr lang="en-US" sz="1400" dirty="0" err="1" smtClean="0"/>
              <a:t>tansferred</a:t>
            </a:r>
            <a:r>
              <a:rPr lang="en-US" sz="1400" dirty="0" smtClean="0"/>
              <a:t>,  fixed during curing of glue </a:t>
            </a:r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7" b="21684"/>
          <a:stretch/>
        </p:blipFill>
        <p:spPr bwMode="auto">
          <a:xfrm>
            <a:off x="2350738" y="4953000"/>
            <a:ext cx="5376953" cy="144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1" b="20663"/>
          <a:stretch/>
        </p:blipFill>
        <p:spPr bwMode="auto">
          <a:xfrm>
            <a:off x="6222877" y="4195533"/>
            <a:ext cx="2791272" cy="109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3716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ladder #0 for </a:t>
            </a:r>
            <a:r>
              <a:rPr lang="en-US" sz="2400" dirty="0" err="1" smtClean="0"/>
              <a:t>mSTS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94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i="1" dirty="0" err="1" smtClean="0"/>
              <a:t>m</a:t>
            </a:r>
            <a:r>
              <a:rPr lang="en-US" sz="4000" dirty="0" err="1" smtClean="0"/>
              <a:t>STS</a:t>
            </a:r>
            <a:r>
              <a:rPr lang="en-US" sz="4000" dirty="0" smtClean="0"/>
              <a:t> in </a:t>
            </a:r>
            <a:r>
              <a:rPr lang="en-US" sz="4000" i="1" dirty="0" err="1" smtClean="0"/>
              <a:t>m</a:t>
            </a:r>
            <a:r>
              <a:rPr lang="en-US" sz="4000" dirty="0" err="1" smtClean="0"/>
              <a:t>CBM</a:t>
            </a:r>
            <a:r>
              <a:rPr lang="en-US" sz="4000" dirty="0" smtClean="0"/>
              <a:t> at SIS18 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66702" y="1377952"/>
            <a:ext cx="6955595" cy="4571999"/>
            <a:chOff x="914400" y="1417638"/>
            <a:chExt cx="7239000" cy="47582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417638"/>
              <a:ext cx="7239000" cy="475828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72000" y="299085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 smtClean="0">
                  <a:solidFill>
                    <a:srgbClr val="FF0000"/>
                  </a:solidFill>
                </a:rPr>
                <a:t>m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STS</a:t>
              </a:r>
              <a:r>
                <a:rPr lang="en-US" sz="2400" dirty="0" smtClean="0">
                  <a:solidFill>
                    <a:srgbClr val="FF0000"/>
                  </a:solidFill>
                </a:rPr>
                <a:t>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138709" y="5949951"/>
            <a:ext cx="723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https://fair-center.eu/for-users/experiments/nuclear-matter-physics/cbm/projects/mcbm.html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44999" y="1491240"/>
            <a:ext cx="1683801" cy="452431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dirty="0" smtClean="0"/>
              <a:t>emonstrator experiment for data transport and online event finding from prototype detector systems to the Green IT Cube </a:t>
            </a:r>
          </a:p>
          <a:p>
            <a:pPr marL="168275" lvl="1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i="1" dirty="0" err="1" smtClean="0"/>
              <a:t>mSTS</a:t>
            </a:r>
            <a:endParaRPr lang="en-US" sz="1600" i="1" dirty="0" smtClean="0"/>
          </a:p>
          <a:p>
            <a:pPr marL="168275" lvl="1"/>
            <a:r>
              <a:rPr lang="en-US" sz="1600" i="1" dirty="0" err="1" smtClean="0"/>
              <a:t>mMUCH</a:t>
            </a:r>
            <a:endParaRPr lang="en-US" sz="1600" i="1" dirty="0" smtClean="0"/>
          </a:p>
          <a:p>
            <a:pPr marL="168275" lvl="1"/>
            <a:r>
              <a:rPr lang="en-US" sz="1600" i="1" dirty="0" err="1" smtClean="0"/>
              <a:t>mTRD</a:t>
            </a:r>
            <a:endParaRPr lang="en-US" sz="1600" i="1" dirty="0" smtClean="0"/>
          </a:p>
          <a:p>
            <a:pPr marL="168275" lvl="1"/>
            <a:r>
              <a:rPr lang="en-US" sz="1600" i="1" dirty="0" err="1" smtClean="0"/>
              <a:t>mTOF</a:t>
            </a:r>
            <a:r>
              <a:rPr lang="en-US" sz="1600" i="1" dirty="0" smtClean="0"/>
              <a:t> </a:t>
            </a:r>
          </a:p>
          <a:p>
            <a:pPr marL="168275" lvl="1"/>
            <a:r>
              <a:rPr lang="en-US" sz="1600" i="1" dirty="0" smtClean="0"/>
              <a:t>...</a:t>
            </a:r>
          </a:p>
          <a:p>
            <a:pPr marL="168275" lvl="1"/>
            <a:endParaRPr lang="en-US" sz="1600" i="1" dirty="0"/>
          </a:p>
          <a:p>
            <a:pPr marL="168275" lvl="1"/>
            <a:r>
              <a:rPr lang="en-US" sz="1600" i="1" dirty="0" smtClean="0"/>
              <a:t>2018 – 2020/21/22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7449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mSTS</a:t>
            </a:r>
            <a:r>
              <a:rPr lang="en-US" dirty="0" smtClean="0"/>
              <a:t> system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9782"/>
            <a:ext cx="3173679" cy="3781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1846" y="6019800"/>
            <a:ext cx="266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station #0: C-frames </a:t>
            </a:r>
            <a:r>
              <a:rPr lang="en-US" sz="1400" dirty="0"/>
              <a:t>#0 and #</a:t>
            </a:r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390900" y="3127188"/>
            <a:ext cx="1458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station #0 </a:t>
            </a:r>
            <a:br>
              <a:rPr lang="en-US" sz="1400" dirty="0" smtClean="0"/>
            </a:br>
            <a:r>
              <a:rPr lang="en-US" sz="1400" dirty="0" smtClean="0"/>
              <a:t>area 12 x 12 cm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94851" y="4138514"/>
            <a:ext cx="3113903" cy="1828800"/>
            <a:chOff x="4938123" y="4062314"/>
            <a:chExt cx="3113903" cy="1828800"/>
          </a:xfrm>
        </p:grpSpPr>
        <p:sp>
          <p:nvSpPr>
            <p:cNvPr id="11" name="Rectangle 10"/>
            <p:cNvSpPr/>
            <p:nvPr/>
          </p:nvSpPr>
          <p:spPr>
            <a:xfrm>
              <a:off x="4938123" y="4062314"/>
              <a:ext cx="3113903" cy="1828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342" y="4291170"/>
              <a:ext cx="2945464" cy="1434544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6428232" y="4114800"/>
              <a:ext cx="0" cy="1776314"/>
            </a:xfrm>
            <a:prstGeom prst="line">
              <a:avLst/>
            </a:prstGeom>
            <a:ln w="349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r="8823"/>
          <a:stretch/>
        </p:blipFill>
        <p:spPr bwMode="auto">
          <a:xfrm>
            <a:off x="3484408" y="3736734"/>
            <a:ext cx="586932" cy="1128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76400" y="1295400"/>
            <a:ext cx="3429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2 tracking stations: </a:t>
            </a:r>
            <a:br>
              <a:rPr lang="en-US" sz="1400" b="1" dirty="0"/>
            </a:br>
            <a:r>
              <a:rPr lang="en-US" sz="1400" dirty="0"/>
              <a:t>     #0:    2 ladders à 2 modules (2018)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  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#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1:  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ladders à 3 modules (add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2019) </a:t>
            </a:r>
            <a:endParaRPr lang="en-US" sz="1400" dirty="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866051" y="1753057"/>
            <a:ext cx="3989184" cy="2959675"/>
            <a:chOff x="3276600" y="1188838"/>
            <a:chExt cx="5381626" cy="3992762"/>
          </a:xfrm>
        </p:grpSpPr>
        <p:pic>
          <p:nvPicPr>
            <p:cNvPr id="16" name="Picture 2" descr="Q:\Eigene Dateien\Work\CBM\mCBM\mCBM-meeting_27-Aug-2018\input\20180821_113144_resize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663700"/>
              <a:ext cx="2638425" cy="3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Q:\Eigene Dateien\Work\CBM\mCBM\mCBM-meeting_27-Aug-2018\input\20180821_113155_resized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70"/>
            <a:stretch/>
          </p:blipFill>
          <p:spPr bwMode="auto">
            <a:xfrm>
              <a:off x="6019801" y="1663700"/>
              <a:ext cx="2638425" cy="314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276600" y="1188838"/>
              <a:ext cx="5381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mSTS</a:t>
              </a:r>
              <a:r>
                <a:rPr lang="en-US" sz="1400" dirty="0" smtClean="0"/>
                <a:t> box with C-frames </a:t>
              </a:r>
              <a:endParaRPr lang="en-US" sz="14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974108" y="5967314"/>
            <a:ext cx="364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installation into </a:t>
            </a:r>
            <a:r>
              <a:rPr lang="en-US" dirty="0" err="1" smtClean="0"/>
              <a:t>mCBM</a:t>
            </a:r>
            <a:r>
              <a:rPr lang="en-US" dirty="0" smtClean="0"/>
              <a:t>:  11/2018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25" b="1276"/>
          <a:stretch/>
        </p:blipFill>
        <p:spPr bwMode="auto">
          <a:xfrm>
            <a:off x="4834178" y="4534980"/>
            <a:ext cx="3997730" cy="108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906812" y="5595262"/>
            <a:ext cx="1782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assembly of ladder #0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78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II.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System definition of BM@N-STS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7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STS in BM@N-2 experiment at </a:t>
            </a:r>
            <a:r>
              <a:rPr lang="en-US" dirty="0" err="1" smtClean="0"/>
              <a:t>Nuclotron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24</a:t>
            </a:fld>
            <a:endParaRPr lang="de-DE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143000" y="1828800"/>
            <a:ext cx="6734669" cy="4119810"/>
            <a:chOff x="1143000" y="1828800"/>
            <a:chExt cx="6734669" cy="4119810"/>
          </a:xfrm>
        </p:grpSpPr>
        <p:pic>
          <p:nvPicPr>
            <p:cNvPr id="7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1828800"/>
              <a:ext cx="6734669" cy="411981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402563" y="3110204"/>
              <a:ext cx="457200" cy="4572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80790" y="3163469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STS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40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6037"/>
            <a:ext cx="91440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Workshop on </a:t>
            </a:r>
            <a:br>
              <a:rPr lang="en-US" dirty="0" smtClean="0"/>
            </a:br>
            <a:r>
              <a:rPr lang="en-US" dirty="0" smtClean="0"/>
              <a:t>DSSD-GEM </a:t>
            </a:r>
            <a:r>
              <a:rPr lang="en-US" dirty="0"/>
              <a:t>Tracking System </a:t>
            </a:r>
            <a:r>
              <a:rPr lang="en-US" dirty="0" smtClean="0"/>
              <a:t>for BM@N-2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0" y="5879068"/>
            <a:ext cx="8267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JINR News 10 July 2018:    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://www.jinr.ru/posts/joint-plans-for-the-nearest-future/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6" y="1812702"/>
            <a:ext cx="5651810" cy="3771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99397" y="5431039"/>
            <a:ext cx="2063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hlinkClick r:id="rId4"/>
              </a:rPr>
              <a:t>Indico</a:t>
            </a:r>
            <a:r>
              <a:rPr lang="en-US" dirty="0" smtClean="0">
                <a:hlinkClick r:id="rId4"/>
              </a:rPr>
              <a:t> agenda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30286" y="1573867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5-6 July 2018</a:t>
            </a:r>
          </a:p>
          <a:p>
            <a:r>
              <a:rPr lang="en-US" b="1" i="1" dirty="0" smtClean="0"/>
              <a:t>at JINR </a:t>
            </a:r>
            <a:r>
              <a:rPr lang="en-US" b="1" i="1" dirty="0"/>
              <a:t>LHEP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3200" y="2514600"/>
            <a:ext cx="2590800" cy="2916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/>
              <a:t>BM@N upgrade for high intensity Au </a:t>
            </a:r>
            <a:r>
              <a:rPr lang="en-US" dirty="0" smtClean="0"/>
              <a:t>beams</a:t>
            </a:r>
          </a:p>
          <a:p>
            <a:pPr marL="180975" indent="-1809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BM@N simulations</a:t>
            </a:r>
          </a:p>
          <a:p>
            <a:pPr marL="180975" indent="-1809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BM@N-STS layout </a:t>
            </a:r>
          </a:p>
          <a:p>
            <a:pPr marL="180975" indent="-1809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R/o electronics, DAQ</a:t>
            </a:r>
          </a:p>
          <a:p>
            <a:pPr marL="180975" indent="-18097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CBM-STS status and project plan, link to BM@N-STS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9133391" cy="4872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Tentative layout of the STS for BM@N2</a:t>
            </a:r>
            <a:endParaRPr lang="ru-RU" dirty="0"/>
          </a:p>
        </p:txBody>
      </p:sp>
      <p:grpSp>
        <p:nvGrpSpPr>
          <p:cNvPr id="30" name="Группа 19"/>
          <p:cNvGrpSpPr>
            <a:grpSpLocks noChangeAspect="1"/>
          </p:cNvGrpSpPr>
          <p:nvPr/>
        </p:nvGrpSpPr>
        <p:grpSpPr>
          <a:xfrm>
            <a:off x="203031" y="1323201"/>
            <a:ext cx="8331369" cy="2256414"/>
            <a:chOff x="-199209" y="1102913"/>
            <a:chExt cx="12219697" cy="2918083"/>
          </a:xfrm>
        </p:grpSpPr>
        <p:pic>
          <p:nvPicPr>
            <p:cNvPr id="31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7" t="21326" r="27319" b="21700"/>
            <a:stretch/>
          </p:blipFill>
          <p:spPr>
            <a:xfrm>
              <a:off x="143219" y="1465240"/>
              <a:ext cx="2313543" cy="1200840"/>
            </a:xfrm>
            <a:prstGeom prst="rect">
              <a:avLst/>
            </a:prstGeom>
          </p:spPr>
        </p:pic>
        <p:pic>
          <p:nvPicPr>
            <p:cNvPr id="32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8" t="17143" r="27123" b="17518"/>
            <a:stretch/>
          </p:blipFill>
          <p:spPr>
            <a:xfrm>
              <a:off x="2599981" y="1377107"/>
              <a:ext cx="2302525" cy="1377109"/>
            </a:xfrm>
            <a:prstGeom prst="rect">
              <a:avLst/>
            </a:prstGeom>
          </p:spPr>
        </p:pic>
        <p:pic>
          <p:nvPicPr>
            <p:cNvPr id="33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0" t="28017" r="17650" b="28115"/>
            <a:stretch/>
          </p:blipFill>
          <p:spPr>
            <a:xfrm>
              <a:off x="5091168" y="1377107"/>
              <a:ext cx="3415773" cy="1377110"/>
            </a:xfrm>
            <a:prstGeom prst="rect">
              <a:avLst/>
            </a:prstGeom>
          </p:spPr>
        </p:pic>
        <p:pic>
          <p:nvPicPr>
            <p:cNvPr id="34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5" t="18651" r="17006" b="19456"/>
            <a:stretch/>
          </p:blipFill>
          <p:spPr>
            <a:xfrm>
              <a:off x="8604716" y="1102913"/>
              <a:ext cx="3415772" cy="192549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199209" y="3124285"/>
              <a:ext cx="2998406" cy="896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tx2">
                      <a:lumMod val="50000"/>
                    </a:schemeClr>
                  </a:solidFill>
                </a:rPr>
                <a:t>8 x 294 mm</a:t>
              </a:r>
            </a:p>
            <a:p>
              <a:pPr algn="ctr"/>
              <a:r>
                <a:rPr lang="en-US" sz="1050" b="1" dirty="0">
                  <a:solidFill>
                    <a:schemeClr val="tx2">
                      <a:lumMod val="50000"/>
                    </a:schemeClr>
                  </a:solidFill>
                </a:rPr>
                <a:t> pin to pin ladders </a:t>
              </a:r>
              <a:endParaRPr lang="ru-RU" sz="105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52042" y="3124285"/>
              <a:ext cx="2998406" cy="896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tx2">
                      <a:lumMod val="50000"/>
                    </a:schemeClr>
                  </a:solidFill>
                </a:rPr>
                <a:t>8 x 414 mm</a:t>
              </a:r>
            </a:p>
            <a:p>
              <a:pPr algn="ctr"/>
              <a:r>
                <a:rPr lang="en-US" sz="1050" b="1" dirty="0">
                  <a:solidFill>
                    <a:schemeClr val="tx2">
                      <a:lumMod val="50000"/>
                    </a:schemeClr>
                  </a:solidFill>
                </a:rPr>
                <a:t> pin to pin ladders </a:t>
              </a:r>
              <a:endParaRPr lang="ru-RU" sz="105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53116" y="3113798"/>
              <a:ext cx="2998406" cy="896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tx2">
                      <a:lumMod val="50000"/>
                    </a:schemeClr>
                  </a:solidFill>
                </a:rPr>
                <a:t>12 x 414 mm</a:t>
              </a:r>
            </a:p>
            <a:p>
              <a:pPr algn="ctr"/>
              <a:r>
                <a:rPr lang="en-US" sz="1050" b="1" dirty="0">
                  <a:solidFill>
                    <a:schemeClr val="tx2">
                      <a:lumMod val="50000"/>
                    </a:schemeClr>
                  </a:solidFill>
                </a:rPr>
                <a:t> pin to pin ladders </a:t>
              </a:r>
              <a:endParaRPr lang="ru-RU" sz="105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13401" y="3113796"/>
              <a:ext cx="2998406" cy="896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tx2">
                      <a:lumMod val="50000"/>
                    </a:schemeClr>
                  </a:solidFill>
                </a:rPr>
                <a:t>12 x 414 mm</a:t>
              </a:r>
            </a:p>
            <a:p>
              <a:pPr algn="ctr"/>
              <a:r>
                <a:rPr lang="en-US" sz="1050" b="1" dirty="0">
                  <a:solidFill>
                    <a:schemeClr val="tx2">
                      <a:lumMod val="50000"/>
                    </a:schemeClr>
                  </a:solidFill>
                </a:rPr>
                <a:t> pin to pin ladders </a:t>
              </a:r>
              <a:endParaRPr lang="ru-RU" sz="105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39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94131"/>
              </p:ext>
            </p:extLst>
          </p:nvPr>
        </p:nvGraphicFramePr>
        <p:xfrm>
          <a:off x="838200" y="3832954"/>
          <a:ext cx="1610583" cy="1101904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42788">
                  <a:extLst>
                    <a:ext uri="{9D8B030D-6E8A-4147-A177-3AD203B41FA5}">
                      <a16:colId xmlns:a16="http://schemas.microsoft.com/office/drawing/2014/main" val="2057907375"/>
                    </a:ext>
                  </a:extLst>
                </a:gridCol>
                <a:gridCol w="967795">
                  <a:extLst>
                    <a:ext uri="{9D8B030D-6E8A-4147-A177-3AD203B41FA5}">
                      <a16:colId xmlns:a16="http://schemas.microsoft.com/office/drawing/2014/main" val="2053062250"/>
                    </a:ext>
                  </a:extLst>
                </a:gridCol>
              </a:tblGrid>
              <a:tr h="37798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Num.</a:t>
                      </a:r>
                      <a:r>
                        <a:rPr lang="en-US" sz="900" baseline="0" dirty="0" smtClean="0"/>
                        <a:t> of modules</a:t>
                      </a:r>
                      <a:endParaRPr lang="ru-RU" sz="900" dirty="0"/>
                    </a:p>
                  </a:txBody>
                  <a:tcPr marL="59945" marR="59945" marT="29973" marB="29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Size of</a:t>
                      </a:r>
                      <a:r>
                        <a:rPr lang="en-US" sz="900" baseline="0" dirty="0" smtClean="0"/>
                        <a:t> the sensor</a:t>
                      </a:r>
                      <a:endParaRPr lang="ru-RU" sz="900" dirty="0"/>
                    </a:p>
                  </a:txBody>
                  <a:tcPr marL="59945" marR="59945" marT="29973" marB="29973"/>
                </a:tc>
                <a:extLst>
                  <a:ext uri="{0D108BD9-81ED-4DB2-BD59-A6C34878D82A}">
                    <a16:rowId xmlns:a16="http://schemas.microsoft.com/office/drawing/2014/main" val="1299608079"/>
                  </a:ext>
                </a:extLst>
              </a:tr>
              <a:tr h="24984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24 </a:t>
                      </a:r>
                      <a:endParaRPr lang="ru-RU" sz="1100" b="1" dirty="0"/>
                    </a:p>
                  </a:txBody>
                  <a:tcPr marL="59945" marR="59945" marT="29973" marB="2997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62*62 mm</a:t>
                      </a:r>
                      <a:endParaRPr lang="ru-RU" sz="1100" b="1" dirty="0"/>
                    </a:p>
                  </a:txBody>
                  <a:tcPr marL="59945" marR="59945" marT="29973" marB="2997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538715"/>
                  </a:ext>
                </a:extLst>
              </a:tr>
              <a:tr h="23703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ru-RU" sz="1100" b="1" dirty="0"/>
                    </a:p>
                  </a:txBody>
                  <a:tcPr marL="59945" marR="59945" marT="29973" marB="2997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42*62 mm</a:t>
                      </a:r>
                      <a:endParaRPr lang="ru-RU" sz="1100" b="1" dirty="0"/>
                    </a:p>
                  </a:txBody>
                  <a:tcPr marL="59945" marR="59945" marT="29973" marB="2997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314969"/>
                  </a:ext>
                </a:extLst>
              </a:tr>
              <a:tr h="23703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ru-RU" sz="1100" b="1" dirty="0"/>
                    </a:p>
                  </a:txBody>
                  <a:tcPr marL="59945" marR="59945" marT="29973" marB="2997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42*62c mm</a:t>
                      </a:r>
                      <a:endParaRPr lang="ru-RU" sz="1100" b="1" dirty="0"/>
                    </a:p>
                  </a:txBody>
                  <a:tcPr marL="59945" marR="59945" marT="29973" marB="2997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991495"/>
                  </a:ext>
                </a:extLst>
              </a:tr>
            </a:tbl>
          </a:graphicData>
        </a:graphic>
      </p:graphicFrame>
      <p:graphicFrame>
        <p:nvGraphicFramePr>
          <p:cNvPr id="40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99997"/>
              </p:ext>
            </p:extLst>
          </p:nvPr>
        </p:nvGraphicFramePr>
        <p:xfrm>
          <a:off x="4351911" y="3824692"/>
          <a:ext cx="1622467" cy="133651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47531">
                  <a:extLst>
                    <a:ext uri="{9D8B030D-6E8A-4147-A177-3AD203B41FA5}">
                      <a16:colId xmlns:a16="http://schemas.microsoft.com/office/drawing/2014/main" val="2057907375"/>
                    </a:ext>
                  </a:extLst>
                </a:gridCol>
                <a:gridCol w="974936">
                  <a:extLst>
                    <a:ext uri="{9D8B030D-6E8A-4147-A177-3AD203B41FA5}">
                      <a16:colId xmlns:a16="http://schemas.microsoft.com/office/drawing/2014/main" val="2053062250"/>
                    </a:ext>
                  </a:extLst>
                </a:gridCol>
              </a:tblGrid>
              <a:tr h="39493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Num.</a:t>
                      </a:r>
                      <a:r>
                        <a:rPr lang="en-US" sz="900" baseline="0" dirty="0" smtClean="0"/>
                        <a:t> of modules</a:t>
                      </a:r>
                      <a:endParaRPr lang="ru-RU" sz="900" dirty="0"/>
                    </a:p>
                  </a:txBody>
                  <a:tcPr marL="60388" marR="60388" marT="30194" marB="301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Size of</a:t>
                      </a:r>
                      <a:r>
                        <a:rPr lang="en-US" sz="900" baseline="0" dirty="0" smtClean="0"/>
                        <a:t> the sensor</a:t>
                      </a:r>
                      <a:endParaRPr lang="ru-RU" sz="900" dirty="0"/>
                    </a:p>
                  </a:txBody>
                  <a:tcPr marL="60388" marR="60388" marT="30194" marB="30194"/>
                </a:tc>
                <a:extLst>
                  <a:ext uri="{0D108BD9-81ED-4DB2-BD59-A6C34878D82A}">
                    <a16:rowId xmlns:a16="http://schemas.microsoft.com/office/drawing/2014/main" val="1299608079"/>
                  </a:ext>
                </a:extLst>
              </a:tr>
              <a:tr h="23539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28</a:t>
                      </a:r>
                      <a:endParaRPr lang="ru-RU" sz="1100" b="1" dirty="0"/>
                    </a:p>
                  </a:txBody>
                  <a:tcPr marL="60388" marR="60388" marT="30194" marB="3019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62*62 mm</a:t>
                      </a:r>
                      <a:endParaRPr lang="ru-RU" sz="1100" b="1" dirty="0"/>
                    </a:p>
                  </a:txBody>
                  <a:tcPr marL="60388" marR="60388" marT="30194" marB="3019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538715"/>
                  </a:ext>
                </a:extLst>
              </a:tr>
              <a:tr h="23539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ru-RU" sz="1100" b="1" dirty="0"/>
                    </a:p>
                  </a:txBody>
                  <a:tcPr marL="60388" marR="60388" marT="30194" marB="3019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42*62 mm</a:t>
                      </a:r>
                      <a:endParaRPr lang="ru-RU" sz="1100" b="1" dirty="0"/>
                    </a:p>
                  </a:txBody>
                  <a:tcPr marL="60388" marR="60388" marT="30194" marB="3019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314969"/>
                  </a:ext>
                </a:extLst>
              </a:tr>
              <a:tr h="23539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ru-RU" sz="1100" b="1" dirty="0"/>
                    </a:p>
                  </a:txBody>
                  <a:tcPr marL="60388" marR="60388" marT="30194" marB="3019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42*62c mm</a:t>
                      </a:r>
                      <a:endParaRPr lang="ru-RU" sz="1100" b="1" dirty="0"/>
                    </a:p>
                  </a:txBody>
                  <a:tcPr marL="60388" marR="60388" marT="30194" marB="3019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991495"/>
                  </a:ext>
                </a:extLst>
              </a:tr>
              <a:tr h="23539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ru-RU" sz="1100" b="1" dirty="0"/>
                    </a:p>
                  </a:txBody>
                  <a:tcPr marL="60388" marR="60388" marT="30194" marB="3019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22*62 mm </a:t>
                      </a:r>
                      <a:endParaRPr lang="ru-RU" sz="1100" b="1" dirty="0"/>
                    </a:p>
                  </a:txBody>
                  <a:tcPr marL="60388" marR="60388" marT="30194" marB="3019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025041"/>
                  </a:ext>
                </a:extLst>
              </a:tr>
            </a:tbl>
          </a:graphicData>
        </a:graphic>
      </p:graphicFrame>
      <p:graphicFrame>
        <p:nvGraphicFramePr>
          <p:cNvPr id="41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707366"/>
              </p:ext>
            </p:extLst>
          </p:nvPr>
        </p:nvGraphicFramePr>
        <p:xfrm>
          <a:off x="2526109" y="3818278"/>
          <a:ext cx="1748476" cy="1357261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97821">
                  <a:extLst>
                    <a:ext uri="{9D8B030D-6E8A-4147-A177-3AD203B41FA5}">
                      <a16:colId xmlns:a16="http://schemas.microsoft.com/office/drawing/2014/main" val="2057907375"/>
                    </a:ext>
                  </a:extLst>
                </a:gridCol>
                <a:gridCol w="1050655">
                  <a:extLst>
                    <a:ext uri="{9D8B030D-6E8A-4147-A177-3AD203B41FA5}">
                      <a16:colId xmlns:a16="http://schemas.microsoft.com/office/drawing/2014/main" val="2053062250"/>
                    </a:ext>
                  </a:extLst>
                </a:gridCol>
              </a:tblGrid>
              <a:tr h="40219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Num.</a:t>
                      </a:r>
                      <a:r>
                        <a:rPr lang="en-US" sz="900" baseline="0" dirty="0" smtClean="0"/>
                        <a:t> of modules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Size of</a:t>
                      </a:r>
                      <a:r>
                        <a:rPr lang="en-US" sz="900" baseline="0" dirty="0" smtClean="0"/>
                        <a:t> the sensor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99608079"/>
                  </a:ext>
                </a:extLst>
              </a:tr>
              <a:tr h="2387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44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62*62 mm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538715"/>
                  </a:ext>
                </a:extLst>
              </a:tr>
              <a:tr h="2387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42*62 mm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314969"/>
                  </a:ext>
                </a:extLst>
              </a:tr>
              <a:tr h="2387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42*62c mm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991495"/>
                  </a:ext>
                </a:extLst>
              </a:tr>
              <a:tr h="23876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20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22*62 mm 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025041"/>
                  </a:ext>
                </a:extLst>
              </a:tr>
            </a:tbl>
          </a:graphicData>
        </a:graphic>
      </p:graphicFrame>
      <p:graphicFrame>
        <p:nvGraphicFramePr>
          <p:cNvPr id="42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240077"/>
              </p:ext>
            </p:extLst>
          </p:nvPr>
        </p:nvGraphicFramePr>
        <p:xfrm>
          <a:off x="6051704" y="3824692"/>
          <a:ext cx="1905000" cy="133651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760290">
                  <a:extLst>
                    <a:ext uri="{9D8B030D-6E8A-4147-A177-3AD203B41FA5}">
                      <a16:colId xmlns:a16="http://schemas.microsoft.com/office/drawing/2014/main" val="2057907375"/>
                    </a:ext>
                  </a:extLst>
                </a:gridCol>
                <a:gridCol w="1144710">
                  <a:extLst>
                    <a:ext uri="{9D8B030D-6E8A-4147-A177-3AD203B41FA5}">
                      <a16:colId xmlns:a16="http://schemas.microsoft.com/office/drawing/2014/main" val="2053062250"/>
                    </a:ext>
                  </a:extLst>
                </a:gridCol>
              </a:tblGrid>
              <a:tr h="37826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Num.</a:t>
                      </a:r>
                      <a:r>
                        <a:rPr lang="en-US" sz="900" baseline="0" dirty="0" smtClean="0"/>
                        <a:t> of modules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Size of</a:t>
                      </a:r>
                      <a:r>
                        <a:rPr lang="en-US" sz="900" baseline="0" dirty="0" smtClean="0"/>
                        <a:t> the sensor</a:t>
                      </a:r>
                      <a:endParaRPr lang="ru-RU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99608079"/>
                  </a:ext>
                </a:extLst>
              </a:tr>
              <a:tr h="2489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68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62*62 mm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538715"/>
                  </a:ext>
                </a:extLst>
              </a:tr>
              <a:tr h="23641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42*62 mm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314969"/>
                  </a:ext>
                </a:extLst>
              </a:tr>
              <a:tr h="23641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42*62 mm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991495"/>
                  </a:ext>
                </a:extLst>
              </a:tr>
              <a:tr h="23641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20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22*62 mm </a:t>
                      </a:r>
                      <a:endParaRPr lang="ru-RU" sz="1100" b="1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025041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990177" y="4964840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</a:rPr>
              <a:t>36 modules</a:t>
            </a:r>
            <a:endParaRPr lang="ru-RU" sz="12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87620" y="5209401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</a:rPr>
              <a:t>48 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</a:rPr>
              <a:t>modules</a:t>
            </a:r>
            <a:endParaRPr lang="ru-RU" sz="12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95208" y="5197591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</a:rPr>
              <a:t>72 modules</a:t>
            </a:r>
            <a:endParaRPr lang="ru-RU" sz="12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64177" y="5836618"/>
            <a:ext cx="505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Total </a:t>
            </a:r>
            <a:r>
              <a:rPr lang="en-US" sz="2000" b="1" dirty="0" smtClean="0">
                <a:solidFill>
                  <a:srgbClr val="FF0000"/>
                </a:solidFill>
              </a:rPr>
              <a:t>numbers:       252 modules,  40 ladders 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67374" y="5197591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2">
                    <a:lumMod val="50000"/>
                  </a:schemeClr>
                </a:solidFill>
              </a:rPr>
              <a:t>96 </a:t>
            </a:r>
            <a:r>
              <a:rPr lang="en-US" sz="1200" i="1" dirty="0">
                <a:solidFill>
                  <a:schemeClr val="tx2">
                    <a:lumMod val="50000"/>
                  </a:schemeClr>
                </a:solidFill>
              </a:rPr>
              <a:t>modules</a:t>
            </a:r>
            <a:endParaRPr lang="ru-RU" sz="12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7" name="Bild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26" y="1568869"/>
            <a:ext cx="4036774" cy="2639428"/>
          </a:xfrm>
          <a:prstGeom prst="rect">
            <a:avLst/>
          </a:prstGeom>
        </p:spPr>
      </p:pic>
      <p:pic>
        <p:nvPicPr>
          <p:cNvPr id="8" name="Bild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7" y="1568868"/>
            <a:ext cx="3946848" cy="2639428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318" y="1568868"/>
            <a:ext cx="3765368" cy="2639428"/>
          </a:xfrm>
          <a:prstGeom prst="rect">
            <a:avLst/>
          </a:prstGeom>
        </p:spPr>
      </p:pic>
      <p:sp>
        <p:nvSpPr>
          <p:cNvPr id="10" name="Textfeld 5"/>
          <p:cNvSpPr txBox="1"/>
          <p:nvPr/>
        </p:nvSpPr>
        <p:spPr>
          <a:xfrm>
            <a:off x="1" y="16841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Geometries</a:t>
            </a:r>
          </a:p>
        </p:txBody>
      </p:sp>
      <p:cxnSp>
        <p:nvCxnSpPr>
          <p:cNvPr id="11" name="Gerade Verbindung 16"/>
          <p:cNvCxnSpPr/>
          <p:nvPr/>
        </p:nvCxnSpPr>
        <p:spPr>
          <a:xfrm>
            <a:off x="2803358" y="1219201"/>
            <a:ext cx="0" cy="3741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7"/>
          <p:cNvCxnSpPr/>
          <p:nvPr/>
        </p:nvCxnSpPr>
        <p:spPr>
          <a:xfrm>
            <a:off x="5937584" y="1219200"/>
            <a:ext cx="0" cy="3741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8"/>
          <p:cNvSpPr txBox="1"/>
          <p:nvPr/>
        </p:nvSpPr>
        <p:spPr>
          <a:xfrm>
            <a:off x="628651" y="4527885"/>
            <a:ext cx="9300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bmn_v18a</a:t>
            </a:r>
          </a:p>
          <a:p>
            <a:pPr algn="ctr"/>
            <a:r>
              <a:rPr lang="en-US" sz="1350" dirty="0"/>
              <a:t>10 cm</a:t>
            </a:r>
          </a:p>
        </p:txBody>
      </p:sp>
      <p:sp>
        <p:nvSpPr>
          <p:cNvPr id="14" name="Textfeld 19"/>
          <p:cNvSpPr txBox="1"/>
          <p:nvPr/>
        </p:nvSpPr>
        <p:spPr>
          <a:xfrm>
            <a:off x="3993672" y="4507696"/>
            <a:ext cx="9380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bmn_v18b</a:t>
            </a:r>
          </a:p>
          <a:p>
            <a:pPr algn="ctr"/>
            <a:r>
              <a:rPr lang="en-US" sz="1350" dirty="0"/>
              <a:t>15 cm</a:t>
            </a:r>
          </a:p>
        </p:txBody>
      </p:sp>
      <p:sp>
        <p:nvSpPr>
          <p:cNvPr id="15" name="Textfeld 20"/>
          <p:cNvSpPr txBox="1"/>
          <p:nvPr/>
        </p:nvSpPr>
        <p:spPr>
          <a:xfrm>
            <a:off x="7309185" y="4527885"/>
            <a:ext cx="9204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bmn_v18c</a:t>
            </a:r>
          </a:p>
          <a:p>
            <a:pPr algn="ctr"/>
            <a:r>
              <a:rPr lang="en-US" sz="1350" dirty="0"/>
              <a:t>20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5638800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implemented for simulations (E. </a:t>
            </a:r>
            <a:r>
              <a:rPr lang="en-US" sz="1600" i="1" dirty="0" err="1" smtClean="0"/>
              <a:t>Lavrik</a:t>
            </a:r>
            <a:r>
              <a:rPr lang="en-US" sz="1600" i="1" dirty="0" smtClean="0"/>
              <a:t>, Univ. T</a:t>
            </a:r>
            <a:r>
              <a:rPr lang="de-DE" sz="1600" i="1" dirty="0" smtClean="0"/>
              <a:t>ü</a:t>
            </a:r>
            <a:r>
              <a:rPr lang="en-US" sz="1600" i="1" dirty="0" err="1" smtClean="0"/>
              <a:t>bingen</a:t>
            </a:r>
            <a:r>
              <a:rPr lang="en-US" sz="1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419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imulation 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>
          <a:xfrm>
            <a:off x="457200" y="1669952"/>
            <a:ext cx="2743200" cy="2466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1417638"/>
            <a:ext cx="3118807" cy="2923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79" y="4262013"/>
            <a:ext cx="2269441" cy="2111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516" y="4282795"/>
            <a:ext cx="2253496" cy="2090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0" y="4018395"/>
            <a:ext cx="2575454" cy="2362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7000" y="1666488"/>
            <a:ext cx="23058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E. </a:t>
            </a:r>
            <a:r>
              <a:rPr lang="en-US" sz="1600" i="1" dirty="0" err="1" smtClean="0"/>
              <a:t>Lavrik</a:t>
            </a:r>
            <a:r>
              <a:rPr lang="en-US" sz="1600" i="1" dirty="0" smtClean="0"/>
              <a:t>, Univ. T</a:t>
            </a:r>
            <a:r>
              <a:rPr lang="de-DE" sz="1600" i="1" dirty="0" smtClean="0"/>
              <a:t>ü</a:t>
            </a:r>
            <a:r>
              <a:rPr lang="en-US" sz="1600" i="1" dirty="0" err="1" smtClean="0"/>
              <a:t>bingen</a:t>
            </a:r>
            <a:r>
              <a:rPr lang="en-US" sz="1600" i="1" dirty="0" smtClean="0"/>
              <a:t>: </a:t>
            </a:r>
          </a:p>
          <a:p>
            <a:endParaRPr lang="en-US" sz="1600" i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i="1" dirty="0" smtClean="0"/>
              <a:t>geometry studies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i="1" dirty="0" smtClean="0"/>
              <a:t>hit occupancies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i="1" dirty="0" smtClean="0"/>
              <a:t>tracking efficiency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i="1" dirty="0" smtClean="0"/>
              <a:t>momentum resolution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i="1" dirty="0" smtClean="0"/>
              <a:t>physics observables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8506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2895600"/>
          </a:xfrm>
        </p:spPr>
        <p:txBody>
          <a:bodyPr>
            <a:normAutofit fontScale="90000"/>
          </a:bodyPr>
          <a:lstStyle/>
          <a:p>
            <a:r>
              <a:rPr lang="en-US" dirty="0"/>
              <a:t>III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CBM-STS </a:t>
            </a:r>
            <a:r>
              <a:rPr lang="en-US" dirty="0"/>
              <a:t>timeline,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links </a:t>
            </a:r>
            <a:r>
              <a:rPr lang="en-US" dirty="0"/>
              <a:t>to BM@N planning 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5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STS in CBM Experiment at FAIR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0" y="1286256"/>
            <a:ext cx="8991600" cy="5114544"/>
            <a:chOff x="0" y="1286256"/>
            <a:chExt cx="8991600" cy="5114544"/>
          </a:xfrm>
        </p:grpSpPr>
        <p:sp>
          <p:nvSpPr>
            <p:cNvPr id="10" name="object 9"/>
            <p:cNvSpPr txBox="1"/>
            <p:nvPr/>
          </p:nvSpPr>
          <p:spPr>
            <a:xfrm>
              <a:off x="0" y="3129353"/>
              <a:ext cx="778638" cy="281552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0640" rIns="0" bIns="0" rtlCol="0">
              <a:spAutoFit/>
            </a:bodyPr>
            <a:lstStyle/>
            <a:p>
              <a:pPr marL="90805" marR="88900">
                <a:lnSpc>
                  <a:spcPct val="100600"/>
                </a:lnSpc>
                <a:spcBef>
                  <a:spcPts val="320"/>
                </a:spcBef>
              </a:pPr>
              <a:r>
                <a:rPr lang="en-US" sz="1650" b="1" spc="5" dirty="0">
                  <a:latin typeface="Arial"/>
                  <a:cs typeface="Arial"/>
                </a:rPr>
                <a:t>B</a:t>
              </a:r>
              <a:r>
                <a:rPr lang="en-US" sz="1650" b="1" spc="5" dirty="0" smtClean="0">
                  <a:latin typeface="Arial"/>
                  <a:cs typeface="Arial"/>
                </a:rPr>
                <a:t>eam</a:t>
              </a:r>
              <a:endParaRPr sz="1650" dirty="0">
                <a:latin typeface="Arial"/>
                <a:cs typeface="Arial"/>
              </a:endParaRPr>
            </a:p>
          </p:txBody>
        </p:sp>
        <p:sp>
          <p:nvSpPr>
            <p:cNvPr id="11" name="object 3"/>
            <p:cNvSpPr/>
            <p:nvPr/>
          </p:nvSpPr>
          <p:spPr>
            <a:xfrm>
              <a:off x="661289" y="1286256"/>
              <a:ext cx="5852160" cy="4920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/>
            <p:cNvSpPr/>
            <p:nvPr/>
          </p:nvSpPr>
          <p:spPr>
            <a:xfrm>
              <a:off x="687198" y="1312164"/>
              <a:ext cx="5750052" cy="48188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/>
            <p:cNvSpPr/>
            <p:nvPr/>
          </p:nvSpPr>
          <p:spPr>
            <a:xfrm>
              <a:off x="633857" y="2112276"/>
              <a:ext cx="955548" cy="10043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/>
            <p:cNvSpPr/>
            <p:nvPr/>
          </p:nvSpPr>
          <p:spPr>
            <a:xfrm>
              <a:off x="660426" y="2138553"/>
              <a:ext cx="709930" cy="758825"/>
            </a:xfrm>
            <a:custGeom>
              <a:avLst/>
              <a:gdLst/>
              <a:ahLst/>
              <a:cxnLst/>
              <a:rect l="l" t="t" r="r" b="b"/>
              <a:pathLst>
                <a:path w="709930" h="758825">
                  <a:moveTo>
                    <a:pt x="588263" y="665238"/>
                  </a:moveTo>
                  <a:lnTo>
                    <a:pt x="569874" y="682370"/>
                  </a:lnTo>
                  <a:lnTo>
                    <a:pt x="709523" y="758443"/>
                  </a:lnTo>
                  <a:lnTo>
                    <a:pt x="675372" y="683640"/>
                  </a:lnTo>
                  <a:lnTo>
                    <a:pt x="605421" y="683640"/>
                  </a:lnTo>
                  <a:lnTo>
                    <a:pt x="588263" y="665238"/>
                  </a:lnTo>
                  <a:close/>
                </a:path>
                <a:path w="709930" h="758825">
                  <a:moveTo>
                    <a:pt x="625061" y="630954"/>
                  </a:moveTo>
                  <a:lnTo>
                    <a:pt x="588263" y="665238"/>
                  </a:lnTo>
                  <a:lnTo>
                    <a:pt x="605421" y="683640"/>
                  </a:lnTo>
                  <a:lnTo>
                    <a:pt x="642213" y="649351"/>
                  </a:lnTo>
                  <a:lnTo>
                    <a:pt x="625061" y="630954"/>
                  </a:lnTo>
                  <a:close/>
                </a:path>
                <a:path w="709930" h="758825">
                  <a:moveTo>
                    <a:pt x="643483" y="613790"/>
                  </a:moveTo>
                  <a:lnTo>
                    <a:pt x="625061" y="630954"/>
                  </a:lnTo>
                  <a:lnTo>
                    <a:pt x="642213" y="649351"/>
                  </a:lnTo>
                  <a:lnTo>
                    <a:pt x="605421" y="683640"/>
                  </a:lnTo>
                  <a:lnTo>
                    <a:pt x="675372" y="683640"/>
                  </a:lnTo>
                  <a:lnTo>
                    <a:pt x="643483" y="613790"/>
                  </a:lnTo>
                  <a:close/>
                </a:path>
                <a:path w="709930" h="758825">
                  <a:moveTo>
                    <a:pt x="36779" y="0"/>
                  </a:moveTo>
                  <a:lnTo>
                    <a:pt x="0" y="34289"/>
                  </a:lnTo>
                  <a:lnTo>
                    <a:pt x="588263" y="665238"/>
                  </a:lnTo>
                  <a:lnTo>
                    <a:pt x="625061" y="630954"/>
                  </a:lnTo>
                  <a:lnTo>
                    <a:pt x="367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/>
            <p:cNvSpPr/>
            <p:nvPr/>
          </p:nvSpPr>
          <p:spPr>
            <a:xfrm>
              <a:off x="187325" y="1525498"/>
              <a:ext cx="1031735" cy="7056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/>
            <p:cNvSpPr/>
            <p:nvPr/>
          </p:nvSpPr>
          <p:spPr>
            <a:xfrm>
              <a:off x="150749" y="1505711"/>
              <a:ext cx="1097292" cy="8001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/>
            <p:cNvSpPr txBox="1"/>
            <p:nvPr/>
          </p:nvSpPr>
          <p:spPr>
            <a:xfrm>
              <a:off x="213233" y="1551431"/>
              <a:ext cx="929640" cy="603885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0640" rIns="0" bIns="0" rtlCol="0">
              <a:spAutoFit/>
            </a:bodyPr>
            <a:lstStyle/>
            <a:p>
              <a:pPr marL="90805" marR="88900">
                <a:lnSpc>
                  <a:spcPct val="100600"/>
                </a:lnSpc>
                <a:spcBef>
                  <a:spcPts val="320"/>
                </a:spcBef>
              </a:pPr>
              <a:r>
                <a:rPr sz="1650" b="1" spc="5" dirty="0">
                  <a:latin typeface="Arial"/>
                  <a:cs typeface="Arial"/>
                </a:rPr>
                <a:t>Dipole  </a:t>
              </a:r>
              <a:r>
                <a:rPr sz="1650" b="1" spc="10" dirty="0">
                  <a:latin typeface="Arial"/>
                  <a:cs typeface="Arial"/>
                </a:rPr>
                <a:t>Magnet</a:t>
              </a:r>
              <a:endParaRPr sz="1650" dirty="0">
                <a:latin typeface="Arial"/>
                <a:cs typeface="Arial"/>
              </a:endParaRPr>
            </a:p>
          </p:txBody>
        </p:sp>
        <p:sp>
          <p:nvSpPr>
            <p:cNvPr id="18" name="object 10"/>
            <p:cNvSpPr/>
            <p:nvPr/>
          </p:nvSpPr>
          <p:spPr>
            <a:xfrm>
              <a:off x="1700657" y="2532926"/>
              <a:ext cx="512102" cy="4373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1"/>
            <p:cNvSpPr/>
            <p:nvPr/>
          </p:nvSpPr>
          <p:spPr>
            <a:xfrm>
              <a:off x="1726947" y="2558541"/>
              <a:ext cx="267335" cy="192405"/>
            </a:xfrm>
            <a:custGeom>
              <a:avLst/>
              <a:gdLst/>
              <a:ahLst/>
              <a:cxnLst/>
              <a:rect l="l" t="t" r="r" b="b"/>
              <a:pathLst>
                <a:path w="267335" h="192405">
                  <a:moveTo>
                    <a:pt x="127815" y="128396"/>
                  </a:moveTo>
                  <a:lnTo>
                    <a:pt x="113664" y="149225"/>
                  </a:lnTo>
                  <a:lnTo>
                    <a:pt x="266826" y="192404"/>
                  </a:lnTo>
                  <a:lnTo>
                    <a:pt x="228653" y="142493"/>
                  </a:lnTo>
                  <a:lnTo>
                    <a:pt x="148589" y="142493"/>
                  </a:lnTo>
                  <a:lnTo>
                    <a:pt x="127815" y="128396"/>
                  </a:lnTo>
                  <a:close/>
                </a:path>
                <a:path w="267335" h="192405">
                  <a:moveTo>
                    <a:pt x="156066" y="86813"/>
                  </a:moveTo>
                  <a:lnTo>
                    <a:pt x="127815" y="128396"/>
                  </a:lnTo>
                  <a:lnTo>
                    <a:pt x="148589" y="142493"/>
                  </a:lnTo>
                  <a:lnTo>
                    <a:pt x="176910" y="100964"/>
                  </a:lnTo>
                  <a:lnTo>
                    <a:pt x="156066" y="86813"/>
                  </a:lnTo>
                  <a:close/>
                </a:path>
                <a:path w="267335" h="192405">
                  <a:moveTo>
                    <a:pt x="170179" y="66039"/>
                  </a:moveTo>
                  <a:lnTo>
                    <a:pt x="156066" y="86813"/>
                  </a:lnTo>
                  <a:lnTo>
                    <a:pt x="176910" y="100964"/>
                  </a:lnTo>
                  <a:lnTo>
                    <a:pt x="148589" y="142493"/>
                  </a:lnTo>
                  <a:lnTo>
                    <a:pt x="228653" y="142493"/>
                  </a:lnTo>
                  <a:lnTo>
                    <a:pt x="170179" y="66039"/>
                  </a:lnTo>
                  <a:close/>
                </a:path>
                <a:path w="267335" h="192405">
                  <a:moveTo>
                    <a:pt x="28193" y="0"/>
                  </a:moveTo>
                  <a:lnTo>
                    <a:pt x="0" y="41655"/>
                  </a:lnTo>
                  <a:lnTo>
                    <a:pt x="127815" y="128396"/>
                  </a:lnTo>
                  <a:lnTo>
                    <a:pt x="156066" y="86813"/>
                  </a:lnTo>
                  <a:lnTo>
                    <a:pt x="281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"/>
            <p:cNvSpPr/>
            <p:nvPr/>
          </p:nvSpPr>
          <p:spPr>
            <a:xfrm>
              <a:off x="1280034" y="1522488"/>
              <a:ext cx="970800" cy="11323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3"/>
            <p:cNvSpPr/>
            <p:nvPr/>
          </p:nvSpPr>
          <p:spPr>
            <a:xfrm>
              <a:off x="1243458" y="1502664"/>
              <a:ext cx="990612" cy="10104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4"/>
            <p:cNvSpPr txBox="1"/>
            <p:nvPr/>
          </p:nvSpPr>
          <p:spPr>
            <a:xfrm>
              <a:off x="1305942" y="1548383"/>
              <a:ext cx="868680" cy="1030605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2544" rIns="0" bIns="0" rtlCol="0">
              <a:spAutoFit/>
            </a:bodyPr>
            <a:lstStyle/>
            <a:p>
              <a:pPr marL="92075">
                <a:lnSpc>
                  <a:spcPct val="100000"/>
                </a:lnSpc>
                <a:spcBef>
                  <a:spcPts val="334"/>
                </a:spcBef>
              </a:pPr>
              <a:r>
                <a:rPr sz="1650" b="1" spc="10" dirty="0">
                  <a:latin typeface="Arial"/>
                  <a:cs typeface="Arial"/>
                </a:rPr>
                <a:t>RICH</a:t>
              </a:r>
              <a:endParaRPr sz="1650" dirty="0">
                <a:latin typeface="Arial"/>
                <a:cs typeface="Arial"/>
              </a:endParaRPr>
            </a:p>
            <a:p>
              <a:pPr marL="92075" marR="91440">
                <a:lnSpc>
                  <a:spcPct val="100899"/>
                </a:lnSpc>
                <a:spcBef>
                  <a:spcPts val="10"/>
                </a:spcBef>
              </a:pPr>
              <a:r>
                <a:rPr sz="1100" spc="-5" dirty="0">
                  <a:latin typeface="Arial"/>
                  <a:cs typeface="Arial"/>
                </a:rPr>
                <a:t>Ring  </a:t>
              </a:r>
              <a:r>
                <a:rPr sz="1100" dirty="0">
                  <a:latin typeface="Arial"/>
                  <a:cs typeface="Arial"/>
                </a:rPr>
                <a:t>Imaging  </a:t>
              </a:r>
              <a:r>
                <a:rPr sz="1100" spc="-10" dirty="0">
                  <a:latin typeface="Arial"/>
                  <a:cs typeface="Arial"/>
                </a:rPr>
                <a:t>C</a:t>
              </a:r>
              <a:r>
                <a:rPr sz="1100" dirty="0">
                  <a:latin typeface="Arial"/>
                  <a:cs typeface="Arial"/>
                </a:rPr>
                <a:t>h</a:t>
              </a:r>
              <a:r>
                <a:rPr sz="1100" spc="-5" dirty="0">
                  <a:latin typeface="Arial"/>
                  <a:cs typeface="Arial"/>
                </a:rPr>
                <a:t>e</a:t>
              </a:r>
              <a:r>
                <a:rPr sz="1100" dirty="0">
                  <a:latin typeface="Arial"/>
                  <a:cs typeface="Arial"/>
                </a:rPr>
                <a:t>re</a:t>
              </a:r>
              <a:r>
                <a:rPr sz="1100" spc="-5" dirty="0">
                  <a:latin typeface="Arial"/>
                  <a:cs typeface="Arial"/>
                </a:rPr>
                <a:t>n</a:t>
              </a:r>
              <a:r>
                <a:rPr sz="1100" spc="10" dirty="0">
                  <a:latin typeface="Arial"/>
                  <a:cs typeface="Arial"/>
                </a:rPr>
                <a:t>k</a:t>
              </a:r>
              <a:r>
                <a:rPr sz="1100" dirty="0">
                  <a:latin typeface="Arial"/>
                  <a:cs typeface="Arial"/>
                </a:rPr>
                <a:t>ov</a:t>
              </a:r>
            </a:p>
          </p:txBody>
        </p:sp>
        <p:sp>
          <p:nvSpPr>
            <p:cNvPr id="23" name="object 15"/>
            <p:cNvSpPr/>
            <p:nvPr/>
          </p:nvSpPr>
          <p:spPr>
            <a:xfrm>
              <a:off x="3226182" y="2362187"/>
              <a:ext cx="1382268" cy="7422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6"/>
            <p:cNvSpPr/>
            <p:nvPr/>
          </p:nvSpPr>
          <p:spPr>
            <a:xfrm>
              <a:off x="3396108" y="2388488"/>
              <a:ext cx="1137285" cy="497205"/>
            </a:xfrm>
            <a:custGeom>
              <a:avLst/>
              <a:gdLst/>
              <a:ahLst/>
              <a:cxnLst/>
              <a:rect l="l" t="t" r="r" b="b"/>
              <a:pathLst>
                <a:path w="1137285" h="497205">
                  <a:moveTo>
                    <a:pt x="119633" y="392302"/>
                  </a:moveTo>
                  <a:lnTo>
                    <a:pt x="0" y="497204"/>
                  </a:lnTo>
                  <a:lnTo>
                    <a:pt x="158623" y="485013"/>
                  </a:lnTo>
                  <a:lnTo>
                    <a:pt x="152961" y="471550"/>
                  </a:lnTo>
                  <a:lnTo>
                    <a:pt x="125602" y="471550"/>
                  </a:lnTo>
                  <a:lnTo>
                    <a:pt x="106171" y="425195"/>
                  </a:lnTo>
                  <a:lnTo>
                    <a:pt x="129365" y="415444"/>
                  </a:lnTo>
                  <a:lnTo>
                    <a:pt x="119633" y="392302"/>
                  </a:lnTo>
                  <a:close/>
                </a:path>
                <a:path w="1137285" h="497205">
                  <a:moveTo>
                    <a:pt x="129365" y="415444"/>
                  </a:moveTo>
                  <a:lnTo>
                    <a:pt x="106171" y="425195"/>
                  </a:lnTo>
                  <a:lnTo>
                    <a:pt x="125602" y="471550"/>
                  </a:lnTo>
                  <a:lnTo>
                    <a:pt x="148852" y="461780"/>
                  </a:lnTo>
                  <a:lnTo>
                    <a:pt x="129365" y="415444"/>
                  </a:lnTo>
                  <a:close/>
                </a:path>
                <a:path w="1137285" h="497205">
                  <a:moveTo>
                    <a:pt x="148852" y="461780"/>
                  </a:moveTo>
                  <a:lnTo>
                    <a:pt x="125602" y="471550"/>
                  </a:lnTo>
                  <a:lnTo>
                    <a:pt x="152961" y="471550"/>
                  </a:lnTo>
                  <a:lnTo>
                    <a:pt x="148852" y="461780"/>
                  </a:lnTo>
                  <a:close/>
                </a:path>
                <a:path w="1137285" h="497205">
                  <a:moveTo>
                    <a:pt x="1117473" y="0"/>
                  </a:moveTo>
                  <a:lnTo>
                    <a:pt x="129365" y="415444"/>
                  </a:lnTo>
                  <a:lnTo>
                    <a:pt x="148852" y="461780"/>
                  </a:lnTo>
                  <a:lnTo>
                    <a:pt x="1137030" y="46481"/>
                  </a:lnTo>
                  <a:lnTo>
                    <a:pt x="11174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7"/>
            <p:cNvSpPr/>
            <p:nvPr/>
          </p:nvSpPr>
          <p:spPr>
            <a:xfrm>
              <a:off x="4085717" y="1525511"/>
              <a:ext cx="925080" cy="96165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8"/>
            <p:cNvSpPr/>
            <p:nvPr/>
          </p:nvSpPr>
          <p:spPr>
            <a:xfrm>
              <a:off x="4049141" y="1505711"/>
              <a:ext cx="946403" cy="10104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9"/>
            <p:cNvSpPr/>
            <p:nvPr/>
          </p:nvSpPr>
          <p:spPr>
            <a:xfrm>
              <a:off x="4111626" y="1551431"/>
              <a:ext cx="822960" cy="859790"/>
            </a:xfrm>
            <a:custGeom>
              <a:avLst/>
              <a:gdLst/>
              <a:ahLst/>
              <a:cxnLst/>
              <a:rect l="l" t="t" r="r" b="b"/>
              <a:pathLst>
                <a:path w="822960" h="859789">
                  <a:moveTo>
                    <a:pt x="0" y="859536"/>
                  </a:moveTo>
                  <a:lnTo>
                    <a:pt x="822960" y="859536"/>
                  </a:lnTo>
                  <a:lnTo>
                    <a:pt x="822960" y="0"/>
                  </a:lnTo>
                  <a:lnTo>
                    <a:pt x="0" y="0"/>
                  </a:lnTo>
                  <a:lnTo>
                    <a:pt x="0" y="859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0"/>
            <p:cNvSpPr txBox="1"/>
            <p:nvPr/>
          </p:nvSpPr>
          <p:spPr>
            <a:xfrm>
              <a:off x="4111626" y="1578610"/>
              <a:ext cx="822960" cy="78867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90805">
                <a:lnSpc>
                  <a:spcPct val="100000"/>
                </a:lnSpc>
                <a:spcBef>
                  <a:spcPts val="114"/>
                </a:spcBef>
              </a:pPr>
              <a:r>
                <a:rPr sz="1650" b="1" spc="10" dirty="0">
                  <a:latin typeface="Arial"/>
                  <a:cs typeface="Arial"/>
                </a:rPr>
                <a:t>TRD</a:t>
              </a:r>
              <a:endParaRPr sz="1650">
                <a:latin typeface="Arial"/>
                <a:cs typeface="Arial"/>
              </a:endParaRPr>
            </a:p>
            <a:p>
              <a:pPr marL="90805" marR="107950" algn="just">
                <a:lnSpc>
                  <a:spcPct val="101000"/>
                </a:lnSpc>
                <a:spcBef>
                  <a:spcPts val="10"/>
                </a:spcBef>
              </a:pPr>
              <a:r>
                <a:rPr sz="1100" spc="5" dirty="0">
                  <a:latin typeface="Arial"/>
                  <a:cs typeface="Arial"/>
                </a:rPr>
                <a:t>T</a:t>
              </a:r>
              <a:r>
                <a:rPr sz="1100" dirty="0">
                  <a:latin typeface="Arial"/>
                  <a:cs typeface="Arial"/>
                </a:rPr>
                <a:t>ra</a:t>
              </a:r>
              <a:r>
                <a:rPr sz="1100" spc="-5" dirty="0">
                  <a:latin typeface="Arial"/>
                  <a:cs typeface="Arial"/>
                </a:rPr>
                <a:t>n</a:t>
              </a:r>
              <a:r>
                <a:rPr sz="1100" dirty="0">
                  <a:latin typeface="Arial"/>
                  <a:cs typeface="Arial"/>
                </a:rPr>
                <a:t>s</a:t>
              </a:r>
              <a:r>
                <a:rPr sz="1100" spc="-10" dirty="0">
                  <a:latin typeface="Arial"/>
                  <a:cs typeface="Arial"/>
                </a:rPr>
                <a:t>i</a:t>
              </a:r>
              <a:r>
                <a:rPr sz="1100" dirty="0">
                  <a:latin typeface="Arial"/>
                  <a:cs typeface="Arial"/>
                </a:rPr>
                <a:t>t</a:t>
              </a:r>
              <a:r>
                <a:rPr sz="1100" spc="-10" dirty="0">
                  <a:latin typeface="Arial"/>
                  <a:cs typeface="Arial"/>
                </a:rPr>
                <a:t>i</a:t>
              </a:r>
              <a:r>
                <a:rPr sz="1100" dirty="0">
                  <a:latin typeface="Arial"/>
                  <a:cs typeface="Arial"/>
                </a:rPr>
                <a:t>on  </a:t>
              </a:r>
              <a:r>
                <a:rPr sz="1100" spc="-5" dirty="0">
                  <a:latin typeface="Arial"/>
                  <a:cs typeface="Arial"/>
                </a:rPr>
                <a:t>Radiation  </a:t>
              </a:r>
              <a:r>
                <a:rPr sz="1100" dirty="0">
                  <a:latin typeface="Arial"/>
                  <a:cs typeface="Arial"/>
                </a:rPr>
                <a:t>Detector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9" name="object 21"/>
            <p:cNvSpPr/>
            <p:nvPr/>
          </p:nvSpPr>
          <p:spPr>
            <a:xfrm>
              <a:off x="4213733" y="2357615"/>
              <a:ext cx="1539239" cy="6248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2"/>
            <p:cNvSpPr/>
            <p:nvPr/>
          </p:nvSpPr>
          <p:spPr>
            <a:xfrm>
              <a:off x="4383659" y="2384425"/>
              <a:ext cx="1293495" cy="387985"/>
            </a:xfrm>
            <a:custGeom>
              <a:avLst/>
              <a:gdLst/>
              <a:ahLst/>
              <a:cxnLst/>
              <a:rect l="l" t="t" r="r" b="b"/>
              <a:pathLst>
                <a:path w="1293495" h="387985">
                  <a:moveTo>
                    <a:pt x="132079" y="290829"/>
                  </a:moveTo>
                  <a:lnTo>
                    <a:pt x="0" y="379475"/>
                  </a:lnTo>
                  <a:lnTo>
                    <a:pt x="158876" y="387857"/>
                  </a:lnTo>
                  <a:lnTo>
                    <a:pt x="154001" y="370204"/>
                  </a:lnTo>
                  <a:lnTo>
                    <a:pt x="127888" y="370204"/>
                  </a:lnTo>
                  <a:lnTo>
                    <a:pt x="114553" y="321817"/>
                  </a:lnTo>
                  <a:lnTo>
                    <a:pt x="138790" y="315126"/>
                  </a:lnTo>
                  <a:lnTo>
                    <a:pt x="132079" y="290829"/>
                  </a:lnTo>
                  <a:close/>
                </a:path>
                <a:path w="1293495" h="387985">
                  <a:moveTo>
                    <a:pt x="138790" y="315126"/>
                  </a:moveTo>
                  <a:lnTo>
                    <a:pt x="114553" y="321817"/>
                  </a:lnTo>
                  <a:lnTo>
                    <a:pt x="127888" y="370204"/>
                  </a:lnTo>
                  <a:lnTo>
                    <a:pt x="152152" y="363508"/>
                  </a:lnTo>
                  <a:lnTo>
                    <a:pt x="138790" y="315126"/>
                  </a:lnTo>
                  <a:close/>
                </a:path>
                <a:path w="1293495" h="387985">
                  <a:moveTo>
                    <a:pt x="152152" y="363508"/>
                  </a:moveTo>
                  <a:lnTo>
                    <a:pt x="127888" y="370204"/>
                  </a:lnTo>
                  <a:lnTo>
                    <a:pt x="154001" y="370204"/>
                  </a:lnTo>
                  <a:lnTo>
                    <a:pt x="152152" y="363508"/>
                  </a:lnTo>
                  <a:close/>
                </a:path>
                <a:path w="1293495" h="387985">
                  <a:moveTo>
                    <a:pt x="1280160" y="0"/>
                  </a:moveTo>
                  <a:lnTo>
                    <a:pt x="138790" y="315126"/>
                  </a:lnTo>
                  <a:lnTo>
                    <a:pt x="152152" y="363508"/>
                  </a:lnTo>
                  <a:lnTo>
                    <a:pt x="1293494" y="48513"/>
                  </a:lnTo>
                  <a:lnTo>
                    <a:pt x="12801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3"/>
            <p:cNvSpPr/>
            <p:nvPr/>
          </p:nvSpPr>
          <p:spPr>
            <a:xfrm>
              <a:off x="5225670" y="1522463"/>
              <a:ext cx="940295" cy="96165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4"/>
            <p:cNvSpPr/>
            <p:nvPr/>
          </p:nvSpPr>
          <p:spPr>
            <a:xfrm>
              <a:off x="5189094" y="1502664"/>
              <a:ext cx="958583" cy="101041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5"/>
            <p:cNvSpPr txBox="1"/>
            <p:nvPr/>
          </p:nvSpPr>
          <p:spPr>
            <a:xfrm>
              <a:off x="5251577" y="1548383"/>
              <a:ext cx="838200" cy="85979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2544" rIns="0" bIns="0" rtlCol="0">
              <a:spAutoFit/>
            </a:bodyPr>
            <a:lstStyle/>
            <a:p>
              <a:pPr marL="91440">
                <a:lnSpc>
                  <a:spcPct val="100000"/>
                </a:lnSpc>
                <a:spcBef>
                  <a:spcPts val="334"/>
                </a:spcBef>
              </a:pPr>
              <a:r>
                <a:rPr sz="1650" b="1" dirty="0">
                  <a:latin typeface="Arial"/>
                  <a:cs typeface="Arial"/>
                </a:rPr>
                <a:t>TOF</a:t>
              </a:r>
              <a:endParaRPr sz="1650">
                <a:latin typeface="Arial"/>
                <a:cs typeface="Arial"/>
              </a:endParaRPr>
            </a:p>
            <a:p>
              <a:pPr marL="91440" marR="92710">
                <a:lnSpc>
                  <a:spcPct val="100899"/>
                </a:lnSpc>
                <a:spcBef>
                  <a:spcPts val="10"/>
                </a:spcBef>
              </a:pPr>
              <a:r>
                <a:rPr sz="1100" spc="-5" dirty="0">
                  <a:latin typeface="Arial"/>
                  <a:cs typeface="Arial"/>
                </a:rPr>
                <a:t>Resistive  Plate  </a:t>
              </a:r>
              <a:r>
                <a:rPr sz="1100" spc="-10" dirty="0">
                  <a:latin typeface="Arial"/>
                  <a:cs typeface="Arial"/>
                </a:rPr>
                <a:t>C</a:t>
              </a:r>
              <a:r>
                <a:rPr sz="1100" dirty="0">
                  <a:latin typeface="Arial"/>
                  <a:cs typeface="Arial"/>
                </a:rPr>
                <a:t>h</a:t>
              </a:r>
              <a:r>
                <a:rPr sz="1100" spc="-5" dirty="0">
                  <a:latin typeface="Arial"/>
                  <a:cs typeface="Arial"/>
                </a:rPr>
                <a:t>a</a:t>
              </a:r>
              <a:r>
                <a:rPr sz="1100" dirty="0">
                  <a:latin typeface="Arial"/>
                  <a:cs typeface="Arial"/>
                </a:rPr>
                <a:t>mb</a:t>
              </a:r>
              <a:r>
                <a:rPr sz="1100" spc="-5" dirty="0">
                  <a:latin typeface="Arial"/>
                  <a:cs typeface="Arial"/>
                </a:rPr>
                <a:t>e</a:t>
              </a:r>
              <a:r>
                <a:rPr sz="1100" dirty="0">
                  <a:latin typeface="Arial"/>
                  <a:cs typeface="Arial"/>
                </a:rPr>
                <a:t>rs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34" name="object 26"/>
            <p:cNvSpPr/>
            <p:nvPr/>
          </p:nvSpPr>
          <p:spPr>
            <a:xfrm>
              <a:off x="1241934" y="3320795"/>
              <a:ext cx="399275" cy="208178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7"/>
            <p:cNvSpPr/>
            <p:nvPr/>
          </p:nvSpPr>
          <p:spPr>
            <a:xfrm>
              <a:off x="1267905" y="3490722"/>
              <a:ext cx="193675" cy="1836420"/>
            </a:xfrm>
            <a:custGeom>
              <a:avLst/>
              <a:gdLst/>
              <a:ahLst/>
              <a:cxnLst/>
              <a:rect l="l" t="t" r="r" b="b"/>
              <a:pathLst>
                <a:path w="193675" h="1836420">
                  <a:moveTo>
                    <a:pt x="118320" y="148713"/>
                  </a:moveTo>
                  <a:lnTo>
                    <a:pt x="0" y="1832864"/>
                  </a:lnTo>
                  <a:lnTo>
                    <a:pt x="50228" y="1836420"/>
                  </a:lnTo>
                  <a:lnTo>
                    <a:pt x="168478" y="152269"/>
                  </a:lnTo>
                  <a:lnTo>
                    <a:pt x="118320" y="148713"/>
                  </a:lnTo>
                  <a:close/>
                </a:path>
                <a:path w="193675" h="1836420">
                  <a:moveTo>
                    <a:pt x="185804" y="123698"/>
                  </a:moveTo>
                  <a:lnTo>
                    <a:pt x="120078" y="123698"/>
                  </a:lnTo>
                  <a:lnTo>
                    <a:pt x="170243" y="127126"/>
                  </a:lnTo>
                  <a:lnTo>
                    <a:pt x="168478" y="152269"/>
                  </a:lnTo>
                  <a:lnTo>
                    <a:pt x="193611" y="154050"/>
                  </a:lnTo>
                  <a:lnTo>
                    <a:pt x="185804" y="123698"/>
                  </a:lnTo>
                  <a:close/>
                </a:path>
                <a:path w="193675" h="1836420">
                  <a:moveTo>
                    <a:pt x="120078" y="123698"/>
                  </a:moveTo>
                  <a:lnTo>
                    <a:pt x="118320" y="148713"/>
                  </a:lnTo>
                  <a:lnTo>
                    <a:pt x="168478" y="152269"/>
                  </a:lnTo>
                  <a:lnTo>
                    <a:pt x="170243" y="127126"/>
                  </a:lnTo>
                  <a:lnTo>
                    <a:pt x="120078" y="123698"/>
                  </a:lnTo>
                  <a:close/>
                </a:path>
                <a:path w="193675" h="1836420">
                  <a:moveTo>
                    <a:pt x="153987" y="0"/>
                  </a:moveTo>
                  <a:lnTo>
                    <a:pt x="93281" y="146938"/>
                  </a:lnTo>
                  <a:lnTo>
                    <a:pt x="118320" y="148713"/>
                  </a:lnTo>
                  <a:lnTo>
                    <a:pt x="120078" y="123698"/>
                  </a:lnTo>
                  <a:lnTo>
                    <a:pt x="185804" y="123698"/>
                  </a:lnTo>
                  <a:lnTo>
                    <a:pt x="1539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8"/>
            <p:cNvSpPr/>
            <p:nvPr/>
          </p:nvSpPr>
          <p:spPr>
            <a:xfrm>
              <a:off x="778638" y="5283708"/>
              <a:ext cx="824496" cy="96165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9"/>
            <p:cNvSpPr/>
            <p:nvPr/>
          </p:nvSpPr>
          <p:spPr>
            <a:xfrm>
              <a:off x="742062" y="5263896"/>
              <a:ext cx="844308" cy="101041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0"/>
            <p:cNvSpPr/>
            <p:nvPr/>
          </p:nvSpPr>
          <p:spPr>
            <a:xfrm>
              <a:off x="804545" y="5309615"/>
              <a:ext cx="722630" cy="859790"/>
            </a:xfrm>
            <a:custGeom>
              <a:avLst/>
              <a:gdLst/>
              <a:ahLst/>
              <a:cxnLst/>
              <a:rect l="l" t="t" r="r" b="b"/>
              <a:pathLst>
                <a:path w="722630" h="859789">
                  <a:moveTo>
                    <a:pt x="0" y="859535"/>
                  </a:moveTo>
                  <a:lnTo>
                    <a:pt x="722376" y="859535"/>
                  </a:lnTo>
                  <a:lnTo>
                    <a:pt x="722376" y="0"/>
                  </a:lnTo>
                  <a:lnTo>
                    <a:pt x="0" y="0"/>
                  </a:lnTo>
                  <a:lnTo>
                    <a:pt x="0" y="8595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1"/>
            <p:cNvSpPr txBox="1"/>
            <p:nvPr/>
          </p:nvSpPr>
          <p:spPr>
            <a:xfrm>
              <a:off x="804545" y="5337759"/>
              <a:ext cx="722630" cy="78867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91440">
                <a:lnSpc>
                  <a:spcPct val="100000"/>
                </a:lnSpc>
                <a:spcBef>
                  <a:spcPts val="120"/>
                </a:spcBef>
              </a:pPr>
              <a:r>
                <a:rPr sz="1650" b="1" spc="15" dirty="0">
                  <a:latin typeface="Arial"/>
                  <a:cs typeface="Arial"/>
                </a:rPr>
                <a:t>MVD</a:t>
              </a:r>
              <a:endParaRPr sz="1650">
                <a:latin typeface="Arial"/>
                <a:cs typeface="Arial"/>
              </a:endParaRPr>
            </a:p>
            <a:p>
              <a:pPr marL="91440" marR="92710">
                <a:lnSpc>
                  <a:spcPct val="100899"/>
                </a:lnSpc>
                <a:spcBef>
                  <a:spcPts val="10"/>
                </a:spcBef>
              </a:pPr>
              <a:r>
                <a:rPr sz="1100" spc="-5" dirty="0">
                  <a:latin typeface="Arial"/>
                  <a:cs typeface="Arial"/>
                </a:rPr>
                <a:t>Micro  </a:t>
              </a:r>
              <a:r>
                <a:rPr sz="1100" dirty="0">
                  <a:latin typeface="Arial"/>
                  <a:cs typeface="Arial"/>
                </a:rPr>
                <a:t>Vertex  </a:t>
              </a:r>
              <a:r>
                <a:rPr sz="1100" spc="-10" dirty="0">
                  <a:latin typeface="Arial"/>
                  <a:cs typeface="Arial"/>
                </a:rPr>
                <a:t>D</a:t>
              </a:r>
              <a:r>
                <a:rPr sz="1100" dirty="0">
                  <a:latin typeface="Arial"/>
                  <a:cs typeface="Arial"/>
                </a:rPr>
                <a:t>etec</a:t>
              </a:r>
              <a:r>
                <a:rPr sz="1100" spc="5" dirty="0">
                  <a:latin typeface="Arial"/>
                  <a:cs typeface="Arial"/>
                </a:rPr>
                <a:t>t</a:t>
              </a:r>
              <a:r>
                <a:rPr sz="1100" dirty="0">
                  <a:latin typeface="Arial"/>
                  <a:cs typeface="Arial"/>
                </a:rPr>
                <a:t>or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40" name="object 32"/>
            <p:cNvSpPr/>
            <p:nvPr/>
          </p:nvSpPr>
          <p:spPr>
            <a:xfrm>
              <a:off x="1493394" y="3364991"/>
              <a:ext cx="847331" cy="202996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3"/>
            <p:cNvSpPr/>
            <p:nvPr/>
          </p:nvSpPr>
          <p:spPr>
            <a:xfrm>
              <a:off x="1662176" y="3534917"/>
              <a:ext cx="603250" cy="1784350"/>
            </a:xfrm>
            <a:custGeom>
              <a:avLst/>
              <a:gdLst/>
              <a:ahLst/>
              <a:cxnLst/>
              <a:rect l="l" t="t" r="r" b="b"/>
              <a:pathLst>
                <a:path w="603250" h="1784350">
                  <a:moveTo>
                    <a:pt x="71781" y="135648"/>
                  </a:moveTo>
                  <a:lnTo>
                    <a:pt x="23891" y="151230"/>
                  </a:lnTo>
                  <a:lnTo>
                    <a:pt x="555244" y="1783842"/>
                  </a:lnTo>
                  <a:lnTo>
                    <a:pt x="602996" y="1768220"/>
                  </a:lnTo>
                  <a:lnTo>
                    <a:pt x="71781" y="135648"/>
                  </a:lnTo>
                  <a:close/>
                </a:path>
                <a:path w="603250" h="1784350">
                  <a:moveTo>
                    <a:pt x="1143" y="0"/>
                  </a:moveTo>
                  <a:lnTo>
                    <a:pt x="0" y="159003"/>
                  </a:lnTo>
                  <a:lnTo>
                    <a:pt x="23891" y="151230"/>
                  </a:lnTo>
                  <a:lnTo>
                    <a:pt x="16129" y="127380"/>
                  </a:lnTo>
                  <a:lnTo>
                    <a:pt x="64008" y="111760"/>
                  </a:lnTo>
                  <a:lnTo>
                    <a:pt x="83714" y="111760"/>
                  </a:lnTo>
                  <a:lnTo>
                    <a:pt x="1143" y="0"/>
                  </a:lnTo>
                  <a:close/>
                </a:path>
                <a:path w="603250" h="1784350">
                  <a:moveTo>
                    <a:pt x="64008" y="111760"/>
                  </a:moveTo>
                  <a:lnTo>
                    <a:pt x="16129" y="127380"/>
                  </a:lnTo>
                  <a:lnTo>
                    <a:pt x="23891" y="151230"/>
                  </a:lnTo>
                  <a:lnTo>
                    <a:pt x="71781" y="135648"/>
                  </a:lnTo>
                  <a:lnTo>
                    <a:pt x="64008" y="111760"/>
                  </a:lnTo>
                  <a:close/>
                </a:path>
                <a:path w="603250" h="1784350">
                  <a:moveTo>
                    <a:pt x="83714" y="111760"/>
                  </a:moveTo>
                  <a:lnTo>
                    <a:pt x="64008" y="111760"/>
                  </a:lnTo>
                  <a:lnTo>
                    <a:pt x="71781" y="135648"/>
                  </a:lnTo>
                  <a:lnTo>
                    <a:pt x="95631" y="127888"/>
                  </a:lnTo>
                  <a:lnTo>
                    <a:pt x="83714" y="11176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4"/>
            <p:cNvSpPr/>
            <p:nvPr/>
          </p:nvSpPr>
          <p:spPr>
            <a:xfrm>
              <a:off x="1850010" y="5283708"/>
              <a:ext cx="830567" cy="96165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5"/>
            <p:cNvSpPr/>
            <p:nvPr/>
          </p:nvSpPr>
          <p:spPr>
            <a:xfrm>
              <a:off x="1813434" y="5263896"/>
              <a:ext cx="854963" cy="101041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6"/>
            <p:cNvSpPr txBox="1"/>
            <p:nvPr/>
          </p:nvSpPr>
          <p:spPr>
            <a:xfrm>
              <a:off x="1875917" y="5309615"/>
              <a:ext cx="728980" cy="81035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3180" rIns="0" bIns="0" rtlCol="0">
              <a:spAutoFit/>
            </a:bodyPr>
            <a:lstStyle/>
            <a:p>
              <a:pPr marL="92075">
                <a:lnSpc>
                  <a:spcPct val="100000"/>
                </a:lnSpc>
                <a:spcBef>
                  <a:spcPts val="340"/>
                </a:spcBef>
              </a:pPr>
              <a:r>
                <a:rPr sz="1650" b="1" spc="10" dirty="0">
                  <a:solidFill>
                    <a:srgbClr val="FF0000"/>
                  </a:solidFill>
                  <a:latin typeface="Arial"/>
                  <a:cs typeface="Arial"/>
                </a:rPr>
                <a:t>STS</a:t>
              </a:r>
              <a:endParaRPr sz="1650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92075" marR="88900">
                <a:lnSpc>
                  <a:spcPct val="100899"/>
                </a:lnSpc>
                <a:spcBef>
                  <a:spcPts val="15"/>
                </a:spcBef>
              </a:pPr>
              <a:r>
                <a:rPr sz="1100" spc="-5" dirty="0">
                  <a:solidFill>
                    <a:srgbClr val="FF0000"/>
                  </a:solidFill>
                  <a:latin typeface="Arial"/>
                  <a:cs typeface="Arial"/>
                </a:rPr>
                <a:t>Silicon  </a:t>
              </a:r>
              <a:r>
                <a:rPr sz="1100" spc="5" dirty="0">
                  <a:solidFill>
                    <a:srgbClr val="FF0000"/>
                  </a:solidFill>
                  <a:latin typeface="Arial"/>
                  <a:cs typeface="Arial"/>
                </a:rPr>
                <a:t>T</a:t>
              </a:r>
              <a:r>
                <a:rPr sz="1100" dirty="0">
                  <a:solidFill>
                    <a:srgbClr val="FF0000"/>
                  </a:solidFill>
                  <a:latin typeface="Arial"/>
                  <a:cs typeface="Arial"/>
                </a:rPr>
                <a:t>rac</a:t>
              </a:r>
              <a:r>
                <a:rPr sz="1100" spc="5" dirty="0">
                  <a:solidFill>
                    <a:srgbClr val="FF0000"/>
                  </a:solidFill>
                  <a:latin typeface="Arial"/>
                  <a:cs typeface="Arial"/>
                </a:rPr>
                <a:t>k</a:t>
              </a:r>
              <a:r>
                <a:rPr sz="1100" spc="-10" dirty="0">
                  <a:solidFill>
                    <a:srgbClr val="FF0000"/>
                  </a:solidFill>
                  <a:latin typeface="Arial"/>
                  <a:cs typeface="Arial"/>
                </a:rPr>
                <a:t>i</a:t>
              </a:r>
              <a:r>
                <a:rPr sz="1100" dirty="0">
                  <a:solidFill>
                    <a:srgbClr val="FF0000"/>
                  </a:solidFill>
                  <a:latin typeface="Arial"/>
                  <a:cs typeface="Arial"/>
                </a:rPr>
                <a:t>ng  </a:t>
              </a:r>
              <a:r>
                <a:rPr sz="1100" spc="-5" dirty="0">
                  <a:solidFill>
                    <a:srgbClr val="FF0000"/>
                  </a:solidFill>
                  <a:latin typeface="Arial"/>
                  <a:cs typeface="Arial"/>
                </a:rPr>
                <a:t>System</a:t>
              </a:r>
              <a:endParaRPr sz="11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45" name="object 37"/>
            <p:cNvSpPr/>
            <p:nvPr/>
          </p:nvSpPr>
          <p:spPr>
            <a:xfrm>
              <a:off x="3180462" y="4530826"/>
              <a:ext cx="388620" cy="85956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8"/>
            <p:cNvSpPr/>
            <p:nvPr/>
          </p:nvSpPr>
          <p:spPr>
            <a:xfrm>
              <a:off x="3325369" y="4700777"/>
              <a:ext cx="151130" cy="614045"/>
            </a:xfrm>
            <a:custGeom>
              <a:avLst/>
              <a:gdLst/>
              <a:ahLst/>
              <a:cxnLst/>
              <a:rect l="l" t="t" r="r" b="b"/>
              <a:pathLst>
                <a:path w="151129" h="614045">
                  <a:moveTo>
                    <a:pt x="74459" y="144704"/>
                  </a:moveTo>
                  <a:lnTo>
                    <a:pt x="24805" y="152970"/>
                  </a:lnTo>
                  <a:lnTo>
                    <a:pt x="100964" y="613663"/>
                  </a:lnTo>
                  <a:lnTo>
                    <a:pt x="150621" y="605535"/>
                  </a:lnTo>
                  <a:lnTo>
                    <a:pt x="74459" y="144704"/>
                  </a:lnTo>
                  <a:close/>
                </a:path>
                <a:path w="151129" h="614045">
                  <a:moveTo>
                    <a:pt x="25018" y="0"/>
                  </a:moveTo>
                  <a:lnTo>
                    <a:pt x="0" y="157098"/>
                  </a:lnTo>
                  <a:lnTo>
                    <a:pt x="24805" y="152970"/>
                  </a:lnTo>
                  <a:lnTo>
                    <a:pt x="20700" y="128142"/>
                  </a:lnTo>
                  <a:lnTo>
                    <a:pt x="70357" y="119887"/>
                  </a:lnTo>
                  <a:lnTo>
                    <a:pt x="88266" y="119887"/>
                  </a:lnTo>
                  <a:lnTo>
                    <a:pt x="25018" y="0"/>
                  </a:lnTo>
                  <a:close/>
                </a:path>
                <a:path w="151129" h="614045">
                  <a:moveTo>
                    <a:pt x="70357" y="119887"/>
                  </a:moveTo>
                  <a:lnTo>
                    <a:pt x="20700" y="128142"/>
                  </a:lnTo>
                  <a:lnTo>
                    <a:pt x="24805" y="152970"/>
                  </a:lnTo>
                  <a:lnTo>
                    <a:pt x="74459" y="144704"/>
                  </a:lnTo>
                  <a:lnTo>
                    <a:pt x="70357" y="119887"/>
                  </a:lnTo>
                  <a:close/>
                </a:path>
                <a:path w="151129" h="614045">
                  <a:moveTo>
                    <a:pt x="88266" y="119887"/>
                  </a:moveTo>
                  <a:lnTo>
                    <a:pt x="70357" y="119887"/>
                  </a:lnTo>
                  <a:lnTo>
                    <a:pt x="74459" y="144704"/>
                  </a:lnTo>
                  <a:lnTo>
                    <a:pt x="99187" y="140588"/>
                  </a:lnTo>
                  <a:lnTo>
                    <a:pt x="88266" y="11988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39"/>
            <p:cNvSpPr/>
            <p:nvPr/>
          </p:nvSpPr>
          <p:spPr>
            <a:xfrm>
              <a:off x="2970150" y="5283708"/>
              <a:ext cx="1011923" cy="110488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0"/>
            <p:cNvSpPr/>
            <p:nvPr/>
          </p:nvSpPr>
          <p:spPr>
            <a:xfrm>
              <a:off x="2933573" y="5263896"/>
              <a:ext cx="1018044" cy="113690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1"/>
            <p:cNvSpPr txBox="1"/>
            <p:nvPr/>
          </p:nvSpPr>
          <p:spPr>
            <a:xfrm>
              <a:off x="2996057" y="5309615"/>
              <a:ext cx="909955" cy="100330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3180" rIns="0" bIns="0" rtlCol="0">
              <a:spAutoFit/>
            </a:bodyPr>
            <a:lstStyle/>
            <a:p>
              <a:pPr marL="91440">
                <a:lnSpc>
                  <a:spcPct val="100000"/>
                </a:lnSpc>
                <a:spcBef>
                  <a:spcPts val="340"/>
                </a:spcBef>
              </a:pPr>
              <a:r>
                <a:rPr sz="1650" b="1" spc="10" dirty="0">
                  <a:latin typeface="Arial"/>
                  <a:cs typeface="Arial"/>
                </a:rPr>
                <a:t>MUCH</a:t>
              </a:r>
              <a:endParaRPr sz="1650">
                <a:latin typeface="Arial"/>
                <a:cs typeface="Arial"/>
              </a:endParaRPr>
            </a:p>
            <a:p>
              <a:pPr marL="91440" marR="92075">
                <a:lnSpc>
                  <a:spcPct val="101099"/>
                </a:lnSpc>
                <a:spcBef>
                  <a:spcPts val="10"/>
                </a:spcBef>
              </a:pPr>
              <a:r>
                <a:rPr sz="1100" spc="-5" dirty="0">
                  <a:latin typeface="Arial"/>
                  <a:cs typeface="Arial"/>
                </a:rPr>
                <a:t>Muon  </a:t>
              </a:r>
              <a:r>
                <a:rPr sz="1100" dirty="0">
                  <a:latin typeface="Arial"/>
                  <a:cs typeface="Arial"/>
                </a:rPr>
                <a:t>Detection  </a:t>
              </a:r>
              <a:r>
                <a:rPr sz="1100" spc="-5" dirty="0">
                  <a:latin typeface="Arial"/>
                  <a:cs typeface="Arial"/>
                </a:rPr>
                <a:t>System  </a:t>
              </a:r>
              <a:r>
                <a:rPr sz="900" spc="10" dirty="0">
                  <a:latin typeface="Arial"/>
                  <a:cs typeface="Arial"/>
                </a:rPr>
                <a:t>(parking</a:t>
              </a:r>
              <a:r>
                <a:rPr sz="900" spc="-70" dirty="0">
                  <a:latin typeface="Arial"/>
                  <a:cs typeface="Arial"/>
                </a:rPr>
                <a:t> </a:t>
              </a:r>
              <a:r>
                <a:rPr sz="900" spc="5" dirty="0">
                  <a:latin typeface="Arial"/>
                  <a:cs typeface="Arial"/>
                </a:rPr>
                <a:t>pos.)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50" name="object 42"/>
            <p:cNvSpPr/>
            <p:nvPr/>
          </p:nvSpPr>
          <p:spPr>
            <a:xfrm>
              <a:off x="4536821" y="4027932"/>
              <a:ext cx="473938" cy="136702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3"/>
            <p:cNvSpPr/>
            <p:nvPr/>
          </p:nvSpPr>
          <p:spPr>
            <a:xfrm>
              <a:off x="4563110" y="4197858"/>
              <a:ext cx="251460" cy="1121410"/>
            </a:xfrm>
            <a:custGeom>
              <a:avLst/>
              <a:gdLst/>
              <a:ahLst/>
              <a:cxnLst/>
              <a:rect l="l" t="t" r="r" b="b"/>
              <a:pathLst>
                <a:path w="251460" h="1121410">
                  <a:moveTo>
                    <a:pt x="176964" y="143851"/>
                  </a:moveTo>
                  <a:lnTo>
                    <a:pt x="0" y="1112139"/>
                  </a:lnTo>
                  <a:lnTo>
                    <a:pt x="49529" y="1121156"/>
                  </a:lnTo>
                  <a:lnTo>
                    <a:pt x="226480" y="152941"/>
                  </a:lnTo>
                  <a:lnTo>
                    <a:pt x="176964" y="143851"/>
                  </a:lnTo>
                  <a:close/>
                </a:path>
                <a:path w="251460" h="1121410">
                  <a:moveTo>
                    <a:pt x="245762" y="119125"/>
                  </a:moveTo>
                  <a:lnTo>
                    <a:pt x="181483" y="119125"/>
                  </a:lnTo>
                  <a:lnTo>
                    <a:pt x="231012" y="128143"/>
                  </a:lnTo>
                  <a:lnTo>
                    <a:pt x="226480" y="152941"/>
                  </a:lnTo>
                  <a:lnTo>
                    <a:pt x="251205" y="157480"/>
                  </a:lnTo>
                  <a:lnTo>
                    <a:pt x="245762" y="119125"/>
                  </a:lnTo>
                  <a:close/>
                </a:path>
                <a:path w="251460" h="1121410">
                  <a:moveTo>
                    <a:pt x="181483" y="119125"/>
                  </a:moveTo>
                  <a:lnTo>
                    <a:pt x="176964" y="143851"/>
                  </a:lnTo>
                  <a:lnTo>
                    <a:pt x="226480" y="152941"/>
                  </a:lnTo>
                  <a:lnTo>
                    <a:pt x="231012" y="128143"/>
                  </a:lnTo>
                  <a:lnTo>
                    <a:pt x="181483" y="119125"/>
                  </a:lnTo>
                  <a:close/>
                </a:path>
                <a:path w="251460" h="1121410">
                  <a:moveTo>
                    <a:pt x="228853" y="0"/>
                  </a:moveTo>
                  <a:lnTo>
                    <a:pt x="152273" y="139319"/>
                  </a:lnTo>
                  <a:lnTo>
                    <a:pt x="176964" y="143851"/>
                  </a:lnTo>
                  <a:lnTo>
                    <a:pt x="181483" y="119125"/>
                  </a:lnTo>
                  <a:lnTo>
                    <a:pt x="245762" y="119125"/>
                  </a:lnTo>
                  <a:lnTo>
                    <a:pt x="2288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4"/>
            <p:cNvSpPr/>
            <p:nvPr/>
          </p:nvSpPr>
          <p:spPr>
            <a:xfrm>
              <a:off x="4088765" y="5286756"/>
              <a:ext cx="1045476" cy="110488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5"/>
            <p:cNvSpPr/>
            <p:nvPr/>
          </p:nvSpPr>
          <p:spPr>
            <a:xfrm>
              <a:off x="4053714" y="5266944"/>
              <a:ext cx="1036332" cy="101041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6"/>
            <p:cNvSpPr txBox="1"/>
            <p:nvPr/>
          </p:nvSpPr>
          <p:spPr>
            <a:xfrm>
              <a:off x="4114673" y="5312664"/>
              <a:ext cx="943610" cy="100330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3180" rIns="0" bIns="0" rtlCol="0">
              <a:spAutoFit/>
            </a:bodyPr>
            <a:lstStyle/>
            <a:p>
              <a:pPr marL="92710">
                <a:lnSpc>
                  <a:spcPct val="100000"/>
                </a:lnSpc>
                <a:spcBef>
                  <a:spcPts val="340"/>
                </a:spcBef>
              </a:pPr>
              <a:r>
                <a:rPr sz="1650" b="1" spc="-5" dirty="0">
                  <a:latin typeface="Arial"/>
                  <a:cs typeface="Arial"/>
                </a:rPr>
                <a:t>ECAL</a:t>
              </a:r>
              <a:endParaRPr sz="1650">
                <a:latin typeface="Arial"/>
                <a:cs typeface="Arial"/>
              </a:endParaRPr>
            </a:p>
            <a:p>
              <a:pPr marL="92710" marR="118110">
                <a:lnSpc>
                  <a:spcPct val="100899"/>
                </a:lnSpc>
                <a:spcBef>
                  <a:spcPts val="10"/>
                </a:spcBef>
              </a:pPr>
              <a:r>
                <a:rPr sz="1100" dirty="0">
                  <a:latin typeface="Arial"/>
                  <a:cs typeface="Arial"/>
                </a:rPr>
                <a:t>Electro-  Magnetic  Ca</a:t>
              </a:r>
              <a:r>
                <a:rPr sz="1100" spc="-10" dirty="0">
                  <a:latin typeface="Arial"/>
                  <a:cs typeface="Arial"/>
                </a:rPr>
                <a:t>l</a:t>
              </a:r>
              <a:r>
                <a:rPr sz="1100" dirty="0">
                  <a:latin typeface="Arial"/>
                  <a:cs typeface="Arial"/>
                </a:rPr>
                <a:t>or</a:t>
              </a:r>
              <a:r>
                <a:rPr sz="1100" spc="-10" dirty="0">
                  <a:latin typeface="Arial"/>
                  <a:cs typeface="Arial"/>
                </a:rPr>
                <a:t>i</a:t>
              </a:r>
              <a:r>
                <a:rPr sz="1100" spc="5" dirty="0">
                  <a:latin typeface="Arial"/>
                  <a:cs typeface="Arial"/>
                </a:rPr>
                <a:t>m</a:t>
              </a:r>
              <a:r>
                <a:rPr sz="1100" dirty="0">
                  <a:latin typeface="Arial"/>
                  <a:cs typeface="Arial"/>
                </a:rPr>
                <a:t>eter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55" name="object 47"/>
            <p:cNvSpPr/>
            <p:nvPr/>
          </p:nvSpPr>
          <p:spPr>
            <a:xfrm>
              <a:off x="5391785" y="3288791"/>
              <a:ext cx="388620" cy="210159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8"/>
            <p:cNvSpPr/>
            <p:nvPr/>
          </p:nvSpPr>
          <p:spPr>
            <a:xfrm>
              <a:off x="5520056" y="3458717"/>
              <a:ext cx="172720" cy="1856739"/>
            </a:xfrm>
            <a:custGeom>
              <a:avLst/>
              <a:gdLst/>
              <a:ahLst/>
              <a:cxnLst/>
              <a:rect l="l" t="t" r="r" b="b"/>
              <a:pathLst>
                <a:path w="172720" h="1856739">
                  <a:moveTo>
                    <a:pt x="75344" y="149256"/>
                  </a:moveTo>
                  <a:lnTo>
                    <a:pt x="25176" y="152110"/>
                  </a:lnTo>
                  <a:lnTo>
                    <a:pt x="122046" y="1856613"/>
                  </a:lnTo>
                  <a:lnTo>
                    <a:pt x="172211" y="1853692"/>
                  </a:lnTo>
                  <a:lnTo>
                    <a:pt x="75344" y="149256"/>
                  </a:lnTo>
                  <a:close/>
                </a:path>
                <a:path w="172720" h="1856739">
                  <a:moveTo>
                    <a:pt x="41655" y="0"/>
                  </a:moveTo>
                  <a:lnTo>
                    <a:pt x="0" y="153542"/>
                  </a:lnTo>
                  <a:lnTo>
                    <a:pt x="25176" y="152110"/>
                  </a:lnTo>
                  <a:lnTo>
                    <a:pt x="23748" y="127000"/>
                  </a:lnTo>
                  <a:lnTo>
                    <a:pt x="73913" y="124078"/>
                  </a:lnTo>
                  <a:lnTo>
                    <a:pt x="91010" y="124078"/>
                  </a:lnTo>
                  <a:lnTo>
                    <a:pt x="41655" y="0"/>
                  </a:lnTo>
                  <a:close/>
                </a:path>
                <a:path w="172720" h="1856739">
                  <a:moveTo>
                    <a:pt x="73913" y="124078"/>
                  </a:moveTo>
                  <a:lnTo>
                    <a:pt x="23748" y="127000"/>
                  </a:lnTo>
                  <a:lnTo>
                    <a:pt x="25176" y="152110"/>
                  </a:lnTo>
                  <a:lnTo>
                    <a:pt x="75344" y="149256"/>
                  </a:lnTo>
                  <a:lnTo>
                    <a:pt x="73913" y="124078"/>
                  </a:lnTo>
                  <a:close/>
                </a:path>
                <a:path w="172720" h="1856739">
                  <a:moveTo>
                    <a:pt x="91010" y="124078"/>
                  </a:moveTo>
                  <a:lnTo>
                    <a:pt x="73913" y="124078"/>
                  </a:lnTo>
                  <a:lnTo>
                    <a:pt x="75344" y="149256"/>
                  </a:lnTo>
                  <a:lnTo>
                    <a:pt x="100456" y="147827"/>
                  </a:lnTo>
                  <a:lnTo>
                    <a:pt x="91010" y="12407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9"/>
            <p:cNvSpPr/>
            <p:nvPr/>
          </p:nvSpPr>
          <p:spPr>
            <a:xfrm>
              <a:off x="5225670" y="5286756"/>
              <a:ext cx="934224" cy="96165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0"/>
            <p:cNvSpPr/>
            <p:nvPr/>
          </p:nvSpPr>
          <p:spPr>
            <a:xfrm>
              <a:off x="5189094" y="5266944"/>
              <a:ext cx="954036" cy="101041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1"/>
            <p:cNvSpPr txBox="1"/>
            <p:nvPr/>
          </p:nvSpPr>
          <p:spPr>
            <a:xfrm>
              <a:off x="5251577" y="5312664"/>
              <a:ext cx="832485" cy="85979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3180" rIns="0" bIns="0" rtlCol="0">
              <a:spAutoFit/>
            </a:bodyPr>
            <a:lstStyle/>
            <a:p>
              <a:pPr marL="91440">
                <a:lnSpc>
                  <a:spcPct val="100000"/>
                </a:lnSpc>
                <a:spcBef>
                  <a:spcPts val="340"/>
                </a:spcBef>
              </a:pPr>
              <a:r>
                <a:rPr sz="1650" b="1" spc="10" dirty="0">
                  <a:latin typeface="Arial"/>
                  <a:cs typeface="Arial"/>
                </a:rPr>
                <a:t>PSD</a:t>
              </a:r>
              <a:endParaRPr sz="1650">
                <a:latin typeface="Arial"/>
                <a:cs typeface="Arial"/>
              </a:endParaRPr>
            </a:p>
            <a:p>
              <a:pPr marL="91440" marR="132715" algn="just">
                <a:lnSpc>
                  <a:spcPct val="100899"/>
                </a:lnSpc>
                <a:spcBef>
                  <a:spcPts val="10"/>
                </a:spcBef>
              </a:pPr>
              <a:r>
                <a:rPr sz="1100" dirty="0">
                  <a:latin typeface="Arial"/>
                  <a:cs typeface="Arial"/>
                </a:rPr>
                <a:t>Projectile  </a:t>
              </a:r>
              <a:r>
                <a:rPr sz="1100" spc="-5" dirty="0">
                  <a:latin typeface="Arial"/>
                  <a:cs typeface="Arial"/>
                </a:rPr>
                <a:t>S</a:t>
              </a:r>
              <a:r>
                <a:rPr sz="1100" dirty="0">
                  <a:latin typeface="Arial"/>
                  <a:cs typeface="Arial"/>
                </a:rPr>
                <a:t>p</a:t>
              </a:r>
              <a:r>
                <a:rPr sz="1100" spc="-5" dirty="0">
                  <a:latin typeface="Arial"/>
                  <a:cs typeface="Arial"/>
                </a:rPr>
                <a:t>e</a:t>
              </a:r>
              <a:r>
                <a:rPr sz="1100" dirty="0">
                  <a:latin typeface="Arial"/>
                  <a:cs typeface="Arial"/>
                </a:rPr>
                <a:t>ctator  Detector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60" name="object 52"/>
            <p:cNvSpPr txBox="1"/>
            <p:nvPr/>
          </p:nvSpPr>
          <p:spPr>
            <a:xfrm>
              <a:off x="6560185" y="2000504"/>
              <a:ext cx="2312670" cy="28003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299085" indent="-286385">
                <a:lnSpc>
                  <a:spcPct val="100000"/>
                </a:lnSpc>
                <a:spcBef>
                  <a:spcPts val="114"/>
                </a:spcBef>
                <a:buChar char="•"/>
                <a:tabLst>
                  <a:tab pos="299085" algn="l"/>
                  <a:tab pos="299720" algn="l"/>
                </a:tabLst>
              </a:pPr>
              <a:r>
                <a:rPr sz="1650" dirty="0">
                  <a:latin typeface="Arial"/>
                  <a:cs typeface="Arial"/>
                </a:rPr>
                <a:t>Tracking</a:t>
              </a:r>
              <a:r>
                <a:rPr sz="1650" spc="-90" dirty="0">
                  <a:latin typeface="Arial"/>
                  <a:cs typeface="Arial"/>
                </a:rPr>
                <a:t> </a:t>
              </a:r>
              <a:r>
                <a:rPr sz="1650" spc="5" dirty="0">
                  <a:latin typeface="Arial"/>
                  <a:cs typeface="Arial"/>
                </a:rPr>
                <a:t>acceptance:</a:t>
              </a:r>
              <a:endParaRPr sz="1650">
                <a:latin typeface="Arial"/>
                <a:cs typeface="Arial"/>
              </a:endParaRPr>
            </a:p>
          </p:txBody>
        </p:sp>
        <p:sp>
          <p:nvSpPr>
            <p:cNvPr id="61" name="object 53"/>
            <p:cNvSpPr txBox="1"/>
            <p:nvPr/>
          </p:nvSpPr>
          <p:spPr>
            <a:xfrm>
              <a:off x="7400164" y="2378456"/>
              <a:ext cx="212090" cy="19367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100" spc="-10" dirty="0">
                  <a:latin typeface="Arial"/>
                  <a:cs typeface="Arial"/>
                </a:rPr>
                <a:t>l</a:t>
              </a:r>
              <a:r>
                <a:rPr sz="1100" dirty="0">
                  <a:latin typeface="Arial"/>
                  <a:cs typeface="Arial"/>
                </a:rPr>
                <a:t>ab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62" name="object 54"/>
            <p:cNvSpPr txBox="1"/>
            <p:nvPr/>
          </p:nvSpPr>
          <p:spPr>
            <a:xfrm>
              <a:off x="6854318" y="2255011"/>
              <a:ext cx="1312545" cy="28003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  <a:tabLst>
                  <a:tab pos="803275" algn="l"/>
                </a:tabLst>
              </a:pPr>
              <a:r>
                <a:rPr sz="1650" dirty="0">
                  <a:latin typeface="Arial"/>
                  <a:cs typeface="Arial"/>
                </a:rPr>
                <a:t>2</a:t>
              </a:r>
              <a:r>
                <a:rPr sz="1650" baseline="30303" dirty="0">
                  <a:latin typeface="Arial"/>
                  <a:cs typeface="Arial"/>
                </a:rPr>
                <a:t>o</a:t>
              </a:r>
              <a:r>
                <a:rPr sz="1650" spc="217" baseline="30303" dirty="0">
                  <a:latin typeface="Arial"/>
                  <a:cs typeface="Arial"/>
                </a:rPr>
                <a:t> </a:t>
              </a:r>
              <a:r>
                <a:rPr sz="1650" spc="10" dirty="0">
                  <a:latin typeface="Arial"/>
                  <a:cs typeface="Arial"/>
                </a:rPr>
                <a:t>&lt; </a:t>
              </a:r>
              <a:r>
                <a:rPr sz="1650" spc="5" dirty="0">
                  <a:latin typeface="Symbol"/>
                  <a:cs typeface="Symbol"/>
                </a:rPr>
                <a:t></a:t>
              </a:r>
              <a:r>
                <a:rPr sz="1650" spc="5" dirty="0">
                  <a:latin typeface="Times New Roman"/>
                  <a:cs typeface="Times New Roman"/>
                </a:rPr>
                <a:t>	</a:t>
              </a:r>
              <a:r>
                <a:rPr sz="1650" spc="10" dirty="0">
                  <a:latin typeface="Arial"/>
                  <a:cs typeface="Arial"/>
                </a:rPr>
                <a:t>&lt;</a:t>
              </a:r>
              <a:r>
                <a:rPr sz="1650" spc="-75" dirty="0">
                  <a:latin typeface="Arial"/>
                  <a:cs typeface="Arial"/>
                </a:rPr>
                <a:t> </a:t>
              </a:r>
              <a:r>
                <a:rPr sz="1650" spc="5" dirty="0">
                  <a:latin typeface="Arial"/>
                  <a:cs typeface="Arial"/>
                </a:rPr>
                <a:t>25</a:t>
              </a:r>
              <a:r>
                <a:rPr sz="1650" spc="7" baseline="30303" dirty="0">
                  <a:latin typeface="Arial"/>
                  <a:cs typeface="Arial"/>
                </a:rPr>
                <a:t>o</a:t>
              </a:r>
              <a:endParaRPr sz="1650" baseline="30303">
                <a:latin typeface="Arial"/>
                <a:cs typeface="Arial"/>
              </a:endParaRPr>
            </a:p>
          </p:txBody>
        </p:sp>
        <p:sp>
          <p:nvSpPr>
            <p:cNvPr id="63" name="object 55"/>
            <p:cNvSpPr txBox="1"/>
            <p:nvPr/>
          </p:nvSpPr>
          <p:spPr>
            <a:xfrm>
              <a:off x="6560185" y="3014217"/>
              <a:ext cx="2431415" cy="230695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06705" indent="-294005">
                <a:lnSpc>
                  <a:spcPct val="100000"/>
                </a:lnSpc>
                <a:spcBef>
                  <a:spcPts val="114"/>
                </a:spcBef>
                <a:buChar char="•"/>
                <a:tabLst>
                  <a:tab pos="299085" algn="l"/>
                  <a:tab pos="299720" algn="l"/>
                </a:tabLst>
              </a:pPr>
              <a:r>
                <a:rPr sz="1650" spc="5" dirty="0">
                  <a:latin typeface="Arial"/>
                  <a:cs typeface="Arial"/>
                </a:rPr>
                <a:t>Free streaming</a:t>
              </a:r>
              <a:r>
                <a:rPr sz="1650" spc="-55" dirty="0">
                  <a:latin typeface="Arial"/>
                  <a:cs typeface="Arial"/>
                </a:rPr>
                <a:t> </a:t>
              </a:r>
              <a:r>
                <a:rPr sz="1650" spc="10" dirty="0">
                  <a:latin typeface="Arial"/>
                  <a:cs typeface="Arial"/>
                </a:rPr>
                <a:t>DAQ</a:t>
              </a:r>
              <a:endParaRPr sz="16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5"/>
                </a:spcBef>
                <a:buFont typeface="Arial"/>
                <a:buChar char="•"/>
              </a:pPr>
              <a:endParaRPr sz="1750">
                <a:latin typeface="Times New Roman"/>
                <a:cs typeface="Times New Roman"/>
              </a:endParaRPr>
            </a:p>
            <a:p>
              <a:pPr marL="306705">
                <a:lnSpc>
                  <a:spcPct val="100000"/>
                </a:lnSpc>
              </a:pPr>
              <a:r>
                <a:rPr sz="1650" dirty="0">
                  <a:latin typeface="Arial"/>
                  <a:cs typeface="Arial"/>
                </a:rPr>
                <a:t>R</a:t>
              </a:r>
              <a:r>
                <a:rPr sz="1650" baseline="-20202" dirty="0">
                  <a:latin typeface="Arial"/>
                  <a:cs typeface="Arial"/>
                </a:rPr>
                <a:t>int </a:t>
              </a:r>
              <a:r>
                <a:rPr sz="1650" spc="10" dirty="0">
                  <a:latin typeface="Arial"/>
                  <a:cs typeface="Arial"/>
                </a:rPr>
                <a:t>= </a:t>
              </a:r>
              <a:r>
                <a:rPr sz="1650" spc="5" dirty="0">
                  <a:latin typeface="Arial"/>
                  <a:cs typeface="Arial"/>
                </a:rPr>
                <a:t>10 </a:t>
              </a:r>
              <a:r>
                <a:rPr sz="1650" spc="10" dirty="0">
                  <a:latin typeface="Arial"/>
                  <a:cs typeface="Arial"/>
                </a:rPr>
                <a:t>MHz</a:t>
              </a:r>
              <a:r>
                <a:rPr sz="1650" spc="-220" dirty="0">
                  <a:latin typeface="Arial"/>
                  <a:cs typeface="Arial"/>
                </a:rPr>
                <a:t> </a:t>
              </a:r>
              <a:r>
                <a:rPr sz="1650" spc="5" dirty="0">
                  <a:latin typeface="Arial"/>
                  <a:cs typeface="Arial"/>
                </a:rPr>
                <a:t>(Au+Au)</a:t>
              </a:r>
              <a:endParaRPr sz="16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endParaRPr sz="1700">
                <a:latin typeface="Times New Roman"/>
                <a:cs typeface="Times New Roman"/>
              </a:endParaRPr>
            </a:p>
            <a:p>
              <a:pPr marL="306705">
                <a:lnSpc>
                  <a:spcPct val="100000"/>
                </a:lnSpc>
              </a:pPr>
              <a:r>
                <a:rPr sz="1650" dirty="0">
                  <a:latin typeface="Arial"/>
                  <a:cs typeface="Arial"/>
                </a:rPr>
                <a:t>with</a:t>
              </a:r>
              <a:endParaRPr sz="1650">
                <a:latin typeface="Arial"/>
                <a:cs typeface="Arial"/>
              </a:endParaRPr>
            </a:p>
            <a:p>
              <a:pPr marL="306705">
                <a:lnSpc>
                  <a:spcPct val="100000"/>
                </a:lnSpc>
                <a:spcBef>
                  <a:spcPts val="15"/>
                </a:spcBef>
              </a:pPr>
              <a:r>
                <a:rPr sz="1650" dirty="0">
                  <a:latin typeface="Arial"/>
                  <a:cs typeface="Arial"/>
                </a:rPr>
                <a:t>R</a:t>
              </a:r>
              <a:r>
                <a:rPr sz="1650" baseline="-20202" dirty="0">
                  <a:latin typeface="Arial"/>
                  <a:cs typeface="Arial"/>
                </a:rPr>
                <a:t>int </a:t>
              </a:r>
              <a:r>
                <a:rPr sz="1650" spc="5" dirty="0">
                  <a:latin typeface="Arial"/>
                  <a:cs typeface="Arial"/>
                </a:rPr>
                <a:t>(MVD) </a:t>
              </a:r>
              <a:r>
                <a:rPr sz="1650" spc="10" dirty="0">
                  <a:latin typeface="Arial"/>
                  <a:cs typeface="Arial"/>
                </a:rPr>
                <a:t>= </a:t>
              </a:r>
              <a:r>
                <a:rPr sz="1650" spc="5" dirty="0">
                  <a:latin typeface="Arial"/>
                  <a:cs typeface="Arial"/>
                </a:rPr>
                <a:t>0.1</a:t>
              </a:r>
              <a:r>
                <a:rPr sz="1650" spc="-204" dirty="0">
                  <a:latin typeface="Arial"/>
                  <a:cs typeface="Arial"/>
                </a:rPr>
                <a:t> </a:t>
              </a:r>
              <a:r>
                <a:rPr sz="1650" spc="10" dirty="0">
                  <a:latin typeface="Arial"/>
                  <a:cs typeface="Arial"/>
                </a:rPr>
                <a:t>MHz</a:t>
              </a:r>
              <a:endParaRPr sz="16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endParaRPr sz="1700">
                <a:latin typeface="Times New Roman"/>
                <a:cs typeface="Times New Roman"/>
              </a:endParaRPr>
            </a:p>
            <a:p>
              <a:pPr marL="306705" marR="655320" indent="-294005">
                <a:lnSpc>
                  <a:spcPct val="100600"/>
                </a:lnSpc>
                <a:buChar char="•"/>
                <a:tabLst>
                  <a:tab pos="299085" algn="l"/>
                  <a:tab pos="299720" algn="l"/>
                </a:tabLst>
              </a:pPr>
              <a:r>
                <a:rPr sz="1650" spc="5" dirty="0">
                  <a:latin typeface="Arial"/>
                  <a:cs typeface="Arial"/>
                </a:rPr>
                <a:t>Software</a:t>
              </a:r>
              <a:r>
                <a:rPr sz="1650" spc="-80" dirty="0">
                  <a:latin typeface="Arial"/>
                  <a:cs typeface="Arial"/>
                </a:rPr>
                <a:t> </a:t>
              </a:r>
              <a:r>
                <a:rPr sz="1650" spc="5" dirty="0">
                  <a:latin typeface="Arial"/>
                  <a:cs typeface="Arial"/>
                </a:rPr>
                <a:t>based  event</a:t>
              </a:r>
              <a:r>
                <a:rPr sz="1650" spc="-45" dirty="0">
                  <a:latin typeface="Arial"/>
                  <a:cs typeface="Arial"/>
                </a:rPr>
                <a:t> </a:t>
              </a:r>
              <a:r>
                <a:rPr sz="1650" spc="5" dirty="0">
                  <a:latin typeface="Arial"/>
                  <a:cs typeface="Arial"/>
                </a:rPr>
                <a:t>selection</a:t>
              </a:r>
              <a:endParaRPr sz="1650">
                <a:latin typeface="Arial"/>
                <a:cs typeface="Arial"/>
              </a:endParaRPr>
            </a:p>
          </p:txBody>
        </p:sp>
        <p:sp>
          <p:nvSpPr>
            <p:cNvPr id="64" name="object 9"/>
            <p:cNvSpPr txBox="1"/>
            <p:nvPr/>
          </p:nvSpPr>
          <p:spPr>
            <a:xfrm>
              <a:off x="181991" y="2578988"/>
              <a:ext cx="833400" cy="281552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0640" rIns="0" bIns="0" rtlCol="0">
              <a:spAutoFit/>
            </a:bodyPr>
            <a:lstStyle/>
            <a:p>
              <a:pPr marL="90805" marR="88900" algn="ctr">
                <a:lnSpc>
                  <a:spcPct val="100600"/>
                </a:lnSpc>
                <a:spcBef>
                  <a:spcPts val="320"/>
                </a:spcBef>
              </a:pPr>
              <a:r>
                <a:rPr lang="en-US" sz="1650" b="1" spc="5" dirty="0">
                  <a:latin typeface="Arial"/>
                  <a:cs typeface="Arial"/>
                </a:rPr>
                <a:t>T</a:t>
              </a:r>
              <a:r>
                <a:rPr lang="en-US" sz="1650" b="1" spc="5" dirty="0" smtClean="0">
                  <a:latin typeface="Arial"/>
                  <a:cs typeface="Arial"/>
                </a:rPr>
                <a:t>arget</a:t>
              </a:r>
              <a:endParaRPr sz="1650" dirty="0">
                <a:latin typeface="Arial"/>
                <a:cs typeface="Arial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633857" y="2885693"/>
              <a:ext cx="727775" cy="33007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703192" y="3270129"/>
              <a:ext cx="658440" cy="18663"/>
            </a:xfrm>
            <a:prstGeom prst="straightConnector1">
              <a:avLst/>
            </a:prstGeom>
            <a:ln w="444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68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CBM-STS Project Plan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7844" y="4515807"/>
            <a:ext cx="275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technology + procedure freeze</a:t>
            </a:r>
            <a:endParaRPr lang="en-US" sz="1600" i="1" dirty="0"/>
          </a:p>
        </p:txBody>
      </p:sp>
      <p:sp>
        <p:nvSpPr>
          <p:cNvPr id="9" name="Right Brace 8"/>
          <p:cNvSpPr/>
          <p:nvPr/>
        </p:nvSpPr>
        <p:spPr>
          <a:xfrm>
            <a:off x="5739245" y="4320903"/>
            <a:ext cx="228599" cy="729079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602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Official </a:t>
            </a:r>
            <a:r>
              <a:rPr lang="en-US" sz="2000" b="1" dirty="0"/>
              <a:t>p</a:t>
            </a:r>
            <a:r>
              <a:rPr lang="en-US" sz="2000" b="1" dirty="0" smtClean="0"/>
              <a:t>lanning document at GSI-FAIR, together with other planning documents from CBM, civil construction and accelerator.  </a:t>
            </a:r>
          </a:p>
          <a:p>
            <a:pPr marL="0" indent="0">
              <a:buNone/>
            </a:pPr>
            <a:r>
              <a:rPr lang="en-US" sz="2000" b="1" dirty="0" smtClean="0"/>
              <a:t>    </a:t>
            </a:r>
          </a:p>
          <a:p>
            <a:pPr marL="0" indent="0">
              <a:buNone/>
            </a:pPr>
            <a:endParaRPr lang="en-US" sz="900" b="1" dirty="0" smtClean="0"/>
          </a:p>
          <a:p>
            <a:pPr marL="0" indent="0">
              <a:buNone/>
            </a:pPr>
            <a:r>
              <a:rPr lang="en-US" sz="2000" b="1" dirty="0" smtClean="0"/>
              <a:t>General timeline:  2018 – 2024                </a:t>
            </a:r>
            <a:endParaRPr lang="en-US" sz="1600" b="1" dirty="0" smtClean="0"/>
          </a:p>
          <a:p>
            <a:r>
              <a:rPr lang="en-US" sz="1800" dirty="0"/>
              <a:t>P</a:t>
            </a:r>
            <a:r>
              <a:rPr lang="en-US" sz="1800" dirty="0" smtClean="0"/>
              <a:t>re-production phase:   until Q3/2019  (</a:t>
            </a:r>
            <a:r>
              <a:rPr lang="en-US" sz="1800" dirty="0" err="1" smtClean="0"/>
              <a:t>mSTS</a:t>
            </a:r>
            <a:r>
              <a:rPr lang="en-US" sz="1800" dirty="0" smtClean="0"/>
              <a:t> completed with 2 tracking stations)  </a:t>
            </a:r>
          </a:p>
          <a:p>
            <a:pPr marL="742950" lvl="2" indent="-342900">
              <a:buFont typeface="Symbol" panose="05050102010706020507" pitchFamily="18" charset="2"/>
              <a:buChar char="-"/>
            </a:pPr>
            <a:r>
              <a:rPr lang="en-US" sz="1600" i="1" dirty="0" smtClean="0"/>
              <a:t>development of final components and prototypes, as well as assembly methods </a:t>
            </a:r>
            <a:br>
              <a:rPr lang="en-US" sz="1600" i="1" dirty="0" smtClean="0"/>
            </a:br>
            <a:endParaRPr lang="en-US" sz="800" i="1" dirty="0" smtClean="0"/>
          </a:p>
          <a:p>
            <a:r>
              <a:rPr lang="en-US" sz="1800" dirty="0" smtClean="0"/>
              <a:t>Production readiness:    reviews/milestones</a:t>
            </a:r>
            <a:r>
              <a:rPr lang="en-US" sz="1800" dirty="0"/>
              <a:t> </a:t>
            </a:r>
            <a:r>
              <a:rPr lang="en-US" sz="1800" i="1" dirty="0" smtClean="0"/>
              <a:t> </a:t>
            </a:r>
            <a:r>
              <a:rPr lang="en-US" sz="1600" dirty="0" smtClean="0"/>
              <a:t>- including: </a:t>
            </a:r>
          </a:p>
          <a:p>
            <a:pPr lvl="1">
              <a:lnSpc>
                <a:spcPct val="105000"/>
              </a:lnSpc>
            </a:pPr>
            <a:r>
              <a:rPr lang="en-US" sz="1600" i="1" dirty="0" smtClean="0"/>
              <a:t>STS module/ladder assembly </a:t>
            </a:r>
            <a:r>
              <a:rPr lang="en-US" sz="1600" i="1" dirty="0"/>
              <a:t>procedure:    </a:t>
            </a:r>
            <a:r>
              <a:rPr lang="en-US" sz="1600" i="1" dirty="0" smtClean="0"/>
              <a:t>    9/2018</a:t>
            </a:r>
          </a:p>
          <a:p>
            <a:pPr lvl="1">
              <a:lnSpc>
                <a:spcPct val="105000"/>
              </a:lnSpc>
            </a:pPr>
            <a:r>
              <a:rPr lang="en-US" sz="1600" i="1" dirty="0"/>
              <a:t>STS sensors ready for order </a:t>
            </a:r>
            <a:r>
              <a:rPr lang="en-US" sz="1600" i="1" dirty="0" smtClean="0"/>
              <a:t>                            10/2018</a:t>
            </a:r>
            <a:endParaRPr lang="en-US" sz="1600" i="1" dirty="0"/>
          </a:p>
          <a:p>
            <a:pPr lvl="1">
              <a:lnSpc>
                <a:spcPct val="105000"/>
              </a:lnSpc>
            </a:pPr>
            <a:r>
              <a:rPr lang="en-US" sz="1600" i="1" dirty="0" smtClean="0"/>
              <a:t>STS </a:t>
            </a:r>
            <a:r>
              <a:rPr lang="en-US" sz="1600" i="1" dirty="0"/>
              <a:t>C</a:t>
            </a:r>
            <a:r>
              <a:rPr lang="en-US" sz="1600" i="1" dirty="0" smtClean="0"/>
              <a:t>ore Preliminary Design Review:             11/2018 </a:t>
            </a:r>
            <a:br>
              <a:rPr lang="en-US" sz="1600" i="1" dirty="0" smtClean="0"/>
            </a:br>
            <a:endParaRPr lang="en-US" sz="800" i="1" dirty="0" smtClean="0"/>
          </a:p>
          <a:p>
            <a:r>
              <a:rPr lang="en-US" sz="1800" dirty="0" smtClean="0"/>
              <a:t>Production phase:   2019 until 2024</a:t>
            </a:r>
            <a:r>
              <a:rPr lang="en-US" sz="1800" dirty="0"/>
              <a:t> </a:t>
            </a:r>
            <a:r>
              <a:rPr lang="en-US" sz="1800" dirty="0" smtClean="0"/>
              <a:t>             </a:t>
            </a:r>
            <a:r>
              <a:rPr lang="en-US" sz="1600" dirty="0" smtClean="0"/>
              <a:t>2/2024 </a:t>
            </a:r>
            <a:r>
              <a:rPr lang="en-US" sz="1600" i="1" dirty="0" smtClean="0"/>
              <a:t>      STS </a:t>
            </a:r>
            <a:r>
              <a:rPr lang="en-US" sz="1600" i="1" dirty="0"/>
              <a:t>ready for </a:t>
            </a:r>
            <a:r>
              <a:rPr lang="en-US" sz="1600" i="1" dirty="0" smtClean="0"/>
              <a:t>installation   </a:t>
            </a:r>
          </a:p>
        </p:txBody>
      </p:sp>
    </p:spTree>
    <p:extLst>
      <p:ext uri="{BB962C8B-B14F-4D97-AF65-F5344CB8AC3E}">
        <p14:creationId xmlns:p14="http://schemas.microsoft.com/office/powerpoint/2010/main" val="790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31</a:t>
            </a:fld>
            <a:endParaRPr lang="de-D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503909"/>
              </p:ext>
            </p:extLst>
          </p:nvPr>
        </p:nvGraphicFramePr>
        <p:xfrm>
          <a:off x="1066800" y="1066800"/>
          <a:ext cx="6858000" cy="5181600"/>
        </p:xfrm>
        <a:graphic>
          <a:graphicData uri="http://schemas.openxmlformats.org/drawingml/2006/table">
            <a:tbl>
              <a:tblPr/>
              <a:tblGrid>
                <a:gridCol w="510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549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363636"/>
                          </a:solidFill>
                          <a:effectLst/>
                          <a:latin typeface="Calibri"/>
                        </a:rPr>
                        <a:t>Task Name</a:t>
                      </a:r>
                      <a:endParaRPr lang="en-US" sz="1000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363636"/>
                          </a:solidFill>
                          <a:effectLst/>
                          <a:latin typeface="Calibri"/>
                        </a:rPr>
                        <a:t>Start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363636"/>
                          </a:solidFill>
                          <a:effectLst/>
                          <a:latin typeface="Calibri"/>
                        </a:rPr>
                        <a:t>Finish</a:t>
                      </a: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051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STS ready for installation</a:t>
                      </a:r>
                      <a:endParaRPr lang="en-US" sz="1200" b="1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22-02-24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22-02-24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228600" lvl="1" indent="228600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STS assembly and commissioning in lab</a:t>
                      </a:r>
                      <a:endParaRPr lang="en-US" sz="12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25-02-21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25-01-24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457200" lvl="2" indent="457200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Ladder assembly (GSI)</a:t>
                      </a:r>
                      <a:endParaRPr lang="en-US" sz="12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21-05-20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18-05-23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457200" lvl="2" indent="457200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Ladder assembly (JINR)</a:t>
                      </a:r>
                      <a:endParaRPr lang="en-US" sz="12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18-06-20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18-05-23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371600" lvl="3" indent="0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Module assembly (GSI)</a:t>
                      </a:r>
                      <a:endParaRPr lang="en-US" sz="12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30-01-20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15-09-22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371600" lvl="3" indent="0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Module assembly (KIT)</a:t>
                      </a:r>
                      <a:endParaRPr lang="en-US" sz="12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30-01-20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15-09-22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371600" lvl="3" indent="0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Module assembly (JINR)</a:t>
                      </a:r>
                      <a:endParaRPr lang="en-US" sz="12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27-02-20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15-09-22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828800" lvl="4" indent="0"/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STS-XYTER ASIC production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07-06-19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02-07-20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828800" lvl="4" indent="0"/>
                      <a:r>
                        <a:rPr lang="en-US" sz="11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Microcable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production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06-04-19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12-04-21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828800" lvl="4" indent="0"/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FEB-8 production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19-03-19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17-02-20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828800" lvl="4" indent="0"/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Sensor production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10-01-19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07-12-20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2286000" lvl="5" indent="0"/>
                      <a:r>
                        <a:rPr lang="en-US" sz="1100" b="1" dirty="0" smtClean="0">
                          <a:effectLst/>
                          <a:latin typeface="Calibri"/>
                        </a:rPr>
                        <a:t>STS-XYTER ASIC</a:t>
                      </a:r>
                      <a:r>
                        <a:rPr lang="en-US" sz="1100" b="1" baseline="0" dirty="0" smtClean="0">
                          <a:effectLst/>
                          <a:latin typeface="Calibri"/>
                        </a:rPr>
                        <a:t> production readiness review 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06-06-19</a:t>
                      </a:r>
                      <a:endParaRPr lang="en-US" sz="1100" b="1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06-06-19</a:t>
                      </a:r>
                      <a:endParaRPr lang="en-US" sz="1100" b="1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2286000" lvl="5" indent="0"/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Sensor 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tendering 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completed, orders placed 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27-02-18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10-12-18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lvl="5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STS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ore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readiness 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30-10-18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30-10-18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lvl="5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Module/ladder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 readiness 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[internal]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15-09-18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15-09-18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lvl="5"/>
                      <a:r>
                        <a:rPr lang="en-US" sz="1100" b="1" dirty="0" smtClean="0">
                          <a:effectLst/>
                          <a:latin typeface="Calibri"/>
                        </a:rPr>
                        <a:t>Sensor readiness 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23-04-18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10-10-18</a:t>
                      </a:r>
                      <a:endParaRPr lang="en-US" sz="1100" b="1" dirty="0">
                        <a:effectLst/>
                        <a:latin typeface="Calibri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B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CBM-STS Project Plan summary</a:t>
            </a:r>
            <a:endParaRPr lang="en-US" dirty="0"/>
          </a:p>
        </p:txBody>
      </p:sp>
      <p:sp>
        <p:nvSpPr>
          <p:cNvPr id="9" name="Bent-Up Arrow 8"/>
          <p:cNvSpPr/>
          <p:nvPr/>
        </p:nvSpPr>
        <p:spPr>
          <a:xfrm flipH="1">
            <a:off x="1152525" y="1627854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-Up Arrow 9"/>
          <p:cNvSpPr/>
          <p:nvPr/>
        </p:nvSpPr>
        <p:spPr>
          <a:xfrm flipH="1">
            <a:off x="1600200" y="1939655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flipH="1">
            <a:off x="1600200" y="2254349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-Up Arrow 11"/>
          <p:cNvSpPr/>
          <p:nvPr/>
        </p:nvSpPr>
        <p:spPr>
          <a:xfrm flipH="1">
            <a:off x="2038350" y="2588712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2"/>
          <p:cNvSpPr/>
          <p:nvPr/>
        </p:nvSpPr>
        <p:spPr>
          <a:xfrm flipH="1">
            <a:off x="2038350" y="2903406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 flipH="1">
            <a:off x="2038350" y="3247602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-Up Arrow 14"/>
          <p:cNvSpPr/>
          <p:nvPr/>
        </p:nvSpPr>
        <p:spPr>
          <a:xfrm flipH="1">
            <a:off x="2495550" y="3560947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-Up Arrow 15"/>
          <p:cNvSpPr/>
          <p:nvPr/>
        </p:nvSpPr>
        <p:spPr>
          <a:xfrm flipH="1">
            <a:off x="2495550" y="3867156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-Up Arrow 16"/>
          <p:cNvSpPr/>
          <p:nvPr/>
        </p:nvSpPr>
        <p:spPr>
          <a:xfrm flipH="1">
            <a:off x="2495550" y="4162182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ent-Up Arrow 17"/>
          <p:cNvSpPr/>
          <p:nvPr/>
        </p:nvSpPr>
        <p:spPr>
          <a:xfrm flipH="1">
            <a:off x="2495550" y="4457207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 flipH="1">
            <a:off x="2952750" y="4762067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-Up Arrow 19"/>
          <p:cNvSpPr/>
          <p:nvPr/>
        </p:nvSpPr>
        <p:spPr>
          <a:xfrm flipH="1">
            <a:off x="2952750" y="5086595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-Up Arrow 20"/>
          <p:cNvSpPr/>
          <p:nvPr/>
        </p:nvSpPr>
        <p:spPr>
          <a:xfrm flipH="1">
            <a:off x="2952750" y="5361953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-Up Arrow 21"/>
          <p:cNvSpPr/>
          <p:nvPr/>
        </p:nvSpPr>
        <p:spPr>
          <a:xfrm flipH="1">
            <a:off x="2952750" y="5656978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ent-Up Arrow 22"/>
          <p:cNvSpPr/>
          <p:nvPr/>
        </p:nvSpPr>
        <p:spPr>
          <a:xfrm flipH="1">
            <a:off x="2952750" y="5967031"/>
            <a:ext cx="228600" cy="205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1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62500" lnSpcReduction="20000"/>
          </a:bodyPr>
          <a:lstStyle/>
          <a:p>
            <a:pPr>
              <a:tabLst>
                <a:tab pos="6457950" algn="l"/>
              </a:tabLst>
            </a:pPr>
            <a:r>
              <a:rPr lang="en-US" dirty="0" smtClean="0"/>
              <a:t>Sensor Readiness completed ...............................................	(10/2018)</a:t>
            </a:r>
          </a:p>
          <a:p>
            <a:pPr lvl="1"/>
            <a:r>
              <a:rPr lang="en-US" dirty="0" smtClean="0"/>
              <a:t>Reviews held in 3/2017 and 4/2018</a:t>
            </a:r>
          </a:p>
          <a:p>
            <a:pPr lvl="1"/>
            <a:r>
              <a:rPr lang="en-US" dirty="0" smtClean="0"/>
              <a:t>Summary report – Technical Note close to finalization </a:t>
            </a:r>
          </a:p>
          <a:p>
            <a:r>
              <a:rPr lang="en-US" dirty="0" smtClean="0"/>
              <a:t>Sensor tendering: </a:t>
            </a:r>
          </a:p>
          <a:p>
            <a:pPr lvl="1">
              <a:tabLst>
                <a:tab pos="6457950" algn="l"/>
              </a:tabLst>
            </a:pPr>
            <a:r>
              <a:rPr lang="en-US" dirty="0" smtClean="0"/>
              <a:t>Deadline for reception of offers .............................................. 	(28/9/ 2018) </a:t>
            </a:r>
          </a:p>
          <a:p>
            <a:pPr lvl="1">
              <a:tabLst>
                <a:tab pos="6457950" algn="l"/>
              </a:tabLst>
            </a:pPr>
            <a:r>
              <a:rPr lang="en-US" dirty="0" smtClean="0"/>
              <a:t>Negotiations with vendors, orders placed .............................. 	(10 - 12/2018) </a:t>
            </a:r>
          </a:p>
          <a:p>
            <a:pPr>
              <a:tabLst>
                <a:tab pos="6457950" algn="l"/>
              </a:tabLst>
            </a:pPr>
            <a:r>
              <a:rPr lang="en-US" dirty="0" smtClean="0"/>
              <a:t>Module/ladder assembly readiness [internal] .................... 	(</a:t>
            </a:r>
            <a:r>
              <a:rPr lang="en-US" dirty="0" smtClean="0">
                <a:solidFill>
                  <a:srgbClr val="000000"/>
                </a:solidFill>
              </a:rPr>
              <a:t>15/9/2018)   </a:t>
            </a:r>
            <a:endParaRPr lang="en-US" dirty="0" smtClean="0"/>
          </a:p>
          <a:p>
            <a:pPr>
              <a:tabLst>
                <a:tab pos="6457950" algn="l"/>
              </a:tabLst>
            </a:pPr>
            <a:r>
              <a:rPr lang="en-US" dirty="0" smtClean="0"/>
              <a:t>STS core readiness ............................................................... 	(11/2018) </a:t>
            </a:r>
          </a:p>
          <a:p>
            <a:pPr>
              <a:tabLst>
                <a:tab pos="6457950" algn="l"/>
              </a:tabLst>
            </a:pPr>
            <a:r>
              <a:rPr lang="en-US" dirty="0" err="1"/>
              <a:t>mSTS</a:t>
            </a:r>
            <a:r>
              <a:rPr lang="en-US" dirty="0"/>
              <a:t> with tracking station 0 installed in </a:t>
            </a:r>
            <a:r>
              <a:rPr lang="en-US" dirty="0" err="1"/>
              <a:t>mCBM</a:t>
            </a:r>
            <a:r>
              <a:rPr lang="en-US" dirty="0"/>
              <a:t> </a:t>
            </a:r>
            <a:r>
              <a:rPr lang="en-US" dirty="0" smtClean="0"/>
              <a:t>................. 	(</a:t>
            </a:r>
            <a:r>
              <a:rPr lang="en-US" dirty="0"/>
              <a:t>11/2018) </a:t>
            </a:r>
            <a:endParaRPr lang="en-US" dirty="0" smtClean="0"/>
          </a:p>
          <a:p>
            <a:pPr>
              <a:tabLst>
                <a:tab pos="6457950" algn="l"/>
              </a:tabLst>
            </a:pPr>
            <a:r>
              <a:rPr lang="en-US" dirty="0"/>
              <a:t>S</a:t>
            </a:r>
            <a:r>
              <a:rPr lang="en-US" dirty="0" smtClean="0"/>
              <a:t>tart of sensor production ................................................... 	(1/2019) </a:t>
            </a:r>
          </a:p>
          <a:p>
            <a:pPr>
              <a:tabLst>
                <a:tab pos="6457950" algn="l"/>
              </a:tabLst>
            </a:pPr>
            <a:r>
              <a:rPr lang="en-US" dirty="0" smtClean="0"/>
              <a:t>Start of FEB-8 production ..................................................... 	(3/2019)</a:t>
            </a:r>
          </a:p>
          <a:p>
            <a:pPr>
              <a:tabLst>
                <a:tab pos="6457950" algn="l"/>
              </a:tabLst>
            </a:pPr>
            <a:r>
              <a:rPr lang="en-US" dirty="0" smtClean="0"/>
              <a:t>Start of </a:t>
            </a:r>
            <a:r>
              <a:rPr lang="en-US" dirty="0" err="1" smtClean="0"/>
              <a:t>microcable</a:t>
            </a:r>
            <a:r>
              <a:rPr lang="en-US" dirty="0" smtClean="0"/>
              <a:t> production ............................................ 	(4/2019)</a:t>
            </a:r>
          </a:p>
          <a:p>
            <a:pPr>
              <a:tabLst>
                <a:tab pos="6457950" algn="l"/>
              </a:tabLst>
            </a:pPr>
            <a:r>
              <a:rPr lang="en-US" dirty="0"/>
              <a:t>STS-XYTER ASIC production readiness </a:t>
            </a:r>
            <a:r>
              <a:rPr lang="en-US" dirty="0" smtClean="0"/>
              <a:t>review ...................... 	(6/2019)</a:t>
            </a:r>
          </a:p>
          <a:p>
            <a:pPr>
              <a:tabLst>
                <a:tab pos="6457950" algn="l"/>
              </a:tabLst>
            </a:pPr>
            <a:r>
              <a:rPr lang="en-US" dirty="0" smtClean="0"/>
              <a:t>Start of STS-XYTER ASIC production ......................................	(7/2019) </a:t>
            </a:r>
          </a:p>
          <a:p>
            <a:pPr>
              <a:tabLst>
                <a:tab pos="6457950" algn="l"/>
              </a:tabLst>
            </a:pPr>
            <a:r>
              <a:rPr lang="en-US" dirty="0" err="1" smtClean="0"/>
              <a:t>mSTS</a:t>
            </a:r>
            <a:r>
              <a:rPr lang="en-US" dirty="0" smtClean="0"/>
              <a:t> with tracking stations 0 and 1 installed in </a:t>
            </a:r>
            <a:r>
              <a:rPr lang="en-US" dirty="0" err="1" smtClean="0"/>
              <a:t>mCBM</a:t>
            </a:r>
            <a:r>
              <a:rPr lang="en-US" dirty="0" smtClean="0"/>
              <a:t> ...... 	(Q3/2019)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Upcoming CBM-STS milestones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CBM-STS construction model fully detailed</a:t>
            </a:r>
            <a:endParaRPr lang="en-US" dirty="0"/>
          </a:p>
          <a:p>
            <a:pPr lvl="1"/>
            <a:r>
              <a:rPr lang="en-US" dirty="0" smtClean="0"/>
              <a:t>modules and ladders exactly defined:  </a:t>
            </a:r>
            <a:r>
              <a:rPr lang="en-US" b="1" dirty="0" smtClean="0"/>
              <a:t>11/2018 </a:t>
            </a:r>
          </a:p>
          <a:p>
            <a:pPr lvl="1"/>
            <a:r>
              <a:rPr lang="en-US" dirty="0" smtClean="0"/>
              <a:t>available for BM@N-STS construction model </a:t>
            </a:r>
          </a:p>
          <a:p>
            <a:r>
              <a:rPr lang="en-US" dirty="0" smtClean="0"/>
              <a:t>CBM-STS front-end electronics and read-out chain demonstrated</a:t>
            </a:r>
          </a:p>
          <a:p>
            <a:pPr lvl="1"/>
            <a:r>
              <a:rPr lang="en-US" dirty="0" smtClean="0"/>
              <a:t>start adaptation for BM@N:   in the course of </a:t>
            </a:r>
            <a:r>
              <a:rPr lang="en-US" dirty="0" err="1" smtClean="0"/>
              <a:t>mCBM</a:t>
            </a:r>
            <a:r>
              <a:rPr lang="en-US" dirty="0" smtClean="0"/>
              <a:t> preparation and running:  </a:t>
            </a:r>
            <a:r>
              <a:rPr lang="en-US" b="1" dirty="0" smtClean="0"/>
              <a:t>11/2018</a:t>
            </a:r>
            <a:endParaRPr lang="en-US" b="1" dirty="0"/>
          </a:p>
          <a:p>
            <a:pPr lvl="1"/>
            <a:r>
              <a:rPr lang="en-US" dirty="0" smtClean="0"/>
              <a:t>including prior definitions of BM@N r/o needs, e.g. at this meeting </a:t>
            </a:r>
          </a:p>
          <a:p>
            <a:r>
              <a:rPr lang="en-US" dirty="0" smtClean="0"/>
              <a:t>CBM-STS modules – first of series available </a:t>
            </a:r>
          </a:p>
          <a:p>
            <a:pPr lvl="1"/>
            <a:r>
              <a:rPr lang="en-US" dirty="0" smtClean="0"/>
              <a:t>lessons learned from </a:t>
            </a:r>
            <a:r>
              <a:rPr lang="en-US" dirty="0" err="1" smtClean="0"/>
              <a:t>mSTS</a:t>
            </a:r>
            <a:r>
              <a:rPr lang="en-US" dirty="0" smtClean="0"/>
              <a:t>:  </a:t>
            </a:r>
            <a:r>
              <a:rPr lang="en-US" b="1" dirty="0" smtClean="0"/>
              <a:t>11/2018, Q3/2019   </a:t>
            </a:r>
          </a:p>
          <a:p>
            <a:pPr lvl="1"/>
            <a:r>
              <a:rPr lang="en-US" dirty="0" smtClean="0"/>
              <a:t>start producing modules for BM@N-STS: </a:t>
            </a:r>
            <a:r>
              <a:rPr lang="en-US" b="1" dirty="0" smtClean="0"/>
              <a:t>2/2020</a:t>
            </a:r>
          </a:p>
          <a:p>
            <a:r>
              <a:rPr lang="en-US" dirty="0" smtClean="0"/>
              <a:t>CBM-STS ladders – first of series available</a:t>
            </a:r>
          </a:p>
          <a:p>
            <a:pPr lvl="1"/>
            <a:r>
              <a:rPr lang="en-US" dirty="0" smtClean="0"/>
              <a:t>lessons learned from </a:t>
            </a:r>
            <a:r>
              <a:rPr lang="en-US" dirty="0" err="1" smtClean="0"/>
              <a:t>mSTS</a:t>
            </a:r>
            <a:r>
              <a:rPr lang="en-US" dirty="0" smtClean="0"/>
              <a:t>: </a:t>
            </a:r>
            <a:r>
              <a:rPr lang="en-US" b="1" dirty="0" smtClean="0"/>
              <a:t>11/2018 </a:t>
            </a:r>
          </a:p>
          <a:p>
            <a:pPr lvl="1"/>
            <a:r>
              <a:rPr lang="en-US" dirty="0" smtClean="0"/>
              <a:t>start producing ladders </a:t>
            </a:r>
            <a:r>
              <a:rPr lang="en-US" dirty="0"/>
              <a:t>for </a:t>
            </a:r>
            <a:r>
              <a:rPr lang="en-US" dirty="0" smtClean="0"/>
              <a:t>BM@N-STS: </a:t>
            </a:r>
            <a:r>
              <a:rPr lang="en-US" b="1" dirty="0" smtClean="0"/>
              <a:t>6/2020  </a:t>
            </a: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457200" lvl="1" indent="-400050">
              <a:buNone/>
            </a:pPr>
            <a:r>
              <a:rPr lang="en-US" sz="3300" b="1" dirty="0" smtClean="0">
                <a:sym typeface="Wingdings" panose="05000000000000000000" pitchFamily="2" charset="2"/>
              </a:rPr>
              <a:t>In order to use the same module and ladder make in BM@N as later in CBM: </a:t>
            </a:r>
          </a:p>
          <a:p>
            <a:pPr marL="457200" indent="-4000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modules available in larger numbers for BM@N earliest from mid 2020 on </a:t>
            </a:r>
          </a:p>
          <a:p>
            <a:pPr marL="457200" indent="-4000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ladders available in larger numbers for BM@N-STS earliest from end 2020 on </a:t>
            </a:r>
          </a:p>
          <a:p>
            <a:pPr marL="457200" indent="-4000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a few prototypes may be available already earlier (in 2019 - 2020) </a:t>
            </a:r>
          </a:p>
          <a:p>
            <a:pPr marL="457200" indent="-4000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plan BM@N-STS system and component availability accordingly,  detector completed in 2021?   </a:t>
            </a:r>
            <a:r>
              <a:rPr lang="en-US" dirty="0" smtClean="0"/>
              <a:t> </a:t>
            </a:r>
          </a:p>
          <a:p>
            <a:pPr marL="514350" indent="-457200">
              <a:buFont typeface="Wingdings" panose="05000000000000000000" pitchFamily="2" charset="2"/>
              <a:buChar char="à"/>
            </a:pPr>
            <a:endParaRPr lang="en-US" dirty="0" smtClean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Links to BM@N-2 STS planning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87356"/>
            <a:ext cx="9144000" cy="855644"/>
          </a:xfrm>
        </p:spPr>
        <p:txBody>
          <a:bodyPr>
            <a:normAutofit/>
          </a:bodyPr>
          <a:lstStyle/>
          <a:p>
            <a:r>
              <a:rPr lang="en-US" dirty="0" smtClean="0"/>
              <a:t>Estimated module production time</a:t>
            </a:r>
            <a:endParaRPr lang="ru-RU" dirty="0"/>
          </a:p>
        </p:txBody>
      </p:sp>
      <p:graphicFrame>
        <p:nvGraphicFramePr>
          <p:cNvPr id="1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266392"/>
              </p:ext>
            </p:extLst>
          </p:nvPr>
        </p:nvGraphicFramePr>
        <p:xfrm>
          <a:off x="674744" y="2079974"/>
          <a:ext cx="2919151" cy="3927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Лист" r:id="rId3" imgW="5829300" imgH="6686550" progId="Excel.Sheet.12">
                  <p:embed/>
                </p:oleObj>
              </mc:Choice>
              <mc:Fallback>
                <p:oleObj name="Лист" r:id="rId3" imgW="5829300" imgH="668655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44" y="2079974"/>
                        <a:ext cx="2919151" cy="39273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045286"/>
              </p:ext>
            </p:extLst>
          </p:nvPr>
        </p:nvGraphicFramePr>
        <p:xfrm>
          <a:off x="4118135" y="4538662"/>
          <a:ext cx="3715940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Лист" r:id="rId5" imgW="3962400" imgH="1743075" progId="Excel.Sheet.12">
                  <p:embed/>
                </p:oleObj>
              </mc:Choice>
              <mc:Fallback>
                <p:oleObj name="Лист" r:id="rId5" imgW="3962400" imgH="174307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135" y="4538662"/>
                        <a:ext cx="3715940" cy="1633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7"/>
          <a:stretch/>
        </p:blipFill>
        <p:spPr>
          <a:xfrm>
            <a:off x="4362062" y="2044229"/>
            <a:ext cx="3472013" cy="19723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73412" y="4016584"/>
            <a:ext cx="27785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/>
              <a:t>Mockups </a:t>
            </a:r>
            <a:r>
              <a:rPr lang="en-US" sz="1350" dirty="0"/>
              <a:t>modules assembled at JINR</a:t>
            </a:r>
            <a:endParaRPr lang="ru-RU" sz="1350" dirty="0"/>
          </a:p>
        </p:txBody>
      </p:sp>
      <p:sp>
        <p:nvSpPr>
          <p:cNvPr id="18" name="TextBox 17"/>
          <p:cNvSpPr txBox="1"/>
          <p:nvPr/>
        </p:nvSpPr>
        <p:spPr>
          <a:xfrm>
            <a:off x="552062" y="164312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JINR team: 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2062" y="1160909"/>
            <a:ext cx="51054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module assembly – most time consuming assembly step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30556" y="5417001"/>
            <a:ext cx="7620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2.5 years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869906" y="4800600"/>
            <a:ext cx="1155906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BM@N-STS modules: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5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+ Ladder production </a:t>
            </a:r>
            <a:r>
              <a:rPr lang="en-US" dirty="0" smtClean="0"/>
              <a:t>volume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121008"/>
              </p:ext>
            </p:extLst>
          </p:nvPr>
        </p:nvGraphicFramePr>
        <p:xfrm>
          <a:off x="914400" y="1981200"/>
          <a:ext cx="731520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248499976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31588798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516249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CBM-STS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4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 panose="05000000000000000000" pitchFamily="2" charset="2"/>
                        </a:rPr>
                        <a:t>JINR assembly: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 panose="05000000000000000000" pitchFamily="2" charset="2"/>
                        </a:rPr>
                        <a:t>400 modules, 46 ladders 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+ 15% spares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055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 panose="05000000000000000000" pitchFamily="2" charset="2"/>
                        </a:rPr>
                        <a:t>GSI (+KIT) assembly: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 panose="05000000000000000000" pitchFamily="2" charset="2"/>
                        </a:rPr>
                        <a:t>496 modules, 60 ladders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82866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518336"/>
              </p:ext>
            </p:extLst>
          </p:nvPr>
        </p:nvGraphicFramePr>
        <p:xfrm>
          <a:off x="914400" y="3810000"/>
          <a:ext cx="73152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248499976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31588798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516249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BM@N-STS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42558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 panose="05000000000000000000" pitchFamily="2" charset="2"/>
                        </a:rPr>
                        <a:t>JINR assembly: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 panose="05000000000000000000" pitchFamily="2" charset="2"/>
                        </a:rPr>
                        <a:t>252 modules, 40 ladders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+ 15% spares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05579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371600" y="4939268"/>
            <a:ext cx="4572000" cy="646331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consider a further satellite lab </a:t>
            </a:r>
            <a:r>
              <a:rPr lang="en-US" dirty="0">
                <a:sym typeface="Wingdings" panose="05000000000000000000" pitchFamily="2" charset="2"/>
              </a:rPr>
              <a:t/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for at least the module assembly </a:t>
            </a:r>
          </a:p>
        </p:txBody>
      </p:sp>
    </p:spTree>
    <p:extLst>
      <p:ext uri="{BB962C8B-B14F-4D97-AF65-F5344CB8AC3E}">
        <p14:creationId xmlns:p14="http://schemas.microsoft.com/office/powerpoint/2010/main" val="37997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Silicon Tracking System </a:t>
            </a:r>
            <a:endParaRPr lang="en-US" dirty="0"/>
          </a:p>
        </p:txBody>
      </p:sp>
      <p:sp>
        <p:nvSpPr>
          <p:cNvPr id="8" name="TextShape 17"/>
          <p:cNvSpPr txBox="1"/>
          <p:nvPr/>
        </p:nvSpPr>
        <p:spPr>
          <a:xfrm>
            <a:off x="304800" y="1295400"/>
            <a:ext cx="8839200" cy="5029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3538" indent="-269875">
              <a:lnSpc>
                <a:spcPct val="120000"/>
              </a:lnSpc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C</a:t>
            </a: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entral CBM detector:       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charged-particle tracking + momentum measurement 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>
              <a:lnSpc>
                <a:spcPct val="12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108000">
              <a:lnSpc>
                <a:spcPct val="120000"/>
              </a:lnSpc>
            </a:pPr>
            <a:r>
              <a:rPr lang="en-US" sz="500" b="1" dirty="0">
                <a:latin typeface="Calibri" panose="020F0502020204030204" pitchFamily="34" charset="0"/>
              </a:rPr>
              <a:t/>
            </a:r>
            <a:br>
              <a:rPr lang="en-US" sz="500" b="1" dirty="0">
                <a:latin typeface="Calibri" panose="020F0502020204030204" pitchFamily="34" charset="0"/>
              </a:rPr>
            </a:br>
            <a:r>
              <a:rPr lang="en-US" b="1" dirty="0" smtClean="0">
                <a:latin typeface="Calibri" panose="020F0502020204030204" pitchFamily="34" charset="0"/>
              </a:rPr>
              <a:t>Challenges: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dirty="0" smtClean="0">
                <a:latin typeface="Calibri" panose="020F0502020204030204" pitchFamily="34" charset="0"/>
              </a:rPr>
              <a:t>up </a:t>
            </a:r>
            <a:r>
              <a:rPr lang="en-US" dirty="0">
                <a:latin typeface="Calibri" panose="020F0502020204030204" pitchFamily="34" charset="0"/>
              </a:rPr>
              <a:t>to ~ 700 charged particles per heavy-ion collision      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 high granularity</a:t>
            </a: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dirty="0" smtClean="0">
                <a:latin typeface="Calibri" panose="020F0502020204030204" pitchFamily="34" charset="0"/>
              </a:rPr>
              <a:t>10</a:t>
            </a:r>
            <a:r>
              <a:rPr lang="en-US" baseline="30000" dirty="0" smtClean="0">
                <a:latin typeface="Calibri" panose="020F0502020204030204" pitchFamily="34" charset="0"/>
              </a:rPr>
              <a:t>5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sym typeface="Symbol"/>
              </a:rPr>
              <a:t> </a:t>
            </a:r>
            <a:r>
              <a:rPr lang="en-US" dirty="0" smtClean="0">
                <a:latin typeface="Calibri" panose="020F0502020204030204" pitchFamily="34" charset="0"/>
              </a:rPr>
              <a:t>10</a:t>
            </a:r>
            <a:r>
              <a:rPr lang="en-US" baseline="30000" dirty="0" smtClean="0">
                <a:latin typeface="Calibri" panose="020F0502020204030204" pitchFamily="34" charset="0"/>
              </a:rPr>
              <a:t>7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heavy-ion collisions per second                           </a:t>
            </a:r>
            <a:r>
              <a:rPr lang="en-US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fast, radiation tolerant</a:t>
            </a:r>
            <a:r>
              <a:rPr lang="en-US" dirty="0" smtClean="0">
                <a:latin typeface="Calibri" panose="020F0502020204030204" pitchFamily="34" charset="0"/>
              </a:rPr>
              <a:t>     </a:t>
            </a:r>
            <a:endParaRPr lang="en-US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108000">
              <a:lnSpc>
                <a:spcPct val="120000"/>
              </a:lnSpc>
            </a:pPr>
            <a:endParaRPr lang="en-US" sz="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108000">
              <a:lnSpc>
                <a:spcPct val="120000"/>
              </a:lnSpc>
            </a:pPr>
            <a:r>
              <a:rPr lang="en-US" sz="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/>
            </a:r>
            <a:br>
              <a:rPr lang="en-US" sz="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</a:br>
            <a:r>
              <a:rPr lang="en-US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Technical solutions: 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8 tracking stations,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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4 m</a:t>
            </a:r>
            <a:r>
              <a:rPr lang="en-US" b="1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2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total area, 896 detector modules, 106 ladders</a:t>
            </a: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double-sided silicon </a:t>
            </a:r>
            <a:r>
              <a:rPr lang="en-US" i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microstrip</a:t>
            </a:r>
            <a:r>
              <a:rPr lang="en-US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sensors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hit spatial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resolution   25 µm 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material budget per tracking station:  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0.3%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– 2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% X</a:t>
            </a:r>
            <a:r>
              <a:rPr lang="en-US" i="1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0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radiation tolerance up to 1 × 10</a:t>
            </a:r>
            <a:r>
              <a:rPr lang="en-US" i="1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14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n/cm</a:t>
            </a:r>
            <a:r>
              <a:rPr lang="en-US" i="1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2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 (1 MeV equivalent)</a:t>
            </a:r>
            <a:endParaRPr lang="en-US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  <a:sym typeface="Symbol"/>
            </a:endParaRP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self-triggering </a:t>
            </a:r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electronics,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time-stamp resolution   5 ns</a:t>
            </a:r>
          </a:p>
          <a:p>
            <a:pPr marL="717550" indent="-354013">
              <a:lnSpc>
                <a:spcPct val="120000"/>
              </a:lnSpc>
              <a:buBlip>
                <a:blip r:embed="rId2"/>
              </a:buBlip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low-mass detector modules/ladders  	</a:t>
            </a:r>
          </a:p>
          <a:p>
            <a:pPr marL="93663">
              <a:lnSpc>
                <a:spcPct val="120000"/>
              </a:lnSpc>
            </a:pPr>
            <a:r>
              <a:rPr lang="en-US" sz="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/>
            </a:r>
            <a:br>
              <a:rPr lang="en-US" sz="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</a:br>
            <a:endParaRPr lang="en-US" sz="200" b="1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  <a:sym typeface="Symbol"/>
            </a:endParaRPr>
          </a:p>
          <a:p>
            <a:pPr marL="93663">
              <a:lnSpc>
                <a:spcPct val="120000"/>
              </a:lnSpc>
            </a:pPr>
            <a:endParaRPr lang="en-US" sz="2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  <a:sym typeface="Symbol"/>
            </a:endParaRPr>
          </a:p>
          <a:p>
            <a:pPr marL="93663">
              <a:lnSpc>
                <a:spcPct val="120000"/>
              </a:lnSpc>
            </a:pPr>
            <a:endParaRPr lang="en-US" sz="200" b="1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  <a:sym typeface="Symbol"/>
            </a:endParaRPr>
          </a:p>
          <a:p>
            <a:pPr marL="93663">
              <a:lnSpc>
                <a:spcPct val="120000"/>
              </a:lnSpc>
            </a:pPr>
            <a:endParaRPr lang="en-US" sz="2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  <a:sym typeface="Symbol"/>
            </a:endParaRPr>
          </a:p>
          <a:p>
            <a:pPr marL="93663">
              <a:lnSpc>
                <a:spcPct val="120000"/>
              </a:lnSpc>
            </a:pPr>
            <a:r>
              <a:rPr lang="en-US" sz="20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Construction:    2019 – 2023            Install in CBM:  2024            Physics:  2025 …</a:t>
            </a:r>
          </a:p>
        </p:txBody>
      </p:sp>
    </p:spTree>
    <p:extLst>
      <p:ext uri="{BB962C8B-B14F-4D97-AF65-F5344CB8AC3E}">
        <p14:creationId xmlns:p14="http://schemas.microsoft.com/office/powerpoint/2010/main" val="36151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Silicon Tracking System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5070"/>
            <a:ext cx="6251620" cy="47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4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Silicon Tracking System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5070"/>
            <a:ext cx="6251620" cy="4703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95" t="12511" r="20001"/>
          <a:stretch/>
        </p:blipFill>
        <p:spPr>
          <a:xfrm>
            <a:off x="3352800" y="2743200"/>
            <a:ext cx="2664500" cy="21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Engineering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7586" r="32500" b="6093"/>
          <a:stretch/>
        </p:blipFill>
        <p:spPr bwMode="auto">
          <a:xfrm>
            <a:off x="6172200" y="1143000"/>
            <a:ext cx="2623847" cy="28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7" t="6885" r="35094" b="5511"/>
          <a:stretch/>
        </p:blipFill>
        <p:spPr bwMode="auto">
          <a:xfrm>
            <a:off x="3581400" y="1658798"/>
            <a:ext cx="1997433" cy="215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6724" r="27219" b="5173"/>
          <a:stretch/>
        </p:blipFill>
        <p:spPr bwMode="auto">
          <a:xfrm>
            <a:off x="371669" y="1515352"/>
            <a:ext cx="2701028" cy="22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2"/>
          <p:cNvSpPr/>
          <p:nvPr/>
        </p:nvSpPr>
        <p:spPr>
          <a:xfrm>
            <a:off x="6019800" y="4572000"/>
            <a:ext cx="28956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Global system aspects: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STS </a:t>
            </a:r>
            <a:r>
              <a:rPr lang="en-US" sz="1100" dirty="0"/>
              <a:t>services, mechanic supports and details</a:t>
            </a:r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100" dirty="0"/>
              <a:t>Cabling</a:t>
            </a:r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100" dirty="0" smtClean="0"/>
              <a:t>Cooling</a:t>
            </a:r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100" dirty="0" smtClean="0"/>
              <a:t>Positioning</a:t>
            </a:r>
            <a:endParaRPr lang="en-US" sz="1100" dirty="0"/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100" dirty="0"/>
              <a:t>Safety / emergency systems</a:t>
            </a:r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100" dirty="0"/>
              <a:t>Integration upstream and </a:t>
            </a:r>
            <a:r>
              <a:rPr lang="en-US" sz="1100" dirty="0" smtClean="0"/>
              <a:t>downstream</a:t>
            </a:r>
          </a:p>
          <a:p>
            <a:pPr marL="344488" lvl="1" indent="-176213">
              <a:buFont typeface="Symbol" panose="05050102010706020507" pitchFamily="18" charset="2"/>
              <a:buChar char="-"/>
            </a:pPr>
            <a:r>
              <a:rPr lang="en-US" sz="1100" dirty="0" smtClean="0"/>
              <a:t>vibrations / structural analysis </a:t>
            </a:r>
            <a:endParaRPr lang="en-US" sz="1100" dirty="0"/>
          </a:p>
        </p:txBody>
      </p:sp>
      <p:sp>
        <p:nvSpPr>
          <p:cNvPr id="12" name="Textfeld 40"/>
          <p:cNvSpPr txBox="1"/>
          <p:nvPr/>
        </p:nvSpPr>
        <p:spPr>
          <a:xfrm>
            <a:off x="3200400" y="4572000"/>
            <a:ext cx="31610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Thermal enclosure: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Sealing</a:t>
            </a:r>
            <a:endParaRPr lang="en-US" sz="11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/>
              <a:t>Panel connections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/>
              <a:t>Material budget rear panel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/>
              <a:t>Overall </a:t>
            </a:r>
            <a:r>
              <a:rPr lang="en-US" sz="1100" dirty="0" smtClean="0"/>
              <a:t>stiffness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C-Frame positioning / measurement / adjustment concept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Service / support mechanics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Overall assembly procedure is an idea</a:t>
            </a:r>
            <a:endParaRPr lang="en-US" sz="1100" dirty="0"/>
          </a:p>
        </p:txBody>
      </p:sp>
      <p:sp>
        <p:nvSpPr>
          <p:cNvPr id="13" name="Textfeld 41"/>
          <p:cNvSpPr txBox="1"/>
          <p:nvPr/>
        </p:nvSpPr>
        <p:spPr>
          <a:xfrm>
            <a:off x="371669" y="4572000"/>
            <a:ext cx="31610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Mechanical frames: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Sensor cooling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Cooling plate shape / technology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Cabling not tested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Material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Rail system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100" dirty="0" smtClean="0"/>
              <a:t>Positioning / Adjustment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1669" y="4114800"/>
            <a:ext cx="520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Consistent design being worked on. Current issues: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Updated Performance </a:t>
            </a:r>
            <a:r>
              <a:rPr lang="en-US" dirty="0"/>
              <a:t>S</a:t>
            </a:r>
            <a:r>
              <a:rPr lang="en-US" dirty="0" smtClean="0"/>
              <a:t>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343275" cy="374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46" y="1491739"/>
            <a:ext cx="2400300" cy="206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47" y="1475090"/>
            <a:ext cx="2400300" cy="210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902" y="5257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 model with passive materials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705351"/>
            <a:ext cx="2819400" cy="2367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9400" y="4191000"/>
            <a:ext cx="2362200" cy="1569660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smtClean="0"/>
              <a:t>track </a:t>
            </a:r>
            <a:r>
              <a:rPr lang="en-US" sz="1600" dirty="0" err="1" smtClean="0"/>
              <a:t>reco</a:t>
            </a:r>
            <a:r>
              <a:rPr lang="en-US" sz="1600" dirty="0" smtClean="0"/>
              <a:t> efficiency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smtClean="0"/>
              <a:t>momentum resolution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smtClean="0"/>
              <a:t>physics observables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smtClean="0"/>
              <a:t>data rates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smtClean="0"/>
              <a:t>delta electrons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 smtClean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9104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2nd MPD/BM@N Collaboration Meeting, JINR, 29-30 Oct. 2018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J.M. Heuser - CBM STS tracking system for BM@N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STS – exploded view </a:t>
            </a:r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81000" y="1398588"/>
            <a:ext cx="8229600" cy="4777515"/>
            <a:chOff x="381000" y="1398588"/>
            <a:chExt cx="8229600" cy="47775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398588"/>
              <a:ext cx="8229600" cy="47369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41986" y="2146173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</a:t>
              </a:r>
              <a:r>
                <a:rPr lang="en-US" sz="1400" dirty="0" smtClean="0"/>
                <a:t>18 variants)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04793" y="5868326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</a:t>
              </a:r>
              <a:r>
                <a:rPr lang="en-US" sz="1400" dirty="0" smtClean="0"/>
                <a:t>17 variants)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8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2079</Words>
  <Application>Microsoft Office PowerPoint</Application>
  <PresentationFormat>On-screen Show (4:3)</PresentationFormat>
  <Paragraphs>495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Calibri</vt:lpstr>
      <vt:lpstr>Wingdings</vt:lpstr>
      <vt:lpstr>Arial</vt:lpstr>
      <vt:lpstr>DejaVu Sans</vt:lpstr>
      <vt:lpstr>Times New Roman</vt:lpstr>
      <vt:lpstr>Symbol</vt:lpstr>
      <vt:lpstr>Arial Narrow</vt:lpstr>
      <vt:lpstr>Larissa-Design</vt:lpstr>
      <vt:lpstr>1_Benutzerdefiniertes Design</vt:lpstr>
      <vt:lpstr>Acrobat Document</vt:lpstr>
      <vt:lpstr>Лист</vt:lpstr>
      <vt:lpstr>CBM STS tracking system for BM@N</vt:lpstr>
      <vt:lpstr>I.   Progress with CBM-STS </vt:lpstr>
      <vt:lpstr>STS in CBM Experiment at FAIR</vt:lpstr>
      <vt:lpstr>Silicon Tracking System </vt:lpstr>
      <vt:lpstr>Silicon Tracking System</vt:lpstr>
      <vt:lpstr>Silicon Tracking System</vt:lpstr>
      <vt:lpstr>System Engineering </vt:lpstr>
      <vt:lpstr>Updated Performance Studies</vt:lpstr>
      <vt:lpstr>STS – exploded view </vt:lpstr>
      <vt:lpstr>Silicon Microstrip Sensors</vt:lpstr>
      <vt:lpstr>Front-end ASIC and read-out electronics</vt:lpstr>
      <vt:lpstr>Micro-cables</vt:lpstr>
      <vt:lpstr>STS assembly centers: GSI and JINR</vt:lpstr>
      <vt:lpstr>Module assembly satellite to GSI: KIT</vt:lpstr>
      <vt:lpstr>Module assembly at GSI </vt:lpstr>
      <vt:lpstr>Module assembly at GSI </vt:lpstr>
      <vt:lpstr>Module assembly at JINR-VBLHEP</vt:lpstr>
      <vt:lpstr>Module test stand at GSI </vt:lpstr>
      <vt:lpstr>First STS module with full 2-side r/o</vt:lpstr>
      <vt:lpstr>Ladder assembly at GSI</vt:lpstr>
      <vt:lpstr>mSTS in mCBM at SIS18 </vt:lpstr>
      <vt:lpstr>mSTS system </vt:lpstr>
      <vt:lpstr>II.   System definition of BM@N-STS </vt:lpstr>
      <vt:lpstr>STS in BM@N-2 experiment at Nuclotron</vt:lpstr>
      <vt:lpstr>Workshop on  DSSD-GEM Tracking System for BM@N-2</vt:lpstr>
      <vt:lpstr>Tentative layout of the STS for BM@N2</vt:lpstr>
      <vt:lpstr>PowerPoint Presentation</vt:lpstr>
      <vt:lpstr>Simulation studies</vt:lpstr>
      <vt:lpstr>III.   CBM-STS timeline,  links to BM@N planning  </vt:lpstr>
      <vt:lpstr>CBM-STS Project Plan</vt:lpstr>
      <vt:lpstr>CBM-STS Project Plan summary</vt:lpstr>
      <vt:lpstr>Upcoming CBM-STS milestones </vt:lpstr>
      <vt:lpstr>Links to BM@N-2 STS planning </vt:lpstr>
      <vt:lpstr>Estimated module production time</vt:lpstr>
      <vt:lpstr>Module + Ladder production volume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Heuser, Johann Dr.</cp:lastModifiedBy>
  <cp:revision>2330</cp:revision>
  <dcterms:modified xsi:type="dcterms:W3CDTF">2018-10-29T19:00:05Z</dcterms:modified>
</cp:coreProperties>
</file>