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78" r:id="rId2"/>
    <p:sldId id="427" r:id="rId3"/>
    <p:sldId id="256" r:id="rId4"/>
    <p:sldId id="277" r:id="rId5"/>
    <p:sldId id="280" r:id="rId6"/>
    <p:sldId id="285" r:id="rId7"/>
    <p:sldId id="426" r:id="rId8"/>
    <p:sldId id="286" r:id="rId9"/>
    <p:sldId id="417" r:id="rId10"/>
    <p:sldId id="429" r:id="rId11"/>
    <p:sldId id="267" r:id="rId12"/>
    <p:sldId id="288" r:id="rId13"/>
    <p:sldId id="419" r:id="rId14"/>
    <p:sldId id="283" r:id="rId15"/>
    <p:sldId id="418" r:id="rId16"/>
    <p:sldId id="420" r:id="rId17"/>
    <p:sldId id="430" r:id="rId18"/>
    <p:sldId id="257" r:id="rId19"/>
    <p:sldId id="284" r:id="rId20"/>
    <p:sldId id="265" r:id="rId21"/>
    <p:sldId id="263" r:id="rId22"/>
    <p:sldId id="282" r:id="rId23"/>
    <p:sldId id="259" r:id="rId24"/>
    <p:sldId id="281" r:id="rId25"/>
    <p:sldId id="271" r:id="rId26"/>
    <p:sldId id="274" r:id="rId27"/>
    <p:sldId id="260" r:id="rId28"/>
    <p:sldId id="276" r:id="rId29"/>
    <p:sldId id="279"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rk" initials="W" lastIdx="2" clrIdx="0">
    <p:extLst>
      <p:ext uri="{19B8F6BF-5375-455C-9EA6-DF929625EA0E}">
        <p15:presenceInfo xmlns:p15="http://schemas.microsoft.com/office/powerpoint/2012/main" userId="Wo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0" d="100"/>
          <a:sy n="60" d="100"/>
        </p:scale>
        <p:origin x="102" y="4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G:\&#1074;&#1099;&#1088;&#1077;&#1079;&#1072;&#1083;&#1082;&#1080;\&#1084;&#1086;&#1085;&#1080;&#1090;&#1086;&#1088;&#1099;%20&#1084;&#1072;&#1088;&#1090;-&#1072;&#1087;&#1088;%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0" dirty="0"/>
              <a:t>IV characteristic of</a:t>
            </a:r>
            <a:r>
              <a:rPr lang="en-US" sz="1600" b="0" baseline="0" dirty="0"/>
              <a:t> Si-monitors (13mm</a:t>
            </a:r>
            <a:r>
              <a:rPr lang="en-US" sz="1600" b="0" baseline="30000" dirty="0"/>
              <a:t>2</a:t>
            </a:r>
            <a:r>
              <a:rPr lang="en-US" sz="1600" b="0" baseline="0" dirty="0"/>
              <a:t>/260µ)</a:t>
            </a:r>
            <a:endParaRPr lang="ru-RU" sz="1600" b="0" dirty="0"/>
          </a:p>
        </c:rich>
      </c:tx>
      <c:overlay val="0"/>
    </c:title>
    <c:autoTitleDeleted val="0"/>
    <c:plotArea>
      <c:layout/>
      <c:scatterChart>
        <c:scatterStyle val="lineMarker"/>
        <c:varyColors val="0"/>
        <c:ser>
          <c:idx val="0"/>
          <c:order val="0"/>
          <c:tx>
            <c:v>№1</c:v>
          </c:tx>
          <c:spPr>
            <a:ln>
              <a:solidFill>
                <a:schemeClr val="accent6">
                  <a:lumMod val="50000"/>
                </a:schemeClr>
              </a:solidFill>
            </a:ln>
          </c:spPr>
          <c:marker>
            <c:symbol val="none"/>
          </c:marker>
          <c:xVal>
            <c:numRef>
              <c:f>Лист1!$H$6:$H$66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Лист1!$I$6:$I$66</c:f>
              <c:numCache>
                <c:formatCode>General</c:formatCode>
                <c:ptCount val="61"/>
                <c:pt idx="0">
                  <c:v>1.7781499613274956E-9</c:v>
                </c:pt>
                <c:pt idx="1">
                  <c:v>3.0616655470104833E-9</c:v>
                </c:pt>
                <c:pt idx="2">
                  <c:v>3.8353592490360323E-9</c:v>
                </c:pt>
                <c:pt idx="3">
                  <c:v>4.408792034975006E-9</c:v>
                </c:pt>
                <c:pt idx="4">
                  <c:v>4.9136379789266596E-9</c:v>
                </c:pt>
                <c:pt idx="5">
                  <c:v>5.3681021309467722E-9</c:v>
                </c:pt>
                <c:pt idx="6">
                  <c:v>5.7316612192843114E-9</c:v>
                </c:pt>
                <c:pt idx="7">
                  <c:v>6.0422362612614615E-9</c:v>
                </c:pt>
                <c:pt idx="8">
                  <c:v>6.2738100780628925E-9</c:v>
                </c:pt>
                <c:pt idx="9">
                  <c:v>6.4353752025189791E-9</c:v>
                </c:pt>
                <c:pt idx="10">
                  <c:v>6.566239090187814E-9</c:v>
                </c:pt>
                <c:pt idx="11">
                  <c:v>6.6868441933866684E-9</c:v>
                </c:pt>
                <c:pt idx="12">
                  <c:v>6.8157604143386591E-9</c:v>
                </c:pt>
                <c:pt idx="13">
                  <c:v>6.9207037017070363E-9</c:v>
                </c:pt>
                <c:pt idx="14">
                  <c:v>7.0106826847413289E-9</c:v>
                </c:pt>
                <c:pt idx="15">
                  <c:v>7.0932358530755892E-9</c:v>
                </c:pt>
                <c:pt idx="16">
                  <c:v>7.1703591626841118E-9</c:v>
                </c:pt>
                <c:pt idx="17">
                  <c:v>7.2397025363713608E-9</c:v>
                </c:pt>
                <c:pt idx="18">
                  <c:v>7.3063685390070826E-9</c:v>
                </c:pt>
                <c:pt idx="19">
                  <c:v>7.3711673570216987E-9</c:v>
                </c:pt>
                <c:pt idx="20">
                  <c:v>7.4347321162350101E-9</c:v>
                </c:pt>
                <c:pt idx="21">
                  <c:v>7.4928884786147761E-9</c:v>
                </c:pt>
                <c:pt idx="22">
                  <c:v>7.5484694139309506E-9</c:v>
                </c:pt>
                <c:pt idx="23">
                  <c:v>7.6003857311545508E-9</c:v>
                </c:pt>
                <c:pt idx="24">
                  <c:v>7.6533858739340811E-9</c:v>
                </c:pt>
                <c:pt idx="25">
                  <c:v>7.708580495190714E-9</c:v>
                </c:pt>
                <c:pt idx="26">
                  <c:v>7.7616879474312296E-9</c:v>
                </c:pt>
                <c:pt idx="27">
                  <c:v>7.8185726926983442E-9</c:v>
                </c:pt>
                <c:pt idx="28">
                  <c:v>7.8755486510072973E-9</c:v>
                </c:pt>
                <c:pt idx="29">
                  <c:v>7.9425848712834097E-9</c:v>
                </c:pt>
                <c:pt idx="30">
                  <c:v>8.0340822831906104E-9</c:v>
                </c:pt>
                <c:pt idx="31">
                  <c:v>8.1316104868050593E-9</c:v>
                </c:pt>
                <c:pt idx="32">
                  <c:v>8.203234186538199E-9</c:v>
                </c:pt>
                <c:pt idx="33">
                  <c:v>8.2513624797890977E-9</c:v>
                </c:pt>
                <c:pt idx="34">
                  <c:v>8.2967114580005352E-9</c:v>
                </c:pt>
                <c:pt idx="35">
                  <c:v>8.3416365638410944E-9</c:v>
                </c:pt>
                <c:pt idx="36">
                  <c:v>8.3873879525312187E-9</c:v>
                </c:pt>
                <c:pt idx="37">
                  <c:v>8.4300971180024755E-9</c:v>
                </c:pt>
                <c:pt idx="38">
                  <c:v>8.4746788335678809E-9</c:v>
                </c:pt>
                <c:pt idx="39">
                  <c:v>8.5169748576143552E-9</c:v>
                </c:pt>
                <c:pt idx="40">
                  <c:v>8.5588523747629925E-9</c:v>
                </c:pt>
                <c:pt idx="41">
                  <c:v>8.6017815246292627E-9</c:v>
                </c:pt>
                <c:pt idx="42">
                  <c:v>8.6403324484874234E-9</c:v>
                </c:pt>
                <c:pt idx="43">
                  <c:v>8.6818880372531082E-9</c:v>
                </c:pt>
                <c:pt idx="44">
                  <c:v>8.7201170327283246E-9</c:v>
                </c:pt>
                <c:pt idx="45">
                  <c:v>8.7565003054746285E-9</c:v>
                </c:pt>
                <c:pt idx="46">
                  <c:v>8.7932752577535202E-9</c:v>
                </c:pt>
                <c:pt idx="47">
                  <c:v>8.8300341136132683E-9</c:v>
                </c:pt>
                <c:pt idx="48">
                  <c:v>8.8643785066008921E-9</c:v>
                </c:pt>
                <c:pt idx="49">
                  <c:v>8.8997047811565118E-9</c:v>
                </c:pt>
                <c:pt idx="50">
                  <c:v>8.9354602935560676E-9</c:v>
                </c:pt>
                <c:pt idx="51">
                  <c:v>8.9671273154921642E-9</c:v>
                </c:pt>
                <c:pt idx="52">
                  <c:v>9.0023462805868052E-9</c:v>
                </c:pt>
                <c:pt idx="53">
                  <c:v>9.0357517157908259E-9</c:v>
                </c:pt>
                <c:pt idx="54">
                  <c:v>9.0675743364453566E-9</c:v>
                </c:pt>
                <c:pt idx="55">
                  <c:v>9.0968859157128735E-9</c:v>
                </c:pt>
                <c:pt idx="56">
                  <c:v>9.1289446171815628E-9</c:v>
                </c:pt>
                <c:pt idx="57">
                  <c:v>9.1606867557403509E-9</c:v>
                </c:pt>
                <c:pt idx="58">
                  <c:v>9.1888715856675483E-9</c:v>
                </c:pt>
                <c:pt idx="59">
                  <c:v>9.2170081263373017E-9</c:v>
                </c:pt>
                <c:pt idx="60">
                  <c:v>9.2495282584882192E-9</c:v>
                </c:pt>
              </c:numCache>
            </c:numRef>
          </c:yVal>
          <c:smooth val="0"/>
          <c:extLst>
            <c:ext xmlns:c16="http://schemas.microsoft.com/office/drawing/2014/chart" uri="{C3380CC4-5D6E-409C-BE32-E72D297353CC}">
              <c16:uniqueId val="{00000000-B1DA-4603-B35B-4AAC681759B6}"/>
            </c:ext>
          </c:extLst>
        </c:ser>
        <c:ser>
          <c:idx val="1"/>
          <c:order val="1"/>
          <c:tx>
            <c:v>№2</c:v>
          </c:tx>
          <c:spPr>
            <a:ln>
              <a:solidFill>
                <a:srgbClr val="00B0F0"/>
              </a:solidFill>
            </a:ln>
          </c:spPr>
          <c:marker>
            <c:symbol val="none"/>
          </c:marker>
          <c:xVal>
            <c:numRef>
              <c:f>Лист1!$M$6:$M$66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Лист1!$N$6:$N$66</c:f>
              <c:numCache>
                <c:formatCode>General</c:formatCode>
                <c:ptCount val="61"/>
                <c:pt idx="0">
                  <c:v>1.2146137904276838E-10</c:v>
                </c:pt>
                <c:pt idx="1">
                  <c:v>1.6039287590430684E-10</c:v>
                </c:pt>
                <c:pt idx="2">
                  <c:v>1.9288188831153621E-10</c:v>
                </c:pt>
                <c:pt idx="3">
                  <c:v>2.1672256298448878E-10</c:v>
                </c:pt>
                <c:pt idx="4">
                  <c:v>2.3537605927771209E-10</c:v>
                </c:pt>
                <c:pt idx="5">
                  <c:v>2.5522031500473373E-10</c:v>
                </c:pt>
                <c:pt idx="6">
                  <c:v>2.7955005254611662E-10</c:v>
                </c:pt>
                <c:pt idx="7">
                  <c:v>2.9716060818804558E-10</c:v>
                </c:pt>
                <c:pt idx="8">
                  <c:v>3.1177148881238471E-10</c:v>
                </c:pt>
                <c:pt idx="9">
                  <c:v>3.247855510025656E-10</c:v>
                </c:pt>
                <c:pt idx="10">
                  <c:v>3.3624899148154122E-10</c:v>
                </c:pt>
                <c:pt idx="11">
                  <c:v>3.467801810182267E-10</c:v>
                </c:pt>
                <c:pt idx="12">
                  <c:v>3.5883441373464456E-10</c:v>
                </c:pt>
                <c:pt idx="13">
                  <c:v>3.6943943218048636E-10</c:v>
                </c:pt>
                <c:pt idx="14">
                  <c:v>3.8679158664036806E-10</c:v>
                </c:pt>
                <c:pt idx="15">
                  <c:v>4.0243601833816557E-10</c:v>
                </c:pt>
                <c:pt idx="16">
                  <c:v>4.05481943733439E-10</c:v>
                </c:pt>
                <c:pt idx="17">
                  <c:v>4.1640084235265608E-10</c:v>
                </c:pt>
                <c:pt idx="18">
                  <c:v>4.2671977377551708E-10</c:v>
                </c:pt>
                <c:pt idx="19">
                  <c:v>4.3546034399150879E-10</c:v>
                </c:pt>
                <c:pt idx="20">
                  <c:v>4.4448716219467286E-10</c:v>
                </c:pt>
                <c:pt idx="21">
                  <c:v>4.5307084597870739E-10</c:v>
                </c:pt>
                <c:pt idx="22">
                  <c:v>4.6254074494627027E-10</c:v>
                </c:pt>
                <c:pt idx="23">
                  <c:v>4.7200141530018872E-10</c:v>
                </c:pt>
                <c:pt idx="24">
                  <c:v>4.8025281533828926E-10</c:v>
                </c:pt>
                <c:pt idx="25">
                  <c:v>4.8855969436771782E-10</c:v>
                </c:pt>
                <c:pt idx="26">
                  <c:v>4.9993063409132626E-10</c:v>
                </c:pt>
                <c:pt idx="27">
                  <c:v>5.0934526868648312E-10</c:v>
                </c:pt>
                <c:pt idx="28">
                  <c:v>5.1450470757054813E-10</c:v>
                </c:pt>
                <c:pt idx="29">
                  <c:v>5.2293166588681697E-10</c:v>
                </c:pt>
                <c:pt idx="30">
                  <c:v>5.3042605133241258E-10</c:v>
                </c:pt>
                <c:pt idx="31">
                  <c:v>5.3722871999251112E-10</c:v>
                </c:pt>
                <c:pt idx="32">
                  <c:v>5.4603346126617067E-10</c:v>
                </c:pt>
                <c:pt idx="33">
                  <c:v>5.5671289882320429E-10</c:v>
                </c:pt>
                <c:pt idx="34">
                  <c:v>5.7607689105759626E-10</c:v>
                </c:pt>
                <c:pt idx="35">
                  <c:v>5.8897065934201518E-10</c:v>
                </c:pt>
                <c:pt idx="36">
                  <c:v>5.9659499654486105E-10</c:v>
                </c:pt>
                <c:pt idx="37">
                  <c:v>6.0432020464103114E-10</c:v>
                </c:pt>
                <c:pt idx="38">
                  <c:v>6.116392464273804E-10</c:v>
                </c:pt>
                <c:pt idx="39">
                  <c:v>6.2314872266511788E-10</c:v>
                </c:pt>
                <c:pt idx="40">
                  <c:v>6.2743197980025636E-10</c:v>
                </c:pt>
                <c:pt idx="41">
                  <c:v>6.3515718789642625E-10</c:v>
                </c:pt>
                <c:pt idx="42">
                  <c:v>6.4219937127343949E-10</c:v>
                </c:pt>
                <c:pt idx="43">
                  <c:v>6.481341210131072E-10</c:v>
                </c:pt>
                <c:pt idx="44">
                  <c:v>6.6015117100129425E-10</c:v>
                </c:pt>
                <c:pt idx="45">
                  <c:v>6.6503375147602314E-10</c:v>
                </c:pt>
                <c:pt idx="46">
                  <c:v>6.7399623765732798E-10</c:v>
                </c:pt>
                <c:pt idx="47">
                  <c:v>6.8218287643572509E-10</c:v>
                </c:pt>
                <c:pt idx="48">
                  <c:v>6.8874538652214358E-10</c:v>
                </c:pt>
                <c:pt idx="49">
                  <c:v>6.8533938423054158E-10</c:v>
                </c:pt>
                <c:pt idx="50">
                  <c:v>6.9851054747160145E-10</c:v>
                </c:pt>
                <c:pt idx="51">
                  <c:v>7.0794304909201219E-10</c:v>
                </c:pt>
                <c:pt idx="52">
                  <c:v>7.1649024765931218E-10</c:v>
                </c:pt>
                <c:pt idx="53">
                  <c:v>7.229416924536135E-10</c:v>
                </c:pt>
                <c:pt idx="54">
                  <c:v>7.3101780248719804E-10</c:v>
                </c:pt>
                <c:pt idx="55">
                  <c:v>7.368420234820533E-10</c:v>
                </c:pt>
                <c:pt idx="56">
                  <c:v>7.4296134549461211E-10</c:v>
                </c:pt>
                <c:pt idx="57">
                  <c:v>7.5011459416374222E-10</c:v>
                </c:pt>
                <c:pt idx="58">
                  <c:v>7.5867037748792131E-10</c:v>
                </c:pt>
                <c:pt idx="59">
                  <c:v>7.6555588905189859E-10</c:v>
                </c:pt>
                <c:pt idx="60">
                  <c:v>7.730047752860376E-10</c:v>
                </c:pt>
              </c:numCache>
            </c:numRef>
          </c:yVal>
          <c:smooth val="0"/>
          <c:extLst>
            <c:ext xmlns:c16="http://schemas.microsoft.com/office/drawing/2014/chart" uri="{C3380CC4-5D6E-409C-BE32-E72D297353CC}">
              <c16:uniqueId val="{00000001-B1DA-4603-B35B-4AAC681759B6}"/>
            </c:ext>
          </c:extLst>
        </c:ser>
        <c:ser>
          <c:idx val="2"/>
          <c:order val="2"/>
          <c:tx>
            <c:v>№3</c:v>
          </c:tx>
          <c:spPr>
            <a:ln>
              <a:solidFill>
                <a:srgbClr val="7030A0"/>
              </a:solidFill>
            </a:ln>
          </c:spPr>
          <c:marker>
            <c:symbol val="none"/>
          </c:marker>
          <c:xVal>
            <c:numRef>
              <c:f>Лист1!$R$6:$R$66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Лист1!$S$6:$S$66</c:f>
              <c:numCache>
                <c:formatCode>General</c:formatCode>
                <c:ptCount val="61"/>
                <c:pt idx="0">
                  <c:v>5.0469134698294594E-10</c:v>
                </c:pt>
                <c:pt idx="1">
                  <c:v>5.6223623004584491E-10</c:v>
                </c:pt>
                <c:pt idx="2">
                  <c:v>5.9659822924286862E-10</c:v>
                </c:pt>
                <c:pt idx="3">
                  <c:v>6.3474659080318019E-10</c:v>
                </c:pt>
                <c:pt idx="4">
                  <c:v>6.5859230543982706E-10</c:v>
                </c:pt>
                <c:pt idx="5">
                  <c:v>6.8082142592739496E-10</c:v>
                </c:pt>
                <c:pt idx="6">
                  <c:v>6.9995646672257488E-10</c:v>
                </c:pt>
                <c:pt idx="7">
                  <c:v>7.2751355548971183E-10</c:v>
                </c:pt>
                <c:pt idx="8">
                  <c:v>7.4749900631625598E-10</c:v>
                </c:pt>
                <c:pt idx="9">
                  <c:v>7.6364266869440114E-10</c:v>
                </c:pt>
                <c:pt idx="10">
                  <c:v>7.8535773941221159E-10</c:v>
                </c:pt>
                <c:pt idx="11">
                  <c:v>8.1027828538562429E-10</c:v>
                </c:pt>
                <c:pt idx="12">
                  <c:v>8.2528190926804907E-10</c:v>
                </c:pt>
                <c:pt idx="13">
                  <c:v>8.4408928408948264E-10</c:v>
                </c:pt>
                <c:pt idx="14">
                  <c:v>8.6645859996880298E-10</c:v>
                </c:pt>
                <c:pt idx="15">
                  <c:v>8.8138669222543921E-10</c:v>
                </c:pt>
                <c:pt idx="16">
                  <c:v>9.0459772384826273E-10</c:v>
                </c:pt>
                <c:pt idx="17">
                  <c:v>9.1964699274195562E-10</c:v>
                </c:pt>
                <c:pt idx="18">
                  <c:v>9.3863205707154072E-10</c:v>
                </c:pt>
                <c:pt idx="19">
                  <c:v>9.5769265302691406E-10</c:v>
                </c:pt>
                <c:pt idx="20">
                  <c:v>9.6969511741846097E-10</c:v>
                </c:pt>
                <c:pt idx="21">
                  <c:v>9.8421186118069286E-10</c:v>
                </c:pt>
                <c:pt idx="22">
                  <c:v>9.9905572752367939E-10</c:v>
                </c:pt>
                <c:pt idx="23">
                  <c:v>1.0122737620367355E-9</c:v>
                </c:pt>
                <c:pt idx="24">
                  <c:v>1.0318576454427184E-9</c:v>
                </c:pt>
                <c:pt idx="25">
                  <c:v>1.0657990584644853E-9</c:v>
                </c:pt>
                <c:pt idx="26">
                  <c:v>1.0860274059581354E-9</c:v>
                </c:pt>
                <c:pt idx="27">
                  <c:v>1.1018347080746734E-9</c:v>
                </c:pt>
                <c:pt idx="28">
                  <c:v>1.1158841338643987E-9</c:v>
                </c:pt>
                <c:pt idx="29">
                  <c:v>1.1311116356592342E-9</c:v>
                </c:pt>
                <c:pt idx="30">
                  <c:v>1.1445725668393954E-9</c:v>
                </c:pt>
                <c:pt idx="31">
                  <c:v>1.1591268047180258E-9</c:v>
                </c:pt>
                <c:pt idx="32">
                  <c:v>1.170783127774123E-9</c:v>
                </c:pt>
                <c:pt idx="33">
                  <c:v>1.1834311430393186E-9</c:v>
                </c:pt>
                <c:pt idx="34">
                  <c:v>1.1970507449729361E-9</c:v>
                </c:pt>
                <c:pt idx="35">
                  <c:v>1.211090933081809E-9</c:v>
                </c:pt>
                <c:pt idx="36">
                  <c:v>1.2257103781193939E-9</c:v>
                </c:pt>
                <c:pt idx="37">
                  <c:v>1.2389099372707463E-9</c:v>
                </c:pt>
                <c:pt idx="38">
                  <c:v>1.2535391633821744E-9</c:v>
                </c:pt>
                <c:pt idx="39">
                  <c:v>1.2667941486186377E-9</c:v>
                </c:pt>
                <c:pt idx="40">
                  <c:v>1.274206572412784E-9</c:v>
                </c:pt>
                <c:pt idx="41">
                  <c:v>1.286078622486422E-9</c:v>
                </c:pt>
                <c:pt idx="42">
                  <c:v>1.2966601142057533E-9</c:v>
                </c:pt>
                <c:pt idx="43">
                  <c:v>1.3035215375067342E-9</c:v>
                </c:pt>
                <c:pt idx="44">
                  <c:v>1.3164211437268958E-9</c:v>
                </c:pt>
                <c:pt idx="45">
                  <c:v>1.3223946628801133E-9</c:v>
                </c:pt>
                <c:pt idx="46">
                  <c:v>1.333246764309106E-9</c:v>
                </c:pt>
                <c:pt idx="47">
                  <c:v>1.3432115049833269E-9</c:v>
                </c:pt>
                <c:pt idx="48">
                  <c:v>1.3527469651944308E-9</c:v>
                </c:pt>
                <c:pt idx="49">
                  <c:v>1.3630013343330077E-9</c:v>
                </c:pt>
                <c:pt idx="50">
                  <c:v>1.3723677993238214E-9</c:v>
                </c:pt>
                <c:pt idx="51">
                  <c:v>1.3793313805071638E-9</c:v>
                </c:pt>
                <c:pt idx="52">
                  <c:v>1.3896134626882965E-9</c:v>
                </c:pt>
                <c:pt idx="53">
                  <c:v>1.3984099084312505E-9</c:v>
                </c:pt>
                <c:pt idx="54">
                  <c:v>1.407916568813816E-9</c:v>
                </c:pt>
                <c:pt idx="55">
                  <c:v>1.4179095659235835E-9</c:v>
                </c:pt>
                <c:pt idx="56">
                  <c:v>1.4254344720669256E-9</c:v>
                </c:pt>
                <c:pt idx="57">
                  <c:v>1.434436320360586E-9</c:v>
                </c:pt>
                <c:pt idx="58">
                  <c:v>1.4417183298368228E-9</c:v>
                </c:pt>
                <c:pt idx="59">
                  <c:v>1.4508136417249844E-9</c:v>
                </c:pt>
                <c:pt idx="60">
                  <c:v>1.4589270424778903E-9</c:v>
                </c:pt>
              </c:numCache>
            </c:numRef>
          </c:yVal>
          <c:smooth val="0"/>
          <c:extLst>
            <c:ext xmlns:c16="http://schemas.microsoft.com/office/drawing/2014/chart" uri="{C3380CC4-5D6E-409C-BE32-E72D297353CC}">
              <c16:uniqueId val="{00000002-B1DA-4603-B35B-4AAC681759B6}"/>
            </c:ext>
          </c:extLst>
        </c:ser>
        <c:ser>
          <c:idx val="3"/>
          <c:order val="3"/>
          <c:tx>
            <c:v>№4</c:v>
          </c:tx>
          <c:spPr>
            <a:ln>
              <a:solidFill>
                <a:srgbClr val="92D050"/>
              </a:solidFill>
            </a:ln>
          </c:spPr>
          <c:marker>
            <c:symbol val="none"/>
          </c:marker>
          <c:xVal>
            <c:numRef>
              <c:f>Лист1!$W$6:$W$66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Лист1!$X$6:$X$66</c:f>
              <c:numCache>
                <c:formatCode>General</c:formatCode>
                <c:ptCount val="61"/>
                <c:pt idx="0">
                  <c:v>3.2209884402793294E-10</c:v>
                </c:pt>
                <c:pt idx="1">
                  <c:v>4.5805392176364675E-10</c:v>
                </c:pt>
                <c:pt idx="2">
                  <c:v>5.6107717460138499E-10</c:v>
                </c:pt>
                <c:pt idx="3">
                  <c:v>6.2691367510370807E-10</c:v>
                </c:pt>
                <c:pt idx="4">
                  <c:v>6.8263411271915883E-10</c:v>
                </c:pt>
                <c:pt idx="5">
                  <c:v>7.4495354563776222E-10</c:v>
                </c:pt>
                <c:pt idx="6">
                  <c:v>7.9249646577899928E-10</c:v>
                </c:pt>
                <c:pt idx="7">
                  <c:v>8.3805469743935505E-10</c:v>
                </c:pt>
                <c:pt idx="8">
                  <c:v>8.9346125488143011E-10</c:v>
                </c:pt>
                <c:pt idx="9">
                  <c:v>9.2505476983675598E-10</c:v>
                </c:pt>
                <c:pt idx="10">
                  <c:v>9.4926432078183778E-10</c:v>
                </c:pt>
                <c:pt idx="11">
                  <c:v>9.7989848915597488E-10</c:v>
                </c:pt>
                <c:pt idx="12">
                  <c:v>1.0458267392474384E-9</c:v>
                </c:pt>
                <c:pt idx="13">
                  <c:v>1.0670643546705944E-9</c:v>
                </c:pt>
                <c:pt idx="14">
                  <c:v>1.0910533846733567E-9</c:v>
                </c:pt>
                <c:pt idx="15">
                  <c:v>1.108552875023168E-9</c:v>
                </c:pt>
                <c:pt idx="16">
                  <c:v>1.1277140523763022E-9</c:v>
                </c:pt>
                <c:pt idx="17">
                  <c:v>1.1471703307471394E-9</c:v>
                </c:pt>
                <c:pt idx="18">
                  <c:v>1.1629534062685273E-9</c:v>
                </c:pt>
                <c:pt idx="19">
                  <c:v>1.1799726867804391E-9</c:v>
                </c:pt>
                <c:pt idx="20">
                  <c:v>1.1985345407939831E-9</c:v>
                </c:pt>
                <c:pt idx="21">
                  <c:v>1.2153236425120861E-9</c:v>
                </c:pt>
                <c:pt idx="22">
                  <c:v>1.2283649613053572E-9</c:v>
                </c:pt>
                <c:pt idx="23">
                  <c:v>1.2500919078705962E-9</c:v>
                </c:pt>
                <c:pt idx="24">
                  <c:v>1.2954934677179162E-9</c:v>
                </c:pt>
                <c:pt idx="25">
                  <c:v>1.2732219256381883E-9</c:v>
                </c:pt>
                <c:pt idx="26">
                  <c:v>1.2894020461652136E-9</c:v>
                </c:pt>
                <c:pt idx="27">
                  <c:v>1.3014099748492169E-9</c:v>
                </c:pt>
                <c:pt idx="28">
                  <c:v>1.3142114569971903E-9</c:v>
                </c:pt>
                <c:pt idx="29">
                  <c:v>1.3273912049951287E-9</c:v>
                </c:pt>
                <c:pt idx="30">
                  <c:v>1.3408762484095644E-9</c:v>
                </c:pt>
                <c:pt idx="31">
                  <c:v>1.3507707172595068E-9</c:v>
                </c:pt>
                <c:pt idx="32">
                  <c:v>1.361652969697799E-9</c:v>
                </c:pt>
                <c:pt idx="33">
                  <c:v>1.3722664119363274E-9</c:v>
                </c:pt>
                <c:pt idx="34">
                  <c:v>1.3853452890409421E-9</c:v>
                </c:pt>
                <c:pt idx="35">
                  <c:v>1.3958761029945139E-9</c:v>
                </c:pt>
                <c:pt idx="36">
                  <c:v>1.4065560770988525E-9</c:v>
                </c:pt>
                <c:pt idx="37">
                  <c:v>1.4185908331481019E-9</c:v>
                </c:pt>
                <c:pt idx="38">
                  <c:v>1.4294913281947601E-9</c:v>
                </c:pt>
                <c:pt idx="39">
                  <c:v>1.4348170967433493E-9</c:v>
                </c:pt>
                <c:pt idx="40">
                  <c:v>1.4440467834825018E-9</c:v>
                </c:pt>
                <c:pt idx="41">
                  <c:v>1.4554918740436494E-9</c:v>
                </c:pt>
                <c:pt idx="42">
                  <c:v>1.4676747171490549E-9</c:v>
                </c:pt>
                <c:pt idx="43">
                  <c:v>1.4775327007822637E-9</c:v>
                </c:pt>
                <c:pt idx="44">
                  <c:v>1.4881005364998748E-9</c:v>
                </c:pt>
                <c:pt idx="45">
                  <c:v>1.4973586602461877E-9</c:v>
                </c:pt>
                <c:pt idx="46">
                  <c:v>1.5087940929558465E-9</c:v>
                </c:pt>
                <c:pt idx="47">
                  <c:v>1.5157536480479023E-9</c:v>
                </c:pt>
                <c:pt idx="48">
                  <c:v>1.5274380387070427E-9</c:v>
                </c:pt>
                <c:pt idx="49">
                  <c:v>1.5342130215262082E-9</c:v>
                </c:pt>
                <c:pt idx="50">
                  <c:v>1.5423535172363825E-9</c:v>
                </c:pt>
                <c:pt idx="51">
                  <c:v>1.5543153028521632E-9</c:v>
                </c:pt>
                <c:pt idx="52">
                  <c:v>1.5588931244577005E-9</c:v>
                </c:pt>
                <c:pt idx="53">
                  <c:v>1.5626961717549399E-9</c:v>
                </c:pt>
                <c:pt idx="54">
                  <c:v>1.5753130816300226E-9</c:v>
                </c:pt>
                <c:pt idx="55">
                  <c:v>1.5840078307061745E-9</c:v>
                </c:pt>
                <c:pt idx="56">
                  <c:v>1.5911600062806946E-9</c:v>
                </c:pt>
                <c:pt idx="57">
                  <c:v>1.6018764656017678E-9</c:v>
                </c:pt>
                <c:pt idx="58">
                  <c:v>1.6091032212516713E-9</c:v>
                </c:pt>
                <c:pt idx="59">
                  <c:v>1.6197912435655831E-9</c:v>
                </c:pt>
                <c:pt idx="60">
                  <c:v>1.6293627109379665E-9</c:v>
                </c:pt>
              </c:numCache>
            </c:numRef>
          </c:yVal>
          <c:smooth val="0"/>
          <c:extLst>
            <c:ext xmlns:c16="http://schemas.microsoft.com/office/drawing/2014/chart" uri="{C3380CC4-5D6E-409C-BE32-E72D297353CC}">
              <c16:uniqueId val="{00000003-B1DA-4603-B35B-4AAC681759B6}"/>
            </c:ext>
          </c:extLst>
        </c:ser>
        <c:ser>
          <c:idx val="4"/>
          <c:order val="4"/>
          <c:tx>
            <c:v>№5</c:v>
          </c:tx>
          <c:spPr>
            <a:ln>
              <a:solidFill>
                <a:srgbClr val="00B050"/>
              </a:solidFill>
            </a:ln>
          </c:spPr>
          <c:marker>
            <c:symbol val="none"/>
          </c:marker>
          <c:xVal>
            <c:numRef>
              <c:f>Лист1!$AB$6:$AB$66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Лист1!$AC$6:$AC$66</c:f>
              <c:numCache>
                <c:formatCode>General</c:formatCode>
                <c:ptCount val="61"/>
                <c:pt idx="0">
                  <c:v>2.127388773292733E-10</c:v>
                </c:pt>
                <c:pt idx="1">
                  <c:v>2.8583417844732816E-10</c:v>
                </c:pt>
                <c:pt idx="2">
                  <c:v>3.1067507381241528E-10</c:v>
                </c:pt>
                <c:pt idx="3">
                  <c:v>3.3762943217799074E-10</c:v>
                </c:pt>
                <c:pt idx="4">
                  <c:v>3.6633554445976251E-10</c:v>
                </c:pt>
                <c:pt idx="5">
                  <c:v>3.86143279200267E-10</c:v>
                </c:pt>
                <c:pt idx="6">
                  <c:v>4.0360618213230598E-10</c:v>
                </c:pt>
                <c:pt idx="7">
                  <c:v>4.1858486082312728E-10</c:v>
                </c:pt>
                <c:pt idx="8">
                  <c:v>4.3466650167028154E-10</c:v>
                </c:pt>
                <c:pt idx="9">
                  <c:v>4.5663398394924676E-10</c:v>
                </c:pt>
                <c:pt idx="10">
                  <c:v>4.8558110989615148E-10</c:v>
                </c:pt>
                <c:pt idx="11">
                  <c:v>5.0833656084019785E-10</c:v>
                </c:pt>
                <c:pt idx="12">
                  <c:v>5.2194335289387255E-10</c:v>
                </c:pt>
                <c:pt idx="13">
                  <c:v>5.337241956776986E-10</c:v>
                </c:pt>
                <c:pt idx="14">
                  <c:v>5.4854559315042834E-10</c:v>
                </c:pt>
                <c:pt idx="15">
                  <c:v>5.5727715238021509E-10</c:v>
                </c:pt>
                <c:pt idx="16">
                  <c:v>5.7104127953386505E-10</c:v>
                </c:pt>
                <c:pt idx="17">
                  <c:v>5.8100565625934725E-10</c:v>
                </c:pt>
                <c:pt idx="18">
                  <c:v>5.9189680138194398E-10</c:v>
                </c:pt>
                <c:pt idx="19">
                  <c:v>6.0402938510160475E-10</c:v>
                </c:pt>
                <c:pt idx="20">
                  <c:v>6.1457784144480335E-10</c:v>
                </c:pt>
                <c:pt idx="21">
                  <c:v>6.2352223411462481E-10</c:v>
                </c:pt>
                <c:pt idx="22">
                  <c:v>6.3609126109106607E-10</c:v>
                </c:pt>
                <c:pt idx="23">
                  <c:v>6.4446073406337557E-10</c:v>
                </c:pt>
                <c:pt idx="24">
                  <c:v>6.5620482940261831E-10</c:v>
                </c:pt>
                <c:pt idx="25">
                  <c:v>6.6653991348694644E-10</c:v>
                </c:pt>
                <c:pt idx="26">
                  <c:v>6.7423316882066401E-10</c:v>
                </c:pt>
                <c:pt idx="27">
                  <c:v>6.8641262977901585E-10</c:v>
                </c:pt>
                <c:pt idx="28">
                  <c:v>6.9358700257411695E-10</c:v>
                </c:pt>
                <c:pt idx="29">
                  <c:v>7.0100222738870006E-10</c:v>
                </c:pt>
                <c:pt idx="30">
                  <c:v>7.1370973080587311E-10</c:v>
                </c:pt>
                <c:pt idx="31">
                  <c:v>7.2210776117646564E-10</c:v>
                </c:pt>
                <c:pt idx="32">
                  <c:v>7.2907792163289999E-10</c:v>
                </c:pt>
                <c:pt idx="33">
                  <c:v>7.3672483854676202E-10</c:v>
                </c:pt>
                <c:pt idx="34">
                  <c:v>7.4429739846132061E-10</c:v>
                </c:pt>
                <c:pt idx="35">
                  <c:v>7.5251869625385855E-10</c:v>
                </c:pt>
                <c:pt idx="36">
                  <c:v>7.6026798874647152E-10</c:v>
                </c:pt>
                <c:pt idx="37">
                  <c:v>7.7078788769138698E-10</c:v>
                </c:pt>
                <c:pt idx="38">
                  <c:v>7.7888956770243733E-10</c:v>
                </c:pt>
                <c:pt idx="39">
                  <c:v>7.8611890001876225E-10</c:v>
                </c:pt>
                <c:pt idx="40">
                  <c:v>7.9535102194675742E-10</c:v>
                </c:pt>
                <c:pt idx="41">
                  <c:v>8.0240469932269954E-10</c:v>
                </c:pt>
                <c:pt idx="42">
                  <c:v>8.0869810332170631E-10</c:v>
                </c:pt>
                <c:pt idx="43">
                  <c:v>8.1573292203840435E-10</c:v>
                </c:pt>
                <c:pt idx="44">
                  <c:v>8.2413149122783241E-10</c:v>
                </c:pt>
                <c:pt idx="45">
                  <c:v>8.3012800604846178E-10</c:v>
                </c:pt>
                <c:pt idx="46">
                  <c:v>8.3992534893492946E-10</c:v>
                </c:pt>
                <c:pt idx="47">
                  <c:v>8.4578338731482734E-10</c:v>
                </c:pt>
                <c:pt idx="48">
                  <c:v>8.5156706869542116E-10</c:v>
                </c:pt>
                <c:pt idx="49">
                  <c:v>8.6128143348121722E-10</c:v>
                </c:pt>
                <c:pt idx="50">
                  <c:v>8.6612864772565757E-10</c:v>
                </c:pt>
                <c:pt idx="51">
                  <c:v>8.7199638484459511E-10</c:v>
                </c:pt>
                <c:pt idx="52">
                  <c:v>8.8069938667609841E-10</c:v>
                </c:pt>
                <c:pt idx="53">
                  <c:v>8.9167404871820209E-10</c:v>
                </c:pt>
                <c:pt idx="54">
                  <c:v>8.9790279445694539E-10</c:v>
                </c:pt>
                <c:pt idx="55">
                  <c:v>9.0535519777118054E-10</c:v>
                </c:pt>
                <c:pt idx="56">
                  <c:v>9.1285393950527101E-10</c:v>
                </c:pt>
                <c:pt idx="57">
                  <c:v>9.189156514049998E-10</c:v>
                </c:pt>
                <c:pt idx="58">
                  <c:v>9.2722046611704521E-10</c:v>
                </c:pt>
                <c:pt idx="59">
                  <c:v>9.3539596430856325E-10</c:v>
                </c:pt>
                <c:pt idx="60">
                  <c:v>9.4131866094872512E-10</c:v>
                </c:pt>
              </c:numCache>
            </c:numRef>
          </c:yVal>
          <c:smooth val="0"/>
          <c:extLst>
            <c:ext xmlns:c16="http://schemas.microsoft.com/office/drawing/2014/chart" uri="{C3380CC4-5D6E-409C-BE32-E72D297353CC}">
              <c16:uniqueId val="{00000004-B1DA-4603-B35B-4AAC681759B6}"/>
            </c:ext>
          </c:extLst>
        </c:ser>
        <c:ser>
          <c:idx val="5"/>
          <c:order val="5"/>
          <c:tx>
            <c:v>before irradiation</c:v>
          </c:tx>
          <c:spPr>
            <a:ln>
              <a:solidFill>
                <a:srgbClr val="FF0000"/>
              </a:solidFill>
            </a:ln>
          </c:spPr>
          <c:marker>
            <c:symbol val="none"/>
          </c:marker>
          <c:xVal>
            <c:numRef>
              <c:f>Лист1!$AG$6:$AG$66</c:f>
              <c:numCache>
                <c:formatCode>General</c:formatCode>
                <c:ptCount val="61"/>
                <c:pt idx="0">
                  <c:v>1</c:v>
                </c:pt>
                <c:pt idx="1">
                  <c:v>6</c:v>
                </c:pt>
                <c:pt idx="2">
                  <c:v>11</c:v>
                </c:pt>
                <c:pt idx="3">
                  <c:v>16</c:v>
                </c:pt>
                <c:pt idx="4">
                  <c:v>21</c:v>
                </c:pt>
                <c:pt idx="5">
                  <c:v>26</c:v>
                </c:pt>
                <c:pt idx="6">
                  <c:v>31</c:v>
                </c:pt>
                <c:pt idx="7">
                  <c:v>36</c:v>
                </c:pt>
                <c:pt idx="8">
                  <c:v>41</c:v>
                </c:pt>
                <c:pt idx="9">
                  <c:v>46</c:v>
                </c:pt>
                <c:pt idx="10">
                  <c:v>51</c:v>
                </c:pt>
                <c:pt idx="11">
                  <c:v>56</c:v>
                </c:pt>
                <c:pt idx="12">
                  <c:v>61</c:v>
                </c:pt>
                <c:pt idx="13">
                  <c:v>66</c:v>
                </c:pt>
                <c:pt idx="14">
                  <c:v>71</c:v>
                </c:pt>
                <c:pt idx="15">
                  <c:v>76</c:v>
                </c:pt>
                <c:pt idx="16">
                  <c:v>81</c:v>
                </c:pt>
                <c:pt idx="17">
                  <c:v>86</c:v>
                </c:pt>
                <c:pt idx="18">
                  <c:v>91</c:v>
                </c:pt>
                <c:pt idx="19">
                  <c:v>96</c:v>
                </c:pt>
                <c:pt idx="20">
                  <c:v>101</c:v>
                </c:pt>
                <c:pt idx="21">
                  <c:v>106</c:v>
                </c:pt>
                <c:pt idx="22">
                  <c:v>111</c:v>
                </c:pt>
                <c:pt idx="23">
                  <c:v>116</c:v>
                </c:pt>
                <c:pt idx="24">
                  <c:v>121</c:v>
                </c:pt>
                <c:pt idx="25">
                  <c:v>126</c:v>
                </c:pt>
                <c:pt idx="26">
                  <c:v>131</c:v>
                </c:pt>
                <c:pt idx="27">
                  <c:v>136</c:v>
                </c:pt>
                <c:pt idx="28">
                  <c:v>141</c:v>
                </c:pt>
                <c:pt idx="29">
                  <c:v>146</c:v>
                </c:pt>
                <c:pt idx="30">
                  <c:v>151</c:v>
                </c:pt>
                <c:pt idx="31">
                  <c:v>156</c:v>
                </c:pt>
                <c:pt idx="32">
                  <c:v>161</c:v>
                </c:pt>
                <c:pt idx="33">
                  <c:v>166</c:v>
                </c:pt>
                <c:pt idx="34">
                  <c:v>171</c:v>
                </c:pt>
                <c:pt idx="35">
                  <c:v>176</c:v>
                </c:pt>
                <c:pt idx="36">
                  <c:v>181</c:v>
                </c:pt>
                <c:pt idx="37">
                  <c:v>186</c:v>
                </c:pt>
                <c:pt idx="38">
                  <c:v>191</c:v>
                </c:pt>
                <c:pt idx="39">
                  <c:v>196</c:v>
                </c:pt>
                <c:pt idx="40">
                  <c:v>201</c:v>
                </c:pt>
                <c:pt idx="41">
                  <c:v>206</c:v>
                </c:pt>
                <c:pt idx="42">
                  <c:v>211</c:v>
                </c:pt>
                <c:pt idx="43">
                  <c:v>216</c:v>
                </c:pt>
                <c:pt idx="44">
                  <c:v>221</c:v>
                </c:pt>
                <c:pt idx="45">
                  <c:v>226</c:v>
                </c:pt>
                <c:pt idx="46">
                  <c:v>231</c:v>
                </c:pt>
                <c:pt idx="47">
                  <c:v>236</c:v>
                </c:pt>
                <c:pt idx="48">
                  <c:v>241</c:v>
                </c:pt>
                <c:pt idx="49">
                  <c:v>246</c:v>
                </c:pt>
                <c:pt idx="50">
                  <c:v>251</c:v>
                </c:pt>
                <c:pt idx="51">
                  <c:v>256</c:v>
                </c:pt>
                <c:pt idx="52">
                  <c:v>261</c:v>
                </c:pt>
                <c:pt idx="53">
                  <c:v>266</c:v>
                </c:pt>
                <c:pt idx="54">
                  <c:v>271</c:v>
                </c:pt>
                <c:pt idx="55">
                  <c:v>276</c:v>
                </c:pt>
                <c:pt idx="56">
                  <c:v>281</c:v>
                </c:pt>
                <c:pt idx="57">
                  <c:v>286</c:v>
                </c:pt>
                <c:pt idx="58">
                  <c:v>291</c:v>
                </c:pt>
                <c:pt idx="59">
                  <c:v>296</c:v>
                </c:pt>
                <c:pt idx="60">
                  <c:v>301</c:v>
                </c:pt>
              </c:numCache>
            </c:numRef>
          </c:xVal>
          <c:yVal>
            <c:numRef>
              <c:f>Лист1!$AH$6:$AH$66</c:f>
              <c:numCache>
                <c:formatCode>General</c:formatCode>
                <c:ptCount val="61"/>
                <c:pt idx="0">
                  <c:v>8.7300163305040101E-11</c:v>
                </c:pt>
                <c:pt idx="1">
                  <c:v>1.2993201230965724E-10</c:v>
                </c:pt>
                <c:pt idx="2">
                  <c:v>1.5376308278585183E-10</c:v>
                </c:pt>
                <c:pt idx="3">
                  <c:v>1.7208391975002762E-10</c:v>
                </c:pt>
                <c:pt idx="4">
                  <c:v>1.895188098043273E-10</c:v>
                </c:pt>
                <c:pt idx="5">
                  <c:v>2.1107003712720649E-10</c:v>
                </c:pt>
                <c:pt idx="6">
                  <c:v>2.2870790302695561E-10</c:v>
                </c:pt>
                <c:pt idx="7">
                  <c:v>2.4087271814291654E-10</c:v>
                </c:pt>
                <c:pt idx="8">
                  <c:v>2.5328659851781897E-10</c:v>
                </c:pt>
                <c:pt idx="9">
                  <c:v>2.6527596266507272E-10</c:v>
                </c:pt>
                <c:pt idx="10">
                  <c:v>2.921896583721971E-10</c:v>
                </c:pt>
                <c:pt idx="11">
                  <c:v>3.0512039476592451E-10</c:v>
                </c:pt>
                <c:pt idx="12">
                  <c:v>3.1695281882649052E-10</c:v>
                </c:pt>
                <c:pt idx="13">
                  <c:v>3.3013272778862061E-10</c:v>
                </c:pt>
                <c:pt idx="14">
                  <c:v>3.4170685797660029E-10</c:v>
                </c:pt>
                <c:pt idx="15">
                  <c:v>3.5391760154186204E-10</c:v>
                </c:pt>
                <c:pt idx="16">
                  <c:v>3.6507644411583732E-10</c:v>
                </c:pt>
                <c:pt idx="17">
                  <c:v>3.7579199130649169E-10</c:v>
                </c:pt>
                <c:pt idx="18">
                  <c:v>3.8591701453335618E-10</c:v>
                </c:pt>
                <c:pt idx="19">
                  <c:v>3.9610653074627164E-10</c:v>
                </c:pt>
                <c:pt idx="20">
                  <c:v>4.0413639040217269E-10</c:v>
                </c:pt>
                <c:pt idx="21">
                  <c:v>4.1532270419815952E-10</c:v>
                </c:pt>
                <c:pt idx="22">
                  <c:v>4.2362936860866634E-10</c:v>
                </c:pt>
                <c:pt idx="23">
                  <c:v>4.3279434774284569E-10</c:v>
                </c:pt>
                <c:pt idx="24">
                  <c:v>4.4116566610359481E-10</c:v>
                </c:pt>
                <c:pt idx="25">
                  <c:v>4.5078300827054849E-10</c:v>
                </c:pt>
                <c:pt idx="26">
                  <c:v>4.6348313663262327E-10</c:v>
                </c:pt>
                <c:pt idx="27">
                  <c:v>4.7044220883210504E-10</c:v>
                </c:pt>
                <c:pt idx="28">
                  <c:v>4.7957977039900362E-10</c:v>
                </c:pt>
                <c:pt idx="29">
                  <c:v>4.9033228569896653E-10</c:v>
                </c:pt>
                <c:pt idx="30">
                  <c:v>4.9696835642088909E-10</c:v>
                </c:pt>
                <c:pt idx="31">
                  <c:v>5.0389051416579241E-10</c:v>
                </c:pt>
                <c:pt idx="32">
                  <c:v>5.1290799644585091E-10</c:v>
                </c:pt>
                <c:pt idx="33">
                  <c:v>5.2098394551524418E-10</c:v>
                </c:pt>
                <c:pt idx="34">
                  <c:v>5.2904143735734806E-10</c:v>
                </c:pt>
                <c:pt idx="35">
                  <c:v>5.3932340067090025E-10</c:v>
                </c:pt>
                <c:pt idx="36">
                  <c:v>5.4580274592505722E-10</c:v>
                </c:pt>
                <c:pt idx="37">
                  <c:v>5.5176485957727566E-10</c:v>
                </c:pt>
                <c:pt idx="38">
                  <c:v>5.6100366762061139E-10</c:v>
                </c:pt>
                <c:pt idx="39">
                  <c:v>5.6842465339489463E-10</c:v>
                </c:pt>
                <c:pt idx="40">
                  <c:v>5.7459923977985962E-10</c:v>
                </c:pt>
                <c:pt idx="41">
                  <c:v>5.8262867019791666E-10</c:v>
                </c:pt>
                <c:pt idx="42">
                  <c:v>5.9074180199554027E-10</c:v>
                </c:pt>
                <c:pt idx="43">
                  <c:v>5.9703657497680646E-10</c:v>
                </c:pt>
                <c:pt idx="44">
                  <c:v>6.0347889846692396E-10</c:v>
                </c:pt>
                <c:pt idx="45">
                  <c:v>6.0838884285420367E-10</c:v>
                </c:pt>
                <c:pt idx="46">
                  <c:v>6.140655133402072E-10</c:v>
                </c:pt>
                <c:pt idx="47">
                  <c:v>6.2266690318530403E-10</c:v>
                </c:pt>
                <c:pt idx="48">
                  <c:v>6.2998648151895801E-10</c:v>
                </c:pt>
                <c:pt idx="49">
                  <c:v>6.3575490159410185E-10</c:v>
                </c:pt>
                <c:pt idx="50">
                  <c:v>6.4309272253612337E-10</c:v>
                </c:pt>
                <c:pt idx="51">
                  <c:v>6.482795253327391E-10</c:v>
                </c:pt>
                <c:pt idx="52">
                  <c:v>6.5274681819346375E-10</c:v>
                </c:pt>
                <c:pt idx="53">
                  <c:v>6.6083204953123201E-10</c:v>
                </c:pt>
                <c:pt idx="54">
                  <c:v>6.6520705625551079E-10</c:v>
                </c:pt>
                <c:pt idx="55">
                  <c:v>6.7200940298722666E-10</c:v>
                </c:pt>
                <c:pt idx="56">
                  <c:v>6.7713128355994778E-10</c:v>
                </c:pt>
                <c:pt idx="57">
                  <c:v>6.8466333462634841E-10</c:v>
                </c:pt>
                <c:pt idx="58">
                  <c:v>6.8979487305055797E-10</c:v>
                </c:pt>
                <c:pt idx="59">
                  <c:v>6.9466779567379842E-10</c:v>
                </c:pt>
                <c:pt idx="60">
                  <c:v>6.996705627448284E-10</c:v>
                </c:pt>
              </c:numCache>
            </c:numRef>
          </c:yVal>
          <c:smooth val="0"/>
          <c:extLst>
            <c:ext xmlns:c16="http://schemas.microsoft.com/office/drawing/2014/chart" uri="{C3380CC4-5D6E-409C-BE32-E72D297353CC}">
              <c16:uniqueId val="{00000005-B1DA-4603-B35B-4AAC681759B6}"/>
            </c:ext>
          </c:extLst>
        </c:ser>
        <c:dLbls>
          <c:showLegendKey val="0"/>
          <c:showVal val="0"/>
          <c:showCatName val="0"/>
          <c:showSerName val="0"/>
          <c:showPercent val="0"/>
          <c:showBubbleSize val="0"/>
        </c:dLbls>
        <c:axId val="95936512"/>
        <c:axId val="95938432"/>
      </c:scatterChart>
      <c:valAx>
        <c:axId val="95936512"/>
        <c:scaling>
          <c:orientation val="minMax"/>
          <c:max val="300"/>
          <c:min val="0"/>
        </c:scaling>
        <c:delete val="0"/>
        <c:axPos val="b"/>
        <c:title>
          <c:tx>
            <c:rich>
              <a:bodyPr/>
              <a:lstStyle/>
              <a:p>
                <a:pPr>
                  <a:defRPr sz="1100"/>
                </a:pPr>
                <a:r>
                  <a:rPr lang="en-US" sz="1100"/>
                  <a:t>Voltage,</a:t>
                </a:r>
                <a:r>
                  <a:rPr lang="en-US" sz="1100" baseline="0"/>
                  <a:t> V</a:t>
                </a:r>
                <a:endParaRPr lang="ru-RU" sz="1100"/>
              </a:p>
            </c:rich>
          </c:tx>
          <c:overlay val="0"/>
        </c:title>
        <c:numFmt formatCode="General" sourceLinked="1"/>
        <c:majorTickMark val="out"/>
        <c:minorTickMark val="none"/>
        <c:tickLblPos val="low"/>
        <c:crossAx val="95938432"/>
        <c:crossesAt val="5.0000000000000054E-11"/>
        <c:crossBetween val="midCat"/>
      </c:valAx>
      <c:valAx>
        <c:axId val="95938432"/>
        <c:scaling>
          <c:logBase val="10"/>
          <c:orientation val="minMax"/>
          <c:max val="1.000000000000001E-8"/>
          <c:min val="5.0000000000000054E-11"/>
        </c:scaling>
        <c:delete val="0"/>
        <c:axPos val="l"/>
        <c:minorGridlines/>
        <c:title>
          <c:tx>
            <c:rich>
              <a:bodyPr/>
              <a:lstStyle/>
              <a:p>
                <a:pPr>
                  <a:defRPr sz="1100"/>
                </a:pPr>
                <a:r>
                  <a:rPr lang="en-US" sz="1100"/>
                  <a:t>Current,</a:t>
                </a:r>
                <a:r>
                  <a:rPr lang="en-US" sz="1100" baseline="0"/>
                  <a:t> A</a:t>
                </a:r>
                <a:endParaRPr lang="ru-RU" sz="1100"/>
              </a:p>
            </c:rich>
          </c:tx>
          <c:overlay val="0"/>
        </c:title>
        <c:numFmt formatCode="General" sourceLinked="1"/>
        <c:majorTickMark val="out"/>
        <c:minorTickMark val="out"/>
        <c:tickLblPos val="nextTo"/>
        <c:spPr>
          <a:ln/>
        </c:spPr>
        <c:crossAx val="95936512"/>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65326-61E7-427D-9886-108883039EA3}" type="datetimeFigureOut">
              <a:rPr lang="ru-RU" smtClean="0"/>
              <a:pPr/>
              <a:t>30.10.2018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7149F-7F9A-4556-962C-4D4B3CDAC4E4}" type="slidenum">
              <a:rPr lang="ru-RU" smtClean="0"/>
              <a:pPr/>
              <a:t>‹#›</a:t>
            </a:fld>
            <a:endParaRPr lang="ru-RU"/>
          </a:p>
        </p:txBody>
      </p:sp>
    </p:spTree>
    <p:extLst>
      <p:ext uri="{BB962C8B-B14F-4D97-AF65-F5344CB8AC3E}">
        <p14:creationId xmlns:p14="http://schemas.microsoft.com/office/powerpoint/2010/main" val="819488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DF619F3-2F4B-49BA-B218-AA94B5617A1B}" type="datetime1">
              <a:rPr lang="ru-RU" smtClean="0"/>
              <a:t>30.10.2018</a:t>
            </a:fld>
            <a:endParaRPr lang="ru-RU"/>
          </a:p>
        </p:txBody>
      </p:sp>
      <p:sp>
        <p:nvSpPr>
          <p:cNvPr id="5" name="Нижний колонтитул 4"/>
          <p:cNvSpPr>
            <a:spLocks noGrp="1"/>
          </p:cNvSpPr>
          <p:nvPr>
            <p:ph type="ftr" sz="quarter" idx="11"/>
          </p:nvPr>
        </p:nvSpPr>
        <p:spPr/>
        <p:txBody>
          <a:bodyPr/>
          <a:lstStyle/>
          <a:p>
            <a:r>
              <a:rPr lang="en-US"/>
              <a:t>Zamyatin Nikolay, 13.04.2018</a:t>
            </a:r>
            <a:endParaRPr lang="ru-RU"/>
          </a:p>
        </p:txBody>
      </p:sp>
      <p:sp>
        <p:nvSpPr>
          <p:cNvPr id="6" name="Номер слайда 5"/>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177533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4960BC4-D1B4-48E7-84C8-94D654ECDD7C}" type="datetime1">
              <a:rPr lang="ru-RU" smtClean="0"/>
              <a:t>30.10.2018</a:t>
            </a:fld>
            <a:endParaRPr lang="ru-RU"/>
          </a:p>
        </p:txBody>
      </p:sp>
      <p:sp>
        <p:nvSpPr>
          <p:cNvPr id="5" name="Нижний колонтитул 4"/>
          <p:cNvSpPr>
            <a:spLocks noGrp="1"/>
          </p:cNvSpPr>
          <p:nvPr>
            <p:ph type="ftr" sz="quarter" idx="11"/>
          </p:nvPr>
        </p:nvSpPr>
        <p:spPr/>
        <p:txBody>
          <a:bodyPr/>
          <a:lstStyle/>
          <a:p>
            <a:r>
              <a:rPr lang="en-US"/>
              <a:t>Zamyatin Nikolay, 13.04.2018</a:t>
            </a:r>
            <a:endParaRPr lang="ru-RU"/>
          </a:p>
        </p:txBody>
      </p:sp>
      <p:sp>
        <p:nvSpPr>
          <p:cNvPr id="6" name="Номер слайда 5"/>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240351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F70C547-4A9C-4619-AAAB-B68EB4D421BB}" type="datetime1">
              <a:rPr lang="ru-RU" smtClean="0"/>
              <a:t>30.10.2018</a:t>
            </a:fld>
            <a:endParaRPr lang="ru-RU"/>
          </a:p>
        </p:txBody>
      </p:sp>
      <p:sp>
        <p:nvSpPr>
          <p:cNvPr id="5" name="Нижний колонтитул 4"/>
          <p:cNvSpPr>
            <a:spLocks noGrp="1"/>
          </p:cNvSpPr>
          <p:nvPr>
            <p:ph type="ftr" sz="quarter" idx="11"/>
          </p:nvPr>
        </p:nvSpPr>
        <p:spPr/>
        <p:txBody>
          <a:bodyPr/>
          <a:lstStyle/>
          <a:p>
            <a:r>
              <a:rPr lang="en-US"/>
              <a:t>Zamyatin Nikolay, 13.04.2018</a:t>
            </a:r>
            <a:endParaRPr lang="ru-RU"/>
          </a:p>
        </p:txBody>
      </p:sp>
      <p:sp>
        <p:nvSpPr>
          <p:cNvPr id="6" name="Номер слайда 5"/>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367330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57BC264-E8D1-4859-A129-FA28D22472AD}" type="datetime1">
              <a:rPr lang="ru-RU" smtClean="0"/>
              <a:t>30.10.2018</a:t>
            </a:fld>
            <a:endParaRPr lang="ru-RU"/>
          </a:p>
        </p:txBody>
      </p:sp>
      <p:sp>
        <p:nvSpPr>
          <p:cNvPr id="5" name="Нижний колонтитул 4"/>
          <p:cNvSpPr>
            <a:spLocks noGrp="1"/>
          </p:cNvSpPr>
          <p:nvPr>
            <p:ph type="ftr" sz="quarter" idx="11"/>
          </p:nvPr>
        </p:nvSpPr>
        <p:spPr/>
        <p:txBody>
          <a:bodyPr/>
          <a:lstStyle/>
          <a:p>
            <a:r>
              <a:rPr lang="en-US"/>
              <a:t>Zamyatin Nikolay, 13.04.2018</a:t>
            </a:r>
            <a:endParaRPr lang="ru-RU"/>
          </a:p>
        </p:txBody>
      </p:sp>
      <p:sp>
        <p:nvSpPr>
          <p:cNvPr id="6" name="Номер слайда 5"/>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165894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0FE3DE2-8098-42FA-8BAD-D66F153C80EA}" type="datetime1">
              <a:rPr lang="ru-RU" smtClean="0"/>
              <a:t>30.10.2018</a:t>
            </a:fld>
            <a:endParaRPr lang="ru-RU"/>
          </a:p>
        </p:txBody>
      </p:sp>
      <p:sp>
        <p:nvSpPr>
          <p:cNvPr id="5" name="Нижний колонтитул 4"/>
          <p:cNvSpPr>
            <a:spLocks noGrp="1"/>
          </p:cNvSpPr>
          <p:nvPr>
            <p:ph type="ftr" sz="quarter" idx="11"/>
          </p:nvPr>
        </p:nvSpPr>
        <p:spPr/>
        <p:txBody>
          <a:bodyPr/>
          <a:lstStyle/>
          <a:p>
            <a:r>
              <a:rPr lang="en-US"/>
              <a:t>Zamyatin Nikolay, 13.04.2018</a:t>
            </a:r>
            <a:endParaRPr lang="ru-RU"/>
          </a:p>
        </p:txBody>
      </p:sp>
      <p:sp>
        <p:nvSpPr>
          <p:cNvPr id="6" name="Номер слайда 5"/>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71972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6C427DE-C0D9-4896-ADB5-7EA6F9A8D9FB}" type="datetime1">
              <a:rPr lang="ru-RU" smtClean="0"/>
              <a:t>30.10.2018</a:t>
            </a:fld>
            <a:endParaRPr lang="ru-RU"/>
          </a:p>
        </p:txBody>
      </p:sp>
      <p:sp>
        <p:nvSpPr>
          <p:cNvPr id="6" name="Нижний колонтитул 5"/>
          <p:cNvSpPr>
            <a:spLocks noGrp="1"/>
          </p:cNvSpPr>
          <p:nvPr>
            <p:ph type="ftr" sz="quarter" idx="11"/>
          </p:nvPr>
        </p:nvSpPr>
        <p:spPr/>
        <p:txBody>
          <a:bodyPr/>
          <a:lstStyle/>
          <a:p>
            <a:r>
              <a:rPr lang="en-US"/>
              <a:t>Zamyatin Nikolay, 13.04.2018</a:t>
            </a:r>
            <a:endParaRPr lang="ru-RU"/>
          </a:p>
        </p:txBody>
      </p:sp>
      <p:sp>
        <p:nvSpPr>
          <p:cNvPr id="7" name="Номер слайда 6"/>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28676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FCA38AF-B50E-4CF0-9BCA-4C6838AA7AA8}" type="datetime1">
              <a:rPr lang="ru-RU" smtClean="0"/>
              <a:t>30.10.2018</a:t>
            </a:fld>
            <a:endParaRPr lang="ru-RU"/>
          </a:p>
        </p:txBody>
      </p:sp>
      <p:sp>
        <p:nvSpPr>
          <p:cNvPr id="8" name="Нижний колонтитул 7"/>
          <p:cNvSpPr>
            <a:spLocks noGrp="1"/>
          </p:cNvSpPr>
          <p:nvPr>
            <p:ph type="ftr" sz="quarter" idx="11"/>
          </p:nvPr>
        </p:nvSpPr>
        <p:spPr/>
        <p:txBody>
          <a:bodyPr/>
          <a:lstStyle/>
          <a:p>
            <a:r>
              <a:rPr lang="en-US"/>
              <a:t>Zamyatin Nikolay, 13.04.2018</a:t>
            </a:r>
            <a:endParaRPr lang="ru-RU"/>
          </a:p>
        </p:txBody>
      </p:sp>
      <p:sp>
        <p:nvSpPr>
          <p:cNvPr id="9" name="Номер слайда 8"/>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153341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75D84DB-31E5-49BF-A822-37BC8A249173}" type="datetime1">
              <a:rPr lang="ru-RU" smtClean="0"/>
              <a:t>30.10.2018</a:t>
            </a:fld>
            <a:endParaRPr lang="ru-RU"/>
          </a:p>
        </p:txBody>
      </p:sp>
      <p:sp>
        <p:nvSpPr>
          <p:cNvPr id="4" name="Нижний колонтитул 3"/>
          <p:cNvSpPr>
            <a:spLocks noGrp="1"/>
          </p:cNvSpPr>
          <p:nvPr>
            <p:ph type="ftr" sz="quarter" idx="11"/>
          </p:nvPr>
        </p:nvSpPr>
        <p:spPr/>
        <p:txBody>
          <a:bodyPr/>
          <a:lstStyle/>
          <a:p>
            <a:r>
              <a:rPr lang="en-US"/>
              <a:t>Zamyatin Nikolay, 13.04.2018</a:t>
            </a:r>
            <a:endParaRPr lang="ru-RU"/>
          </a:p>
        </p:txBody>
      </p:sp>
      <p:sp>
        <p:nvSpPr>
          <p:cNvPr id="5" name="Номер слайда 4"/>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417585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AAEFFA1-9DD4-4DE2-8330-11D51DC57D7B}" type="datetime1">
              <a:rPr lang="ru-RU" smtClean="0"/>
              <a:t>30.10.2018</a:t>
            </a:fld>
            <a:endParaRPr lang="ru-RU"/>
          </a:p>
        </p:txBody>
      </p:sp>
      <p:sp>
        <p:nvSpPr>
          <p:cNvPr id="3" name="Нижний колонтитул 2"/>
          <p:cNvSpPr>
            <a:spLocks noGrp="1"/>
          </p:cNvSpPr>
          <p:nvPr>
            <p:ph type="ftr" sz="quarter" idx="11"/>
          </p:nvPr>
        </p:nvSpPr>
        <p:spPr/>
        <p:txBody>
          <a:bodyPr/>
          <a:lstStyle/>
          <a:p>
            <a:r>
              <a:rPr lang="en-US"/>
              <a:t>Zamyatin Nikolay, 13.04.2018</a:t>
            </a:r>
            <a:endParaRPr lang="ru-RU"/>
          </a:p>
        </p:txBody>
      </p:sp>
      <p:sp>
        <p:nvSpPr>
          <p:cNvPr id="4" name="Номер слайда 3"/>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44001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A16D941-A1C7-4868-8D43-579045708A18}" type="datetime1">
              <a:rPr lang="ru-RU" smtClean="0"/>
              <a:t>30.10.2018</a:t>
            </a:fld>
            <a:endParaRPr lang="ru-RU"/>
          </a:p>
        </p:txBody>
      </p:sp>
      <p:sp>
        <p:nvSpPr>
          <p:cNvPr id="6" name="Нижний колонтитул 5"/>
          <p:cNvSpPr>
            <a:spLocks noGrp="1"/>
          </p:cNvSpPr>
          <p:nvPr>
            <p:ph type="ftr" sz="quarter" idx="11"/>
          </p:nvPr>
        </p:nvSpPr>
        <p:spPr/>
        <p:txBody>
          <a:bodyPr/>
          <a:lstStyle/>
          <a:p>
            <a:r>
              <a:rPr lang="en-US"/>
              <a:t>Zamyatin Nikolay, 13.04.2018</a:t>
            </a:r>
            <a:endParaRPr lang="ru-RU"/>
          </a:p>
        </p:txBody>
      </p:sp>
      <p:sp>
        <p:nvSpPr>
          <p:cNvPr id="7" name="Номер слайда 6"/>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82835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AEC0EEF-8C42-4B63-BB3F-2F0B6D78C709}" type="datetime1">
              <a:rPr lang="ru-RU" smtClean="0"/>
              <a:t>30.10.2018</a:t>
            </a:fld>
            <a:endParaRPr lang="ru-RU"/>
          </a:p>
        </p:txBody>
      </p:sp>
      <p:sp>
        <p:nvSpPr>
          <p:cNvPr id="6" name="Нижний колонтитул 5"/>
          <p:cNvSpPr>
            <a:spLocks noGrp="1"/>
          </p:cNvSpPr>
          <p:nvPr>
            <p:ph type="ftr" sz="quarter" idx="11"/>
          </p:nvPr>
        </p:nvSpPr>
        <p:spPr/>
        <p:txBody>
          <a:bodyPr/>
          <a:lstStyle/>
          <a:p>
            <a:r>
              <a:rPr lang="en-US"/>
              <a:t>Zamyatin Nikolay, 13.04.2018</a:t>
            </a:r>
            <a:endParaRPr lang="ru-RU"/>
          </a:p>
        </p:txBody>
      </p:sp>
      <p:sp>
        <p:nvSpPr>
          <p:cNvPr id="7" name="Номер слайда 6"/>
          <p:cNvSpPr>
            <a:spLocks noGrp="1"/>
          </p:cNvSpPr>
          <p:nvPr>
            <p:ph type="sldNum" sz="quarter" idx="12"/>
          </p:nvPr>
        </p:nvSpPr>
        <p:spPr/>
        <p:txBody>
          <a:bodyPr/>
          <a:lstStyle/>
          <a:p>
            <a:fld id="{95C09F22-743A-4726-A673-F65BFACC5DE1}" type="slidenum">
              <a:rPr lang="ru-RU" smtClean="0"/>
              <a:pPr/>
              <a:t>‹#›</a:t>
            </a:fld>
            <a:endParaRPr lang="ru-RU"/>
          </a:p>
        </p:txBody>
      </p:sp>
    </p:spTree>
    <p:extLst>
      <p:ext uri="{BB962C8B-B14F-4D97-AF65-F5344CB8AC3E}">
        <p14:creationId xmlns:p14="http://schemas.microsoft.com/office/powerpoint/2010/main" val="145628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262AF-5B4B-4991-9DE0-A67B477C837C}" type="datetime1">
              <a:rPr lang="ru-RU" smtClean="0"/>
              <a:t>30.10.2018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Zamyatin Nikolay, 13.04.2018</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09F22-743A-4726-A673-F65BFACC5DE1}" type="slidenum">
              <a:rPr lang="ru-RU" smtClean="0"/>
              <a:pPr/>
              <a:t>‹#›</a:t>
            </a:fld>
            <a:endParaRPr lang="ru-RU"/>
          </a:p>
        </p:txBody>
      </p:sp>
    </p:spTree>
    <p:extLst>
      <p:ext uri="{BB962C8B-B14F-4D97-AF65-F5344CB8AC3E}">
        <p14:creationId xmlns:p14="http://schemas.microsoft.com/office/powerpoint/2010/main" val="362483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1.wmf"/><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1.wmf"/></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1.w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1.w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1.wmf"/></Relationships>
</file>

<file path=ppt/slides/_rels/slide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wmf"/><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wm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4C0002B6-3A7E-4354-ACA5-1C4D1C5A6CFC}"/>
              </a:ext>
            </a:extLst>
          </p:cNvPr>
          <p:cNvSpPr>
            <a:spLocks noGrp="1"/>
          </p:cNvSpPr>
          <p:nvPr>
            <p:ph type="subTitle" idx="1"/>
          </p:nvPr>
        </p:nvSpPr>
        <p:spPr>
          <a:xfrm>
            <a:off x="1322665" y="0"/>
            <a:ext cx="9144000" cy="856734"/>
          </a:xfrm>
        </p:spPr>
        <p:txBody>
          <a:bodyPr>
            <a:normAutofit fontScale="85000" lnSpcReduction="20000"/>
          </a:bodyPr>
          <a:lstStyle/>
          <a:p>
            <a:endParaRPr lang="en-US" sz="1700" i="1" dirty="0">
              <a:latin typeface="Times New Roman" pitchFamily="18" charset="0"/>
              <a:cs typeface="Times New Roman" pitchFamily="18" charset="0"/>
            </a:endParaRPr>
          </a:p>
          <a:p>
            <a:r>
              <a:rPr lang="en-US" sz="1700" i="1" dirty="0">
                <a:latin typeface="Times New Roman" pitchFamily="18" charset="0"/>
                <a:cs typeface="Times New Roman" pitchFamily="18" charset="0"/>
              </a:rPr>
              <a:t>THE SECOND COLLABORATION MEETING OF THE MPD AND BM@N EXPERIMENTS AT THE NICA FACILITY</a:t>
            </a:r>
          </a:p>
          <a:p>
            <a:r>
              <a:rPr lang="en-US" sz="1700" i="1" dirty="0">
                <a:latin typeface="Times New Roman" pitchFamily="18" charset="0"/>
                <a:cs typeface="Times New Roman" pitchFamily="18" charset="0"/>
              </a:rPr>
              <a:t>October 29-30, 2018, DUBNA, RUSSIA</a:t>
            </a:r>
          </a:p>
        </p:txBody>
      </p:sp>
      <p:pic>
        <p:nvPicPr>
          <p:cNvPr id="4"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Заголовок 4"/>
          <p:cNvSpPr>
            <a:spLocks noGrp="1"/>
          </p:cNvSpPr>
          <p:nvPr>
            <p:ph type="ctrTitle"/>
          </p:nvPr>
        </p:nvSpPr>
        <p:spPr>
          <a:xfrm>
            <a:off x="1491049" y="1822579"/>
            <a:ext cx="9144000" cy="2387600"/>
          </a:xfrm>
        </p:spPr>
        <p:txBody>
          <a:bodyPr>
            <a:normAutofit/>
          </a:bodyPr>
          <a:lstStyle/>
          <a:p>
            <a:r>
              <a:rPr lang="en-US" sz="3200" dirty="0">
                <a:latin typeface="Times New Roman" pitchFamily="18" charset="0"/>
                <a:cs typeface="Times New Roman" pitchFamily="18" charset="0"/>
              </a:rPr>
              <a:t>Forward Si tracking detectors</a:t>
            </a:r>
            <a:br>
              <a:rPr lang="ru-RU" sz="3200" dirty="0">
                <a:latin typeface="Times New Roman" pitchFamily="18" charset="0"/>
                <a:cs typeface="Times New Roman" pitchFamily="18" charset="0"/>
              </a:rPr>
            </a:br>
            <a:br>
              <a:rPr lang="en-US" dirty="0">
                <a:latin typeface="Times New Roman" pitchFamily="18" charset="0"/>
                <a:cs typeface="Times New Roman" pitchFamily="18" charset="0"/>
              </a:rPr>
            </a:br>
            <a:r>
              <a:rPr lang="en-US" sz="2200" i="1" dirty="0"/>
              <a:t>Zamyatin Nikolay on behalf of BM@N Collaboration</a:t>
            </a:r>
            <a:br>
              <a:rPr lang="en-US"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176564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7079" y="33338"/>
            <a:ext cx="10293225" cy="728663"/>
          </a:xfrm>
        </p:spPr>
        <p:txBody>
          <a:bodyPr>
            <a:noAutofit/>
          </a:bodyPr>
          <a:lstStyle/>
          <a:p>
            <a:r>
              <a:rPr lang="en-US" sz="2400" b="1" dirty="0"/>
              <a:t>Effect of limitation (DR)dynamics range FE chip (VATAGP7) at big signals from Si-sensors</a:t>
            </a:r>
            <a:endParaRPr lang="ru-RU" sz="2400" b="1" dirty="0"/>
          </a:p>
        </p:txBody>
      </p:sp>
      <p:sp>
        <p:nvSpPr>
          <p:cNvPr id="3" name="Subtitle 2"/>
          <p:cNvSpPr>
            <a:spLocks noGrp="1"/>
          </p:cNvSpPr>
          <p:nvPr>
            <p:ph type="subTitle" idx="1"/>
          </p:nvPr>
        </p:nvSpPr>
        <p:spPr>
          <a:xfrm>
            <a:off x="33556" y="1032490"/>
            <a:ext cx="1719044" cy="304800"/>
          </a:xfrm>
        </p:spPr>
        <p:txBody>
          <a:bodyPr>
            <a:normAutofit lnSpcReduction="10000"/>
          </a:bodyPr>
          <a:lstStyle/>
          <a:p>
            <a:r>
              <a:rPr lang="en-US" sz="1600" b="1" dirty="0">
                <a:solidFill>
                  <a:schemeClr val="tx1"/>
                </a:solidFill>
              </a:rPr>
              <a:t>(a) </a:t>
            </a:r>
            <a:r>
              <a:rPr lang="en-US" sz="1300" dirty="0">
                <a:solidFill>
                  <a:schemeClr val="tx1"/>
                </a:solidFill>
              </a:rPr>
              <a:t>– </a:t>
            </a:r>
            <a:r>
              <a:rPr lang="en-US" sz="1300" u="sng" dirty="0">
                <a:solidFill>
                  <a:schemeClr val="tx1"/>
                </a:solidFill>
              </a:rPr>
              <a:t>test=30fC</a:t>
            </a:r>
            <a:endParaRPr lang="ru-RU" sz="1300" u="sng" dirty="0">
              <a:solidFill>
                <a:schemeClr val="tx1"/>
              </a:solidFill>
            </a:endParaRPr>
          </a:p>
        </p:txBody>
      </p:sp>
      <p:sp>
        <p:nvSpPr>
          <p:cNvPr id="4" name="Subtitle 2"/>
          <p:cNvSpPr txBox="1">
            <a:spLocks/>
          </p:cNvSpPr>
          <p:nvPr/>
        </p:nvSpPr>
        <p:spPr>
          <a:xfrm>
            <a:off x="6248400" y="9144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5" name="Subtitle 2"/>
          <p:cNvSpPr txBox="1">
            <a:spLocks/>
          </p:cNvSpPr>
          <p:nvPr/>
        </p:nvSpPr>
        <p:spPr>
          <a:xfrm>
            <a:off x="2209800" y="37338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6" name="Subtitle 2"/>
          <p:cNvSpPr txBox="1">
            <a:spLocks/>
          </p:cNvSpPr>
          <p:nvPr/>
        </p:nvSpPr>
        <p:spPr>
          <a:xfrm>
            <a:off x="6248400" y="9144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7" name="Subtitle 2"/>
          <p:cNvSpPr txBox="1">
            <a:spLocks/>
          </p:cNvSpPr>
          <p:nvPr/>
        </p:nvSpPr>
        <p:spPr>
          <a:xfrm>
            <a:off x="6324600" y="9144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8" name="Subtitle 2"/>
          <p:cNvSpPr txBox="1">
            <a:spLocks/>
          </p:cNvSpPr>
          <p:nvPr/>
        </p:nvSpPr>
        <p:spPr>
          <a:xfrm>
            <a:off x="6324600" y="36576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9" name="Subtitle 2"/>
          <p:cNvSpPr txBox="1">
            <a:spLocks/>
          </p:cNvSpPr>
          <p:nvPr/>
        </p:nvSpPr>
        <p:spPr>
          <a:xfrm>
            <a:off x="6324600" y="9144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10" name="Subtitle 2"/>
          <p:cNvSpPr txBox="1">
            <a:spLocks/>
          </p:cNvSpPr>
          <p:nvPr/>
        </p:nvSpPr>
        <p:spPr>
          <a:xfrm>
            <a:off x="6228985" y="3164424"/>
            <a:ext cx="3886200" cy="457200"/>
          </a:xfrm>
          <a:prstGeom prst="rect">
            <a:avLst/>
          </a:prstGeom>
        </p:spPr>
        <p:txBody>
          <a:bodyPr vert="horz" lIns="91440" tIns="45720" rIns="91440" bIns="45720" rtlCol="0">
            <a:normAutofit fontScale="85000" lnSpcReduction="20000"/>
          </a:bodyPr>
          <a:lstStyle/>
          <a:p>
            <a:pPr algn="ctr">
              <a:spcBef>
                <a:spcPct val="20000"/>
              </a:spcBef>
              <a:defRPr/>
            </a:pPr>
            <a:endParaRPr lang="ru-RU" sz="3200" dirty="0">
              <a:solidFill>
                <a:schemeClr val="tx1">
                  <a:tint val="75000"/>
                </a:schemeClr>
              </a:solidFill>
            </a:endParaRPr>
          </a:p>
        </p:txBody>
      </p:sp>
      <p:sp>
        <p:nvSpPr>
          <p:cNvPr id="11" name="Subtitle 2"/>
          <p:cNvSpPr txBox="1">
            <a:spLocks/>
          </p:cNvSpPr>
          <p:nvPr/>
        </p:nvSpPr>
        <p:spPr>
          <a:xfrm>
            <a:off x="2209800" y="36576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12" name="Subtitle 2"/>
          <p:cNvSpPr txBox="1">
            <a:spLocks/>
          </p:cNvSpPr>
          <p:nvPr/>
        </p:nvSpPr>
        <p:spPr>
          <a:xfrm>
            <a:off x="2209800" y="36576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13" name="Subtitle 2"/>
          <p:cNvSpPr txBox="1">
            <a:spLocks/>
          </p:cNvSpPr>
          <p:nvPr/>
        </p:nvSpPr>
        <p:spPr>
          <a:xfrm>
            <a:off x="2209800" y="37338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sp>
        <p:nvSpPr>
          <p:cNvPr id="14" name="Subtitle 2"/>
          <p:cNvSpPr txBox="1">
            <a:spLocks/>
          </p:cNvSpPr>
          <p:nvPr/>
        </p:nvSpPr>
        <p:spPr>
          <a:xfrm>
            <a:off x="2286000" y="1066800"/>
            <a:ext cx="3886200" cy="2514600"/>
          </a:xfrm>
          <a:prstGeom prst="rect">
            <a:avLst/>
          </a:prstGeom>
        </p:spPr>
        <p:txBody>
          <a:bodyPr vert="horz" lIns="91440" tIns="45720" rIns="91440" bIns="45720" rtlCol="0">
            <a:normAutofit/>
          </a:bodyPr>
          <a:lstStyle/>
          <a:p>
            <a:pPr algn="ctr">
              <a:spcBef>
                <a:spcPct val="20000"/>
              </a:spcBef>
              <a:defRPr/>
            </a:pPr>
            <a:endParaRPr lang="ru-RU" sz="3200" dirty="0">
              <a:solidFill>
                <a:schemeClr val="tx1">
                  <a:tint val="75000"/>
                </a:schemeClr>
              </a:solidFill>
            </a:endParaRPr>
          </a:p>
        </p:txBody>
      </p:sp>
      <p:pic>
        <p:nvPicPr>
          <p:cNvPr id="16" name="Picture 15" descr="TEK00089.PNG"/>
          <p:cNvPicPr>
            <a:picLocks noChangeAspect="1"/>
          </p:cNvPicPr>
          <p:nvPr/>
        </p:nvPicPr>
        <p:blipFill>
          <a:blip r:embed="rId2"/>
          <a:stretch>
            <a:fillRect/>
          </a:stretch>
        </p:blipFill>
        <p:spPr>
          <a:xfrm>
            <a:off x="6096000" y="3962945"/>
            <a:ext cx="4284786" cy="2088833"/>
          </a:xfrm>
          <a:prstGeom prst="rect">
            <a:avLst/>
          </a:prstGeom>
        </p:spPr>
      </p:pic>
      <p:pic>
        <p:nvPicPr>
          <p:cNvPr id="18" name="Picture 17" descr="TEK00084.PNG"/>
          <p:cNvPicPr>
            <a:picLocks noChangeAspect="1"/>
          </p:cNvPicPr>
          <p:nvPr/>
        </p:nvPicPr>
        <p:blipFill>
          <a:blip r:embed="rId3"/>
          <a:stretch>
            <a:fillRect/>
          </a:stretch>
        </p:blipFill>
        <p:spPr>
          <a:xfrm>
            <a:off x="1676400" y="3924515"/>
            <a:ext cx="4267200" cy="2080260"/>
          </a:xfrm>
          <a:prstGeom prst="rect">
            <a:avLst/>
          </a:prstGeom>
        </p:spPr>
      </p:pic>
      <p:pic>
        <p:nvPicPr>
          <p:cNvPr id="19" name="Picture 18" descr="TEK00091.PNG"/>
          <p:cNvPicPr>
            <a:picLocks noChangeAspect="1"/>
          </p:cNvPicPr>
          <p:nvPr/>
        </p:nvPicPr>
        <p:blipFill>
          <a:blip r:embed="rId4"/>
          <a:stretch>
            <a:fillRect/>
          </a:stretch>
        </p:blipFill>
        <p:spPr>
          <a:xfrm>
            <a:off x="6172200" y="1061557"/>
            <a:ext cx="4267200" cy="2080260"/>
          </a:xfrm>
          <a:prstGeom prst="rect">
            <a:avLst/>
          </a:prstGeom>
        </p:spPr>
      </p:pic>
      <p:sp>
        <p:nvSpPr>
          <p:cNvPr id="20" name="Subtitle 2"/>
          <p:cNvSpPr txBox="1">
            <a:spLocks/>
          </p:cNvSpPr>
          <p:nvPr/>
        </p:nvSpPr>
        <p:spPr>
          <a:xfrm>
            <a:off x="10363200" y="4325783"/>
            <a:ext cx="1754697" cy="304800"/>
          </a:xfrm>
          <a:prstGeom prst="rect">
            <a:avLst/>
          </a:prstGeom>
        </p:spPr>
        <p:txBody>
          <a:bodyPr vert="horz" lIns="91440" tIns="45720" rIns="91440" bIns="45720" rtlCol="0">
            <a:normAutofit fontScale="47500" lnSpcReduction="20000"/>
          </a:bodyPr>
          <a:lstStyle/>
          <a:p>
            <a:pPr algn="ctr">
              <a:spcBef>
                <a:spcPct val="20000"/>
              </a:spcBef>
              <a:defRPr/>
            </a:pPr>
            <a:r>
              <a:rPr lang="en-US" sz="3200" b="1" dirty="0"/>
              <a:t>(d) </a:t>
            </a:r>
            <a:r>
              <a:rPr lang="en-US" sz="3200" dirty="0"/>
              <a:t>– </a:t>
            </a:r>
            <a:r>
              <a:rPr lang="en-US" sz="2500" u="sng" dirty="0"/>
              <a:t>test=500fC</a:t>
            </a:r>
            <a:endParaRPr lang="ru-RU" sz="2500" u="sng" dirty="0"/>
          </a:p>
        </p:txBody>
      </p:sp>
      <p:sp>
        <p:nvSpPr>
          <p:cNvPr id="21" name="Subtitle 2"/>
          <p:cNvSpPr txBox="1">
            <a:spLocks/>
          </p:cNvSpPr>
          <p:nvPr/>
        </p:nvSpPr>
        <p:spPr>
          <a:xfrm>
            <a:off x="55927" y="4155346"/>
            <a:ext cx="1696673" cy="304800"/>
          </a:xfrm>
          <a:prstGeom prst="rect">
            <a:avLst/>
          </a:prstGeom>
        </p:spPr>
        <p:txBody>
          <a:bodyPr vert="horz" lIns="91440" tIns="45720" rIns="91440" bIns="45720" rtlCol="0">
            <a:normAutofit fontScale="47500" lnSpcReduction="20000"/>
          </a:bodyPr>
          <a:lstStyle/>
          <a:p>
            <a:pPr algn="ctr">
              <a:spcBef>
                <a:spcPct val="20000"/>
              </a:spcBef>
              <a:defRPr/>
            </a:pPr>
            <a:r>
              <a:rPr lang="en-US" sz="3200" b="1" dirty="0"/>
              <a:t>(c) </a:t>
            </a:r>
            <a:r>
              <a:rPr lang="en-US" sz="3200" dirty="0"/>
              <a:t>– </a:t>
            </a:r>
            <a:r>
              <a:rPr lang="en-US" sz="2500" u="sng" dirty="0"/>
              <a:t>test=500fC</a:t>
            </a:r>
            <a:endParaRPr lang="ru-RU" sz="2500" u="sng" dirty="0"/>
          </a:p>
        </p:txBody>
      </p:sp>
      <p:sp>
        <p:nvSpPr>
          <p:cNvPr id="22" name="Subtitle 2"/>
          <p:cNvSpPr txBox="1">
            <a:spLocks/>
          </p:cNvSpPr>
          <p:nvPr/>
        </p:nvSpPr>
        <p:spPr>
          <a:xfrm>
            <a:off x="10491241" y="1233181"/>
            <a:ext cx="1604394" cy="304800"/>
          </a:xfrm>
          <a:prstGeom prst="rect">
            <a:avLst/>
          </a:prstGeom>
        </p:spPr>
        <p:txBody>
          <a:bodyPr vert="horz" lIns="91440" tIns="45720" rIns="91440" bIns="45720" rtlCol="0">
            <a:normAutofit fontScale="47500" lnSpcReduction="20000"/>
          </a:bodyPr>
          <a:lstStyle/>
          <a:p>
            <a:pPr algn="ctr">
              <a:spcBef>
                <a:spcPct val="20000"/>
              </a:spcBef>
              <a:defRPr/>
            </a:pPr>
            <a:r>
              <a:rPr lang="en-US" sz="3200" b="1" dirty="0"/>
              <a:t>(b) – </a:t>
            </a:r>
            <a:r>
              <a:rPr lang="en-US" sz="2500" u="sng" dirty="0"/>
              <a:t>test=1pC</a:t>
            </a:r>
            <a:endParaRPr lang="ru-RU" sz="2500" u="sng" dirty="0"/>
          </a:p>
        </p:txBody>
      </p:sp>
      <p:sp>
        <p:nvSpPr>
          <p:cNvPr id="15" name="TextBox 14">
            <a:extLst>
              <a:ext uri="{FF2B5EF4-FFF2-40B4-BE49-F238E27FC236}">
                <a16:creationId xmlns:a16="http://schemas.microsoft.com/office/drawing/2014/main" id="{BF8199D7-EBF2-4CFF-9DDA-48FA444185C4}"/>
              </a:ext>
            </a:extLst>
          </p:cNvPr>
          <p:cNvSpPr txBox="1"/>
          <p:nvPr/>
        </p:nvSpPr>
        <p:spPr>
          <a:xfrm>
            <a:off x="348494" y="1410246"/>
            <a:ext cx="842045" cy="276999"/>
          </a:xfrm>
          <a:prstGeom prst="rect">
            <a:avLst/>
          </a:prstGeom>
          <a:noFill/>
        </p:spPr>
        <p:txBody>
          <a:bodyPr wrap="square" rtlCol="0">
            <a:spAutoFit/>
          </a:bodyPr>
          <a:lstStyle/>
          <a:p>
            <a:r>
              <a:rPr lang="en-US" sz="1200" b="1" i="1" dirty="0"/>
              <a:t>Test pulse</a:t>
            </a:r>
            <a:endParaRPr lang="ru-RU" sz="1200" b="1" i="1" dirty="0"/>
          </a:p>
        </p:txBody>
      </p:sp>
      <p:sp>
        <p:nvSpPr>
          <p:cNvPr id="28" name="TextBox 27">
            <a:extLst>
              <a:ext uri="{FF2B5EF4-FFF2-40B4-BE49-F238E27FC236}">
                <a16:creationId xmlns:a16="http://schemas.microsoft.com/office/drawing/2014/main" id="{8924C581-1DB5-4FF6-8990-FC81036D16C8}"/>
              </a:ext>
            </a:extLst>
          </p:cNvPr>
          <p:cNvSpPr txBox="1"/>
          <p:nvPr/>
        </p:nvSpPr>
        <p:spPr>
          <a:xfrm>
            <a:off x="147306" y="1705549"/>
            <a:ext cx="1434369" cy="276999"/>
          </a:xfrm>
          <a:prstGeom prst="rect">
            <a:avLst/>
          </a:prstGeom>
          <a:noFill/>
        </p:spPr>
        <p:txBody>
          <a:bodyPr wrap="square" rtlCol="0">
            <a:spAutoFit/>
          </a:bodyPr>
          <a:lstStyle/>
          <a:p>
            <a:r>
              <a:rPr lang="en-US" sz="1200" b="1" i="1" dirty="0"/>
              <a:t>     </a:t>
            </a:r>
            <a:r>
              <a:rPr lang="en-US" sz="1200" b="1" i="1" dirty="0" err="1"/>
              <a:t>Track&amp;Hold</a:t>
            </a:r>
            <a:r>
              <a:rPr lang="en-US" sz="1200" b="1" i="1" dirty="0"/>
              <a:t> </a:t>
            </a:r>
            <a:endParaRPr lang="ru-RU" sz="1200" b="1" i="1" dirty="0"/>
          </a:p>
        </p:txBody>
      </p:sp>
      <p:sp>
        <p:nvSpPr>
          <p:cNvPr id="34" name="TextBox 33">
            <a:extLst>
              <a:ext uri="{FF2B5EF4-FFF2-40B4-BE49-F238E27FC236}">
                <a16:creationId xmlns:a16="http://schemas.microsoft.com/office/drawing/2014/main" id="{B2A05F5A-BA46-406C-AE5D-2B77114B8200}"/>
              </a:ext>
            </a:extLst>
          </p:cNvPr>
          <p:cNvSpPr txBox="1"/>
          <p:nvPr/>
        </p:nvSpPr>
        <p:spPr>
          <a:xfrm>
            <a:off x="245379" y="1980649"/>
            <a:ext cx="1279321" cy="276999"/>
          </a:xfrm>
          <a:prstGeom prst="rect">
            <a:avLst/>
          </a:prstGeom>
          <a:noFill/>
        </p:spPr>
        <p:txBody>
          <a:bodyPr wrap="square" rtlCol="0">
            <a:spAutoFit/>
          </a:bodyPr>
          <a:lstStyle/>
          <a:p>
            <a:r>
              <a:rPr lang="en-US" sz="1200" b="1" i="1" dirty="0"/>
              <a:t>Clock MUX</a:t>
            </a:r>
            <a:endParaRPr lang="ru-RU" sz="1200" b="1" i="1" dirty="0"/>
          </a:p>
        </p:txBody>
      </p:sp>
      <p:sp>
        <p:nvSpPr>
          <p:cNvPr id="47" name="TextBox 46">
            <a:extLst>
              <a:ext uri="{FF2B5EF4-FFF2-40B4-BE49-F238E27FC236}">
                <a16:creationId xmlns:a16="http://schemas.microsoft.com/office/drawing/2014/main" id="{DBF2915B-8059-45B1-AC15-06A6C87F3B89}"/>
              </a:ext>
            </a:extLst>
          </p:cNvPr>
          <p:cNvSpPr txBox="1"/>
          <p:nvPr/>
        </p:nvSpPr>
        <p:spPr>
          <a:xfrm>
            <a:off x="277419" y="2238287"/>
            <a:ext cx="984194" cy="276999"/>
          </a:xfrm>
          <a:prstGeom prst="rect">
            <a:avLst/>
          </a:prstGeom>
          <a:noFill/>
        </p:spPr>
        <p:txBody>
          <a:bodyPr wrap="square" rtlCol="0">
            <a:spAutoFit/>
          </a:bodyPr>
          <a:lstStyle/>
          <a:p>
            <a:r>
              <a:rPr lang="en-US" sz="1200" b="1" i="1" dirty="0"/>
              <a:t>Output S/A</a:t>
            </a:r>
            <a:endParaRPr lang="ru-RU" sz="1200" b="1" i="1" dirty="0"/>
          </a:p>
        </p:txBody>
      </p:sp>
      <p:grpSp>
        <p:nvGrpSpPr>
          <p:cNvPr id="30" name="Группа 29">
            <a:extLst>
              <a:ext uri="{FF2B5EF4-FFF2-40B4-BE49-F238E27FC236}">
                <a16:creationId xmlns:a16="http://schemas.microsoft.com/office/drawing/2014/main" id="{8FB98BF4-E4D3-4108-808B-340A3ADA5E68}"/>
              </a:ext>
            </a:extLst>
          </p:cNvPr>
          <p:cNvGrpSpPr/>
          <p:nvPr/>
        </p:nvGrpSpPr>
        <p:grpSpPr>
          <a:xfrm>
            <a:off x="1057080" y="1061557"/>
            <a:ext cx="4962720" cy="2080259"/>
            <a:chOff x="1019330" y="1044779"/>
            <a:chExt cx="4962720" cy="2080259"/>
          </a:xfrm>
        </p:grpSpPr>
        <p:pic>
          <p:nvPicPr>
            <p:cNvPr id="17" name="Picture 16" descr="TEK00007.PNG"/>
            <p:cNvPicPr>
              <a:picLocks noChangeAspect="1"/>
            </p:cNvPicPr>
            <p:nvPr/>
          </p:nvPicPr>
          <p:blipFill>
            <a:blip r:embed="rId5"/>
            <a:stretch>
              <a:fillRect/>
            </a:stretch>
          </p:blipFill>
          <p:spPr>
            <a:xfrm>
              <a:off x="1714850" y="1044779"/>
              <a:ext cx="4267200" cy="2080259"/>
            </a:xfrm>
            <a:prstGeom prst="rect">
              <a:avLst/>
            </a:prstGeom>
          </p:spPr>
        </p:pic>
        <p:cxnSp>
          <p:nvCxnSpPr>
            <p:cNvPr id="25" name="Прямая со стрелкой 24">
              <a:extLst>
                <a:ext uri="{FF2B5EF4-FFF2-40B4-BE49-F238E27FC236}">
                  <a16:creationId xmlns:a16="http://schemas.microsoft.com/office/drawing/2014/main" id="{8A4F1EC4-B55B-4D46-B90A-592C624230AD}"/>
                </a:ext>
              </a:extLst>
            </p:cNvPr>
            <p:cNvCxnSpPr>
              <a:cxnSpLocks/>
            </p:cNvCxnSpPr>
            <p:nvPr/>
          </p:nvCxnSpPr>
          <p:spPr>
            <a:xfrm flipV="1">
              <a:off x="1079770" y="1540356"/>
              <a:ext cx="635080" cy="1"/>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4217D0F5-4526-4C48-88BC-26B5DA09BF9A}"/>
                </a:ext>
              </a:extLst>
            </p:cNvPr>
            <p:cNvCxnSpPr>
              <a:cxnSpLocks/>
            </p:cNvCxnSpPr>
            <p:nvPr/>
          </p:nvCxnSpPr>
          <p:spPr>
            <a:xfrm>
              <a:off x="1190539" y="1879134"/>
              <a:ext cx="524311" cy="109504"/>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7901DE8B-F766-4404-B861-3071E5FAAC3B}"/>
                </a:ext>
              </a:extLst>
            </p:cNvPr>
            <p:cNvCxnSpPr>
              <a:cxnSpLocks/>
              <a:endCxn id="17" idx="1"/>
            </p:cNvCxnSpPr>
            <p:nvPr/>
          </p:nvCxnSpPr>
          <p:spPr>
            <a:xfrm flipV="1">
              <a:off x="1019330" y="2084909"/>
              <a:ext cx="695520" cy="28304"/>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a:extLst>
                <a:ext uri="{FF2B5EF4-FFF2-40B4-BE49-F238E27FC236}">
                  <a16:creationId xmlns:a16="http://schemas.microsoft.com/office/drawing/2014/main" id="{89C32B86-5586-44E3-87E9-813DDC0BE216}"/>
                </a:ext>
              </a:extLst>
            </p:cNvPr>
            <p:cNvCxnSpPr>
              <a:cxnSpLocks/>
            </p:cNvCxnSpPr>
            <p:nvPr/>
          </p:nvCxnSpPr>
          <p:spPr>
            <a:xfrm flipV="1">
              <a:off x="1079770" y="2226262"/>
              <a:ext cx="635080" cy="142136"/>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24B651D6-C30E-46F2-8D4E-B3AC0B47FF58}"/>
              </a:ext>
            </a:extLst>
          </p:cNvPr>
          <p:cNvSpPr txBox="1"/>
          <p:nvPr/>
        </p:nvSpPr>
        <p:spPr>
          <a:xfrm>
            <a:off x="1392572" y="3215042"/>
            <a:ext cx="4666427" cy="646331"/>
          </a:xfrm>
          <a:prstGeom prst="rect">
            <a:avLst/>
          </a:prstGeom>
          <a:noFill/>
        </p:spPr>
        <p:txBody>
          <a:bodyPr wrap="square" rtlCol="0">
            <a:spAutoFit/>
          </a:bodyPr>
          <a:lstStyle/>
          <a:p>
            <a:r>
              <a:rPr lang="en-US" sz="1200" b="1" dirty="0"/>
              <a:t>(a) </a:t>
            </a:r>
            <a:r>
              <a:rPr lang="en-US" sz="1200" dirty="0"/>
              <a:t>– input test (ch#0) of 30 </a:t>
            </a:r>
            <a:r>
              <a:rPr lang="en-US" sz="1200" dirty="0" err="1"/>
              <a:t>fC</a:t>
            </a:r>
            <a:r>
              <a:rPr lang="en-US" sz="1200" dirty="0"/>
              <a:t>  corresponds to DR =30 </a:t>
            </a:r>
            <a:r>
              <a:rPr lang="en-US" sz="1200" dirty="0" err="1"/>
              <a:t>fC</a:t>
            </a:r>
            <a:r>
              <a:rPr lang="en-US" sz="1200" dirty="0"/>
              <a:t> (~8 </a:t>
            </a:r>
            <a:r>
              <a:rPr lang="en-US" sz="1200" dirty="0" err="1"/>
              <a:t>m.i.p.</a:t>
            </a:r>
            <a:r>
              <a:rPr lang="en-US" sz="1200" dirty="0"/>
              <a:t>/300 </a:t>
            </a:r>
            <a:r>
              <a:rPr lang="en-US" sz="1200" dirty="0" err="1"/>
              <a:t>mkm</a:t>
            </a:r>
            <a:r>
              <a:rPr lang="en-US" sz="1200" dirty="0"/>
              <a:t>/Si) and not visible limitation amplitude effect. Output MUX-ch#0 has no signal because S/A pulse not coincidence with T/H.</a:t>
            </a:r>
          </a:p>
        </p:txBody>
      </p:sp>
      <p:sp>
        <p:nvSpPr>
          <p:cNvPr id="53" name="TextBox 52">
            <a:extLst>
              <a:ext uri="{FF2B5EF4-FFF2-40B4-BE49-F238E27FC236}">
                <a16:creationId xmlns:a16="http://schemas.microsoft.com/office/drawing/2014/main" id="{80F26903-A34D-4184-839D-6E55D2899D0E}"/>
              </a:ext>
            </a:extLst>
          </p:cNvPr>
          <p:cNvSpPr txBox="1"/>
          <p:nvPr/>
        </p:nvSpPr>
        <p:spPr>
          <a:xfrm>
            <a:off x="6211399" y="3174869"/>
            <a:ext cx="5373797" cy="1015663"/>
          </a:xfrm>
          <a:prstGeom prst="rect">
            <a:avLst/>
          </a:prstGeom>
          <a:noFill/>
        </p:spPr>
        <p:txBody>
          <a:bodyPr wrap="square" rtlCol="0">
            <a:spAutoFit/>
          </a:bodyPr>
          <a:lstStyle/>
          <a:p>
            <a:r>
              <a:rPr lang="en-US" sz="1200" b="1" dirty="0"/>
              <a:t>(b) </a:t>
            </a:r>
            <a:r>
              <a:rPr lang="en-US" sz="1200" dirty="0"/>
              <a:t>– input test (ch#0) of 1 </a:t>
            </a:r>
            <a:r>
              <a:rPr lang="en-US" sz="1200" dirty="0" err="1"/>
              <a:t>pC</a:t>
            </a:r>
            <a:r>
              <a:rPr lang="en-US" sz="1200" dirty="0"/>
              <a:t> (~250 </a:t>
            </a:r>
            <a:r>
              <a:rPr lang="en-US" sz="1200" dirty="0" err="1"/>
              <a:t>m.i.p.</a:t>
            </a:r>
            <a:r>
              <a:rPr lang="en-US" sz="1200" dirty="0"/>
              <a:t>/300 </a:t>
            </a:r>
            <a:r>
              <a:rPr lang="en-US" sz="1200" dirty="0" err="1"/>
              <a:t>mkm</a:t>
            </a:r>
            <a:r>
              <a:rPr lang="en-US" sz="1200" dirty="0"/>
              <a:t>/Si) much more of DR and  amplitude of S/A-pulse is limitation by DR. Output  MUX – ch#1 and ch#2  has  wrong signal  because T/H  pulse latches  crosstalk reverse polarity  on  ch#1 and ch#2 inputs.</a:t>
            </a:r>
          </a:p>
          <a:p>
            <a:r>
              <a:rPr lang="en-US" sz="1200" dirty="0"/>
              <a:t> </a:t>
            </a:r>
            <a:endParaRPr lang="ru-RU" sz="1200" dirty="0"/>
          </a:p>
        </p:txBody>
      </p:sp>
      <p:sp>
        <p:nvSpPr>
          <p:cNvPr id="54" name="TextBox 53">
            <a:extLst>
              <a:ext uri="{FF2B5EF4-FFF2-40B4-BE49-F238E27FC236}">
                <a16:creationId xmlns:a16="http://schemas.microsoft.com/office/drawing/2014/main" id="{2095ECD2-87A0-4B0D-939D-E1CF9D14C394}"/>
              </a:ext>
            </a:extLst>
          </p:cNvPr>
          <p:cNvSpPr txBox="1"/>
          <p:nvPr/>
        </p:nvSpPr>
        <p:spPr>
          <a:xfrm>
            <a:off x="1528948" y="6086260"/>
            <a:ext cx="8962293" cy="646331"/>
          </a:xfrm>
          <a:prstGeom prst="rect">
            <a:avLst/>
          </a:prstGeom>
          <a:noFill/>
        </p:spPr>
        <p:txBody>
          <a:bodyPr wrap="square" rtlCol="0">
            <a:spAutoFit/>
          </a:bodyPr>
          <a:lstStyle/>
          <a:p>
            <a:r>
              <a:rPr lang="en-US" sz="1200" dirty="0"/>
              <a:t>Pictures </a:t>
            </a:r>
            <a:r>
              <a:rPr lang="en-US" sz="1200" b="1" dirty="0"/>
              <a:t>(c) </a:t>
            </a:r>
            <a:r>
              <a:rPr lang="en-US" sz="1200" dirty="0"/>
              <a:t>and </a:t>
            </a:r>
            <a:r>
              <a:rPr lang="en-US" sz="1200" b="1" dirty="0"/>
              <a:t>(d) </a:t>
            </a:r>
            <a:r>
              <a:rPr lang="en-US" sz="1200" dirty="0"/>
              <a:t>shows two time position of 500 </a:t>
            </a:r>
            <a:r>
              <a:rPr lang="en-US" sz="1200" dirty="0" err="1"/>
              <a:t>fC</a:t>
            </a:r>
            <a:r>
              <a:rPr lang="en-US" sz="1200" dirty="0"/>
              <a:t> input signal (~125 </a:t>
            </a:r>
            <a:r>
              <a:rPr lang="en-US" sz="1200" dirty="0" err="1"/>
              <a:t>m.i.p.</a:t>
            </a:r>
            <a:r>
              <a:rPr lang="en-US" sz="1200" dirty="0"/>
              <a:t>/300mkm/Si) in ch#0. On </a:t>
            </a:r>
            <a:r>
              <a:rPr lang="en-US" sz="1200" b="1" dirty="0"/>
              <a:t>(d)</a:t>
            </a:r>
            <a:r>
              <a:rPr lang="en-US" sz="1200" dirty="0"/>
              <a:t>- picture input signal coincidence with T/H pulse  and we can see output MUX-ch#0 (big amplitude correspond of DR=max) and  MUX-ch#1÷ch3 amplitudes correspond of crosstalk direct polarity.</a:t>
            </a:r>
            <a:endParaRPr lang="ru-RU"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a:extLst>
              <a:ext uri="{FF2B5EF4-FFF2-40B4-BE49-F238E27FC236}">
                <a16:creationId xmlns:a16="http://schemas.microsoft.com/office/drawing/2014/main" id="{EEEC8D2D-6B88-42C4-ACD3-85DF2097765F}"/>
              </a:ext>
            </a:extLst>
          </p:cNvPr>
          <p:cNvSpPr txBox="1">
            <a:spLocks noChangeArrowheads="1"/>
          </p:cNvSpPr>
          <p:nvPr/>
        </p:nvSpPr>
        <p:spPr bwMode="auto">
          <a:xfrm>
            <a:off x="1403146" y="62478"/>
            <a:ext cx="92320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i="1" dirty="0">
                <a:latin typeface="Times New Roman" pitchFamily="18" charset="0"/>
                <a:cs typeface="Times New Roman" pitchFamily="18" charset="0"/>
              </a:rPr>
              <a:t>Row data:</a:t>
            </a:r>
            <a:r>
              <a:rPr lang="en-US" altLang="ru-RU" dirty="0">
                <a:latin typeface="Times New Roman" pitchFamily="18" charset="0"/>
                <a:cs typeface="Times New Roman" pitchFamily="18" charset="0"/>
              </a:rPr>
              <a:t> </a:t>
            </a:r>
            <a:r>
              <a:rPr lang="en-US" altLang="ru-RU" b="1" i="1" dirty="0">
                <a:latin typeface="Times New Roman" pitchFamily="18" charset="0"/>
                <a:cs typeface="Times New Roman" pitchFamily="18" charset="0"/>
              </a:rPr>
              <a:t>run_1913 (</a:t>
            </a:r>
            <a:r>
              <a:rPr lang="en-US" altLang="ru-RU" b="1" i="1" dirty="0" err="1">
                <a:latin typeface="Times New Roman" pitchFamily="18" charset="0"/>
                <a:cs typeface="Times New Roman" pitchFamily="18" charset="0"/>
              </a:rPr>
              <a:t>Pb</a:t>
            </a:r>
            <a:r>
              <a:rPr lang="en-US" altLang="ru-RU" b="1" i="1" dirty="0">
                <a:latin typeface="Times New Roman" pitchFamily="18" charset="0"/>
                <a:cs typeface="Times New Roman" pitchFamily="18" charset="0"/>
              </a:rPr>
              <a:t>-target), C-beam_ 4.5GeV/n, M8_1 event 325: (session #54, March’17)</a:t>
            </a:r>
            <a:endParaRPr lang="ru-RU" altLang="ru-RU" b="1" i="1"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C17D2A53-57A7-4E66-A0CA-F053924AC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995" y="431811"/>
            <a:ext cx="8864744" cy="5802052"/>
          </a:xfrm>
          <a:prstGeom prst="rect">
            <a:avLst/>
          </a:prstGeom>
        </p:spPr>
      </p:pic>
      <p:pic>
        <p:nvPicPr>
          <p:cNvPr id="5"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11</a:t>
            </a:fld>
            <a:endParaRPr lang="ru-RU"/>
          </a:p>
        </p:txBody>
      </p:sp>
    </p:spTree>
    <p:extLst>
      <p:ext uri="{BB962C8B-B14F-4D97-AF65-F5344CB8AC3E}">
        <p14:creationId xmlns:p14="http://schemas.microsoft.com/office/powerpoint/2010/main" val="46157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B60207E-A073-4FF2-A9C7-44B1E8DB76E3}"/>
              </a:ext>
            </a:extLst>
          </p:cNvPr>
          <p:cNvSpPr>
            <a:spLocks noGrp="1"/>
          </p:cNvSpPr>
          <p:nvPr>
            <p:ph type="sldNum" sz="quarter" idx="12"/>
          </p:nvPr>
        </p:nvSpPr>
        <p:spPr/>
        <p:txBody>
          <a:bodyPr/>
          <a:lstStyle/>
          <a:p>
            <a:fld id="{95C09F22-743A-4726-A673-F65BFACC5DE1}" type="slidenum">
              <a:rPr lang="ru-RU" smtClean="0"/>
              <a:pPr/>
              <a:t>12</a:t>
            </a:fld>
            <a:endParaRPr lang="ru-RU"/>
          </a:p>
        </p:txBody>
      </p:sp>
      <p:sp>
        <p:nvSpPr>
          <p:cNvPr id="7" name="Заголовок 6">
            <a:extLst>
              <a:ext uri="{FF2B5EF4-FFF2-40B4-BE49-F238E27FC236}">
                <a16:creationId xmlns:a16="http://schemas.microsoft.com/office/drawing/2014/main" id="{AA6B508D-6954-4699-B070-8BF54B8D9C24}"/>
              </a:ext>
            </a:extLst>
          </p:cNvPr>
          <p:cNvSpPr>
            <a:spLocks noGrp="1"/>
          </p:cNvSpPr>
          <p:nvPr>
            <p:ph type="title"/>
          </p:nvPr>
        </p:nvSpPr>
        <p:spPr>
          <a:xfrm>
            <a:off x="838200" y="172037"/>
            <a:ext cx="10515600" cy="1216643"/>
          </a:xfrm>
        </p:spPr>
        <p:txBody>
          <a:bodyPr>
            <a:noAutofit/>
          </a:bodyPr>
          <a:lstStyle/>
          <a:p>
            <a:pPr algn="ctr"/>
            <a:r>
              <a:rPr lang="en-US" sz="3200" b="1" dirty="0"/>
              <a:t>Design and position of Si-planes on the beam-channel BM@N, Session’</a:t>
            </a:r>
            <a:r>
              <a:rPr lang="ru-RU" sz="3200" b="1" dirty="0"/>
              <a:t>20</a:t>
            </a:r>
            <a:r>
              <a:rPr lang="en-US" sz="3200" b="1" dirty="0"/>
              <a:t>20)</a:t>
            </a:r>
            <a:endParaRPr lang="ru-RU" sz="3200" b="1" dirty="0"/>
          </a:p>
        </p:txBody>
      </p:sp>
      <p:pic>
        <p:nvPicPr>
          <p:cNvPr id="8" name="Рисунок 7" descr="GEM-система+Si.tif"/>
          <p:cNvPicPr>
            <a:picLocks noChangeAspect="1"/>
          </p:cNvPicPr>
          <p:nvPr/>
        </p:nvPicPr>
        <p:blipFill>
          <a:blip r:embed="rId2" cstate="print"/>
          <a:srcRect l="15945" t="14477" r="23561" b="15151"/>
          <a:stretch>
            <a:fillRect/>
          </a:stretch>
        </p:blipFill>
        <p:spPr>
          <a:xfrm>
            <a:off x="4899804" y="1542329"/>
            <a:ext cx="4986067" cy="4100050"/>
          </a:xfrm>
          <a:prstGeom prst="rect">
            <a:avLst/>
          </a:prstGeom>
        </p:spPr>
      </p:pic>
      <p:pic>
        <p:nvPicPr>
          <p:cNvPr id="42" name="Рисунок 41" descr="установка 5-7-9.png"/>
          <p:cNvPicPr>
            <a:picLocks noChangeAspect="1"/>
          </p:cNvPicPr>
          <p:nvPr/>
        </p:nvPicPr>
        <p:blipFill>
          <a:blip r:embed="rId3" cstate="print"/>
          <a:stretch>
            <a:fillRect/>
          </a:stretch>
        </p:blipFill>
        <p:spPr>
          <a:xfrm>
            <a:off x="1124399" y="1634900"/>
            <a:ext cx="3326832" cy="4715195"/>
          </a:xfrm>
          <a:prstGeom prst="rect">
            <a:avLst/>
          </a:prstGeom>
        </p:spPr>
      </p:pic>
      <p:cxnSp>
        <p:nvCxnSpPr>
          <p:cNvPr id="44" name="Прямая со стрелкой 43"/>
          <p:cNvCxnSpPr>
            <a:stCxn id="46" idx="0"/>
          </p:cNvCxnSpPr>
          <p:nvPr/>
        </p:nvCxnSpPr>
        <p:spPr>
          <a:xfrm flipH="1" flipV="1">
            <a:off x="4218318" y="4054416"/>
            <a:ext cx="421410" cy="5865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0075" y="4641011"/>
            <a:ext cx="739305" cy="246221"/>
          </a:xfrm>
          <a:prstGeom prst="rect">
            <a:avLst/>
          </a:prstGeom>
          <a:noFill/>
        </p:spPr>
        <p:txBody>
          <a:bodyPr wrap="none" rtlCol="0">
            <a:spAutoFit/>
          </a:bodyPr>
          <a:lstStyle/>
          <a:p>
            <a:r>
              <a:rPr lang="en-US" sz="1000" dirty="0"/>
              <a:t>Beam pipe</a:t>
            </a:r>
            <a:endParaRPr lang="ru-RU" sz="1000" dirty="0"/>
          </a:p>
        </p:txBody>
      </p:sp>
    </p:spTree>
    <p:extLst>
      <p:ext uri="{BB962C8B-B14F-4D97-AF65-F5344CB8AC3E}">
        <p14:creationId xmlns:p14="http://schemas.microsoft.com/office/powerpoint/2010/main" val="222927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57143"/>
          </a:xfrm>
        </p:spPr>
        <p:txBody>
          <a:bodyPr>
            <a:normAutofit/>
          </a:bodyPr>
          <a:lstStyle/>
          <a:p>
            <a:pPr algn="ctr"/>
            <a:r>
              <a:rPr lang="en-US" sz="3200" b="1" dirty="0"/>
              <a:t>Three sizes of Si-planes</a:t>
            </a:r>
            <a:r>
              <a:rPr lang="ru-RU" sz="3200" b="1" dirty="0"/>
              <a:t> </a:t>
            </a:r>
            <a:r>
              <a:rPr lang="en-US" sz="3200" b="1" dirty="0"/>
              <a:t>for session-2020</a:t>
            </a:r>
            <a:endParaRPr lang="ru-RU" sz="3200" b="1" dirty="0"/>
          </a:p>
        </p:txBody>
      </p:sp>
      <p:sp>
        <p:nvSpPr>
          <p:cNvPr id="4" name="Номер слайда 3"/>
          <p:cNvSpPr>
            <a:spLocks noGrp="1"/>
          </p:cNvSpPr>
          <p:nvPr>
            <p:ph type="sldNum" sz="quarter" idx="12"/>
          </p:nvPr>
        </p:nvSpPr>
        <p:spPr/>
        <p:txBody>
          <a:bodyPr/>
          <a:lstStyle/>
          <a:p>
            <a:fld id="{95C09F22-743A-4726-A673-F65BFACC5DE1}" type="slidenum">
              <a:rPr lang="ru-RU" smtClean="0"/>
              <a:pPr/>
              <a:t>13</a:t>
            </a:fld>
            <a:endParaRPr lang="ru-RU"/>
          </a:p>
        </p:txBody>
      </p:sp>
      <p:pic>
        <p:nvPicPr>
          <p:cNvPr id="5" name="Рисунок 4" descr="полуплоскость с окном -в корпусе -модули_Page_1.png"/>
          <p:cNvPicPr>
            <a:picLocks noChangeAspect="1"/>
          </p:cNvPicPr>
          <p:nvPr/>
        </p:nvPicPr>
        <p:blipFill>
          <a:blip r:embed="rId2" cstate="print"/>
          <a:srcRect l="7615" t="17501" r="42359" b="23222"/>
          <a:stretch>
            <a:fillRect/>
          </a:stretch>
        </p:blipFill>
        <p:spPr>
          <a:xfrm>
            <a:off x="7512360" y="2351820"/>
            <a:ext cx="3903463" cy="3270358"/>
          </a:xfrm>
          <a:prstGeom prst="rect">
            <a:avLst/>
          </a:prstGeom>
        </p:spPr>
      </p:pic>
      <p:pic>
        <p:nvPicPr>
          <p:cNvPr id="6" name="Рисунок 5" descr="полуплоскость с окном -в корпусе -модули_Page_2.png"/>
          <p:cNvPicPr>
            <a:picLocks noChangeAspect="1"/>
          </p:cNvPicPr>
          <p:nvPr/>
        </p:nvPicPr>
        <p:blipFill>
          <a:blip r:embed="rId3" cstate="print"/>
          <a:srcRect l="11898" t="17838" r="47594" b="23222"/>
          <a:stretch>
            <a:fillRect/>
          </a:stretch>
        </p:blipFill>
        <p:spPr>
          <a:xfrm>
            <a:off x="3900660" y="2358276"/>
            <a:ext cx="3185818" cy="3277456"/>
          </a:xfrm>
          <a:prstGeom prst="rect">
            <a:avLst/>
          </a:prstGeom>
        </p:spPr>
      </p:pic>
      <p:pic>
        <p:nvPicPr>
          <p:cNvPr id="7" name="Рисунок 6" descr="полуплоскость с окном -в корпусе -модули_Page_3.png"/>
          <p:cNvPicPr>
            <a:picLocks noChangeAspect="1"/>
          </p:cNvPicPr>
          <p:nvPr/>
        </p:nvPicPr>
        <p:blipFill>
          <a:blip r:embed="rId4" cstate="print"/>
          <a:srcRect l="17134" t="17838" r="52591" b="23222"/>
          <a:stretch>
            <a:fillRect/>
          </a:stretch>
        </p:blipFill>
        <p:spPr>
          <a:xfrm>
            <a:off x="834068" y="2304756"/>
            <a:ext cx="2414461" cy="3323511"/>
          </a:xfrm>
          <a:prstGeom prst="rect">
            <a:avLst/>
          </a:prstGeom>
        </p:spPr>
      </p:pic>
      <p:sp>
        <p:nvSpPr>
          <p:cNvPr id="8" name="TextBox 7"/>
          <p:cNvSpPr txBox="1"/>
          <p:nvPr/>
        </p:nvSpPr>
        <p:spPr>
          <a:xfrm>
            <a:off x="1520457" y="1860697"/>
            <a:ext cx="1221809" cy="369332"/>
          </a:xfrm>
          <a:prstGeom prst="rect">
            <a:avLst/>
          </a:prstGeom>
          <a:noFill/>
        </p:spPr>
        <p:txBody>
          <a:bodyPr wrap="none" rtlCol="0">
            <a:spAutoFit/>
          </a:bodyPr>
          <a:lstStyle/>
          <a:p>
            <a:r>
              <a:rPr lang="en-US" dirty="0"/>
              <a:t>Si-plane #1</a:t>
            </a:r>
            <a:endParaRPr lang="ru-RU" dirty="0"/>
          </a:p>
        </p:txBody>
      </p:sp>
      <p:sp>
        <p:nvSpPr>
          <p:cNvPr id="9" name="TextBox 8"/>
          <p:cNvSpPr txBox="1"/>
          <p:nvPr/>
        </p:nvSpPr>
        <p:spPr>
          <a:xfrm>
            <a:off x="8849834" y="1864241"/>
            <a:ext cx="1221809" cy="369332"/>
          </a:xfrm>
          <a:prstGeom prst="rect">
            <a:avLst/>
          </a:prstGeom>
          <a:noFill/>
        </p:spPr>
        <p:txBody>
          <a:bodyPr wrap="none" rtlCol="0">
            <a:spAutoFit/>
          </a:bodyPr>
          <a:lstStyle/>
          <a:p>
            <a:r>
              <a:rPr lang="en-US" dirty="0"/>
              <a:t>Si-plane #3</a:t>
            </a:r>
            <a:endParaRPr lang="ru-RU" dirty="0"/>
          </a:p>
        </p:txBody>
      </p:sp>
      <p:sp>
        <p:nvSpPr>
          <p:cNvPr id="10" name="TextBox 9"/>
          <p:cNvSpPr txBox="1"/>
          <p:nvPr/>
        </p:nvSpPr>
        <p:spPr>
          <a:xfrm>
            <a:off x="4929963" y="1867785"/>
            <a:ext cx="1221809" cy="369332"/>
          </a:xfrm>
          <a:prstGeom prst="rect">
            <a:avLst/>
          </a:prstGeom>
          <a:noFill/>
        </p:spPr>
        <p:txBody>
          <a:bodyPr wrap="none" rtlCol="0">
            <a:spAutoFit/>
          </a:bodyPr>
          <a:lstStyle/>
          <a:p>
            <a:r>
              <a:rPr lang="en-US" dirty="0"/>
              <a:t>Si-plane #2</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E1AD4F4-201C-455E-81B3-25745C45D2A3}"/>
              </a:ext>
            </a:extLst>
          </p:cNvPr>
          <p:cNvSpPr>
            <a:spLocks noGrp="1"/>
          </p:cNvSpPr>
          <p:nvPr>
            <p:ph type="title"/>
          </p:nvPr>
        </p:nvSpPr>
        <p:spPr>
          <a:xfrm>
            <a:off x="838200" y="365126"/>
            <a:ext cx="10515600" cy="759000"/>
          </a:xfrm>
        </p:spPr>
        <p:txBody>
          <a:bodyPr/>
          <a:lstStyle/>
          <a:p>
            <a:pPr algn="ctr"/>
            <a:r>
              <a:rPr lang="en-US" dirty="0">
                <a:latin typeface="Times New Roman" pitchFamily="18" charset="0"/>
                <a:cs typeface="Times New Roman" pitchFamily="18" charset="0"/>
              </a:rPr>
              <a:t>Conclusion</a:t>
            </a:r>
            <a:endParaRPr lang="ru-RU" dirty="0">
              <a:latin typeface="Times New Roman" pitchFamily="18" charset="0"/>
              <a:cs typeface="Times New Roman" pitchFamily="18" charset="0"/>
            </a:endParaRPr>
          </a:p>
        </p:txBody>
      </p:sp>
      <p:sp>
        <p:nvSpPr>
          <p:cNvPr id="9" name="Объект 8">
            <a:extLst>
              <a:ext uri="{FF2B5EF4-FFF2-40B4-BE49-F238E27FC236}">
                <a16:creationId xmlns:a16="http://schemas.microsoft.com/office/drawing/2014/main" id="{1E2E959B-0F0B-479C-97AF-C54E8C41732F}"/>
              </a:ext>
            </a:extLst>
          </p:cNvPr>
          <p:cNvSpPr>
            <a:spLocks noGrp="1"/>
          </p:cNvSpPr>
          <p:nvPr>
            <p:ph idx="1"/>
          </p:nvPr>
        </p:nvSpPr>
        <p:spPr>
          <a:xfrm>
            <a:off x="838200" y="1262624"/>
            <a:ext cx="10515600" cy="4927003"/>
          </a:xfrm>
        </p:spPr>
        <p:txBody>
          <a:bodyPr>
            <a:normAutofit lnSpcReduction="10000"/>
          </a:bodyPr>
          <a:lstStyle/>
          <a:p>
            <a:r>
              <a:rPr lang="en-US" dirty="0"/>
              <a:t>Three Si-coordinate planes in forward part of GEM-tracker improve Z-accuracy of the primary Vertex up to 1.8 mm at thickness target 1.67 mm  (slide #7) </a:t>
            </a:r>
          </a:p>
          <a:p>
            <a:r>
              <a:rPr lang="en-US" dirty="0"/>
              <a:t>Total number of the strip channels for three Si-planes-2018 equals 17920 pcs and 140 ADC </a:t>
            </a:r>
            <a:r>
              <a:rPr lang="en-US" dirty="0" err="1"/>
              <a:t>ch</a:t>
            </a:r>
            <a:endParaRPr lang="en-US" dirty="0"/>
          </a:p>
          <a:p>
            <a:r>
              <a:rPr lang="en-US" dirty="0"/>
              <a:t>X-coordinate track resolution in Si-planes vs </a:t>
            </a:r>
            <a:r>
              <a:rPr lang="en-US" dirty="0" err="1"/>
              <a:t>Si+GEM</a:t>
            </a:r>
            <a:r>
              <a:rPr lang="en-US" dirty="0"/>
              <a:t> track is 67.5 µm,  H=0 Tl (slide#8)</a:t>
            </a:r>
          </a:p>
          <a:p>
            <a:r>
              <a:rPr lang="en-US" dirty="0"/>
              <a:t>New Si-forward part tracker design have square (60×60)mm</a:t>
            </a:r>
            <a:r>
              <a:rPr lang="en-US" baseline="30000" dirty="0"/>
              <a:t>2</a:t>
            </a:r>
            <a:r>
              <a:rPr lang="en-US" dirty="0"/>
              <a:t> hot zone for ions beam</a:t>
            </a:r>
          </a:p>
          <a:p>
            <a:r>
              <a:rPr lang="en-US" dirty="0"/>
              <a:t>Si-forward part tracker-2020 will be increased up to 53760 strips channels and 420 ADC </a:t>
            </a:r>
            <a:r>
              <a:rPr lang="en-US" dirty="0" err="1"/>
              <a:t>ch.</a:t>
            </a:r>
            <a:r>
              <a:rPr lang="en-US" dirty="0"/>
              <a:t> Active area  is 0.35 m</a:t>
            </a:r>
            <a:r>
              <a:rPr lang="en-US" baseline="30000" dirty="0"/>
              <a:t>2</a:t>
            </a:r>
            <a:r>
              <a:rPr lang="en-US" dirty="0"/>
              <a:t> with overlapping of GEM part in X-direction (slide #12)</a:t>
            </a:r>
          </a:p>
        </p:txBody>
      </p:sp>
      <p:pic>
        <p:nvPicPr>
          <p:cNvPr id="5"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Номер слайда 1"/>
          <p:cNvSpPr>
            <a:spLocks noGrp="1"/>
          </p:cNvSpPr>
          <p:nvPr>
            <p:ph type="sldNum" sz="quarter" idx="12"/>
          </p:nvPr>
        </p:nvSpPr>
        <p:spPr/>
        <p:txBody>
          <a:bodyPr/>
          <a:lstStyle/>
          <a:p>
            <a:fld id="{95C09F22-743A-4726-A673-F65BFACC5DE1}" type="slidenum">
              <a:rPr lang="ru-RU" smtClean="0"/>
              <a:pPr/>
              <a:t>14</a:t>
            </a:fld>
            <a:endParaRPr lang="ru-RU"/>
          </a:p>
        </p:txBody>
      </p:sp>
    </p:spTree>
    <p:extLst>
      <p:ext uri="{BB962C8B-B14F-4D97-AF65-F5344CB8AC3E}">
        <p14:creationId xmlns:p14="http://schemas.microsoft.com/office/powerpoint/2010/main" val="235210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122E66-E0B9-42B1-9E44-06E966B63661}"/>
              </a:ext>
            </a:extLst>
          </p:cNvPr>
          <p:cNvSpPr>
            <a:spLocks noGrp="1"/>
          </p:cNvSpPr>
          <p:nvPr>
            <p:ph type="title"/>
          </p:nvPr>
        </p:nvSpPr>
        <p:spPr>
          <a:xfrm>
            <a:off x="994719" y="2100649"/>
            <a:ext cx="10515600" cy="2323070"/>
          </a:xfrm>
        </p:spPr>
        <p:txBody>
          <a:bodyPr/>
          <a:lstStyle/>
          <a:p>
            <a:r>
              <a:rPr lang="en-US" dirty="0"/>
              <a:t>			</a:t>
            </a:r>
            <a:r>
              <a:rPr lang="en-US" sz="5400" dirty="0"/>
              <a:t>  Backup slides</a:t>
            </a:r>
            <a:endParaRPr lang="ru-RU" sz="5400" dirty="0"/>
          </a:p>
        </p:txBody>
      </p:sp>
      <p:sp>
        <p:nvSpPr>
          <p:cNvPr id="4" name="Номер слайда 3">
            <a:extLst>
              <a:ext uri="{FF2B5EF4-FFF2-40B4-BE49-F238E27FC236}">
                <a16:creationId xmlns:a16="http://schemas.microsoft.com/office/drawing/2014/main" id="{C7CCF39B-677B-49F5-A795-9E65A6590D3C}"/>
              </a:ext>
            </a:extLst>
          </p:cNvPr>
          <p:cNvSpPr>
            <a:spLocks noGrp="1"/>
          </p:cNvSpPr>
          <p:nvPr>
            <p:ph type="sldNum" sz="quarter" idx="12"/>
          </p:nvPr>
        </p:nvSpPr>
        <p:spPr/>
        <p:txBody>
          <a:bodyPr/>
          <a:lstStyle/>
          <a:p>
            <a:fld id="{95C09F22-743A-4726-A673-F65BFACC5DE1}" type="slidenum">
              <a:rPr lang="ru-RU" smtClean="0"/>
              <a:pPr/>
              <a:t>15</a:t>
            </a:fld>
            <a:endParaRPr lang="ru-RU"/>
          </a:p>
        </p:txBody>
      </p:sp>
    </p:spTree>
    <p:extLst>
      <p:ext uri="{BB962C8B-B14F-4D97-AF65-F5344CB8AC3E}">
        <p14:creationId xmlns:p14="http://schemas.microsoft.com/office/powerpoint/2010/main" val="314192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Номер слайда 3"/>
          <p:cNvSpPr>
            <a:spLocks noGrp="1"/>
          </p:cNvSpPr>
          <p:nvPr>
            <p:ph type="sldNum" sz="quarter" idx="12"/>
          </p:nvPr>
        </p:nvSpPr>
        <p:spPr/>
        <p:txBody>
          <a:bodyPr/>
          <a:lstStyle/>
          <a:p>
            <a:fld id="{95C09F22-743A-4726-A673-F65BFACC5DE1}" type="slidenum">
              <a:rPr lang="ru-RU" smtClean="0"/>
              <a:pPr/>
              <a:t>16</a:t>
            </a:fld>
            <a:endParaRPr lang="ru-RU"/>
          </a:p>
        </p:txBody>
      </p:sp>
      <p:pic>
        <p:nvPicPr>
          <p:cNvPr id="5" name="Рисунок 4" descr="GEM-система+Si-c.png"/>
          <p:cNvPicPr>
            <a:picLocks noChangeAspect="1"/>
          </p:cNvPicPr>
          <p:nvPr/>
        </p:nvPicPr>
        <p:blipFill>
          <a:blip r:embed="rId2" cstate="print"/>
          <a:srcRect l="6426" t="28955" r="5474" b="14477"/>
          <a:stretch>
            <a:fillRect/>
          </a:stretch>
        </p:blipFill>
        <p:spPr>
          <a:xfrm>
            <a:off x="3693753" y="2881223"/>
            <a:ext cx="7151456" cy="3245679"/>
          </a:xfrm>
          <a:prstGeom prst="rect">
            <a:avLst/>
          </a:prstGeom>
        </p:spPr>
      </p:pic>
      <p:grpSp>
        <p:nvGrpSpPr>
          <p:cNvPr id="7" name="Группа 6"/>
          <p:cNvGrpSpPr/>
          <p:nvPr/>
        </p:nvGrpSpPr>
        <p:grpSpPr>
          <a:xfrm>
            <a:off x="734316" y="2165232"/>
            <a:ext cx="3623324" cy="4218318"/>
            <a:chOff x="1691849" y="1639019"/>
            <a:chExt cx="3623324" cy="4218318"/>
          </a:xfrm>
        </p:grpSpPr>
        <p:grpSp>
          <p:nvGrpSpPr>
            <p:cNvPr id="8" name="Группа 15"/>
            <p:cNvGrpSpPr/>
            <p:nvPr/>
          </p:nvGrpSpPr>
          <p:grpSpPr>
            <a:xfrm>
              <a:off x="1691849" y="1804707"/>
              <a:ext cx="3623324" cy="4052630"/>
              <a:chOff x="1691849" y="1804707"/>
              <a:chExt cx="3623324" cy="4052630"/>
            </a:xfrm>
          </p:grpSpPr>
          <p:pic>
            <p:nvPicPr>
              <p:cNvPr id="17" name="Рисунок 16" descr="сценарий-2.png"/>
              <p:cNvPicPr>
                <a:picLocks noChangeAspect="1"/>
              </p:cNvPicPr>
              <p:nvPr/>
            </p:nvPicPr>
            <p:blipFill>
              <a:blip r:embed="rId3" cstate="print"/>
              <a:srcRect l="17167" t="13564" r="12455" b="14040"/>
              <a:stretch>
                <a:fillRect/>
              </a:stretch>
            </p:blipFill>
            <p:spPr>
              <a:xfrm>
                <a:off x="1691849" y="1804707"/>
                <a:ext cx="2785260" cy="4052630"/>
              </a:xfrm>
              <a:prstGeom prst="rect">
                <a:avLst/>
              </a:prstGeom>
            </p:spPr>
          </p:pic>
          <p:sp>
            <p:nvSpPr>
              <p:cNvPr id="18" name="TextBox 17"/>
              <p:cNvSpPr txBox="1"/>
              <p:nvPr/>
            </p:nvSpPr>
            <p:spPr>
              <a:xfrm>
                <a:off x="4287328" y="2708695"/>
                <a:ext cx="1027845" cy="430887"/>
              </a:xfrm>
              <a:prstGeom prst="rect">
                <a:avLst/>
              </a:prstGeom>
              <a:noFill/>
            </p:spPr>
            <p:txBody>
              <a:bodyPr wrap="none" rtlCol="0">
                <a:spAutoFit/>
              </a:bodyPr>
              <a:lstStyle/>
              <a:p>
                <a:r>
                  <a:rPr lang="en-US" sz="1100" i="1" dirty="0"/>
                  <a:t>Beam pipe </a:t>
                </a:r>
              </a:p>
              <a:p>
                <a:r>
                  <a:rPr lang="en-US" sz="1100" i="1" dirty="0"/>
                  <a:t>(diam. 50 mm)</a:t>
                </a:r>
                <a:endParaRPr lang="ru-RU" sz="1100" i="1" dirty="0"/>
              </a:p>
            </p:txBody>
          </p:sp>
          <p:cxnSp>
            <p:nvCxnSpPr>
              <p:cNvPr id="19" name="Прямая со стрелкой 18"/>
              <p:cNvCxnSpPr>
                <a:stCxn id="18" idx="2"/>
              </p:cNvCxnSpPr>
              <p:nvPr/>
            </p:nvCxnSpPr>
            <p:spPr>
              <a:xfrm flipH="1">
                <a:off x="4321835" y="3139582"/>
                <a:ext cx="479416" cy="250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Прямая со стрелкой 8"/>
            <p:cNvCxnSpPr/>
            <p:nvPr/>
          </p:nvCxnSpPr>
          <p:spPr>
            <a:xfrm>
              <a:off x="2122098" y="1716657"/>
              <a:ext cx="1966823" cy="86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flipV="1">
              <a:off x="2139351" y="1639019"/>
              <a:ext cx="8626" cy="293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4054415" y="1725283"/>
              <a:ext cx="0" cy="293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flipV="1">
              <a:off x="2139351" y="1716657"/>
              <a:ext cx="1854679" cy="77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1802921" y="3476445"/>
              <a:ext cx="379562" cy="43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flipV="1">
              <a:off x="1846053" y="1854679"/>
              <a:ext cx="353683" cy="8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V="1">
              <a:off x="1854679" y="1871932"/>
              <a:ext cx="0" cy="1647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854679" y="1871932"/>
              <a:ext cx="0" cy="1656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B9AB8191-F921-4C27-8EF7-FFEAA363EDB6}"/>
              </a:ext>
            </a:extLst>
          </p:cNvPr>
          <p:cNvSpPr>
            <a:spLocks noGrp="1"/>
          </p:cNvSpPr>
          <p:nvPr>
            <p:ph type="sldNum" sz="quarter" idx="12"/>
          </p:nvPr>
        </p:nvSpPr>
        <p:spPr/>
        <p:txBody>
          <a:bodyPr/>
          <a:lstStyle/>
          <a:p>
            <a:fld id="{95C09F22-743A-4726-A673-F65BFACC5DE1}" type="slidenum">
              <a:rPr lang="ru-RU" smtClean="0"/>
              <a:pPr/>
              <a:t>17</a:t>
            </a:fld>
            <a:endParaRPr lang="ru-RU"/>
          </a:p>
        </p:txBody>
      </p:sp>
      <p:pic>
        <p:nvPicPr>
          <p:cNvPr id="7" name="Рисунок 6">
            <a:extLst>
              <a:ext uri="{FF2B5EF4-FFF2-40B4-BE49-F238E27FC236}">
                <a16:creationId xmlns:a16="http://schemas.microsoft.com/office/drawing/2014/main" id="{F6A69F57-32B1-40E9-9D8B-07B6481D5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253" y="0"/>
            <a:ext cx="6039794" cy="6706650"/>
          </a:xfrm>
          <a:prstGeom prst="rect">
            <a:avLst/>
          </a:prstGeom>
        </p:spPr>
      </p:pic>
    </p:spTree>
    <p:extLst>
      <p:ext uri="{BB962C8B-B14F-4D97-AF65-F5344CB8AC3E}">
        <p14:creationId xmlns:p14="http://schemas.microsoft.com/office/powerpoint/2010/main" val="243952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761" r="4233"/>
          <a:stretch>
            <a:fillRect/>
          </a:stretch>
        </p:blipFill>
        <p:spPr bwMode="auto">
          <a:xfrm>
            <a:off x="527226" y="355574"/>
            <a:ext cx="2133600" cy="199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178" y="2526047"/>
            <a:ext cx="43211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Прямоугольник 2"/>
          <p:cNvSpPr/>
          <p:nvPr/>
        </p:nvSpPr>
        <p:spPr>
          <a:xfrm>
            <a:off x="388178" y="5629725"/>
            <a:ext cx="5181931" cy="646331"/>
          </a:xfrm>
          <a:prstGeom prst="rect">
            <a:avLst/>
          </a:prstGeom>
        </p:spPr>
        <p:txBody>
          <a:bodyPr wrap="none">
            <a:spAutoFit/>
          </a:bodyPr>
          <a:lstStyle/>
          <a:p>
            <a:pPr lvl="0" fontAlgn="base">
              <a:spcBef>
                <a:spcPct val="0"/>
              </a:spcBef>
              <a:spcAft>
                <a:spcPct val="0"/>
              </a:spcAft>
            </a:pPr>
            <a:r>
              <a:rPr lang="en-US" altLang="ru-RU" dirty="0">
                <a:latin typeface="Times New Roman" pitchFamily="18" charset="0"/>
                <a:cs typeface="Times New Roman" pitchFamily="18" charset="0"/>
              </a:rPr>
              <a:t>Primary Vertex with Si detector vs without Si detector</a:t>
            </a:r>
          </a:p>
          <a:p>
            <a:pPr lvl="0" fontAlgn="base">
              <a:spcBef>
                <a:spcPct val="0"/>
              </a:spcBef>
              <a:spcAft>
                <a:spcPct val="0"/>
              </a:spcAft>
            </a:pPr>
            <a:r>
              <a:rPr lang="en-US" altLang="ru-RU" dirty="0">
                <a:latin typeface="Times New Roman" pitchFamily="18" charset="0"/>
                <a:cs typeface="Times New Roman" pitchFamily="18" charset="0"/>
              </a:rPr>
              <a:t>Carbon run, March 2017</a:t>
            </a:r>
            <a:endParaRPr lang="ru-RU" altLang="ru-RU" dirty="0">
              <a:latin typeface="Times New Roman" pitchFamily="18" charset="0"/>
              <a:cs typeface="Times New Roman" pitchFamily="18" charset="0"/>
            </a:endParaRPr>
          </a:p>
        </p:txBody>
      </p:sp>
      <p:sp>
        <p:nvSpPr>
          <p:cNvPr id="5" name="TextBox 4"/>
          <p:cNvSpPr txBox="1"/>
          <p:nvPr/>
        </p:nvSpPr>
        <p:spPr>
          <a:xfrm>
            <a:off x="2655859" y="617124"/>
            <a:ext cx="3166235" cy="646331"/>
          </a:xfrm>
          <a:prstGeom prst="rect">
            <a:avLst/>
          </a:prstGeom>
          <a:noFill/>
        </p:spPr>
        <p:txBody>
          <a:bodyPr wrap="square" rtlCol="0">
            <a:spAutoFit/>
          </a:bodyPr>
          <a:lstStyle/>
          <a:p>
            <a:r>
              <a:rPr lang="en-US" dirty="0">
                <a:latin typeface="Times New Roman" pitchFamily="18" charset="0"/>
                <a:cs typeface="Times New Roman" pitchFamily="18" charset="0"/>
              </a:rPr>
              <a:t>Fragments of Kr beam in Si vertex detector, April 2018</a:t>
            </a:r>
            <a:endParaRPr lang="ru-RU" dirty="0">
              <a:latin typeface="Times New Roman" pitchFamily="18" charset="0"/>
              <a:cs typeface="Times New Roman" pitchFamily="18" charset="0"/>
            </a:endParaRPr>
          </a:p>
        </p:txBody>
      </p:sp>
      <p:pic>
        <p:nvPicPr>
          <p:cNvPr id="8" name="Рисунок 12" descr="Res_Si_3mo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5121" y="255378"/>
            <a:ext cx="390525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76671" y="5466301"/>
            <a:ext cx="4194313" cy="923330"/>
          </a:xfrm>
          <a:prstGeom prst="rect">
            <a:avLst/>
          </a:prstGeom>
          <a:noFill/>
        </p:spPr>
        <p:txBody>
          <a:bodyPr wrap="square" rtlCol="0">
            <a:spAutoFit/>
          </a:bodyPr>
          <a:lstStyle/>
          <a:p>
            <a:r>
              <a:rPr lang="en-US" dirty="0">
                <a:latin typeface="Times New Roman" pitchFamily="18" charset="0"/>
                <a:cs typeface="Times New Roman" pitchFamily="18" charset="0"/>
              </a:rPr>
              <a:t>Residuals of Si hits to GEM tracks. Carbon run, March 2017 → accuracy is defined by GEM track resolution</a:t>
            </a:r>
            <a:endParaRPr lang="ru-RU"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95" y="3348744"/>
            <a:ext cx="2994025"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590E230-8509-4BAC-80A0-93BF0EBB66D7}"/>
              </a:ext>
            </a:extLst>
          </p:cNvPr>
          <p:cNvSpPr txBox="1"/>
          <p:nvPr/>
        </p:nvSpPr>
        <p:spPr>
          <a:xfrm>
            <a:off x="520948" y="6196256"/>
            <a:ext cx="2484398" cy="369332"/>
          </a:xfrm>
          <a:prstGeom prst="rect">
            <a:avLst/>
          </a:prstGeom>
          <a:noFill/>
        </p:spPr>
        <p:txBody>
          <a:bodyPr wrap="none" rtlCol="0">
            <a:spAutoFit/>
          </a:bodyPr>
          <a:lstStyle/>
          <a:p>
            <a:r>
              <a:rPr lang="en-US" i="1" dirty="0">
                <a:latin typeface="Times New Roman" pitchFamily="18" charset="0"/>
                <a:cs typeface="Times New Roman" pitchFamily="18" charset="0"/>
              </a:rPr>
              <a:t>(Slide from M. </a:t>
            </a:r>
            <a:r>
              <a:rPr lang="en-US" i="1" dirty="0" err="1">
                <a:latin typeface="Times New Roman" pitchFamily="18" charset="0"/>
                <a:cs typeface="Times New Roman" pitchFamily="18" charset="0"/>
              </a:rPr>
              <a:t>Kapishin</a:t>
            </a:r>
            <a:r>
              <a:rPr lang="en-US" i="1" dirty="0">
                <a:latin typeface="Times New Roman" pitchFamily="18" charset="0"/>
                <a:cs typeface="Times New Roman" pitchFamily="18" charset="0"/>
              </a:rPr>
              <a:t>)</a:t>
            </a:r>
            <a:endParaRPr lang="ru-RU" i="1" dirty="0">
              <a:latin typeface="Times New Roman" pitchFamily="18" charset="0"/>
              <a:cs typeface="Times New Roman" pitchFamily="18" charset="0"/>
            </a:endParaRPr>
          </a:p>
        </p:txBody>
      </p:sp>
      <p:pic>
        <p:nvPicPr>
          <p:cNvPr id="11"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86527" y="215528"/>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Номер слайда 8"/>
          <p:cNvSpPr>
            <a:spLocks noGrp="1"/>
          </p:cNvSpPr>
          <p:nvPr>
            <p:ph type="sldNum" sz="quarter" idx="12"/>
          </p:nvPr>
        </p:nvSpPr>
        <p:spPr/>
        <p:txBody>
          <a:bodyPr/>
          <a:lstStyle/>
          <a:p>
            <a:fld id="{95C09F22-743A-4726-A673-F65BFACC5DE1}" type="slidenum">
              <a:rPr lang="ru-RU" smtClean="0"/>
              <a:pPr/>
              <a:t>18</a:t>
            </a:fld>
            <a:endParaRPr lang="ru-RU"/>
          </a:p>
        </p:txBody>
      </p:sp>
    </p:spTree>
    <p:extLst>
      <p:ext uri="{BB962C8B-B14F-4D97-AF65-F5344CB8AC3E}">
        <p14:creationId xmlns:p14="http://schemas.microsoft.com/office/powerpoint/2010/main" val="1690480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636" y="65904"/>
            <a:ext cx="10224655" cy="764704"/>
          </a:xfrm>
        </p:spPr>
        <p:txBody>
          <a:bodyPr>
            <a:noAutofit/>
          </a:bodyPr>
          <a:lstStyle/>
          <a:p>
            <a:pPr algn="ctr"/>
            <a:r>
              <a:rPr lang="en-US" altLang="ru-RU" sz="2900" dirty="0">
                <a:latin typeface="Times New Roman" panose="02020603050405020304" pitchFamily="18" charset="0"/>
                <a:cs typeface="Times New Roman" panose="02020603050405020304" pitchFamily="18" charset="0"/>
              </a:rPr>
              <a:t>Position of Si-monitors for measurements of radiation background on beam area BM@N</a:t>
            </a:r>
            <a:endParaRPr lang="ru-RU" sz="2900" dirty="0">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Grp="1"/>
          </p:cNvGraphicFramePr>
          <p:nvPr>
            <p:ph sz="half" idx="2"/>
            <p:extLst>
              <p:ext uri="{D42A27DB-BD31-4B8C-83A1-F6EECF244321}">
                <p14:modId xmlns:p14="http://schemas.microsoft.com/office/powerpoint/2010/main" val="780632915"/>
              </p:ext>
            </p:extLst>
          </p:nvPr>
        </p:nvGraphicFramePr>
        <p:xfrm>
          <a:off x="6965023" y="3889231"/>
          <a:ext cx="4746008" cy="2462142"/>
        </p:xfrm>
        <a:graphic>
          <a:graphicData uri="http://schemas.openxmlformats.org/drawingml/2006/table">
            <a:tbl>
              <a:tblPr firstRow="1" firstCol="1" bandRow="1">
                <a:tableStyleId>{5940675A-B579-460E-94D1-54222C63F5DA}</a:tableStyleId>
              </a:tblPr>
              <a:tblGrid>
                <a:gridCol w="1411587">
                  <a:extLst>
                    <a:ext uri="{9D8B030D-6E8A-4147-A177-3AD203B41FA5}">
                      <a16:colId xmlns:a16="http://schemas.microsoft.com/office/drawing/2014/main" val="1754719233"/>
                    </a:ext>
                  </a:extLst>
                </a:gridCol>
                <a:gridCol w="1410683">
                  <a:extLst>
                    <a:ext uri="{9D8B030D-6E8A-4147-A177-3AD203B41FA5}">
                      <a16:colId xmlns:a16="http://schemas.microsoft.com/office/drawing/2014/main" val="277876400"/>
                    </a:ext>
                  </a:extLst>
                </a:gridCol>
                <a:gridCol w="1923738">
                  <a:extLst>
                    <a:ext uri="{9D8B030D-6E8A-4147-A177-3AD203B41FA5}">
                      <a16:colId xmlns:a16="http://schemas.microsoft.com/office/drawing/2014/main" val="1036791532"/>
                    </a:ext>
                  </a:extLst>
                </a:gridCol>
              </a:tblGrid>
              <a:tr h="513076">
                <a:tc>
                  <a:txBody>
                    <a:bodyPr/>
                    <a:lstStyle/>
                    <a:p>
                      <a:pPr algn="ctr">
                        <a:lnSpc>
                          <a:spcPct val="115000"/>
                        </a:lnSpc>
                        <a:spcAft>
                          <a:spcPts val="0"/>
                        </a:spcAft>
                      </a:pPr>
                      <a:r>
                        <a:rPr lang="en-US" sz="1400" dirty="0">
                          <a:effectLst/>
                          <a:latin typeface="Times New Roman" pitchFamily="18" charset="0"/>
                          <a:cs typeface="Times New Roman" pitchFamily="18" charset="0"/>
                        </a:rPr>
                        <a:t># Si-monitor</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dirty="0">
                          <a:effectLst/>
                          <a:latin typeface="Times New Roman" pitchFamily="18" charset="0"/>
                          <a:cs typeface="Times New Roman" pitchFamily="18" charset="0"/>
                        </a:rPr>
                        <a:t>Position</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dirty="0">
                          <a:effectLst/>
                          <a:latin typeface="Times New Roman" pitchFamily="18" charset="0"/>
                          <a:cs typeface="Times New Roman" pitchFamily="18" charset="0"/>
                        </a:rPr>
                        <a:t>Equal neutrons </a:t>
                      </a:r>
                      <a:r>
                        <a:rPr lang="ru-RU" sz="1400" dirty="0">
                          <a:effectLst/>
                          <a:latin typeface="Times New Roman" pitchFamily="18" charset="0"/>
                          <a:cs typeface="Times New Roman" pitchFamily="18" charset="0"/>
                        </a:rPr>
                        <a:t>Ф</a:t>
                      </a:r>
                      <a:r>
                        <a:rPr lang="en-US" sz="1400" dirty="0">
                          <a:effectLst/>
                          <a:latin typeface="Times New Roman" pitchFamily="18" charset="0"/>
                          <a:cs typeface="Times New Roman" pitchFamily="18" charset="0"/>
                        </a:rPr>
                        <a:t>&lt;1MeV&gt;</a:t>
                      </a:r>
                      <a:r>
                        <a:rPr kumimoji="0" lang="en-US" altLang="ru-RU" sz="15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ru-RU" sz="1200" b="0" i="0" u="none" strike="noStrike" cap="none" normalizeH="0" baseline="0" dirty="0">
                          <a:ln>
                            <a:noFill/>
                          </a:ln>
                          <a:solidFill>
                            <a:schemeClr val="tx1"/>
                          </a:solidFill>
                          <a:effectLst/>
                          <a:latin typeface="Times New Roman" pitchFamily="18" charset="0"/>
                          <a:cs typeface="Times New Roman" pitchFamily="18" charset="0"/>
                        </a:rPr>
                        <a:t>cm</a:t>
                      </a:r>
                      <a:r>
                        <a:rPr kumimoji="0" lang="en-US" altLang="ru-RU" sz="1200" b="0" i="0" u="none" strike="noStrike" cap="none" normalizeH="0" baseline="30000" dirty="0">
                          <a:ln>
                            <a:noFill/>
                          </a:ln>
                          <a:solidFill>
                            <a:schemeClr val="tx1"/>
                          </a:solidFill>
                          <a:effectLst/>
                          <a:latin typeface="Times New Roman" pitchFamily="18" charset="0"/>
                          <a:cs typeface="Times New Roman" pitchFamily="18" charset="0"/>
                        </a:rPr>
                        <a:t>-2</a:t>
                      </a:r>
                      <a:endParaRPr lang="ru-RU" sz="1200" dirty="0">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2970636650"/>
                  </a:ext>
                </a:extLst>
              </a:tr>
              <a:tr h="248263">
                <a:tc>
                  <a:txBody>
                    <a:bodyPr/>
                    <a:lstStyle/>
                    <a:p>
                      <a:pPr algn="ctr">
                        <a:lnSpc>
                          <a:spcPct val="115000"/>
                        </a:lnSpc>
                        <a:spcAft>
                          <a:spcPts val="0"/>
                        </a:spcAft>
                      </a:pPr>
                      <a:r>
                        <a:rPr lang="en-US" sz="1400" dirty="0">
                          <a:solidFill>
                            <a:schemeClr val="accent6">
                              <a:lumMod val="50000"/>
                            </a:schemeClr>
                          </a:solidFill>
                          <a:effectLst/>
                          <a:latin typeface="Times New Roman" pitchFamily="18" charset="0"/>
                          <a:cs typeface="Times New Roman" pitchFamily="18" charset="0"/>
                        </a:rPr>
                        <a:t>#1</a:t>
                      </a:r>
                      <a:endParaRPr lang="ru-RU" sz="1400" dirty="0">
                        <a:solidFill>
                          <a:schemeClr val="accent6">
                            <a:lumMod val="50000"/>
                          </a:schemeClr>
                        </a:solidFill>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dirty="0">
                          <a:solidFill>
                            <a:schemeClr val="accent6">
                              <a:lumMod val="50000"/>
                            </a:schemeClr>
                          </a:solidFill>
                          <a:effectLst/>
                          <a:latin typeface="Times New Roman" pitchFamily="18" charset="0"/>
                          <a:cs typeface="Times New Roman" pitchFamily="18" charset="0"/>
                        </a:rPr>
                        <a:t>Center of BC1</a:t>
                      </a:r>
                      <a:endParaRPr lang="ru-RU" sz="1400" dirty="0">
                        <a:solidFill>
                          <a:schemeClr val="accent6">
                            <a:lumMod val="50000"/>
                          </a:schemeClr>
                        </a:solidFill>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ru-RU" sz="1400" dirty="0">
                          <a:solidFill>
                            <a:schemeClr val="accent6">
                              <a:lumMod val="50000"/>
                            </a:schemeClr>
                          </a:solidFill>
                          <a:effectLst/>
                          <a:latin typeface="Times New Roman" pitchFamily="18" charset="0"/>
                          <a:cs typeface="Times New Roman" pitchFamily="18" charset="0"/>
                        </a:rPr>
                        <a:t>4,19×10</a:t>
                      </a:r>
                      <a:r>
                        <a:rPr lang="ru-RU" sz="1400" baseline="30000" dirty="0">
                          <a:solidFill>
                            <a:schemeClr val="accent6">
                              <a:lumMod val="50000"/>
                            </a:schemeClr>
                          </a:solidFill>
                          <a:effectLst/>
                          <a:latin typeface="Times New Roman" pitchFamily="18" charset="0"/>
                          <a:cs typeface="Times New Roman" pitchFamily="18" charset="0"/>
                        </a:rPr>
                        <a:t>10</a:t>
                      </a:r>
                      <a:endParaRPr lang="ru-RU" sz="1400" dirty="0">
                        <a:solidFill>
                          <a:schemeClr val="accent6">
                            <a:lumMod val="50000"/>
                          </a:schemeClr>
                        </a:solidFill>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595707098"/>
                  </a:ext>
                </a:extLst>
              </a:tr>
              <a:tr h="248263">
                <a:tc>
                  <a:txBody>
                    <a:bodyPr/>
                    <a:lstStyle/>
                    <a:p>
                      <a:pPr algn="ctr">
                        <a:lnSpc>
                          <a:spcPct val="115000"/>
                        </a:lnSpc>
                        <a:spcAft>
                          <a:spcPts val="0"/>
                        </a:spcAft>
                      </a:pPr>
                      <a:r>
                        <a:rPr lang="en-US" sz="1400" dirty="0">
                          <a:effectLst/>
                          <a:latin typeface="Times New Roman" pitchFamily="18" charset="0"/>
                          <a:cs typeface="Times New Roman" pitchFamily="18" charset="0"/>
                        </a:rPr>
                        <a:t>#2</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dirty="0">
                          <a:effectLst/>
                          <a:latin typeface="Times New Roman" pitchFamily="18" charset="0"/>
                          <a:cs typeface="Times New Roman" pitchFamily="18" charset="0"/>
                        </a:rPr>
                        <a:t>Top BC1</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ru-RU" sz="1400" dirty="0">
                          <a:effectLst/>
                          <a:latin typeface="Times New Roman" pitchFamily="18" charset="0"/>
                          <a:cs typeface="Times New Roman" pitchFamily="18" charset="0"/>
                        </a:rPr>
                        <a:t>2,44×10</a:t>
                      </a:r>
                      <a:r>
                        <a:rPr lang="ru-RU" sz="1400" baseline="30000" dirty="0">
                          <a:effectLst/>
                          <a:latin typeface="Times New Roman" pitchFamily="18" charset="0"/>
                          <a:cs typeface="Times New Roman" pitchFamily="18" charset="0"/>
                        </a:rPr>
                        <a:t>8</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1101411066"/>
                  </a:ext>
                </a:extLst>
              </a:tr>
              <a:tr h="496525">
                <a:tc>
                  <a:txBody>
                    <a:bodyPr/>
                    <a:lstStyle/>
                    <a:p>
                      <a:pPr algn="ctr">
                        <a:lnSpc>
                          <a:spcPct val="115000"/>
                        </a:lnSpc>
                        <a:spcAft>
                          <a:spcPts val="0"/>
                        </a:spcAft>
                      </a:pPr>
                      <a:r>
                        <a:rPr lang="en-US" sz="1400" dirty="0">
                          <a:effectLst/>
                          <a:latin typeface="Times New Roman" pitchFamily="18" charset="0"/>
                          <a:cs typeface="Times New Roman" pitchFamily="18" charset="0"/>
                        </a:rPr>
                        <a:t>#3</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a:effectLst/>
                          <a:latin typeface="Times New Roman" pitchFamily="18" charset="0"/>
                          <a:cs typeface="Times New Roman" pitchFamily="18" charset="0"/>
                        </a:rPr>
                        <a:t>FE-PCB Forward-Si</a:t>
                      </a:r>
                      <a:endParaRPr lang="ru-RU" sz="140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ru-RU" sz="1400" dirty="0">
                          <a:effectLst/>
                          <a:latin typeface="Times New Roman" pitchFamily="18" charset="0"/>
                          <a:cs typeface="Times New Roman" pitchFamily="18" charset="0"/>
                        </a:rPr>
                        <a:t>3,35×10</a:t>
                      </a:r>
                      <a:r>
                        <a:rPr lang="ru-RU" sz="1400" baseline="30000" dirty="0">
                          <a:effectLst/>
                          <a:latin typeface="Times New Roman" pitchFamily="18" charset="0"/>
                          <a:cs typeface="Times New Roman" pitchFamily="18" charset="0"/>
                        </a:rPr>
                        <a:t>9</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4051029250"/>
                  </a:ext>
                </a:extLst>
              </a:tr>
              <a:tr h="293429">
                <a:tc>
                  <a:txBody>
                    <a:bodyPr/>
                    <a:lstStyle/>
                    <a:p>
                      <a:pPr algn="ctr">
                        <a:lnSpc>
                          <a:spcPct val="115000"/>
                        </a:lnSpc>
                        <a:spcAft>
                          <a:spcPts val="0"/>
                        </a:spcAft>
                      </a:pPr>
                      <a:r>
                        <a:rPr lang="en-US" sz="1400">
                          <a:effectLst/>
                          <a:latin typeface="Times New Roman" pitchFamily="18" charset="0"/>
                          <a:cs typeface="Times New Roman" pitchFamily="18" charset="0"/>
                        </a:rPr>
                        <a:t>#4</a:t>
                      </a:r>
                      <a:endParaRPr lang="ru-RU" sz="140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a:effectLst/>
                          <a:latin typeface="Times New Roman" pitchFamily="18" charset="0"/>
                          <a:cs typeface="Times New Roman" pitchFamily="18" charset="0"/>
                        </a:rPr>
                        <a:t>Bottom of BC1</a:t>
                      </a:r>
                      <a:endParaRPr lang="ru-RU" sz="140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ru-RU" sz="1400" dirty="0">
                          <a:effectLst/>
                          <a:latin typeface="Times New Roman" pitchFamily="18" charset="0"/>
                          <a:cs typeface="Times New Roman" pitchFamily="18" charset="0"/>
                        </a:rPr>
                        <a:t>4,72×10</a:t>
                      </a:r>
                      <a:r>
                        <a:rPr lang="ru-RU" sz="1400" baseline="30000" dirty="0">
                          <a:effectLst/>
                          <a:latin typeface="Times New Roman" pitchFamily="18" charset="0"/>
                          <a:cs typeface="Times New Roman" pitchFamily="18" charset="0"/>
                        </a:rPr>
                        <a:t>9</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3197766817"/>
                  </a:ext>
                </a:extLst>
              </a:tr>
              <a:tr h="662586">
                <a:tc>
                  <a:txBody>
                    <a:bodyPr/>
                    <a:lstStyle/>
                    <a:p>
                      <a:pPr algn="ctr">
                        <a:lnSpc>
                          <a:spcPct val="115000"/>
                        </a:lnSpc>
                        <a:spcAft>
                          <a:spcPts val="0"/>
                        </a:spcAft>
                      </a:pPr>
                      <a:r>
                        <a:rPr lang="en-US" sz="1400" dirty="0">
                          <a:effectLst/>
                          <a:latin typeface="Times New Roman" pitchFamily="18" charset="0"/>
                          <a:cs typeface="Times New Roman" pitchFamily="18" charset="0"/>
                        </a:rPr>
                        <a:t>#5</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en-US" sz="1400" dirty="0">
                          <a:effectLst/>
                          <a:latin typeface="Times New Roman" pitchFamily="18" charset="0"/>
                          <a:cs typeface="Times New Roman" pitchFamily="18" charset="0"/>
                        </a:rPr>
                        <a:t>Si-multiplicity trigger (top part)</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tc>
                  <a:txBody>
                    <a:bodyPr/>
                    <a:lstStyle/>
                    <a:p>
                      <a:pPr algn="ctr">
                        <a:lnSpc>
                          <a:spcPct val="115000"/>
                        </a:lnSpc>
                        <a:spcAft>
                          <a:spcPts val="0"/>
                        </a:spcAft>
                      </a:pPr>
                      <a:r>
                        <a:rPr lang="ru-RU" sz="1400" dirty="0">
                          <a:effectLst/>
                          <a:latin typeface="Times New Roman" pitchFamily="18" charset="0"/>
                          <a:cs typeface="Times New Roman" pitchFamily="18" charset="0"/>
                        </a:rPr>
                        <a:t>1,25×10</a:t>
                      </a:r>
                      <a:r>
                        <a:rPr lang="ru-RU" sz="1400" baseline="30000" dirty="0">
                          <a:effectLst/>
                          <a:latin typeface="Times New Roman" pitchFamily="18" charset="0"/>
                          <a:cs typeface="Times New Roman" pitchFamily="18" charset="0"/>
                        </a:rPr>
                        <a:t>9</a:t>
                      </a:r>
                      <a:endParaRPr lang="ru-RU" sz="1400" dirty="0">
                        <a:effectLst/>
                        <a:latin typeface="Times New Roman" pitchFamily="18" charset="0"/>
                        <a:ea typeface="Calibri" panose="020F0502020204030204" pitchFamily="34" charset="0"/>
                        <a:cs typeface="Times New Roman" pitchFamily="18" charset="0"/>
                      </a:endParaRPr>
                    </a:p>
                  </a:txBody>
                  <a:tcPr marL="88129" marR="88129" marT="0" marB="0" anchor="ctr"/>
                </a:tc>
                <a:extLst>
                  <a:ext uri="{0D108BD9-81ED-4DB2-BD59-A6C34878D82A}">
                    <a16:rowId xmlns:a16="http://schemas.microsoft.com/office/drawing/2014/main" val="2483903583"/>
                  </a:ext>
                </a:extLst>
              </a:tr>
            </a:tbl>
          </a:graphicData>
        </a:graphic>
      </p:graphicFrame>
      <p:pic>
        <p:nvPicPr>
          <p:cNvPr id="3" name="Рисунок 2"/>
          <p:cNvPicPr>
            <a:picLocks noChangeAspect="1"/>
          </p:cNvPicPr>
          <p:nvPr/>
        </p:nvPicPr>
        <p:blipFill>
          <a:blip r:embed="rId2" cstate="print"/>
          <a:stretch>
            <a:fillRect/>
          </a:stretch>
        </p:blipFill>
        <p:spPr>
          <a:xfrm>
            <a:off x="744746" y="2110622"/>
            <a:ext cx="4103704" cy="3617182"/>
          </a:xfrm>
          <a:prstGeom prst="rect">
            <a:avLst/>
          </a:prstGeom>
        </p:spPr>
      </p:pic>
      <p:cxnSp>
        <p:nvCxnSpPr>
          <p:cNvPr id="8" name="Прямая со стрелкой 7"/>
          <p:cNvCxnSpPr/>
          <p:nvPr/>
        </p:nvCxnSpPr>
        <p:spPr>
          <a:xfrm>
            <a:off x="1248802" y="1894598"/>
            <a:ext cx="216024"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1608842" y="1966606"/>
            <a:ext cx="72008" cy="79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a:off x="4129122" y="3478774"/>
            <a:ext cx="792088" cy="72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4136350" y="3924292"/>
            <a:ext cx="792088"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flipV="1">
            <a:off x="4129122" y="4585834"/>
            <a:ext cx="792088"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4921210" y="3478774"/>
            <a:ext cx="1440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4928438" y="3919213"/>
            <a:ext cx="1527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4921210" y="5017882"/>
            <a:ext cx="1599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1680850" y="1966606"/>
            <a:ext cx="1440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H="1">
            <a:off x="1104786" y="1894598"/>
            <a:ext cx="1440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857583" y="3638465"/>
            <a:ext cx="301686" cy="369332"/>
          </a:xfrm>
          <a:prstGeom prst="rect">
            <a:avLst/>
          </a:prstGeom>
          <a:noFill/>
        </p:spPr>
        <p:txBody>
          <a:bodyPr wrap="none" rtlCol="0">
            <a:spAutoFit/>
          </a:bodyPr>
          <a:lstStyle/>
          <a:p>
            <a:r>
              <a:rPr lang="en-US" dirty="0"/>
              <a:t>1</a:t>
            </a:r>
            <a:endParaRPr lang="ru-RU" dirty="0"/>
          </a:p>
        </p:txBody>
      </p:sp>
      <p:sp>
        <p:nvSpPr>
          <p:cNvPr id="44" name="TextBox 43"/>
          <p:cNvSpPr txBox="1"/>
          <p:nvPr/>
        </p:nvSpPr>
        <p:spPr>
          <a:xfrm>
            <a:off x="4849202" y="3190742"/>
            <a:ext cx="301686" cy="369332"/>
          </a:xfrm>
          <a:prstGeom prst="rect">
            <a:avLst/>
          </a:prstGeom>
          <a:noFill/>
        </p:spPr>
        <p:txBody>
          <a:bodyPr wrap="none" rtlCol="0">
            <a:spAutoFit/>
          </a:bodyPr>
          <a:lstStyle/>
          <a:p>
            <a:r>
              <a:rPr lang="en-US" dirty="0"/>
              <a:t>2</a:t>
            </a:r>
            <a:endParaRPr lang="ru-RU" dirty="0"/>
          </a:p>
        </p:txBody>
      </p:sp>
      <p:sp>
        <p:nvSpPr>
          <p:cNvPr id="45" name="TextBox 44"/>
          <p:cNvSpPr txBox="1"/>
          <p:nvPr/>
        </p:nvSpPr>
        <p:spPr>
          <a:xfrm>
            <a:off x="1032778" y="1606566"/>
            <a:ext cx="301686" cy="369332"/>
          </a:xfrm>
          <a:prstGeom prst="rect">
            <a:avLst/>
          </a:prstGeom>
          <a:noFill/>
        </p:spPr>
        <p:txBody>
          <a:bodyPr wrap="none" rtlCol="0">
            <a:spAutoFit/>
          </a:bodyPr>
          <a:lstStyle/>
          <a:p>
            <a:r>
              <a:rPr lang="en-US" dirty="0"/>
              <a:t>3</a:t>
            </a:r>
            <a:endParaRPr lang="ru-RU" dirty="0"/>
          </a:p>
        </p:txBody>
      </p:sp>
      <p:sp>
        <p:nvSpPr>
          <p:cNvPr id="46" name="TextBox 45"/>
          <p:cNvSpPr txBox="1"/>
          <p:nvPr/>
        </p:nvSpPr>
        <p:spPr>
          <a:xfrm>
            <a:off x="1602015" y="1678574"/>
            <a:ext cx="301686" cy="369332"/>
          </a:xfrm>
          <a:prstGeom prst="rect">
            <a:avLst/>
          </a:prstGeom>
          <a:noFill/>
        </p:spPr>
        <p:txBody>
          <a:bodyPr wrap="none" rtlCol="0">
            <a:spAutoFit/>
          </a:bodyPr>
          <a:lstStyle/>
          <a:p>
            <a:r>
              <a:rPr lang="en-US" dirty="0"/>
              <a:t>5</a:t>
            </a:r>
            <a:endParaRPr lang="ru-RU" dirty="0"/>
          </a:p>
        </p:txBody>
      </p:sp>
      <p:sp>
        <p:nvSpPr>
          <p:cNvPr id="47" name="TextBox 46"/>
          <p:cNvSpPr txBox="1"/>
          <p:nvPr/>
        </p:nvSpPr>
        <p:spPr>
          <a:xfrm>
            <a:off x="4847785" y="4734957"/>
            <a:ext cx="301686" cy="369332"/>
          </a:xfrm>
          <a:prstGeom prst="rect">
            <a:avLst/>
          </a:prstGeom>
          <a:noFill/>
        </p:spPr>
        <p:txBody>
          <a:bodyPr wrap="none" rtlCol="0">
            <a:spAutoFit/>
          </a:bodyPr>
          <a:lstStyle/>
          <a:p>
            <a:r>
              <a:rPr lang="en-US" dirty="0"/>
              <a:t>4</a:t>
            </a:r>
            <a:endParaRPr lang="ru-RU" dirty="0"/>
          </a:p>
        </p:txBody>
      </p:sp>
      <p:graphicFrame>
        <p:nvGraphicFramePr>
          <p:cNvPr id="23" name="Диаграмма 2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68013249"/>
              </p:ext>
            </p:extLst>
          </p:nvPr>
        </p:nvGraphicFramePr>
        <p:xfrm>
          <a:off x="6919783" y="962119"/>
          <a:ext cx="4815795" cy="2889476"/>
        </p:xfrm>
        <a:graphic>
          <a:graphicData uri="http://schemas.openxmlformats.org/drawingml/2006/chart">
            <c:chart xmlns:c="http://schemas.openxmlformats.org/drawingml/2006/chart" xmlns:r="http://schemas.openxmlformats.org/officeDocument/2006/relationships" r:id="rId3"/>
          </a:graphicData>
        </a:graphic>
      </p:graphicFrame>
      <p:pic>
        <p:nvPicPr>
          <p:cNvPr id="24" name="Picture 3">
            <a:extLst>
              <a:ext uri="{FF2B5EF4-FFF2-40B4-BE49-F238E27FC236}">
                <a16:creationId xmlns:a16="http://schemas.microsoft.com/office/drawing/2014/main" id="{C2893BBC-D02B-411C-8BCE-0683DF06B8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Номер слайда 5">
            <a:extLst>
              <a:ext uri="{FF2B5EF4-FFF2-40B4-BE49-F238E27FC236}">
                <a16:creationId xmlns:a16="http://schemas.microsoft.com/office/drawing/2014/main" id="{272118AE-1FD3-424A-ACB9-5777370A1586}"/>
              </a:ext>
            </a:extLst>
          </p:cNvPr>
          <p:cNvSpPr>
            <a:spLocks noGrp="1"/>
          </p:cNvSpPr>
          <p:nvPr>
            <p:ph type="sldNum" sz="quarter" idx="12"/>
          </p:nvPr>
        </p:nvSpPr>
        <p:spPr/>
        <p:txBody>
          <a:bodyPr/>
          <a:lstStyle/>
          <a:p>
            <a:fld id="{95C09F22-743A-4726-A673-F65BFACC5DE1}" type="slidenum">
              <a:rPr lang="ru-RU" smtClean="0"/>
              <a:pPr/>
              <a:t>19</a:t>
            </a:fld>
            <a:endParaRPr lang="ru-RU"/>
          </a:p>
        </p:txBody>
      </p:sp>
    </p:spTree>
    <p:extLst>
      <p:ext uri="{BB962C8B-B14F-4D97-AF65-F5344CB8AC3E}">
        <p14:creationId xmlns:p14="http://schemas.microsoft.com/office/powerpoint/2010/main" val="149280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Times New Roman" pitchFamily="18" charset="0"/>
                <a:cs typeface="Times New Roman" pitchFamily="18" charset="0"/>
              </a:rPr>
              <a:t>Contents</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r>
              <a:rPr lang="en-US" dirty="0">
                <a:latin typeface="Times New Roman" pitchFamily="18" charset="0"/>
                <a:cs typeface="Times New Roman" pitchFamily="18" charset="0"/>
              </a:rPr>
              <a:t>Setup of Si-planes in February-April_2018 </a:t>
            </a:r>
            <a:endParaRPr lang="ru-RU" dirty="0">
              <a:latin typeface="Times New Roman" pitchFamily="18" charset="0"/>
              <a:cs typeface="Times New Roman" pitchFamily="18" charset="0"/>
            </a:endParaRPr>
          </a:p>
          <a:p>
            <a:r>
              <a:rPr lang="en-US" dirty="0">
                <a:latin typeface="Times New Roman" pitchFamily="18" charset="0"/>
                <a:cs typeface="Times New Roman" pitchFamily="18" charset="0"/>
              </a:rPr>
              <a:t>Main results</a:t>
            </a:r>
          </a:p>
          <a:p>
            <a:r>
              <a:rPr lang="en-US" dirty="0">
                <a:latin typeface="Times New Roman" pitchFamily="18" charset="0"/>
                <a:cs typeface="Times New Roman" pitchFamily="18" charset="0"/>
              </a:rPr>
              <a:t>Problems for FE chips without beam zone in Si planes (big amplitudes of ions signal ∆E)</a:t>
            </a:r>
          </a:p>
          <a:p>
            <a:r>
              <a:rPr lang="en-US" dirty="0">
                <a:latin typeface="Times New Roman" pitchFamily="18" charset="0"/>
                <a:cs typeface="Times New Roman" pitchFamily="18" charset="0"/>
              </a:rPr>
              <a:t>Setup of Si-planes with beam hole for 2020 </a:t>
            </a:r>
            <a:endParaRPr lang="ru-RU" dirty="0">
              <a:latin typeface="Times New Roman" pitchFamily="18" charset="0"/>
              <a:cs typeface="Times New Roman" pitchFamily="18" charset="0"/>
            </a:endParaRPr>
          </a:p>
          <a:p>
            <a:r>
              <a:rPr lang="en-US" dirty="0">
                <a:latin typeface="Times New Roman" pitchFamily="18" charset="0"/>
                <a:cs typeface="Times New Roman" pitchFamily="18" charset="0"/>
              </a:rPr>
              <a:t>Conclusion</a:t>
            </a:r>
            <a:br>
              <a:rPr lang="en-US"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95C09F22-743A-4726-A673-F65BFACC5DE1}" type="slidenum">
              <a:rPr lang="ru-RU" smtClean="0"/>
              <a:pPr/>
              <a:t>2</a:t>
            </a:fld>
            <a:endParaRPr lang="ru-RU"/>
          </a:p>
        </p:txBody>
      </p:sp>
      <p:pic>
        <p:nvPicPr>
          <p:cNvPr id="6"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a:extLst>
              <a:ext uri="{FF2B5EF4-FFF2-40B4-BE49-F238E27FC236}">
                <a16:creationId xmlns:a16="http://schemas.microsoft.com/office/drawing/2014/main" id="{7BC479C6-4D88-47F1-8469-BD789895F136}"/>
              </a:ext>
            </a:extLst>
          </p:cNvPr>
          <p:cNvSpPr txBox="1">
            <a:spLocks noChangeArrowheads="1"/>
          </p:cNvSpPr>
          <p:nvPr/>
        </p:nvSpPr>
        <p:spPr bwMode="auto">
          <a:xfrm>
            <a:off x="49244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p>
        </p:txBody>
      </p:sp>
      <p:sp>
        <p:nvSpPr>
          <p:cNvPr id="15367" name="Text Box 7">
            <a:extLst>
              <a:ext uri="{FF2B5EF4-FFF2-40B4-BE49-F238E27FC236}">
                <a16:creationId xmlns:a16="http://schemas.microsoft.com/office/drawing/2014/main" id="{A5328FEE-7C24-46CE-AA5E-0FE5FA384490}"/>
              </a:ext>
            </a:extLst>
          </p:cNvPr>
          <p:cNvSpPr txBox="1">
            <a:spLocks noChangeArrowheads="1"/>
          </p:cNvSpPr>
          <p:nvPr/>
        </p:nvSpPr>
        <p:spPr bwMode="auto">
          <a:xfrm>
            <a:off x="919992" y="136525"/>
            <a:ext cx="103520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b="1" i="1" dirty="0">
                <a:latin typeface="Times New Roman" pitchFamily="18" charset="0"/>
                <a:cs typeface="Times New Roman" pitchFamily="18" charset="0"/>
              </a:rPr>
              <a:t>Row data: run_1898 (CH</a:t>
            </a:r>
            <a:r>
              <a:rPr lang="en-US" altLang="ru-RU" b="1" i="1" baseline="-25000" dirty="0">
                <a:latin typeface="Times New Roman" pitchFamily="18" charset="0"/>
                <a:cs typeface="Times New Roman" pitchFamily="18" charset="0"/>
              </a:rPr>
              <a:t>2</a:t>
            </a:r>
            <a:r>
              <a:rPr lang="en-US" altLang="ru-RU" b="1" i="1" dirty="0">
                <a:latin typeface="Times New Roman" pitchFamily="18" charset="0"/>
                <a:cs typeface="Times New Roman" pitchFamily="18" charset="0"/>
              </a:rPr>
              <a:t> – target), C-beam_4.5GeV/n, M8_1 event 6535; (session #54, March’17)</a:t>
            </a:r>
            <a:endParaRPr lang="ru-RU" altLang="ru-RU" b="1" i="1"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0B970B9B-AD79-4923-8B40-878038AAF7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338" y="531064"/>
            <a:ext cx="8786841" cy="5713218"/>
          </a:xfrm>
          <a:prstGeom prst="rect">
            <a:avLst/>
          </a:prstGeom>
        </p:spPr>
      </p:pic>
      <p:pic>
        <p:nvPicPr>
          <p:cNvPr id="6"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20</a:t>
            </a:fld>
            <a:endParaRPr lang="ru-RU"/>
          </a:p>
        </p:txBody>
      </p:sp>
    </p:spTree>
    <p:extLst>
      <p:ext uri="{BB962C8B-B14F-4D97-AF65-F5344CB8AC3E}">
        <p14:creationId xmlns:p14="http://schemas.microsoft.com/office/powerpoint/2010/main" val="2874534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BD1A93A-9B3F-4953-82B1-769A711813AF}"/>
              </a:ext>
            </a:extLst>
          </p:cNvPr>
          <p:cNvSpPr>
            <a:spLocks noGrp="1" noChangeArrowheads="1"/>
          </p:cNvSpPr>
          <p:nvPr>
            <p:ph type="title"/>
          </p:nvPr>
        </p:nvSpPr>
        <p:spPr>
          <a:xfrm>
            <a:off x="1581666" y="82380"/>
            <a:ext cx="8900984" cy="706437"/>
          </a:xfrm>
        </p:spPr>
        <p:txBody>
          <a:bodyPr>
            <a:noAutofit/>
          </a:bodyPr>
          <a:lstStyle/>
          <a:p>
            <a:r>
              <a:rPr lang="en-GB" altLang="ru-RU" sz="2200" b="1" dirty="0">
                <a:latin typeface="Times New Roman" pitchFamily="18" charset="0"/>
                <a:cs typeface="Times New Roman" pitchFamily="18" charset="0"/>
              </a:rPr>
              <a:t>Signals from passing through the module of relativistic electrons</a:t>
            </a:r>
            <a:r>
              <a:rPr lang="ru-RU" altLang="ru-RU" sz="2200" dirty="0">
                <a:latin typeface="Times New Roman" pitchFamily="18" charset="0"/>
                <a:cs typeface="Times New Roman" pitchFamily="18" charset="0"/>
              </a:rPr>
              <a:t> (</a:t>
            </a:r>
            <a:r>
              <a:rPr lang="en-US" altLang="ru-RU" sz="2200" b="1" i="1" baseline="30000" dirty="0">
                <a:solidFill>
                  <a:schemeClr val="accent2"/>
                </a:solidFill>
                <a:latin typeface="Times New Roman" pitchFamily="18" charset="0"/>
                <a:cs typeface="Times New Roman" pitchFamily="18" charset="0"/>
              </a:rPr>
              <a:t>106</a:t>
            </a:r>
            <a:r>
              <a:rPr lang="en-US" altLang="ru-RU" sz="2200" b="1" i="1" dirty="0">
                <a:solidFill>
                  <a:schemeClr val="accent2"/>
                </a:solidFill>
                <a:latin typeface="Times New Roman" pitchFamily="18" charset="0"/>
                <a:cs typeface="Times New Roman" pitchFamily="18" charset="0"/>
              </a:rPr>
              <a:t>Ru</a:t>
            </a:r>
            <a:r>
              <a:rPr lang="ru-RU" altLang="ru-RU" sz="2200" b="1" i="1" dirty="0">
                <a:solidFill>
                  <a:schemeClr val="accent2"/>
                </a:solidFill>
                <a:latin typeface="Times New Roman" pitchFamily="18" charset="0"/>
                <a:cs typeface="Times New Roman" pitchFamily="18" charset="0"/>
              </a:rPr>
              <a:t>)</a:t>
            </a:r>
            <a:r>
              <a:rPr lang="ru-RU" altLang="ru-RU" sz="2200" dirty="0">
                <a:latin typeface="Times New Roman" pitchFamily="18" charset="0"/>
                <a:cs typeface="Times New Roman" pitchFamily="18" charset="0"/>
              </a:rPr>
              <a:t> </a:t>
            </a:r>
          </a:p>
        </p:txBody>
      </p:sp>
      <p:pic>
        <p:nvPicPr>
          <p:cNvPr id="13316" name="Рисунок 9" descr="TEK00185.PNG">
            <a:extLst>
              <a:ext uri="{FF2B5EF4-FFF2-40B4-BE49-F238E27FC236}">
                <a16:creationId xmlns:a16="http://schemas.microsoft.com/office/drawing/2014/main" id="{4D5DA0B9-CDE5-4023-BA9F-441599E0532E}"/>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919288" y="1026682"/>
            <a:ext cx="8496300" cy="5040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21</a:t>
            </a:fld>
            <a:endParaRPr lang="ru-RU"/>
          </a:p>
        </p:txBody>
      </p:sp>
    </p:spTree>
    <p:extLst>
      <p:ext uri="{BB962C8B-B14F-4D97-AF65-F5344CB8AC3E}">
        <p14:creationId xmlns:p14="http://schemas.microsoft.com/office/powerpoint/2010/main" val="258590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441621" y="1"/>
            <a:ext cx="9308757" cy="930876"/>
          </a:xfrm>
        </p:spPr>
        <p:txBody>
          <a:bodyPr>
            <a:noAutofit/>
          </a:bodyPr>
          <a:lstStyle/>
          <a:p>
            <a:r>
              <a:rPr lang="en-US" sz="3200" b="1" i="1" u="sng" dirty="0">
                <a:solidFill>
                  <a:srgbClr val="FF0000"/>
                </a:solidFill>
                <a:latin typeface="Times New Roman" pitchFamily="18" charset="0"/>
                <a:cs typeface="Times New Roman" pitchFamily="18" charset="0"/>
              </a:rPr>
              <a:t>Kr-beam</a:t>
            </a:r>
            <a:r>
              <a:rPr lang="en-US" sz="3200" dirty="0">
                <a:latin typeface="Times New Roman" pitchFamily="18" charset="0"/>
                <a:cs typeface="Times New Roman" pitchFamily="18" charset="0"/>
              </a:rPr>
              <a:t> position in Si-Vertex detector, </a:t>
            </a:r>
            <a:r>
              <a:rPr lang="en-US" sz="2000" i="1" dirty="0">
                <a:latin typeface="Times New Roman" pitchFamily="18" charset="0"/>
                <a:cs typeface="Times New Roman" pitchFamily="18" charset="0"/>
              </a:rPr>
              <a:t>April 2018 (Session #55)</a:t>
            </a:r>
            <a:endParaRPr lang="ru-RU" sz="2000" i="1" dirty="0">
              <a:latin typeface="Times New Roman" pitchFamily="18" charset="0"/>
              <a:cs typeface="Times New Roman" pitchFamily="18" charset="0"/>
            </a:endParaRPr>
          </a:p>
        </p:txBody>
      </p:sp>
      <p:sp>
        <p:nvSpPr>
          <p:cNvPr id="10" name="Содержимое 9"/>
          <p:cNvSpPr>
            <a:spLocks noGrp="1"/>
          </p:cNvSpPr>
          <p:nvPr>
            <p:ph sz="half" idx="2"/>
          </p:nvPr>
        </p:nvSpPr>
        <p:spPr>
          <a:xfrm>
            <a:off x="1811524" y="5297438"/>
            <a:ext cx="8568952" cy="1008112"/>
          </a:xfrm>
        </p:spPr>
        <p:txBody>
          <a:bodyPr>
            <a:normAutofit fontScale="70000" lnSpcReduction="20000"/>
          </a:bodyPr>
          <a:lstStyle/>
          <a:p>
            <a:pPr>
              <a:buNone/>
            </a:pPr>
            <a:r>
              <a:rPr lang="en-US" dirty="0">
                <a:latin typeface="Times New Roman" pitchFamily="18" charset="0"/>
                <a:cs typeface="Times New Roman" pitchFamily="18" charset="0"/>
              </a:rPr>
              <a:t>Run 5039:</a:t>
            </a:r>
          </a:p>
          <a:p>
            <a:pPr>
              <a:buNone/>
            </a:pPr>
            <a:r>
              <a:rPr lang="en-US" dirty="0">
                <a:latin typeface="Times New Roman" pitchFamily="18" charset="0"/>
                <a:cs typeface="Times New Roman" pitchFamily="18" charset="0"/>
              </a:rPr>
              <a:t> 	Kr – 2,6GeV; Beam Triger + BD &gt; 3; Target No; SP41 = 1150, </a:t>
            </a:r>
          </a:p>
          <a:p>
            <a:pPr>
              <a:buNone/>
            </a:pPr>
            <a:r>
              <a:rPr lang="en-US" dirty="0">
                <a:latin typeface="Times New Roman" pitchFamily="18" charset="0"/>
                <a:cs typeface="Times New Roman" pitchFamily="18" charset="0"/>
              </a:rPr>
              <a:t>	SP57 = 50, VKM = 125; Cluster Size &gt; 2</a:t>
            </a:r>
            <a:endParaRPr lang="ru-RU" dirty="0">
              <a:latin typeface="Times New Roman" pitchFamily="18" charset="0"/>
              <a:cs typeface="Times New Roman" pitchFamily="18" charset="0"/>
            </a:endParaRPr>
          </a:p>
        </p:txBody>
      </p:sp>
      <p:pic>
        <p:nvPicPr>
          <p:cNvPr id="4098" name="Picture 2" descr="C:\Users\user\Desktop\вырезалки\Для презентации\v1_Run5039_Kr_No Target.png"/>
          <p:cNvPicPr>
            <a:picLocks noChangeAspect="1" noChangeArrowheads="1"/>
          </p:cNvPicPr>
          <p:nvPr/>
        </p:nvPicPr>
        <p:blipFill>
          <a:blip r:embed="rId2" cstate="print"/>
          <a:srcRect/>
          <a:stretch>
            <a:fillRect/>
          </a:stretch>
        </p:blipFill>
        <p:spPr bwMode="auto">
          <a:xfrm>
            <a:off x="2639617" y="1936602"/>
            <a:ext cx="2943225" cy="3076575"/>
          </a:xfrm>
          <a:prstGeom prst="rect">
            <a:avLst/>
          </a:prstGeom>
          <a:noFill/>
        </p:spPr>
      </p:pic>
      <p:pic>
        <p:nvPicPr>
          <p:cNvPr id="4099" name="Picture 3" descr="C:\Users\user\Desktop\вырезалки\Для презентации\v2_Run5039_Kr_No Target.png"/>
          <p:cNvPicPr>
            <a:picLocks noChangeAspect="1" noChangeArrowheads="1"/>
          </p:cNvPicPr>
          <p:nvPr/>
        </p:nvPicPr>
        <p:blipFill>
          <a:blip r:embed="rId3" cstate="print"/>
          <a:srcRect/>
          <a:stretch>
            <a:fillRect/>
          </a:stretch>
        </p:blipFill>
        <p:spPr bwMode="auto">
          <a:xfrm>
            <a:off x="6312024" y="1992610"/>
            <a:ext cx="2933700" cy="2876550"/>
          </a:xfrm>
          <a:prstGeom prst="rect">
            <a:avLst/>
          </a:prstGeom>
          <a:noFill/>
        </p:spPr>
      </p:pic>
      <p:sp>
        <p:nvSpPr>
          <p:cNvPr id="6" name="Прямоугольник 5">
            <a:extLst>
              <a:ext uri="{FF2B5EF4-FFF2-40B4-BE49-F238E27FC236}">
                <a16:creationId xmlns:a16="http://schemas.microsoft.com/office/drawing/2014/main" id="{19208E59-04BF-4226-9154-0568B9FEA52F}"/>
              </a:ext>
            </a:extLst>
          </p:cNvPr>
          <p:cNvSpPr/>
          <p:nvPr/>
        </p:nvSpPr>
        <p:spPr>
          <a:xfrm>
            <a:off x="3359696" y="1439947"/>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plane-1</a:t>
            </a:r>
            <a:endParaRPr lang="ru-RU" sz="1600" dirty="0">
              <a:latin typeface="Times New Roman" pitchFamily="18" charset="0"/>
              <a:cs typeface="Times New Roman" pitchFamily="18" charset="0"/>
            </a:endParaRPr>
          </a:p>
        </p:txBody>
      </p:sp>
      <p:sp>
        <p:nvSpPr>
          <p:cNvPr id="7" name="Прямоугольник 6">
            <a:extLst>
              <a:ext uri="{FF2B5EF4-FFF2-40B4-BE49-F238E27FC236}">
                <a16:creationId xmlns:a16="http://schemas.microsoft.com/office/drawing/2014/main" id="{3DBFA154-79A7-4A4C-B441-48894B1E27DC}"/>
              </a:ext>
            </a:extLst>
          </p:cNvPr>
          <p:cNvSpPr/>
          <p:nvPr/>
        </p:nvSpPr>
        <p:spPr>
          <a:xfrm>
            <a:off x="6986317" y="1484784"/>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plane-2</a:t>
            </a:r>
            <a:endParaRPr lang="ru-RU" sz="1600" dirty="0">
              <a:latin typeface="Times New Roman" pitchFamily="18" charset="0"/>
              <a:cs typeface="Times New Roman" pitchFamily="18" charset="0"/>
            </a:endParaRPr>
          </a:p>
        </p:txBody>
      </p:sp>
      <p:pic>
        <p:nvPicPr>
          <p:cNvPr id="9"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22</a:t>
            </a:fld>
            <a:endParaRPr lang="ru-RU"/>
          </a:p>
        </p:txBody>
      </p:sp>
    </p:spTree>
    <p:extLst>
      <p:ext uri="{BB962C8B-B14F-4D97-AF65-F5344CB8AC3E}">
        <p14:creationId xmlns:p14="http://schemas.microsoft.com/office/powerpoint/2010/main" val="117207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9"/>
          <p:cNvSpPr>
            <a:spLocks noGrp="1"/>
          </p:cNvSpPr>
          <p:nvPr>
            <p:ph sz="half" idx="2"/>
          </p:nvPr>
        </p:nvSpPr>
        <p:spPr>
          <a:xfrm>
            <a:off x="2025707" y="5076857"/>
            <a:ext cx="8568952" cy="1008112"/>
          </a:xfrm>
        </p:spPr>
        <p:txBody>
          <a:bodyPr>
            <a:normAutofit fontScale="70000" lnSpcReduction="20000"/>
          </a:bodyPr>
          <a:lstStyle/>
          <a:p>
            <a:pPr>
              <a:buNone/>
            </a:pPr>
            <a:r>
              <a:rPr lang="en-US" dirty="0">
                <a:latin typeface="Times New Roman" pitchFamily="18" charset="0"/>
                <a:cs typeface="Times New Roman" pitchFamily="18" charset="0"/>
              </a:rPr>
              <a:t>Run 4599: </a:t>
            </a:r>
          </a:p>
          <a:p>
            <a:pPr>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a:t>
            </a:r>
            <a:r>
              <a:rPr lang="en-US" dirty="0">
                <a:latin typeface="Times New Roman" pitchFamily="18" charset="0"/>
                <a:cs typeface="Times New Roman" pitchFamily="18" charset="0"/>
              </a:rPr>
              <a:t> – 3,2GeV; Beam Trigger + BD &gt; 3; Target No; SP41 = 1250, </a:t>
            </a:r>
          </a:p>
          <a:p>
            <a:pPr>
              <a:buNone/>
            </a:pPr>
            <a:r>
              <a:rPr lang="en-US" dirty="0">
                <a:latin typeface="Times New Roman" pitchFamily="18" charset="0"/>
                <a:cs typeface="Times New Roman" pitchFamily="18" charset="0"/>
              </a:rPr>
              <a:t>	SP57 = 0, VKM = 140; Cluster Size &gt; 2</a:t>
            </a:r>
            <a:endParaRPr lang="ru-RU" dirty="0">
              <a:latin typeface="Times New Roman" pitchFamily="18" charset="0"/>
              <a:cs typeface="Times New Roman" pitchFamily="18" charset="0"/>
            </a:endParaRPr>
          </a:p>
        </p:txBody>
      </p:sp>
      <p:pic>
        <p:nvPicPr>
          <p:cNvPr id="3074" name="Picture 2" descr="C:\Users\user\Desktop\вырезалки\Для презентации\v2_Run4599_Ar_No Target.png"/>
          <p:cNvPicPr>
            <a:picLocks noChangeAspect="1" noChangeArrowheads="1"/>
          </p:cNvPicPr>
          <p:nvPr/>
        </p:nvPicPr>
        <p:blipFill>
          <a:blip r:embed="rId2" cstate="print"/>
          <a:srcRect/>
          <a:stretch>
            <a:fillRect/>
          </a:stretch>
        </p:blipFill>
        <p:spPr bwMode="auto">
          <a:xfrm>
            <a:off x="6593953" y="1780112"/>
            <a:ext cx="2924175" cy="2876550"/>
          </a:xfrm>
          <a:prstGeom prst="rect">
            <a:avLst/>
          </a:prstGeom>
          <a:noFill/>
        </p:spPr>
      </p:pic>
      <p:pic>
        <p:nvPicPr>
          <p:cNvPr id="3075" name="Picture 3" descr="C:\Users\user\Desktop\вырезалки\Для презентации\v1_Run4599_Ar_No Target.png"/>
          <p:cNvPicPr>
            <a:picLocks noChangeAspect="1" noChangeArrowheads="1"/>
          </p:cNvPicPr>
          <p:nvPr/>
        </p:nvPicPr>
        <p:blipFill>
          <a:blip r:embed="rId3" cstate="print"/>
          <a:srcRect/>
          <a:stretch>
            <a:fillRect/>
          </a:stretch>
        </p:blipFill>
        <p:spPr bwMode="auto">
          <a:xfrm>
            <a:off x="2677294" y="1788350"/>
            <a:ext cx="2914650" cy="3028950"/>
          </a:xfrm>
          <a:prstGeom prst="rect">
            <a:avLst/>
          </a:prstGeom>
          <a:noFill/>
        </p:spPr>
      </p:pic>
      <p:sp>
        <p:nvSpPr>
          <p:cNvPr id="6" name="Прямоугольник 5">
            <a:extLst>
              <a:ext uri="{FF2B5EF4-FFF2-40B4-BE49-F238E27FC236}">
                <a16:creationId xmlns:a16="http://schemas.microsoft.com/office/drawing/2014/main" id="{35E28159-D1C4-4A00-BEA8-834A30C20D07}"/>
              </a:ext>
            </a:extLst>
          </p:cNvPr>
          <p:cNvSpPr/>
          <p:nvPr/>
        </p:nvSpPr>
        <p:spPr>
          <a:xfrm>
            <a:off x="3237138" y="1192861"/>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plane-1</a:t>
            </a:r>
            <a:endParaRPr lang="ru-RU" sz="1600" dirty="0">
              <a:latin typeface="Times New Roman" pitchFamily="18" charset="0"/>
              <a:cs typeface="Times New Roman" pitchFamily="18" charset="0"/>
            </a:endParaRPr>
          </a:p>
        </p:txBody>
      </p:sp>
      <p:sp>
        <p:nvSpPr>
          <p:cNvPr id="7" name="Прямоугольник 6">
            <a:extLst>
              <a:ext uri="{FF2B5EF4-FFF2-40B4-BE49-F238E27FC236}">
                <a16:creationId xmlns:a16="http://schemas.microsoft.com/office/drawing/2014/main" id="{8AB1A08F-505B-48CA-9308-0D359BBF5B96}"/>
              </a:ext>
            </a:extLst>
          </p:cNvPr>
          <p:cNvSpPr/>
          <p:nvPr/>
        </p:nvSpPr>
        <p:spPr>
          <a:xfrm>
            <a:off x="7197578" y="1184623"/>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plane-2</a:t>
            </a:r>
            <a:endParaRPr lang="ru-RU" sz="1600" dirty="0">
              <a:latin typeface="Times New Roman" pitchFamily="18" charset="0"/>
              <a:cs typeface="Times New Roman" pitchFamily="18" charset="0"/>
            </a:endParaRPr>
          </a:p>
        </p:txBody>
      </p:sp>
      <p:sp>
        <p:nvSpPr>
          <p:cNvPr id="9" name="Заголовок 7">
            <a:extLst>
              <a:ext uri="{FF2B5EF4-FFF2-40B4-BE49-F238E27FC236}">
                <a16:creationId xmlns:a16="http://schemas.microsoft.com/office/drawing/2014/main" id="{E5A65805-CB89-4075-8931-D30CD7101D70}"/>
              </a:ext>
            </a:extLst>
          </p:cNvPr>
          <p:cNvSpPr>
            <a:spLocks noGrp="1"/>
          </p:cNvSpPr>
          <p:nvPr>
            <p:ph type="title"/>
          </p:nvPr>
        </p:nvSpPr>
        <p:spPr>
          <a:xfrm>
            <a:off x="1383956" y="0"/>
            <a:ext cx="9399373" cy="881449"/>
          </a:xfrm>
        </p:spPr>
        <p:txBody>
          <a:bodyPr>
            <a:noAutofit/>
          </a:bodyPr>
          <a:lstStyle/>
          <a:p>
            <a:r>
              <a:rPr lang="en-US" sz="3200" b="1" i="1" u="sng" dirty="0" err="1">
                <a:solidFill>
                  <a:srgbClr val="FF0000"/>
                </a:solidFill>
                <a:latin typeface="Times New Roman" pitchFamily="18" charset="0"/>
                <a:cs typeface="Times New Roman" pitchFamily="18" charset="0"/>
              </a:rPr>
              <a:t>Ar</a:t>
            </a:r>
            <a:r>
              <a:rPr lang="en-US" sz="3200" b="1" i="1" u="sng" dirty="0">
                <a:solidFill>
                  <a:srgbClr val="FF0000"/>
                </a:solidFill>
                <a:latin typeface="Times New Roman" pitchFamily="18" charset="0"/>
                <a:cs typeface="Times New Roman" pitchFamily="18" charset="0"/>
              </a:rPr>
              <a:t>-beam</a:t>
            </a:r>
            <a:r>
              <a:rPr lang="en-US" sz="3200" dirty="0">
                <a:latin typeface="Times New Roman" pitchFamily="18" charset="0"/>
                <a:cs typeface="Times New Roman" pitchFamily="18" charset="0"/>
              </a:rPr>
              <a:t> position in Si-Vertex detector, </a:t>
            </a:r>
            <a:r>
              <a:rPr lang="en-US" sz="2000" i="1" dirty="0">
                <a:latin typeface="Times New Roman" pitchFamily="18" charset="0"/>
                <a:cs typeface="Times New Roman" pitchFamily="18" charset="0"/>
              </a:rPr>
              <a:t>April 2018 (Session #55)</a:t>
            </a:r>
            <a:endParaRPr lang="ru-RU" sz="2000" i="1" dirty="0">
              <a:latin typeface="Times New Roman" pitchFamily="18" charset="0"/>
              <a:cs typeface="Times New Roman" pitchFamily="18" charset="0"/>
            </a:endParaRPr>
          </a:p>
        </p:txBody>
      </p:sp>
      <p:pic>
        <p:nvPicPr>
          <p:cNvPr id="8"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23</a:t>
            </a:fld>
            <a:endParaRPr lang="ru-RU"/>
          </a:p>
        </p:txBody>
      </p:sp>
    </p:spTree>
    <p:extLst>
      <p:ext uri="{BB962C8B-B14F-4D97-AF65-F5344CB8AC3E}">
        <p14:creationId xmlns:p14="http://schemas.microsoft.com/office/powerpoint/2010/main" val="268888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9"/>
          <p:cNvSpPr>
            <a:spLocks noGrp="1"/>
          </p:cNvSpPr>
          <p:nvPr>
            <p:ph sz="half" idx="2"/>
          </p:nvPr>
        </p:nvSpPr>
        <p:spPr>
          <a:xfrm>
            <a:off x="1978581" y="5022913"/>
            <a:ext cx="8568952" cy="1008112"/>
          </a:xfrm>
        </p:spPr>
        <p:txBody>
          <a:bodyPr>
            <a:normAutofit fontScale="70000" lnSpcReduction="20000"/>
          </a:bodyPr>
          <a:lstStyle/>
          <a:p>
            <a:pPr>
              <a:buNone/>
            </a:pPr>
            <a:r>
              <a:rPr lang="en-US" dirty="0">
                <a:latin typeface="Times New Roman" pitchFamily="18" charset="0"/>
                <a:cs typeface="Times New Roman" pitchFamily="18" charset="0"/>
              </a:rPr>
              <a:t> Run 3481:</a:t>
            </a:r>
          </a:p>
          <a:p>
            <a:pPr>
              <a:buNone/>
            </a:pPr>
            <a:r>
              <a:rPr lang="en-US" dirty="0">
                <a:latin typeface="Times New Roman" pitchFamily="18" charset="0"/>
                <a:cs typeface="Times New Roman" pitchFamily="18" charset="0"/>
              </a:rPr>
              <a:t>	C – 3,17GeV; Trigger SRC IT; Target </a:t>
            </a:r>
            <a:r>
              <a:rPr lang="en-US" dirty="0" err="1">
                <a:latin typeface="Times New Roman" pitchFamily="18" charset="0"/>
                <a:cs typeface="Times New Roman" pitchFamily="18" charset="0"/>
              </a:rPr>
              <a:t>Pb</a:t>
            </a:r>
            <a:r>
              <a:rPr lang="en-US" dirty="0">
                <a:latin typeface="Times New Roman" pitchFamily="18" charset="0"/>
                <a:cs typeface="Times New Roman" pitchFamily="18" charset="0"/>
              </a:rPr>
              <a:t> 9mm; SP41 = 1400, </a:t>
            </a:r>
          </a:p>
          <a:p>
            <a:pPr>
              <a:buNone/>
            </a:pPr>
            <a:r>
              <a:rPr lang="en-US" dirty="0">
                <a:latin typeface="Times New Roman" pitchFamily="18" charset="0"/>
                <a:cs typeface="Times New Roman" pitchFamily="18" charset="0"/>
              </a:rPr>
              <a:t>	SP57 = 0, VKM = 0; Cluster Size &gt; 2</a:t>
            </a:r>
            <a:endParaRPr lang="ru-RU" dirty="0">
              <a:latin typeface="Times New Roman" pitchFamily="18" charset="0"/>
              <a:cs typeface="Times New Roman" pitchFamily="18" charset="0"/>
            </a:endParaRPr>
          </a:p>
        </p:txBody>
      </p:sp>
      <p:pic>
        <p:nvPicPr>
          <p:cNvPr id="2050" name="Picture 2" descr="C:\Users\user\Desktop\вырезалки\Для презентации\v1_Run3481_C_Pb9mm.png"/>
          <p:cNvPicPr>
            <a:picLocks noChangeAspect="1" noChangeArrowheads="1"/>
          </p:cNvPicPr>
          <p:nvPr/>
        </p:nvPicPr>
        <p:blipFill>
          <a:blip r:embed="rId2" cstate="print"/>
          <a:srcRect/>
          <a:stretch>
            <a:fillRect/>
          </a:stretch>
        </p:blipFill>
        <p:spPr bwMode="auto">
          <a:xfrm>
            <a:off x="2605408" y="1750096"/>
            <a:ext cx="3181350" cy="3028950"/>
          </a:xfrm>
          <a:prstGeom prst="rect">
            <a:avLst/>
          </a:prstGeom>
          <a:noFill/>
        </p:spPr>
      </p:pic>
      <p:pic>
        <p:nvPicPr>
          <p:cNvPr id="2051" name="Picture 3" descr="C:\Users\user\Desktop\вырезалки\Для презентации\v2_Run3481_C_Pb9mm.png"/>
          <p:cNvPicPr>
            <a:picLocks noChangeAspect="1" noChangeArrowheads="1"/>
          </p:cNvPicPr>
          <p:nvPr/>
        </p:nvPicPr>
        <p:blipFill>
          <a:blip r:embed="rId3" cstate="print"/>
          <a:srcRect/>
          <a:stretch>
            <a:fillRect/>
          </a:stretch>
        </p:blipFill>
        <p:spPr bwMode="auto">
          <a:xfrm>
            <a:off x="6520620" y="1756275"/>
            <a:ext cx="3143250" cy="2895600"/>
          </a:xfrm>
          <a:prstGeom prst="rect">
            <a:avLst/>
          </a:prstGeom>
          <a:noFill/>
        </p:spPr>
      </p:pic>
      <p:sp>
        <p:nvSpPr>
          <p:cNvPr id="7" name="Заголовок 7">
            <a:extLst>
              <a:ext uri="{FF2B5EF4-FFF2-40B4-BE49-F238E27FC236}">
                <a16:creationId xmlns:a16="http://schemas.microsoft.com/office/drawing/2014/main" id="{07D05B34-5A29-4499-A54F-102BA3750DD4}"/>
              </a:ext>
            </a:extLst>
          </p:cNvPr>
          <p:cNvSpPr>
            <a:spLocks noGrp="1"/>
          </p:cNvSpPr>
          <p:nvPr>
            <p:ph type="title"/>
          </p:nvPr>
        </p:nvSpPr>
        <p:spPr>
          <a:xfrm>
            <a:off x="922638" y="0"/>
            <a:ext cx="10025447" cy="840259"/>
          </a:xfrm>
        </p:spPr>
        <p:txBody>
          <a:bodyPr>
            <a:noAutofit/>
          </a:bodyPr>
          <a:lstStyle/>
          <a:p>
            <a:r>
              <a:rPr lang="en-US" sz="3200" dirty="0">
                <a:latin typeface="Times New Roman" pitchFamily="18" charset="0"/>
                <a:cs typeface="Times New Roman" pitchFamily="18" charset="0"/>
              </a:rPr>
              <a:t>Fragments of </a:t>
            </a:r>
            <a:r>
              <a:rPr lang="en-US" sz="3200" b="1" i="1" u="sng" dirty="0">
                <a:solidFill>
                  <a:srgbClr val="FF0000"/>
                </a:solidFill>
                <a:latin typeface="Times New Roman" pitchFamily="18" charset="0"/>
                <a:cs typeface="Times New Roman" pitchFamily="18" charset="0"/>
              </a:rPr>
              <a:t>C-beam</a:t>
            </a:r>
            <a:r>
              <a:rPr lang="en-US" sz="3200" dirty="0">
                <a:latin typeface="Times New Roman" pitchFamily="18" charset="0"/>
                <a:cs typeface="Times New Roman" pitchFamily="18" charset="0"/>
              </a:rPr>
              <a:t> in Si-Vertex detector, </a:t>
            </a:r>
            <a:r>
              <a:rPr lang="en-US" sz="2000" i="1" dirty="0">
                <a:latin typeface="Times New Roman" pitchFamily="18" charset="0"/>
                <a:cs typeface="Times New Roman" pitchFamily="18" charset="0"/>
              </a:rPr>
              <a:t>April 2018 (Session #55)</a:t>
            </a:r>
            <a:endParaRPr lang="ru-RU" sz="2000" i="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D17913A1-5DE3-4077-95A7-5EA69815AD9A}"/>
              </a:ext>
            </a:extLst>
          </p:cNvPr>
          <p:cNvSpPr/>
          <p:nvPr/>
        </p:nvSpPr>
        <p:spPr>
          <a:xfrm>
            <a:off x="3237138" y="1151671"/>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plane-1</a:t>
            </a:r>
            <a:endParaRPr lang="ru-RU" sz="1600" dirty="0">
              <a:latin typeface="Times New Roman" pitchFamily="18" charset="0"/>
              <a:cs typeface="Times New Roman" pitchFamily="18" charset="0"/>
            </a:endParaRPr>
          </a:p>
        </p:txBody>
      </p:sp>
      <p:sp>
        <p:nvSpPr>
          <p:cNvPr id="11" name="Прямоугольник 10">
            <a:extLst>
              <a:ext uri="{FF2B5EF4-FFF2-40B4-BE49-F238E27FC236}">
                <a16:creationId xmlns:a16="http://schemas.microsoft.com/office/drawing/2014/main" id="{37BA6362-FF4A-42E8-A1CF-CCF81375CC5C}"/>
              </a:ext>
            </a:extLst>
          </p:cNvPr>
          <p:cNvSpPr/>
          <p:nvPr/>
        </p:nvSpPr>
        <p:spPr>
          <a:xfrm>
            <a:off x="7176120" y="1184623"/>
            <a:ext cx="1607812" cy="338554"/>
          </a:xfrm>
          <a:prstGeom prst="rect">
            <a:avLst/>
          </a:prstGeom>
        </p:spPr>
        <p:txBody>
          <a:bodyPr wrap="none">
            <a:spAutoFit/>
          </a:bodyPr>
          <a:lstStyle/>
          <a:p>
            <a:r>
              <a:rPr lang="en-US" sz="1600" i="1" dirty="0">
                <a:latin typeface="Times New Roman" pitchFamily="18" charset="0"/>
                <a:cs typeface="Times New Roman" pitchFamily="18" charset="0"/>
              </a:rPr>
              <a:t>Si-Vertex plane-1</a:t>
            </a:r>
            <a:endParaRPr lang="ru-RU" sz="1600" dirty="0">
              <a:latin typeface="Times New Roman" pitchFamily="18" charset="0"/>
              <a:cs typeface="Times New Roman" pitchFamily="18" charset="0"/>
            </a:endParaRPr>
          </a:p>
        </p:txBody>
      </p:sp>
      <p:pic>
        <p:nvPicPr>
          <p:cNvPr id="8"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24</a:t>
            </a:fld>
            <a:endParaRPr lang="ru-RU"/>
          </a:p>
        </p:txBody>
      </p:sp>
    </p:spTree>
    <p:extLst>
      <p:ext uri="{BB962C8B-B14F-4D97-AF65-F5344CB8AC3E}">
        <p14:creationId xmlns:p14="http://schemas.microsoft.com/office/powerpoint/2010/main" val="2654304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7399B97-02DA-4AF8-9A29-AA015C11B2C5}"/>
              </a:ext>
            </a:extLst>
          </p:cNvPr>
          <p:cNvSpPr>
            <a:spLocks noGrp="1" noChangeArrowheads="1"/>
          </p:cNvSpPr>
          <p:nvPr>
            <p:ph type="body" idx="1"/>
          </p:nvPr>
        </p:nvSpPr>
        <p:spPr>
          <a:xfrm>
            <a:off x="8405767" y="1154762"/>
            <a:ext cx="3526871" cy="4351338"/>
          </a:xfrm>
        </p:spPr>
        <p:txBody>
          <a:bodyPr/>
          <a:lstStyle/>
          <a:p>
            <a:r>
              <a:rPr lang="en-US" altLang="ru-RU" dirty="0">
                <a:latin typeface="Times New Roman" pitchFamily="18" charset="0"/>
                <a:cs typeface="Times New Roman" pitchFamily="18" charset="0"/>
              </a:rPr>
              <a:t>Region of US-bonding between PADs-chip (VATAGP7) and PADs-pitch adapter (PA-640)</a:t>
            </a:r>
            <a:endParaRPr lang="ru-RU" altLang="ru-RU" dirty="0">
              <a:latin typeface="Times New Roman" pitchFamily="18" charset="0"/>
              <a:cs typeface="Times New Roman" pitchFamily="18" charset="0"/>
            </a:endParaRPr>
          </a:p>
        </p:txBody>
      </p:sp>
      <p:sp>
        <p:nvSpPr>
          <p:cNvPr id="21509" name="Text Box 5">
            <a:extLst>
              <a:ext uri="{FF2B5EF4-FFF2-40B4-BE49-F238E27FC236}">
                <a16:creationId xmlns:a16="http://schemas.microsoft.com/office/drawing/2014/main" id="{EEB907E2-9455-4C17-85EF-0E71B53B56D4}"/>
              </a:ext>
            </a:extLst>
          </p:cNvPr>
          <p:cNvSpPr txBox="1">
            <a:spLocks noChangeArrowheads="1"/>
          </p:cNvSpPr>
          <p:nvPr/>
        </p:nvSpPr>
        <p:spPr bwMode="auto">
          <a:xfrm>
            <a:off x="135580" y="4837963"/>
            <a:ext cx="9300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000" b="1" i="1" dirty="0"/>
              <a:t>PA-640</a:t>
            </a:r>
            <a:endParaRPr lang="ru-RU" altLang="ru-RU" sz="2000" b="1" i="1" dirty="0"/>
          </a:p>
        </p:txBody>
      </p:sp>
      <p:sp>
        <p:nvSpPr>
          <p:cNvPr id="21510" name="Text Box 6">
            <a:extLst>
              <a:ext uri="{FF2B5EF4-FFF2-40B4-BE49-F238E27FC236}">
                <a16:creationId xmlns:a16="http://schemas.microsoft.com/office/drawing/2014/main" id="{468B9213-CE48-4B42-9360-0338E2E5CE86}"/>
              </a:ext>
            </a:extLst>
          </p:cNvPr>
          <p:cNvSpPr txBox="1">
            <a:spLocks noChangeArrowheads="1"/>
          </p:cNvSpPr>
          <p:nvPr/>
        </p:nvSpPr>
        <p:spPr bwMode="auto">
          <a:xfrm>
            <a:off x="8238" y="1608137"/>
            <a:ext cx="1147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000" b="1" i="1" dirty="0"/>
              <a:t>VATAGP7</a:t>
            </a:r>
            <a:endParaRPr lang="ru-RU" altLang="ru-RU" sz="2000" b="1" i="1" dirty="0"/>
          </a:p>
        </p:txBody>
      </p:sp>
      <p:pic>
        <p:nvPicPr>
          <p:cNvPr id="4" name="Рисунок 3">
            <a:extLst>
              <a:ext uri="{FF2B5EF4-FFF2-40B4-BE49-F238E27FC236}">
                <a16:creationId xmlns:a16="http://schemas.microsoft.com/office/drawing/2014/main" id="{8BA98D8F-64F8-49CD-B2FB-CAFDD8E1B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579" y="242193"/>
            <a:ext cx="7294824" cy="6126474"/>
          </a:xfrm>
          <a:prstGeom prst="rect">
            <a:avLst/>
          </a:prstGeom>
        </p:spPr>
      </p:pic>
      <p:pic>
        <p:nvPicPr>
          <p:cNvPr id="7"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25</a:t>
            </a:fld>
            <a:endParaRPr lang="ru-RU"/>
          </a:p>
        </p:txBody>
      </p:sp>
    </p:spTree>
    <p:extLst>
      <p:ext uri="{BB962C8B-B14F-4D97-AF65-F5344CB8AC3E}">
        <p14:creationId xmlns:p14="http://schemas.microsoft.com/office/powerpoint/2010/main" val="4185590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42FA267-BFAD-4300-BCB9-5F89B7058744}"/>
              </a:ext>
            </a:extLst>
          </p:cNvPr>
          <p:cNvSpPr>
            <a:spLocks noGrp="1" noChangeArrowheads="1"/>
          </p:cNvSpPr>
          <p:nvPr>
            <p:ph type="title"/>
          </p:nvPr>
        </p:nvSpPr>
        <p:spPr>
          <a:xfrm>
            <a:off x="832022" y="0"/>
            <a:ext cx="10437341" cy="922337"/>
          </a:xfrm>
        </p:spPr>
        <p:txBody>
          <a:bodyPr/>
          <a:lstStyle/>
          <a:p>
            <a:r>
              <a:rPr lang="en-US" altLang="ru-RU" sz="2400" dirty="0">
                <a:latin typeface="Times New Roman" pitchFamily="18" charset="0"/>
                <a:cs typeface="Times New Roman" pitchFamily="18" charset="0"/>
              </a:rPr>
              <a:t>Visual control in LHEP of the PCBs-640 before encapsulation of VATAG7-chips</a:t>
            </a:r>
            <a:endParaRPr lang="ru-RU" altLang="ru-RU" sz="2400" dirty="0">
              <a:latin typeface="Times New Roman" pitchFamily="18" charset="0"/>
              <a:cs typeface="Times New Roman" pitchFamily="18" charset="0"/>
            </a:endParaRPr>
          </a:p>
        </p:txBody>
      </p:sp>
      <p:pic>
        <p:nvPicPr>
          <p:cNvPr id="24580" name="Picture 4">
            <a:extLst>
              <a:ext uri="{FF2B5EF4-FFF2-40B4-BE49-F238E27FC236}">
                <a16:creationId xmlns:a16="http://schemas.microsoft.com/office/drawing/2014/main" id="{A7396391-5FD3-46A6-B253-160EE4F4645E}"/>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610069" y="1008235"/>
            <a:ext cx="85693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30E77C6C-C70B-453D-B4CA-5914BF72F8D4}"/>
              </a:ext>
            </a:extLst>
          </p:cNvPr>
          <p:cNvSpPr txBox="1">
            <a:spLocks noChangeArrowheads="1"/>
          </p:cNvSpPr>
          <p:nvPr/>
        </p:nvSpPr>
        <p:spPr bwMode="auto">
          <a:xfrm>
            <a:off x="3487603" y="5267925"/>
            <a:ext cx="8095919"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solidFill>
                  <a:srgbClr val="CC0000"/>
                </a:solidFill>
                <a:latin typeface="Times New Roman" pitchFamily="18" charset="0"/>
                <a:ea typeface="ＭＳ Ｐゴシック" panose="020B0600070205080204" pitchFamily="34" charset="-128"/>
                <a:cs typeface="Times New Roman" pitchFamily="18" charset="0"/>
              </a:rPr>
              <a:t>Red PCB-640n+</a:t>
            </a:r>
            <a:r>
              <a:rPr lang="ru-RU" altLang="ja-JP" dirty="0">
                <a:solidFill>
                  <a:srgbClr val="CC0000"/>
                </a:solidFill>
                <a:latin typeface="Times New Roman" pitchFamily="18" charset="0"/>
                <a:cs typeface="Times New Roman" pitchFamily="18" charset="0"/>
              </a:rPr>
              <a:t> </a:t>
            </a:r>
            <a:r>
              <a:rPr lang="en-US" altLang="ja-JP" dirty="0">
                <a:solidFill>
                  <a:srgbClr val="CC0000"/>
                </a:solidFill>
                <a:latin typeface="Times New Roman" pitchFamily="18" charset="0"/>
                <a:ea typeface="ＭＳ Ｐゴシック" panose="020B0600070205080204" pitchFamily="34" charset="-128"/>
                <a:cs typeface="Times New Roman" pitchFamily="18" charset="0"/>
              </a:rPr>
              <a:t>(</a:t>
            </a:r>
            <a:r>
              <a:rPr lang="ru-RU" altLang="ja-JP" dirty="0">
                <a:solidFill>
                  <a:srgbClr val="CC0000"/>
                </a:solidFill>
                <a:latin typeface="Times New Roman" pitchFamily="18" charset="0"/>
                <a:cs typeface="Times New Roman" pitchFamily="18" charset="0"/>
              </a:rPr>
              <a:t>№007</a:t>
            </a:r>
            <a:r>
              <a:rPr lang="en-US" altLang="ja-JP" dirty="0">
                <a:solidFill>
                  <a:srgbClr val="CC0000"/>
                </a:solidFill>
                <a:latin typeface="Times New Roman" pitchFamily="18" charset="0"/>
                <a:ea typeface="ＭＳ Ｐゴシック" panose="020B0600070205080204" pitchFamily="34" charset="-128"/>
                <a:cs typeface="Times New Roman" pitchFamily="18" charset="0"/>
              </a:rPr>
              <a:t>)</a:t>
            </a:r>
            <a:r>
              <a:rPr lang="ru-RU" altLang="ja-JP" dirty="0">
                <a:solidFill>
                  <a:srgbClr val="CC0000"/>
                </a:solidFill>
                <a:latin typeface="Times New Roman" pitchFamily="18" charset="0"/>
                <a:cs typeface="Times New Roman" pitchFamily="18" charset="0"/>
              </a:rPr>
              <a:t>, </a:t>
            </a:r>
            <a:r>
              <a:rPr lang="en-US" altLang="ja-JP" dirty="0">
                <a:solidFill>
                  <a:srgbClr val="CC0000"/>
                </a:solidFill>
                <a:latin typeface="Times New Roman" pitchFamily="18" charset="0"/>
                <a:ea typeface="ＭＳ Ｐゴシック" panose="020B0600070205080204" pitchFamily="34" charset="-128"/>
                <a:cs typeface="Times New Roman" pitchFamily="18" charset="0"/>
              </a:rPr>
              <a:t>chip#2, the type of defect: the small piece of the Al-wire Ø18 µ on the surface PCB</a:t>
            </a:r>
            <a:endParaRPr lang="ru-RU" altLang="ru-RU" dirty="0">
              <a:solidFill>
                <a:srgbClr val="CC0000"/>
              </a:solidFill>
              <a:latin typeface="Times New Roman" pitchFamily="18" charset="0"/>
              <a:cs typeface="Times New Roman" pitchFamily="18" charset="0"/>
            </a:endParaRPr>
          </a:p>
        </p:txBody>
      </p:sp>
      <p:pic>
        <p:nvPicPr>
          <p:cNvPr id="6"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26</a:t>
            </a:fld>
            <a:endParaRPr lang="ru-RU" dirty="0"/>
          </a:p>
        </p:txBody>
      </p:sp>
    </p:spTree>
    <p:extLst>
      <p:ext uri="{BB962C8B-B14F-4D97-AF65-F5344CB8AC3E}">
        <p14:creationId xmlns:p14="http://schemas.microsoft.com/office/powerpoint/2010/main" val="1715089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2E4DF51-97A9-4F52-B3D8-3F2638168AD7}"/>
              </a:ext>
            </a:extLst>
          </p:cNvPr>
          <p:cNvSpPr>
            <a:spLocks noGrp="1" noChangeArrowheads="1"/>
          </p:cNvSpPr>
          <p:nvPr>
            <p:ph type="title"/>
          </p:nvPr>
        </p:nvSpPr>
        <p:spPr>
          <a:xfrm>
            <a:off x="747583" y="0"/>
            <a:ext cx="10515600" cy="1325563"/>
          </a:xfrm>
        </p:spPr>
        <p:txBody>
          <a:bodyPr/>
          <a:lstStyle/>
          <a:p>
            <a:r>
              <a:rPr lang="en-GB" altLang="ru-RU" sz="2000" b="1" dirty="0">
                <a:latin typeface="Times New Roman" panose="02020603050405020304" pitchFamily="18" charset="0"/>
                <a:cs typeface="Times New Roman" panose="02020603050405020304" pitchFamily="18" charset="0"/>
              </a:rPr>
              <a:t>The read-out electronics is designed and based on the non-encapsulated ASICs crystals – VATAGP7.1, manufactured by IDEAS2 (Norway). Each board contains five ASICs, bonding and filled with black compound</a:t>
            </a:r>
            <a:endParaRPr lang="ru-RU" altLang="ru-RU" sz="2000" b="1" dirty="0">
              <a:latin typeface="Times New Roman" panose="02020603050405020304" pitchFamily="18" charset="0"/>
              <a:cs typeface="Times New Roman" panose="02020603050405020304" pitchFamily="18" charset="0"/>
            </a:endParaRPr>
          </a:p>
        </p:txBody>
      </p:sp>
      <p:sp>
        <p:nvSpPr>
          <p:cNvPr id="9219" name="Rectangle 3">
            <a:extLst>
              <a:ext uri="{FF2B5EF4-FFF2-40B4-BE49-F238E27FC236}">
                <a16:creationId xmlns:a16="http://schemas.microsoft.com/office/drawing/2014/main" id="{D9077016-7948-4E2D-A4D8-44404B5F3402}"/>
              </a:ext>
            </a:extLst>
          </p:cNvPr>
          <p:cNvSpPr>
            <a:spLocks noGrp="1" noChangeArrowheads="1"/>
          </p:cNvSpPr>
          <p:nvPr>
            <p:ph type="body" sz="half" idx="1"/>
          </p:nvPr>
        </p:nvSpPr>
        <p:spPr>
          <a:xfrm>
            <a:off x="1774825" y="1353061"/>
            <a:ext cx="4249738" cy="4525963"/>
          </a:xfrm>
        </p:spPr>
        <p:txBody>
          <a:bodyPr/>
          <a:lstStyle/>
          <a:p>
            <a:pPr>
              <a:lnSpc>
                <a:spcPct val="80000"/>
              </a:lnSpc>
              <a:buFontTx/>
              <a:buNone/>
            </a:pPr>
            <a:r>
              <a:rPr lang="en-GB" altLang="ru-RU" sz="1800" b="1" i="1" dirty="0">
                <a:solidFill>
                  <a:srgbClr val="CC0000"/>
                </a:solidFill>
                <a:latin typeface="Times New Roman" panose="02020603050405020304" pitchFamily="18" charset="0"/>
                <a:cs typeface="Times New Roman" panose="02020603050405020304" pitchFamily="18" charset="0"/>
              </a:rPr>
              <a:t>The main parameters of the analogy part of this IC:</a:t>
            </a:r>
          </a:p>
          <a:p>
            <a:pPr>
              <a:lnSpc>
                <a:spcPct val="80000"/>
              </a:lnSpc>
            </a:pPr>
            <a:r>
              <a:rPr lang="en-GB" altLang="ru-RU" sz="1800" dirty="0">
                <a:latin typeface="Times New Roman" panose="02020603050405020304" pitchFamily="18" charset="0"/>
                <a:cs typeface="Times New Roman" panose="02020603050405020304" pitchFamily="18" charset="0"/>
              </a:rPr>
              <a:t>Number of </a:t>
            </a:r>
            <a:r>
              <a:rPr lang="en-GB" altLang="ru-RU" sz="1800" dirty="0" err="1">
                <a:latin typeface="Times New Roman" panose="02020603050405020304" pitchFamily="18" charset="0"/>
                <a:cs typeface="Times New Roman" panose="02020603050405020304" pitchFamily="18" charset="0"/>
              </a:rPr>
              <a:t>analog</a:t>
            </a:r>
            <a:r>
              <a:rPr lang="en-GB" altLang="ru-RU" sz="1800" dirty="0">
                <a:latin typeface="Times New Roman" panose="02020603050405020304" pitchFamily="18" charset="0"/>
                <a:cs typeface="Times New Roman" panose="02020603050405020304" pitchFamily="18" charset="0"/>
              </a:rPr>
              <a:t> inputs – 128;</a:t>
            </a:r>
          </a:p>
          <a:p>
            <a:pPr>
              <a:lnSpc>
                <a:spcPct val="80000"/>
              </a:lnSpc>
            </a:pPr>
            <a:r>
              <a:rPr lang="en-GB" altLang="ru-RU" sz="1800" dirty="0">
                <a:latin typeface="Times New Roman" panose="02020603050405020304" pitchFamily="18" charset="0"/>
                <a:cs typeface="Times New Roman" panose="02020603050405020304" pitchFamily="18" charset="0"/>
              </a:rPr>
              <a:t>The polarity of the input signals – +/-;</a:t>
            </a:r>
          </a:p>
          <a:p>
            <a:pPr>
              <a:lnSpc>
                <a:spcPct val="80000"/>
              </a:lnSpc>
            </a:pPr>
            <a:r>
              <a:rPr lang="en-GB" altLang="ru-RU" sz="1800" dirty="0">
                <a:latin typeface="Times New Roman" panose="02020603050405020304" pitchFamily="18" charset="0"/>
                <a:cs typeface="Times New Roman" panose="02020603050405020304" pitchFamily="18" charset="0"/>
              </a:rPr>
              <a:t>Gain – 16,5 </a:t>
            </a:r>
            <a:r>
              <a:rPr lang="en-GB" altLang="ru-RU" sz="1800" dirty="0" err="1">
                <a:latin typeface="Times New Roman" panose="02020603050405020304" pitchFamily="18" charset="0"/>
                <a:cs typeface="Times New Roman" panose="02020603050405020304" pitchFamily="18" charset="0"/>
              </a:rPr>
              <a:t>μA</a:t>
            </a:r>
            <a:r>
              <a:rPr lang="en-GB" altLang="ru-RU" sz="1800" dirty="0">
                <a:latin typeface="Times New Roman" panose="02020603050405020304" pitchFamily="18" charset="0"/>
                <a:cs typeface="Times New Roman" panose="02020603050405020304" pitchFamily="18" charset="0"/>
              </a:rPr>
              <a:t>/</a:t>
            </a:r>
            <a:r>
              <a:rPr lang="en-GB" altLang="ru-RU" sz="1800" dirty="0" err="1">
                <a:latin typeface="Times New Roman" panose="02020603050405020304" pitchFamily="18" charset="0"/>
                <a:cs typeface="Times New Roman" panose="02020603050405020304" pitchFamily="18" charset="0"/>
              </a:rPr>
              <a:t>fC</a:t>
            </a:r>
            <a:r>
              <a:rPr lang="en-GB" altLang="ru-RU" sz="1800" dirty="0">
                <a:latin typeface="Times New Roman" panose="02020603050405020304" pitchFamily="18" charset="0"/>
                <a:cs typeface="Times New Roman" panose="02020603050405020304" pitchFamily="18" charset="0"/>
              </a:rPr>
              <a:t>;</a:t>
            </a:r>
          </a:p>
          <a:p>
            <a:pPr>
              <a:lnSpc>
                <a:spcPct val="80000"/>
              </a:lnSpc>
            </a:pPr>
            <a:r>
              <a:rPr lang="en-GB" altLang="ru-RU" sz="1800" dirty="0">
                <a:latin typeface="Times New Roman" panose="02020603050405020304" pitchFamily="18" charset="0"/>
                <a:cs typeface="Times New Roman" panose="02020603050405020304" pitchFamily="18" charset="0"/>
              </a:rPr>
              <a:t>Dynamic range of signals – ±30 </a:t>
            </a:r>
            <a:r>
              <a:rPr lang="en-GB" altLang="ru-RU" sz="1800" dirty="0" err="1">
                <a:latin typeface="Times New Roman" panose="02020603050405020304" pitchFamily="18" charset="0"/>
                <a:cs typeface="Times New Roman" panose="02020603050405020304" pitchFamily="18" charset="0"/>
              </a:rPr>
              <a:t>fC</a:t>
            </a:r>
            <a:r>
              <a:rPr lang="ru-RU" altLang="ru-RU" sz="1800"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a:t>
            </a:r>
            <a:r>
              <a:rPr lang="en-US" altLang="ru-RU" sz="2000" dirty="0">
                <a:latin typeface="Times New Roman" panose="02020603050405020304" pitchFamily="18" charset="0"/>
                <a:cs typeface="Times New Roman" panose="02020603050405020304" pitchFamily="18" charset="0"/>
              </a:rPr>
              <a:t>~8 </a:t>
            </a:r>
            <a:r>
              <a:rPr lang="en-US" altLang="ru-RU" sz="2000" dirty="0" err="1">
                <a:latin typeface="Times New Roman" panose="02020603050405020304" pitchFamily="18" charset="0"/>
                <a:cs typeface="Times New Roman" panose="02020603050405020304" pitchFamily="18" charset="0"/>
              </a:rPr>
              <a:t>m.i.p</a:t>
            </a:r>
            <a:r>
              <a:rPr lang="en-US" altLang="ru-RU" sz="2000" dirty="0">
                <a:latin typeface="Times New Roman" panose="02020603050405020304" pitchFamily="18" charset="0"/>
                <a:cs typeface="Times New Roman" panose="02020603050405020304" pitchFamily="18" charset="0"/>
              </a:rPr>
              <a:t>.)</a:t>
            </a:r>
            <a:r>
              <a:rPr lang="en-GB" altLang="ru-RU" sz="1800" dirty="0">
                <a:latin typeface="Times New Roman" panose="02020603050405020304" pitchFamily="18" charset="0"/>
                <a:cs typeface="Times New Roman" panose="02020603050405020304" pitchFamily="18" charset="0"/>
              </a:rPr>
              <a:t>;</a:t>
            </a:r>
          </a:p>
          <a:p>
            <a:pPr>
              <a:lnSpc>
                <a:spcPct val="80000"/>
              </a:lnSpc>
            </a:pPr>
            <a:r>
              <a:rPr lang="en-GB" altLang="ru-RU" sz="1800" dirty="0">
                <a:latin typeface="Times New Roman" panose="02020603050405020304" pitchFamily="18" charset="0"/>
                <a:cs typeface="Times New Roman" panose="02020603050405020304" pitchFamily="18" charset="0"/>
              </a:rPr>
              <a:t>Integration time (slow SA) – 500 ns;</a:t>
            </a:r>
          </a:p>
          <a:p>
            <a:pPr>
              <a:lnSpc>
                <a:spcPct val="80000"/>
              </a:lnSpc>
            </a:pPr>
            <a:r>
              <a:rPr lang="en-GB" altLang="ru-RU" sz="1800" dirty="0">
                <a:latin typeface="Times New Roman" panose="02020603050405020304" pitchFamily="18" charset="0"/>
                <a:cs typeface="Times New Roman" panose="02020603050405020304" pitchFamily="18" charset="0"/>
              </a:rPr>
              <a:t>Integration time (fast SA) – 50 ns;</a:t>
            </a:r>
          </a:p>
          <a:p>
            <a:pPr>
              <a:lnSpc>
                <a:spcPct val="80000"/>
              </a:lnSpc>
            </a:pPr>
            <a:r>
              <a:rPr lang="en-GB" altLang="ru-RU" sz="1800" dirty="0">
                <a:latin typeface="Times New Roman" panose="02020603050405020304" pitchFamily="18" charset="0"/>
                <a:cs typeface="Times New Roman" panose="02020603050405020304" pitchFamily="18" charset="0"/>
              </a:rPr>
              <a:t>Intrinsic noise (at </a:t>
            </a:r>
            <a:r>
              <a:rPr lang="en-GB" altLang="ru-RU" sz="1800" dirty="0" err="1">
                <a:latin typeface="Times New Roman" panose="02020603050405020304" pitchFamily="18" charset="0"/>
                <a:cs typeface="Times New Roman" panose="02020603050405020304" pitchFamily="18" charset="0"/>
              </a:rPr>
              <a:t>Cin</a:t>
            </a:r>
            <a:r>
              <a:rPr lang="en-GB" altLang="ru-RU" sz="1800" dirty="0">
                <a:latin typeface="Times New Roman" panose="02020603050405020304" pitchFamily="18" charset="0"/>
                <a:cs typeface="Times New Roman" panose="02020603050405020304" pitchFamily="18" charset="0"/>
              </a:rPr>
              <a:t> = 0 pF) – 70 e;</a:t>
            </a:r>
          </a:p>
          <a:p>
            <a:pPr>
              <a:lnSpc>
                <a:spcPct val="80000"/>
              </a:lnSpc>
            </a:pPr>
            <a:r>
              <a:rPr lang="en-GB" altLang="ru-RU" sz="1800" dirty="0">
                <a:latin typeface="Times New Roman" panose="02020603050405020304" pitchFamily="18" charset="0"/>
                <a:cs typeface="Times New Roman" panose="02020603050405020304" pitchFamily="18" charset="0"/>
              </a:rPr>
              <a:t>Dependence of noise on input capacitance – 12 e/pF;</a:t>
            </a:r>
            <a:endParaRPr lang="ru-RU" altLang="ru-RU" sz="1800" dirty="0">
              <a:latin typeface="Times New Roman" panose="02020603050405020304" pitchFamily="18" charset="0"/>
              <a:cs typeface="Times New Roman" panose="02020603050405020304" pitchFamily="18" charset="0"/>
            </a:endParaRPr>
          </a:p>
        </p:txBody>
      </p:sp>
      <p:sp>
        <p:nvSpPr>
          <p:cNvPr id="9220" name="Rectangle 4">
            <a:extLst>
              <a:ext uri="{FF2B5EF4-FFF2-40B4-BE49-F238E27FC236}">
                <a16:creationId xmlns:a16="http://schemas.microsoft.com/office/drawing/2014/main" id="{3F4D2683-4C9D-4393-811B-494AE81B8EE5}"/>
              </a:ext>
            </a:extLst>
          </p:cNvPr>
          <p:cNvSpPr>
            <a:spLocks noGrp="1" noChangeArrowheads="1"/>
          </p:cNvSpPr>
          <p:nvPr>
            <p:ph type="body" sz="half" idx="2"/>
          </p:nvPr>
        </p:nvSpPr>
        <p:spPr>
          <a:xfrm>
            <a:off x="6167439" y="1361299"/>
            <a:ext cx="4392613" cy="4525963"/>
          </a:xfrm>
          <a:noFill/>
          <a:extLst>
            <a:ext uri="{909E8E84-426E-40DD-AFC4-6F175D3DCCD1}">
              <a14:hiddenFill xmlns:a14="http://schemas.microsoft.com/office/drawing/2010/main">
                <a:solidFill>
                  <a:schemeClr val="folHlink"/>
                </a:solidFill>
              </a14:hiddenFill>
            </a:ext>
          </a:extLst>
        </p:spPr>
        <p:txBody>
          <a:bodyPr/>
          <a:lstStyle/>
          <a:p>
            <a:pPr>
              <a:lnSpc>
                <a:spcPct val="80000"/>
              </a:lnSpc>
              <a:buFontTx/>
              <a:buNone/>
            </a:pPr>
            <a:r>
              <a:rPr lang="en-US" altLang="ru-RU" sz="1800" b="1" i="1" dirty="0">
                <a:solidFill>
                  <a:srgbClr val="7030A0"/>
                </a:solidFill>
                <a:latin typeface="Times New Roman" panose="02020603050405020304" pitchFamily="18" charset="0"/>
                <a:cs typeface="Times New Roman" panose="02020603050405020304" pitchFamily="18" charset="0"/>
              </a:rPr>
              <a:t>The main parameters of read-out electronics card:</a:t>
            </a:r>
          </a:p>
          <a:p>
            <a:pPr>
              <a:lnSpc>
                <a:spcPct val="80000"/>
              </a:lnSpc>
            </a:pPr>
            <a:r>
              <a:rPr lang="en-US" altLang="ru-RU" sz="1800" dirty="0">
                <a:latin typeface="Times New Roman" panose="02020603050405020304" pitchFamily="18" charset="0"/>
                <a:cs typeface="Times New Roman" panose="02020603050405020304" pitchFamily="18" charset="0"/>
              </a:rPr>
              <a:t> Number of analog inputs – 640;</a:t>
            </a:r>
          </a:p>
          <a:p>
            <a:pPr>
              <a:lnSpc>
                <a:spcPct val="80000"/>
              </a:lnSpc>
            </a:pPr>
            <a:r>
              <a:rPr lang="en-US" altLang="ru-RU" sz="1800" dirty="0">
                <a:latin typeface="Times New Roman" panose="02020603050405020304" pitchFamily="18" charset="0"/>
                <a:cs typeface="Times New Roman" panose="02020603050405020304" pitchFamily="18" charset="0"/>
              </a:rPr>
              <a:t> Five analog multiplexer output with read out clock - 1.25 MHz </a:t>
            </a:r>
          </a:p>
          <a:p>
            <a:pPr>
              <a:lnSpc>
                <a:spcPct val="80000"/>
              </a:lnSpc>
            </a:pPr>
            <a:r>
              <a:rPr lang="en-US" altLang="ru-RU" sz="1800" dirty="0">
                <a:latin typeface="Times New Roman" panose="02020603050405020304" pitchFamily="18" charset="0"/>
                <a:cs typeface="Times New Roman" panose="02020603050405020304" pitchFamily="18" charset="0"/>
              </a:rPr>
              <a:t>Input charges from -30 </a:t>
            </a:r>
            <a:r>
              <a:rPr lang="en-US" altLang="ru-RU" sz="1800" dirty="0" err="1">
                <a:latin typeface="Times New Roman" panose="02020603050405020304" pitchFamily="18" charset="0"/>
                <a:cs typeface="Times New Roman" panose="02020603050405020304" pitchFamily="18" charset="0"/>
              </a:rPr>
              <a:t>fC</a:t>
            </a:r>
            <a:r>
              <a:rPr lang="en-US" altLang="ru-RU" sz="1800" dirty="0">
                <a:latin typeface="Times New Roman" panose="02020603050405020304" pitchFamily="18" charset="0"/>
                <a:cs typeface="Times New Roman" panose="02020603050405020304" pitchFamily="18" charset="0"/>
              </a:rPr>
              <a:t> to +30 </a:t>
            </a:r>
            <a:r>
              <a:rPr lang="en-US" altLang="ru-RU" sz="1800" dirty="0" err="1">
                <a:latin typeface="Times New Roman" panose="02020603050405020304" pitchFamily="18" charset="0"/>
                <a:cs typeface="Times New Roman" panose="02020603050405020304" pitchFamily="18" charset="0"/>
              </a:rPr>
              <a:t>fC</a:t>
            </a:r>
            <a:endParaRPr lang="en-US" altLang="ru-RU" sz="1800" dirty="0">
              <a:latin typeface="Times New Roman" panose="02020603050405020304" pitchFamily="18" charset="0"/>
              <a:cs typeface="Times New Roman" panose="02020603050405020304" pitchFamily="18" charset="0"/>
            </a:endParaRPr>
          </a:p>
          <a:p>
            <a:pPr>
              <a:lnSpc>
                <a:spcPct val="80000"/>
              </a:lnSpc>
            </a:pPr>
            <a:r>
              <a:rPr lang="en-US" altLang="ru-RU" sz="1800" dirty="0">
                <a:latin typeface="Times New Roman" panose="02020603050405020304" pitchFamily="18" charset="0"/>
                <a:cs typeface="Times New Roman" panose="02020603050405020304" pitchFamily="18" charset="0"/>
              </a:rPr>
              <a:t>Slow shaper shaping time - 0.5 µs</a:t>
            </a:r>
          </a:p>
          <a:p>
            <a:pPr>
              <a:lnSpc>
                <a:spcPct val="80000"/>
              </a:lnSpc>
            </a:pPr>
            <a:r>
              <a:rPr lang="en-US" altLang="ru-RU" sz="1800" dirty="0">
                <a:latin typeface="Times New Roman" panose="02020603050405020304" pitchFamily="18" charset="0"/>
                <a:cs typeface="Times New Roman" panose="02020603050405020304" pitchFamily="18" charset="0"/>
              </a:rPr>
              <a:t>Fast shaper shaping time -50 ns</a:t>
            </a:r>
          </a:p>
          <a:p>
            <a:pPr>
              <a:lnSpc>
                <a:spcPct val="80000"/>
              </a:lnSpc>
            </a:pPr>
            <a:r>
              <a:rPr lang="en-US" altLang="ru-RU" sz="1800" dirty="0">
                <a:latin typeface="Times New Roman" panose="02020603050405020304" pitchFamily="18" charset="0"/>
                <a:cs typeface="Times New Roman" panose="02020603050405020304" pitchFamily="18" charset="0"/>
              </a:rPr>
              <a:t>Differential current out – 20 µA/</a:t>
            </a:r>
            <a:r>
              <a:rPr lang="en-US" altLang="ru-RU" sz="1800" dirty="0" err="1">
                <a:latin typeface="Times New Roman" panose="02020603050405020304" pitchFamily="18" charset="0"/>
                <a:cs typeface="Times New Roman" panose="02020603050405020304" pitchFamily="18" charset="0"/>
              </a:rPr>
              <a:t>fC</a:t>
            </a:r>
            <a:endParaRPr lang="en-US" altLang="ru-RU" sz="1800" dirty="0">
              <a:latin typeface="Times New Roman" panose="02020603050405020304" pitchFamily="18" charset="0"/>
              <a:cs typeface="Times New Roman" panose="02020603050405020304" pitchFamily="18" charset="0"/>
            </a:endParaRPr>
          </a:p>
          <a:p>
            <a:pPr>
              <a:lnSpc>
                <a:spcPct val="80000"/>
              </a:lnSpc>
            </a:pPr>
            <a:r>
              <a:rPr lang="en-US" altLang="ru-RU" sz="1800" dirty="0">
                <a:latin typeface="Times New Roman" panose="02020603050405020304" pitchFamily="18" charset="0"/>
                <a:cs typeface="Times New Roman" panose="02020603050405020304" pitchFamily="18" charset="0"/>
              </a:rPr>
              <a:t>Adjustable threshold, from 0.12 </a:t>
            </a:r>
            <a:r>
              <a:rPr lang="en-US" altLang="ru-RU" sz="1800" dirty="0" err="1">
                <a:latin typeface="Times New Roman" panose="02020603050405020304" pitchFamily="18" charset="0"/>
                <a:cs typeface="Times New Roman" panose="02020603050405020304" pitchFamily="18" charset="0"/>
              </a:rPr>
              <a:t>fC</a:t>
            </a:r>
            <a:r>
              <a:rPr lang="en-US" altLang="ru-RU" sz="1800" dirty="0">
                <a:latin typeface="Times New Roman" panose="02020603050405020304" pitchFamily="18" charset="0"/>
                <a:cs typeface="Times New Roman" panose="02020603050405020304" pitchFamily="18" charset="0"/>
              </a:rPr>
              <a:t> min, </a:t>
            </a:r>
            <a:r>
              <a:rPr lang="en-US" altLang="ru-RU" sz="1800" dirty="0">
                <a:solidFill>
                  <a:schemeClr val="accent2"/>
                </a:solidFill>
                <a:latin typeface="Times New Roman" panose="02020603050405020304" pitchFamily="18" charset="0"/>
                <a:cs typeface="Times New Roman" panose="02020603050405020304" pitchFamily="18" charset="0"/>
              </a:rPr>
              <a:t>(at 0 load)</a:t>
            </a:r>
          </a:p>
          <a:p>
            <a:pPr>
              <a:lnSpc>
                <a:spcPct val="80000"/>
              </a:lnSpc>
            </a:pPr>
            <a:r>
              <a:rPr lang="en-US" altLang="ru-RU" sz="1800" dirty="0">
                <a:latin typeface="Times New Roman" panose="02020603050405020304" pitchFamily="18" charset="0"/>
                <a:cs typeface="Times New Roman" panose="02020603050405020304" pitchFamily="18" charset="0"/>
              </a:rPr>
              <a:t>Power supply -2.0 V and +1.5 V</a:t>
            </a:r>
          </a:p>
          <a:p>
            <a:pPr>
              <a:lnSpc>
                <a:spcPct val="80000"/>
              </a:lnSpc>
            </a:pPr>
            <a:r>
              <a:rPr lang="en-US" altLang="ru-RU" sz="1800" dirty="0">
                <a:latin typeface="Times New Roman" panose="02020603050405020304" pitchFamily="18" charset="0"/>
                <a:cs typeface="Times New Roman" panose="02020603050405020304" pitchFamily="18" charset="0"/>
              </a:rPr>
              <a:t>T</a:t>
            </a:r>
            <a:r>
              <a:rPr lang="ru-RU" altLang="ru-RU" sz="1800" dirty="0" err="1">
                <a:latin typeface="Times New Roman" panose="02020603050405020304" pitchFamily="18" charset="0"/>
                <a:cs typeface="Times New Roman" panose="02020603050405020304" pitchFamily="18" charset="0"/>
              </a:rPr>
              <a:t>otal</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power</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is</a:t>
            </a:r>
            <a:r>
              <a:rPr lang="ru-RU" altLang="ru-RU" sz="1800" dirty="0">
                <a:latin typeface="Times New Roman" panose="02020603050405020304" pitchFamily="18" charset="0"/>
                <a:cs typeface="Times New Roman" panose="02020603050405020304" pitchFamily="18" charset="0"/>
              </a:rPr>
              <a:t> 280</a:t>
            </a:r>
            <a:r>
              <a:rPr lang="en-US"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mW</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Times New Roman" panose="02020603050405020304" pitchFamily="18" charset="0"/>
                <a:cs typeface="Times New Roman" panose="02020603050405020304" pitchFamily="18" charset="0"/>
              </a:rPr>
              <a:t>/ </a:t>
            </a:r>
            <a:r>
              <a:rPr lang="ru-RU" altLang="ru-RU" sz="1800" dirty="0">
                <a:latin typeface="Times New Roman" panose="02020603050405020304" pitchFamily="18" charset="0"/>
                <a:cs typeface="Times New Roman" panose="02020603050405020304" pitchFamily="18" charset="0"/>
              </a:rPr>
              <a:t>ASIC</a:t>
            </a:r>
          </a:p>
        </p:txBody>
      </p:sp>
      <p:sp>
        <p:nvSpPr>
          <p:cNvPr id="9221" name="Text Box 5">
            <a:extLst>
              <a:ext uri="{FF2B5EF4-FFF2-40B4-BE49-F238E27FC236}">
                <a16:creationId xmlns:a16="http://schemas.microsoft.com/office/drawing/2014/main" id="{0DBB88BE-0B4F-4285-8338-C7C301755D5E}"/>
              </a:ext>
            </a:extLst>
          </p:cNvPr>
          <p:cNvSpPr txBox="1">
            <a:spLocks noChangeArrowheads="1"/>
          </p:cNvSpPr>
          <p:nvPr/>
        </p:nvSpPr>
        <p:spPr bwMode="auto">
          <a:xfrm>
            <a:off x="1890157" y="5677643"/>
            <a:ext cx="74815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i="1" u="sng" dirty="0">
                <a:solidFill>
                  <a:srgbClr val="7030A0"/>
                </a:solidFill>
                <a:latin typeface="Times New Roman" panose="02020603050405020304" pitchFamily="18" charset="0"/>
                <a:cs typeface="Times New Roman" panose="02020603050405020304" pitchFamily="18" charset="0"/>
              </a:rPr>
              <a:t>For reminder:</a:t>
            </a:r>
            <a:r>
              <a:rPr lang="en-US" altLang="ru-RU" dirty="0">
                <a:solidFill>
                  <a:srgbClr val="7030A0"/>
                </a:solidFill>
                <a:latin typeface="Times New Roman" panose="02020603050405020304" pitchFamily="18" charset="0"/>
                <a:cs typeface="Times New Roman" panose="02020603050405020304" pitchFamily="18" charset="0"/>
              </a:rPr>
              <a:t> </a:t>
            </a:r>
            <a:r>
              <a:rPr lang="en-US" altLang="ru-RU" b="1" i="1" dirty="0">
                <a:solidFill>
                  <a:srgbClr val="7030A0"/>
                </a:solidFill>
                <a:latin typeface="Times New Roman" panose="02020603050405020304" pitchFamily="18" charset="0"/>
                <a:cs typeface="Times New Roman" panose="02020603050405020304" pitchFamily="18" charset="0"/>
              </a:rPr>
              <a:t>the value of the signal 1 </a:t>
            </a:r>
            <a:r>
              <a:rPr lang="en-US" altLang="ru-RU" b="1" i="1" dirty="0" err="1">
                <a:solidFill>
                  <a:srgbClr val="7030A0"/>
                </a:solidFill>
                <a:latin typeface="Times New Roman" panose="02020603050405020304" pitchFamily="18" charset="0"/>
                <a:cs typeface="Times New Roman" panose="02020603050405020304" pitchFamily="18" charset="0"/>
              </a:rPr>
              <a:t>m.i.p</a:t>
            </a:r>
            <a:r>
              <a:rPr lang="en-US" altLang="ru-RU" b="1" i="1" dirty="0">
                <a:solidFill>
                  <a:srgbClr val="7030A0"/>
                </a:solidFill>
                <a:latin typeface="Times New Roman" panose="02020603050405020304" pitchFamily="18" charset="0"/>
                <a:cs typeface="Times New Roman" panose="02020603050405020304" pitchFamily="18" charset="0"/>
              </a:rPr>
              <a:t>.(Si=300mkm)=4 </a:t>
            </a:r>
            <a:r>
              <a:rPr lang="en-US" altLang="ru-RU" b="1" i="1" dirty="0" err="1">
                <a:solidFill>
                  <a:srgbClr val="7030A0"/>
                </a:solidFill>
                <a:latin typeface="Times New Roman" panose="02020603050405020304" pitchFamily="18" charset="0"/>
                <a:cs typeface="Times New Roman" panose="02020603050405020304" pitchFamily="18" charset="0"/>
              </a:rPr>
              <a:t>fC</a:t>
            </a:r>
            <a:r>
              <a:rPr lang="en-US" altLang="ru-RU" b="1" i="1" dirty="0">
                <a:solidFill>
                  <a:srgbClr val="7030A0"/>
                </a:solidFill>
                <a:latin typeface="Times New Roman" panose="02020603050405020304" pitchFamily="18" charset="0"/>
                <a:cs typeface="Times New Roman" panose="02020603050405020304" pitchFamily="18" charset="0"/>
              </a:rPr>
              <a:t> (~24×10</a:t>
            </a:r>
            <a:r>
              <a:rPr lang="en-US" altLang="ru-RU" b="1" i="1" baseline="30000" dirty="0">
                <a:solidFill>
                  <a:srgbClr val="7030A0"/>
                </a:solidFill>
                <a:latin typeface="Times New Roman" panose="02020603050405020304" pitchFamily="18" charset="0"/>
                <a:cs typeface="Times New Roman" panose="02020603050405020304" pitchFamily="18" charset="0"/>
              </a:rPr>
              <a:t>3</a:t>
            </a:r>
            <a:r>
              <a:rPr lang="en-US" altLang="ru-RU" b="1" i="1" dirty="0">
                <a:solidFill>
                  <a:srgbClr val="7030A0"/>
                </a:solidFill>
                <a:latin typeface="Times New Roman" panose="02020603050405020304" pitchFamily="18" charset="0"/>
                <a:cs typeface="Times New Roman" panose="02020603050405020304" pitchFamily="18" charset="0"/>
              </a:rPr>
              <a:t> e)</a:t>
            </a:r>
          </a:p>
        </p:txBody>
      </p:sp>
      <p:pic>
        <p:nvPicPr>
          <p:cNvPr id="7"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27</a:t>
            </a:fld>
            <a:endParaRPr lang="ru-RU"/>
          </a:p>
        </p:txBody>
      </p:sp>
    </p:spTree>
    <p:extLst>
      <p:ext uri="{BB962C8B-B14F-4D97-AF65-F5344CB8AC3E}">
        <p14:creationId xmlns:p14="http://schemas.microsoft.com/office/powerpoint/2010/main" val="2018067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3">
            <a:extLst>
              <a:ext uri="{FF2B5EF4-FFF2-40B4-BE49-F238E27FC236}">
                <a16:creationId xmlns:a16="http://schemas.microsoft.com/office/drawing/2014/main" id="{54CDB18B-10FF-4F83-99D9-7EAE8181FE1E}"/>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935892" y="925128"/>
            <a:ext cx="4781637" cy="4781637"/>
          </a:xfrm>
          <a:noFill/>
          <a:ln/>
        </p:spPr>
      </p:pic>
      <p:pic>
        <p:nvPicPr>
          <p:cNvPr id="26629" name="Picture 5" descr="Dets_Nside_Joint_v1">
            <a:extLst>
              <a:ext uri="{FF2B5EF4-FFF2-40B4-BE49-F238E27FC236}">
                <a16:creationId xmlns:a16="http://schemas.microsoft.com/office/drawing/2014/main" id="{2A40AAE6-3EE7-4A4E-9E0B-6836C64E0B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162" r="8363" b="3063"/>
          <a:stretch>
            <a:fillRect/>
          </a:stretch>
        </p:blipFill>
        <p:spPr bwMode="auto">
          <a:xfrm>
            <a:off x="6623221" y="576649"/>
            <a:ext cx="4308389" cy="56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id="{F141F5E3-3B92-43E5-B774-21D8E88602E1}"/>
              </a:ext>
            </a:extLst>
          </p:cNvPr>
          <p:cNvSpPr txBox="1">
            <a:spLocks noChangeArrowheads="1"/>
          </p:cNvSpPr>
          <p:nvPr/>
        </p:nvSpPr>
        <p:spPr bwMode="auto">
          <a:xfrm>
            <a:off x="1524001" y="188914"/>
            <a:ext cx="87485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latin typeface="Times New Roman" pitchFamily="18" charset="0"/>
                <a:cs typeface="Times New Roman" pitchFamily="18" charset="0"/>
              </a:rPr>
              <a:t>U</a:t>
            </a:r>
            <a:r>
              <a:rPr lang="ru-RU" altLang="ru-RU" sz="2000" b="1" dirty="0" err="1">
                <a:latin typeface="Times New Roman" pitchFamily="18" charset="0"/>
                <a:cs typeface="Times New Roman" pitchFamily="18" charset="0"/>
              </a:rPr>
              <a:t>ltrasonic</a:t>
            </a:r>
            <a:r>
              <a:rPr lang="ru-RU" altLang="ru-RU" sz="2000" b="1" dirty="0">
                <a:latin typeface="Times New Roman" pitchFamily="18" charset="0"/>
                <a:cs typeface="Times New Roman" pitchFamily="18" charset="0"/>
              </a:rPr>
              <a:t> </a:t>
            </a:r>
            <a:r>
              <a:rPr lang="ru-RU" altLang="ru-RU" sz="2000" b="1" dirty="0" err="1">
                <a:latin typeface="Times New Roman" pitchFamily="18" charset="0"/>
                <a:cs typeface="Times New Roman" pitchFamily="18" charset="0"/>
              </a:rPr>
              <a:t>bond</a:t>
            </a:r>
            <a:r>
              <a:rPr lang="en-US" altLang="ru-RU" sz="2000" b="1" dirty="0" err="1">
                <a:latin typeface="Times New Roman" pitchFamily="18" charset="0"/>
                <a:cs typeface="Times New Roman" pitchFamily="18" charset="0"/>
              </a:rPr>
              <a:t>ing</a:t>
            </a:r>
            <a:r>
              <a:rPr lang="ru-RU" altLang="ru-RU" sz="2000" b="1" dirty="0">
                <a:latin typeface="Times New Roman" pitchFamily="18" charset="0"/>
                <a:cs typeface="Times New Roman" pitchFamily="18" charset="0"/>
              </a:rPr>
              <a:t> </a:t>
            </a:r>
            <a:r>
              <a:rPr lang="en-US" altLang="ru-RU" sz="2000" b="1" dirty="0">
                <a:latin typeface="Times New Roman" pitchFamily="18" charset="0"/>
                <a:cs typeface="Times New Roman" pitchFamily="18" charset="0"/>
              </a:rPr>
              <a:t>of the strip to strip between two DS-Si-sensors on module</a:t>
            </a:r>
            <a:endParaRPr lang="ru-RU" altLang="ru-RU" sz="2000" b="1" dirty="0">
              <a:latin typeface="Times New Roman" pitchFamily="18" charset="0"/>
              <a:cs typeface="Times New Roman" pitchFamily="18" charset="0"/>
            </a:endParaRPr>
          </a:p>
        </p:txBody>
      </p:sp>
      <p:pic>
        <p:nvPicPr>
          <p:cNvPr id="6"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28</a:t>
            </a:fld>
            <a:endParaRPr lang="ru-RU"/>
          </a:p>
        </p:txBody>
      </p:sp>
    </p:spTree>
    <p:extLst>
      <p:ext uri="{BB962C8B-B14F-4D97-AF65-F5344CB8AC3E}">
        <p14:creationId xmlns:p14="http://schemas.microsoft.com/office/powerpoint/2010/main" val="363165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2FE4840B-5242-448B-BE14-2EADBF552157}"/>
              </a:ext>
            </a:extLst>
          </p:cNvPr>
          <p:cNvSpPr>
            <a:spLocks noGrp="1"/>
          </p:cNvSpPr>
          <p:nvPr>
            <p:ph type="title"/>
          </p:nvPr>
        </p:nvSpPr>
        <p:spPr>
          <a:xfrm>
            <a:off x="755821" y="0"/>
            <a:ext cx="10515600" cy="1325563"/>
          </a:xfrm>
        </p:spPr>
        <p:txBody>
          <a:bodyPr>
            <a:normAutofit/>
          </a:bodyPr>
          <a:lstStyle/>
          <a:p>
            <a:pPr algn="ctr"/>
            <a:r>
              <a:rPr lang="en-US" sz="4000" dirty="0">
                <a:latin typeface="Times New Roman" pitchFamily="18" charset="0"/>
                <a:cs typeface="Times New Roman" pitchFamily="18" charset="0"/>
              </a:rPr>
              <a:t>Progress of Si-coordinate planes after session#54(March’17)</a:t>
            </a:r>
            <a:endParaRPr lang="ru-RU" sz="4000" dirty="0">
              <a:latin typeface="Times New Roman" pitchFamily="18" charset="0"/>
              <a:cs typeface="Times New Roman" pitchFamily="18" charset="0"/>
            </a:endParaRPr>
          </a:p>
        </p:txBody>
      </p:sp>
      <p:sp>
        <p:nvSpPr>
          <p:cNvPr id="7" name="Объект 6">
            <a:extLst>
              <a:ext uri="{FF2B5EF4-FFF2-40B4-BE49-F238E27FC236}">
                <a16:creationId xmlns:a16="http://schemas.microsoft.com/office/drawing/2014/main" id="{DE622D8B-E29C-45BA-A8DD-794D4DE5504C}"/>
              </a:ext>
            </a:extLst>
          </p:cNvPr>
          <p:cNvSpPr>
            <a:spLocks noGrp="1"/>
          </p:cNvSpPr>
          <p:nvPr>
            <p:ph idx="1"/>
          </p:nvPr>
        </p:nvSpPr>
        <p:spPr>
          <a:xfrm>
            <a:off x="788773" y="1496115"/>
            <a:ext cx="10515600" cy="4351338"/>
          </a:xfrm>
        </p:spPr>
        <p:txBody>
          <a:bodyPr>
            <a:normAutofit/>
          </a:bodyPr>
          <a:lstStyle/>
          <a:p>
            <a:r>
              <a:rPr lang="en-US" sz="2400" dirty="0">
                <a:latin typeface="Times New Roman" pitchFamily="18" charset="0"/>
                <a:cs typeface="Times New Roman" pitchFamily="18" charset="0"/>
              </a:rPr>
              <a:t>100% working capacity of</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Forward plane 250×250mm</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 (10240 </a:t>
            </a:r>
            <a:r>
              <a:rPr lang="en-US" sz="2400" dirty="0" err="1">
                <a:latin typeface="Times New Roman" pitchFamily="18" charset="0"/>
                <a:cs typeface="Times New Roman" pitchFamily="18" charset="0"/>
              </a:rPr>
              <a:t>ch</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New design (1/2 beam hole) of Forward plane for SRC-setup;</a:t>
            </a:r>
          </a:p>
          <a:p>
            <a:r>
              <a:rPr lang="en-US" sz="2400" dirty="0">
                <a:latin typeface="Times New Roman" pitchFamily="18" charset="0"/>
                <a:cs typeface="Times New Roman" pitchFamily="18" charset="0"/>
              </a:rPr>
              <a:t>Two new Vertex-planes (V1=5120ch; V2=2560ch);</a:t>
            </a:r>
          </a:p>
          <a:p>
            <a:r>
              <a:rPr lang="en-US" sz="2400" dirty="0">
                <a:latin typeface="Times New Roman" pitchFamily="18" charset="0"/>
                <a:cs typeface="Times New Roman" pitchFamily="18" charset="0"/>
              </a:rPr>
              <a:t>Number of ADC channels – 140 (4 modules ADC + 4 modules U40-sequencer) </a:t>
            </a:r>
            <a:r>
              <a:rPr lang="en-US" sz="2400" b="1" dirty="0">
                <a:solidFill>
                  <a:srgbClr val="FF0000"/>
                </a:solidFill>
                <a:latin typeface="Times New Roman" pitchFamily="18" charset="0"/>
                <a:cs typeface="Times New Roman" pitchFamily="18" charset="0"/>
              </a:rPr>
              <a:t>Many thanks for DAQ-group (S. Bazylev)! </a:t>
            </a:r>
            <a:r>
              <a:rPr lang="en-US" sz="2400" b="1" dirty="0">
                <a:latin typeface="Times New Roman" pitchFamily="18" charset="0"/>
                <a:cs typeface="Times New Roman" pitchFamily="18" charset="0"/>
              </a:rPr>
              <a:t>;</a:t>
            </a:r>
          </a:p>
          <a:p>
            <a:r>
              <a:rPr lang="en-US" sz="2400" dirty="0">
                <a:latin typeface="Times New Roman" pitchFamily="18" charset="0"/>
                <a:cs typeface="Times New Roman" pitchFamily="18" charset="0"/>
              </a:rPr>
              <a:t>Design of Si-plane was optimized for SRC-setup (without beam hole in Vertex Si-planes);</a:t>
            </a:r>
          </a:p>
          <a:p>
            <a:r>
              <a:rPr lang="en-US" sz="2400" dirty="0">
                <a:latin typeface="Times New Roman" pitchFamily="18" charset="0"/>
                <a:cs typeface="Times New Roman" pitchFamily="18" charset="0"/>
              </a:rPr>
              <a:t>Readout time of FE-chips was decreased more than 3 times (up to 34µsec; </a:t>
            </a:r>
            <a:r>
              <a:rPr lang="en-US" sz="2400" dirty="0" err="1">
                <a:latin typeface="Times New Roman" pitchFamily="18" charset="0"/>
                <a:cs typeface="Times New Roman" pitchFamily="18" charset="0"/>
              </a:rPr>
              <a:t>F</a:t>
            </a:r>
            <a:r>
              <a:rPr lang="en-US" sz="2400" baseline="-25000" dirty="0" err="1">
                <a:latin typeface="Times New Roman" pitchFamily="18" charset="0"/>
                <a:cs typeface="Times New Roman" pitchFamily="18" charset="0"/>
              </a:rPr>
              <a:t>mux</a:t>
            </a:r>
            <a:r>
              <a:rPr lang="en-US" sz="2400" dirty="0">
                <a:latin typeface="Times New Roman" pitchFamily="18" charset="0"/>
                <a:cs typeface="Times New Roman" pitchFamily="18" charset="0"/>
              </a:rPr>
              <a:t>=3.905MHz).</a:t>
            </a:r>
          </a:p>
        </p:txBody>
      </p:sp>
      <p:pic>
        <p:nvPicPr>
          <p:cNvPr id="8"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Номер слайда 1"/>
          <p:cNvSpPr>
            <a:spLocks noGrp="1"/>
          </p:cNvSpPr>
          <p:nvPr>
            <p:ph type="sldNum" sz="quarter" idx="12"/>
          </p:nvPr>
        </p:nvSpPr>
        <p:spPr/>
        <p:txBody>
          <a:bodyPr/>
          <a:lstStyle/>
          <a:p>
            <a:fld id="{95C09F22-743A-4726-A673-F65BFACC5DE1}" type="slidenum">
              <a:rPr lang="ru-RU" smtClean="0"/>
              <a:pPr/>
              <a:t>29</a:t>
            </a:fld>
            <a:endParaRPr lang="ru-RU"/>
          </a:p>
        </p:txBody>
      </p:sp>
    </p:spTree>
    <p:extLst>
      <p:ext uri="{BB962C8B-B14F-4D97-AF65-F5344CB8AC3E}">
        <p14:creationId xmlns:p14="http://schemas.microsoft.com/office/powerpoint/2010/main" val="139919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954635" y="274638"/>
            <a:ext cx="8256165" cy="490066"/>
          </a:xfrm>
        </p:spPr>
        <p:txBody>
          <a:bodyPr>
            <a:noAutofit/>
          </a:bodyPr>
          <a:lstStyle/>
          <a:p>
            <a:pPr algn="ctr"/>
            <a:r>
              <a:rPr lang="en-US" sz="2000" b="1" dirty="0">
                <a:latin typeface="Times New Roman" pitchFamily="18" charset="0"/>
                <a:cs typeface="Times New Roman" pitchFamily="18" charset="0"/>
              </a:rPr>
              <a:t>Design and position of Si-planes on the beam-channel BM@N, Session #55 (February-April’18)</a:t>
            </a:r>
            <a:endParaRPr lang="ru-RU" sz="2000" b="1" dirty="0">
              <a:latin typeface="Times New Roman" pitchFamily="18" charset="0"/>
              <a:cs typeface="Times New Roman" pitchFamily="18" charset="0"/>
            </a:endParaRPr>
          </a:p>
        </p:txBody>
      </p:sp>
      <p:pic>
        <p:nvPicPr>
          <p:cNvPr id="6" name="Содержимое 5" descr="si-forw.jpg"/>
          <p:cNvPicPr>
            <a:picLocks noGrp="1" noChangeAspect="1"/>
          </p:cNvPicPr>
          <p:nvPr>
            <p:ph sz="half" idx="1"/>
          </p:nvPr>
        </p:nvPicPr>
        <p:blipFill>
          <a:blip r:embed="rId2" cstate="print"/>
          <a:stretch>
            <a:fillRect/>
          </a:stretch>
        </p:blipFill>
        <p:spPr>
          <a:xfrm>
            <a:off x="6494550" y="1412776"/>
            <a:ext cx="1752106" cy="1902740"/>
          </a:xfrm>
        </p:spPr>
      </p:pic>
      <p:pic>
        <p:nvPicPr>
          <p:cNvPr id="9" name="Содержимое 8" descr="IMG_20180201_102149_HDR.jpg"/>
          <p:cNvPicPr>
            <a:picLocks noGrp="1" noChangeAspect="1"/>
          </p:cNvPicPr>
          <p:nvPr>
            <p:ph sz="half" idx="2"/>
          </p:nvPr>
        </p:nvPicPr>
        <p:blipFill>
          <a:blip r:embed="rId3" cstate="print"/>
          <a:stretch>
            <a:fillRect/>
          </a:stretch>
        </p:blipFill>
        <p:spPr>
          <a:xfrm>
            <a:off x="4766358" y="1412776"/>
            <a:ext cx="1055226" cy="1224136"/>
          </a:xfrm>
        </p:spPr>
      </p:pic>
      <p:pic>
        <p:nvPicPr>
          <p:cNvPr id="10" name="Рисунок 9" descr="IMG_20180201_100255_HDR.jpg"/>
          <p:cNvPicPr>
            <a:picLocks noChangeAspect="1"/>
          </p:cNvPicPr>
          <p:nvPr/>
        </p:nvPicPr>
        <p:blipFill>
          <a:blip r:embed="rId4" cstate="print"/>
          <a:stretch>
            <a:fillRect/>
          </a:stretch>
        </p:blipFill>
        <p:spPr>
          <a:xfrm>
            <a:off x="3398207" y="1412776"/>
            <a:ext cx="1113917" cy="1296144"/>
          </a:xfrm>
          <a:prstGeom prst="rect">
            <a:avLst/>
          </a:prstGeom>
        </p:spPr>
      </p:pic>
      <p:pic>
        <p:nvPicPr>
          <p:cNvPr id="11" name="Рисунок 10" descr="BMN-TDR-1_Page_5.tiff"/>
          <p:cNvPicPr>
            <a:picLocks noChangeAspect="1"/>
          </p:cNvPicPr>
          <p:nvPr/>
        </p:nvPicPr>
        <p:blipFill>
          <a:blip r:embed="rId5" cstate="print"/>
          <a:srcRect l="16497" t="20705" r="25251" b="26655"/>
          <a:stretch>
            <a:fillRect/>
          </a:stretch>
        </p:blipFill>
        <p:spPr>
          <a:xfrm>
            <a:off x="4999554" y="3353554"/>
            <a:ext cx="2592288" cy="3314649"/>
          </a:xfrm>
          <a:prstGeom prst="rect">
            <a:avLst/>
          </a:prstGeom>
        </p:spPr>
      </p:pic>
      <p:cxnSp>
        <p:nvCxnSpPr>
          <p:cNvPr id="14" name="Прямая со стрелкой 13"/>
          <p:cNvCxnSpPr>
            <a:cxnSpLocks/>
          </p:cNvCxnSpPr>
          <p:nvPr/>
        </p:nvCxnSpPr>
        <p:spPr>
          <a:xfrm>
            <a:off x="4156326" y="2708920"/>
            <a:ext cx="2251991" cy="11952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cxnSpLocks/>
          </p:cNvCxnSpPr>
          <p:nvPr/>
        </p:nvCxnSpPr>
        <p:spPr>
          <a:xfrm>
            <a:off x="5553451" y="2636912"/>
            <a:ext cx="1136849" cy="12076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cxnSpLocks/>
          </p:cNvCxnSpPr>
          <p:nvPr/>
        </p:nvCxnSpPr>
        <p:spPr>
          <a:xfrm>
            <a:off x="6694602" y="3315516"/>
            <a:ext cx="610955" cy="2858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cxnSpLocks/>
          </p:cNvCxnSpPr>
          <p:nvPr/>
        </p:nvCxnSpPr>
        <p:spPr>
          <a:xfrm>
            <a:off x="2744913" y="2593830"/>
            <a:ext cx="3313589" cy="190850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746618" y="1040808"/>
            <a:ext cx="1317092" cy="276999"/>
          </a:xfrm>
          <a:prstGeom prst="rect">
            <a:avLst/>
          </a:prstGeom>
          <a:noFill/>
        </p:spPr>
        <p:txBody>
          <a:bodyPr wrap="none" rtlCol="0">
            <a:spAutoFit/>
          </a:bodyPr>
          <a:lstStyle/>
          <a:p>
            <a:r>
              <a:rPr lang="en-US" sz="1200" i="1" dirty="0">
                <a:latin typeface="Times New Roman" pitchFamily="18" charset="0"/>
                <a:cs typeface="Times New Roman" pitchFamily="18" charset="0"/>
              </a:rPr>
              <a:t>Si-Forward plane </a:t>
            </a:r>
          </a:p>
        </p:txBody>
      </p:sp>
      <p:sp>
        <p:nvSpPr>
          <p:cNvPr id="43" name="Прямоугольник 42"/>
          <p:cNvSpPr/>
          <p:nvPr/>
        </p:nvSpPr>
        <p:spPr>
          <a:xfrm>
            <a:off x="3435485" y="1086451"/>
            <a:ext cx="1248034" cy="276999"/>
          </a:xfrm>
          <a:prstGeom prst="rect">
            <a:avLst/>
          </a:prstGeom>
        </p:spPr>
        <p:txBody>
          <a:bodyPr wrap="none">
            <a:spAutoFit/>
          </a:bodyPr>
          <a:lstStyle/>
          <a:p>
            <a:r>
              <a:rPr lang="en-US" sz="1200" i="1" dirty="0">
                <a:latin typeface="Times New Roman" pitchFamily="18" charset="0"/>
                <a:cs typeface="Times New Roman" pitchFamily="18" charset="0"/>
              </a:rPr>
              <a:t>Si-Vertex plane-1</a:t>
            </a:r>
            <a:endParaRPr lang="ru-RU" sz="1200" dirty="0">
              <a:latin typeface="Times New Roman" pitchFamily="18" charset="0"/>
              <a:cs typeface="Times New Roman" pitchFamily="18" charset="0"/>
            </a:endParaRPr>
          </a:p>
        </p:txBody>
      </p:sp>
      <p:sp>
        <p:nvSpPr>
          <p:cNvPr id="44" name="Прямоугольник 43"/>
          <p:cNvSpPr/>
          <p:nvPr/>
        </p:nvSpPr>
        <p:spPr>
          <a:xfrm>
            <a:off x="4738915" y="1086450"/>
            <a:ext cx="1252843" cy="276999"/>
          </a:xfrm>
          <a:prstGeom prst="rect">
            <a:avLst/>
          </a:prstGeom>
        </p:spPr>
        <p:txBody>
          <a:bodyPr wrap="none">
            <a:spAutoFit/>
          </a:bodyPr>
          <a:lstStyle/>
          <a:p>
            <a:r>
              <a:rPr lang="en-US" sz="1200" i="1" dirty="0">
                <a:latin typeface="Times New Roman" pitchFamily="18" charset="0"/>
                <a:cs typeface="Times New Roman" pitchFamily="18" charset="0"/>
              </a:rPr>
              <a:t>Si-Vertex plane-2</a:t>
            </a:r>
            <a:endParaRPr lang="ru-RU" sz="1200" dirty="0">
              <a:latin typeface="Times New Roman" pitchFamily="18" charset="0"/>
              <a:cs typeface="Times New Roman" pitchFamily="18" charset="0"/>
            </a:endParaRPr>
          </a:p>
        </p:txBody>
      </p:sp>
      <p:sp>
        <p:nvSpPr>
          <p:cNvPr id="48" name="Прямоугольник 47"/>
          <p:cNvSpPr/>
          <p:nvPr/>
        </p:nvSpPr>
        <p:spPr>
          <a:xfrm>
            <a:off x="4568793" y="4844182"/>
            <a:ext cx="537327" cy="276999"/>
          </a:xfrm>
          <a:prstGeom prst="rect">
            <a:avLst/>
          </a:prstGeom>
        </p:spPr>
        <p:txBody>
          <a:bodyPr wrap="square">
            <a:spAutoFit/>
          </a:bodyPr>
          <a:lstStyle/>
          <a:p>
            <a:r>
              <a:rPr lang="en-US" sz="1200" i="1" dirty="0">
                <a:latin typeface="Times New Roman" pitchFamily="18" charset="0"/>
                <a:cs typeface="Times New Roman" pitchFamily="18" charset="0"/>
              </a:rPr>
              <a:t>beam</a:t>
            </a:r>
            <a:endParaRPr lang="ru-RU" sz="1200" dirty="0">
              <a:latin typeface="Times New Roman" pitchFamily="18" charset="0"/>
              <a:cs typeface="Times New Roman" pitchFamily="18" charset="0"/>
            </a:endParaRPr>
          </a:p>
        </p:txBody>
      </p:sp>
      <p:cxnSp>
        <p:nvCxnSpPr>
          <p:cNvPr id="49" name="Прямая со стрелкой 48"/>
          <p:cNvCxnSpPr>
            <a:cxnSpLocks/>
          </p:cNvCxnSpPr>
          <p:nvPr/>
        </p:nvCxnSpPr>
        <p:spPr>
          <a:xfrm>
            <a:off x="5126939" y="4491011"/>
            <a:ext cx="474999" cy="5078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Прямоугольник 51"/>
          <p:cNvSpPr/>
          <p:nvPr/>
        </p:nvSpPr>
        <p:spPr>
          <a:xfrm>
            <a:off x="4651296" y="4323350"/>
            <a:ext cx="648072" cy="276999"/>
          </a:xfrm>
          <a:prstGeom prst="rect">
            <a:avLst/>
          </a:prstGeom>
        </p:spPr>
        <p:txBody>
          <a:bodyPr wrap="square">
            <a:spAutoFit/>
          </a:bodyPr>
          <a:lstStyle/>
          <a:p>
            <a:r>
              <a:rPr lang="en-US" sz="1200" i="1" dirty="0">
                <a:latin typeface="Times New Roman" pitchFamily="18" charset="0"/>
                <a:cs typeface="Times New Roman" pitchFamily="18" charset="0"/>
              </a:rPr>
              <a:t>target</a:t>
            </a:r>
            <a:endParaRPr lang="ru-RU" sz="1200" dirty="0">
              <a:latin typeface="Times New Roman" pitchFamily="18" charset="0"/>
              <a:cs typeface="Times New Roman" pitchFamily="18" charset="0"/>
            </a:endParaRPr>
          </a:p>
        </p:txBody>
      </p:sp>
      <p:sp>
        <p:nvSpPr>
          <p:cNvPr id="55" name="TextBox 54"/>
          <p:cNvSpPr txBox="1"/>
          <p:nvPr/>
        </p:nvSpPr>
        <p:spPr>
          <a:xfrm>
            <a:off x="1453990" y="1052737"/>
            <a:ext cx="1645002" cy="276999"/>
          </a:xfrm>
          <a:prstGeom prst="rect">
            <a:avLst/>
          </a:prstGeom>
          <a:noFill/>
        </p:spPr>
        <p:txBody>
          <a:bodyPr wrap="none" rtlCol="0">
            <a:spAutoFit/>
          </a:bodyPr>
          <a:lstStyle/>
          <a:p>
            <a:r>
              <a:rPr lang="en-US" sz="1200" i="1" dirty="0">
                <a:latin typeface="Times New Roman" pitchFamily="18" charset="0"/>
                <a:cs typeface="Times New Roman" pitchFamily="18" charset="0"/>
              </a:rPr>
              <a:t>Si-multiplicity detector </a:t>
            </a:r>
          </a:p>
        </p:txBody>
      </p:sp>
      <p:pic>
        <p:nvPicPr>
          <p:cNvPr id="56" name="Рисунок 55" descr="IMG_6008.JPG"/>
          <p:cNvPicPr>
            <a:picLocks noChangeAspect="1"/>
          </p:cNvPicPr>
          <p:nvPr/>
        </p:nvPicPr>
        <p:blipFill>
          <a:blip r:embed="rId6" cstate="print"/>
          <a:srcRect l="16674" t="16443" r="23101" b="8800"/>
          <a:stretch>
            <a:fillRect/>
          </a:stretch>
        </p:blipFill>
        <p:spPr>
          <a:xfrm>
            <a:off x="1527651" y="1340768"/>
            <a:ext cx="1392292" cy="1296144"/>
          </a:xfrm>
          <a:prstGeom prst="rect">
            <a:avLst/>
          </a:prstGeom>
        </p:spPr>
      </p:pic>
      <p:sp>
        <p:nvSpPr>
          <p:cNvPr id="29" name="Объект 6">
            <a:extLst>
              <a:ext uri="{FF2B5EF4-FFF2-40B4-BE49-F238E27FC236}">
                <a16:creationId xmlns:a16="http://schemas.microsoft.com/office/drawing/2014/main" id="{8919E03D-1267-4E00-AA05-E4FA60EE044A}"/>
              </a:ext>
            </a:extLst>
          </p:cNvPr>
          <p:cNvSpPr txBox="1">
            <a:spLocks/>
          </p:cNvSpPr>
          <p:nvPr/>
        </p:nvSpPr>
        <p:spPr>
          <a:xfrm>
            <a:off x="8620590" y="1224948"/>
            <a:ext cx="3306906" cy="5358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1" name="Объект 6">
            <a:extLst>
              <a:ext uri="{FF2B5EF4-FFF2-40B4-BE49-F238E27FC236}">
                <a16:creationId xmlns:a16="http://schemas.microsoft.com/office/drawing/2014/main" id="{37AF090D-01E0-4021-ABEA-21D683F619F9}"/>
              </a:ext>
            </a:extLst>
          </p:cNvPr>
          <p:cNvSpPr txBox="1">
            <a:spLocks/>
          </p:cNvSpPr>
          <p:nvPr/>
        </p:nvSpPr>
        <p:spPr>
          <a:xfrm>
            <a:off x="8510542" y="1363448"/>
            <a:ext cx="3416954" cy="1758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fontAlgn="base">
              <a:lnSpc>
                <a:spcPct val="100000"/>
              </a:lnSpc>
              <a:spcBef>
                <a:spcPts val="1125"/>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2000" kern="0" dirty="0">
                <a:solidFill>
                  <a:srgbClr val="000000"/>
                </a:solidFill>
                <a:latin typeface="Times New Roman" panose="02020603050405020304" pitchFamily="18" charset="0"/>
                <a:cs typeface="Times New Roman" panose="02020603050405020304" pitchFamily="18" charset="0"/>
              </a:rPr>
              <a:t> Si-Forward plane consist of two-coordinate Si sensors       X-X’(±2.5</a:t>
            </a:r>
            <a:r>
              <a:rPr lang="en-US" altLang="ru-RU" sz="2000" kern="0" baseline="30000" dirty="0">
                <a:solidFill>
                  <a:srgbClr val="000000"/>
                </a:solidFill>
                <a:latin typeface="Times New Roman" panose="02020603050405020304" pitchFamily="18" charset="0"/>
                <a:cs typeface="Times New Roman" panose="02020603050405020304" pitchFamily="18" charset="0"/>
              </a:rPr>
              <a:t>o</a:t>
            </a:r>
            <a:r>
              <a:rPr lang="en-US" altLang="ru-RU" sz="2000" kern="0" dirty="0">
                <a:solidFill>
                  <a:srgbClr val="000000"/>
                </a:solidFill>
                <a:latin typeface="Times New Roman" panose="02020603050405020304" pitchFamily="18" charset="0"/>
                <a:cs typeface="Times New Roman" panose="02020603050405020304" pitchFamily="18" charset="0"/>
              </a:rPr>
              <a:t>) with strip pitch of 95/103 </a:t>
            </a:r>
            <a:r>
              <a:rPr lang="el-GR" altLang="ru-RU" sz="2000" kern="0" dirty="0">
                <a:solidFill>
                  <a:srgbClr val="000000"/>
                </a:solidFill>
                <a:latin typeface="Times New Roman" panose="02020603050405020304" pitchFamily="18" charset="0"/>
                <a:cs typeface="Times New Roman" panose="02020603050405020304" pitchFamily="18" charset="0"/>
              </a:rPr>
              <a:t>μ</a:t>
            </a:r>
            <a:r>
              <a:rPr lang="en-US" altLang="ru-RU" sz="2000" kern="0" dirty="0">
                <a:solidFill>
                  <a:srgbClr val="000000"/>
                </a:solidFill>
                <a:latin typeface="Times New Roman" panose="02020603050405020304" pitchFamily="18" charset="0"/>
                <a:cs typeface="Times New Roman" panose="02020603050405020304" pitchFamily="18" charset="0"/>
              </a:rPr>
              <a:t>m, sensitivity area    25 × 25 cm</a:t>
            </a:r>
            <a:r>
              <a:rPr lang="en-US" altLang="ru-RU" sz="2000" kern="0" baseline="30000" dirty="0">
                <a:solidFill>
                  <a:srgbClr val="000000"/>
                </a:solidFill>
                <a:latin typeface="Times New Roman" panose="02020603050405020304" pitchFamily="18" charset="0"/>
                <a:cs typeface="Times New Roman" panose="02020603050405020304" pitchFamily="18" charset="0"/>
              </a:rPr>
              <a:t>2 </a:t>
            </a:r>
            <a:r>
              <a:rPr lang="en-US" altLang="ru-RU" sz="2000" kern="0" dirty="0">
                <a:solidFill>
                  <a:srgbClr val="000000"/>
                </a:solidFill>
                <a:latin typeface="Times New Roman" panose="02020603050405020304" pitchFamily="18" charset="0"/>
                <a:cs typeface="Times New Roman" panose="02020603050405020304" pitchFamily="18" charset="0"/>
              </a:rPr>
              <a:t>, 10240 strips</a:t>
            </a:r>
          </a:p>
        </p:txBody>
      </p:sp>
      <p:sp>
        <p:nvSpPr>
          <p:cNvPr id="33" name="Объект 6">
            <a:extLst>
              <a:ext uri="{FF2B5EF4-FFF2-40B4-BE49-F238E27FC236}">
                <a16:creationId xmlns:a16="http://schemas.microsoft.com/office/drawing/2014/main" id="{0076A5FB-C3C8-4990-90CA-BA9379E160C6}"/>
              </a:ext>
            </a:extLst>
          </p:cNvPr>
          <p:cNvSpPr txBox="1">
            <a:spLocks/>
          </p:cNvSpPr>
          <p:nvPr/>
        </p:nvSpPr>
        <p:spPr>
          <a:xfrm>
            <a:off x="8487907" y="3692032"/>
            <a:ext cx="3416954" cy="2403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fontAlgn="base">
              <a:lnSpc>
                <a:spcPct val="100000"/>
              </a:lnSpc>
              <a:spcBef>
                <a:spcPts val="1125"/>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2000" kern="0" dirty="0">
                <a:solidFill>
                  <a:srgbClr val="000000"/>
                </a:solidFill>
                <a:latin typeface="Times New Roman" panose="02020603050405020304" pitchFamily="18" charset="0"/>
                <a:cs typeface="Times New Roman" panose="02020603050405020304" pitchFamily="18" charset="0"/>
              </a:rPr>
              <a:t> Vertex plane-1 consist of 4 modules with sensitivity area 12,5×12,5cm</a:t>
            </a:r>
            <a:r>
              <a:rPr lang="en-US" altLang="ru-RU" sz="2000" kern="0" baseline="30000" dirty="0">
                <a:solidFill>
                  <a:srgbClr val="000000"/>
                </a:solidFill>
                <a:latin typeface="Times New Roman" panose="02020603050405020304" pitchFamily="18" charset="0"/>
                <a:cs typeface="Times New Roman" panose="02020603050405020304" pitchFamily="18" charset="0"/>
              </a:rPr>
              <a:t>2</a:t>
            </a:r>
            <a:r>
              <a:rPr lang="en-US" altLang="ru-RU" sz="2000" kern="0" dirty="0">
                <a:solidFill>
                  <a:srgbClr val="000000"/>
                </a:solidFill>
                <a:latin typeface="Times New Roman" panose="02020603050405020304" pitchFamily="18" charset="0"/>
                <a:cs typeface="Times New Roman" panose="02020603050405020304" pitchFamily="18" charset="0"/>
              </a:rPr>
              <a:t>, 5120 strips</a:t>
            </a:r>
          </a:p>
          <a:p>
            <a:pPr marL="0" indent="0" defTabSz="457200" fontAlgn="base">
              <a:lnSpc>
                <a:spcPct val="100000"/>
              </a:lnSpc>
              <a:spcBef>
                <a:spcPts val="1125"/>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2000" kern="0" dirty="0">
                <a:solidFill>
                  <a:srgbClr val="000000"/>
                </a:solidFill>
                <a:latin typeface="Times New Roman" panose="02020603050405020304" pitchFamily="18" charset="0"/>
                <a:cs typeface="Times New Roman" panose="02020603050405020304" pitchFamily="18" charset="0"/>
              </a:rPr>
              <a:t> Vertex plane-2 consist of 2 modules with sensitivity area 12,5×12,5cm</a:t>
            </a:r>
            <a:r>
              <a:rPr lang="en-US" altLang="ru-RU" sz="2000" kern="0" baseline="30000" dirty="0">
                <a:solidFill>
                  <a:srgbClr val="000000"/>
                </a:solidFill>
                <a:latin typeface="Times New Roman" panose="02020603050405020304" pitchFamily="18" charset="0"/>
                <a:cs typeface="Times New Roman" panose="02020603050405020304" pitchFamily="18" charset="0"/>
              </a:rPr>
              <a:t>2</a:t>
            </a:r>
            <a:r>
              <a:rPr lang="en-US" altLang="ru-RU" sz="2000" kern="0" dirty="0">
                <a:solidFill>
                  <a:srgbClr val="000000"/>
                </a:solidFill>
                <a:latin typeface="Times New Roman" panose="02020603050405020304" pitchFamily="18" charset="0"/>
                <a:cs typeface="Times New Roman" panose="02020603050405020304" pitchFamily="18" charset="0"/>
              </a:rPr>
              <a:t>, 2560 strips</a:t>
            </a:r>
          </a:p>
        </p:txBody>
      </p:sp>
      <p:pic>
        <p:nvPicPr>
          <p:cNvPr id="25"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a:xfrm>
            <a:off x="11174136" y="6304642"/>
            <a:ext cx="683418" cy="365125"/>
          </a:xfrm>
        </p:spPr>
        <p:txBody>
          <a:bodyPr/>
          <a:lstStyle/>
          <a:p>
            <a:fld id="{95C09F22-743A-4726-A673-F65BFACC5DE1}" type="slidenum">
              <a:rPr lang="ru-RU" smtClean="0"/>
              <a:pPr/>
              <a:t>3</a:t>
            </a:fld>
            <a:endParaRPr lang="ru-RU" dirty="0"/>
          </a:p>
        </p:txBody>
      </p:sp>
      <p:pic>
        <p:nvPicPr>
          <p:cNvPr id="16" name="Рисунок 15">
            <a:extLst>
              <a:ext uri="{FF2B5EF4-FFF2-40B4-BE49-F238E27FC236}">
                <a16:creationId xmlns:a16="http://schemas.microsoft.com/office/drawing/2014/main" id="{8287026A-9B08-40DD-A35B-C5AE1AB3D2E6}"/>
              </a:ext>
            </a:extLst>
          </p:cNvPr>
          <p:cNvPicPr>
            <a:picLocks noChangeAspect="1"/>
          </p:cNvPicPr>
          <p:nvPr/>
        </p:nvPicPr>
        <p:blipFill>
          <a:blip r:embed="rId8" cstate="print"/>
          <a:stretch>
            <a:fillRect/>
          </a:stretch>
        </p:blipFill>
        <p:spPr>
          <a:xfrm>
            <a:off x="120719" y="3190519"/>
            <a:ext cx="3390900" cy="2495550"/>
          </a:xfrm>
          <a:prstGeom prst="rect">
            <a:avLst/>
          </a:prstGeom>
        </p:spPr>
      </p:pic>
      <p:sp>
        <p:nvSpPr>
          <p:cNvPr id="4" name="TextBox 3">
            <a:extLst>
              <a:ext uri="{FF2B5EF4-FFF2-40B4-BE49-F238E27FC236}">
                <a16:creationId xmlns:a16="http://schemas.microsoft.com/office/drawing/2014/main" id="{91DA6FA5-A456-486A-981C-B1F8BE1C147E}"/>
              </a:ext>
            </a:extLst>
          </p:cNvPr>
          <p:cNvSpPr txBox="1"/>
          <p:nvPr/>
        </p:nvSpPr>
        <p:spPr>
          <a:xfrm>
            <a:off x="3749945" y="5347692"/>
            <a:ext cx="988970" cy="338554"/>
          </a:xfrm>
          <a:prstGeom prst="rect">
            <a:avLst/>
          </a:prstGeom>
          <a:noFill/>
        </p:spPr>
        <p:txBody>
          <a:bodyPr wrap="square" rtlCol="0">
            <a:spAutoFit/>
          </a:bodyPr>
          <a:lstStyle/>
          <a:p>
            <a:r>
              <a:rPr lang="en-US" sz="1600" dirty="0">
                <a:latin typeface="Times New Roman" pitchFamily="18" charset="0"/>
                <a:cs typeface="Times New Roman" pitchFamily="18" charset="0"/>
              </a:rPr>
              <a:t>Si-planes</a:t>
            </a:r>
            <a:endParaRPr lang="ru-RU" sz="1600" dirty="0">
              <a:latin typeface="Times New Roman" pitchFamily="18" charset="0"/>
              <a:cs typeface="Times New Roman" pitchFamily="18" charset="0"/>
            </a:endParaRPr>
          </a:p>
        </p:txBody>
      </p:sp>
      <p:cxnSp>
        <p:nvCxnSpPr>
          <p:cNvPr id="8" name="Прямая со стрелкой 7">
            <a:extLst>
              <a:ext uri="{FF2B5EF4-FFF2-40B4-BE49-F238E27FC236}">
                <a16:creationId xmlns:a16="http://schemas.microsoft.com/office/drawing/2014/main" id="{0314BB5A-51FB-42BF-BBEC-DAA2F77FE343}"/>
              </a:ext>
            </a:extLst>
          </p:cNvPr>
          <p:cNvCxnSpPr>
            <a:cxnSpLocks/>
          </p:cNvCxnSpPr>
          <p:nvPr/>
        </p:nvCxnSpPr>
        <p:spPr>
          <a:xfrm flipH="1" flipV="1">
            <a:off x="2715120" y="4521571"/>
            <a:ext cx="1045981" cy="9867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1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Объект 4">
            <a:extLst>
              <a:ext uri="{FF2B5EF4-FFF2-40B4-BE49-F238E27FC236}">
                <a16:creationId xmlns:a16="http://schemas.microsoft.com/office/drawing/2014/main" id="{F0591807-E770-4319-924C-D1A63A78CEAA}"/>
              </a:ext>
            </a:extLst>
          </p:cNvPr>
          <p:cNvPicPr>
            <a:picLocks noGrp="1" noChangeArrowheads="1"/>
          </p:cNvPicPr>
          <p:nvPr>
            <p:ph type="body" idx="1"/>
          </p:nvPr>
        </p:nvPicPr>
        <p:blipFill>
          <a:blip r:embed="rId2" cstate="print">
            <a:extLst>
              <a:ext uri="{28A0092B-C50C-407E-A947-70E740481C1C}">
                <a14:useLocalDpi xmlns:a14="http://schemas.microsoft.com/office/drawing/2010/main" val="0"/>
              </a:ext>
            </a:extLst>
          </a:blip>
          <a:srcRect r="-227"/>
          <a:stretch>
            <a:fillRect/>
          </a:stretch>
        </p:blipFill>
        <p:spPr>
          <a:xfrm>
            <a:off x="3410464" y="517441"/>
            <a:ext cx="5622539" cy="3317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5">
            <a:extLst>
              <a:ext uri="{FF2B5EF4-FFF2-40B4-BE49-F238E27FC236}">
                <a16:creationId xmlns:a16="http://schemas.microsoft.com/office/drawing/2014/main" id="{2373CC7E-FC1E-4AB6-8FE4-F214B8EA378F}"/>
              </a:ext>
            </a:extLst>
          </p:cNvPr>
          <p:cNvSpPr txBox="1">
            <a:spLocks noChangeArrowheads="1"/>
          </p:cNvSpPr>
          <p:nvPr/>
        </p:nvSpPr>
        <p:spPr bwMode="auto">
          <a:xfrm>
            <a:off x="1708924" y="3789402"/>
            <a:ext cx="88931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altLang="ru-RU" sz="1400" dirty="0">
                <a:latin typeface="Times New Roman" panose="02020603050405020304" pitchFamily="18" charset="0"/>
                <a:cs typeface="Times New Roman" panose="02020603050405020304" pitchFamily="18" charset="0"/>
              </a:rPr>
              <a:t>	DSSD with DC topology don’t contain integral resistors and capacitors (RC), therefore external R, C are required to supply bias voltage to each strip and to electrically decouple the DC current from the electronic inputs. This role is performed by Pitch Adapter (PA) with a topology of two types for p+ and n+ sides of the detector. In addition, PA has topology of contact pads similar to chips located on the side of electronic chips. PA modules are made on sapphire plates with an epitaxial layer of silicon (SOI). Integrated poly silicon bias resistors have a value of 0.7 – 1.0 MΩ, decoupling capacitors have a value of 140 </a:t>
            </a:r>
            <a:r>
              <a:rPr lang="en-US" altLang="ru-RU" sz="1400" dirty="0" err="1">
                <a:latin typeface="Times New Roman" panose="02020603050405020304" pitchFamily="18" charset="0"/>
                <a:cs typeface="Times New Roman" panose="02020603050405020304" pitchFamily="18" charset="0"/>
              </a:rPr>
              <a:t>pF.</a:t>
            </a:r>
            <a:r>
              <a:rPr lang="en-US" altLang="ru-RU" sz="1400" dirty="0">
                <a:latin typeface="Times New Roman" panose="02020603050405020304" pitchFamily="18" charset="0"/>
                <a:cs typeface="Times New Roman" panose="02020603050405020304" pitchFamily="18" charset="0"/>
              </a:rPr>
              <a:t> PA is assembled together with read-out ASICs on the read-out card. Positive polarity signals come from detectors to P+ read-out card (black PCB) while negative signals come to N+ read-out card (red PCB). </a:t>
            </a:r>
            <a:endParaRPr lang="ru-RU" altLang="ru-RU" sz="1400" dirty="0">
              <a:latin typeface="Times New Roman" panose="02020603050405020304" pitchFamily="18" charset="0"/>
              <a:cs typeface="Times New Roman" panose="02020603050405020304" pitchFamily="18" charset="0"/>
            </a:endParaRPr>
          </a:p>
        </p:txBody>
      </p:sp>
      <p:sp>
        <p:nvSpPr>
          <p:cNvPr id="8199" name="Rectangle 7">
            <a:extLst>
              <a:ext uri="{FF2B5EF4-FFF2-40B4-BE49-F238E27FC236}">
                <a16:creationId xmlns:a16="http://schemas.microsoft.com/office/drawing/2014/main" id="{75837EE0-2E84-4F13-9BCB-BA7B57F4BBCF}"/>
              </a:ext>
            </a:extLst>
          </p:cNvPr>
          <p:cNvSpPr>
            <a:spLocks noChangeArrowheads="1"/>
          </p:cNvSpPr>
          <p:nvPr/>
        </p:nvSpPr>
        <p:spPr bwMode="auto">
          <a:xfrm>
            <a:off x="785539" y="107092"/>
            <a:ext cx="102397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ru-RU" sz="2200" b="1" dirty="0">
                <a:latin typeface="Times New Roman" panose="02020603050405020304" pitchFamily="18" charset="0"/>
                <a:cs typeface="Times New Roman" panose="02020603050405020304" pitchFamily="18" charset="0"/>
              </a:rPr>
              <a:t>The functional scheme of detector module and appearance of two electronic boards</a:t>
            </a:r>
            <a:r>
              <a:rPr lang="ru-RU" altLang="ru-RU" sz="2200" dirty="0">
                <a:latin typeface="Times New Roman" panose="02020603050405020304" pitchFamily="18" charset="0"/>
                <a:cs typeface="Times New Roman" panose="02020603050405020304" pitchFamily="18" charset="0"/>
              </a:rPr>
              <a:t> </a:t>
            </a:r>
          </a:p>
        </p:txBody>
      </p:sp>
      <p:pic>
        <p:nvPicPr>
          <p:cNvPr id="6"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fld id="{95C09F22-743A-4726-A673-F65BFACC5DE1}" type="slidenum">
              <a:rPr lang="ru-RU" smtClean="0"/>
              <a:pPr/>
              <a:t>4</a:t>
            </a:fld>
            <a:endParaRPr lang="ru-RU"/>
          </a:p>
        </p:txBody>
      </p:sp>
    </p:spTree>
    <p:extLst>
      <p:ext uri="{BB962C8B-B14F-4D97-AF65-F5344CB8AC3E}">
        <p14:creationId xmlns:p14="http://schemas.microsoft.com/office/powerpoint/2010/main" val="262273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IMG_20171220_174859_HDR.jpg"/>
          <p:cNvPicPr>
            <a:picLocks noGrp="1" noChangeAspect="1"/>
          </p:cNvPicPr>
          <p:nvPr>
            <p:ph idx="1"/>
          </p:nvPr>
        </p:nvPicPr>
        <p:blipFill>
          <a:blip r:embed="rId2" cstate="print"/>
          <a:stretch>
            <a:fillRect/>
          </a:stretch>
        </p:blipFill>
        <p:spPr>
          <a:xfrm>
            <a:off x="2390862" y="821647"/>
            <a:ext cx="7514264" cy="5635698"/>
          </a:xfrm>
        </p:spPr>
      </p:pic>
      <p:sp>
        <p:nvSpPr>
          <p:cNvPr id="3" name="Заголовок 6">
            <a:extLst>
              <a:ext uri="{FF2B5EF4-FFF2-40B4-BE49-F238E27FC236}">
                <a16:creationId xmlns:a16="http://schemas.microsoft.com/office/drawing/2014/main" id="{5A5E9AF6-FACE-4043-AFB8-829B0B60B4B1}"/>
              </a:ext>
            </a:extLst>
          </p:cNvPr>
          <p:cNvSpPr>
            <a:spLocks noGrp="1"/>
          </p:cNvSpPr>
          <p:nvPr>
            <p:ph type="title"/>
          </p:nvPr>
        </p:nvSpPr>
        <p:spPr>
          <a:xfrm>
            <a:off x="1981200" y="184022"/>
            <a:ext cx="8229600" cy="490066"/>
          </a:xfrm>
        </p:spPr>
        <p:txBody>
          <a:bodyPr>
            <a:normAutofit/>
          </a:bodyPr>
          <a:lstStyle/>
          <a:p>
            <a:pPr algn="ctr"/>
            <a:r>
              <a:rPr lang="en-US" sz="2400" b="1" dirty="0">
                <a:latin typeface="Times New Roman" pitchFamily="18" charset="0"/>
                <a:cs typeface="Times New Roman" pitchFamily="18" charset="0"/>
              </a:rPr>
              <a:t>Three types of Si-modules for Vertex and Forward planes</a:t>
            </a:r>
            <a:endParaRPr lang="ru-RU" sz="2400" b="1" dirty="0">
              <a:latin typeface="Times New Roman" pitchFamily="18" charset="0"/>
              <a:cs typeface="Times New Roman" pitchFamily="18" charset="0"/>
            </a:endParaRPr>
          </a:p>
        </p:txBody>
      </p:sp>
      <p:cxnSp>
        <p:nvCxnSpPr>
          <p:cNvPr id="4" name="Прямая со стрелкой 3">
            <a:extLst>
              <a:ext uri="{FF2B5EF4-FFF2-40B4-BE49-F238E27FC236}">
                <a16:creationId xmlns:a16="http://schemas.microsoft.com/office/drawing/2014/main" id="{53A54304-1EEB-487E-9055-E038D060B748}"/>
              </a:ext>
            </a:extLst>
          </p:cNvPr>
          <p:cNvCxnSpPr>
            <a:cxnSpLocks/>
          </p:cNvCxnSpPr>
          <p:nvPr/>
        </p:nvCxnSpPr>
        <p:spPr>
          <a:xfrm flipH="1">
            <a:off x="1621971" y="4376058"/>
            <a:ext cx="3058886" cy="772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BD7C1A-3EC7-4D42-87F4-F14628F9673A}"/>
              </a:ext>
            </a:extLst>
          </p:cNvPr>
          <p:cNvSpPr txBox="1"/>
          <p:nvPr/>
        </p:nvSpPr>
        <p:spPr>
          <a:xfrm>
            <a:off x="570350" y="4825777"/>
            <a:ext cx="1208315" cy="646331"/>
          </a:xfrm>
          <a:prstGeom prst="rect">
            <a:avLst/>
          </a:prstGeom>
          <a:noFill/>
        </p:spPr>
        <p:txBody>
          <a:bodyPr wrap="square" rtlCol="0">
            <a:spAutoFit/>
          </a:bodyPr>
          <a:lstStyle/>
          <a:p>
            <a:r>
              <a:rPr lang="en-US" dirty="0">
                <a:latin typeface="Times New Roman" pitchFamily="18" charset="0"/>
                <a:cs typeface="Times New Roman" pitchFamily="18" charset="0"/>
              </a:rPr>
              <a:t>Vertex plane-1</a:t>
            </a:r>
            <a:endParaRPr lang="ru-RU" dirty="0">
              <a:latin typeface="Times New Roman" pitchFamily="18" charset="0"/>
              <a:cs typeface="Times New Roman" pitchFamily="18" charset="0"/>
            </a:endParaRPr>
          </a:p>
        </p:txBody>
      </p:sp>
      <p:cxnSp>
        <p:nvCxnSpPr>
          <p:cNvPr id="8" name="Прямая со стрелкой 7">
            <a:extLst>
              <a:ext uri="{FF2B5EF4-FFF2-40B4-BE49-F238E27FC236}">
                <a16:creationId xmlns:a16="http://schemas.microsoft.com/office/drawing/2014/main" id="{BA5584CB-A7D0-4141-8EB0-034A162766D2}"/>
              </a:ext>
            </a:extLst>
          </p:cNvPr>
          <p:cNvCxnSpPr>
            <a:cxnSpLocks/>
          </p:cNvCxnSpPr>
          <p:nvPr/>
        </p:nvCxnSpPr>
        <p:spPr>
          <a:xfrm flipH="1">
            <a:off x="2177143" y="1709057"/>
            <a:ext cx="2587804" cy="10232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DF3548-A508-4749-8504-4E61963DABD4}"/>
              </a:ext>
            </a:extLst>
          </p:cNvPr>
          <p:cNvSpPr txBox="1"/>
          <p:nvPr/>
        </p:nvSpPr>
        <p:spPr>
          <a:xfrm>
            <a:off x="243311" y="2409148"/>
            <a:ext cx="1945148" cy="646331"/>
          </a:xfrm>
          <a:prstGeom prst="rect">
            <a:avLst/>
          </a:prstGeom>
          <a:noFill/>
        </p:spPr>
        <p:txBody>
          <a:bodyPr wrap="none" rtlCol="0">
            <a:spAutoFit/>
          </a:bodyPr>
          <a:lstStyle/>
          <a:p>
            <a:r>
              <a:rPr lang="en-US" dirty="0">
                <a:latin typeface="Times New Roman" pitchFamily="18" charset="0"/>
                <a:cs typeface="Times New Roman" pitchFamily="18" charset="0"/>
              </a:rPr>
              <a:t>Forward plane and</a:t>
            </a:r>
          </a:p>
          <a:p>
            <a:r>
              <a:rPr lang="en-US" dirty="0">
                <a:latin typeface="Times New Roman" pitchFamily="18" charset="0"/>
                <a:cs typeface="Times New Roman" pitchFamily="18" charset="0"/>
              </a:rPr>
              <a:t>Vertex plane-2</a:t>
            </a:r>
            <a:endParaRPr lang="ru-RU" dirty="0">
              <a:latin typeface="Times New Roman" pitchFamily="18" charset="0"/>
              <a:cs typeface="Times New Roman" pitchFamily="18" charset="0"/>
            </a:endParaRPr>
          </a:p>
        </p:txBody>
      </p:sp>
      <p:cxnSp>
        <p:nvCxnSpPr>
          <p:cNvPr id="12" name="Прямая со стрелкой 11">
            <a:extLst>
              <a:ext uri="{FF2B5EF4-FFF2-40B4-BE49-F238E27FC236}">
                <a16:creationId xmlns:a16="http://schemas.microsoft.com/office/drawing/2014/main" id="{A4E94EF8-10AE-4E09-AE0E-1BBBC746E32C}"/>
              </a:ext>
            </a:extLst>
          </p:cNvPr>
          <p:cNvCxnSpPr>
            <a:cxnSpLocks/>
          </p:cNvCxnSpPr>
          <p:nvPr/>
        </p:nvCxnSpPr>
        <p:spPr>
          <a:xfrm>
            <a:off x="7986319" y="1959429"/>
            <a:ext cx="2158501" cy="772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0D8AE3-FB69-4AB1-8CF8-5BF1B01FCB70}"/>
              </a:ext>
            </a:extLst>
          </p:cNvPr>
          <p:cNvSpPr txBox="1"/>
          <p:nvPr/>
        </p:nvSpPr>
        <p:spPr>
          <a:xfrm>
            <a:off x="10210800" y="2409148"/>
            <a:ext cx="1613134" cy="646331"/>
          </a:xfrm>
          <a:prstGeom prst="rect">
            <a:avLst/>
          </a:prstGeom>
          <a:noFill/>
        </p:spPr>
        <p:txBody>
          <a:bodyPr wrap="none" rtlCol="0">
            <a:spAutoFit/>
          </a:bodyPr>
          <a:lstStyle/>
          <a:p>
            <a:r>
              <a:rPr lang="en-US" dirty="0">
                <a:latin typeface="Times New Roman" pitchFamily="18" charset="0"/>
                <a:cs typeface="Times New Roman" pitchFamily="18" charset="0"/>
              </a:rPr>
              <a:t>Forward plane</a:t>
            </a:r>
          </a:p>
          <a:p>
            <a:r>
              <a:rPr lang="en-US" dirty="0">
                <a:latin typeface="Times New Roman" pitchFamily="18" charset="0"/>
                <a:cs typeface="Times New Roman" pitchFamily="18" charset="0"/>
              </a:rPr>
              <a:t>of beam region</a:t>
            </a:r>
            <a:endParaRPr lang="ru-RU" dirty="0">
              <a:latin typeface="Times New Roman" pitchFamily="18" charset="0"/>
              <a:cs typeface="Times New Roman" pitchFamily="18" charset="0"/>
            </a:endParaRPr>
          </a:p>
        </p:txBody>
      </p:sp>
      <p:pic>
        <p:nvPicPr>
          <p:cNvPr id="11"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Номер слайда 5"/>
          <p:cNvSpPr>
            <a:spLocks noGrp="1"/>
          </p:cNvSpPr>
          <p:nvPr>
            <p:ph type="sldNum" sz="quarter" idx="12"/>
          </p:nvPr>
        </p:nvSpPr>
        <p:spPr/>
        <p:txBody>
          <a:bodyPr/>
          <a:lstStyle/>
          <a:p>
            <a:fld id="{95C09F22-743A-4726-A673-F65BFACC5DE1}" type="slidenum">
              <a:rPr lang="ru-RU" smtClean="0"/>
              <a:pPr/>
              <a:t>5</a:t>
            </a:fld>
            <a:endParaRPr lang="ru-RU" dirty="0"/>
          </a:p>
        </p:txBody>
      </p:sp>
    </p:spTree>
    <p:extLst>
      <p:ext uri="{BB962C8B-B14F-4D97-AF65-F5344CB8AC3E}">
        <p14:creationId xmlns:p14="http://schemas.microsoft.com/office/powerpoint/2010/main" val="190990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95C09F22-743A-4726-A673-F65BFACC5DE1}" type="slidenum">
              <a:rPr lang="ru-RU" smtClean="0"/>
              <a:pPr/>
              <a:t>6</a:t>
            </a:fld>
            <a:endParaRPr lang="ru-RU"/>
          </a:p>
        </p:txBody>
      </p:sp>
      <p:pic>
        <p:nvPicPr>
          <p:cNvPr id="7" name="Рисунок 6" descr="BMN-TDR-1_Page_5.tiff"/>
          <p:cNvPicPr>
            <a:picLocks noChangeAspect="1"/>
          </p:cNvPicPr>
          <p:nvPr/>
        </p:nvPicPr>
        <p:blipFill>
          <a:blip r:embed="rId2" cstate="print"/>
          <a:srcRect l="16497" t="20705" r="25251" b="26655"/>
          <a:stretch>
            <a:fillRect/>
          </a:stretch>
        </p:blipFill>
        <p:spPr>
          <a:xfrm>
            <a:off x="4421632" y="3041701"/>
            <a:ext cx="2592288" cy="3314649"/>
          </a:xfrm>
          <a:prstGeom prst="rect">
            <a:avLst/>
          </a:prstGeom>
        </p:spPr>
      </p:pic>
      <p:pic>
        <p:nvPicPr>
          <p:cNvPr id="10" name="Объект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3568" y="1181817"/>
            <a:ext cx="1969068" cy="1997359"/>
          </a:xfr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284" y="1181818"/>
            <a:ext cx="2263164" cy="213935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302" y="1181817"/>
            <a:ext cx="2218162" cy="2079325"/>
          </a:xfrm>
          <a:prstGeom prst="rect">
            <a:avLst/>
          </a:prstGeom>
        </p:spPr>
      </p:pic>
      <p:cxnSp>
        <p:nvCxnSpPr>
          <p:cNvPr id="14" name="Прямая со стрелкой 13"/>
          <p:cNvCxnSpPr/>
          <p:nvPr/>
        </p:nvCxnSpPr>
        <p:spPr>
          <a:xfrm>
            <a:off x="3860448" y="3321170"/>
            <a:ext cx="1996888" cy="641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cxnSpLocks/>
          </p:cNvCxnSpPr>
          <p:nvPr/>
        </p:nvCxnSpPr>
        <p:spPr>
          <a:xfrm flipH="1">
            <a:off x="6182215" y="3250173"/>
            <a:ext cx="97816" cy="3435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7064530" y="3321170"/>
            <a:ext cx="1372104" cy="5590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Заголовок 18"/>
          <p:cNvSpPr>
            <a:spLocks noGrp="1"/>
          </p:cNvSpPr>
          <p:nvPr>
            <p:ph type="title"/>
          </p:nvPr>
        </p:nvSpPr>
        <p:spPr>
          <a:xfrm>
            <a:off x="813486" y="126227"/>
            <a:ext cx="10515600" cy="641009"/>
          </a:xfrm>
        </p:spPr>
        <p:txBody>
          <a:bodyPr>
            <a:normAutofit/>
          </a:bodyPr>
          <a:lstStyle/>
          <a:p>
            <a:pPr algn="ctr"/>
            <a:r>
              <a:rPr lang="en-US" sz="2800" b="1" dirty="0">
                <a:latin typeface="Times New Roman" pitchFamily="18" charset="0"/>
                <a:cs typeface="Times New Roman" pitchFamily="18" charset="0"/>
              </a:rPr>
              <a:t>Carbon beam position in Si-planes for SRC-setup</a:t>
            </a:r>
            <a:endParaRPr lang="ru-RU" sz="2800" b="1" dirty="0">
              <a:latin typeface="Times New Roman" pitchFamily="18" charset="0"/>
              <a:cs typeface="Times New Roman" pitchFamily="18" charset="0"/>
            </a:endParaRPr>
          </a:p>
        </p:txBody>
      </p:sp>
      <p:sp>
        <p:nvSpPr>
          <p:cNvPr id="20" name="Содержимое 9"/>
          <p:cNvSpPr>
            <a:spLocks noGrp="1"/>
          </p:cNvSpPr>
          <p:nvPr>
            <p:ph sz="half" idx="2"/>
          </p:nvPr>
        </p:nvSpPr>
        <p:spPr>
          <a:xfrm>
            <a:off x="232431" y="3872206"/>
            <a:ext cx="3864322" cy="2484144"/>
          </a:xfrm>
        </p:spPr>
        <p:txBody>
          <a:bodyPr>
            <a:normAutofit fontScale="92500" lnSpcReduction="10000"/>
          </a:bodyPr>
          <a:lstStyle/>
          <a:p>
            <a:pPr>
              <a:buNone/>
            </a:pPr>
            <a:r>
              <a:rPr lang="en-US" dirty="0">
                <a:latin typeface="Times New Roman" pitchFamily="18" charset="0"/>
                <a:cs typeface="Times New Roman" pitchFamily="18" charset="0"/>
              </a:rPr>
              <a:t> </a:t>
            </a:r>
            <a:r>
              <a:rPr lang="en-US" u="sng" dirty="0">
                <a:solidFill>
                  <a:srgbClr val="C00000"/>
                </a:solidFill>
                <a:latin typeface="Times New Roman" pitchFamily="18" charset="0"/>
                <a:cs typeface="Times New Roman" pitchFamily="18" charset="0"/>
              </a:rPr>
              <a:t>Run 3467:</a:t>
            </a:r>
          </a:p>
          <a:p>
            <a:pPr>
              <a:buNone/>
            </a:pPr>
            <a:r>
              <a:rPr lang="en-US" dirty="0">
                <a:latin typeface="Times New Roman" pitchFamily="18" charset="0"/>
                <a:cs typeface="Times New Roman" pitchFamily="18" charset="0"/>
              </a:rPr>
              <a:t>	Beam-</a:t>
            </a:r>
            <a:r>
              <a:rPr lang="en-US" dirty="0">
                <a:solidFill>
                  <a:srgbClr val="C00000"/>
                </a:solidFill>
                <a:latin typeface="Times New Roman" pitchFamily="18" charset="0"/>
                <a:cs typeface="Times New Roman" pitchFamily="18" charset="0"/>
              </a:rPr>
              <a:t>C</a:t>
            </a:r>
            <a:r>
              <a:rPr lang="en-US" dirty="0">
                <a:latin typeface="Times New Roman" pitchFamily="18" charset="0"/>
                <a:cs typeface="Times New Roman" pitchFamily="18" charset="0"/>
              </a:rPr>
              <a:t>, </a:t>
            </a:r>
            <a:r>
              <a:rPr lang="en-US" dirty="0">
                <a:solidFill>
                  <a:srgbClr val="C00000"/>
                </a:solidFill>
                <a:latin typeface="Times New Roman" pitchFamily="18" charset="0"/>
                <a:cs typeface="Times New Roman" pitchFamily="18" charset="0"/>
              </a:rPr>
              <a:t>no target</a:t>
            </a:r>
          </a:p>
          <a:p>
            <a:pPr>
              <a:buNone/>
            </a:pPr>
            <a:r>
              <a:rPr lang="en-US" dirty="0">
                <a:latin typeface="Times New Roman" pitchFamily="18" charset="0"/>
                <a:cs typeface="Times New Roman" pitchFamily="18" charset="0"/>
              </a:rPr>
              <a:t>	Beam duration: 2.5 sec. Flux: 25k, MF=107.6 mv, 100K events, </a:t>
            </a:r>
            <a:r>
              <a:rPr lang="en-US" dirty="0">
                <a:solidFill>
                  <a:srgbClr val="C00000"/>
                </a:solidFill>
                <a:latin typeface="Times New Roman" pitchFamily="18" charset="0"/>
                <a:cs typeface="Times New Roman" pitchFamily="18" charset="0"/>
              </a:rPr>
              <a:t>Air</a:t>
            </a:r>
            <a:r>
              <a:rPr lang="en-US" dirty="0">
                <a:latin typeface="Times New Roman" pitchFamily="18" charset="0"/>
                <a:cs typeface="Times New Roman" pitchFamily="18" charset="0"/>
              </a:rPr>
              <a:t> Empty, BC2-prime 1640 V</a:t>
            </a:r>
            <a:endParaRPr lang="ru-RU" dirty="0">
              <a:latin typeface="Times New Roman" pitchFamily="18" charset="0"/>
              <a:cs typeface="Times New Roman" pitchFamily="18" charset="0"/>
            </a:endParaRPr>
          </a:p>
        </p:txBody>
      </p:sp>
      <p:sp>
        <p:nvSpPr>
          <p:cNvPr id="13" name="Прямоугольник 12">
            <a:extLst>
              <a:ext uri="{FF2B5EF4-FFF2-40B4-BE49-F238E27FC236}">
                <a16:creationId xmlns:a16="http://schemas.microsoft.com/office/drawing/2014/main" id="{496FEC0D-FCCE-4006-B215-610CA6283EF7}"/>
              </a:ext>
            </a:extLst>
          </p:cNvPr>
          <p:cNvSpPr/>
          <p:nvPr/>
        </p:nvSpPr>
        <p:spPr>
          <a:xfrm>
            <a:off x="4395949" y="4769512"/>
            <a:ext cx="537327" cy="276999"/>
          </a:xfrm>
          <a:prstGeom prst="rect">
            <a:avLst/>
          </a:prstGeom>
        </p:spPr>
        <p:txBody>
          <a:bodyPr wrap="square">
            <a:spAutoFit/>
          </a:bodyPr>
          <a:lstStyle/>
          <a:p>
            <a:r>
              <a:rPr lang="en-US" sz="1200" i="1" dirty="0">
                <a:latin typeface="Times New Roman" pitchFamily="18" charset="0"/>
                <a:cs typeface="Times New Roman" pitchFamily="18" charset="0"/>
              </a:rPr>
              <a:t>beam</a:t>
            </a:r>
            <a:endParaRPr lang="ru-RU" sz="1200" dirty="0">
              <a:latin typeface="Times New Roman" pitchFamily="18" charset="0"/>
              <a:cs typeface="Times New Roman" pitchFamily="18" charset="0"/>
            </a:endParaRPr>
          </a:p>
        </p:txBody>
      </p:sp>
      <p:cxnSp>
        <p:nvCxnSpPr>
          <p:cNvPr id="15" name="Прямая со стрелкой 14">
            <a:extLst>
              <a:ext uri="{FF2B5EF4-FFF2-40B4-BE49-F238E27FC236}">
                <a16:creationId xmlns:a16="http://schemas.microsoft.com/office/drawing/2014/main" id="{690D90E1-82E4-41CB-B4E7-99764DBA4989}"/>
              </a:ext>
            </a:extLst>
          </p:cNvPr>
          <p:cNvCxnSpPr/>
          <p:nvPr/>
        </p:nvCxnSpPr>
        <p:spPr>
          <a:xfrm>
            <a:off x="4755988" y="4265455"/>
            <a:ext cx="288032"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96F5A64C-2B8D-4537-B7FC-48B4159279CA}"/>
              </a:ext>
            </a:extLst>
          </p:cNvPr>
          <p:cNvSpPr/>
          <p:nvPr/>
        </p:nvSpPr>
        <p:spPr>
          <a:xfrm>
            <a:off x="4395948" y="3977424"/>
            <a:ext cx="648072" cy="276999"/>
          </a:xfrm>
          <a:prstGeom prst="rect">
            <a:avLst/>
          </a:prstGeom>
        </p:spPr>
        <p:txBody>
          <a:bodyPr wrap="square">
            <a:spAutoFit/>
          </a:bodyPr>
          <a:lstStyle/>
          <a:p>
            <a:r>
              <a:rPr lang="en-US" sz="1200" i="1" dirty="0">
                <a:latin typeface="Times New Roman" pitchFamily="18" charset="0"/>
                <a:cs typeface="Times New Roman" pitchFamily="18" charset="0"/>
              </a:rPr>
              <a:t>target</a:t>
            </a:r>
            <a:endParaRPr lang="ru-RU" sz="1200" dirty="0">
              <a:latin typeface="Times New Roman" pitchFamily="18" charset="0"/>
              <a:cs typeface="Times New Roman" pitchFamily="18" charset="0"/>
            </a:endParaRPr>
          </a:p>
        </p:txBody>
      </p:sp>
      <p:pic>
        <p:nvPicPr>
          <p:cNvPr id="21" name="Picture 3">
            <a:extLst>
              <a:ext uri="{FF2B5EF4-FFF2-40B4-BE49-F238E27FC236}">
                <a16:creationId xmlns:a16="http://schemas.microsoft.com/office/drawing/2014/main" id="{140CAB97-23F4-4832-B803-33213BAA56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303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D3684E-E70D-4C7A-8B86-D15B1A99D7D1}"/>
              </a:ext>
            </a:extLst>
          </p:cNvPr>
          <p:cNvSpPr>
            <a:spLocks noGrp="1"/>
          </p:cNvSpPr>
          <p:nvPr>
            <p:ph type="title"/>
          </p:nvPr>
        </p:nvSpPr>
        <p:spPr>
          <a:xfrm>
            <a:off x="624016" y="126227"/>
            <a:ext cx="10843054" cy="817723"/>
          </a:xfrm>
        </p:spPr>
        <p:txBody>
          <a:bodyPr>
            <a:normAutofit/>
          </a:bodyPr>
          <a:lstStyle/>
          <a:p>
            <a:pPr algn="ctr">
              <a:lnSpc>
                <a:spcPct val="100000"/>
              </a:lnSpc>
            </a:pPr>
            <a:r>
              <a:rPr lang="en-US" sz="1800" dirty="0">
                <a:latin typeface="Times New Roman" pitchFamily="18" charset="0"/>
                <a:cs typeface="Times New Roman" pitchFamily="18" charset="0"/>
              </a:rPr>
              <a:t>Reconstruction of the primary vertex </a:t>
            </a:r>
            <a:r>
              <a:rPr lang="en-US" sz="1800" dirty="0" err="1">
                <a:latin typeface="Times New Roman" pitchFamily="18" charset="0"/>
                <a:cs typeface="Times New Roman" pitchFamily="18" charset="0"/>
              </a:rPr>
              <a:t>Si+GEM</a:t>
            </a:r>
            <a:r>
              <a:rPr lang="en-US" sz="1800" dirty="0">
                <a:latin typeface="Times New Roman" pitchFamily="18" charset="0"/>
                <a:cs typeface="Times New Roman" pitchFamily="18" charset="0"/>
              </a:rPr>
              <a:t> track (&gt;=2 track), </a:t>
            </a:r>
            <a:r>
              <a:rPr lang="en-US" sz="1800" dirty="0" err="1">
                <a:latin typeface="Times New Roman" pitchFamily="18" charset="0"/>
                <a:cs typeface="Times New Roman" pitchFamily="18" charset="0"/>
              </a:rPr>
              <a:t>Ar</a:t>
            </a:r>
            <a:r>
              <a:rPr lang="en-US" sz="1800" dirty="0">
                <a:latin typeface="Times New Roman" pitchFamily="18" charset="0"/>
                <a:cs typeface="Times New Roman" pitchFamily="18" charset="0"/>
              </a:rPr>
              <a:t>-beam, Cu-target/1.67 mm </a:t>
            </a:r>
            <a:br>
              <a:rPr lang="en-US" sz="1800" dirty="0">
                <a:latin typeface="Times New Roman" pitchFamily="18" charset="0"/>
                <a:cs typeface="Times New Roman" pitchFamily="18" charset="0"/>
              </a:rPr>
            </a:br>
            <a:r>
              <a:rPr lang="en-US" sz="1800" i="1" dirty="0">
                <a:latin typeface="Times New Roman" pitchFamily="18" charset="0"/>
                <a:cs typeface="Times New Roman" pitchFamily="18" charset="0"/>
              </a:rPr>
              <a:t>(slide from </a:t>
            </a:r>
            <a:r>
              <a:rPr lang="en-US" sz="1800" i="1" dirty="0" err="1">
                <a:latin typeface="Times New Roman" pitchFamily="18" charset="0"/>
                <a:cs typeface="Times New Roman" pitchFamily="18" charset="0"/>
              </a:rPr>
              <a:t>G.Pokatashkin</a:t>
            </a:r>
            <a:r>
              <a:rPr lang="en-US" sz="1800" i="1" dirty="0">
                <a:latin typeface="Times New Roman" pitchFamily="18" charset="0"/>
                <a:cs typeface="Times New Roman" pitchFamily="18" charset="0"/>
              </a:rPr>
              <a:t> et al.)</a:t>
            </a:r>
            <a:endParaRPr lang="ru-RU" sz="1800" i="1" dirty="0">
              <a:latin typeface="Times New Roman" pitchFamily="18" charset="0"/>
              <a:cs typeface="Times New Roman" pitchFamily="18" charset="0"/>
            </a:endParaRPr>
          </a:p>
        </p:txBody>
      </p:sp>
      <p:sp>
        <p:nvSpPr>
          <p:cNvPr id="4" name="Номер слайда 3">
            <a:extLst>
              <a:ext uri="{FF2B5EF4-FFF2-40B4-BE49-F238E27FC236}">
                <a16:creationId xmlns:a16="http://schemas.microsoft.com/office/drawing/2014/main" id="{7D4FD888-4068-4077-A6E2-F8B426BDA1E0}"/>
              </a:ext>
            </a:extLst>
          </p:cNvPr>
          <p:cNvSpPr>
            <a:spLocks noGrp="1"/>
          </p:cNvSpPr>
          <p:nvPr>
            <p:ph type="sldNum" sz="quarter" idx="12"/>
          </p:nvPr>
        </p:nvSpPr>
        <p:spPr/>
        <p:txBody>
          <a:bodyPr/>
          <a:lstStyle/>
          <a:p>
            <a:fld id="{95C09F22-743A-4726-A673-F65BFACC5DE1}" type="slidenum">
              <a:rPr lang="ru-RU" smtClean="0"/>
              <a:pPr/>
              <a:t>7</a:t>
            </a:fld>
            <a:endParaRPr lang="ru-RU"/>
          </a:p>
        </p:txBody>
      </p:sp>
      <p:pic>
        <p:nvPicPr>
          <p:cNvPr id="5" name="Рисунок 4">
            <a:extLst>
              <a:ext uri="{FF2B5EF4-FFF2-40B4-BE49-F238E27FC236}">
                <a16:creationId xmlns:a16="http://schemas.microsoft.com/office/drawing/2014/main" id="{EED10416-1917-4302-BD14-0DD4FAA53ACC}"/>
              </a:ext>
            </a:extLst>
          </p:cNvPr>
          <p:cNvPicPr>
            <a:picLocks noChangeAspect="1"/>
          </p:cNvPicPr>
          <p:nvPr/>
        </p:nvPicPr>
        <p:blipFill>
          <a:blip r:embed="rId2" cstate="print"/>
          <a:stretch>
            <a:fillRect/>
          </a:stretch>
        </p:blipFill>
        <p:spPr>
          <a:xfrm>
            <a:off x="2863549" y="1433382"/>
            <a:ext cx="6448425" cy="3810000"/>
          </a:xfrm>
          <a:prstGeom prst="rect">
            <a:avLst/>
          </a:prstGeom>
        </p:spPr>
      </p:pic>
      <p:sp>
        <p:nvSpPr>
          <p:cNvPr id="6" name="TextBox 5">
            <a:extLst>
              <a:ext uri="{FF2B5EF4-FFF2-40B4-BE49-F238E27FC236}">
                <a16:creationId xmlns:a16="http://schemas.microsoft.com/office/drawing/2014/main" id="{EBE486CB-253B-4518-B48E-CB06CBE4E04B}"/>
              </a:ext>
            </a:extLst>
          </p:cNvPr>
          <p:cNvSpPr txBox="1"/>
          <p:nvPr/>
        </p:nvSpPr>
        <p:spPr>
          <a:xfrm>
            <a:off x="2347785" y="5391274"/>
            <a:ext cx="8419070" cy="646331"/>
          </a:xfrm>
          <a:prstGeom prst="rect">
            <a:avLst/>
          </a:prstGeom>
          <a:noFill/>
        </p:spPr>
        <p:txBody>
          <a:bodyPr wrap="square" rtlCol="0">
            <a:spAutoFit/>
          </a:bodyPr>
          <a:lstStyle/>
          <a:p>
            <a:r>
              <a:rPr lang="en-US" dirty="0">
                <a:latin typeface="Times New Roman" pitchFamily="18" charset="0"/>
                <a:cs typeface="Times New Roman" pitchFamily="18" charset="0"/>
              </a:rPr>
              <a:t>Primary Vertex resolution of Z-coordinate </a:t>
            </a:r>
            <a:r>
              <a:rPr lang="ru-RU" dirty="0">
                <a:latin typeface="Times New Roman" pitchFamily="18" charset="0"/>
                <a:cs typeface="Times New Roman" pitchFamily="18" charset="0"/>
              </a:rPr>
              <a:t>Ϭ</a:t>
            </a:r>
            <a:r>
              <a:rPr lang="en-US" baseline="-25000" dirty="0">
                <a:latin typeface="Times New Roman" pitchFamily="18" charset="0"/>
                <a:cs typeface="Times New Roman" pitchFamily="18" charset="0"/>
              </a:rPr>
              <a:t>z</a:t>
            </a:r>
            <a:r>
              <a:rPr lang="en-US" dirty="0">
                <a:latin typeface="Times New Roman" pitchFamily="18" charset="0"/>
                <a:cs typeface="Times New Roman" pitchFamily="18" charset="0"/>
              </a:rPr>
              <a:t> = 1.8 mm at target thickness = 1.67 mm  (without pile-up suppression)</a:t>
            </a:r>
            <a:endParaRPr lang="ru-RU" dirty="0">
              <a:latin typeface="Times New Roman" pitchFamily="18" charset="0"/>
              <a:cs typeface="Times New Roman" pitchFamily="18" charset="0"/>
            </a:endParaRPr>
          </a:p>
        </p:txBody>
      </p:sp>
      <p:pic>
        <p:nvPicPr>
          <p:cNvPr id="7"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340" y="188233"/>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590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0A2DF7-1D31-4965-98A5-20A7DEF0757C}"/>
              </a:ext>
            </a:extLst>
          </p:cNvPr>
          <p:cNvSpPr>
            <a:spLocks noGrp="1"/>
          </p:cNvSpPr>
          <p:nvPr>
            <p:ph type="title"/>
          </p:nvPr>
        </p:nvSpPr>
        <p:spPr>
          <a:xfrm>
            <a:off x="815075" y="0"/>
            <a:ext cx="10515600" cy="1325563"/>
          </a:xfrm>
        </p:spPr>
        <p:txBody>
          <a:bodyPr>
            <a:normAutofit/>
          </a:bodyPr>
          <a:lstStyle/>
          <a:p>
            <a:pPr algn="ctr">
              <a:lnSpc>
                <a:spcPct val="100000"/>
              </a:lnSpc>
            </a:pPr>
            <a:r>
              <a:rPr lang="en-US" sz="2800" dirty="0">
                <a:latin typeface="Times New Roman" pitchFamily="18" charset="0"/>
                <a:cs typeface="Times New Roman" pitchFamily="18" charset="0"/>
              </a:rPr>
              <a:t>Track residual of Si-2 (plane) vs </a:t>
            </a:r>
            <a:r>
              <a:rPr lang="en-US" sz="2800" dirty="0" err="1">
                <a:latin typeface="Times New Roman" pitchFamily="18" charset="0"/>
                <a:cs typeface="Times New Roman" pitchFamily="18" charset="0"/>
              </a:rPr>
              <a:t>Si+GEM</a:t>
            </a:r>
            <a:r>
              <a:rPr lang="en-US" sz="2800" dirty="0">
                <a:latin typeface="Times New Roman" pitchFamily="18" charset="0"/>
                <a:cs typeface="Times New Roman" pitchFamily="18" charset="0"/>
              </a:rPr>
              <a:t> track in magnetic field </a:t>
            </a:r>
            <a:br>
              <a:rPr lang="en-US" sz="2800" dirty="0">
                <a:latin typeface="Times New Roman" pitchFamily="18" charset="0"/>
                <a:cs typeface="Times New Roman" pitchFamily="18" charset="0"/>
              </a:rPr>
            </a:br>
            <a:r>
              <a:rPr lang="en-US" sz="2000" i="1" dirty="0">
                <a:latin typeface="Times New Roman" pitchFamily="18" charset="0"/>
                <a:cs typeface="Times New Roman" pitchFamily="18" charset="0"/>
              </a:rPr>
              <a:t>(slide from </a:t>
            </a:r>
            <a:r>
              <a:rPr lang="ru-RU" sz="2000" i="1" u="sng" dirty="0" err="1">
                <a:latin typeface="Times New Roman" pitchFamily="18" charset="0"/>
                <a:cs typeface="Times New Roman" pitchFamily="18" charset="0"/>
              </a:rPr>
              <a:t>G.Pokatashkin</a:t>
            </a:r>
            <a:r>
              <a:rPr lang="en-US" sz="2000" i="1" dirty="0">
                <a:latin typeface="Times New Roman" pitchFamily="18" charset="0"/>
                <a:cs typeface="Times New Roman" pitchFamily="18" charset="0"/>
              </a:rPr>
              <a:t>, </a:t>
            </a:r>
            <a:r>
              <a:rPr lang="ru-RU" sz="2000" i="1" dirty="0" err="1">
                <a:latin typeface="Times New Roman" pitchFamily="18" charset="0"/>
                <a:cs typeface="Times New Roman" pitchFamily="18" charset="0"/>
              </a:rPr>
              <a:t>Yu.Gornaya</a:t>
            </a:r>
            <a:r>
              <a:rPr lang="ru-RU" sz="2000" i="1" dirty="0">
                <a:latin typeface="Times New Roman" pitchFamily="18" charset="0"/>
                <a:cs typeface="Times New Roman" pitchFamily="18" charset="0"/>
              </a:rPr>
              <a:t>, </a:t>
            </a:r>
            <a:r>
              <a:rPr lang="ru-RU" sz="2000" i="1" dirty="0" err="1">
                <a:latin typeface="Times New Roman" pitchFamily="18" charset="0"/>
                <a:cs typeface="Times New Roman" pitchFamily="18" charset="0"/>
              </a:rPr>
              <a:t>M.Kapishin</a:t>
            </a:r>
            <a:r>
              <a:rPr lang="ru-RU" sz="2000" i="1" dirty="0">
                <a:latin typeface="Times New Roman" pitchFamily="18" charset="0"/>
                <a:cs typeface="Times New Roman" pitchFamily="18" charset="0"/>
              </a:rPr>
              <a:t>, </a:t>
            </a:r>
            <a:r>
              <a:rPr lang="ru-RU" sz="2000" i="1" dirty="0" err="1">
                <a:latin typeface="Times New Roman" pitchFamily="18" charset="0"/>
                <a:cs typeface="Times New Roman" pitchFamily="18" charset="0"/>
              </a:rPr>
              <a:t>I.Rufanov</a:t>
            </a:r>
            <a:r>
              <a:rPr lang="ru-RU" sz="2000" i="1" dirty="0">
                <a:latin typeface="Times New Roman" pitchFamily="18" charset="0"/>
                <a:cs typeface="Times New Roman" pitchFamily="18" charset="0"/>
              </a:rPr>
              <a:t>, </a:t>
            </a:r>
            <a:r>
              <a:rPr lang="ru-RU" sz="2000" i="1" dirty="0" err="1">
                <a:latin typeface="Times New Roman" pitchFamily="18" charset="0"/>
                <a:cs typeface="Times New Roman" pitchFamily="18" charset="0"/>
              </a:rPr>
              <a:t>V.Vasendina</a:t>
            </a:r>
            <a:r>
              <a:rPr lang="ru-RU" sz="2000" i="1" dirty="0">
                <a:latin typeface="Times New Roman" pitchFamily="18" charset="0"/>
                <a:cs typeface="Times New Roman" pitchFamily="18" charset="0"/>
              </a:rPr>
              <a:t>, </a:t>
            </a:r>
            <a:r>
              <a:rPr lang="ru-RU" sz="2000" i="1" dirty="0" err="1">
                <a:latin typeface="Times New Roman" pitchFamily="18" charset="0"/>
                <a:cs typeface="Times New Roman" pitchFamily="18" charset="0"/>
              </a:rPr>
              <a:t>A.Zinchenko</a:t>
            </a:r>
            <a:r>
              <a:rPr lang="en-US" sz="2000" i="1" dirty="0">
                <a:latin typeface="Times New Roman" pitchFamily="18" charset="0"/>
                <a:cs typeface="Times New Roman" pitchFamily="18" charset="0"/>
              </a:rPr>
              <a:t>)</a:t>
            </a:r>
            <a:br>
              <a:rPr lang="ru-RU" sz="2000" i="1" dirty="0">
                <a:solidFill>
                  <a:srgbClr val="C00000"/>
                </a:solidFill>
                <a:latin typeface="Times New Roman" pitchFamily="18" charset="0"/>
                <a:cs typeface="Times New Roman" pitchFamily="18" charset="0"/>
              </a:rPr>
            </a:br>
            <a:endParaRPr lang="ru-RU" sz="2000" i="1" dirty="0">
              <a:solidFill>
                <a:srgbClr val="C00000"/>
              </a:solidFill>
              <a:latin typeface="Times New Roman" pitchFamily="18" charset="0"/>
              <a:cs typeface="Times New Roman" pitchFamily="18" charset="0"/>
            </a:endParaRPr>
          </a:p>
        </p:txBody>
      </p:sp>
      <p:pic>
        <p:nvPicPr>
          <p:cNvPr id="10" name="Объект 9">
            <a:extLst>
              <a:ext uri="{FF2B5EF4-FFF2-40B4-BE49-F238E27FC236}">
                <a16:creationId xmlns:a16="http://schemas.microsoft.com/office/drawing/2014/main" id="{A6E55967-C1D8-45AB-AA06-6B1742485D3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494" y="1484738"/>
            <a:ext cx="5646506" cy="3746239"/>
          </a:xfrm>
        </p:spPr>
      </p:pic>
      <p:pic>
        <p:nvPicPr>
          <p:cNvPr id="12" name="Объект 11">
            <a:extLst>
              <a:ext uri="{FF2B5EF4-FFF2-40B4-BE49-F238E27FC236}">
                <a16:creationId xmlns:a16="http://schemas.microsoft.com/office/drawing/2014/main" id="{BA98D157-218F-4C5E-AA1E-C2F1EEAFCBA1}"/>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7647" y="1377985"/>
            <a:ext cx="5633109" cy="3959744"/>
          </a:xfrm>
        </p:spPr>
      </p:pic>
      <p:sp>
        <p:nvSpPr>
          <p:cNvPr id="8" name="Номер слайда 7">
            <a:extLst>
              <a:ext uri="{FF2B5EF4-FFF2-40B4-BE49-F238E27FC236}">
                <a16:creationId xmlns:a16="http://schemas.microsoft.com/office/drawing/2014/main" id="{CE3A85D1-5E26-4CB7-805F-86AA7752D3DE}"/>
              </a:ext>
            </a:extLst>
          </p:cNvPr>
          <p:cNvSpPr>
            <a:spLocks noGrp="1"/>
          </p:cNvSpPr>
          <p:nvPr>
            <p:ph type="sldNum" sz="quarter" idx="12"/>
          </p:nvPr>
        </p:nvSpPr>
        <p:spPr/>
        <p:txBody>
          <a:bodyPr/>
          <a:lstStyle/>
          <a:p>
            <a:fld id="{95C09F22-743A-4726-A673-F65BFACC5DE1}" type="slidenum">
              <a:rPr lang="ru-RU" smtClean="0"/>
              <a:pPr/>
              <a:t>8</a:t>
            </a:fld>
            <a:endParaRPr lang="ru-RU"/>
          </a:p>
        </p:txBody>
      </p:sp>
      <p:sp>
        <p:nvSpPr>
          <p:cNvPr id="4" name="TextBox 3">
            <a:extLst>
              <a:ext uri="{FF2B5EF4-FFF2-40B4-BE49-F238E27FC236}">
                <a16:creationId xmlns:a16="http://schemas.microsoft.com/office/drawing/2014/main" id="{602CAD7B-19E0-4AB4-A711-456D3EA65D70}"/>
              </a:ext>
            </a:extLst>
          </p:cNvPr>
          <p:cNvSpPr txBox="1"/>
          <p:nvPr/>
        </p:nvSpPr>
        <p:spPr>
          <a:xfrm>
            <a:off x="872481" y="5472361"/>
            <a:ext cx="5305166" cy="584775"/>
          </a:xfrm>
          <a:prstGeom prst="rect">
            <a:avLst/>
          </a:prstGeom>
          <a:noFill/>
        </p:spPr>
        <p:txBody>
          <a:bodyPr wrap="square" rtlCol="0">
            <a:spAutoFit/>
          </a:bodyPr>
          <a:lstStyle/>
          <a:p>
            <a:r>
              <a:rPr lang="en-US" sz="1600" b="1" dirty="0">
                <a:latin typeface="Times New Roman" pitchFamily="18" charset="0"/>
                <a:cs typeface="Times New Roman" pitchFamily="18" charset="0"/>
              </a:rPr>
              <a:t>Si-2 plane residual </a:t>
            </a:r>
            <a:r>
              <a:rPr lang="en-US" sz="1600" b="1" dirty="0">
                <a:solidFill>
                  <a:srgbClr val="C00000"/>
                </a:solidFill>
                <a:latin typeface="Times New Roman" pitchFamily="18" charset="0"/>
                <a:cs typeface="Times New Roman" pitchFamily="18" charset="0"/>
              </a:rPr>
              <a:t>Ϭ = 67.5 µm </a:t>
            </a:r>
            <a:r>
              <a:rPr lang="en-US" sz="1600" b="1" dirty="0">
                <a:latin typeface="Times New Roman" pitchFamily="18" charset="0"/>
                <a:cs typeface="Times New Roman" pitchFamily="18" charset="0"/>
              </a:rPr>
              <a:t>vs </a:t>
            </a:r>
            <a:r>
              <a:rPr lang="en-US" sz="1600" b="1" dirty="0" err="1">
                <a:latin typeface="Times New Roman" pitchFamily="18" charset="0"/>
                <a:cs typeface="Times New Roman" pitchFamily="18" charset="0"/>
              </a:rPr>
              <a:t>Si+GEM</a:t>
            </a:r>
            <a:r>
              <a:rPr lang="en-US" sz="1600" b="1" dirty="0">
                <a:latin typeface="Times New Roman" pitchFamily="18" charset="0"/>
                <a:cs typeface="Times New Roman" pitchFamily="18" charset="0"/>
              </a:rPr>
              <a:t> </a:t>
            </a:r>
            <a:r>
              <a:rPr lang="en-US" sz="1600" b="1" dirty="0">
                <a:solidFill>
                  <a:srgbClr val="C00000"/>
                </a:solidFill>
                <a:latin typeface="Times New Roman" pitchFamily="18" charset="0"/>
                <a:cs typeface="Times New Roman" pitchFamily="18" charset="0"/>
              </a:rPr>
              <a:t>(&gt;=7 hits/track</a:t>
            </a:r>
            <a:r>
              <a:rPr lang="en-US" sz="1600" b="1" dirty="0">
                <a:latin typeface="Times New Roman" pitchFamily="18" charset="0"/>
                <a:cs typeface="Times New Roman" pitchFamily="18" charset="0"/>
              </a:rPr>
              <a:t>) track at H = 0 Tl </a:t>
            </a:r>
            <a:endParaRPr lang="ru-RU" sz="16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3759D0D-401A-49C8-8110-02A8A3EFD31A}"/>
              </a:ext>
            </a:extLst>
          </p:cNvPr>
          <p:cNvSpPr txBox="1"/>
          <p:nvPr/>
        </p:nvSpPr>
        <p:spPr>
          <a:xfrm>
            <a:off x="6917058" y="5401777"/>
            <a:ext cx="4863050" cy="584775"/>
          </a:xfrm>
          <a:prstGeom prst="rect">
            <a:avLst/>
          </a:prstGeom>
          <a:noFill/>
        </p:spPr>
        <p:txBody>
          <a:bodyPr wrap="square" rtlCol="0">
            <a:spAutoFit/>
          </a:bodyPr>
          <a:lstStyle/>
          <a:p>
            <a:r>
              <a:rPr lang="en-US" sz="1600" b="1" dirty="0">
                <a:latin typeface="Times New Roman" pitchFamily="18" charset="0"/>
                <a:cs typeface="Times New Roman" pitchFamily="18" charset="0"/>
              </a:rPr>
              <a:t>Si-2 plane residual </a:t>
            </a:r>
            <a:r>
              <a:rPr lang="en-US" sz="1600" b="1" dirty="0">
                <a:solidFill>
                  <a:srgbClr val="C00000"/>
                </a:solidFill>
                <a:latin typeface="Times New Roman" pitchFamily="18" charset="0"/>
                <a:cs typeface="Times New Roman" pitchFamily="18" charset="0"/>
              </a:rPr>
              <a:t>Ϭ = 89.4 µm </a:t>
            </a:r>
            <a:r>
              <a:rPr lang="en-US" sz="1600" b="1" dirty="0">
                <a:latin typeface="Times New Roman" pitchFamily="18" charset="0"/>
                <a:cs typeface="Times New Roman" pitchFamily="18" charset="0"/>
              </a:rPr>
              <a:t>vs </a:t>
            </a:r>
            <a:r>
              <a:rPr lang="en-US" sz="1600" b="1" dirty="0" err="1">
                <a:latin typeface="Times New Roman" pitchFamily="18" charset="0"/>
                <a:cs typeface="Times New Roman" pitchFamily="18" charset="0"/>
              </a:rPr>
              <a:t>Si+GEM</a:t>
            </a:r>
            <a:r>
              <a:rPr lang="en-US" sz="1600" b="1" dirty="0">
                <a:latin typeface="Times New Roman" pitchFamily="18" charset="0"/>
                <a:cs typeface="Times New Roman" pitchFamily="18" charset="0"/>
              </a:rPr>
              <a:t> </a:t>
            </a:r>
          </a:p>
          <a:p>
            <a:r>
              <a:rPr lang="en-US" sz="1600" b="1" dirty="0">
                <a:latin typeface="Times New Roman" pitchFamily="18" charset="0"/>
                <a:cs typeface="Times New Roman" pitchFamily="18" charset="0"/>
              </a:rPr>
              <a:t>track at H=0.6 Tl</a:t>
            </a:r>
            <a:endParaRPr lang="ru-RU" sz="1600" b="1" dirty="0">
              <a:latin typeface="Times New Roman" pitchFamily="18" charset="0"/>
              <a:cs typeface="Times New Roman" pitchFamily="18" charset="0"/>
            </a:endParaRPr>
          </a:p>
        </p:txBody>
      </p:sp>
      <p:pic>
        <p:nvPicPr>
          <p:cNvPr id="9" name="Picture 3">
            <a:extLst>
              <a:ext uri="{FF2B5EF4-FFF2-40B4-BE49-F238E27FC236}">
                <a16:creationId xmlns:a16="http://schemas.microsoft.com/office/drawing/2014/main" id="{1FBA94F0-B25A-47E1-940D-8AEEBFE22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6527" y="215528"/>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484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9FA45C4F-8423-43FC-A7B8-9033203C5E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070" y="1734917"/>
            <a:ext cx="2786063"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a:extLst>
              <a:ext uri="{FF2B5EF4-FFF2-40B4-BE49-F238E27FC236}">
                <a16:creationId xmlns:a16="http://schemas.microsoft.com/office/drawing/2014/main" id="{8866BDF8-6243-4024-97F7-F0E942478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309" y="1799534"/>
            <a:ext cx="281305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a:extLst>
              <a:ext uri="{FF2B5EF4-FFF2-40B4-BE49-F238E27FC236}">
                <a16:creationId xmlns:a16="http://schemas.microsoft.com/office/drawing/2014/main" id="{D0111359-5C8B-49C5-BE07-2AD358D5B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9867" y="1801122"/>
            <a:ext cx="2814638"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a:extLst>
              <a:ext uri="{FF2B5EF4-FFF2-40B4-BE49-F238E27FC236}">
                <a16:creationId xmlns:a16="http://schemas.microsoft.com/office/drawing/2014/main" id="{04B2B2C8-A323-4327-BE66-27F924DA63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2707" y="3737665"/>
            <a:ext cx="3071812"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a:extLst>
              <a:ext uri="{FF2B5EF4-FFF2-40B4-BE49-F238E27FC236}">
                <a16:creationId xmlns:a16="http://schemas.microsoft.com/office/drawing/2014/main" id="{F636EE1D-7D5C-4BCC-BF42-9464509D40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3302" y="3736077"/>
            <a:ext cx="2951162"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Прямоугольник 1">
            <a:extLst>
              <a:ext uri="{FF2B5EF4-FFF2-40B4-BE49-F238E27FC236}">
                <a16:creationId xmlns:a16="http://schemas.microsoft.com/office/drawing/2014/main" id="{C600B7C7-719F-4EC5-BC11-CD893A11274A}"/>
              </a:ext>
            </a:extLst>
          </p:cNvPr>
          <p:cNvSpPr>
            <a:spLocks noChangeArrowheads="1"/>
          </p:cNvSpPr>
          <p:nvPr/>
        </p:nvSpPr>
        <p:spPr bwMode="auto">
          <a:xfrm>
            <a:off x="882316" y="177091"/>
            <a:ext cx="96130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ru-RU" sz="2800" dirty="0">
                <a:latin typeface="Times New Roman" pitchFamily="18" charset="0"/>
                <a:cs typeface="Times New Roman" pitchFamily="18" charset="0"/>
              </a:rPr>
              <a:t>Tracks in forward silicon strip and GEM detectors in </a:t>
            </a:r>
            <a:r>
              <a:rPr lang="en-US" altLang="ru-RU" sz="2800" dirty="0" err="1">
                <a:latin typeface="Times New Roman" pitchFamily="18" charset="0"/>
                <a:cs typeface="Times New Roman" pitchFamily="18" charset="0"/>
              </a:rPr>
              <a:t>Ar</a:t>
            </a:r>
            <a:r>
              <a:rPr lang="en-US" altLang="ru-RU" sz="2800" dirty="0">
                <a:latin typeface="Times New Roman" pitchFamily="18" charset="0"/>
                <a:cs typeface="Times New Roman" pitchFamily="18" charset="0"/>
              </a:rPr>
              <a:t> run</a:t>
            </a:r>
          </a:p>
          <a:p>
            <a:pPr algn="ctr" eaLnBrk="1" hangingPunct="1"/>
            <a:r>
              <a:rPr lang="en-US" altLang="ru-RU" sz="2800" dirty="0">
                <a:latin typeface="Times New Roman" pitchFamily="18" charset="0"/>
                <a:cs typeface="Times New Roman" pitchFamily="18" charset="0"/>
              </a:rPr>
              <a:t> </a:t>
            </a:r>
            <a:r>
              <a:rPr lang="en-US" altLang="ru-RU" sz="2000" i="1" dirty="0">
                <a:latin typeface="Times New Roman" pitchFamily="18" charset="0"/>
                <a:cs typeface="Times New Roman" pitchFamily="18" charset="0"/>
              </a:rPr>
              <a:t>(slide from </a:t>
            </a:r>
            <a:r>
              <a:rPr lang="en-US" altLang="ru-RU" sz="2000" i="1" dirty="0" err="1">
                <a:latin typeface="Times New Roman" pitchFamily="18" charset="0"/>
                <a:cs typeface="Times New Roman" pitchFamily="18" charset="0"/>
              </a:rPr>
              <a:t>G.Pokatashkin</a:t>
            </a:r>
            <a:r>
              <a:rPr lang="en-US" altLang="ru-RU" sz="2000" i="1" dirty="0">
                <a:latin typeface="Times New Roman" pitchFamily="18" charset="0"/>
                <a:cs typeface="Times New Roman" pitchFamily="18" charset="0"/>
              </a:rPr>
              <a:t> et al.) </a:t>
            </a:r>
          </a:p>
        </p:txBody>
      </p:sp>
      <p:pic>
        <p:nvPicPr>
          <p:cNvPr id="19464" name="Picture 7">
            <a:extLst>
              <a:ext uri="{FF2B5EF4-FFF2-40B4-BE49-F238E27FC236}">
                <a16:creationId xmlns:a16="http://schemas.microsoft.com/office/drawing/2014/main" id="{C1BC691D-5BED-4828-9BF0-261C9610A2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7163" y="3648075"/>
            <a:ext cx="3016250" cy="21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20">
            <a:extLst>
              <a:ext uri="{FF2B5EF4-FFF2-40B4-BE49-F238E27FC236}">
                <a16:creationId xmlns:a16="http://schemas.microsoft.com/office/drawing/2014/main" id="{B0F629BD-F450-4F03-8B8B-CA443154D9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3238" y="-38050"/>
            <a:ext cx="1462087"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6" name="TextBox 2">
            <a:extLst>
              <a:ext uri="{FF2B5EF4-FFF2-40B4-BE49-F238E27FC236}">
                <a16:creationId xmlns:a16="http://schemas.microsoft.com/office/drawing/2014/main" id="{BF6B578C-E621-4021-A1B6-6528C3F3186A}"/>
              </a:ext>
            </a:extLst>
          </p:cNvPr>
          <p:cNvSpPr txBox="1">
            <a:spLocks noChangeArrowheads="1"/>
          </p:cNvSpPr>
          <p:nvPr/>
        </p:nvSpPr>
        <p:spPr bwMode="auto">
          <a:xfrm>
            <a:off x="1579823" y="5678546"/>
            <a:ext cx="3240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dirty="0">
                <a:latin typeface="Times New Roman" pitchFamily="18" charset="0"/>
                <a:cs typeface="Times New Roman" pitchFamily="18" charset="0"/>
              </a:rPr>
              <a:t>Si-3 detector X-residual vs </a:t>
            </a:r>
            <a:r>
              <a:rPr lang="en-US" altLang="ru-RU" dirty="0" err="1">
                <a:latin typeface="Times New Roman" pitchFamily="18" charset="0"/>
                <a:cs typeface="Times New Roman" pitchFamily="18" charset="0"/>
              </a:rPr>
              <a:t>GEM+Si</a:t>
            </a:r>
            <a:r>
              <a:rPr lang="en-US" altLang="ru-RU" dirty="0">
                <a:latin typeface="Times New Roman" pitchFamily="18" charset="0"/>
                <a:cs typeface="Times New Roman" pitchFamily="18" charset="0"/>
              </a:rPr>
              <a:t> track ~ 86 </a:t>
            </a:r>
            <a:r>
              <a:rPr lang="el-GR" altLang="ru-RU" dirty="0">
                <a:latin typeface="Times New Roman" pitchFamily="18" charset="0"/>
                <a:cs typeface="Times New Roman" pitchFamily="18" charset="0"/>
              </a:rPr>
              <a:t>μ</a:t>
            </a:r>
            <a:r>
              <a:rPr lang="en-US" altLang="ru-RU" dirty="0">
                <a:latin typeface="Times New Roman" pitchFamily="18" charset="0"/>
                <a:cs typeface="Times New Roman" pitchFamily="18" charset="0"/>
              </a:rPr>
              <a:t>m</a:t>
            </a:r>
            <a:endParaRPr lang="ru-RU" altLang="ru-RU" dirty="0">
              <a:latin typeface="Times New Roman" pitchFamily="18" charset="0"/>
              <a:cs typeface="Times New Roman" pitchFamily="18" charset="0"/>
            </a:endParaRPr>
          </a:p>
        </p:txBody>
      </p:sp>
      <p:sp>
        <p:nvSpPr>
          <p:cNvPr id="19467" name="Прямоугольник 4">
            <a:extLst>
              <a:ext uri="{FF2B5EF4-FFF2-40B4-BE49-F238E27FC236}">
                <a16:creationId xmlns:a16="http://schemas.microsoft.com/office/drawing/2014/main" id="{EBC3A914-20D7-4B6B-96A0-8EE0BCB368A7}"/>
              </a:ext>
            </a:extLst>
          </p:cNvPr>
          <p:cNvSpPr>
            <a:spLocks noChangeArrowheads="1"/>
          </p:cNvSpPr>
          <p:nvPr/>
        </p:nvSpPr>
        <p:spPr bwMode="auto">
          <a:xfrm>
            <a:off x="4891219" y="5745163"/>
            <a:ext cx="3095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dirty="0">
                <a:latin typeface="Times New Roman" pitchFamily="18" charset="0"/>
                <a:cs typeface="Times New Roman" pitchFamily="18" charset="0"/>
              </a:rPr>
              <a:t>GEM-1 detector X-residual vs </a:t>
            </a:r>
            <a:r>
              <a:rPr lang="en-US" altLang="ru-RU" dirty="0" err="1">
                <a:latin typeface="Times New Roman" pitchFamily="18" charset="0"/>
                <a:cs typeface="Times New Roman" pitchFamily="18" charset="0"/>
              </a:rPr>
              <a:t>GEM+Si</a:t>
            </a:r>
            <a:r>
              <a:rPr lang="en-US" altLang="ru-RU" dirty="0">
                <a:latin typeface="Times New Roman" pitchFamily="18" charset="0"/>
                <a:cs typeface="Times New Roman" pitchFamily="18" charset="0"/>
              </a:rPr>
              <a:t> track ~ 320 </a:t>
            </a:r>
            <a:r>
              <a:rPr lang="el-GR" altLang="ru-RU" dirty="0">
                <a:latin typeface="Times New Roman" pitchFamily="18" charset="0"/>
                <a:cs typeface="Times New Roman" pitchFamily="18" charset="0"/>
              </a:rPr>
              <a:t>μ</a:t>
            </a:r>
            <a:r>
              <a:rPr lang="en-US" altLang="ru-RU" dirty="0">
                <a:latin typeface="Times New Roman" pitchFamily="18" charset="0"/>
                <a:cs typeface="Times New Roman" pitchFamily="18" charset="0"/>
              </a:rPr>
              <a:t>m</a:t>
            </a:r>
            <a:endParaRPr lang="ru-RU" altLang="ru-RU" dirty="0">
              <a:latin typeface="Times New Roman" pitchFamily="18" charset="0"/>
              <a:cs typeface="Times New Roman" pitchFamily="18" charset="0"/>
            </a:endParaRPr>
          </a:p>
        </p:txBody>
      </p:sp>
      <p:sp>
        <p:nvSpPr>
          <p:cNvPr id="19468" name="TextBox 5">
            <a:extLst>
              <a:ext uri="{FF2B5EF4-FFF2-40B4-BE49-F238E27FC236}">
                <a16:creationId xmlns:a16="http://schemas.microsoft.com/office/drawing/2014/main" id="{AC2DA257-1D0F-4984-B762-2DD91A1DB5B8}"/>
              </a:ext>
            </a:extLst>
          </p:cNvPr>
          <p:cNvSpPr txBox="1">
            <a:spLocks noChangeArrowheads="1"/>
          </p:cNvSpPr>
          <p:nvPr/>
        </p:nvSpPr>
        <p:spPr bwMode="auto">
          <a:xfrm>
            <a:off x="8142288" y="5705425"/>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dirty="0">
                <a:latin typeface="Times New Roman" pitchFamily="18" charset="0"/>
                <a:cs typeface="Times New Roman" pitchFamily="18" charset="0"/>
              </a:rPr>
              <a:t>GEM-1 track profile</a:t>
            </a:r>
            <a:endParaRPr lang="ru-RU" altLang="ru-RU" dirty="0">
              <a:latin typeface="Times New Roman" pitchFamily="18" charset="0"/>
              <a:cs typeface="Times New Roman" pitchFamily="18" charset="0"/>
            </a:endParaRPr>
          </a:p>
        </p:txBody>
      </p:sp>
      <p:sp>
        <p:nvSpPr>
          <p:cNvPr id="19469" name="TextBox 6">
            <a:extLst>
              <a:ext uri="{FF2B5EF4-FFF2-40B4-BE49-F238E27FC236}">
                <a16:creationId xmlns:a16="http://schemas.microsoft.com/office/drawing/2014/main" id="{ED717CE1-5E42-44E6-86E7-DDC1B2A21FC2}"/>
              </a:ext>
            </a:extLst>
          </p:cNvPr>
          <p:cNvSpPr txBox="1">
            <a:spLocks noChangeArrowheads="1"/>
          </p:cNvSpPr>
          <p:nvPr/>
        </p:nvSpPr>
        <p:spPr bwMode="auto">
          <a:xfrm>
            <a:off x="2166938" y="1355866"/>
            <a:ext cx="849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ru-RU" dirty="0">
                <a:latin typeface="Times New Roman" pitchFamily="18" charset="0"/>
                <a:cs typeface="Times New Roman" pitchFamily="18" charset="0"/>
              </a:rPr>
              <a:t>   Si-3 track profile                      Si-2 track profile                             Si-1 track profile               </a:t>
            </a:r>
            <a:endParaRPr lang="ru-RU" altLang="ru-RU" dirty="0">
              <a:latin typeface="Times New Roman" pitchFamily="18" charset="0"/>
              <a:cs typeface="Times New Roman" pitchFamily="18" charset="0"/>
            </a:endParaRPr>
          </a:p>
        </p:txBody>
      </p:sp>
      <p:cxnSp>
        <p:nvCxnSpPr>
          <p:cNvPr id="19471" name="Прямая со стрелкой 15">
            <a:extLst>
              <a:ext uri="{FF2B5EF4-FFF2-40B4-BE49-F238E27FC236}">
                <a16:creationId xmlns:a16="http://schemas.microsoft.com/office/drawing/2014/main" id="{3A7A1731-9B0E-4C55-B9FD-4C31D75B8C40}"/>
              </a:ext>
            </a:extLst>
          </p:cNvPr>
          <p:cNvCxnSpPr>
            <a:cxnSpLocks noChangeShapeType="1"/>
          </p:cNvCxnSpPr>
          <p:nvPr/>
        </p:nvCxnSpPr>
        <p:spPr bwMode="auto">
          <a:xfrm>
            <a:off x="3308350" y="2479675"/>
            <a:ext cx="0" cy="1106488"/>
          </a:xfrm>
          <a:prstGeom prst="straightConnector1">
            <a:avLst/>
          </a:prstGeom>
          <a:noFill/>
          <a:ln w="222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2" name="Прямая со стрелкой 17">
            <a:extLst>
              <a:ext uri="{FF2B5EF4-FFF2-40B4-BE49-F238E27FC236}">
                <a16:creationId xmlns:a16="http://schemas.microsoft.com/office/drawing/2014/main" id="{F21050CC-9513-447F-9AC8-0CDFE3C9ED89}"/>
              </a:ext>
            </a:extLst>
          </p:cNvPr>
          <p:cNvCxnSpPr>
            <a:cxnSpLocks noChangeShapeType="1"/>
          </p:cNvCxnSpPr>
          <p:nvPr/>
        </p:nvCxnSpPr>
        <p:spPr bwMode="auto">
          <a:xfrm flipH="1">
            <a:off x="7400926" y="4962525"/>
            <a:ext cx="1216025" cy="0"/>
          </a:xfrm>
          <a:prstGeom prst="straightConnector1">
            <a:avLst/>
          </a:prstGeom>
          <a:noFill/>
          <a:ln w="222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Номер слайда 1">
            <a:extLst>
              <a:ext uri="{FF2B5EF4-FFF2-40B4-BE49-F238E27FC236}">
                <a16:creationId xmlns:a16="http://schemas.microsoft.com/office/drawing/2014/main" id="{ABFC7771-C08E-45A3-A39F-AED42773FFAD}"/>
              </a:ext>
            </a:extLst>
          </p:cNvPr>
          <p:cNvSpPr>
            <a:spLocks noGrp="1"/>
          </p:cNvSpPr>
          <p:nvPr>
            <p:ph type="sldNum" sz="quarter" idx="12"/>
          </p:nvPr>
        </p:nvSpPr>
        <p:spPr/>
        <p:txBody>
          <a:bodyPr/>
          <a:lstStyle/>
          <a:p>
            <a:fld id="{95C09F22-743A-4726-A673-F65BFACC5DE1}" type="slidenum">
              <a:rPr lang="ru-RU" smtClean="0"/>
              <a:pPr/>
              <a:t>9</a:t>
            </a:fld>
            <a:endParaRPr lang="ru-RU"/>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1477</Words>
  <Application>Microsoft Office PowerPoint</Application>
  <PresentationFormat>Широкоэкранный</PresentationFormat>
  <Paragraphs>189</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29</vt:i4>
      </vt:variant>
    </vt:vector>
  </HeadingPairs>
  <TitlesOfParts>
    <vt:vector size="35" baseType="lpstr">
      <vt:lpstr>ＭＳ Ｐゴシック</vt:lpstr>
      <vt:lpstr>Arial</vt:lpstr>
      <vt:lpstr>Calibri</vt:lpstr>
      <vt:lpstr>Calibri Light</vt:lpstr>
      <vt:lpstr>Times New Roman</vt:lpstr>
      <vt:lpstr>Тема Office</vt:lpstr>
      <vt:lpstr>Forward Si tracking detectors  Zamyatin Nikolay on behalf of BM@N Collaboration </vt:lpstr>
      <vt:lpstr>Contents</vt:lpstr>
      <vt:lpstr>Design and position of Si-planes on the beam-channel BM@N, Session #55 (February-April’18)</vt:lpstr>
      <vt:lpstr>Презентация PowerPoint</vt:lpstr>
      <vt:lpstr>Three types of Si-modules for Vertex and Forward planes</vt:lpstr>
      <vt:lpstr>Carbon beam position in Si-planes for SRC-setup</vt:lpstr>
      <vt:lpstr>Reconstruction of the primary vertex Si+GEM track (&gt;=2 track), Ar-beam, Cu-target/1.67 mm  (slide from G.Pokatashkin et al.)</vt:lpstr>
      <vt:lpstr>Track residual of Si-2 (plane) vs Si+GEM track in magnetic field  (slide from G.Pokatashkin, Yu.Gornaya, M.Kapishin, I.Rufanov, V.Vasendina, A.Zinchenko) </vt:lpstr>
      <vt:lpstr>Презентация PowerPoint</vt:lpstr>
      <vt:lpstr>Effect of limitation (DR)dynamics range FE chip (VATAGP7) at big signals from Si-sensors</vt:lpstr>
      <vt:lpstr>Презентация PowerPoint</vt:lpstr>
      <vt:lpstr>Design and position of Si-planes on the beam-channel BM@N, Session’2020)</vt:lpstr>
      <vt:lpstr>Three sizes of Si-planes for session-2020</vt:lpstr>
      <vt:lpstr>Conclusion</vt:lpstr>
      <vt:lpstr>     Backup slides</vt:lpstr>
      <vt:lpstr>Презентация PowerPoint</vt:lpstr>
      <vt:lpstr>Презентация PowerPoint</vt:lpstr>
      <vt:lpstr>Презентация PowerPoint</vt:lpstr>
      <vt:lpstr>Position of Si-monitors for measurements of radiation background on beam area BM@N</vt:lpstr>
      <vt:lpstr>Презентация PowerPoint</vt:lpstr>
      <vt:lpstr>Signals from passing through the module of relativistic electrons (106Ru) </vt:lpstr>
      <vt:lpstr>Kr-beam position in Si-Vertex detector, April 2018 (Session #55)</vt:lpstr>
      <vt:lpstr>Ar-beam position in Si-Vertex detector, April 2018 (Session #55)</vt:lpstr>
      <vt:lpstr>Fragments of C-beam in Si-Vertex detector, April 2018 (Session #55)</vt:lpstr>
      <vt:lpstr>Презентация PowerPoint</vt:lpstr>
      <vt:lpstr>Visual control in LHEP of the PCBs-640 before encapsulation of VATAG7-chips</vt:lpstr>
      <vt:lpstr>The read-out electronics is designed and based on the non-encapsulated ASICs crystals – VATAGP7.1, manufactured by IDEAS2 (Norway). Each board contains five ASICs, bonding and filled with black compound</vt:lpstr>
      <vt:lpstr>Презентация PowerPoint</vt:lpstr>
      <vt:lpstr>Progress of Si-coordinate planes after session#54(March’17)</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Work</cp:lastModifiedBy>
  <cp:revision>135</cp:revision>
  <dcterms:created xsi:type="dcterms:W3CDTF">2018-04-08T14:22:43Z</dcterms:created>
  <dcterms:modified xsi:type="dcterms:W3CDTF">2018-10-30T05:46:22Z</dcterms:modified>
</cp:coreProperties>
</file>