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notesMasterIdLst>
    <p:notesMasterId r:id="rId13"/>
  </p:notesMasterIdLst>
  <p:handoutMasterIdLst>
    <p:handoutMasterId r:id="rId14"/>
  </p:handoutMasterIdLst>
  <p:sldIdLst>
    <p:sldId id="351" r:id="rId3"/>
    <p:sldId id="256" r:id="rId4"/>
    <p:sldId id="344" r:id="rId5"/>
    <p:sldId id="345" r:id="rId6"/>
    <p:sldId id="346" r:id="rId7"/>
    <p:sldId id="347" r:id="rId8"/>
    <p:sldId id="348" r:id="rId9"/>
    <p:sldId id="350" r:id="rId10"/>
    <p:sldId id="349" r:id="rId11"/>
    <p:sldId id="352" r:id="rId12"/>
  </p:sldIdLst>
  <p:sldSz cx="16184563" cy="12525375"/>
  <p:notesSz cx="6858000" cy="9144000"/>
  <p:defaultTextStyle>
    <a:defPPr>
      <a:defRPr lang="zh-CN"/>
    </a:defPPr>
    <a:lvl1pPr marL="0" algn="l" defTabSz="1639702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1pPr>
    <a:lvl2pPr marL="819851" algn="l" defTabSz="1639702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2pPr>
    <a:lvl3pPr marL="1639702" algn="l" defTabSz="1639702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3pPr>
    <a:lvl4pPr marL="2459553" algn="l" defTabSz="1639702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4pPr>
    <a:lvl5pPr marL="3279404" algn="l" defTabSz="1639702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5pPr>
    <a:lvl6pPr marL="4099255" algn="l" defTabSz="1639702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6pPr>
    <a:lvl7pPr marL="4919106" algn="l" defTabSz="1639702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7pPr>
    <a:lvl8pPr marL="5738957" algn="l" defTabSz="1639702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8pPr>
    <a:lvl9pPr marL="6558808" algn="l" defTabSz="1639702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46">
          <p15:clr>
            <a:srgbClr val="A4A3A4"/>
          </p15:clr>
        </p15:guide>
        <p15:guide id="2" pos="509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0164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84530" autoAdjust="0"/>
  </p:normalViewPr>
  <p:slideViewPr>
    <p:cSldViewPr snapToGrid="0">
      <p:cViewPr>
        <p:scale>
          <a:sx n="28" d="100"/>
          <a:sy n="28" d="100"/>
        </p:scale>
        <p:origin x="696" y="44"/>
      </p:cViewPr>
      <p:guideLst>
        <p:guide orient="horz" pos="3946"/>
        <p:guide pos="509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14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FDD8CA-9D75-4020-A46E-D652E11FE324}" type="datetimeFigureOut">
              <a:rPr lang="zh-CN" altLang="en-US" smtClean="0"/>
              <a:pPr/>
              <a:t>2018/10/28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DBA7F7-9611-4A30-B2AC-D1324B2C051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652774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518146-3321-47C1-8D46-CF37C7239D3F}" type="datetimeFigureOut">
              <a:rPr lang="zh-CN" altLang="en-US" smtClean="0"/>
              <a:pPr/>
              <a:t>2018/10/28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212850" y="685800"/>
            <a:ext cx="44323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3B7437-2536-48F4-83F7-66265FC475E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770363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521465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53225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213843" y="3890988"/>
            <a:ext cx="13756879" cy="268483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2427685" y="7097713"/>
            <a:ext cx="11329194" cy="320092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8193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386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57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2772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0966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9159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7352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5545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353D7-573B-42AC-AAD9-976342EE1BBF}" type="datetime1">
              <a:rPr lang="zh-CN" altLang="en-US" smtClean="0"/>
              <a:pPr/>
              <a:t>2018/10/28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0973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B3981-9111-47EB-9B7A-8A9B9E255D6E}" type="datetime1">
              <a:rPr lang="zh-CN" altLang="en-US" smtClean="0"/>
              <a:pPr/>
              <a:t>2018/10/28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08131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1733809" y="501609"/>
            <a:ext cx="3641527" cy="1068716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09229" y="501609"/>
            <a:ext cx="10654837" cy="1068716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927C9-7361-481B-B5FC-A56B054A60A5}" type="datetime1">
              <a:rPr lang="zh-CN" altLang="en-US" smtClean="0"/>
              <a:pPr/>
              <a:t>2018/10/28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40790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213843" y="3890988"/>
            <a:ext cx="13756879" cy="268483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2427685" y="7097713"/>
            <a:ext cx="11329194" cy="320092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8193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386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57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2772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0966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9159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7352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5545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353D7-573B-42AC-AAD9-976342EE1BBF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2018/10/28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0238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14AAC-7A38-4150-AF16-4D9AFEC0B135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2018/10/28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73879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78469" y="8048716"/>
            <a:ext cx="13756879" cy="2487679"/>
          </a:xfrm>
        </p:spPr>
        <p:txBody>
          <a:bodyPr anchor="t"/>
          <a:lstStyle>
            <a:lvl1pPr algn="l">
              <a:defRPr sz="72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278469" y="5308790"/>
            <a:ext cx="13756879" cy="2739925"/>
          </a:xfrm>
        </p:spPr>
        <p:txBody>
          <a:bodyPr anchor="b"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819324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2pPr>
            <a:lvl3pPr marL="163864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3pPr>
            <a:lvl4pPr marL="245797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4pPr>
            <a:lvl5pPr marL="3277283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5pPr>
            <a:lvl6pPr marL="4096607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6pPr>
            <a:lvl7pPr marL="4915929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7pPr>
            <a:lvl8pPr marL="5735249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8pPr>
            <a:lvl9pPr marL="6554571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AA520-1993-48A9-A1DC-40EE4D3584DE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2018/10/28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42358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09228" y="2922601"/>
            <a:ext cx="7148182" cy="8266169"/>
          </a:xfrm>
        </p:spPr>
        <p:txBody>
          <a:bodyPr/>
          <a:lstStyle>
            <a:lvl1pPr>
              <a:defRPr sz="5000"/>
            </a:lvl1pPr>
            <a:lvl2pPr>
              <a:defRPr sz="43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227153" y="2922601"/>
            <a:ext cx="7148182" cy="8266169"/>
          </a:xfrm>
        </p:spPr>
        <p:txBody>
          <a:bodyPr/>
          <a:lstStyle>
            <a:lvl1pPr>
              <a:defRPr sz="5000"/>
            </a:lvl1pPr>
            <a:lvl2pPr>
              <a:defRPr sz="43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12B33-D7B0-4105-8110-DC899026F2A3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2018/10/28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22650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09229" y="2803713"/>
            <a:ext cx="7150993" cy="1168454"/>
          </a:xfrm>
        </p:spPr>
        <p:txBody>
          <a:bodyPr anchor="b"/>
          <a:lstStyle>
            <a:lvl1pPr marL="0" indent="0">
              <a:buNone/>
              <a:defRPr sz="4300" b="1"/>
            </a:lvl1pPr>
            <a:lvl2pPr marL="819324" indent="0">
              <a:buNone/>
              <a:defRPr sz="3600" b="1"/>
            </a:lvl2pPr>
            <a:lvl3pPr marL="1638642" indent="0">
              <a:buNone/>
              <a:defRPr sz="3200" b="1"/>
            </a:lvl3pPr>
            <a:lvl4pPr marL="2457970" indent="0">
              <a:buNone/>
              <a:defRPr sz="2900" b="1"/>
            </a:lvl4pPr>
            <a:lvl5pPr marL="3277283" indent="0">
              <a:buNone/>
              <a:defRPr sz="2900" b="1"/>
            </a:lvl5pPr>
            <a:lvl6pPr marL="4096607" indent="0">
              <a:buNone/>
              <a:defRPr sz="2900" b="1"/>
            </a:lvl6pPr>
            <a:lvl7pPr marL="4915929" indent="0">
              <a:buNone/>
              <a:defRPr sz="2900" b="1"/>
            </a:lvl7pPr>
            <a:lvl8pPr marL="5735249" indent="0">
              <a:buNone/>
              <a:defRPr sz="2900" b="1"/>
            </a:lvl8pPr>
            <a:lvl9pPr marL="6554571" indent="0">
              <a:buNone/>
              <a:defRPr sz="29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09229" y="3972168"/>
            <a:ext cx="7150993" cy="7216589"/>
          </a:xfrm>
        </p:spPr>
        <p:txBody>
          <a:bodyPr/>
          <a:lstStyle>
            <a:lvl1pPr>
              <a:defRPr sz="4300"/>
            </a:lvl1pPr>
            <a:lvl2pPr>
              <a:defRPr sz="36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8221537" y="2803713"/>
            <a:ext cx="7153802" cy="1168454"/>
          </a:xfrm>
        </p:spPr>
        <p:txBody>
          <a:bodyPr anchor="b"/>
          <a:lstStyle>
            <a:lvl1pPr marL="0" indent="0">
              <a:buNone/>
              <a:defRPr sz="4300" b="1"/>
            </a:lvl1pPr>
            <a:lvl2pPr marL="819324" indent="0">
              <a:buNone/>
              <a:defRPr sz="3600" b="1"/>
            </a:lvl2pPr>
            <a:lvl3pPr marL="1638642" indent="0">
              <a:buNone/>
              <a:defRPr sz="3200" b="1"/>
            </a:lvl3pPr>
            <a:lvl4pPr marL="2457970" indent="0">
              <a:buNone/>
              <a:defRPr sz="2900" b="1"/>
            </a:lvl4pPr>
            <a:lvl5pPr marL="3277283" indent="0">
              <a:buNone/>
              <a:defRPr sz="2900" b="1"/>
            </a:lvl5pPr>
            <a:lvl6pPr marL="4096607" indent="0">
              <a:buNone/>
              <a:defRPr sz="2900" b="1"/>
            </a:lvl6pPr>
            <a:lvl7pPr marL="4915929" indent="0">
              <a:buNone/>
              <a:defRPr sz="2900" b="1"/>
            </a:lvl7pPr>
            <a:lvl8pPr marL="5735249" indent="0">
              <a:buNone/>
              <a:defRPr sz="2900" b="1"/>
            </a:lvl8pPr>
            <a:lvl9pPr marL="6554571" indent="0">
              <a:buNone/>
              <a:defRPr sz="29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8221537" y="3972168"/>
            <a:ext cx="7153802" cy="7216589"/>
          </a:xfrm>
        </p:spPr>
        <p:txBody>
          <a:bodyPr/>
          <a:lstStyle>
            <a:lvl1pPr>
              <a:defRPr sz="4300"/>
            </a:lvl1pPr>
            <a:lvl2pPr>
              <a:defRPr sz="36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4B1CF-73AC-41D4-A582-7246034AAC0A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2018/10/28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63110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78425-4815-4C8C-9F5E-BBB41ECFB651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2018/10/28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72896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D6832-A53E-4A7F-B75D-DB80BD7F7416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2018/10/28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10712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09232" y="498696"/>
            <a:ext cx="5324610" cy="2122355"/>
          </a:xfrm>
        </p:spPr>
        <p:txBody>
          <a:bodyPr anchor="b"/>
          <a:lstStyle>
            <a:lvl1pPr algn="l">
              <a:defRPr sz="36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327715" y="498698"/>
            <a:ext cx="9047620" cy="10690061"/>
          </a:xfrm>
        </p:spPr>
        <p:txBody>
          <a:bodyPr/>
          <a:lstStyle>
            <a:lvl1pPr>
              <a:defRPr sz="5700"/>
            </a:lvl1pPr>
            <a:lvl2pPr>
              <a:defRPr sz="5000"/>
            </a:lvl2pPr>
            <a:lvl3pPr>
              <a:defRPr sz="43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09232" y="2621055"/>
            <a:ext cx="5324610" cy="8567706"/>
          </a:xfrm>
        </p:spPr>
        <p:txBody>
          <a:bodyPr/>
          <a:lstStyle>
            <a:lvl1pPr marL="0" indent="0">
              <a:buNone/>
              <a:defRPr sz="2500"/>
            </a:lvl1pPr>
            <a:lvl2pPr marL="819324" indent="0">
              <a:buNone/>
              <a:defRPr sz="2200"/>
            </a:lvl2pPr>
            <a:lvl3pPr marL="1638642" indent="0">
              <a:buNone/>
              <a:defRPr sz="1800"/>
            </a:lvl3pPr>
            <a:lvl4pPr marL="2457970" indent="0">
              <a:buNone/>
              <a:defRPr sz="1600"/>
            </a:lvl4pPr>
            <a:lvl5pPr marL="3277283" indent="0">
              <a:buNone/>
              <a:defRPr sz="1600"/>
            </a:lvl5pPr>
            <a:lvl6pPr marL="4096607" indent="0">
              <a:buNone/>
              <a:defRPr sz="1600"/>
            </a:lvl6pPr>
            <a:lvl7pPr marL="4915929" indent="0">
              <a:buNone/>
              <a:defRPr sz="1600"/>
            </a:lvl7pPr>
            <a:lvl8pPr marL="5735249" indent="0">
              <a:buNone/>
              <a:defRPr sz="1600"/>
            </a:lvl8pPr>
            <a:lvl9pPr marL="6554571" indent="0">
              <a:buNone/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77CE0-4DC6-4DB9-AAA9-D8B88BD67715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2018/10/28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36968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14AAC-7A38-4150-AF16-4D9AFEC0B135}" type="datetime1">
              <a:rPr lang="zh-CN" altLang="en-US" smtClean="0"/>
              <a:pPr/>
              <a:t>2018/10/28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38794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172288" y="8767763"/>
            <a:ext cx="9710738" cy="1035084"/>
          </a:xfrm>
        </p:spPr>
        <p:txBody>
          <a:bodyPr anchor="b"/>
          <a:lstStyle>
            <a:lvl1pPr algn="l">
              <a:defRPr sz="36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172288" y="1119166"/>
            <a:ext cx="9710738" cy="7515225"/>
          </a:xfrm>
        </p:spPr>
        <p:txBody>
          <a:bodyPr/>
          <a:lstStyle>
            <a:lvl1pPr marL="0" indent="0">
              <a:buNone/>
              <a:defRPr sz="5700"/>
            </a:lvl1pPr>
            <a:lvl2pPr marL="819324" indent="0">
              <a:buNone/>
              <a:defRPr sz="5000"/>
            </a:lvl2pPr>
            <a:lvl3pPr marL="1638642" indent="0">
              <a:buNone/>
              <a:defRPr sz="4300"/>
            </a:lvl3pPr>
            <a:lvl4pPr marL="2457970" indent="0">
              <a:buNone/>
              <a:defRPr sz="3600"/>
            </a:lvl4pPr>
            <a:lvl5pPr marL="3277283" indent="0">
              <a:buNone/>
              <a:defRPr sz="3600"/>
            </a:lvl5pPr>
            <a:lvl6pPr marL="4096607" indent="0">
              <a:buNone/>
              <a:defRPr sz="3600"/>
            </a:lvl6pPr>
            <a:lvl7pPr marL="4915929" indent="0">
              <a:buNone/>
              <a:defRPr sz="3600"/>
            </a:lvl7pPr>
            <a:lvl8pPr marL="5735249" indent="0">
              <a:buNone/>
              <a:defRPr sz="3600"/>
            </a:lvl8pPr>
            <a:lvl9pPr marL="6554571" indent="0">
              <a:buNone/>
              <a:defRPr sz="3600"/>
            </a:lvl9pPr>
          </a:lstStyle>
          <a:p>
            <a:r>
              <a:rPr lang="zh-CN" altLang="en-US" smtClean="0"/>
              <a:t>单击图标添加图片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3172288" y="9802848"/>
            <a:ext cx="9710738" cy="1469991"/>
          </a:xfrm>
        </p:spPr>
        <p:txBody>
          <a:bodyPr/>
          <a:lstStyle>
            <a:lvl1pPr marL="0" indent="0">
              <a:buNone/>
              <a:defRPr sz="2500"/>
            </a:lvl1pPr>
            <a:lvl2pPr marL="819324" indent="0">
              <a:buNone/>
              <a:defRPr sz="2200"/>
            </a:lvl2pPr>
            <a:lvl3pPr marL="1638642" indent="0">
              <a:buNone/>
              <a:defRPr sz="1800"/>
            </a:lvl3pPr>
            <a:lvl4pPr marL="2457970" indent="0">
              <a:buNone/>
              <a:defRPr sz="1600"/>
            </a:lvl4pPr>
            <a:lvl5pPr marL="3277283" indent="0">
              <a:buNone/>
              <a:defRPr sz="1600"/>
            </a:lvl5pPr>
            <a:lvl6pPr marL="4096607" indent="0">
              <a:buNone/>
              <a:defRPr sz="1600"/>
            </a:lvl6pPr>
            <a:lvl7pPr marL="4915929" indent="0">
              <a:buNone/>
              <a:defRPr sz="1600"/>
            </a:lvl7pPr>
            <a:lvl8pPr marL="5735249" indent="0">
              <a:buNone/>
              <a:defRPr sz="1600"/>
            </a:lvl8pPr>
            <a:lvl9pPr marL="6554571" indent="0">
              <a:buNone/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B90EC-A844-411B-9D98-BB4209F11E38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2018/10/28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54208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B3981-9111-47EB-9B7A-8A9B9E255D6E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2018/10/28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52452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1733809" y="501609"/>
            <a:ext cx="3641527" cy="1068716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09229" y="501609"/>
            <a:ext cx="10654837" cy="1068716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927C9-7361-481B-B5FC-A56B054A60A5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2018/10/28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2552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78469" y="8048716"/>
            <a:ext cx="13756879" cy="2487679"/>
          </a:xfrm>
        </p:spPr>
        <p:txBody>
          <a:bodyPr anchor="t"/>
          <a:lstStyle>
            <a:lvl1pPr algn="l">
              <a:defRPr sz="72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278469" y="5308790"/>
            <a:ext cx="13756879" cy="2739925"/>
          </a:xfrm>
        </p:spPr>
        <p:txBody>
          <a:bodyPr anchor="b"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819324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2pPr>
            <a:lvl3pPr marL="163864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3pPr>
            <a:lvl4pPr marL="245797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4pPr>
            <a:lvl5pPr marL="3277283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5pPr>
            <a:lvl6pPr marL="4096607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6pPr>
            <a:lvl7pPr marL="4915929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7pPr>
            <a:lvl8pPr marL="5735249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8pPr>
            <a:lvl9pPr marL="6554571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AA520-1993-48A9-A1DC-40EE4D3584DE}" type="datetime1">
              <a:rPr lang="zh-CN" altLang="en-US" smtClean="0"/>
              <a:pPr/>
              <a:t>2018/10/28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15849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09228" y="2922601"/>
            <a:ext cx="7148182" cy="8266169"/>
          </a:xfrm>
        </p:spPr>
        <p:txBody>
          <a:bodyPr/>
          <a:lstStyle>
            <a:lvl1pPr>
              <a:defRPr sz="5000"/>
            </a:lvl1pPr>
            <a:lvl2pPr>
              <a:defRPr sz="43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227153" y="2922601"/>
            <a:ext cx="7148182" cy="8266169"/>
          </a:xfrm>
        </p:spPr>
        <p:txBody>
          <a:bodyPr/>
          <a:lstStyle>
            <a:lvl1pPr>
              <a:defRPr sz="5000"/>
            </a:lvl1pPr>
            <a:lvl2pPr>
              <a:defRPr sz="43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12B33-D7B0-4105-8110-DC899026F2A3}" type="datetime1">
              <a:rPr lang="zh-CN" altLang="en-US" smtClean="0"/>
              <a:pPr/>
              <a:t>2018/10/28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24798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09229" y="2803713"/>
            <a:ext cx="7150993" cy="1168454"/>
          </a:xfrm>
        </p:spPr>
        <p:txBody>
          <a:bodyPr anchor="b"/>
          <a:lstStyle>
            <a:lvl1pPr marL="0" indent="0">
              <a:buNone/>
              <a:defRPr sz="4300" b="1"/>
            </a:lvl1pPr>
            <a:lvl2pPr marL="819324" indent="0">
              <a:buNone/>
              <a:defRPr sz="3600" b="1"/>
            </a:lvl2pPr>
            <a:lvl3pPr marL="1638642" indent="0">
              <a:buNone/>
              <a:defRPr sz="3200" b="1"/>
            </a:lvl3pPr>
            <a:lvl4pPr marL="2457970" indent="0">
              <a:buNone/>
              <a:defRPr sz="2900" b="1"/>
            </a:lvl4pPr>
            <a:lvl5pPr marL="3277283" indent="0">
              <a:buNone/>
              <a:defRPr sz="2900" b="1"/>
            </a:lvl5pPr>
            <a:lvl6pPr marL="4096607" indent="0">
              <a:buNone/>
              <a:defRPr sz="2900" b="1"/>
            </a:lvl6pPr>
            <a:lvl7pPr marL="4915929" indent="0">
              <a:buNone/>
              <a:defRPr sz="2900" b="1"/>
            </a:lvl7pPr>
            <a:lvl8pPr marL="5735249" indent="0">
              <a:buNone/>
              <a:defRPr sz="2900" b="1"/>
            </a:lvl8pPr>
            <a:lvl9pPr marL="6554571" indent="0">
              <a:buNone/>
              <a:defRPr sz="29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09229" y="3972168"/>
            <a:ext cx="7150993" cy="7216589"/>
          </a:xfrm>
        </p:spPr>
        <p:txBody>
          <a:bodyPr/>
          <a:lstStyle>
            <a:lvl1pPr>
              <a:defRPr sz="4300"/>
            </a:lvl1pPr>
            <a:lvl2pPr>
              <a:defRPr sz="36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8221537" y="2803713"/>
            <a:ext cx="7153802" cy="1168454"/>
          </a:xfrm>
        </p:spPr>
        <p:txBody>
          <a:bodyPr anchor="b"/>
          <a:lstStyle>
            <a:lvl1pPr marL="0" indent="0">
              <a:buNone/>
              <a:defRPr sz="4300" b="1"/>
            </a:lvl1pPr>
            <a:lvl2pPr marL="819324" indent="0">
              <a:buNone/>
              <a:defRPr sz="3600" b="1"/>
            </a:lvl2pPr>
            <a:lvl3pPr marL="1638642" indent="0">
              <a:buNone/>
              <a:defRPr sz="3200" b="1"/>
            </a:lvl3pPr>
            <a:lvl4pPr marL="2457970" indent="0">
              <a:buNone/>
              <a:defRPr sz="2900" b="1"/>
            </a:lvl4pPr>
            <a:lvl5pPr marL="3277283" indent="0">
              <a:buNone/>
              <a:defRPr sz="2900" b="1"/>
            </a:lvl5pPr>
            <a:lvl6pPr marL="4096607" indent="0">
              <a:buNone/>
              <a:defRPr sz="2900" b="1"/>
            </a:lvl6pPr>
            <a:lvl7pPr marL="4915929" indent="0">
              <a:buNone/>
              <a:defRPr sz="2900" b="1"/>
            </a:lvl7pPr>
            <a:lvl8pPr marL="5735249" indent="0">
              <a:buNone/>
              <a:defRPr sz="2900" b="1"/>
            </a:lvl8pPr>
            <a:lvl9pPr marL="6554571" indent="0">
              <a:buNone/>
              <a:defRPr sz="29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8221537" y="3972168"/>
            <a:ext cx="7153802" cy="7216589"/>
          </a:xfrm>
        </p:spPr>
        <p:txBody>
          <a:bodyPr/>
          <a:lstStyle>
            <a:lvl1pPr>
              <a:defRPr sz="4300"/>
            </a:lvl1pPr>
            <a:lvl2pPr>
              <a:defRPr sz="36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4B1CF-73AC-41D4-A582-7246034AAC0A}" type="datetime1">
              <a:rPr lang="zh-CN" altLang="en-US" smtClean="0"/>
              <a:pPr/>
              <a:t>2018/10/28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3056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78425-4815-4C8C-9F5E-BBB41ECFB651}" type="datetime1">
              <a:rPr lang="zh-CN" altLang="en-US" smtClean="0"/>
              <a:pPr/>
              <a:t>2018/10/28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96763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D6832-A53E-4A7F-B75D-DB80BD7F7416}" type="datetime1">
              <a:rPr lang="zh-CN" altLang="en-US" smtClean="0"/>
              <a:pPr/>
              <a:t>2018/10/28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03564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09232" y="498696"/>
            <a:ext cx="5324610" cy="2122355"/>
          </a:xfrm>
        </p:spPr>
        <p:txBody>
          <a:bodyPr anchor="b"/>
          <a:lstStyle>
            <a:lvl1pPr algn="l">
              <a:defRPr sz="36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327715" y="498698"/>
            <a:ext cx="9047620" cy="10690061"/>
          </a:xfrm>
        </p:spPr>
        <p:txBody>
          <a:bodyPr/>
          <a:lstStyle>
            <a:lvl1pPr>
              <a:defRPr sz="5700"/>
            </a:lvl1pPr>
            <a:lvl2pPr>
              <a:defRPr sz="5000"/>
            </a:lvl2pPr>
            <a:lvl3pPr>
              <a:defRPr sz="43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09232" y="2621055"/>
            <a:ext cx="5324610" cy="8567706"/>
          </a:xfrm>
        </p:spPr>
        <p:txBody>
          <a:bodyPr/>
          <a:lstStyle>
            <a:lvl1pPr marL="0" indent="0">
              <a:buNone/>
              <a:defRPr sz="2500"/>
            </a:lvl1pPr>
            <a:lvl2pPr marL="819324" indent="0">
              <a:buNone/>
              <a:defRPr sz="2200"/>
            </a:lvl2pPr>
            <a:lvl3pPr marL="1638642" indent="0">
              <a:buNone/>
              <a:defRPr sz="1800"/>
            </a:lvl3pPr>
            <a:lvl4pPr marL="2457970" indent="0">
              <a:buNone/>
              <a:defRPr sz="1600"/>
            </a:lvl4pPr>
            <a:lvl5pPr marL="3277283" indent="0">
              <a:buNone/>
              <a:defRPr sz="1600"/>
            </a:lvl5pPr>
            <a:lvl6pPr marL="4096607" indent="0">
              <a:buNone/>
              <a:defRPr sz="1600"/>
            </a:lvl6pPr>
            <a:lvl7pPr marL="4915929" indent="0">
              <a:buNone/>
              <a:defRPr sz="1600"/>
            </a:lvl7pPr>
            <a:lvl8pPr marL="5735249" indent="0">
              <a:buNone/>
              <a:defRPr sz="1600"/>
            </a:lvl8pPr>
            <a:lvl9pPr marL="6554571" indent="0">
              <a:buNone/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77CE0-4DC6-4DB9-AAA9-D8B88BD67715}" type="datetime1">
              <a:rPr lang="zh-CN" altLang="en-US" smtClean="0"/>
              <a:pPr/>
              <a:t>2018/10/28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6073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172288" y="8767763"/>
            <a:ext cx="9710738" cy="1035084"/>
          </a:xfrm>
        </p:spPr>
        <p:txBody>
          <a:bodyPr anchor="b"/>
          <a:lstStyle>
            <a:lvl1pPr algn="l">
              <a:defRPr sz="36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172288" y="1119166"/>
            <a:ext cx="9710738" cy="7515225"/>
          </a:xfrm>
        </p:spPr>
        <p:txBody>
          <a:bodyPr/>
          <a:lstStyle>
            <a:lvl1pPr marL="0" indent="0">
              <a:buNone/>
              <a:defRPr sz="5700"/>
            </a:lvl1pPr>
            <a:lvl2pPr marL="819324" indent="0">
              <a:buNone/>
              <a:defRPr sz="5000"/>
            </a:lvl2pPr>
            <a:lvl3pPr marL="1638642" indent="0">
              <a:buNone/>
              <a:defRPr sz="4300"/>
            </a:lvl3pPr>
            <a:lvl4pPr marL="2457970" indent="0">
              <a:buNone/>
              <a:defRPr sz="3600"/>
            </a:lvl4pPr>
            <a:lvl5pPr marL="3277283" indent="0">
              <a:buNone/>
              <a:defRPr sz="3600"/>
            </a:lvl5pPr>
            <a:lvl6pPr marL="4096607" indent="0">
              <a:buNone/>
              <a:defRPr sz="3600"/>
            </a:lvl6pPr>
            <a:lvl7pPr marL="4915929" indent="0">
              <a:buNone/>
              <a:defRPr sz="3600"/>
            </a:lvl7pPr>
            <a:lvl8pPr marL="5735249" indent="0">
              <a:buNone/>
              <a:defRPr sz="3600"/>
            </a:lvl8pPr>
            <a:lvl9pPr marL="6554571" indent="0">
              <a:buNone/>
              <a:defRPr sz="3600"/>
            </a:lvl9pPr>
          </a:lstStyle>
          <a:p>
            <a:r>
              <a:rPr lang="zh-CN" altLang="en-US" smtClean="0"/>
              <a:t>单击图标添加图片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3172288" y="9802848"/>
            <a:ext cx="9710738" cy="1469991"/>
          </a:xfrm>
        </p:spPr>
        <p:txBody>
          <a:bodyPr/>
          <a:lstStyle>
            <a:lvl1pPr marL="0" indent="0">
              <a:buNone/>
              <a:defRPr sz="2500"/>
            </a:lvl1pPr>
            <a:lvl2pPr marL="819324" indent="0">
              <a:buNone/>
              <a:defRPr sz="2200"/>
            </a:lvl2pPr>
            <a:lvl3pPr marL="1638642" indent="0">
              <a:buNone/>
              <a:defRPr sz="1800"/>
            </a:lvl3pPr>
            <a:lvl4pPr marL="2457970" indent="0">
              <a:buNone/>
              <a:defRPr sz="1600"/>
            </a:lvl4pPr>
            <a:lvl5pPr marL="3277283" indent="0">
              <a:buNone/>
              <a:defRPr sz="1600"/>
            </a:lvl5pPr>
            <a:lvl6pPr marL="4096607" indent="0">
              <a:buNone/>
              <a:defRPr sz="1600"/>
            </a:lvl6pPr>
            <a:lvl7pPr marL="4915929" indent="0">
              <a:buNone/>
              <a:defRPr sz="1600"/>
            </a:lvl7pPr>
            <a:lvl8pPr marL="5735249" indent="0">
              <a:buNone/>
              <a:defRPr sz="1600"/>
            </a:lvl8pPr>
            <a:lvl9pPr marL="6554571" indent="0">
              <a:buNone/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B90EC-A844-411B-9D98-BB4209F11E38}" type="datetime1">
              <a:rPr lang="zh-CN" altLang="en-US" smtClean="0"/>
              <a:pPr/>
              <a:t>2018/10/28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75550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5000" t="12000" r="5000" b="8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09229" y="501597"/>
            <a:ext cx="14566107" cy="2087562"/>
          </a:xfrm>
          <a:prstGeom prst="rect">
            <a:avLst/>
          </a:prstGeom>
        </p:spPr>
        <p:txBody>
          <a:bodyPr vert="horz" lIns="163863" tIns="81935" rIns="163863" bIns="81935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09229" y="2922601"/>
            <a:ext cx="14566107" cy="8266169"/>
          </a:xfrm>
          <a:prstGeom prst="rect">
            <a:avLst/>
          </a:prstGeom>
        </p:spPr>
        <p:txBody>
          <a:bodyPr vert="horz" lIns="163863" tIns="81935" rIns="163863" bIns="81935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09228" y="11609181"/>
            <a:ext cx="3776398" cy="666861"/>
          </a:xfrm>
          <a:prstGeom prst="rect">
            <a:avLst/>
          </a:prstGeom>
        </p:spPr>
        <p:txBody>
          <a:bodyPr vert="horz" lIns="163863" tIns="81935" rIns="163863" bIns="81935" rtlCol="0" anchor="ctr"/>
          <a:lstStyle>
            <a:lvl1pPr algn="l">
              <a:defRPr sz="2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BD282E-EF17-467C-BA01-1D8BF6F26AFD}" type="datetime1">
              <a:rPr lang="zh-CN" altLang="en-US" smtClean="0"/>
              <a:pPr/>
              <a:t>2018/10/28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5529726" y="11609181"/>
            <a:ext cx="5125112" cy="666861"/>
          </a:xfrm>
          <a:prstGeom prst="rect">
            <a:avLst/>
          </a:prstGeom>
        </p:spPr>
        <p:txBody>
          <a:bodyPr vert="horz" lIns="163863" tIns="81935" rIns="163863" bIns="81935" rtlCol="0" anchor="ctr"/>
          <a:lstStyle>
            <a:lvl1pPr algn="ctr">
              <a:defRPr sz="2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11598937" y="11609181"/>
            <a:ext cx="3776398" cy="666861"/>
          </a:xfrm>
          <a:prstGeom prst="rect">
            <a:avLst/>
          </a:prstGeom>
        </p:spPr>
        <p:txBody>
          <a:bodyPr vert="horz" lIns="163863" tIns="81935" rIns="163863" bIns="81935" rtlCol="0" anchor="ctr"/>
          <a:lstStyle>
            <a:lvl1pPr algn="r">
              <a:defRPr sz="2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9291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defTabSz="1638642" rtl="0" eaLnBrk="1" latinLnBrk="0" hangingPunct="1">
        <a:spcBef>
          <a:spcPct val="0"/>
        </a:spcBef>
        <a:buNone/>
        <a:defRPr sz="7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14488" indent="-614488" algn="l" defTabSz="1638642" rtl="0" eaLnBrk="1" latinLnBrk="0" hangingPunct="1">
        <a:spcBef>
          <a:spcPct val="20000"/>
        </a:spcBef>
        <a:buFont typeface="Arial" pitchFamily="34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</a:defRPr>
      </a:lvl1pPr>
      <a:lvl2pPr marL="1331397" indent="-512077" algn="l" defTabSz="1638642" rtl="0" eaLnBrk="1" latinLnBrk="0" hangingPunct="1">
        <a:spcBef>
          <a:spcPct val="20000"/>
        </a:spcBef>
        <a:buFont typeface="Arial" pitchFamily="34" charset="0"/>
        <a:buChar char="–"/>
        <a:defRPr sz="5000" kern="1200">
          <a:solidFill>
            <a:schemeClr val="tx1"/>
          </a:solidFill>
          <a:latin typeface="+mn-lt"/>
          <a:ea typeface="+mn-ea"/>
          <a:cs typeface="+mn-cs"/>
        </a:defRPr>
      </a:lvl2pPr>
      <a:lvl3pPr marL="2048301" indent="-409662" algn="l" defTabSz="1638642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2867623" indent="-409662" algn="l" defTabSz="1638642" rtl="0" eaLnBrk="1" latinLnBrk="0" hangingPunct="1">
        <a:spcBef>
          <a:spcPct val="20000"/>
        </a:spcBef>
        <a:buFont typeface="Arial" pitchFamily="34" charset="0"/>
        <a:buChar char="–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86945" indent="-409662" algn="l" defTabSz="1638642" rtl="0" eaLnBrk="1" latinLnBrk="0" hangingPunct="1">
        <a:spcBef>
          <a:spcPct val="20000"/>
        </a:spcBef>
        <a:buFont typeface="Arial" pitchFamily="34" charset="0"/>
        <a:buChar char="»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06269" indent="-409662" algn="l" defTabSz="1638642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325591" indent="-409662" algn="l" defTabSz="1638642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144911" indent="-409662" algn="l" defTabSz="1638642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6964229" indent="-409662" algn="l" defTabSz="1638642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638642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19324" algn="l" defTabSz="1638642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638642" algn="l" defTabSz="1638642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457970" algn="l" defTabSz="1638642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77283" algn="l" defTabSz="1638642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96607" algn="l" defTabSz="1638642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915929" algn="l" defTabSz="1638642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735249" algn="l" defTabSz="1638642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554571" algn="l" defTabSz="1638642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5000" t="12000" r="5000" b="8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09229" y="501597"/>
            <a:ext cx="14566107" cy="2087562"/>
          </a:xfrm>
          <a:prstGeom prst="rect">
            <a:avLst/>
          </a:prstGeom>
        </p:spPr>
        <p:txBody>
          <a:bodyPr vert="horz" lIns="163863" tIns="81935" rIns="163863" bIns="81935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09229" y="2922601"/>
            <a:ext cx="14566107" cy="8266169"/>
          </a:xfrm>
          <a:prstGeom prst="rect">
            <a:avLst/>
          </a:prstGeom>
        </p:spPr>
        <p:txBody>
          <a:bodyPr vert="horz" lIns="163863" tIns="81935" rIns="163863" bIns="81935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09228" y="11609181"/>
            <a:ext cx="3776398" cy="666861"/>
          </a:xfrm>
          <a:prstGeom prst="rect">
            <a:avLst/>
          </a:prstGeom>
        </p:spPr>
        <p:txBody>
          <a:bodyPr vert="horz" lIns="163863" tIns="81935" rIns="163863" bIns="81935" rtlCol="0" anchor="ctr"/>
          <a:lstStyle>
            <a:lvl1pPr algn="l">
              <a:defRPr sz="2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BD282E-EF17-467C-BA01-1D8BF6F26AFD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2018/10/28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5529726" y="11609181"/>
            <a:ext cx="5125112" cy="666861"/>
          </a:xfrm>
          <a:prstGeom prst="rect">
            <a:avLst/>
          </a:prstGeom>
        </p:spPr>
        <p:txBody>
          <a:bodyPr vert="horz" lIns="163863" tIns="81935" rIns="163863" bIns="81935" rtlCol="0" anchor="ctr"/>
          <a:lstStyle>
            <a:lvl1pPr algn="ctr">
              <a:defRPr sz="2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11598937" y="11609181"/>
            <a:ext cx="3776398" cy="666861"/>
          </a:xfrm>
          <a:prstGeom prst="rect">
            <a:avLst/>
          </a:prstGeom>
        </p:spPr>
        <p:txBody>
          <a:bodyPr vert="horz" lIns="163863" tIns="81935" rIns="163863" bIns="81935" rtlCol="0" anchor="ctr"/>
          <a:lstStyle>
            <a:lvl1pPr algn="r">
              <a:defRPr sz="2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67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ctr" defTabSz="1638642" rtl="0" eaLnBrk="1" latinLnBrk="0" hangingPunct="1">
        <a:spcBef>
          <a:spcPct val="0"/>
        </a:spcBef>
        <a:buNone/>
        <a:defRPr sz="7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14488" indent="-614488" algn="l" defTabSz="1638642" rtl="0" eaLnBrk="1" latinLnBrk="0" hangingPunct="1">
        <a:spcBef>
          <a:spcPct val="20000"/>
        </a:spcBef>
        <a:buFont typeface="Arial" pitchFamily="34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</a:defRPr>
      </a:lvl1pPr>
      <a:lvl2pPr marL="1331397" indent="-512077" algn="l" defTabSz="1638642" rtl="0" eaLnBrk="1" latinLnBrk="0" hangingPunct="1">
        <a:spcBef>
          <a:spcPct val="20000"/>
        </a:spcBef>
        <a:buFont typeface="Arial" pitchFamily="34" charset="0"/>
        <a:buChar char="–"/>
        <a:defRPr sz="5000" kern="1200">
          <a:solidFill>
            <a:schemeClr val="tx1"/>
          </a:solidFill>
          <a:latin typeface="+mn-lt"/>
          <a:ea typeface="+mn-ea"/>
          <a:cs typeface="+mn-cs"/>
        </a:defRPr>
      </a:lvl2pPr>
      <a:lvl3pPr marL="2048301" indent="-409662" algn="l" defTabSz="1638642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2867623" indent="-409662" algn="l" defTabSz="1638642" rtl="0" eaLnBrk="1" latinLnBrk="0" hangingPunct="1">
        <a:spcBef>
          <a:spcPct val="20000"/>
        </a:spcBef>
        <a:buFont typeface="Arial" pitchFamily="34" charset="0"/>
        <a:buChar char="–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86945" indent="-409662" algn="l" defTabSz="1638642" rtl="0" eaLnBrk="1" latinLnBrk="0" hangingPunct="1">
        <a:spcBef>
          <a:spcPct val="20000"/>
        </a:spcBef>
        <a:buFont typeface="Arial" pitchFamily="34" charset="0"/>
        <a:buChar char="»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06269" indent="-409662" algn="l" defTabSz="1638642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325591" indent="-409662" algn="l" defTabSz="1638642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144911" indent="-409662" algn="l" defTabSz="1638642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6964229" indent="-409662" algn="l" defTabSz="1638642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638642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19324" algn="l" defTabSz="1638642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638642" algn="l" defTabSz="1638642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457970" algn="l" defTabSz="1638642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77283" algn="l" defTabSz="1638642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96607" algn="l" defTabSz="1638642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915929" algn="l" defTabSz="1638642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735249" algn="l" defTabSz="1638642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554571" algn="l" defTabSz="1638642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zh-CN" altLang="zh-CN" sz="8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zh-CN" altLang="zh-CN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hina </a:t>
            </a:r>
            <a:r>
              <a:rPr lang="zh-CN" altLang="zh-CN" sz="8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zh-CN" altLang="zh-CN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hree </a:t>
            </a:r>
            <a:r>
              <a:rPr lang="zh-CN" altLang="zh-CN" sz="8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zh-CN" altLang="zh-CN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orges </a:t>
            </a:r>
            <a:r>
              <a:rPr lang="zh-CN" altLang="zh-CN" sz="8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zh-CN" altLang="zh-CN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niversity (</a:t>
            </a:r>
            <a:r>
              <a:rPr lang="zh-CN" altLang="zh-CN" sz="8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CTGU</a:t>
            </a:r>
            <a:r>
              <a:rPr lang="zh-CN" altLang="zh-CN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br>
              <a:rPr lang="zh-CN" altLang="zh-CN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CN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Shengqin Feng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</a:t>
            </a:fld>
            <a:endParaRPr lang="zh-CN" altLang="en-US"/>
          </a:p>
        </p:txBody>
      </p:sp>
      <p:pic>
        <p:nvPicPr>
          <p:cNvPr id="5" name="Picture 6" descr="http://lxy.ctgu.edu.cn/__local/B/69/7E/A1E5CEE49A1038F7A5981297899_DB20019A_89B6.jpg?e=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1965" y="8695323"/>
            <a:ext cx="3692074" cy="3206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4444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10</a:t>
            </a:fld>
            <a:endParaRPr lang="zh-CN" altLang="en-US"/>
          </a:p>
        </p:txBody>
      </p:sp>
      <p:sp>
        <p:nvSpPr>
          <p:cNvPr id="5" name="Rectangle 4"/>
          <p:cNvSpPr/>
          <p:nvPr/>
        </p:nvSpPr>
        <p:spPr>
          <a:xfrm>
            <a:off x="-1" y="2502190"/>
            <a:ext cx="1618456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zh-CN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zh-CN" altLang="zh-CN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hina </a:t>
            </a:r>
            <a:r>
              <a:rPr lang="zh-CN" altLang="zh-CN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zh-CN" altLang="zh-CN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hree </a:t>
            </a:r>
            <a:r>
              <a:rPr lang="zh-CN" altLang="zh-CN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zh-CN" altLang="zh-CN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orges </a:t>
            </a:r>
            <a:r>
              <a:rPr lang="zh-CN" altLang="zh-CN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zh-CN" altLang="zh-CN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niversit</a:t>
            </a:r>
            <a:r>
              <a:rPr lang="zh-CN" altLang="zh-CN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endParaRPr lang="en-US" sz="6000" dirty="0"/>
          </a:p>
        </p:txBody>
      </p:sp>
      <p:pic>
        <p:nvPicPr>
          <p:cNvPr id="6" name="Picture 6" descr="http://lxy.ctgu.edu.cn/__local/B/69/7E/A1E5CEE49A1038F7A5981297899_DB20019A_89B6.jpg?e=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5315" y="4003558"/>
            <a:ext cx="3886567" cy="3375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62021" y="4223449"/>
            <a:ext cx="3202719" cy="2820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9191" y="4218416"/>
            <a:ext cx="3258995" cy="2945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http://lxy.ctgu.edu.cn/__local/0/B3/BB/B3CBFC23120EF49C6026E58C9CE_92A7EE74_7F6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5495" y="3998865"/>
            <a:ext cx="2409216" cy="3165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-1" y="8183880"/>
            <a:ext cx="16220929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w</a:t>
            </a:r>
            <a:r>
              <a:rPr lang="en-US" sz="4400" dirty="0" smtClean="0"/>
              <a:t>ith potentially 5 graduate students</a:t>
            </a:r>
          </a:p>
          <a:p>
            <a:pPr algn="ctr"/>
            <a:endParaRPr lang="en-US" sz="4400" dirty="0" smtClean="0"/>
          </a:p>
          <a:p>
            <a:pPr algn="ctr"/>
            <a:endParaRPr lang="en-US" sz="4400" dirty="0"/>
          </a:p>
          <a:p>
            <a:pPr algn="ctr"/>
            <a:r>
              <a:rPr lang="en-US" sz="5400" dirty="0" smtClean="0">
                <a:solidFill>
                  <a:srgbClr val="0000CC"/>
                </a:solidFill>
              </a:rPr>
              <a:t>Seeking membership in the NICA/MPD Collaboration</a:t>
            </a:r>
            <a:endParaRPr lang="en-US" sz="540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9205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1850" y="1478090"/>
            <a:ext cx="12099925" cy="9437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671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4949626" y="2085464"/>
            <a:ext cx="11723261" cy="8334360"/>
            <a:chOff x="2148681" y="1485900"/>
            <a:chExt cx="11723261" cy="8334360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48681" y="1485900"/>
              <a:ext cx="11117780" cy="7800975"/>
            </a:xfrm>
            <a:prstGeom prst="rect">
              <a:avLst/>
            </a:prstGeom>
          </p:spPr>
        </p:pic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333028" y="8753490"/>
              <a:ext cx="2538914" cy="1066770"/>
            </a:xfrm>
            <a:prstGeom prst="rect">
              <a:avLst/>
            </a:prstGeom>
          </p:spPr>
        </p:pic>
      </p:grpSp>
      <p:cxnSp>
        <p:nvCxnSpPr>
          <p:cNvPr id="6" name="直接连接符 5"/>
          <p:cNvCxnSpPr/>
          <p:nvPr/>
        </p:nvCxnSpPr>
        <p:spPr>
          <a:xfrm flipV="1">
            <a:off x="3463726" y="2161648"/>
            <a:ext cx="11715750" cy="38116"/>
          </a:xfrm>
          <a:prstGeom prst="line">
            <a:avLst/>
          </a:pr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标题 1"/>
          <p:cNvSpPr txBox="1">
            <a:spLocks/>
          </p:cNvSpPr>
          <p:nvPr/>
        </p:nvSpPr>
        <p:spPr>
          <a:xfrm>
            <a:off x="2371724" y="-2009"/>
            <a:ext cx="13785453" cy="2201773"/>
          </a:xfrm>
          <a:prstGeom prst="rect">
            <a:avLst/>
          </a:prstGeom>
        </p:spPr>
        <p:txBody>
          <a:bodyPr vert="horz" lIns="163863" tIns="81935" rIns="163863" bIns="81935" rtlCol="0" anchor="ctr">
            <a:normAutofit/>
          </a:bodyPr>
          <a:lstStyle>
            <a:lvl1pPr algn="ctr" defTabSz="1638642" rtl="0" eaLnBrk="1" latinLnBrk="0" hangingPunct="1">
              <a:spcBef>
                <a:spcPct val="0"/>
              </a:spcBef>
              <a:buNone/>
              <a:defRPr sz="7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Map of Hubei Province</a:t>
            </a:r>
            <a:endParaRPr lang="zh-CN" alt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114301" y="77914"/>
            <a:ext cx="2162603" cy="2746846"/>
            <a:chOff x="57151" y="49339"/>
            <a:chExt cx="2162603" cy="2746846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924" t="32955" r="29133" b="43182"/>
            <a:stretch/>
          </p:blipFill>
          <p:spPr>
            <a:xfrm>
              <a:off x="57151" y="49339"/>
              <a:ext cx="2162603" cy="2112309"/>
            </a:xfrm>
            <a:prstGeom prst="rect">
              <a:avLst/>
            </a:prstGeom>
          </p:spPr>
        </p:pic>
        <p:sp>
          <p:nvSpPr>
            <p:cNvPr id="8" name="矩形 7"/>
            <p:cNvSpPr/>
            <p:nvPr/>
          </p:nvSpPr>
          <p:spPr>
            <a:xfrm>
              <a:off x="171803" y="1965188"/>
              <a:ext cx="2028119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CN" sz="4800" b="1" cap="none" spc="0" dirty="0" smtClean="0">
                  <a:ln w="0"/>
                  <a:solidFill>
                    <a:srgbClr val="016436"/>
                  </a:solidFill>
                </a:rPr>
                <a:t>C T G U</a:t>
              </a:r>
              <a:endParaRPr lang="zh-CN" altLang="en-US" sz="4800" b="1" cap="none" spc="0" dirty="0">
                <a:ln w="0"/>
                <a:solidFill>
                  <a:srgbClr val="016436"/>
                </a:solidFill>
              </a:endParaRPr>
            </a:p>
          </p:txBody>
        </p:sp>
      </p:grpSp>
      <p:cxnSp>
        <p:nvCxnSpPr>
          <p:cNvPr id="12" name="直接箭头连接符 11"/>
          <p:cNvCxnSpPr/>
          <p:nvPr/>
        </p:nvCxnSpPr>
        <p:spPr>
          <a:xfrm flipH="1">
            <a:off x="13368772" y="3517853"/>
            <a:ext cx="1114425" cy="2771775"/>
          </a:xfrm>
          <a:prstGeom prst="straightConnector1">
            <a:avLst/>
          </a:prstGeom>
          <a:ln w="60325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框 14"/>
          <p:cNvSpPr txBox="1"/>
          <p:nvPr/>
        </p:nvSpPr>
        <p:spPr>
          <a:xfrm>
            <a:off x="14031403" y="2797989"/>
            <a:ext cx="1608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>
                <a:solidFill>
                  <a:srgbClr val="FF0000"/>
                </a:solidFill>
              </a:rPr>
              <a:t>Wuhan</a:t>
            </a:r>
            <a:endParaRPr lang="zh-CN" altLang="en-US" sz="3600" b="1" dirty="0">
              <a:solidFill>
                <a:srgbClr val="FF0000"/>
              </a:solidFill>
            </a:endParaRPr>
          </a:p>
        </p:txBody>
      </p:sp>
      <p:cxnSp>
        <p:nvCxnSpPr>
          <p:cNvPr id="20" name="直接箭头连接符 19"/>
          <p:cNvCxnSpPr/>
          <p:nvPr/>
        </p:nvCxnSpPr>
        <p:spPr>
          <a:xfrm flipV="1">
            <a:off x="7686675" y="6431280"/>
            <a:ext cx="1335405" cy="2921774"/>
          </a:xfrm>
          <a:prstGeom prst="straightConnector1">
            <a:avLst/>
          </a:prstGeom>
          <a:ln w="60325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文本框 21"/>
          <p:cNvSpPr txBox="1"/>
          <p:nvPr/>
        </p:nvSpPr>
        <p:spPr>
          <a:xfrm>
            <a:off x="3899728" y="9542610"/>
            <a:ext cx="86492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>
                <a:solidFill>
                  <a:srgbClr val="FF0000"/>
                </a:solidFill>
              </a:rPr>
              <a:t>China Three Gorges University (CTGU)</a:t>
            </a:r>
            <a:endParaRPr lang="zh-CN" altLang="en-US" sz="3600" b="1" dirty="0">
              <a:solidFill>
                <a:srgbClr val="FF0000"/>
              </a:solidFill>
            </a:endParaRPr>
          </a:p>
        </p:txBody>
      </p:sp>
      <p:pic>
        <p:nvPicPr>
          <p:cNvPr id="23" name="Picture 1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3348" y="10248093"/>
            <a:ext cx="8896529" cy="2165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4" name="直接箭头连接符 23"/>
          <p:cNvCxnSpPr/>
          <p:nvPr/>
        </p:nvCxnSpPr>
        <p:spPr>
          <a:xfrm flipV="1">
            <a:off x="5655214" y="5630577"/>
            <a:ext cx="3312523" cy="355374"/>
          </a:xfrm>
          <a:prstGeom prst="straightConnector1">
            <a:avLst/>
          </a:prstGeom>
          <a:ln w="60325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文本框 26"/>
          <p:cNvSpPr txBox="1"/>
          <p:nvPr/>
        </p:nvSpPr>
        <p:spPr>
          <a:xfrm>
            <a:off x="-56890" y="6240896"/>
            <a:ext cx="38757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>
                <a:solidFill>
                  <a:srgbClr val="FF0000"/>
                </a:solidFill>
              </a:rPr>
              <a:t>Three Gorges Dam</a:t>
            </a:r>
            <a:endParaRPr lang="zh-CN" altLang="en-US" sz="3600" b="1" dirty="0">
              <a:solidFill>
                <a:srgbClr val="FF0000"/>
              </a:solidFill>
            </a:endParaRPr>
          </a:p>
        </p:txBody>
      </p:sp>
      <p:pic>
        <p:nvPicPr>
          <p:cNvPr id="28" name="Picture 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" y="3121155"/>
            <a:ext cx="5641911" cy="3029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" name="灯片编号占位符 35"/>
          <p:cNvSpPr>
            <a:spLocks noGrp="1"/>
          </p:cNvSpPr>
          <p:nvPr>
            <p:ph type="sldNum" sz="quarter" idx="12"/>
          </p:nvPr>
        </p:nvSpPr>
        <p:spPr>
          <a:xfrm>
            <a:off x="12427612" y="11837781"/>
            <a:ext cx="3776398" cy="666861"/>
          </a:xfrm>
        </p:spPr>
        <p:txBody>
          <a:bodyPr/>
          <a:lstStyle/>
          <a:p>
            <a:fld id="{0C913308-F349-4B6D-A68A-DD1791B4A57B}" type="slidenum">
              <a:rPr lang="zh-CN" altLang="en-US" sz="3600" b="1" smtClean="0">
                <a:solidFill>
                  <a:schemeClr val="tx1"/>
                </a:solidFill>
              </a:rPr>
              <a:pPr/>
              <a:t>3</a:t>
            </a:fld>
            <a:endParaRPr lang="zh-CN" altLang="en-US" sz="3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5651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接连接符 5"/>
          <p:cNvCxnSpPr/>
          <p:nvPr/>
        </p:nvCxnSpPr>
        <p:spPr>
          <a:xfrm flipV="1">
            <a:off x="3463726" y="2161648"/>
            <a:ext cx="11715750" cy="38116"/>
          </a:xfrm>
          <a:prstGeom prst="line">
            <a:avLst/>
          </a:pr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标题 1"/>
          <p:cNvSpPr txBox="1">
            <a:spLocks/>
          </p:cNvSpPr>
          <p:nvPr/>
        </p:nvSpPr>
        <p:spPr>
          <a:xfrm>
            <a:off x="2371724" y="-2009"/>
            <a:ext cx="13785453" cy="2201773"/>
          </a:xfrm>
          <a:prstGeom prst="rect">
            <a:avLst/>
          </a:prstGeom>
        </p:spPr>
        <p:txBody>
          <a:bodyPr vert="horz" lIns="163863" tIns="81935" rIns="163863" bIns="81935" rtlCol="0" anchor="ctr">
            <a:normAutofit/>
          </a:bodyPr>
          <a:lstStyle>
            <a:lvl1pPr algn="ctr" defTabSz="1638642" rtl="0" eaLnBrk="1" latinLnBrk="0" hangingPunct="1">
              <a:spcBef>
                <a:spcPct val="0"/>
              </a:spcBef>
              <a:buNone/>
              <a:defRPr sz="7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ct val="50000"/>
              </a:spcBef>
            </a:pPr>
            <a:r>
              <a:rPr lang="zh-CN" altLang="zh-CN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zh-CN" altLang="zh-CN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hina </a:t>
            </a:r>
            <a:r>
              <a:rPr lang="zh-CN" altLang="zh-CN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zh-CN" altLang="zh-CN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hree </a:t>
            </a:r>
            <a:r>
              <a:rPr lang="zh-CN" altLang="zh-CN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zh-CN" altLang="zh-CN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orges </a:t>
            </a:r>
            <a:r>
              <a:rPr lang="zh-CN" altLang="zh-CN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zh-CN" altLang="zh-CN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niversity (</a:t>
            </a:r>
            <a:r>
              <a:rPr lang="zh-CN" altLang="zh-CN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CTGU</a:t>
            </a:r>
            <a:r>
              <a:rPr lang="zh-CN" altLang="zh-CN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grpSp>
        <p:nvGrpSpPr>
          <p:cNvPr id="16" name="组合 15"/>
          <p:cNvGrpSpPr/>
          <p:nvPr/>
        </p:nvGrpSpPr>
        <p:grpSpPr>
          <a:xfrm>
            <a:off x="114301" y="77914"/>
            <a:ext cx="2162603" cy="2746846"/>
            <a:chOff x="57151" y="49339"/>
            <a:chExt cx="2162603" cy="2746846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924" t="32955" r="29133" b="43182"/>
            <a:stretch/>
          </p:blipFill>
          <p:spPr>
            <a:xfrm>
              <a:off x="57151" y="49339"/>
              <a:ext cx="2162603" cy="2112309"/>
            </a:xfrm>
            <a:prstGeom prst="rect">
              <a:avLst/>
            </a:prstGeom>
          </p:spPr>
        </p:pic>
        <p:sp>
          <p:nvSpPr>
            <p:cNvPr id="8" name="矩形 7"/>
            <p:cNvSpPr/>
            <p:nvPr/>
          </p:nvSpPr>
          <p:spPr>
            <a:xfrm>
              <a:off x="171803" y="1965188"/>
              <a:ext cx="2028119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CN" sz="4800" b="1" cap="none" spc="0" dirty="0" smtClean="0">
                  <a:ln w="0"/>
                  <a:solidFill>
                    <a:srgbClr val="016436"/>
                  </a:solidFill>
                </a:rPr>
                <a:t>C T G U</a:t>
              </a:r>
              <a:endParaRPr lang="zh-CN" altLang="en-US" sz="4800" b="1" cap="none" spc="0" dirty="0">
                <a:ln w="0"/>
                <a:solidFill>
                  <a:srgbClr val="016436"/>
                </a:solidFill>
              </a:endParaRPr>
            </a:p>
          </p:txBody>
        </p:sp>
      </p:grpSp>
      <p:sp>
        <p:nvSpPr>
          <p:cNvPr id="5" name="矩形 4"/>
          <p:cNvSpPr/>
          <p:nvPr/>
        </p:nvSpPr>
        <p:spPr>
          <a:xfrm>
            <a:off x="228953" y="3126993"/>
            <a:ext cx="15601597" cy="8710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71475" indent="-371475" algn="just">
              <a:lnSpc>
                <a:spcPct val="175000"/>
              </a:lnSpc>
              <a:buFont typeface="Wingdings" panose="05000000000000000000" pitchFamily="2" charset="2"/>
              <a:buChar char="l"/>
            </a:pPr>
            <a:r>
              <a:rPr lang="zh-CN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CTGU 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located in </a:t>
            </a:r>
            <a:r>
              <a:rPr lang="zh-CN" altLang="en-US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Yichang City 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—— a hydroelectric capital of the world, a city famous for its tourism attractions and home to the construction of the Three Gorges </a:t>
            </a:r>
            <a:r>
              <a:rPr lang="zh-CN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Project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71475" indent="-371475" algn="just">
              <a:lnSpc>
                <a:spcPct val="175000"/>
              </a:lnSpc>
              <a:buFont typeface="Wingdings" panose="05000000000000000000" pitchFamily="2" charset="2"/>
              <a:buChar char="l"/>
            </a:pPr>
            <a:r>
              <a:rPr lang="zh-CN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CTGU 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a </a:t>
            </a:r>
            <a:r>
              <a:rPr lang="zh-CN" altLang="en-US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comprehensive university 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with </a:t>
            </a:r>
            <a:r>
              <a:rPr lang="zh-CN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wide range of disciplines. CTGU has the largest scale and the widest range of specialties among provincial universities in Hubei Province.</a:t>
            </a:r>
          </a:p>
          <a:p>
            <a:pPr marL="371475" indent="-371475" algn="just">
              <a:lnSpc>
                <a:spcPct val="175000"/>
              </a:lnSpc>
              <a:buFont typeface="Wingdings" panose="05000000000000000000" pitchFamily="2" charset="2"/>
              <a:buChar char="l"/>
            </a:pP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zh-CN" altLang="en-US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colleges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zh-CN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bachelor's degree program, covering nine </a:t>
            </a:r>
            <a:r>
              <a:rPr lang="zh-CN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fields: Science, 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Engineering, Human Sciences, Medicine, Economics, Management, Law, Education and Arts. </a:t>
            </a:r>
          </a:p>
          <a:p>
            <a:pPr algn="just">
              <a:lnSpc>
                <a:spcPct val="175000"/>
              </a:lnSpc>
              <a:buFont typeface="Wingdings" panose="05000000000000000000" pitchFamily="2" charset="2"/>
              <a:buChar char="l"/>
            </a:pPr>
            <a:r>
              <a:rPr lang="zh-CN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School 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area: 1400,000 sq.m</a:t>
            </a:r>
            <a:r>
              <a:rPr lang="zh-CN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indent="371475" algn="just">
              <a:lnSpc>
                <a:spcPct val="175000"/>
              </a:lnSpc>
            </a:pPr>
            <a:r>
              <a:rPr lang="zh-CN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Full-time teachers: 20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41</a:t>
            </a:r>
            <a:r>
              <a:rPr lang="zh-CN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including 3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83</a:t>
            </a:r>
            <a:r>
              <a:rPr lang="zh-CN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zh-CN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rof</a:t>
            </a:r>
            <a:r>
              <a:rPr lang="en-US" altLang="zh-CN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essors</a:t>
            </a:r>
            <a:r>
              <a:rPr lang="zh-CN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1060</a:t>
            </a:r>
            <a:r>
              <a:rPr lang="zh-CN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ssociate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zh-CN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rof</a:t>
            </a:r>
            <a:r>
              <a:rPr lang="en-US" altLang="zh-CN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essors</a:t>
            </a:r>
            <a:endParaRPr lang="zh-CN" alt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75000"/>
              </a:lnSpc>
              <a:buFont typeface="Wingdings" panose="05000000000000000000" pitchFamily="2" charset="2"/>
              <a:buChar char="l"/>
            </a:pPr>
            <a:r>
              <a:rPr lang="zh-CN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About 4500 scientific research projec</a:t>
            </a:r>
            <a:r>
              <a:rPr lang="zh-CN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zh-CN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last</a:t>
            </a:r>
            <a:r>
              <a:rPr lang="zh-CN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five years. </a:t>
            </a:r>
          </a:p>
        </p:txBody>
      </p:sp>
      <p:sp>
        <p:nvSpPr>
          <p:cNvPr id="13" name="灯片编号占位符 12"/>
          <p:cNvSpPr>
            <a:spLocks noGrp="1"/>
          </p:cNvSpPr>
          <p:nvPr>
            <p:ph type="sldNum" sz="quarter" idx="12"/>
          </p:nvPr>
        </p:nvSpPr>
        <p:spPr>
          <a:xfrm>
            <a:off x="12380779" y="11829939"/>
            <a:ext cx="3776398" cy="666861"/>
          </a:xfrm>
        </p:spPr>
        <p:txBody>
          <a:bodyPr/>
          <a:lstStyle/>
          <a:p>
            <a:fld id="{0C913308-F349-4B6D-A68A-DD1791B4A57B}" type="slidenum">
              <a:rPr lang="zh-CN" altLang="en-US" sz="3600" b="1" smtClean="0">
                <a:solidFill>
                  <a:schemeClr val="tx1"/>
                </a:solidFill>
              </a:rPr>
              <a:pPr/>
              <a:t>4</a:t>
            </a:fld>
            <a:endParaRPr lang="zh-CN" altLang="en-US" sz="3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311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接连接符 5"/>
          <p:cNvCxnSpPr/>
          <p:nvPr/>
        </p:nvCxnSpPr>
        <p:spPr>
          <a:xfrm flipV="1">
            <a:off x="3463726" y="2161648"/>
            <a:ext cx="11715750" cy="38116"/>
          </a:xfrm>
          <a:prstGeom prst="line">
            <a:avLst/>
          </a:pr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标题 1"/>
          <p:cNvSpPr txBox="1">
            <a:spLocks/>
          </p:cNvSpPr>
          <p:nvPr/>
        </p:nvSpPr>
        <p:spPr>
          <a:xfrm>
            <a:off x="2800350" y="-2009"/>
            <a:ext cx="13356827" cy="2201773"/>
          </a:xfrm>
          <a:prstGeom prst="rect">
            <a:avLst/>
          </a:prstGeom>
        </p:spPr>
        <p:txBody>
          <a:bodyPr vert="horz" lIns="163863" tIns="81935" rIns="163863" bIns="81935" rtlCol="0" anchor="ctr">
            <a:normAutofit lnSpcReduction="10000"/>
          </a:bodyPr>
          <a:lstStyle>
            <a:lvl1pPr algn="ctr" defTabSz="1638642" rtl="0" eaLnBrk="1" latinLnBrk="0" hangingPunct="1">
              <a:spcBef>
                <a:spcPct val="0"/>
              </a:spcBef>
              <a:buNone/>
              <a:defRPr sz="7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ct val="50000"/>
              </a:spcBef>
            </a:pPr>
            <a:r>
              <a:rPr lang="en-US" altLang="zh-CN" sz="5400" b="1" dirty="0" smtClean="0">
                <a:latin typeface="Times New Roman" panose="02020603050405020304" pitchFamily="18" charset="0"/>
              </a:rPr>
              <a:t>A</a:t>
            </a:r>
            <a:r>
              <a:rPr lang="zh-CN" altLang="zh-CN" sz="5400" b="1" dirty="0" smtClean="0">
                <a:latin typeface="Times New Roman" panose="02020603050405020304" pitchFamily="18" charset="0"/>
              </a:rPr>
              <a:t>cademic </a:t>
            </a:r>
            <a:r>
              <a:rPr lang="zh-CN" altLang="zh-CN" sz="5400" b="1" dirty="0">
                <a:latin typeface="Times New Roman" panose="02020603050405020304" pitchFamily="18" charset="0"/>
              </a:rPr>
              <a:t>team </a:t>
            </a:r>
            <a:r>
              <a:rPr lang="zh-CN" altLang="zh-CN" sz="5400" b="1" dirty="0" smtClean="0">
                <a:latin typeface="Times New Roman" panose="02020603050405020304" pitchFamily="18" charset="0"/>
              </a:rPr>
              <a:t>of</a:t>
            </a:r>
            <a:r>
              <a:rPr lang="en-US" altLang="zh-CN" sz="5400" b="1" dirty="0" smtClean="0">
                <a:latin typeface="Times New Roman" panose="02020603050405020304" pitchFamily="18" charset="0"/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zh-CN" altLang="zh-CN" sz="5400" b="1" dirty="0" smtClean="0">
                <a:latin typeface="Times New Roman" panose="02020603050405020304" pitchFamily="18" charset="0"/>
              </a:rPr>
              <a:t>Particle &amp; Nuclear physics in </a:t>
            </a:r>
            <a:r>
              <a:rPr lang="en-US" altLang="zh-CN" sz="5400" b="1" dirty="0" smtClean="0">
                <a:latin typeface="Times New Roman" panose="02020603050405020304" pitchFamily="18" charset="0"/>
              </a:rPr>
              <a:t>CTGU</a:t>
            </a:r>
            <a:endParaRPr lang="zh-CN" altLang="zh-CN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114301" y="77914"/>
            <a:ext cx="2162603" cy="2746846"/>
            <a:chOff x="57151" y="49339"/>
            <a:chExt cx="2162603" cy="2746846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924" t="32955" r="29133" b="43182"/>
            <a:stretch/>
          </p:blipFill>
          <p:spPr>
            <a:xfrm>
              <a:off x="57151" y="49339"/>
              <a:ext cx="2162603" cy="2112309"/>
            </a:xfrm>
            <a:prstGeom prst="rect">
              <a:avLst/>
            </a:prstGeom>
          </p:spPr>
        </p:pic>
        <p:sp>
          <p:nvSpPr>
            <p:cNvPr id="8" name="矩形 7"/>
            <p:cNvSpPr/>
            <p:nvPr/>
          </p:nvSpPr>
          <p:spPr>
            <a:xfrm>
              <a:off x="171803" y="1965188"/>
              <a:ext cx="2028119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CN" sz="4800" b="1" cap="none" spc="0" dirty="0" smtClean="0">
                  <a:ln w="0"/>
                  <a:solidFill>
                    <a:srgbClr val="016436"/>
                  </a:solidFill>
                </a:rPr>
                <a:t>C T G U</a:t>
              </a:r>
              <a:endParaRPr lang="zh-CN" altLang="en-US" sz="4800" b="1" cap="none" spc="0" dirty="0">
                <a:ln w="0"/>
                <a:solidFill>
                  <a:srgbClr val="016436"/>
                </a:solidFill>
              </a:endParaRPr>
            </a:p>
          </p:txBody>
        </p:sp>
      </p:grpSp>
      <p:sp>
        <p:nvSpPr>
          <p:cNvPr id="5" name="矩形 4"/>
          <p:cNvSpPr/>
          <p:nvPr/>
        </p:nvSpPr>
        <p:spPr>
          <a:xfrm>
            <a:off x="228953" y="3126993"/>
            <a:ext cx="15601597" cy="8710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spcBef>
                <a:spcPct val="50000"/>
              </a:spcBef>
              <a:buFont typeface="Wingdings" panose="05000000000000000000" pitchFamily="2" charset="2"/>
              <a:buChar char="l"/>
            </a:pPr>
            <a:r>
              <a:rPr lang="zh-CN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Prof. Dr. </a:t>
            </a:r>
            <a:r>
              <a:rPr lang="zh-CN" altLang="en-US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Shengqin Feng</a:t>
            </a:r>
            <a:endParaRPr lang="en-US" altLang="zh-CN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ct val="50000"/>
              </a:spcBef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zh-CN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NA49/SPS, E941/AGS</a:t>
            </a:r>
            <a:endParaRPr lang="en-US" altLang="zh-CN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ct val="50000"/>
              </a:spcBef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C</a:t>
            </a:r>
            <a:r>
              <a:rPr lang="zh-CN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harmed particles and muti-strangeness particles</a:t>
            </a:r>
            <a:endParaRPr lang="en-US" altLang="zh-CN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00125" algn="just">
              <a:lnSpc>
                <a:spcPct val="150000"/>
              </a:lnSpc>
              <a:spcBef>
                <a:spcPct val="50000"/>
              </a:spcBef>
            </a:pPr>
            <a:r>
              <a:rPr lang="zh-CN" alt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1998.2-1999.2 Visiting scholar, Max-Planck-Institut für Physik at  München for NA49</a:t>
            </a:r>
          </a:p>
          <a:p>
            <a:pPr marL="1000125" algn="just">
              <a:lnSpc>
                <a:spcPct val="150000"/>
              </a:lnSpc>
              <a:spcBef>
                <a:spcPct val="50000"/>
              </a:spcBef>
            </a:pPr>
            <a:r>
              <a:rPr lang="zh-CN" alt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2000.7-2002.2  Visiting scholar, UCLA (University of California, Los Angeles) for E941 </a:t>
            </a:r>
          </a:p>
          <a:p>
            <a:pPr marL="1000125" algn="just">
              <a:lnSpc>
                <a:spcPct val="150000"/>
              </a:lnSpc>
              <a:spcBef>
                <a:spcPct val="50000"/>
              </a:spcBef>
            </a:pP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zh-CN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elected paper:</a:t>
            </a:r>
            <a:endParaRPr lang="en-US" altLang="zh-CN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00125" algn="just">
              <a:lnSpc>
                <a:spcPct val="150000"/>
              </a:lnSpc>
              <a:spcBef>
                <a:spcPct val="50000"/>
              </a:spcBef>
            </a:pPr>
            <a:r>
              <a:rPr lang="zh-CN" alt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Physical Review C，2014, 90: 054913 ;  Physical Review C，2013, 88: 024901 </a:t>
            </a:r>
          </a:p>
          <a:p>
            <a:pPr marL="1000125" algn="just">
              <a:lnSpc>
                <a:spcPct val="150000"/>
              </a:lnSpc>
              <a:spcBef>
                <a:spcPct val="50000"/>
              </a:spcBef>
            </a:pPr>
            <a:r>
              <a:rPr lang="zh-CN" alt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Physical Review C，2011，83（3）：034908;  Physical Review C，2008, 77: 044906;</a:t>
            </a:r>
          </a:p>
          <a:p>
            <a:pPr marL="1000125" algn="just">
              <a:lnSpc>
                <a:spcPct val="150000"/>
              </a:lnSpc>
              <a:spcBef>
                <a:spcPct val="50000"/>
              </a:spcBef>
            </a:pPr>
            <a:r>
              <a:rPr lang="zh-CN" alt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Physical Review C，2003, 67(1): 014902 </a:t>
            </a:r>
            <a:endParaRPr lang="en-US" altLang="zh-CN" b="1" dirty="0" smtClean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2380779" y="11832182"/>
            <a:ext cx="3776398" cy="666861"/>
          </a:xfrm>
        </p:spPr>
        <p:txBody>
          <a:bodyPr/>
          <a:lstStyle/>
          <a:p>
            <a:fld id="{0C913308-F349-4B6D-A68A-DD1791B4A57B}" type="slidenum">
              <a:rPr lang="zh-CN" altLang="en-US" sz="3600" b="1" smtClean="0">
                <a:solidFill>
                  <a:schemeClr val="tx1"/>
                </a:solidFill>
              </a:rPr>
              <a:pPr/>
              <a:t>5</a:t>
            </a:fld>
            <a:endParaRPr lang="zh-CN" altLang="en-US" sz="3600" b="1" dirty="0">
              <a:solidFill>
                <a:schemeClr val="tx1"/>
              </a:solidFill>
            </a:endParaRPr>
          </a:p>
        </p:txBody>
      </p:sp>
      <p:pic>
        <p:nvPicPr>
          <p:cNvPr id="11" name="Picture 6" descr="http://lxy.ctgu.edu.cn/__local/B/69/7E/A1E5CEE49A1038F7A5981297899_DB20019A_89B6.jpg?e=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4013" y="2416251"/>
            <a:ext cx="3886567" cy="3375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6612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接连接符 5"/>
          <p:cNvCxnSpPr/>
          <p:nvPr/>
        </p:nvCxnSpPr>
        <p:spPr>
          <a:xfrm flipV="1">
            <a:off x="3463726" y="2161648"/>
            <a:ext cx="11715750" cy="38116"/>
          </a:xfrm>
          <a:prstGeom prst="line">
            <a:avLst/>
          </a:pr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组合 15"/>
          <p:cNvGrpSpPr/>
          <p:nvPr/>
        </p:nvGrpSpPr>
        <p:grpSpPr>
          <a:xfrm>
            <a:off x="114301" y="77914"/>
            <a:ext cx="2162603" cy="2746846"/>
            <a:chOff x="57151" y="49339"/>
            <a:chExt cx="2162603" cy="2746846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924" t="32955" r="29133" b="43182"/>
            <a:stretch/>
          </p:blipFill>
          <p:spPr>
            <a:xfrm>
              <a:off x="57151" y="49339"/>
              <a:ext cx="2162603" cy="2112309"/>
            </a:xfrm>
            <a:prstGeom prst="rect">
              <a:avLst/>
            </a:prstGeom>
          </p:spPr>
        </p:pic>
        <p:sp>
          <p:nvSpPr>
            <p:cNvPr id="8" name="矩形 7"/>
            <p:cNvSpPr/>
            <p:nvPr/>
          </p:nvSpPr>
          <p:spPr>
            <a:xfrm>
              <a:off x="171803" y="1965188"/>
              <a:ext cx="2028119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CN" sz="4800" b="1" cap="none" spc="0" dirty="0" smtClean="0">
                  <a:ln w="0"/>
                  <a:solidFill>
                    <a:srgbClr val="016436"/>
                  </a:solidFill>
                </a:rPr>
                <a:t>C T G U</a:t>
              </a:r>
              <a:endParaRPr lang="zh-CN" altLang="en-US" sz="4800" b="1" cap="none" spc="0" dirty="0">
                <a:ln w="0"/>
                <a:solidFill>
                  <a:srgbClr val="016436"/>
                </a:solidFill>
              </a:endParaRPr>
            </a:p>
          </p:txBody>
        </p:sp>
      </p:grpSp>
      <p:sp>
        <p:nvSpPr>
          <p:cNvPr id="5" name="矩形 4"/>
          <p:cNvSpPr/>
          <p:nvPr/>
        </p:nvSpPr>
        <p:spPr>
          <a:xfrm>
            <a:off x="228953" y="3069843"/>
            <a:ext cx="15601597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spcBef>
                <a:spcPct val="50000"/>
              </a:spcBef>
              <a:buFont typeface="Wingdings" panose="05000000000000000000" pitchFamily="2" charset="2"/>
              <a:buChar char="l"/>
            </a:pPr>
            <a:r>
              <a:rPr lang="en-US" altLang="zh-CN" dirty="0">
                <a:latin typeface="Times New Roman" panose="02020603050405020304" pitchFamily="18" charset="0"/>
              </a:rPr>
              <a:t>A</a:t>
            </a:r>
            <a:r>
              <a:rPr lang="zh-CN" altLang="zh-CN" dirty="0" smtClean="0">
                <a:latin typeface="Times New Roman" panose="02020603050405020304" pitchFamily="18" charset="0"/>
              </a:rPr>
              <a:t>ssociate </a:t>
            </a:r>
            <a:r>
              <a:rPr lang="zh-CN" altLang="zh-CN" dirty="0">
                <a:latin typeface="Times New Roman" panose="02020603050405020304" pitchFamily="18" charset="0"/>
              </a:rPr>
              <a:t>Prof. Dr. </a:t>
            </a:r>
            <a:r>
              <a:rPr lang="zh-CN" altLang="zh-CN" b="1" dirty="0">
                <a:solidFill>
                  <a:srgbClr val="0000CC"/>
                </a:solidFill>
                <a:latin typeface="Times New Roman" panose="02020603050405020304" pitchFamily="18" charset="0"/>
              </a:rPr>
              <a:t>Kejun </a:t>
            </a:r>
            <a:r>
              <a:rPr lang="zh-CN" altLang="zh-CN" b="1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Wu</a:t>
            </a:r>
            <a:endParaRPr lang="en-US" altLang="zh-CN" dirty="0" smtClean="0">
              <a:latin typeface="Times New Roman" panose="02020603050405020304" pitchFamily="18" charset="0"/>
            </a:endParaRPr>
          </a:p>
          <a:p>
            <a:pPr algn="just">
              <a:spcBef>
                <a:spcPct val="50000"/>
              </a:spcBef>
            </a:pPr>
            <a:r>
              <a:rPr lang="en-US" altLang="zh-CN" dirty="0" smtClean="0">
                <a:latin typeface="Times New Roman" panose="02020603050405020304" pitchFamily="18" charset="0"/>
              </a:rPr>
              <a:t>           </a:t>
            </a:r>
            <a:r>
              <a:rPr lang="zh-CN" altLang="zh-CN" dirty="0" smtClean="0">
                <a:latin typeface="Times New Roman" panose="02020603050405020304" pitchFamily="18" charset="0"/>
              </a:rPr>
              <a:t>RHIC</a:t>
            </a:r>
            <a:r>
              <a:rPr lang="zh-CN" altLang="zh-CN" dirty="0">
                <a:latin typeface="Times New Roman" panose="02020603050405020304" pitchFamily="18" charset="0"/>
              </a:rPr>
              <a:t>/</a:t>
            </a:r>
            <a:r>
              <a:rPr lang="zh-CN" altLang="zh-CN" dirty="0" smtClean="0">
                <a:latin typeface="Times New Roman" panose="02020603050405020304" pitchFamily="18" charset="0"/>
              </a:rPr>
              <a:t>STAR</a:t>
            </a:r>
            <a:r>
              <a:rPr lang="en-US" altLang="zh-CN" dirty="0" smtClean="0">
                <a:latin typeface="Times New Roman" panose="02020603050405020304" pitchFamily="18" charset="0"/>
              </a:rPr>
              <a:t> </a:t>
            </a:r>
            <a:r>
              <a:rPr lang="zh-CN" altLang="zh-CN" dirty="0" smtClean="0">
                <a:latin typeface="Times New Roman" panose="02020603050405020304" pitchFamily="18" charset="0"/>
              </a:rPr>
              <a:t>(Flo</a:t>
            </a:r>
            <a:r>
              <a:rPr lang="en-US" altLang="zh-CN" dirty="0" smtClean="0">
                <a:latin typeface="Times New Roman" panose="02020603050405020304" pitchFamily="18" charset="0"/>
              </a:rPr>
              <a:t>w and </a:t>
            </a:r>
            <a:r>
              <a:rPr lang="zh-CN" altLang="zh-CN" dirty="0" smtClean="0">
                <a:latin typeface="Times New Roman" panose="02020603050405020304" pitchFamily="18" charset="0"/>
              </a:rPr>
              <a:t>thermodynamic </a:t>
            </a:r>
            <a:r>
              <a:rPr lang="zh-CN" altLang="zh-CN" dirty="0">
                <a:latin typeface="Times New Roman" panose="02020603050405020304" pitchFamily="18" charset="0"/>
              </a:rPr>
              <a:t>parameters)</a:t>
            </a:r>
          </a:p>
          <a:p>
            <a:pPr marL="1085850" algn="just">
              <a:spcBef>
                <a:spcPct val="50000"/>
              </a:spcBef>
            </a:pPr>
            <a:r>
              <a:rPr lang="zh-CN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Physical Review C</a:t>
            </a:r>
            <a:r>
              <a:rPr lang="en-US" altLang="zh-CN" i="1" dirty="0" smtClean="0">
                <a:latin typeface="Times New Roman" panose="02020603050405020304" pitchFamily="18" charset="0"/>
              </a:rPr>
              <a:t>, 2014,</a:t>
            </a:r>
            <a:r>
              <a:rPr lang="zh-CN" altLang="zh-CN" i="1" dirty="0" smtClean="0">
                <a:latin typeface="Times New Roman" panose="02020603050405020304" pitchFamily="18" charset="0"/>
              </a:rPr>
              <a:t> 90</a:t>
            </a:r>
            <a:r>
              <a:rPr lang="en-US" altLang="zh-CN" i="1" dirty="0" smtClean="0">
                <a:latin typeface="Times New Roman" panose="02020603050405020304" pitchFamily="18" charset="0"/>
              </a:rPr>
              <a:t>:</a:t>
            </a:r>
            <a:r>
              <a:rPr lang="zh-CN" altLang="zh-CN" i="1" dirty="0" smtClean="0">
                <a:latin typeface="Times New Roman" panose="02020603050405020304" pitchFamily="18" charset="0"/>
              </a:rPr>
              <a:t> 024913;</a:t>
            </a:r>
            <a:r>
              <a:rPr lang="en-US" altLang="zh-CN" i="1" dirty="0" smtClean="0">
                <a:latin typeface="Times New Roman" panose="02020603050405020304" pitchFamily="18" charset="0"/>
              </a:rPr>
              <a:t> Nuclear physics A,2010,834:303-305c</a:t>
            </a:r>
          </a:p>
          <a:p>
            <a:pPr marL="1085850" algn="just">
              <a:spcBef>
                <a:spcPct val="50000"/>
              </a:spcBef>
            </a:pPr>
            <a:r>
              <a:rPr lang="zh-CN" altLang="zh-CN" i="1" dirty="0" smtClean="0">
                <a:latin typeface="Times New Roman" panose="02020603050405020304" pitchFamily="18" charset="0"/>
              </a:rPr>
              <a:t>J</a:t>
            </a:r>
            <a:r>
              <a:rPr lang="zh-CN" altLang="zh-CN" i="1" dirty="0">
                <a:latin typeface="Times New Roman" panose="02020603050405020304" pitchFamily="18" charset="0"/>
              </a:rPr>
              <a:t>. Phys. G: Nucl. Part. Phys. </a:t>
            </a:r>
            <a:r>
              <a:rPr lang="en-US" altLang="zh-CN" i="1" dirty="0" smtClean="0">
                <a:latin typeface="Times New Roman" panose="02020603050405020304" pitchFamily="18" charset="0"/>
              </a:rPr>
              <a:t>2010, </a:t>
            </a:r>
            <a:r>
              <a:rPr lang="zh-CN" altLang="zh-CN" i="1" dirty="0" smtClean="0">
                <a:latin typeface="Times New Roman" panose="02020603050405020304" pitchFamily="18" charset="0"/>
              </a:rPr>
              <a:t>37</a:t>
            </a:r>
            <a:r>
              <a:rPr lang="en-US" altLang="zh-CN" i="1" dirty="0" smtClean="0">
                <a:latin typeface="Times New Roman" panose="02020603050405020304" pitchFamily="18" charset="0"/>
              </a:rPr>
              <a:t>:</a:t>
            </a:r>
            <a:r>
              <a:rPr lang="zh-CN" altLang="zh-CN" i="1" dirty="0" smtClean="0">
                <a:latin typeface="Times New Roman" panose="02020603050405020304" pitchFamily="18" charset="0"/>
              </a:rPr>
              <a:t> 094029</a:t>
            </a:r>
            <a:r>
              <a:rPr lang="en-US" altLang="zh-CN" i="1" dirty="0" smtClean="0">
                <a:latin typeface="Times New Roman" panose="02020603050405020304" pitchFamily="18" charset="0"/>
              </a:rPr>
              <a:t>;</a:t>
            </a:r>
          </a:p>
        </p:txBody>
      </p:sp>
      <p:sp>
        <p:nvSpPr>
          <p:cNvPr id="11" name="矩形 10"/>
          <p:cNvSpPr/>
          <p:nvPr/>
        </p:nvSpPr>
        <p:spPr>
          <a:xfrm>
            <a:off x="85725" y="6191573"/>
            <a:ext cx="15601597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spcBef>
                <a:spcPct val="50000"/>
              </a:spcBef>
              <a:buFont typeface="Wingdings" panose="05000000000000000000" pitchFamily="2" charset="2"/>
              <a:buChar char="l"/>
            </a:pPr>
            <a:r>
              <a:rPr lang="en-US" altLang="zh-CN" dirty="0">
                <a:latin typeface="Times New Roman" panose="02020603050405020304" pitchFamily="18" charset="0"/>
              </a:rPr>
              <a:t>A</a:t>
            </a:r>
            <a:r>
              <a:rPr lang="zh-CN" altLang="zh-CN" dirty="0" smtClean="0">
                <a:latin typeface="Times New Roman" panose="02020603050405020304" pitchFamily="18" charset="0"/>
              </a:rPr>
              <a:t>ssociate </a:t>
            </a:r>
            <a:r>
              <a:rPr lang="zh-CN" altLang="zh-CN" dirty="0">
                <a:latin typeface="Times New Roman" panose="02020603050405020304" pitchFamily="18" charset="0"/>
              </a:rPr>
              <a:t>Prof. Dr. </a:t>
            </a:r>
            <a:r>
              <a:rPr lang="en-US" altLang="zh-CN" b="1" dirty="0" err="1" smtClean="0">
                <a:solidFill>
                  <a:srgbClr val="0000CC"/>
                </a:solidFill>
                <a:latin typeface="Times New Roman" panose="02020603050405020304" pitchFamily="18" charset="0"/>
              </a:rPr>
              <a:t>Shuang</a:t>
            </a:r>
            <a:r>
              <a:rPr lang="en-US" altLang="zh-CN" b="1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 Li</a:t>
            </a:r>
          </a:p>
          <a:p>
            <a:pPr algn="just">
              <a:spcBef>
                <a:spcPct val="50000"/>
              </a:spcBef>
            </a:pPr>
            <a:r>
              <a:rPr lang="en-US" altLang="zh-CN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b="1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         </a:t>
            </a:r>
            <a:r>
              <a:rPr lang="en-US" altLang="zh-CN" dirty="0" smtClean="0">
                <a:latin typeface="Times New Roman" panose="02020603050405020304" pitchFamily="18" charset="0"/>
              </a:rPr>
              <a:t>ALICE/LHC </a:t>
            </a:r>
            <a:r>
              <a:rPr lang="zh-CN" altLang="zh-CN" dirty="0" smtClean="0">
                <a:latin typeface="Times New Roman" panose="02020603050405020304" pitchFamily="18" charset="0"/>
              </a:rPr>
              <a:t>(</a:t>
            </a:r>
            <a:r>
              <a:rPr lang="en-US" altLang="zh-CN" dirty="0" smtClean="0">
                <a:latin typeface="Times New Roman" panose="02020603050405020304" pitchFamily="18" charset="0"/>
              </a:rPr>
              <a:t>Heavy-flavor decay </a:t>
            </a:r>
            <a:r>
              <a:rPr lang="en-US" altLang="zh-CN" dirty="0" err="1" smtClean="0">
                <a:latin typeface="Times New Roman" panose="02020603050405020304" pitchFamily="18" charset="0"/>
              </a:rPr>
              <a:t>muon</a:t>
            </a:r>
            <a:r>
              <a:rPr lang="zh-CN" altLang="zh-CN" dirty="0" smtClean="0">
                <a:latin typeface="Times New Roman" panose="02020603050405020304" pitchFamily="18" charset="0"/>
              </a:rPr>
              <a:t>)</a:t>
            </a:r>
            <a:endParaRPr lang="zh-CN" altLang="zh-CN" dirty="0">
              <a:latin typeface="Times New Roman" panose="02020603050405020304" pitchFamily="18" charset="0"/>
            </a:endParaRPr>
          </a:p>
          <a:p>
            <a:pPr marL="1085850" algn="just">
              <a:spcBef>
                <a:spcPct val="50000"/>
              </a:spcBef>
            </a:pPr>
            <a:r>
              <a:rPr lang="zh-CN" alt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Physical </a:t>
            </a:r>
            <a:r>
              <a:rPr lang="zh-CN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Review </a:t>
            </a:r>
            <a:r>
              <a:rPr lang="zh-CN" alt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2018,</a:t>
            </a:r>
            <a:r>
              <a:rPr lang="zh-CN" alt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zh-CN" i="1" dirty="0" smtClean="0">
                <a:latin typeface="Times New Roman" panose="02020603050405020304" pitchFamily="18" charset="0"/>
              </a:rPr>
              <a:t>9</a:t>
            </a:r>
            <a:r>
              <a:rPr lang="en-US" altLang="zh-CN" i="1" dirty="0" smtClean="0">
                <a:latin typeface="Times New Roman" panose="02020603050405020304" pitchFamily="18" charset="0"/>
              </a:rPr>
              <a:t>8:</a:t>
            </a:r>
            <a:r>
              <a:rPr lang="zh-CN" altLang="zh-CN" i="1" dirty="0" smtClean="0">
                <a:latin typeface="Times New Roman" panose="02020603050405020304" pitchFamily="18" charset="0"/>
              </a:rPr>
              <a:t> </a:t>
            </a:r>
            <a:r>
              <a:rPr lang="en-US" altLang="zh-CN" i="1" dirty="0" smtClean="0">
                <a:latin typeface="Times New Roman" panose="02020603050405020304" pitchFamily="18" charset="0"/>
              </a:rPr>
              <a:t>01</a:t>
            </a:r>
            <a:r>
              <a:rPr lang="zh-CN" altLang="zh-CN" i="1" dirty="0" smtClean="0">
                <a:latin typeface="Times New Roman" panose="02020603050405020304" pitchFamily="18" charset="0"/>
              </a:rPr>
              <a:t>49</a:t>
            </a:r>
            <a:r>
              <a:rPr lang="en-US" altLang="zh-CN" i="1" dirty="0" smtClean="0">
                <a:latin typeface="Times New Roman" panose="02020603050405020304" pitchFamily="18" charset="0"/>
              </a:rPr>
              <a:t>09; </a:t>
            </a:r>
            <a:r>
              <a:rPr lang="en-US" altLang="zh-CN" i="1" dirty="0" err="1"/>
              <a:t>arXiv</a:t>
            </a:r>
            <a:r>
              <a:rPr lang="en-US" altLang="zh-CN" i="1" dirty="0"/>
              <a:t>: </a:t>
            </a:r>
            <a:r>
              <a:rPr lang="en-US" altLang="zh-CN" i="1" dirty="0" smtClean="0"/>
              <a:t>1805.05807;</a:t>
            </a:r>
          </a:p>
          <a:p>
            <a:pPr marL="1085850" algn="just">
              <a:spcBef>
                <a:spcPct val="50000"/>
              </a:spcBef>
            </a:pPr>
            <a:r>
              <a:rPr lang="en-US" altLang="zh-CN" i="1" dirty="0" smtClean="0"/>
              <a:t>Nuclear Physics </a:t>
            </a:r>
            <a:r>
              <a:rPr lang="en-US" altLang="zh-CN" i="1" dirty="0"/>
              <a:t>A, </a:t>
            </a:r>
            <a:r>
              <a:rPr lang="en-US" altLang="zh-CN" i="1" dirty="0" smtClean="0"/>
              <a:t>2014, </a:t>
            </a:r>
            <a:r>
              <a:rPr lang="en-US" altLang="zh-CN" b="1" i="1" dirty="0" smtClean="0"/>
              <a:t>932: </a:t>
            </a:r>
            <a:r>
              <a:rPr lang="en-US" altLang="zh-CN" i="1" dirty="0" smtClean="0"/>
              <a:t>32–37; </a:t>
            </a:r>
            <a:r>
              <a:rPr lang="en-US" altLang="zh-CN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Nuclear </a:t>
            </a:r>
            <a:r>
              <a:rPr lang="en-US" altLang="zh-C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Physics A, 2014, 931: 546–551</a:t>
            </a:r>
          </a:p>
          <a:p>
            <a:pPr marL="1085850" algn="just">
              <a:spcBef>
                <a:spcPct val="50000"/>
              </a:spcBef>
            </a:pPr>
            <a:r>
              <a:rPr lang="en-US" altLang="zh-C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Chinese Physics C, 36 (2011) </a:t>
            </a:r>
            <a:r>
              <a:rPr lang="en-US" altLang="zh-CN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136–141</a:t>
            </a:r>
          </a:p>
        </p:txBody>
      </p:sp>
      <p:sp>
        <p:nvSpPr>
          <p:cNvPr id="12" name="矩形 11"/>
          <p:cNvSpPr/>
          <p:nvPr/>
        </p:nvSpPr>
        <p:spPr>
          <a:xfrm>
            <a:off x="85724" y="9886532"/>
            <a:ext cx="15601597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spcBef>
                <a:spcPct val="50000"/>
              </a:spcBef>
              <a:buFont typeface="Wingdings" panose="05000000000000000000" pitchFamily="2" charset="2"/>
              <a:buChar char="l"/>
            </a:pPr>
            <a:r>
              <a:rPr lang="en-US" altLang="zh-CN" dirty="0">
                <a:latin typeface="Times New Roman" panose="02020603050405020304" pitchFamily="18" charset="0"/>
              </a:rPr>
              <a:t>A</a:t>
            </a:r>
            <a:r>
              <a:rPr lang="zh-CN" altLang="zh-CN" dirty="0" smtClean="0">
                <a:latin typeface="Times New Roman" panose="02020603050405020304" pitchFamily="18" charset="0"/>
              </a:rPr>
              <a:t>ssociate </a:t>
            </a:r>
            <a:r>
              <a:rPr lang="zh-CN" altLang="zh-CN" dirty="0">
                <a:latin typeface="Times New Roman" panose="02020603050405020304" pitchFamily="18" charset="0"/>
              </a:rPr>
              <a:t>Prof. Dr. </a:t>
            </a:r>
            <a:r>
              <a:rPr lang="en-US" altLang="zh-CN" b="1" dirty="0" err="1" smtClean="0">
                <a:solidFill>
                  <a:srgbClr val="0000CC"/>
                </a:solidFill>
                <a:latin typeface="Times New Roman" panose="02020603050405020304" pitchFamily="18" charset="0"/>
              </a:rPr>
              <a:t>Xianbao</a:t>
            </a:r>
            <a:r>
              <a:rPr lang="en-US" altLang="zh-CN" b="1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 Yuan</a:t>
            </a:r>
          </a:p>
          <a:p>
            <a:pPr algn="just">
              <a:spcBef>
                <a:spcPct val="50000"/>
              </a:spcBef>
            </a:pPr>
            <a:r>
              <a:rPr lang="en-US" altLang="zh-CN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b="1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          </a:t>
            </a:r>
            <a:r>
              <a:rPr lang="zh-CN" altLang="en-US" dirty="0" smtClean="0">
                <a:latin typeface="Times New Roman" panose="02020603050405020304" pitchFamily="18" charset="0"/>
              </a:rPr>
              <a:t>L</a:t>
            </a:r>
            <a:r>
              <a:rPr lang="zh-CN" altLang="en-US" dirty="0">
                <a:latin typeface="Times New Roman" panose="02020603050405020304" pitchFamily="18" charset="0"/>
              </a:rPr>
              <a:t>HC/ALICE (strangeness </a:t>
            </a:r>
            <a:r>
              <a:rPr lang="zh-CN" altLang="en-US" dirty="0" smtClean="0">
                <a:latin typeface="Times New Roman" panose="02020603050405020304" pitchFamily="18" charset="0"/>
              </a:rPr>
              <a:t>production)</a:t>
            </a:r>
            <a:endParaRPr lang="zh-CN" altLang="en-US" dirty="0">
              <a:latin typeface="Times New Roman" panose="02020603050405020304" pitchFamily="18" charset="0"/>
            </a:endParaRPr>
          </a:p>
          <a:p>
            <a:pPr marL="1085850" algn="just">
              <a:spcBef>
                <a:spcPct val="50000"/>
              </a:spcBef>
            </a:pPr>
            <a:r>
              <a:rPr lang="en-US" altLang="zh-CN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Chinese Physics C, 2016</a:t>
            </a:r>
            <a:r>
              <a:rPr lang="en-US" altLang="zh-C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3:83-88; Chinese Physics C, </a:t>
            </a:r>
            <a:r>
              <a:rPr lang="en-US" altLang="zh-CN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2014, 5:28-32</a:t>
            </a:r>
            <a:endParaRPr lang="en-US" altLang="zh-CN" i="1" dirty="0">
              <a:latin typeface="Times New Roman" panose="02020603050405020304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2380779" y="11827556"/>
            <a:ext cx="3776398" cy="666861"/>
          </a:xfrm>
        </p:spPr>
        <p:txBody>
          <a:bodyPr/>
          <a:lstStyle/>
          <a:p>
            <a:fld id="{0C913308-F349-4B6D-A68A-DD1791B4A57B}" type="slidenum">
              <a:rPr lang="zh-CN" altLang="en-US" sz="3600" b="1" smtClean="0">
                <a:solidFill>
                  <a:schemeClr val="tx1"/>
                </a:solidFill>
              </a:rPr>
              <a:pPr/>
              <a:t>6</a:t>
            </a:fld>
            <a:endParaRPr lang="zh-CN" altLang="en-US" sz="3600" b="1" dirty="0">
              <a:solidFill>
                <a:schemeClr val="tx1"/>
              </a:solidFill>
            </a:endParaRPr>
          </a:p>
        </p:txBody>
      </p:sp>
      <p:sp>
        <p:nvSpPr>
          <p:cNvPr id="14" name="标题 1"/>
          <p:cNvSpPr txBox="1">
            <a:spLocks/>
          </p:cNvSpPr>
          <p:nvPr/>
        </p:nvSpPr>
        <p:spPr>
          <a:xfrm>
            <a:off x="2800350" y="-2009"/>
            <a:ext cx="13356827" cy="2201773"/>
          </a:xfrm>
          <a:prstGeom prst="rect">
            <a:avLst/>
          </a:prstGeom>
        </p:spPr>
        <p:txBody>
          <a:bodyPr vert="horz" lIns="163863" tIns="81935" rIns="163863" bIns="81935" rtlCol="0" anchor="ctr">
            <a:normAutofit lnSpcReduction="10000"/>
          </a:bodyPr>
          <a:lstStyle>
            <a:lvl1pPr algn="ctr" defTabSz="1638642" rtl="0" eaLnBrk="1" latinLnBrk="0" hangingPunct="1">
              <a:spcBef>
                <a:spcPct val="0"/>
              </a:spcBef>
              <a:buNone/>
              <a:defRPr sz="7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ct val="50000"/>
              </a:spcBef>
            </a:pPr>
            <a:r>
              <a:rPr lang="en-US" altLang="zh-CN" sz="5400" b="1" dirty="0" smtClean="0">
                <a:latin typeface="Times New Roman" panose="02020603050405020304" pitchFamily="18" charset="0"/>
              </a:rPr>
              <a:t>A</a:t>
            </a:r>
            <a:r>
              <a:rPr lang="zh-CN" altLang="zh-CN" sz="5400" b="1" dirty="0" smtClean="0">
                <a:latin typeface="Times New Roman" panose="02020603050405020304" pitchFamily="18" charset="0"/>
              </a:rPr>
              <a:t>cademic </a:t>
            </a:r>
            <a:r>
              <a:rPr lang="zh-CN" altLang="zh-CN" sz="5400" b="1" dirty="0">
                <a:latin typeface="Times New Roman" panose="02020603050405020304" pitchFamily="18" charset="0"/>
              </a:rPr>
              <a:t>team </a:t>
            </a:r>
            <a:r>
              <a:rPr lang="zh-CN" altLang="zh-CN" sz="5400" b="1" dirty="0" smtClean="0">
                <a:latin typeface="Times New Roman" panose="02020603050405020304" pitchFamily="18" charset="0"/>
              </a:rPr>
              <a:t>of</a:t>
            </a:r>
            <a:r>
              <a:rPr lang="en-US" altLang="zh-CN" sz="5400" b="1" dirty="0" smtClean="0">
                <a:latin typeface="Times New Roman" panose="02020603050405020304" pitchFamily="18" charset="0"/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zh-CN" altLang="zh-CN" sz="5400" b="1" dirty="0" smtClean="0">
                <a:latin typeface="Times New Roman" panose="02020603050405020304" pitchFamily="18" charset="0"/>
              </a:rPr>
              <a:t>Particle &amp; Nuclear physics in </a:t>
            </a:r>
            <a:r>
              <a:rPr lang="en-US" altLang="zh-CN" sz="5400" b="1" dirty="0" smtClean="0">
                <a:latin typeface="Times New Roman" panose="02020603050405020304" pitchFamily="18" charset="0"/>
              </a:rPr>
              <a:t>CTGU</a:t>
            </a:r>
            <a:endParaRPr lang="zh-CN" altLang="zh-CN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1234" y="9562399"/>
            <a:ext cx="1976169" cy="1740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6109" y="2680973"/>
            <a:ext cx="1894980" cy="1712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4" descr="http://lxy.ctgu.edu.cn/__local/0/B3/BB/B3CBFC23120EF49C6026E58C9CE_92A7EE74_7F61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6062" y="6026139"/>
            <a:ext cx="1736122" cy="2281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3944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接连接符 5"/>
          <p:cNvCxnSpPr/>
          <p:nvPr/>
        </p:nvCxnSpPr>
        <p:spPr>
          <a:xfrm flipV="1">
            <a:off x="3463726" y="2161648"/>
            <a:ext cx="11715750" cy="38116"/>
          </a:xfrm>
          <a:prstGeom prst="line">
            <a:avLst/>
          </a:pr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组合 15"/>
          <p:cNvGrpSpPr/>
          <p:nvPr/>
        </p:nvGrpSpPr>
        <p:grpSpPr>
          <a:xfrm>
            <a:off x="114301" y="77914"/>
            <a:ext cx="2162603" cy="2746846"/>
            <a:chOff x="57151" y="49339"/>
            <a:chExt cx="2162603" cy="2746846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924" t="32955" r="29133" b="43182"/>
            <a:stretch/>
          </p:blipFill>
          <p:spPr>
            <a:xfrm>
              <a:off x="57151" y="49339"/>
              <a:ext cx="2162603" cy="2112309"/>
            </a:xfrm>
            <a:prstGeom prst="rect">
              <a:avLst/>
            </a:prstGeom>
          </p:spPr>
        </p:pic>
        <p:sp>
          <p:nvSpPr>
            <p:cNvPr id="8" name="矩形 7"/>
            <p:cNvSpPr/>
            <p:nvPr/>
          </p:nvSpPr>
          <p:spPr>
            <a:xfrm>
              <a:off x="171803" y="1965188"/>
              <a:ext cx="2028119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CN" sz="4800" b="1" cap="none" spc="0" dirty="0" smtClean="0">
                  <a:ln w="0"/>
                  <a:solidFill>
                    <a:srgbClr val="016436"/>
                  </a:solidFill>
                </a:rPr>
                <a:t>C T G U</a:t>
              </a:r>
              <a:endParaRPr lang="zh-CN" altLang="en-US" sz="4800" b="1" cap="none" spc="0" dirty="0">
                <a:ln w="0"/>
                <a:solidFill>
                  <a:srgbClr val="016436"/>
                </a:solidFill>
              </a:endParaRPr>
            </a:p>
          </p:txBody>
        </p:sp>
      </p:grpSp>
      <p:sp>
        <p:nvSpPr>
          <p:cNvPr id="5" name="矩形 4"/>
          <p:cNvSpPr/>
          <p:nvPr/>
        </p:nvSpPr>
        <p:spPr>
          <a:xfrm>
            <a:off x="228953" y="3069843"/>
            <a:ext cx="15601597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just">
              <a:lnSpc>
                <a:spcPct val="175000"/>
              </a:lnSpc>
              <a:spcBef>
                <a:spcPct val="50000"/>
              </a:spcBef>
              <a:buFont typeface="Wingdings" panose="05000000000000000000" pitchFamily="2" charset="2"/>
              <a:buChar char="l"/>
            </a:pPr>
            <a:r>
              <a:rPr lang="en-US" altLang="zh-CN" dirty="0" smtClean="0">
                <a:latin typeface="Times New Roman" panose="02020603050405020304" pitchFamily="18" charset="0"/>
              </a:rPr>
              <a:t>Students </a:t>
            </a:r>
            <a:r>
              <a:rPr lang="en-US" altLang="zh-CN" dirty="0" err="1" smtClean="0">
                <a:latin typeface="Times New Roman" panose="02020603050405020304" pitchFamily="18" charset="0"/>
              </a:rPr>
              <a:t>Jie</a:t>
            </a:r>
            <a:r>
              <a:rPr lang="en-US" altLang="zh-CN" dirty="0" smtClean="0">
                <a:latin typeface="Times New Roman" panose="02020603050405020304" pitchFamily="18" charset="0"/>
              </a:rPr>
              <a:t> Wang and Bo </a:t>
            </a:r>
            <a:r>
              <a:rPr lang="en-US" altLang="zh-CN" dirty="0" err="1" smtClean="0">
                <a:latin typeface="Times New Roman" panose="02020603050405020304" pitchFamily="18" charset="0"/>
              </a:rPr>
              <a:t>Xie</a:t>
            </a:r>
            <a:r>
              <a:rPr lang="en-US" altLang="zh-CN" dirty="0" smtClean="0">
                <a:latin typeface="Times New Roman" panose="02020603050405020304" pitchFamily="18" charset="0"/>
              </a:rPr>
              <a:t> now </a:t>
            </a:r>
            <a:r>
              <a:rPr lang="zh-CN" altLang="zh-CN" dirty="0" smtClean="0">
                <a:latin typeface="Times New Roman" panose="02020603050405020304" pitchFamily="18" charset="0"/>
              </a:rPr>
              <a:t>work </a:t>
            </a:r>
            <a:r>
              <a:rPr lang="en-US" altLang="zh-CN" dirty="0" smtClean="0">
                <a:latin typeface="Times New Roman" panose="02020603050405020304" pitchFamily="18" charset="0"/>
              </a:rPr>
              <a:t>with Prof. Yi Wang for </a:t>
            </a:r>
            <a:r>
              <a:rPr lang="en-US" altLang="zh-CN" dirty="0" smtClean="0"/>
              <a:t>NICA/MPD</a:t>
            </a:r>
            <a:r>
              <a:rPr lang="zh-CN" altLang="zh-CN" dirty="0" smtClean="0">
                <a:latin typeface="Times New Roman" panose="02020603050405020304" pitchFamily="18" charset="0"/>
              </a:rPr>
              <a:t>.   (</a:t>
            </a:r>
            <a:r>
              <a:rPr lang="en-US" altLang="zh-CN" dirty="0" err="1" smtClean="0">
                <a:latin typeface="Times New Roman" panose="02020603050405020304" pitchFamily="18" charset="0"/>
              </a:rPr>
              <a:t>Jie</a:t>
            </a:r>
            <a:r>
              <a:rPr lang="en-US" altLang="zh-CN" dirty="0" smtClean="0">
                <a:latin typeface="Times New Roman" panose="02020603050405020304" pitchFamily="18" charset="0"/>
              </a:rPr>
              <a:t> Wang and Bo </a:t>
            </a:r>
            <a:r>
              <a:rPr lang="en-US" altLang="zh-CN" dirty="0" err="1" smtClean="0">
                <a:latin typeface="Times New Roman" panose="02020603050405020304" pitchFamily="18" charset="0"/>
              </a:rPr>
              <a:t>Xie</a:t>
            </a:r>
            <a:r>
              <a:rPr lang="en-US" altLang="zh-CN" dirty="0" smtClean="0">
                <a:latin typeface="Times New Roman" panose="02020603050405020304" pitchFamily="18" charset="0"/>
              </a:rPr>
              <a:t> are </a:t>
            </a:r>
            <a:r>
              <a:rPr lang="zh-CN" altLang="zh-CN" dirty="0" smtClean="0">
                <a:latin typeface="Times New Roman" panose="02020603050405020304" pitchFamily="18" charset="0"/>
              </a:rPr>
              <a:t>Prof</a:t>
            </a:r>
            <a:r>
              <a:rPr lang="zh-CN" altLang="zh-CN" dirty="0">
                <a:latin typeface="Times New Roman" panose="02020603050405020304" pitchFamily="18" charset="0"/>
              </a:rPr>
              <a:t>. </a:t>
            </a:r>
            <a:r>
              <a:rPr lang="zh-CN" altLang="zh-CN" dirty="0" smtClean="0">
                <a:latin typeface="Times New Roman" panose="02020603050405020304" pitchFamily="18" charset="0"/>
              </a:rPr>
              <a:t>Feng</a:t>
            </a:r>
            <a:r>
              <a:rPr lang="en-US" altLang="zh-CN" dirty="0" smtClean="0">
                <a:latin typeface="Times New Roman" panose="02020603050405020304" pitchFamily="18" charset="0"/>
              </a:rPr>
              <a:t>’s </a:t>
            </a:r>
            <a:r>
              <a:rPr lang="zh-CN" altLang="zh-CN" dirty="0" smtClean="0">
                <a:latin typeface="Times New Roman" panose="02020603050405020304" pitchFamily="18" charset="0"/>
              </a:rPr>
              <a:t>student</a:t>
            </a:r>
            <a:r>
              <a:rPr lang="en-US" altLang="zh-CN" dirty="0" smtClean="0">
                <a:latin typeface="Times New Roman" panose="02020603050405020304" pitchFamily="18" charset="0"/>
              </a:rPr>
              <a:t>s</a:t>
            </a:r>
            <a:r>
              <a:rPr lang="zh-CN" altLang="zh-CN" dirty="0" smtClean="0">
                <a:latin typeface="Times New Roman" panose="02020603050405020304" pitchFamily="18" charset="0"/>
              </a:rPr>
              <a:t>, </a:t>
            </a:r>
            <a:r>
              <a:rPr lang="en-US" altLang="zh-CN" dirty="0" smtClean="0">
                <a:latin typeface="Times New Roman" panose="02020603050405020304" pitchFamily="18" charset="0"/>
              </a:rPr>
              <a:t>who are </a:t>
            </a:r>
            <a:r>
              <a:rPr lang="zh-CN" altLang="zh-CN" dirty="0" smtClean="0">
                <a:latin typeface="Times New Roman" panose="02020603050405020304" pitchFamily="18" charset="0"/>
              </a:rPr>
              <a:t>sent </a:t>
            </a:r>
            <a:r>
              <a:rPr lang="zh-CN" altLang="zh-CN" dirty="0">
                <a:latin typeface="Times New Roman" panose="02020603050405020304" pitchFamily="18" charset="0"/>
              </a:rPr>
              <a:t>to </a:t>
            </a:r>
            <a:r>
              <a:rPr lang="en-US" altLang="zh-CN" dirty="0" smtClean="0">
                <a:latin typeface="Times New Roman" panose="02020603050405020304" pitchFamily="18" charset="0"/>
              </a:rPr>
              <a:t>the </a:t>
            </a:r>
            <a:r>
              <a:rPr lang="zh-CN" altLang="zh-CN" dirty="0" smtClean="0">
                <a:latin typeface="Times New Roman" panose="02020603050405020304" pitchFamily="18" charset="0"/>
              </a:rPr>
              <a:t>Department </a:t>
            </a:r>
            <a:r>
              <a:rPr lang="zh-CN" altLang="zh-CN" dirty="0">
                <a:latin typeface="Times New Roman" panose="02020603050405020304" pitchFamily="18" charset="0"/>
              </a:rPr>
              <a:t>of Engineering Physics, Tsinghua University )</a:t>
            </a:r>
          </a:p>
          <a:p>
            <a:pPr marL="457200" indent="-457200" algn="just">
              <a:lnSpc>
                <a:spcPct val="150000"/>
              </a:lnSpc>
              <a:spcBef>
                <a:spcPct val="50000"/>
              </a:spcBef>
              <a:buFont typeface="Wingdings" panose="05000000000000000000" pitchFamily="2" charset="2"/>
              <a:buChar char="l"/>
            </a:pPr>
            <a:r>
              <a:rPr lang="en-US" altLang="zh-CN" dirty="0" smtClean="0">
                <a:latin typeface="Times New Roman" panose="02020603050405020304" pitchFamily="18" charset="0"/>
              </a:rPr>
              <a:t>PhD students for the </a:t>
            </a:r>
            <a:r>
              <a:rPr lang="en-US" altLang="zh-CN" dirty="0" smtClean="0"/>
              <a:t>NICA/MPD </a:t>
            </a:r>
            <a:r>
              <a:rPr lang="en-US" altLang="zh-CN" dirty="0" smtClean="0">
                <a:latin typeface="Times New Roman" panose="02020603050405020304" pitchFamily="18" charset="0"/>
              </a:rPr>
              <a:t>:</a:t>
            </a:r>
          </a:p>
          <a:p>
            <a:pPr algn="just">
              <a:lnSpc>
                <a:spcPct val="150000"/>
              </a:lnSpc>
              <a:spcBef>
                <a:spcPct val="50000"/>
              </a:spcBef>
            </a:pPr>
            <a:r>
              <a:rPr lang="en-US" altLang="zh-CN" i="1" dirty="0" smtClean="0">
                <a:latin typeface="Times New Roman" panose="02020603050405020304" pitchFamily="18" charset="0"/>
              </a:rPr>
              <a:t>      2018-2021:   </a:t>
            </a:r>
            <a:r>
              <a:rPr lang="en-US" altLang="zh-CN" dirty="0" smtClean="0"/>
              <a:t>3 students: Yu </a:t>
            </a:r>
            <a:r>
              <a:rPr lang="en-US" altLang="zh-CN" dirty="0" err="1" smtClean="0"/>
              <a:t>Guo</a:t>
            </a:r>
            <a:r>
              <a:rPr lang="en-US" altLang="zh-CN" dirty="0" smtClean="0"/>
              <a:t>, </a:t>
            </a:r>
            <a:r>
              <a:rPr lang="en-US" altLang="zh-CN" dirty="0" err="1" smtClean="0"/>
              <a:t>Yanqing</a:t>
            </a:r>
            <a:r>
              <a:rPr lang="en-US" altLang="zh-CN" dirty="0" smtClean="0"/>
              <a:t> Zhao and </a:t>
            </a:r>
            <a:r>
              <a:rPr lang="en-US" altLang="zh-CN" dirty="0" err="1" smtClean="0"/>
              <a:t>Bangxiang</a:t>
            </a:r>
            <a:r>
              <a:rPr lang="en-US" altLang="zh-CN" dirty="0" smtClean="0"/>
              <a:t> Chen</a:t>
            </a:r>
            <a:endParaRPr lang="zh-CN" altLang="zh-CN" i="1" dirty="0">
              <a:latin typeface="Times New Roman" panose="02020603050405020304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2380779" y="11858514"/>
            <a:ext cx="3776398" cy="666861"/>
          </a:xfrm>
        </p:spPr>
        <p:txBody>
          <a:bodyPr/>
          <a:lstStyle/>
          <a:p>
            <a:fld id="{0C913308-F349-4B6D-A68A-DD1791B4A57B}" type="slidenum">
              <a:rPr lang="zh-CN" altLang="en-US" sz="3600" b="1">
                <a:solidFill>
                  <a:schemeClr val="tx1"/>
                </a:solidFill>
              </a:rPr>
              <a:pPr/>
              <a:t>7</a:t>
            </a:fld>
            <a:endParaRPr lang="zh-CN" altLang="en-US" sz="3600" b="1" dirty="0">
              <a:solidFill>
                <a:schemeClr val="tx1"/>
              </a:solidFill>
            </a:endParaRPr>
          </a:p>
        </p:txBody>
      </p:sp>
      <p:sp>
        <p:nvSpPr>
          <p:cNvPr id="11" name="标题 1"/>
          <p:cNvSpPr txBox="1">
            <a:spLocks/>
          </p:cNvSpPr>
          <p:nvPr/>
        </p:nvSpPr>
        <p:spPr>
          <a:xfrm>
            <a:off x="2800350" y="-2009"/>
            <a:ext cx="13356827" cy="2201773"/>
          </a:xfrm>
          <a:prstGeom prst="rect">
            <a:avLst/>
          </a:prstGeom>
        </p:spPr>
        <p:txBody>
          <a:bodyPr vert="horz" lIns="163863" tIns="81935" rIns="163863" bIns="81935" rtlCol="0" anchor="ctr">
            <a:normAutofit/>
          </a:bodyPr>
          <a:lstStyle>
            <a:lvl1pPr algn="ctr" defTabSz="1638642" rtl="0" eaLnBrk="1" latinLnBrk="0" hangingPunct="1">
              <a:spcBef>
                <a:spcPct val="0"/>
              </a:spcBef>
              <a:buNone/>
              <a:defRPr sz="7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ct val="50000"/>
              </a:spcBef>
            </a:pPr>
            <a:r>
              <a:rPr lang="en-US" altLang="zh-CN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Students</a:t>
            </a:r>
            <a:endParaRPr lang="zh-CN" altLang="zh-CN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6707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接连接符 5"/>
          <p:cNvCxnSpPr/>
          <p:nvPr/>
        </p:nvCxnSpPr>
        <p:spPr>
          <a:xfrm flipV="1">
            <a:off x="3463726" y="2161648"/>
            <a:ext cx="11715750" cy="38116"/>
          </a:xfrm>
          <a:prstGeom prst="line">
            <a:avLst/>
          </a:pr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组合 15"/>
          <p:cNvGrpSpPr/>
          <p:nvPr/>
        </p:nvGrpSpPr>
        <p:grpSpPr>
          <a:xfrm>
            <a:off x="114301" y="77914"/>
            <a:ext cx="2162603" cy="2746846"/>
            <a:chOff x="57151" y="49339"/>
            <a:chExt cx="2162603" cy="2746846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924" t="32955" r="29133" b="43182"/>
            <a:stretch/>
          </p:blipFill>
          <p:spPr>
            <a:xfrm>
              <a:off x="57151" y="49339"/>
              <a:ext cx="2162603" cy="2112309"/>
            </a:xfrm>
            <a:prstGeom prst="rect">
              <a:avLst/>
            </a:prstGeom>
          </p:spPr>
        </p:pic>
        <p:sp>
          <p:nvSpPr>
            <p:cNvPr id="8" name="矩形 7"/>
            <p:cNvSpPr/>
            <p:nvPr/>
          </p:nvSpPr>
          <p:spPr>
            <a:xfrm>
              <a:off x="171803" y="1965188"/>
              <a:ext cx="2028119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CN" sz="4800" b="1" dirty="0" smtClean="0">
                  <a:ln w="0"/>
                  <a:solidFill>
                    <a:srgbClr val="016436"/>
                  </a:solidFill>
                </a:rPr>
                <a:t>C T G U</a:t>
              </a:r>
              <a:endParaRPr lang="zh-CN" altLang="en-US" sz="4800" b="1" dirty="0">
                <a:ln w="0"/>
                <a:solidFill>
                  <a:srgbClr val="016436"/>
                </a:solidFill>
              </a:endParaRPr>
            </a:p>
          </p:txBody>
        </p:sp>
      </p:grpSp>
      <p:sp>
        <p:nvSpPr>
          <p:cNvPr id="5" name="矩形 4"/>
          <p:cNvSpPr/>
          <p:nvPr/>
        </p:nvSpPr>
        <p:spPr>
          <a:xfrm>
            <a:off x="228953" y="2827553"/>
            <a:ext cx="15955610" cy="7478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57325" lvl="0" indent="-457200" algn="just">
              <a:lnSpc>
                <a:spcPct val="150000"/>
              </a:lnSpc>
              <a:spcBef>
                <a:spcPct val="50000"/>
              </a:spcBef>
              <a:buFont typeface="Wingdings" panose="05000000000000000000" pitchFamily="2" charset="2"/>
              <a:buChar char="l"/>
            </a:pP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Computing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Capability</a:t>
            </a:r>
            <a:endParaRPr lang="zh-CN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457325" lvl="0" indent="-457200" algn="just">
              <a:lnSpc>
                <a:spcPct val="150000"/>
              </a:lnSpc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en-US" altLang="zh-C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currently, two server farms </a:t>
            </a:r>
            <a:r>
              <a:rPr lang="en-US" altLang="zh-CN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with (Scientific Linux 6.9 + </a:t>
            </a:r>
            <a:r>
              <a:rPr lang="en-US" altLang="zh-CN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OpenPBS</a:t>
            </a:r>
            <a:r>
              <a:rPr lang="en-US" altLang="zh-CN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  <a:endParaRPr lang="zh-CN" altLang="zh-CN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00125" algn="just">
              <a:lnSpc>
                <a:spcPct val="150000"/>
              </a:lnSpc>
              <a:spcBef>
                <a:spcPct val="50000"/>
              </a:spcBef>
            </a:pPr>
            <a:r>
              <a:rPr lang="en-US" altLang="zh-CN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Inter </a:t>
            </a:r>
            <a:r>
              <a:rPr lang="en-US" altLang="zh-C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Xeon E7-V4 2.4 GHz; </a:t>
            </a:r>
            <a:r>
              <a:rPr lang="en-US" altLang="zh-CN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24 </a:t>
            </a:r>
            <a:r>
              <a:rPr lang="en-US" altLang="zh-C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Cores; STAR Hard Disk </a:t>
            </a:r>
            <a:r>
              <a:rPr lang="en-US" altLang="zh-CN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6TB</a:t>
            </a:r>
            <a:r>
              <a:rPr lang="en-US" altLang="zh-C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Memory 128 GB;</a:t>
            </a:r>
            <a:endParaRPr lang="zh-CN" altLang="zh-CN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457325" lvl="0" indent="-457200" algn="just">
              <a:lnSpc>
                <a:spcPct val="150000"/>
              </a:lnSpc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en-US" altLang="zh-C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under construction (2018-2019): Computing Center for Astronomy and High Energy Physics → at least 2-3 times faster;</a:t>
            </a:r>
            <a:endParaRPr lang="zh-CN" altLang="zh-CN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457325" lvl="0" indent="-457200" algn="just">
              <a:lnSpc>
                <a:spcPct val="150000"/>
              </a:lnSpc>
              <a:spcBef>
                <a:spcPct val="50000"/>
              </a:spcBef>
              <a:buFont typeface="Wingdings" panose="05000000000000000000" pitchFamily="2" charset="2"/>
              <a:buChar char="l"/>
            </a:pP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Other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Resources</a:t>
            </a:r>
            <a:endParaRPr lang="zh-CN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457325" lvl="0" indent="-457200" algn="just">
              <a:lnSpc>
                <a:spcPct val="150000"/>
              </a:lnSpc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en-US" altLang="zh-C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CTGU support in the upcoming 3-5 years</a:t>
            </a:r>
            <a:endParaRPr lang="zh-CN" altLang="zh-CN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457325" lvl="0" indent="-457200" algn="just">
              <a:lnSpc>
                <a:spcPct val="150000"/>
              </a:lnSpc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en-US" altLang="zh-CN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collaboration </a:t>
            </a:r>
            <a:r>
              <a:rPr lang="en-US" altLang="zh-C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CCNU and </a:t>
            </a:r>
            <a:r>
              <a:rPr lang="en-US" altLang="zh-CN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Tsinghua</a:t>
            </a:r>
            <a:r>
              <a:rPr lang="en-US" altLang="zh-CN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University </a:t>
            </a:r>
            <a:r>
              <a:rPr lang="en-US" altLang="zh-C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joint </a:t>
            </a:r>
            <a:r>
              <a:rPr lang="en-US" altLang="zh-CN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research</a:t>
            </a:r>
            <a:endParaRPr lang="zh-CN" altLang="zh-CN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2380779" y="11832182"/>
            <a:ext cx="3776398" cy="666861"/>
          </a:xfrm>
        </p:spPr>
        <p:txBody>
          <a:bodyPr/>
          <a:lstStyle/>
          <a:p>
            <a:fld id="{0C913308-F349-4B6D-A68A-DD1791B4A57B}" type="slidenum">
              <a:rPr lang="zh-CN" altLang="en-US" sz="3600" b="1" smtClean="0">
                <a:solidFill>
                  <a:prstClr val="black"/>
                </a:solidFill>
              </a:rPr>
              <a:pPr/>
              <a:t>8</a:t>
            </a:fld>
            <a:endParaRPr lang="zh-CN" altLang="en-US" sz="3600" b="1" dirty="0">
              <a:solidFill>
                <a:prstClr val="black"/>
              </a:solidFill>
            </a:endParaRPr>
          </a:p>
        </p:txBody>
      </p:sp>
      <p:sp>
        <p:nvSpPr>
          <p:cNvPr id="11" name="标题 1"/>
          <p:cNvSpPr txBox="1">
            <a:spLocks/>
          </p:cNvSpPr>
          <p:nvPr/>
        </p:nvSpPr>
        <p:spPr>
          <a:xfrm>
            <a:off x="2800350" y="-2009"/>
            <a:ext cx="13356827" cy="2201773"/>
          </a:xfrm>
          <a:prstGeom prst="rect">
            <a:avLst/>
          </a:prstGeom>
        </p:spPr>
        <p:txBody>
          <a:bodyPr vert="horz" lIns="163863" tIns="81935" rIns="163863" bIns="81935" rtlCol="0" anchor="ctr">
            <a:normAutofit/>
          </a:bodyPr>
          <a:lstStyle>
            <a:lvl1pPr algn="ctr" defTabSz="1638642" rtl="0" eaLnBrk="1" latinLnBrk="0" hangingPunct="1">
              <a:spcBef>
                <a:spcPct val="0"/>
              </a:spcBef>
              <a:buNone/>
              <a:defRPr sz="7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ct val="50000"/>
              </a:spcBef>
            </a:pPr>
            <a:r>
              <a:rPr lang="en-US" altLang="zh-CN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Computing capability</a:t>
            </a:r>
            <a:endParaRPr lang="zh-CN" altLang="zh-CN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1545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接连接符 5"/>
          <p:cNvCxnSpPr/>
          <p:nvPr/>
        </p:nvCxnSpPr>
        <p:spPr>
          <a:xfrm flipV="1">
            <a:off x="3463726" y="2161648"/>
            <a:ext cx="11715750" cy="38116"/>
          </a:xfrm>
          <a:prstGeom prst="line">
            <a:avLst/>
          </a:pr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标题 1"/>
          <p:cNvSpPr txBox="1">
            <a:spLocks/>
          </p:cNvSpPr>
          <p:nvPr/>
        </p:nvSpPr>
        <p:spPr>
          <a:xfrm>
            <a:off x="2800351" y="-2009"/>
            <a:ext cx="10641330" cy="2201773"/>
          </a:xfrm>
          <a:prstGeom prst="rect">
            <a:avLst/>
          </a:prstGeom>
        </p:spPr>
        <p:txBody>
          <a:bodyPr vert="horz" lIns="163863" tIns="81935" rIns="163863" bIns="81935" rtlCol="0" anchor="ctr">
            <a:normAutofit/>
          </a:bodyPr>
          <a:lstStyle>
            <a:lvl1pPr algn="ctr" defTabSz="1638642" rtl="0" eaLnBrk="1" latinLnBrk="0" hangingPunct="1">
              <a:spcBef>
                <a:spcPct val="0"/>
              </a:spcBef>
              <a:buNone/>
              <a:defRPr sz="7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ct val="50000"/>
              </a:spcBef>
            </a:pPr>
            <a:r>
              <a:rPr lang="en-US" altLang="zh-CN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Our interests</a:t>
            </a:r>
            <a:endParaRPr lang="zh-CN" altLang="zh-CN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114301" y="77914"/>
            <a:ext cx="2162603" cy="2746846"/>
            <a:chOff x="57151" y="49339"/>
            <a:chExt cx="2162603" cy="2746846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924" t="32955" r="29133" b="43182"/>
            <a:stretch/>
          </p:blipFill>
          <p:spPr>
            <a:xfrm>
              <a:off x="57151" y="49339"/>
              <a:ext cx="2162603" cy="2112309"/>
            </a:xfrm>
            <a:prstGeom prst="rect">
              <a:avLst/>
            </a:prstGeom>
          </p:spPr>
        </p:pic>
        <p:sp>
          <p:nvSpPr>
            <p:cNvPr id="8" name="矩形 7"/>
            <p:cNvSpPr/>
            <p:nvPr/>
          </p:nvSpPr>
          <p:spPr>
            <a:xfrm>
              <a:off x="171803" y="1965188"/>
              <a:ext cx="2028119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CN" sz="4800" b="1" cap="none" spc="0" dirty="0" smtClean="0">
                  <a:ln w="0"/>
                  <a:solidFill>
                    <a:srgbClr val="016436"/>
                  </a:solidFill>
                </a:rPr>
                <a:t>C T G U</a:t>
              </a:r>
              <a:endParaRPr lang="zh-CN" altLang="en-US" sz="4800" b="1" cap="none" spc="0" dirty="0">
                <a:ln w="0"/>
                <a:solidFill>
                  <a:srgbClr val="016436"/>
                </a:solidFill>
              </a:endParaRPr>
            </a:p>
          </p:txBody>
        </p:sp>
      </p:grpSp>
      <p:sp>
        <p:nvSpPr>
          <p:cNvPr id="5" name="矩形 4"/>
          <p:cNvSpPr/>
          <p:nvPr/>
        </p:nvSpPr>
        <p:spPr>
          <a:xfrm>
            <a:off x="457200" y="3327018"/>
            <a:ext cx="15401925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75000"/>
              </a:lnSpc>
              <a:spcBef>
                <a:spcPct val="50000"/>
              </a:spcBef>
              <a:buFont typeface="Wingdings" panose="05000000000000000000" pitchFamily="2" charset="2"/>
              <a:buChar char="l"/>
            </a:pP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</a:t>
            </a:r>
            <a:r>
              <a:rPr lang="zh-CN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etector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-based</a:t>
            </a:r>
            <a:r>
              <a:rPr lang="zh-CN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simulation</a:t>
            </a:r>
          </a:p>
          <a:p>
            <a:pPr marL="457200" indent="-457200">
              <a:lnSpc>
                <a:spcPct val="175000"/>
              </a:lnSpc>
              <a:spcBef>
                <a:spcPct val="50000"/>
              </a:spcBef>
              <a:buFont typeface="Wingdings" panose="05000000000000000000" pitchFamily="2" charset="2"/>
              <a:buChar char="l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r>
              <a:rPr lang="zh-CN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rack recognition and reconstruction</a:t>
            </a:r>
          </a:p>
          <a:p>
            <a:pPr marL="457200" indent="-457200">
              <a:lnSpc>
                <a:spcPct val="175000"/>
              </a:lnSpc>
              <a:spcBef>
                <a:spcPct val="50000"/>
              </a:spcBef>
              <a:buFont typeface="Wingdings" panose="05000000000000000000" pitchFamily="2" charset="2"/>
              <a:buChar char="l"/>
            </a:pPr>
            <a:r>
              <a:rPr lang="zh-CN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Chiral magnetic (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zh-CN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ortical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effect</a:t>
            </a:r>
            <a:endParaRPr lang="zh-CN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75000"/>
              </a:lnSpc>
              <a:spcBef>
                <a:spcPct val="50000"/>
              </a:spcBef>
              <a:buFont typeface="Wingdings" panose="05000000000000000000" pitchFamily="2" charset="2"/>
              <a:buChar char="l"/>
            </a:pPr>
            <a:r>
              <a:rPr lang="zh-CN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Collective effects and EOS </a:t>
            </a:r>
            <a:r>
              <a:rPr lang="zh-CN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related </a:t>
            </a:r>
            <a:r>
              <a:rPr lang="zh-CN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Thermo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(Thermal)</a:t>
            </a:r>
            <a:r>
              <a:rPr lang="zh-CN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dynamic parameters </a:t>
            </a:r>
            <a:endParaRPr lang="en-US" altLang="zh-CN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75000"/>
              </a:lnSpc>
              <a:spcBef>
                <a:spcPct val="50000"/>
              </a:spcBef>
              <a:buFont typeface="Wingdings" panose="05000000000000000000" pitchFamily="2" charset="2"/>
              <a:buChar char="l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Particle production with MPD: (</a:t>
            </a:r>
            <a:r>
              <a:rPr lang="zh-CN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muti-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strangeness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open heavy-flavor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zh-CN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75000"/>
              </a:lnSpc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zh-CN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……</a:t>
            </a: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12380779" y="11858514"/>
            <a:ext cx="3776398" cy="666861"/>
          </a:xfrm>
        </p:spPr>
        <p:txBody>
          <a:bodyPr/>
          <a:lstStyle/>
          <a:p>
            <a:fld id="{0C913308-F349-4B6D-A68A-DD1791B4A57B}" type="slidenum">
              <a:rPr lang="zh-CN" altLang="en-US" sz="3600" b="1" smtClean="0">
                <a:solidFill>
                  <a:schemeClr val="tx1"/>
                </a:solidFill>
              </a:rPr>
              <a:pPr/>
              <a:t>9</a:t>
            </a:fld>
            <a:endParaRPr lang="zh-CN" altLang="en-US" sz="3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2247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主题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主题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1259</TotalTime>
  <Words>1580</Words>
  <Application>Microsoft Office PowerPoint</Application>
  <PresentationFormat>Custom</PresentationFormat>
  <Paragraphs>78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宋体</vt:lpstr>
      <vt:lpstr>Arial</vt:lpstr>
      <vt:lpstr>Calibri</vt:lpstr>
      <vt:lpstr>Times New Roman</vt:lpstr>
      <vt:lpstr>Wingdings</vt:lpstr>
      <vt:lpstr>主题1</vt:lpstr>
      <vt:lpstr>1_主题1</vt:lpstr>
      <vt:lpstr>China Three Gorges University (CTGU)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Status report</dc:title>
  <dc:creator>Administrator</dc:creator>
  <cp:lastModifiedBy>Fuqiang Wang</cp:lastModifiedBy>
  <cp:revision>313</cp:revision>
  <dcterms:created xsi:type="dcterms:W3CDTF">2016-04-05T14:52:18Z</dcterms:created>
  <dcterms:modified xsi:type="dcterms:W3CDTF">2018-10-28T14:17:28Z</dcterms:modified>
</cp:coreProperties>
</file>