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38"/>
  </p:notesMasterIdLst>
  <p:handoutMasterIdLst>
    <p:handoutMasterId r:id="rId39"/>
  </p:handoutMasterIdLst>
  <p:sldIdLst>
    <p:sldId id="670" r:id="rId2"/>
    <p:sldId id="914" r:id="rId3"/>
    <p:sldId id="782" r:id="rId4"/>
    <p:sldId id="783" r:id="rId5"/>
    <p:sldId id="900" r:id="rId6"/>
    <p:sldId id="784" r:id="rId7"/>
    <p:sldId id="907" r:id="rId8"/>
    <p:sldId id="890" r:id="rId9"/>
    <p:sldId id="880" r:id="rId10"/>
    <p:sldId id="834" r:id="rId11"/>
    <p:sldId id="909" r:id="rId12"/>
    <p:sldId id="910" r:id="rId13"/>
    <p:sldId id="864" r:id="rId14"/>
    <p:sldId id="865" r:id="rId15"/>
    <p:sldId id="889" r:id="rId16"/>
    <p:sldId id="870" r:id="rId17"/>
    <p:sldId id="888" r:id="rId18"/>
    <p:sldId id="863" r:id="rId19"/>
    <p:sldId id="794" r:id="rId20"/>
    <p:sldId id="911" r:id="rId21"/>
    <p:sldId id="873" r:id="rId22"/>
    <p:sldId id="860" r:id="rId23"/>
    <p:sldId id="908" r:id="rId24"/>
    <p:sldId id="885" r:id="rId25"/>
    <p:sldId id="814" r:id="rId26"/>
    <p:sldId id="813" r:id="rId27"/>
    <p:sldId id="898" r:id="rId28"/>
    <p:sldId id="899" r:id="rId29"/>
    <p:sldId id="734" r:id="rId30"/>
    <p:sldId id="823" r:id="rId31"/>
    <p:sldId id="872" r:id="rId32"/>
    <p:sldId id="827" r:id="rId33"/>
    <p:sldId id="896" r:id="rId34"/>
    <p:sldId id="913" r:id="rId35"/>
    <p:sldId id="852" r:id="rId36"/>
    <p:sldId id="763" r:id="rId37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A3C9FF"/>
    <a:srgbClr val="FFDAAC"/>
    <a:srgbClr val="9DFCFF"/>
    <a:srgbClr val="FFE9D2"/>
    <a:srgbClr val="FFFEF8"/>
    <a:srgbClr val="EAFCFF"/>
    <a:srgbClr val="EFFCFD"/>
    <a:srgbClr val="EAF8FA"/>
    <a:srgbClr val="E1F3FA"/>
    <a:srgbClr val="DFFA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142" autoAdjust="0"/>
    <p:restoredTop sz="99315" autoAdjust="0"/>
  </p:normalViewPr>
  <p:slideViewPr>
    <p:cSldViewPr snapToGrid="0">
      <p:cViewPr>
        <p:scale>
          <a:sx n="85" d="100"/>
          <a:sy n="85" d="100"/>
        </p:scale>
        <p:origin x="-752" y="-296"/>
      </p:cViewPr>
      <p:guideLst>
        <p:guide orient="horz" pos="1649"/>
        <p:guide pos="2333"/>
      </p:guideLst>
    </p:cSldViewPr>
  </p:slideViewPr>
  <p:outlineViewPr>
    <p:cViewPr>
      <p:scale>
        <a:sx n="33" d="100"/>
        <a:sy n="33" d="100"/>
      </p:scale>
      <p:origin x="0" y="1872"/>
    </p:cViewPr>
  </p:outlineViewPr>
  <p:notesTextViewPr>
    <p:cViewPr>
      <p:scale>
        <a:sx n="200" d="100"/>
        <a:sy n="2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notesMaster" Target="notesMasters/notesMaster1.xml"/><Relationship Id="rId39" Type="http://schemas.openxmlformats.org/officeDocument/2006/relationships/handoutMaster" Target="handoutMasters/handoutMaster1.xml"/><Relationship Id="rId40" Type="http://schemas.openxmlformats.org/officeDocument/2006/relationships/printerSettings" Target="printerSettings/printerSettings1.bin"/><Relationship Id="rId41" Type="http://schemas.openxmlformats.org/officeDocument/2006/relationships/presProps" Target="presProps.xml"/><Relationship Id="rId42" Type="http://schemas.openxmlformats.org/officeDocument/2006/relationships/viewProps" Target="viewProps.xml"/><Relationship Id="rId43" Type="http://schemas.openxmlformats.org/officeDocument/2006/relationships/theme" Target="theme/theme1.xml"/><Relationship Id="rId4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711C6A0-924E-4D4C-A634-CB38026DAA40}" type="datetime1">
              <a:rPr lang="en-US"/>
              <a:pPr/>
              <a:t>29/10/18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4386BFF3-4574-4307-A599-C396A727DD5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86875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4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2355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55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1BD3B1A-181B-4672-AAAC-B1290729355D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423470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Good</a:t>
            </a:r>
            <a:r>
              <a:rPr lang="en-US" baseline="0" dirty="0" smtClean="0"/>
              <a:t> afternoon! First of all I would like to express my gratitude to organizers for the opportunity to give a short presentations on the NICA project and related physics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BD3B1A-181B-4672-AAAC-B1290729355D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33989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C43E8B-2ADD-4B0B-93D9-961561E15E1B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07841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72706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dirty="0">
                <a:ea typeface="ＭＳ Ｐゴシック" charset="0"/>
                <a:cs typeface="ＭＳ Ｐゴシック" charset="0"/>
              </a:rPr>
              <a:t>The </a:t>
            </a:r>
            <a:r>
              <a:rPr lang="en-US" dirty="0" smtClean="0">
                <a:ea typeface="ＭＳ Ｐゴシック" charset="0"/>
                <a:cs typeface="ＭＳ Ｐゴシック" charset="0"/>
              </a:rPr>
              <a:t>lattice </a:t>
            </a:r>
            <a:r>
              <a:rPr lang="en-US" dirty="0">
                <a:ea typeface="ＭＳ Ｐゴシック" charset="0"/>
                <a:cs typeface="ＭＳ Ｐゴシック" charset="0"/>
              </a:rPr>
              <a:t>design and prototyping of most </a:t>
            </a:r>
            <a:r>
              <a:rPr lang="en-US" dirty="0" smtClean="0">
                <a:ea typeface="ＭＳ Ｐゴシック" charset="0"/>
                <a:cs typeface="ＭＳ Ｐゴシック" charset="0"/>
              </a:rPr>
              <a:t>collider elements </a:t>
            </a:r>
            <a:r>
              <a:rPr lang="en-US" dirty="0">
                <a:ea typeface="ＭＳ Ｐゴシック" charset="0"/>
                <a:cs typeface="ＭＳ Ｐゴシック" charset="0"/>
              </a:rPr>
              <a:t>are completed. The ring circumference is twice as one of the </a:t>
            </a:r>
            <a:r>
              <a:rPr lang="en-US" dirty="0" err="1">
                <a:ea typeface="ＭＳ Ｐゴシック" charset="0"/>
                <a:cs typeface="ＭＳ Ｐゴシック" charset="0"/>
              </a:rPr>
              <a:t>Nuclotron</a:t>
            </a:r>
            <a:r>
              <a:rPr lang="en-US" dirty="0">
                <a:ea typeface="ＭＳ Ｐゴシック" charset="0"/>
                <a:cs typeface="ＭＳ Ｐゴシック" charset="0"/>
              </a:rPr>
              <a:t>. </a:t>
            </a:r>
            <a:r>
              <a:rPr lang="en-US" dirty="0" smtClean="0">
                <a:ea typeface="ＭＳ Ｐゴシック" charset="0"/>
                <a:cs typeface="ＭＳ Ｐゴシック" charset="0"/>
              </a:rPr>
              <a:t>For the</a:t>
            </a:r>
            <a:r>
              <a:rPr lang="en-US" baseline="0" dirty="0" smtClean="0">
                <a:ea typeface="ＭＳ Ｐゴシック" charset="0"/>
                <a:cs typeface="ＭＳ Ｐゴシック" charset="0"/>
              </a:rPr>
              <a:t> gold beam a</a:t>
            </a:r>
            <a:r>
              <a:rPr lang="en-US" dirty="0" smtClean="0">
                <a:ea typeface="ＭＳ Ｐゴシック" charset="0"/>
                <a:cs typeface="ＭＳ Ｐゴシック" charset="0"/>
              </a:rPr>
              <a:t> </a:t>
            </a:r>
            <a:r>
              <a:rPr lang="en-US" dirty="0">
                <a:ea typeface="ＭＳ Ｐゴシック" charset="0"/>
                <a:cs typeface="ＭＳ Ｐゴシック" charset="0"/>
              </a:rPr>
              <a:t>Luminosity at  the energy above 10 </a:t>
            </a:r>
            <a:r>
              <a:rPr lang="en-US" dirty="0" err="1">
                <a:ea typeface="ＭＳ Ｐゴシック" charset="0"/>
                <a:cs typeface="ＭＳ Ｐゴシック" charset="0"/>
              </a:rPr>
              <a:t>GeV</a:t>
            </a:r>
            <a:r>
              <a:rPr lang="en-US" dirty="0">
                <a:ea typeface="ＭＳ Ｐゴシック" charset="0"/>
                <a:cs typeface="ＭＳ Ｐゴシック" charset="0"/>
              </a:rPr>
              <a:t> per nucleon will be 10 to the 27  </a:t>
            </a:r>
          </a:p>
        </p:txBody>
      </p:sp>
      <p:sp>
        <p:nvSpPr>
          <p:cNvPr id="7270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CA577D9-ABC0-0C4C-9CAB-9E6515ED4DFC}" type="slidenum">
              <a:rPr lang="ru-RU" sz="1200"/>
              <a:pPr eaLnBrk="1" hangingPunct="1"/>
              <a:t>19</a:t>
            </a:fld>
            <a:endParaRPr lang="ru-RU" sz="120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F03F893-00B8-CB43-B1EE-01CE93DA6C1A}" type="slidenum">
              <a:rPr lang="ru-RU" smtClean="0"/>
              <a:pPr>
                <a:defRPr/>
              </a:pPr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08626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Few</a:t>
            </a:r>
            <a:r>
              <a:rPr lang="en-US" baseline="0" dirty="0" smtClean="0"/>
              <a:t> words on the NICA 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BD3B1A-181B-4672-AAAC-B1290729355D}" type="slidenum">
              <a:rPr lang="ru-RU" smtClean="0"/>
              <a:pPr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005155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01378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dirty="0">
                <a:ea typeface="ＭＳ Ｐゴシック" charset="0"/>
                <a:cs typeface="ＭＳ Ｐゴシック" charset="0"/>
              </a:rPr>
              <a:t>Several milestones are foreseen to put in operation the fully equipped detector. There major tracker is based on the  GEM </a:t>
            </a:r>
            <a:r>
              <a:rPr lang="en-US" dirty="0" smtClean="0">
                <a:ea typeface="ＭＳ Ｐゴシック" charset="0"/>
                <a:cs typeface="ＭＳ Ｐゴシック" charset="0"/>
              </a:rPr>
              <a:t>chambers installed inside the gap of dipole magnet. Fully equipped set-up contains as well TOF system, </a:t>
            </a:r>
            <a:r>
              <a:rPr lang="en-US" dirty="0" err="1" smtClean="0">
                <a:ea typeface="ＭＳ Ｐゴシック" charset="0"/>
                <a:cs typeface="ＭＳ Ｐゴシック" charset="0"/>
              </a:rPr>
              <a:t>Ecal</a:t>
            </a:r>
            <a:r>
              <a:rPr lang="en-US" dirty="0" smtClean="0">
                <a:ea typeface="ＭＳ Ｐゴシック" charset="0"/>
                <a:cs typeface="ＭＳ Ｐゴシック" charset="0"/>
              </a:rPr>
              <a:t>, zero degree calorimeter and silicon tracker, which will be installed just downstream</a:t>
            </a:r>
            <a:r>
              <a:rPr lang="en-US" baseline="0" dirty="0" smtClean="0">
                <a:ea typeface="ＭＳ Ｐゴシック" charset="0"/>
                <a:cs typeface="ＭＳ Ｐゴシック" charset="0"/>
              </a:rPr>
              <a:t> the target.</a:t>
            </a:r>
            <a:r>
              <a:rPr lang="en-US" dirty="0" smtClean="0">
                <a:ea typeface="ＭＳ Ｐゴシック" charset="0"/>
                <a:cs typeface="ＭＳ Ｐゴシック" charset="0"/>
              </a:rPr>
              <a:t> </a:t>
            </a:r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10137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8A2C2CB-9F0D-B646-A8EA-84DCBEC24913}" type="slidenum">
              <a:rPr lang="ru-RU" sz="1200"/>
              <a:pPr eaLnBrk="1" hangingPunct="1"/>
              <a:t>24</a:t>
            </a:fld>
            <a:endParaRPr lang="ru-RU" sz="120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8 contracts have been signed for the construction of large superconducting solenoid.</a:t>
            </a:r>
            <a:r>
              <a:rPr lang="en-US" baseline="0" dirty="0" smtClean="0"/>
              <a:t> All works are well progressing. The yoke production is going on at </a:t>
            </a:r>
            <a:r>
              <a:rPr lang="en-US" baseline="0" dirty="0" err="1" smtClean="0"/>
              <a:t>Vitkovice</a:t>
            </a:r>
            <a:r>
              <a:rPr lang="en-US" baseline="0" dirty="0" smtClean="0"/>
              <a:t> heavy machinery in Czech Republic. The cold mass is under production in other European enter[prizes.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BD3B1A-181B-4672-AAAC-B1290729355D}" type="slidenum">
              <a:rPr lang="ru-RU" smtClean="0"/>
              <a:pPr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646048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5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13666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dirty="0">
                <a:ea typeface="ＭＳ Ｐゴシック" charset="0"/>
                <a:cs typeface="ＭＳ Ｐゴシック" charset="0"/>
              </a:rPr>
              <a:t>The MPD will be put in operation at two stages. At the first one the barrel part will be equipped with  major tracking detector TPC, TOF end ECAL. </a:t>
            </a:r>
            <a:r>
              <a:rPr lang="en-US" dirty="0" smtClean="0">
                <a:ea typeface="ＭＳ Ｐゴシック" charset="0"/>
                <a:cs typeface="ＭＳ Ｐゴシック" charset="0"/>
              </a:rPr>
              <a:t>FHC </a:t>
            </a:r>
            <a:r>
              <a:rPr lang="en-US" dirty="0">
                <a:ea typeface="ＭＳ Ｐゴシック" charset="0"/>
                <a:cs typeface="ＭＳ Ｐゴシック" charset="0"/>
              </a:rPr>
              <a:t>and FD will be </a:t>
            </a:r>
            <a:r>
              <a:rPr lang="en-US" dirty="0" smtClean="0">
                <a:ea typeface="ＭＳ Ｐゴシック" charset="0"/>
                <a:cs typeface="ＭＳ Ｐゴシック" charset="0"/>
              </a:rPr>
              <a:t>operational </a:t>
            </a:r>
            <a:r>
              <a:rPr lang="en-US" dirty="0">
                <a:ea typeface="ＭＳ Ｐゴシック" charset="0"/>
                <a:cs typeface="ＭＳ Ｐゴシック" charset="0"/>
              </a:rPr>
              <a:t>as well.</a:t>
            </a:r>
          </a:p>
          <a:p>
            <a:r>
              <a:rPr lang="en-US" dirty="0">
                <a:ea typeface="ＭＳ Ｐゴシック" charset="0"/>
                <a:cs typeface="ＭＳ Ｐゴシック" charset="0"/>
              </a:rPr>
              <a:t>At the second stage the detector will be supplemented with IT and end cap </a:t>
            </a:r>
            <a:r>
              <a:rPr lang="en-US" dirty="0" err="1">
                <a:ea typeface="ＭＳ Ｐゴシック" charset="0"/>
                <a:cs typeface="ＭＳ Ｐゴシック" charset="0"/>
              </a:rPr>
              <a:t>subdetectors</a:t>
            </a:r>
            <a:r>
              <a:rPr lang="en-US" dirty="0">
                <a:ea typeface="ＭＳ Ｐゴシック" charset="0"/>
                <a:cs typeface="ＭＳ Ｐゴシック" charset="0"/>
              </a:rPr>
              <a:t>.</a:t>
            </a:r>
          </a:p>
          <a:p>
            <a:r>
              <a:rPr lang="en-US" dirty="0">
                <a:ea typeface="ＭＳ Ｐゴシック" charset="0"/>
                <a:cs typeface="ＭＳ Ｐゴシック" charset="0"/>
              </a:rPr>
              <a:t>  </a:t>
            </a:r>
          </a:p>
        </p:txBody>
      </p:sp>
      <p:sp>
        <p:nvSpPr>
          <p:cNvPr id="11366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D836274-6DE2-844F-9869-B74927C4270E}" type="slidenum">
              <a:rPr lang="ru-RU" sz="1200"/>
              <a:pPr eaLnBrk="1" hangingPunct="1"/>
              <a:t>27</a:t>
            </a:fld>
            <a:endParaRPr lang="ru-RU" sz="120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5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13666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dirty="0">
                <a:ea typeface="ＭＳ Ｐゴシック" charset="0"/>
                <a:cs typeface="ＭＳ Ｐゴシック" charset="0"/>
              </a:rPr>
              <a:t>The MPD will be put in operation at two stages. At the first one the barrel part will be equipped with  major tracking detector TPC, TOF end ECAL. </a:t>
            </a:r>
            <a:r>
              <a:rPr lang="en-US" dirty="0" smtClean="0">
                <a:ea typeface="ＭＳ Ｐゴシック" charset="0"/>
                <a:cs typeface="ＭＳ Ｐゴシック" charset="0"/>
              </a:rPr>
              <a:t>FHC </a:t>
            </a:r>
            <a:r>
              <a:rPr lang="en-US" dirty="0">
                <a:ea typeface="ＭＳ Ｐゴシック" charset="0"/>
                <a:cs typeface="ＭＳ Ｐゴシック" charset="0"/>
              </a:rPr>
              <a:t>and FD will be </a:t>
            </a:r>
            <a:r>
              <a:rPr lang="en-US" dirty="0" smtClean="0">
                <a:ea typeface="ＭＳ Ｐゴシック" charset="0"/>
                <a:cs typeface="ＭＳ Ｐゴシック" charset="0"/>
              </a:rPr>
              <a:t>operational </a:t>
            </a:r>
            <a:r>
              <a:rPr lang="en-US" dirty="0">
                <a:ea typeface="ＭＳ Ｐゴシック" charset="0"/>
                <a:cs typeface="ＭＳ Ｐゴシック" charset="0"/>
              </a:rPr>
              <a:t>as well.</a:t>
            </a:r>
          </a:p>
          <a:p>
            <a:r>
              <a:rPr lang="en-US" dirty="0">
                <a:ea typeface="ＭＳ Ｐゴシック" charset="0"/>
                <a:cs typeface="ＭＳ Ｐゴシック" charset="0"/>
              </a:rPr>
              <a:t>At the second stage the detector will be supplemented with IT and end cap </a:t>
            </a:r>
            <a:r>
              <a:rPr lang="en-US" dirty="0" err="1">
                <a:ea typeface="ＭＳ Ｐゴシック" charset="0"/>
                <a:cs typeface="ＭＳ Ｐゴシック" charset="0"/>
              </a:rPr>
              <a:t>subdetectors</a:t>
            </a:r>
            <a:r>
              <a:rPr lang="en-US" dirty="0">
                <a:ea typeface="ＭＳ Ｐゴシック" charset="0"/>
                <a:cs typeface="ＭＳ Ｐゴシック" charset="0"/>
              </a:rPr>
              <a:t>.</a:t>
            </a:r>
          </a:p>
          <a:p>
            <a:r>
              <a:rPr lang="en-US" dirty="0">
                <a:ea typeface="ＭＳ Ｐゴシック" charset="0"/>
                <a:cs typeface="ＭＳ Ｐゴシック" charset="0"/>
              </a:rPr>
              <a:t>  </a:t>
            </a:r>
          </a:p>
        </p:txBody>
      </p:sp>
      <p:sp>
        <p:nvSpPr>
          <p:cNvPr id="11366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D836274-6DE2-844F-9869-B74927C4270E}" type="slidenum">
              <a:rPr lang="ru-RU" sz="1200"/>
              <a:pPr eaLnBrk="1" hangingPunct="1"/>
              <a:t>28</a:t>
            </a:fld>
            <a:endParaRPr lang="ru-RU" sz="120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09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kern="1200" dirty="0" smtClean="0">
                <a:solidFill>
                  <a:schemeClr val="tx1"/>
                </a:solidFill>
                <a:effectLst/>
                <a:latin typeface="Arial"/>
                <a:ea typeface="+mn-ea"/>
                <a:cs typeface="Arial"/>
              </a:rPr>
              <a:t>One of the unique high-tech projects within the framework of the MPD experiment is the large scale electromagnetic calorimeter of the </a:t>
            </a:r>
            <a:r>
              <a:rPr lang="en-US" sz="1400" kern="1200" dirty="0" err="1" smtClean="0">
                <a:solidFill>
                  <a:schemeClr val="tx1"/>
                </a:solidFill>
                <a:effectLst/>
                <a:latin typeface="Arial"/>
                <a:ea typeface="+mn-ea"/>
                <a:cs typeface="Arial"/>
              </a:rPr>
              <a:t>shashlik</a:t>
            </a:r>
            <a:r>
              <a:rPr lang="en-US" sz="1400" kern="1200" dirty="0" smtClean="0">
                <a:solidFill>
                  <a:schemeClr val="tx1"/>
                </a:solidFill>
                <a:effectLst/>
                <a:latin typeface="Arial"/>
                <a:ea typeface="+mn-ea"/>
                <a:cs typeface="Arial"/>
              </a:rPr>
              <a:t> type with projection geometry. This is a joint project with Tsinghua University (Beijing). It is required to produce more than 40 thousand modules and assemble them into a single cylindrical system, calibrate and put into operation.</a:t>
            </a:r>
            <a:endParaRPr lang="ru-RU" sz="1400" kern="1200" dirty="0" smtClean="0">
              <a:solidFill>
                <a:schemeClr val="tx1"/>
              </a:solidFill>
              <a:effectLst/>
              <a:latin typeface="Arial"/>
              <a:ea typeface="+mn-ea"/>
              <a:cs typeface="Arial"/>
            </a:endParaRPr>
          </a:p>
          <a:p>
            <a:pPr>
              <a:spcBef>
                <a:spcPct val="0"/>
              </a:spcBef>
            </a:pPr>
            <a:endParaRPr lang="en-US" dirty="0">
              <a:latin typeface="Calibri" charset="0"/>
            </a:endParaRPr>
          </a:p>
        </p:txBody>
      </p:sp>
      <p:sp>
        <p:nvSpPr>
          <p:cNvPr id="410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7E1C2311-217A-0340-BADB-C9DF56D10651}" type="slidenum">
              <a:rPr lang="ru-RU"/>
              <a:pPr eaLnBrk="1" hangingPunct="1"/>
              <a:t>29</a:t>
            </a:fld>
            <a:endParaRPr lang="ru-RU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Few</a:t>
            </a:r>
            <a:r>
              <a:rPr lang="en-US" baseline="0" dirty="0" smtClean="0"/>
              <a:t> words on the NICA 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BD3B1A-181B-4672-AAAC-B1290729355D}" type="slidenum">
              <a:rPr lang="ru-RU" smtClean="0"/>
              <a:pPr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00515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9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19810" name="Заметки 2"/>
          <p:cNvSpPr>
            <a:spLocks noGrp="1"/>
          </p:cNvSpPr>
          <p:nvPr>
            <p:ph type="body" idx="1"/>
          </p:nvPr>
        </p:nvSpPr>
        <p:spPr bwMode="auto">
          <a:xfrm>
            <a:off x="549276" y="4343400"/>
            <a:ext cx="5832475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algn="just" eaLnBrk="1" hangingPunct="1">
              <a:spcBef>
                <a:spcPct val="0"/>
              </a:spcBef>
            </a:pPr>
            <a:r>
              <a:rPr lang="en-US" sz="1400" dirty="0" smtClean="0">
                <a:latin typeface="Calibri" charset="0"/>
                <a:ea typeface="MS PGothic" charset="0"/>
              </a:rPr>
              <a:t>NICA is a </a:t>
            </a:r>
            <a:r>
              <a:rPr lang="en-US" sz="1400" dirty="0" err="1" smtClean="0">
                <a:latin typeface="Calibri" charset="0"/>
                <a:ea typeface="MS PGothic" charset="0"/>
              </a:rPr>
              <a:t>Nuclotron</a:t>
            </a:r>
            <a:r>
              <a:rPr lang="en-US" sz="1400" dirty="0" smtClean="0">
                <a:latin typeface="Calibri" charset="0"/>
                <a:ea typeface="MS PGothic" charset="0"/>
              </a:rPr>
              <a:t> …</a:t>
            </a:r>
            <a:r>
              <a:rPr lang="en-US" sz="1400" baseline="0" dirty="0" smtClean="0">
                <a:latin typeface="Calibri" charset="0"/>
                <a:ea typeface="MS PGothic" charset="0"/>
              </a:rPr>
              <a:t> The main targets of the project are: ..</a:t>
            </a:r>
          </a:p>
          <a:p>
            <a:pPr algn="just" eaLnBrk="1" hangingPunct="1">
              <a:spcBef>
                <a:spcPct val="0"/>
              </a:spcBef>
            </a:pPr>
            <a:r>
              <a:rPr lang="en-US" sz="1400" baseline="0" dirty="0" smtClean="0">
                <a:latin typeface="Calibri" charset="0"/>
                <a:ea typeface="MS PGothic" charset="0"/>
              </a:rPr>
              <a:t>That has required a development of accelerator facility and construction of </a:t>
            </a:r>
            <a:endParaRPr lang="en-US" sz="1400" dirty="0">
              <a:latin typeface="Calibri" charset="0"/>
              <a:ea typeface="MS PGothic" charset="0"/>
            </a:endParaRPr>
          </a:p>
        </p:txBody>
      </p:sp>
      <p:sp>
        <p:nvSpPr>
          <p:cNvPr id="119811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fld id="{51609037-A38D-034F-8362-C9E592689147}" type="slidenum">
              <a:rPr lang="ru-RU" sz="1200">
                <a:latin typeface="Calibri" charset="0"/>
                <a:cs typeface="Arial" charset="0"/>
              </a:rPr>
              <a:pPr/>
              <a:t>2</a:t>
            </a:fld>
            <a:endParaRPr lang="ru-RU" sz="1200">
              <a:latin typeface="Calibri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ru-RU" sz="1200"/>
              <a:t>V.Kekelidze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5E5B0F0-23C4-604D-A7C7-F2AF1681860E}" type="datetime1">
              <a:rPr lang="ru-RU" sz="1200"/>
              <a:pPr eaLnBrk="1" hangingPunct="1"/>
              <a:t>29/10/18</a:t>
            </a:fld>
            <a:endParaRPr lang="ru-RU" sz="1200"/>
          </a:p>
        </p:txBody>
      </p:sp>
      <p:sp>
        <p:nvSpPr>
          <p:cNvPr id="2253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8D62808-9F30-1F43-83B9-CF3587B3FD0E}" type="slidenum">
              <a:rPr lang="ru-RU" sz="1200"/>
              <a:pPr eaLnBrk="1" hangingPunct="1"/>
              <a:t>3</a:t>
            </a:fld>
            <a:endParaRPr lang="ru-RU" sz="1200"/>
          </a:p>
        </p:txBody>
      </p:sp>
      <p:sp>
        <p:nvSpPr>
          <p:cNvPr id="2253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4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r>
              <a:rPr lang="en-US" sz="1600" dirty="0" smtClean="0">
                <a:latin typeface="Arial"/>
                <a:ea typeface="ＭＳ Ｐゴシック" charset="0"/>
                <a:cs typeface="Arial"/>
              </a:rPr>
              <a:t>The main</a:t>
            </a:r>
            <a:r>
              <a:rPr lang="en-US" sz="1600" baseline="0" dirty="0" smtClean="0">
                <a:latin typeface="Arial"/>
                <a:ea typeface="ＭＳ Ｐゴシック" charset="0"/>
                <a:cs typeface="Arial"/>
              </a:rPr>
              <a:t> task of  heavy ion collision physics is exploration of the QCD phase diagram, in particular, transition between hadron gas and quark-gluon matter. From the world of our Universe to the world of quarks and gluons.</a:t>
            </a:r>
          </a:p>
          <a:p>
            <a:r>
              <a:rPr lang="en-US" sz="1600" baseline="0" dirty="0" smtClean="0">
                <a:latin typeface="Arial"/>
                <a:ea typeface="ＭＳ Ｐゴシック" charset="0"/>
                <a:cs typeface="Arial"/>
              </a:rPr>
              <a:t>Special interest is related with </a:t>
            </a:r>
            <a:r>
              <a:rPr lang="ru-RU" sz="1600" baseline="0" dirty="0" smtClean="0">
                <a:latin typeface="Arial"/>
                <a:ea typeface="ＭＳ Ｐゴシック" charset="0"/>
                <a:cs typeface="Arial"/>
              </a:rPr>
              <a:t> </a:t>
            </a:r>
            <a:r>
              <a:rPr lang="en-US" sz="1600" baseline="0" dirty="0" smtClean="0">
                <a:latin typeface="Arial"/>
                <a:ea typeface="ＭＳ Ｐゴシック" charset="0"/>
                <a:cs typeface="Arial"/>
              </a:rPr>
              <a:t>a phase transition at the highest baryon chemical potential or max baryonic density, which could exist in the core of neutron stars.  </a:t>
            </a:r>
            <a:endParaRPr lang="en-US" sz="1600" dirty="0">
              <a:latin typeface="Arial"/>
              <a:ea typeface="ＭＳ Ｐゴシック" charset="0"/>
              <a:cs typeface="Arial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Net baryonic density to be reached in </a:t>
            </a:r>
            <a:r>
              <a:rPr lang="en-US" dirty="0" err="1" smtClean="0"/>
              <a:t>Au+Au</a:t>
            </a:r>
            <a:r>
              <a:rPr lang="en-US" dirty="0" smtClean="0"/>
              <a:t> collisions according various models is 5 and 8 standard densities  at FAIR and NICA energies correspondingly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7318F3-7E7E-1D40-934A-711DCEDD202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2098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0722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>
                <a:ea typeface="ＭＳ Ｐゴシック" charset="0"/>
                <a:cs typeface="ＭＳ Ｐゴシック" charset="0"/>
              </a:rPr>
              <a:t>Study of nucleon spin structure must prove the sum rule and to solve a puzzle of “spin deficit”. NICA collider will provide collisions of protons and deuterons with all combinations of polarization – transversal and longitudinal. It will allow to measure all 8 intrinsic-transverse-momentum PDFs at leading twists in one experiment. MMTDY mechanism and SIDIS processes are good tools for these measurements. </a:t>
            </a:r>
          </a:p>
        </p:txBody>
      </p:sp>
      <p:sp>
        <p:nvSpPr>
          <p:cNvPr id="3072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8C5208F-C379-454F-8273-88A561DB789D}" type="slidenum">
              <a:rPr lang="en-US" sz="1200"/>
              <a:pPr eaLnBrk="1" hangingPunct="1"/>
              <a:t>8</a:t>
            </a:fld>
            <a:endParaRPr lang="en-US" sz="120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is a view of major NICA facilities. The </a:t>
            </a:r>
            <a:r>
              <a:rPr lang="en-US" dirty="0" err="1" smtClean="0"/>
              <a:t>Nuclotron</a:t>
            </a:r>
            <a:r>
              <a:rPr lang="en-US" dirty="0" smtClean="0"/>
              <a:t> – </a:t>
            </a:r>
            <a:r>
              <a:rPr lang="en-US" dirty="0" err="1" smtClean="0"/>
              <a:t>supercoducting</a:t>
            </a:r>
            <a:r>
              <a:rPr lang="en-US" dirty="0" smtClean="0"/>
              <a:t> synchrotron with circumference</a:t>
            </a:r>
            <a:r>
              <a:rPr lang="en-US" baseline="0" dirty="0" smtClean="0"/>
              <a:t> of 250 meters was put in operation 24 years ago. The beams from </a:t>
            </a:r>
            <a:r>
              <a:rPr lang="en-US" baseline="0" dirty="0" err="1" smtClean="0"/>
              <a:t>Nuclotron</a:t>
            </a:r>
            <a:r>
              <a:rPr lang="en-US" baseline="0" dirty="0" smtClean="0"/>
              <a:t> are extracted to the experimental hall, where the first experiment of NICA program BM@N is located. The plan is to put in operation a booster in 2019, and collider - in 2020 simultaneously with the MPD.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BD3B1A-181B-4672-AAAC-B1290729355D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92027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 have two </a:t>
            </a:r>
            <a:r>
              <a:rPr lang="en-US" dirty="0" err="1" smtClean="0"/>
              <a:t>linacs</a:t>
            </a:r>
            <a:r>
              <a:rPr lang="en-US" dirty="0" smtClean="0"/>
              <a:t>.</a:t>
            </a:r>
            <a:r>
              <a:rPr lang="en-US" baseline="0" dirty="0" smtClean="0"/>
              <a:t> </a:t>
            </a:r>
            <a:r>
              <a:rPr lang="en-US" dirty="0" smtClean="0"/>
              <a:t> The old one,</a:t>
            </a:r>
            <a:r>
              <a:rPr lang="en-US" baseline="0" dirty="0" smtClean="0"/>
              <a:t> </a:t>
            </a:r>
            <a:r>
              <a:rPr lang="en-US" dirty="0" smtClean="0"/>
              <a:t>LU-20,</a:t>
            </a:r>
            <a:r>
              <a:rPr lang="en-US" baseline="0" dirty="0" smtClean="0"/>
              <a:t> is for polarized particles and light ions. Last year it was upgraded with a new fore-injector.</a:t>
            </a:r>
            <a:r>
              <a:rPr lang="en-US" dirty="0" smtClean="0"/>
              <a:t>  The ions from LU-20 are injected directly to the NUCLOTRON.</a:t>
            </a:r>
          </a:p>
          <a:p>
            <a:r>
              <a:rPr lang="en-US" dirty="0" smtClean="0"/>
              <a:t>The new </a:t>
            </a:r>
            <a:r>
              <a:rPr lang="en-US" dirty="0" err="1" smtClean="0"/>
              <a:t>linac</a:t>
            </a:r>
            <a:r>
              <a:rPr lang="en-US" dirty="0" smtClean="0"/>
              <a:t>, </a:t>
            </a:r>
            <a:r>
              <a:rPr lang="en-US" dirty="0" err="1" smtClean="0"/>
              <a:t>HILAc</a:t>
            </a:r>
            <a:r>
              <a:rPr lang="en-US" dirty="0" smtClean="0"/>
              <a:t>, dedicated for heavy ions, was fully commissioned</a:t>
            </a:r>
            <a:r>
              <a:rPr lang="en-US" baseline="0" dirty="0" smtClean="0"/>
              <a:t> in October 2016. The heavy ions will be injected to the booster.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BD3B1A-181B-4672-AAAC-B1290729355D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33435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technological line for magnet assembly and test has been put in operation.</a:t>
            </a:r>
            <a:r>
              <a:rPr lang="en-US" baseline="0" dirty="0" smtClean="0"/>
              <a:t> In</a:t>
            </a:r>
            <a:r>
              <a:rPr lang="en-US" dirty="0" smtClean="0"/>
              <a:t> total</a:t>
            </a:r>
            <a:r>
              <a:rPr lang="en-US" baseline="0" dirty="0" smtClean="0"/>
              <a:t> almost 450 magnets will be fabricated for NICA and FAIR /SIS100 accelerators. The booster magnet fabrication is going well.</a:t>
            </a:r>
          </a:p>
          <a:p>
            <a:r>
              <a:rPr lang="en-US" dirty="0" smtClean="0"/>
              <a:t>All yokes are already produced and delivered.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BD3B1A-181B-4672-AAAC-B1290729355D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88232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Char char="-"/>
            </a:pPr>
            <a:r>
              <a:rPr lang="ru-RU" altLang="ru-RU" sz="800" smtClean="0">
                <a:cs typeface="Arial" panose="020B0604020202020204" pitchFamily="34" charset="0"/>
              </a:rPr>
              <a:t>Проведены геодезические работы (юстировка) для установки СЭО относительно </a:t>
            </a:r>
            <a:endParaRPr lang="en-US" altLang="ru-RU" sz="800" smtClean="0"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</a:pPr>
            <a:r>
              <a:rPr lang="ru-RU" altLang="ru-RU" sz="800" smtClean="0">
                <a:cs typeface="Arial" panose="020B0604020202020204" pitchFamily="34" charset="0"/>
              </a:rPr>
              <a:t>оси бустера. Юстировка производилась трекером </a:t>
            </a:r>
            <a:r>
              <a:rPr lang="en-US" altLang="ru-RU" sz="800" smtClean="0">
                <a:cs typeface="Arial" panose="020B0604020202020204" pitchFamily="34" charset="0"/>
              </a:rPr>
              <a:t>Leica AT</a:t>
            </a:r>
            <a:r>
              <a:rPr lang="ru-RU" altLang="ru-RU" sz="800" smtClean="0">
                <a:cs typeface="Arial" panose="020B0604020202020204" pitchFamily="34" charset="0"/>
              </a:rPr>
              <a:t>4101. </a:t>
            </a:r>
            <a:endParaRPr lang="en-US" altLang="ru-RU" sz="800" smtClean="0"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</a:pPr>
            <a:r>
              <a:rPr lang="ru-RU" altLang="ru-RU" sz="800" smtClean="0">
                <a:cs typeface="Arial" panose="020B0604020202020204" pitchFamily="34" charset="0"/>
              </a:rPr>
              <a:t>Точность юстировки составила 0.1 мм. </a:t>
            </a:r>
          </a:p>
          <a:p>
            <a:pPr>
              <a:lnSpc>
                <a:spcPct val="80000"/>
              </a:lnSpc>
              <a:buFontTx/>
              <a:buChar char="-"/>
            </a:pPr>
            <a:r>
              <a:rPr lang="ru-RU" altLang="ru-RU" sz="800" smtClean="0">
                <a:cs typeface="Arial" panose="020B0604020202020204" pitchFamily="34" charset="0"/>
              </a:rPr>
              <a:t>Смонтирована и подключена по временной схеме </a:t>
            </a:r>
            <a:endParaRPr lang="en-US" altLang="ru-RU" sz="800" smtClean="0"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</a:pPr>
            <a:r>
              <a:rPr lang="ru-RU" altLang="ru-RU" sz="800" smtClean="0">
                <a:cs typeface="Arial" panose="020B0604020202020204" pitchFamily="34" charset="0"/>
              </a:rPr>
              <a:t>для работы с магнитным полем до 1 кГс при потребляемой мощность 120 кВт </a:t>
            </a:r>
            <a:endParaRPr lang="en-US" altLang="ru-RU" sz="800" smtClean="0"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</a:pPr>
            <a:r>
              <a:rPr lang="ru-RU" altLang="ru-RU" sz="800" smtClean="0">
                <a:cs typeface="Arial" panose="020B0604020202020204" pitchFamily="34" charset="0"/>
              </a:rPr>
              <a:t>система питания соленоидов, состоящая из 4 шкафов ИСТ </a:t>
            </a:r>
            <a:endParaRPr lang="en-US" altLang="ru-RU" sz="800" smtClean="0"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</a:pPr>
            <a:r>
              <a:rPr lang="ru-RU" altLang="ru-RU" sz="800" smtClean="0">
                <a:cs typeface="Arial" panose="020B0604020202020204" pitchFamily="34" charset="0"/>
              </a:rPr>
              <a:t>совместно с их трансформаторами. </a:t>
            </a:r>
            <a:endParaRPr lang="en-US" altLang="ru-RU" sz="800" smtClean="0"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</a:pPr>
            <a:r>
              <a:rPr lang="ru-RU" altLang="ru-RU" sz="800" smtClean="0">
                <a:cs typeface="Arial" panose="020B0604020202020204" pitchFamily="34" charset="0"/>
              </a:rPr>
              <a:t>Максимальное проектное поле составляет 2 кГс, </a:t>
            </a:r>
            <a:endParaRPr lang="en-US" altLang="ru-RU" sz="800" smtClean="0"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</a:pPr>
            <a:r>
              <a:rPr lang="ru-RU" altLang="ru-RU" sz="800" smtClean="0">
                <a:cs typeface="Arial" panose="020B0604020202020204" pitchFamily="34" charset="0"/>
              </a:rPr>
              <a:t>и для его возбуждения требуется полная мощность питания примерно 400 кВт, </a:t>
            </a:r>
            <a:endParaRPr lang="en-US" altLang="ru-RU" sz="800" smtClean="0"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</a:pPr>
            <a:r>
              <a:rPr lang="ru-RU" altLang="ru-RU" sz="800" smtClean="0">
                <a:cs typeface="Arial" panose="020B0604020202020204" pitchFamily="34" charset="0"/>
              </a:rPr>
              <a:t>что будет возможно применить после введения в строй новой подстанции. </a:t>
            </a:r>
          </a:p>
          <a:p>
            <a:pPr>
              <a:lnSpc>
                <a:spcPct val="80000"/>
              </a:lnSpc>
              <a:buFontTx/>
              <a:buChar char="-"/>
            </a:pPr>
            <a:r>
              <a:rPr lang="ru-RU" altLang="ru-RU" sz="800" smtClean="0">
                <a:cs typeface="Arial" panose="020B0604020202020204" pitchFamily="34" charset="0"/>
              </a:rPr>
              <a:t>Создана система водоснабжения замкнутого контура для охлаждения СЭО </a:t>
            </a:r>
            <a:endParaRPr lang="en-US" altLang="ru-RU" sz="800" smtClean="0"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</a:pPr>
            <a:r>
              <a:rPr lang="ru-RU" altLang="ru-RU" sz="800" smtClean="0">
                <a:cs typeface="Arial" panose="020B0604020202020204" pitchFamily="34" charset="0"/>
              </a:rPr>
              <a:t>с рабочим давлением в системе от 3-х до 6-и Атм.</a:t>
            </a:r>
          </a:p>
          <a:p>
            <a:pPr>
              <a:lnSpc>
                <a:spcPct val="80000"/>
              </a:lnSpc>
              <a:buFontTx/>
              <a:buChar char="-"/>
            </a:pPr>
            <a:r>
              <a:rPr lang="ru-RU" altLang="ru-RU" sz="800" smtClean="0">
                <a:cs typeface="Arial" panose="020B0604020202020204" pitchFamily="34" charset="0"/>
              </a:rPr>
              <a:t>Проведены измерения однородности и настройка магнитного поля </a:t>
            </a:r>
            <a:endParaRPr lang="en-US" altLang="ru-RU" sz="800" smtClean="0"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</a:pPr>
            <a:r>
              <a:rPr lang="ru-RU" altLang="ru-RU" sz="800" smtClean="0">
                <a:cs typeface="Arial" panose="020B0604020202020204" pitchFamily="34" charset="0"/>
              </a:rPr>
              <a:t>центрального соленоида. Для измерения однородности магнитных полей </a:t>
            </a:r>
            <a:endParaRPr lang="en-US" altLang="ru-RU" sz="800" smtClean="0"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</a:pPr>
            <a:r>
              <a:rPr lang="ru-RU" altLang="ru-RU" sz="800" smtClean="0">
                <a:cs typeface="Arial" panose="020B0604020202020204" pitchFamily="34" charset="0"/>
              </a:rPr>
              <a:t>в СЭО использовался метод «компаса», разработанный в ИЯФ им Будкера. </a:t>
            </a:r>
            <a:endParaRPr lang="en-US" altLang="ru-RU" sz="800" smtClean="0"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</a:pPr>
            <a:r>
              <a:rPr lang="ru-RU" altLang="ru-RU" sz="800" smtClean="0">
                <a:cs typeface="Arial" panose="020B0604020202020204" pitchFamily="34" charset="0"/>
              </a:rPr>
              <a:t>В итоге при настройке секции охлаждения СЭО бустера </a:t>
            </a:r>
            <a:endParaRPr lang="en-US" altLang="ru-RU" sz="800" smtClean="0"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</a:pPr>
            <a:r>
              <a:rPr lang="ru-RU" altLang="ru-RU" sz="800" smtClean="0">
                <a:cs typeface="Arial" panose="020B0604020202020204" pitchFamily="34" charset="0"/>
              </a:rPr>
              <a:t>достигнута среднеквадратичная неоднородность магнитного поля Δ</a:t>
            </a:r>
            <a:r>
              <a:rPr lang="ru-RU" altLang="ru-RU" sz="800" i="1" smtClean="0">
                <a:cs typeface="Arial" panose="020B0604020202020204" pitchFamily="34" charset="0"/>
              </a:rPr>
              <a:t>B/B</a:t>
            </a:r>
            <a:r>
              <a:rPr lang="ru-RU" altLang="ru-RU" sz="800" smtClean="0">
                <a:cs typeface="Arial" panose="020B0604020202020204" pitchFamily="34" charset="0"/>
              </a:rPr>
              <a:t>=2×10</a:t>
            </a:r>
            <a:r>
              <a:rPr lang="ru-RU" altLang="ru-RU" sz="800" baseline="30000" smtClean="0">
                <a:cs typeface="Arial" panose="020B0604020202020204" pitchFamily="34" charset="0"/>
              </a:rPr>
              <a:t>-5</a:t>
            </a:r>
            <a:r>
              <a:rPr lang="ru-RU" altLang="ru-RU" sz="800" smtClean="0">
                <a:cs typeface="Arial" panose="020B0604020202020204" pitchFamily="34" charset="0"/>
              </a:rPr>
              <a:t> </a:t>
            </a:r>
            <a:endParaRPr lang="en-US" altLang="ru-RU" sz="800" smtClean="0"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</a:pPr>
            <a:r>
              <a:rPr lang="ru-RU" altLang="ru-RU" sz="800" smtClean="0">
                <a:cs typeface="Arial" panose="020B0604020202020204" pitchFamily="34" charset="0"/>
              </a:rPr>
              <a:t>(при проектной величине Δ</a:t>
            </a:r>
            <a:r>
              <a:rPr lang="ru-RU" altLang="ru-RU" sz="800" i="1" smtClean="0">
                <a:cs typeface="Arial" panose="020B0604020202020204" pitchFamily="34" charset="0"/>
              </a:rPr>
              <a:t>B/B</a:t>
            </a:r>
            <a:r>
              <a:rPr lang="ru-RU" altLang="ru-RU" sz="800" smtClean="0">
                <a:cs typeface="Arial" panose="020B0604020202020204" pitchFamily="34" charset="0"/>
              </a:rPr>
              <a:t>&lt;10</a:t>
            </a:r>
            <a:r>
              <a:rPr lang="ru-RU" altLang="ru-RU" sz="800" baseline="30000" smtClean="0">
                <a:cs typeface="Arial" panose="020B0604020202020204" pitchFamily="34" charset="0"/>
              </a:rPr>
              <a:t>-4</a:t>
            </a:r>
            <a:r>
              <a:rPr lang="ru-RU" altLang="ru-RU" sz="800" smtClean="0">
                <a:cs typeface="Arial" panose="020B0604020202020204" pitchFamily="34" charset="0"/>
              </a:rPr>
              <a:t>) в широком диапазоне значений </a:t>
            </a:r>
            <a:endParaRPr lang="en-US" altLang="ru-RU" sz="800" smtClean="0"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</a:pPr>
            <a:r>
              <a:rPr lang="ru-RU" altLang="ru-RU" sz="800" smtClean="0">
                <a:cs typeface="Arial" panose="020B0604020202020204" pitchFamily="34" charset="0"/>
              </a:rPr>
              <a:t>магнитного поля при пропорциональной перестройке магнитных полей.</a:t>
            </a:r>
          </a:p>
          <a:p>
            <a:pPr>
              <a:lnSpc>
                <a:spcPct val="80000"/>
              </a:lnSpc>
            </a:pPr>
            <a:r>
              <a:rPr lang="ru-RU" altLang="ru-RU" sz="800" smtClean="0">
                <a:cs typeface="Arial" panose="020B0604020202020204" pitchFamily="34" charset="0"/>
              </a:rPr>
              <a:t>- Осуществлена сборка вакуумной системы. После проведения магнитных измерений магнитная система СЭО была полностью разобрана за исключением центрального соленоида. Далее сборка вакуумной системы осуществлялась поэтапно совместно с магнитной системой. После сборки части вакуумной камеры и части магнитной системы осуществлялся контроль герметичности собранных вакуумных соединений. Только после этого переходили к следующему этапу сборки вакуумной и магнитной систем.</a:t>
            </a:r>
          </a:p>
          <a:p>
            <a:pPr>
              <a:lnSpc>
                <a:spcPct val="80000"/>
              </a:lnSpc>
            </a:pPr>
            <a:r>
              <a:rPr lang="ru-RU" altLang="ru-RU" sz="800" smtClean="0">
                <a:cs typeface="Arial" panose="020B0604020202020204" pitchFamily="34" charset="0"/>
              </a:rPr>
              <a:t>- Для получения необходимого вакуума в течение 3-х дней была проведена процедура прогрева и через пару недель после прогрева достигнуто значение вакуума 2.5×10</a:t>
            </a:r>
            <a:r>
              <a:rPr lang="ru-RU" altLang="ru-RU" sz="800" baseline="30000" smtClean="0">
                <a:cs typeface="Arial" panose="020B0604020202020204" pitchFamily="34" charset="0"/>
              </a:rPr>
              <a:t>-9 </a:t>
            </a:r>
            <a:r>
              <a:rPr lang="ru-RU" altLang="ru-RU" sz="800" smtClean="0">
                <a:cs typeface="Arial" panose="020B0604020202020204" pitchFamily="34" charset="0"/>
              </a:rPr>
              <a:t>мбар, что соответствует необходимым вакуумным условиям в бустере. В ходе процедуры прогрева были проведены следующие работы: монтаж системы прогрева, дегазация титановых насосов </a:t>
            </a:r>
            <a:r>
              <a:rPr lang="en-US" altLang="ru-RU" sz="800" smtClean="0">
                <a:cs typeface="Arial" panose="020B0604020202020204" pitchFamily="34" charset="0"/>
              </a:rPr>
              <a:t>TSP</a:t>
            </a:r>
            <a:r>
              <a:rPr lang="ru-RU" altLang="ru-RU" sz="800" smtClean="0">
                <a:cs typeface="Arial" panose="020B0604020202020204" pitchFamily="34" charset="0"/>
              </a:rPr>
              <a:t>, активация нераспыляемых геттеров </a:t>
            </a:r>
            <a:r>
              <a:rPr lang="en-US" altLang="ru-RU" sz="800" smtClean="0">
                <a:cs typeface="Arial" panose="020B0604020202020204" pitchFamily="34" charset="0"/>
              </a:rPr>
              <a:t>NEG</a:t>
            </a:r>
            <a:r>
              <a:rPr lang="ru-RU" altLang="ru-RU" sz="800" smtClean="0">
                <a:cs typeface="Arial" panose="020B0604020202020204" pitchFamily="34" charset="0"/>
              </a:rPr>
              <a:t>, активация катода электронной пушки, включение ионных насосов, подключение </a:t>
            </a:r>
            <a:r>
              <a:rPr lang="en-US" altLang="ru-RU" sz="800" smtClean="0">
                <a:cs typeface="Arial" panose="020B0604020202020204" pitchFamily="34" charset="0"/>
              </a:rPr>
              <a:t>UHV</a:t>
            </a:r>
            <a:r>
              <a:rPr lang="ru-RU" altLang="ru-RU" sz="800" smtClean="0">
                <a:cs typeface="Arial" panose="020B0604020202020204" pitchFamily="34" charset="0"/>
              </a:rPr>
              <a:t> вакуумметров, включение титановых распылителей.</a:t>
            </a:r>
          </a:p>
          <a:p>
            <a:pPr>
              <a:lnSpc>
                <a:spcPct val="80000"/>
              </a:lnSpc>
            </a:pPr>
            <a:r>
              <a:rPr lang="ru-RU" altLang="ru-RU" sz="800" smtClean="0">
                <a:cs typeface="Arial" panose="020B0604020202020204" pitchFamily="34" charset="0"/>
              </a:rPr>
              <a:t>- Смонтированы высоковольтные коммуникации, масляная система охлаждения коллектора электронов и проведено тестирование всех высоковольтных источников. </a:t>
            </a:r>
          </a:p>
          <a:p>
            <a:pPr>
              <a:lnSpc>
                <a:spcPct val="80000"/>
              </a:lnSpc>
            </a:pPr>
            <a:endParaRPr lang="ru-RU" altLang="ru-RU" sz="800" smtClean="0">
              <a:cs typeface="Arial" panose="020B0604020202020204" pitchFamily="34" charset="0"/>
            </a:endParaRPr>
          </a:p>
        </p:txBody>
      </p:sp>
      <p:sp>
        <p:nvSpPr>
          <p:cNvPr id="1946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DF8D9CF7-533B-4E2D-9A1A-412ACD1A7C43}" type="slidenum">
              <a:rPr lang="ru-RU" altLang="ru-RU"/>
              <a:pPr/>
              <a:t>13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295967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October 29, 2018</a:t>
            </a: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V.Kekelidze, II Collaboration</a:t>
            </a: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F541E2-37FC-4A5F-8AA9-84DEF7FD6602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October 29, 2018</a:t>
            </a: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V.Kekelidze, II Collaboration</a:t>
            </a: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111278-9E03-40C4-9000-C63267982393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October 29, 2018</a:t>
            </a: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V.Kekelidze, II Collaboration</a:t>
            </a: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DA0658-F0A9-4CA4-A7FB-67CC34A960A1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October 29, 2018</a:t>
            </a: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V.Kekelidze, II Collaboration</a:t>
            </a: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15243B-F150-4F61-8794-094FAA8AA85A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October 29, 2018</a:t>
            </a: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V.Kekelidze, II Collaboration</a:t>
            </a: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AA998C-65D7-46C3-82E3-15AC5AD9C5C2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October 29, 2018</a:t>
            </a: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V.Kekelidze, II Collaboration</a:t>
            </a: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643C02-C722-44F4-A713-B7A91DFFCF51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October 29, 2018</a:t>
            </a: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V.Kekelidze, II Collaboration</a:t>
            </a: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480217B-8183-4E7A-98AC-12846F6965A4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October 29, 2018</a:t>
            </a: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V.Kekelidze, II Collaboration</a:t>
            </a: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E95884D-8A42-48F6-9C61-CA18CA3AD003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October 29, 2018</a:t>
            </a: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V.Kekelidze, II Collaboration</a:t>
            </a: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CF401F9-AB59-4D48-914B-A4843DDFC68C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October 29, 2018</a:t>
            </a: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V.Kekelidze, II Collaboration</a:t>
            </a: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81E91FD-C6A2-44A0-AF4B-9F6CFC8FED9B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October 29, 2018</a:t>
            </a: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V.Kekelidze, II Collaboration</a:t>
            </a: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1CB4037-B1E1-45DC-8300-9D287C81F4C6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October 29, 2018</a:t>
            </a: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V.Kekelidze, II Collaboration</a:t>
            </a: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407510-CD4E-4320-B1B7-E77576364A88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October 29, 2018</a:t>
            </a:r>
            <a:endParaRPr lang="ru-RU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V.Kekelidze, II Collaboration</a:t>
            </a:r>
            <a:endParaRPr lang="ru-RU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9865147-A597-4F83-9CC4-709243971B52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October 29, 2018</a:t>
            </a: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V.Kekelidze, II Collaboration</a:t>
            </a: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0CB83AC-D26F-47F5-AF95-E58C81BCC3A6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smtClean="0"/>
              <a:t>October 29, 2018</a:t>
            </a: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GB" smtClean="0"/>
              <a:t>V.Kekelidze, II Collaboration</a:t>
            </a: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33A66F6C-EDA5-4A52-BE43-FDC79D04737F}" type="slidenum">
              <a:rPr lang="ru-RU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804" r:id="rId1"/>
    <p:sldLayoutId id="2147484805" r:id="rId2"/>
    <p:sldLayoutId id="2147484806" r:id="rId3"/>
    <p:sldLayoutId id="2147484807" r:id="rId4"/>
    <p:sldLayoutId id="2147484808" r:id="rId5"/>
    <p:sldLayoutId id="2147484809" r:id="rId6"/>
    <p:sldLayoutId id="2147484811" r:id="rId7"/>
    <p:sldLayoutId id="2147484812" r:id="rId8"/>
    <p:sldLayoutId id="2147484810" r:id="rId9"/>
    <p:sldLayoutId id="2147484813" r:id="rId10"/>
    <p:sldLayoutId id="2147484814" r:id="rId11"/>
    <p:sldLayoutId id="2147484815" r:id="rId12"/>
    <p:sldLayoutId id="2147484816" r:id="rId13"/>
    <p:sldLayoutId id="2147484817" r:id="rId14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4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4.jpeg"/><Relationship Id="rId6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4" Type="http://schemas.openxmlformats.org/officeDocument/2006/relationships/image" Target="../media/image29.emf"/><Relationship Id="rId5" Type="http://schemas.openxmlformats.org/officeDocument/2006/relationships/image" Target="../media/image30.jpeg"/><Relationship Id="rId6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4" Type="http://schemas.openxmlformats.org/officeDocument/2006/relationships/image" Target="../media/image34.jpg"/><Relationship Id="rId5" Type="http://schemas.openxmlformats.org/officeDocument/2006/relationships/image" Target="../media/image35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2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4" Type="http://schemas.openxmlformats.org/officeDocument/2006/relationships/image" Target="../media/image38.png"/><Relationship Id="rId5" Type="http://schemas.openxmlformats.org/officeDocument/2006/relationships/image" Target="../media/image39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jpg"/><Relationship Id="rId3" Type="http://schemas.openxmlformats.org/officeDocument/2006/relationships/image" Target="../media/image4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4" Type="http://schemas.openxmlformats.org/officeDocument/2006/relationships/image" Target="../media/image47.jpeg"/><Relationship Id="rId5" Type="http://schemas.openxmlformats.org/officeDocument/2006/relationships/image" Target="../media/image48.jpeg"/><Relationship Id="rId6" Type="http://schemas.openxmlformats.org/officeDocument/2006/relationships/image" Target="../media/image49.png"/><Relationship Id="rId7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4" Type="http://schemas.openxmlformats.org/officeDocument/2006/relationships/image" Target="../media/image51.png"/><Relationship Id="rId5" Type="http://schemas.openxmlformats.org/officeDocument/2006/relationships/image" Target="../media/image52.jpeg"/><Relationship Id="rId6" Type="http://schemas.openxmlformats.org/officeDocument/2006/relationships/image" Target="../media/image53.png"/><Relationship Id="rId7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4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6.wmf"/><Relationship Id="rId3" Type="http://schemas.openxmlformats.org/officeDocument/2006/relationships/image" Target="../media/image1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4" Type="http://schemas.openxmlformats.org/officeDocument/2006/relationships/image" Target="../media/image58.png"/><Relationship Id="rId5" Type="http://schemas.openxmlformats.org/officeDocument/2006/relationships/image" Target="../media/image56.wmf"/><Relationship Id="rId6" Type="http://schemas.openxmlformats.org/officeDocument/2006/relationships/image" Target="../media/image59.png"/><Relationship Id="rId7" Type="http://schemas.openxmlformats.org/officeDocument/2006/relationships/image" Target="../media/image60.png"/><Relationship Id="rId8" Type="http://schemas.openxmlformats.org/officeDocument/2006/relationships/image" Target="../media/image61.png"/><Relationship Id="rId9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4" Type="http://schemas.openxmlformats.org/officeDocument/2006/relationships/image" Target="../media/image65.jpg"/><Relationship Id="rId5" Type="http://schemas.openxmlformats.org/officeDocument/2006/relationships/image" Target="../media/image66.jpeg"/><Relationship Id="rId6" Type="http://schemas.openxmlformats.org/officeDocument/2006/relationships/image" Target="../media/image67.png"/><Relationship Id="rId7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4" Type="http://schemas.openxmlformats.org/officeDocument/2006/relationships/image" Target="../media/image2.png"/><Relationship Id="rId5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70.png"/><Relationship Id="rId5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4" Type="http://schemas.openxmlformats.org/officeDocument/2006/relationships/image" Target="../media/image72.jpeg"/><Relationship Id="rId5" Type="http://schemas.openxmlformats.org/officeDocument/2006/relationships/image" Target="../media/image73.png"/><Relationship Id="rId6" Type="http://schemas.openxmlformats.org/officeDocument/2006/relationships/image" Target="../media/image74.jpeg"/><Relationship Id="rId7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4" Type="http://schemas.openxmlformats.org/officeDocument/2006/relationships/image" Target="../media/image77.png"/><Relationship Id="rId5" Type="http://schemas.openxmlformats.org/officeDocument/2006/relationships/image" Target="../media/image78.png"/><Relationship Id="rId6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4" Type="http://schemas.openxmlformats.org/officeDocument/2006/relationships/image" Target="../media/image81.jpeg"/><Relationship Id="rId5" Type="http://schemas.openxmlformats.org/officeDocument/2006/relationships/image" Target="../media/image2.png"/><Relationship Id="rId6" Type="http://schemas.openxmlformats.org/officeDocument/2006/relationships/image" Target="../media/image82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9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3.png"/><Relationship Id="rId3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4" Type="http://schemas.openxmlformats.org/officeDocument/2006/relationships/image" Target="../media/image12.png"/><Relationship Id="rId5" Type="http://schemas.openxmlformats.org/officeDocument/2006/relationships/image" Target="../media/image13.emf"/><Relationship Id="rId6" Type="http://schemas.openxmlformats.org/officeDocument/2006/relationships/image" Target="../media/image14.png"/><Relationship Id="rId7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6.png"/><Relationship Id="rId5" Type="http://schemas.openxmlformats.org/officeDocument/2006/relationships/image" Target="../media/image17.jpeg"/><Relationship Id="rId6" Type="http://schemas.openxmlformats.org/officeDocument/2006/relationships/image" Target="../media/image18.jpeg"/><Relationship Id="rId7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7" descr="дубна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765175"/>
            <a:ext cx="9144000" cy="609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5" name="Subtitle 2"/>
          <p:cNvSpPr>
            <a:spLocks noGrp="1"/>
          </p:cNvSpPr>
          <p:nvPr>
            <p:ph type="subTitle" idx="1"/>
          </p:nvPr>
        </p:nvSpPr>
        <p:spPr>
          <a:xfrm>
            <a:off x="6604000" y="831497"/>
            <a:ext cx="1948745" cy="489304"/>
          </a:xfrm>
        </p:spPr>
        <p:txBody>
          <a:bodyPr/>
          <a:lstStyle/>
          <a:p>
            <a:pPr eaLnBrk="1" hangingPunct="1"/>
            <a:r>
              <a:rPr lang="en-US" sz="2000" i="1" u="sng" dirty="0" err="1" smtClean="0">
                <a:solidFill>
                  <a:srgbClr val="000090"/>
                </a:solidFill>
                <a:ea typeface="ＭＳ Ｐゴシック" pitchFamily="34" charset="-128"/>
                <a:cs typeface="Arial" pitchFamily="34" charset="0"/>
              </a:rPr>
              <a:t>V.Kekelidze</a:t>
            </a:r>
            <a:endParaRPr lang="en-US" sz="2000" i="1" u="sng" dirty="0" smtClean="0">
              <a:solidFill>
                <a:srgbClr val="000090"/>
              </a:solidFill>
              <a:ea typeface="ＭＳ Ｐゴシック" pitchFamily="34" charset="-128"/>
              <a:cs typeface="Arial" pitchFamily="34" charset="0"/>
            </a:endParaRPr>
          </a:p>
        </p:txBody>
      </p:sp>
      <p:sp>
        <p:nvSpPr>
          <p:cNvPr id="9" name="Oval 8"/>
          <p:cNvSpPr>
            <a:spLocks noChangeArrowheads="1"/>
          </p:cNvSpPr>
          <p:nvPr/>
        </p:nvSpPr>
        <p:spPr bwMode="auto">
          <a:xfrm>
            <a:off x="6997700" y="2819400"/>
            <a:ext cx="393700" cy="1016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441" name="TextBox 9"/>
          <p:cNvSpPr txBox="1">
            <a:spLocks noChangeArrowheads="1"/>
          </p:cNvSpPr>
          <p:nvPr/>
        </p:nvSpPr>
        <p:spPr bwMode="auto">
          <a:xfrm>
            <a:off x="7239000" y="2452688"/>
            <a:ext cx="7493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FF0000"/>
                </a:solidFill>
              </a:rPr>
              <a:t>NICA</a:t>
            </a:r>
          </a:p>
        </p:txBody>
      </p:sp>
      <p:sp>
        <p:nvSpPr>
          <p:cNvPr id="18442" name="TextBox 10"/>
          <p:cNvSpPr txBox="1">
            <a:spLocks noChangeArrowheads="1"/>
          </p:cNvSpPr>
          <p:nvPr/>
        </p:nvSpPr>
        <p:spPr bwMode="auto">
          <a:xfrm>
            <a:off x="5524500" y="4064000"/>
            <a:ext cx="93662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en-US" sz="2000" b="1" i="1">
                <a:solidFill>
                  <a:srgbClr val="000090"/>
                </a:solidFill>
              </a:rPr>
              <a:t>Volga</a:t>
            </a:r>
          </a:p>
          <a:p>
            <a:pPr algn="r"/>
            <a:r>
              <a:rPr lang="en-US" sz="2000" b="1" i="1">
                <a:solidFill>
                  <a:srgbClr val="000090"/>
                </a:solidFill>
              </a:rPr>
              <a:t>river</a:t>
            </a:r>
          </a:p>
        </p:txBody>
      </p:sp>
      <p:pic>
        <p:nvPicPr>
          <p:cNvPr id="14" name="Picture 6" descr="NICA-Logo_4c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04173" y="50800"/>
            <a:ext cx="1399527" cy="68938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4019925" y="78441"/>
            <a:ext cx="3719607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0090"/>
                </a:solidFill>
              </a:rPr>
              <a:t>Project Overview</a:t>
            </a:r>
            <a:endParaRPr lang="en-US" sz="3200" dirty="0">
              <a:solidFill>
                <a:srgbClr val="00009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8534" y="5661458"/>
            <a:ext cx="3852862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>
                <a:solidFill>
                  <a:srgbClr val="FFFF00"/>
                </a:solidFill>
              </a:rPr>
              <a:t>II Collaboration meeting</a:t>
            </a:r>
          </a:p>
          <a:p>
            <a:r>
              <a:rPr lang="en-US" sz="2400" i="1" dirty="0" smtClean="0">
                <a:solidFill>
                  <a:srgbClr val="FFFF00"/>
                </a:solidFill>
              </a:rPr>
              <a:t>Of the BM@N and MPD,</a:t>
            </a:r>
          </a:p>
          <a:p>
            <a:r>
              <a:rPr lang="en-US" sz="2400" i="1" dirty="0" err="1" smtClean="0">
                <a:solidFill>
                  <a:srgbClr val="FFFF00"/>
                </a:solidFill>
              </a:rPr>
              <a:t>Dubna</a:t>
            </a:r>
            <a:r>
              <a:rPr lang="en-US" sz="2400" i="1" dirty="0" smtClean="0">
                <a:solidFill>
                  <a:srgbClr val="FFFF00"/>
                </a:solidFill>
              </a:rPr>
              <a:t>, October 29, 2018 </a:t>
            </a:r>
            <a:endParaRPr lang="en-US" sz="2400" i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6926209"/>
      </p:ext>
    </p:extLst>
  </p:cSld>
  <p:clrMapOvr>
    <a:masterClrMapping/>
  </p:clrMapOvr>
  <p:transition xmlns:p14="http://schemas.microsoft.com/office/powerpoint/2010/main" spd="slow" advTm="5156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3655004"/>
              </p:ext>
            </p:extLst>
          </p:nvPr>
        </p:nvGraphicFramePr>
        <p:xfrm>
          <a:off x="838202" y="876300"/>
          <a:ext cx="7289798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99955"/>
                <a:gridCol w="2288039"/>
                <a:gridCol w="2101804"/>
              </a:tblGrid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600" b="0" i="1" dirty="0" err="1" smtClean="0"/>
                        <a:t>Linac</a:t>
                      </a:r>
                      <a:endParaRPr lang="en-US" sz="1600" b="0" i="1" dirty="0"/>
                    </a:p>
                  </a:txBody>
                  <a:tcPr>
                    <a:solidFill>
                      <a:srgbClr val="00009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/>
                        <a:t>LU-20</a:t>
                      </a:r>
                      <a:endParaRPr lang="en-US" sz="1600" b="0" dirty="0"/>
                    </a:p>
                  </a:txBody>
                  <a:tcPr>
                    <a:solidFill>
                      <a:srgbClr val="00009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 smtClean="0"/>
                        <a:t>HILAC   </a:t>
                      </a:r>
                      <a:r>
                        <a:rPr lang="en-US" sz="1600" dirty="0" smtClean="0">
                          <a:solidFill>
                            <a:srgbClr val="FFFF00"/>
                          </a:solidFill>
                        </a:rPr>
                        <a:t>new !</a:t>
                      </a:r>
                      <a:endParaRPr lang="en-US" sz="1600" dirty="0" smtClean="0"/>
                    </a:p>
                  </a:txBody>
                  <a:tcPr>
                    <a:solidFill>
                      <a:srgbClr val="00009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i="1" dirty="0" smtClean="0">
                          <a:solidFill>
                            <a:srgbClr val="000090"/>
                          </a:solidFill>
                        </a:rPr>
                        <a:t>structure (section number)</a:t>
                      </a:r>
                      <a:endParaRPr lang="en-US" sz="1600" i="1" dirty="0">
                        <a:solidFill>
                          <a:srgbClr val="00009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000090"/>
                          </a:solidFill>
                        </a:rPr>
                        <a:t>RFQ + Alvarez type</a:t>
                      </a:r>
                      <a:endParaRPr lang="en-US" sz="1600" dirty="0">
                        <a:solidFill>
                          <a:srgbClr val="00009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000090"/>
                          </a:solidFill>
                        </a:rPr>
                        <a:t>RFQ + IH DTL(2)</a:t>
                      </a:r>
                      <a:endParaRPr lang="en-US" sz="1600" dirty="0">
                        <a:solidFill>
                          <a:srgbClr val="00009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i="1" dirty="0" smtClean="0">
                          <a:solidFill>
                            <a:srgbClr val="000090"/>
                          </a:solidFill>
                        </a:rPr>
                        <a:t>mass to charge ratio A/Z</a:t>
                      </a:r>
                      <a:endParaRPr lang="en-US" sz="1600" i="1" dirty="0">
                        <a:solidFill>
                          <a:srgbClr val="00009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000090"/>
                          </a:solidFill>
                        </a:rPr>
                        <a:t>1-3</a:t>
                      </a:r>
                      <a:endParaRPr lang="en-US" sz="1600" dirty="0">
                        <a:solidFill>
                          <a:srgbClr val="00009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000090"/>
                          </a:solidFill>
                        </a:rPr>
                        <a:t>1-6</a:t>
                      </a:r>
                      <a:endParaRPr lang="en-US" sz="1600" dirty="0">
                        <a:solidFill>
                          <a:srgbClr val="00009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i="1" dirty="0" smtClean="0">
                          <a:solidFill>
                            <a:srgbClr val="000090"/>
                          </a:solidFill>
                        </a:rPr>
                        <a:t>injection energy, </a:t>
                      </a:r>
                      <a:r>
                        <a:rPr lang="en-US" sz="1600" i="1" dirty="0" err="1" smtClean="0">
                          <a:solidFill>
                            <a:srgbClr val="000090"/>
                          </a:solidFill>
                        </a:rPr>
                        <a:t>keV</a:t>
                      </a:r>
                      <a:r>
                        <a:rPr lang="en-US" sz="1600" i="1" dirty="0" smtClean="0">
                          <a:solidFill>
                            <a:srgbClr val="000090"/>
                          </a:solidFill>
                        </a:rPr>
                        <a:t>/</a:t>
                      </a:r>
                      <a:r>
                        <a:rPr lang="en-US" sz="1600" i="1" dirty="0" err="1" smtClean="0">
                          <a:solidFill>
                            <a:srgbClr val="000090"/>
                          </a:solidFill>
                        </a:rPr>
                        <a:t>amu</a:t>
                      </a:r>
                      <a:endParaRPr lang="en-US" sz="1600" i="1" dirty="0">
                        <a:solidFill>
                          <a:srgbClr val="00009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000090"/>
                          </a:solidFill>
                        </a:rPr>
                        <a:t>150 for A/Z 1-3</a:t>
                      </a:r>
                      <a:endParaRPr lang="en-US" sz="1600" dirty="0">
                        <a:solidFill>
                          <a:srgbClr val="00009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000090"/>
                          </a:solidFill>
                        </a:rPr>
                        <a:t>17</a:t>
                      </a:r>
                      <a:endParaRPr lang="en-US" sz="1600" dirty="0">
                        <a:solidFill>
                          <a:srgbClr val="00009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i="1" dirty="0" smtClean="0">
                          <a:solidFill>
                            <a:srgbClr val="000090"/>
                          </a:solidFill>
                        </a:rPr>
                        <a:t>extraction energy, MeV/</a:t>
                      </a:r>
                      <a:r>
                        <a:rPr lang="en-US" sz="1600" i="1" dirty="0" err="1" smtClean="0">
                          <a:solidFill>
                            <a:srgbClr val="000090"/>
                          </a:solidFill>
                        </a:rPr>
                        <a:t>amu</a:t>
                      </a:r>
                      <a:endParaRPr lang="en-US" sz="1600" i="1" dirty="0">
                        <a:solidFill>
                          <a:srgbClr val="000090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000090"/>
                          </a:solidFill>
                        </a:rPr>
                        <a:t>5</a:t>
                      </a:r>
                      <a:r>
                        <a:rPr lang="en-US" sz="1600" dirty="0" smtClean="0">
                          <a:solidFill>
                            <a:srgbClr val="000090"/>
                          </a:solidFill>
                        </a:rPr>
                        <a:t> (A/Z 1-3)</a:t>
                      </a:r>
                      <a:endParaRPr lang="en-US" sz="1600" dirty="0">
                        <a:solidFill>
                          <a:srgbClr val="000090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000090"/>
                          </a:solidFill>
                        </a:rPr>
                        <a:t>3.24</a:t>
                      </a:r>
                      <a:r>
                        <a:rPr lang="en-US" sz="1600" baseline="0" dirty="0" smtClean="0">
                          <a:solidFill>
                            <a:srgbClr val="000090"/>
                          </a:solidFill>
                        </a:rPr>
                        <a:t> (A/Z=6)</a:t>
                      </a:r>
                      <a:endParaRPr lang="en-US" sz="1600" dirty="0">
                        <a:solidFill>
                          <a:srgbClr val="000090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i="1" dirty="0" smtClean="0">
                          <a:solidFill>
                            <a:srgbClr val="000090"/>
                          </a:solidFill>
                        </a:rPr>
                        <a:t>input current, mA</a:t>
                      </a:r>
                      <a:endParaRPr lang="en-US" sz="1600" i="1" dirty="0">
                        <a:solidFill>
                          <a:srgbClr val="00009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000090"/>
                          </a:solidFill>
                        </a:rPr>
                        <a:t>up to 20</a:t>
                      </a:r>
                      <a:endParaRPr lang="en-US" sz="1600" dirty="0">
                        <a:solidFill>
                          <a:srgbClr val="00009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000090"/>
                          </a:solidFill>
                        </a:rPr>
                        <a:t>up to 10</a:t>
                      </a:r>
                      <a:endParaRPr lang="en-US" sz="1600" dirty="0">
                        <a:solidFill>
                          <a:srgbClr val="00009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3889276" y="146348"/>
            <a:ext cx="1322197" cy="523220"/>
          </a:xfrm>
          <a:prstGeom prst="rect">
            <a:avLst/>
          </a:prstGeom>
          <a:solidFill>
            <a:srgbClr val="000090"/>
          </a:solidFill>
        </p:spPr>
        <p:txBody>
          <a:bodyPr wrap="none" rtlCol="0">
            <a:spAutoFit/>
          </a:bodyPr>
          <a:lstStyle/>
          <a:p>
            <a:r>
              <a:rPr lang="en-US" sz="2800" b="1" dirty="0" err="1" smtClean="0">
                <a:solidFill>
                  <a:schemeClr val="bg1"/>
                </a:solidFill>
              </a:rPr>
              <a:t>Linacs</a:t>
            </a:r>
            <a:endParaRPr lang="en-US" sz="2800" b="1" dirty="0">
              <a:solidFill>
                <a:schemeClr val="bg1"/>
              </a:solidFill>
            </a:endParaRPr>
          </a:p>
        </p:txBody>
      </p:sp>
      <p:pic>
        <p:nvPicPr>
          <p:cNvPr id="19" name="Рисунок 9" descr="IMG_973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0"/>
          <a:stretch>
            <a:fillRect/>
          </a:stretch>
        </p:blipFill>
        <p:spPr bwMode="auto">
          <a:xfrm>
            <a:off x="139700" y="3594190"/>
            <a:ext cx="4191000" cy="2897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6"/>
          <p:cNvSpPr txBox="1">
            <a:spLocks noChangeArrowheads="1"/>
          </p:cNvSpPr>
          <p:nvPr/>
        </p:nvSpPr>
        <p:spPr bwMode="auto">
          <a:xfrm>
            <a:off x="114301" y="3200400"/>
            <a:ext cx="3809627" cy="646331"/>
          </a:xfrm>
          <a:prstGeom prst="rect">
            <a:avLst/>
          </a:prstGeom>
          <a:solidFill>
            <a:schemeClr val="bg1"/>
          </a:solidFill>
          <a:ln>
            <a:solidFill>
              <a:srgbClr val="000090"/>
            </a:solidFill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 typeface="Arial" charset="0"/>
              <a:buNone/>
            </a:pPr>
            <a:r>
              <a:rPr lang="en-US" sz="1800" b="1" i="1" dirty="0" smtClean="0">
                <a:solidFill>
                  <a:srgbClr val="000090"/>
                </a:solidFill>
              </a:rPr>
              <a:t>LU-20 – new for-injector</a:t>
            </a:r>
            <a:r>
              <a:rPr lang="en-US" sz="1800" i="1" dirty="0" smtClean="0">
                <a:solidFill>
                  <a:srgbClr val="000090"/>
                </a:solidFill>
              </a:rPr>
              <a:t>: </a:t>
            </a:r>
          </a:p>
          <a:p>
            <a:pPr eaLnBrk="1" hangingPunct="1">
              <a:buFont typeface="Arial" charset="0"/>
              <a:buNone/>
            </a:pPr>
            <a:r>
              <a:rPr lang="en-US" sz="1800" i="1" dirty="0" smtClean="0">
                <a:solidFill>
                  <a:srgbClr val="000090"/>
                </a:solidFill>
              </a:rPr>
              <a:t>JINR</a:t>
            </a:r>
            <a:r>
              <a:rPr lang="en-US" sz="1800" b="1" i="1" dirty="0" smtClean="0">
                <a:solidFill>
                  <a:srgbClr val="FF0000"/>
                </a:solidFill>
              </a:rPr>
              <a:t>, INR, ITEP, MEPI</a:t>
            </a:r>
            <a:endParaRPr lang="ru-RU" sz="1800" b="1" i="1" dirty="0">
              <a:solidFill>
                <a:srgbClr val="FF0000"/>
              </a:solidFill>
            </a:endParaRPr>
          </a:p>
        </p:txBody>
      </p:sp>
      <p:pic>
        <p:nvPicPr>
          <p:cNvPr id="21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5957" y="3606800"/>
            <a:ext cx="5147243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 Box 2"/>
          <p:cNvSpPr txBox="1">
            <a:spLocks noChangeArrowheads="1"/>
          </p:cNvSpPr>
          <p:nvPr/>
        </p:nvSpPr>
        <p:spPr bwMode="auto">
          <a:xfrm>
            <a:off x="4864100" y="3339665"/>
            <a:ext cx="3505200" cy="276999"/>
          </a:xfrm>
          <a:prstGeom prst="rect">
            <a:avLst/>
          </a:prstGeom>
          <a:solidFill>
            <a:srgbClr val="FEFFD8"/>
          </a:solidFill>
          <a:ln w="9525">
            <a:solidFill>
              <a:srgbClr val="000090"/>
            </a:solidFill>
            <a:miter lim="800000"/>
            <a:headEnd/>
            <a:tailEnd/>
          </a:ln>
        </p:spPr>
        <p:txBody>
          <a:bodyPr wrap="square" lIns="144000" tIns="0" rIns="144000" b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 b="1" dirty="0" smtClean="0">
                <a:solidFill>
                  <a:srgbClr val="000090"/>
                </a:solidFill>
              </a:rPr>
              <a:t>HILAC</a:t>
            </a:r>
            <a:r>
              <a:rPr lang="en-US" sz="1800" dirty="0" smtClean="0">
                <a:solidFill>
                  <a:srgbClr val="000090"/>
                </a:solidFill>
              </a:rPr>
              <a:t>: “</a:t>
            </a:r>
            <a:r>
              <a:rPr lang="en-US" sz="1800" dirty="0">
                <a:solidFill>
                  <a:srgbClr val="000090"/>
                </a:solidFill>
              </a:rPr>
              <a:t>BEVATECH OHG</a:t>
            </a:r>
            <a:r>
              <a:rPr lang="en-US" sz="1800" dirty="0" smtClean="0">
                <a:solidFill>
                  <a:srgbClr val="000090"/>
                </a:solidFill>
              </a:rPr>
              <a:t>” </a:t>
            </a:r>
            <a:endParaRPr lang="en-US" sz="1800" dirty="0">
              <a:solidFill>
                <a:srgbClr val="000090"/>
              </a:solidFill>
            </a:endParaRPr>
          </a:p>
        </p:txBody>
      </p:sp>
      <p:sp>
        <p:nvSpPr>
          <p:cNvPr id="23" name="TextBox 20"/>
          <p:cNvSpPr txBox="1">
            <a:spLocks noChangeArrowheads="1"/>
          </p:cNvSpPr>
          <p:nvPr/>
        </p:nvSpPr>
        <p:spPr bwMode="auto">
          <a:xfrm>
            <a:off x="4499992" y="6154738"/>
            <a:ext cx="4402584" cy="369332"/>
          </a:xfrm>
          <a:prstGeom prst="rect">
            <a:avLst/>
          </a:prstGeom>
          <a:solidFill>
            <a:schemeClr val="bg1">
              <a:alpha val="92000"/>
            </a:schemeClr>
          </a:solidFill>
          <a:ln>
            <a:solidFill>
              <a:srgbClr val="000090"/>
            </a:solidFill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ru-RU" b="1" i="1" dirty="0" smtClean="0">
                <a:solidFill>
                  <a:srgbClr val="000090"/>
                </a:solidFill>
                <a:effectLst>
                  <a:outerShdw blurRad="127000" dist="25400" dir="2400000" algn="tl">
                    <a:schemeClr val="bg1"/>
                  </a:outerShdw>
                </a:effectLst>
              </a:rPr>
              <a:t>commissioning: Oct. </a:t>
            </a:r>
            <a:r>
              <a:rPr lang="ru-RU" altLang="ru-RU" b="1" i="1" dirty="0" smtClean="0">
                <a:solidFill>
                  <a:srgbClr val="000090"/>
                </a:solidFill>
                <a:effectLst>
                  <a:outerShdw blurRad="127000" dist="25400" dir="2400000" algn="tl">
                    <a:schemeClr val="bg1"/>
                  </a:outerShdw>
                </a:effectLst>
              </a:rPr>
              <a:t>.</a:t>
            </a:r>
            <a:r>
              <a:rPr lang="en-US" altLang="ru-RU" b="1" i="1" dirty="0" smtClean="0">
                <a:solidFill>
                  <a:srgbClr val="000090"/>
                </a:solidFill>
                <a:effectLst>
                  <a:outerShdw blurRad="127000" dist="25400" dir="2400000" algn="tl">
                    <a:schemeClr val="bg1"/>
                  </a:outerShdw>
                </a:effectLst>
              </a:rPr>
              <a:t>‘16</a:t>
            </a:r>
            <a:endParaRPr lang="ru-RU" altLang="ru-RU" b="1" i="1" baseline="30000" dirty="0">
              <a:solidFill>
                <a:srgbClr val="000090"/>
              </a:solidFill>
              <a:effectLst>
                <a:outerShdw blurRad="127000" dist="25400" dir="2400000" algn="tl">
                  <a:schemeClr val="bg1"/>
                </a:outerShdw>
              </a:effectLst>
            </a:endParaRPr>
          </a:p>
        </p:txBody>
      </p:sp>
      <p:sp>
        <p:nvSpPr>
          <p:cNvPr id="13" name="TextBox 20"/>
          <p:cNvSpPr txBox="1">
            <a:spLocks noChangeArrowheads="1"/>
          </p:cNvSpPr>
          <p:nvPr/>
        </p:nvSpPr>
        <p:spPr bwMode="auto">
          <a:xfrm>
            <a:off x="179512" y="6154738"/>
            <a:ext cx="4036888" cy="369332"/>
          </a:xfrm>
          <a:prstGeom prst="rect">
            <a:avLst/>
          </a:prstGeom>
          <a:solidFill>
            <a:schemeClr val="bg1">
              <a:alpha val="92000"/>
            </a:schemeClr>
          </a:solidFill>
          <a:ln>
            <a:solidFill>
              <a:srgbClr val="000090"/>
            </a:solidFill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ru-RU" b="1" i="1" dirty="0" smtClean="0">
                <a:solidFill>
                  <a:srgbClr val="000090"/>
                </a:solidFill>
                <a:effectLst>
                  <a:outerShdw blurRad="127000" dist="25400" dir="2400000" algn="tl">
                    <a:schemeClr val="bg1"/>
                  </a:outerShdw>
                </a:effectLst>
              </a:rPr>
              <a:t>commissioning: May ‘16</a:t>
            </a:r>
            <a:endParaRPr lang="ru-RU" altLang="ru-RU" b="1" i="1" baseline="30000" dirty="0">
              <a:solidFill>
                <a:srgbClr val="000090"/>
              </a:solidFill>
              <a:effectLst>
                <a:outerShdw blurRad="127000" dist="25400" dir="2400000" algn="tl">
                  <a:schemeClr val="bg1"/>
                </a:outerShdw>
              </a:effectLst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9525"/>
            <a:ext cx="2133600" cy="476250"/>
          </a:xfrm>
        </p:spPr>
        <p:txBody>
          <a:bodyPr anchor="b"/>
          <a:lstStyle/>
          <a:p>
            <a:pPr>
              <a:defRPr/>
            </a:pPr>
            <a:r>
              <a:rPr lang="en-US" smtClean="0"/>
              <a:t>October 29, 2018</a:t>
            </a:r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9525"/>
            <a:ext cx="2895600" cy="476250"/>
          </a:xfrm>
        </p:spPr>
        <p:txBody>
          <a:bodyPr anchor="b"/>
          <a:lstStyle/>
          <a:p>
            <a:pPr>
              <a:defRPr/>
            </a:pPr>
            <a:r>
              <a:rPr lang="en-US" smtClean="0"/>
              <a:t>V.Kekelidze, II Collaboration</a:t>
            </a:r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9525"/>
            <a:ext cx="2133600" cy="476250"/>
          </a:xfrm>
        </p:spPr>
        <p:txBody>
          <a:bodyPr anchor="b"/>
          <a:lstStyle/>
          <a:p>
            <a:fld id="{0D407510-CD4E-4320-B1B7-E77576364A88}" type="slidenum">
              <a:rPr lang="ru-RU" smtClean="0"/>
              <a:pPr/>
              <a:t>10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278628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1539875"/>
            <a:ext cx="6789738" cy="341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1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3332" y="1644650"/>
            <a:ext cx="4232568" cy="282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52" name="Rectangle 14"/>
          <p:cNvSpPr>
            <a:spLocks noChangeArrowheads="1"/>
          </p:cNvSpPr>
          <p:nvPr/>
        </p:nvSpPr>
        <p:spPr bwMode="auto">
          <a:xfrm>
            <a:off x="0" y="36513"/>
            <a:ext cx="9144000" cy="1258887"/>
          </a:xfrm>
          <a:prstGeom prst="rect">
            <a:avLst/>
          </a:prstGeom>
          <a:solidFill>
            <a:srgbClr val="DBEEF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/>
            <a:r>
              <a:rPr lang="en-US" sz="2400" b="1" dirty="0" smtClean="0">
                <a:solidFill>
                  <a:srgbClr val="000090"/>
                </a:solidFill>
              </a:rPr>
              <a:t>Workshop </a:t>
            </a:r>
            <a:r>
              <a:rPr lang="en-US" sz="2400" b="1" dirty="0">
                <a:solidFill>
                  <a:srgbClr val="000090"/>
                </a:solidFill>
              </a:rPr>
              <a:t>at </a:t>
            </a:r>
            <a:r>
              <a:rPr lang="en-US" sz="2400" b="1" dirty="0" smtClean="0">
                <a:solidFill>
                  <a:srgbClr val="000090"/>
                </a:solidFill>
              </a:rPr>
              <a:t>VBLHEP </a:t>
            </a:r>
            <a:r>
              <a:rPr lang="en-US" sz="2400" i="1" dirty="0">
                <a:solidFill>
                  <a:srgbClr val="000090"/>
                </a:solidFill>
              </a:rPr>
              <a:t>(bld. 217) </a:t>
            </a:r>
            <a:r>
              <a:rPr lang="en-US" sz="2400" b="1" dirty="0" smtClean="0">
                <a:solidFill>
                  <a:srgbClr val="000090"/>
                </a:solidFill>
              </a:rPr>
              <a:t>for production </a:t>
            </a:r>
          </a:p>
          <a:p>
            <a:pPr algn="ctr"/>
            <a:r>
              <a:rPr lang="en-US" sz="2400" b="1" dirty="0" smtClean="0">
                <a:solidFill>
                  <a:srgbClr val="000090"/>
                </a:solidFill>
              </a:rPr>
              <a:t>of SC </a:t>
            </a:r>
            <a:r>
              <a:rPr lang="en-US" sz="2400" b="1" dirty="0">
                <a:solidFill>
                  <a:srgbClr val="000090"/>
                </a:solidFill>
              </a:rPr>
              <a:t>m</a:t>
            </a:r>
            <a:r>
              <a:rPr lang="en-US" sz="2400" b="1" dirty="0" smtClean="0">
                <a:solidFill>
                  <a:srgbClr val="000090"/>
                </a:solidFill>
              </a:rPr>
              <a:t>agnets for </a:t>
            </a:r>
            <a:r>
              <a:rPr lang="en-US" sz="2400" b="1" dirty="0" smtClean="0">
                <a:solidFill>
                  <a:srgbClr val="FF0000"/>
                </a:solidFill>
              </a:rPr>
              <a:t>NICA</a:t>
            </a:r>
            <a:r>
              <a:rPr lang="en-US" sz="2400" b="1" dirty="0" smtClean="0">
                <a:solidFill>
                  <a:srgbClr val="000090"/>
                </a:solidFill>
              </a:rPr>
              <a:t> &amp; </a:t>
            </a:r>
            <a:r>
              <a:rPr lang="en-US" sz="2400" b="1" dirty="0">
                <a:solidFill>
                  <a:srgbClr val="000090"/>
                </a:solidFill>
              </a:rPr>
              <a:t>SIS-100/</a:t>
            </a:r>
            <a:r>
              <a:rPr lang="en-US" sz="2400" b="1" dirty="0" smtClean="0">
                <a:solidFill>
                  <a:srgbClr val="000090"/>
                </a:solidFill>
              </a:rPr>
              <a:t>FAIR</a:t>
            </a:r>
          </a:p>
          <a:p>
            <a:pPr algn="ctr"/>
            <a:r>
              <a:rPr lang="en-US" sz="2400" i="1" dirty="0" smtClean="0">
                <a:solidFill>
                  <a:srgbClr val="000090"/>
                </a:solidFill>
              </a:rPr>
              <a:t>was put in operation  </a:t>
            </a:r>
            <a:r>
              <a:rPr lang="en-US" sz="2400" b="1" i="1" dirty="0" smtClean="0">
                <a:solidFill>
                  <a:srgbClr val="F9535A"/>
                </a:solidFill>
              </a:rPr>
              <a:t>in Nov. 2016 </a:t>
            </a:r>
            <a:endParaRPr lang="en-US" sz="2400" b="1" dirty="0">
              <a:solidFill>
                <a:srgbClr val="F9535A"/>
              </a:solidFill>
            </a:endParaRPr>
          </a:p>
          <a:p>
            <a:pPr algn="ctr"/>
            <a:endParaRPr lang="en-US" sz="2400" b="1" dirty="0">
              <a:solidFill>
                <a:srgbClr val="000090"/>
              </a:solidFill>
            </a:endParaRPr>
          </a:p>
        </p:txBody>
      </p:sp>
      <p:sp>
        <p:nvSpPr>
          <p:cNvPr id="78853" name="TextBox 5"/>
          <p:cNvSpPr txBox="1">
            <a:spLocks noChangeArrowheads="1"/>
          </p:cNvSpPr>
          <p:nvPr/>
        </p:nvSpPr>
        <p:spPr bwMode="auto">
          <a:xfrm>
            <a:off x="1850754" y="1260475"/>
            <a:ext cx="5821925" cy="400110"/>
          </a:xfrm>
          <a:prstGeom prst="rect">
            <a:avLst/>
          </a:prstGeom>
          <a:solidFill>
            <a:srgbClr val="FEFFD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000" i="1" dirty="0">
                <a:solidFill>
                  <a:srgbClr val="000090"/>
                </a:solidFill>
                <a:ea typeface="MS PGothic" charset="0"/>
                <a:cs typeface="MS PGothic" charset="0"/>
              </a:rPr>
              <a:t>a</a:t>
            </a:r>
            <a:r>
              <a:rPr lang="en-US" sz="2000" i="1" dirty="0" smtClean="0">
                <a:solidFill>
                  <a:srgbClr val="000090"/>
                </a:solidFill>
                <a:ea typeface="MS PGothic" charset="0"/>
                <a:cs typeface="MS PGothic" charset="0"/>
              </a:rPr>
              <a:t>ll of the Booster </a:t>
            </a:r>
            <a:r>
              <a:rPr lang="en-US" sz="2000" i="1" dirty="0">
                <a:solidFill>
                  <a:srgbClr val="000090"/>
                </a:solidFill>
                <a:ea typeface="MS PGothic" charset="0"/>
                <a:cs typeface="MS PGothic" charset="0"/>
              </a:rPr>
              <a:t>magnets </a:t>
            </a:r>
            <a:r>
              <a:rPr lang="en-US" sz="2000" i="1" dirty="0" smtClean="0">
                <a:solidFill>
                  <a:srgbClr val="000090"/>
                </a:solidFill>
                <a:ea typeface="MS PGothic" charset="0"/>
                <a:cs typeface="MS PGothic" charset="0"/>
              </a:rPr>
              <a:t>are produced &amp; tested</a:t>
            </a:r>
            <a:endParaRPr lang="en-US" sz="2000" i="1" dirty="0">
              <a:solidFill>
                <a:srgbClr val="000090"/>
              </a:solidFill>
              <a:ea typeface="MS PGothic" charset="0"/>
              <a:cs typeface="MS PGothic" charset="0"/>
            </a:endParaRPr>
          </a:p>
        </p:txBody>
      </p:sp>
      <p:pic>
        <p:nvPicPr>
          <p:cNvPr id="78854" name="Рисунок 5" descr="C:\Users\Hamlet\Desktop\IMG_20160702_151901 уз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1157" y="4572000"/>
            <a:ext cx="6304744" cy="197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5" name="Рисунок 7" descr="C:\Users\Hamlet\Desktop\IMG_20160702_152118 уз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38" y="5016500"/>
            <a:ext cx="4041775" cy="152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21425"/>
            <a:ext cx="2133600" cy="476250"/>
          </a:xfrm>
        </p:spPr>
        <p:txBody>
          <a:bodyPr anchor="b"/>
          <a:lstStyle/>
          <a:p>
            <a:pPr>
              <a:defRPr/>
            </a:pPr>
            <a:r>
              <a:rPr lang="en-US" smtClean="0"/>
              <a:t>October 29, 2018</a:t>
            </a:r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21425"/>
            <a:ext cx="2895600" cy="476250"/>
          </a:xfrm>
        </p:spPr>
        <p:txBody>
          <a:bodyPr anchor="b"/>
          <a:lstStyle/>
          <a:p>
            <a:pPr>
              <a:defRPr/>
            </a:pPr>
            <a:r>
              <a:rPr lang="en-US" smtClean="0"/>
              <a:t>V.Kekelidze, II Collaboration</a:t>
            </a:r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21425"/>
            <a:ext cx="2133600" cy="476250"/>
          </a:xfrm>
        </p:spPr>
        <p:txBody>
          <a:bodyPr anchor="b"/>
          <a:lstStyle/>
          <a:p>
            <a:fld id="{0D407510-CD4E-4320-B1B7-E77576364A88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36459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4"/>
          <p:cNvGrpSpPr>
            <a:grpSpLocks/>
          </p:cNvGrpSpPr>
          <p:nvPr/>
        </p:nvGrpSpPr>
        <p:grpSpPr bwMode="auto">
          <a:xfrm>
            <a:off x="2159000" y="800101"/>
            <a:ext cx="6870700" cy="5702300"/>
            <a:chOff x="226043" y="937313"/>
            <a:chExt cx="7902357" cy="6680200"/>
          </a:xfrm>
        </p:grpSpPr>
        <p:pic>
          <p:nvPicPr>
            <p:cNvPr id="12" name="Picture 2" descr="D:\!Butenko\-=Work=-\=Work DOC=\Articles\IPAC10 Booster\SC-Complex-plan-en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1292"/>
            <a:stretch>
              <a:fillRect/>
            </a:stretch>
          </p:blipFill>
          <p:spPr bwMode="auto">
            <a:xfrm>
              <a:off x="226043" y="937313"/>
              <a:ext cx="7902357" cy="6680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" name="Прямоугольник 13"/>
            <p:cNvSpPr/>
            <p:nvPr/>
          </p:nvSpPr>
          <p:spPr>
            <a:xfrm>
              <a:off x="2175760" y="4691748"/>
              <a:ext cx="130171" cy="144463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21" name="Прямоугольник 14"/>
            <p:cNvSpPr/>
            <p:nvPr/>
          </p:nvSpPr>
          <p:spPr>
            <a:xfrm>
              <a:off x="2175760" y="4510773"/>
              <a:ext cx="130171" cy="142875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23" name="Прямоугольник 16"/>
            <p:cNvSpPr/>
            <p:nvPr/>
          </p:nvSpPr>
          <p:spPr>
            <a:xfrm rot="20700000">
              <a:off x="2620875" y="5188083"/>
              <a:ext cx="171445" cy="161925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24" name="Прямоугольник 17"/>
            <p:cNvSpPr/>
            <p:nvPr/>
          </p:nvSpPr>
          <p:spPr>
            <a:xfrm rot="20460000">
              <a:off x="2673262" y="5370646"/>
              <a:ext cx="169857" cy="161925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25" name="Прямоугольник 18"/>
            <p:cNvSpPr/>
            <p:nvPr/>
          </p:nvSpPr>
          <p:spPr>
            <a:xfrm rot="20100000">
              <a:off x="2743109" y="5548447"/>
              <a:ext cx="171445" cy="161925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26" name="Прямоугольник 19"/>
            <p:cNvSpPr/>
            <p:nvPr/>
          </p:nvSpPr>
          <p:spPr>
            <a:xfrm rot="19800000">
              <a:off x="2828831" y="5708783"/>
              <a:ext cx="171445" cy="161925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6" name="Прямоугольник 9"/>
            <p:cNvSpPr/>
            <p:nvPr/>
          </p:nvSpPr>
          <p:spPr>
            <a:xfrm>
              <a:off x="1962081" y="4872132"/>
              <a:ext cx="101596" cy="190500"/>
            </a:xfrm>
            <a:prstGeom prst="rect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7" name="Прямоугольник 10"/>
            <p:cNvSpPr/>
            <p:nvPr/>
          </p:nvSpPr>
          <p:spPr>
            <a:xfrm>
              <a:off x="1962081" y="4656231"/>
              <a:ext cx="101596" cy="190500"/>
            </a:xfrm>
            <a:prstGeom prst="rect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8" name="Прямоугольник 11"/>
            <p:cNvSpPr/>
            <p:nvPr/>
          </p:nvSpPr>
          <p:spPr>
            <a:xfrm>
              <a:off x="1966842" y="4412754"/>
              <a:ext cx="101596" cy="190500"/>
            </a:xfrm>
            <a:prstGeom prst="rect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</p:grpSp>
      <p:sp>
        <p:nvSpPr>
          <p:cNvPr id="34" name="Rectangle 33"/>
          <p:cNvSpPr/>
          <p:nvPr/>
        </p:nvSpPr>
        <p:spPr>
          <a:xfrm>
            <a:off x="3530600" y="3721100"/>
            <a:ext cx="292100" cy="2159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21425"/>
            <a:ext cx="2133600" cy="476250"/>
          </a:xfrm>
        </p:spPr>
        <p:txBody>
          <a:bodyPr anchor="b"/>
          <a:lstStyle/>
          <a:p>
            <a:pPr>
              <a:defRPr/>
            </a:pPr>
            <a:r>
              <a:rPr lang="en-US" smtClean="0"/>
              <a:t>October 29, 2018</a:t>
            </a: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21425"/>
            <a:ext cx="2895600" cy="476250"/>
          </a:xfrm>
        </p:spPr>
        <p:txBody>
          <a:bodyPr anchor="b"/>
          <a:lstStyle/>
          <a:p>
            <a:pPr>
              <a:defRPr/>
            </a:pPr>
            <a:r>
              <a:rPr lang="en-GB" smtClean="0"/>
              <a:t>V.Kekelidze, II Collaboration</a:t>
            </a: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21425"/>
            <a:ext cx="2133600" cy="476250"/>
          </a:xfrm>
        </p:spPr>
        <p:txBody>
          <a:bodyPr anchor="b"/>
          <a:lstStyle/>
          <a:p>
            <a:fld id="{4480217B-8183-4E7A-98AC-12846F6965A4}" type="slidenum">
              <a:rPr lang="ru-RU" smtClean="0"/>
              <a:pPr/>
              <a:t>12</a:t>
            </a:fld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7899400" y="3898900"/>
            <a:ext cx="1028700" cy="30777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2000" b="1" dirty="0" err="1" smtClean="0"/>
              <a:t>Ecool</a:t>
            </a:r>
            <a:endParaRPr lang="en-US" sz="2000" b="1" dirty="0"/>
          </a:p>
        </p:txBody>
      </p:sp>
      <p:sp>
        <p:nvSpPr>
          <p:cNvPr id="3" name="Rectangle 2"/>
          <p:cNvSpPr/>
          <p:nvPr/>
        </p:nvSpPr>
        <p:spPr>
          <a:xfrm>
            <a:off x="7264400" y="3708400"/>
            <a:ext cx="292100" cy="2159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7302500" y="4076700"/>
            <a:ext cx="292100" cy="2159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4038600" y="3860801"/>
            <a:ext cx="304800" cy="27699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b="1" dirty="0" smtClean="0"/>
              <a:t>RF</a:t>
            </a:r>
            <a:endParaRPr lang="en-US" b="1" dirty="0"/>
          </a:p>
        </p:txBody>
      </p:sp>
      <p:sp>
        <p:nvSpPr>
          <p:cNvPr id="31" name="Rectangle 30"/>
          <p:cNvSpPr/>
          <p:nvPr/>
        </p:nvSpPr>
        <p:spPr>
          <a:xfrm>
            <a:off x="4495800" y="4521200"/>
            <a:ext cx="774700" cy="2540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5283200" y="3632200"/>
            <a:ext cx="1159292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/>
              <a:t>Booster</a:t>
            </a:r>
          </a:p>
          <a:p>
            <a:pPr algn="ctr"/>
            <a:r>
              <a:rPr lang="en-US" sz="2000" b="1" dirty="0" smtClean="0"/>
              <a:t>PS</a:t>
            </a:r>
            <a:endParaRPr lang="en-US" sz="2000" b="1" dirty="0"/>
          </a:p>
        </p:txBody>
      </p:sp>
      <p:sp>
        <p:nvSpPr>
          <p:cNvPr id="36" name="Прямоугольник 10"/>
          <p:cNvSpPr/>
          <p:nvPr/>
        </p:nvSpPr>
        <p:spPr bwMode="auto">
          <a:xfrm>
            <a:off x="3668397" y="3796815"/>
            <a:ext cx="88333" cy="162613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5" name="Прямоугольник 10"/>
          <p:cNvSpPr/>
          <p:nvPr/>
        </p:nvSpPr>
        <p:spPr bwMode="auto">
          <a:xfrm>
            <a:off x="3668397" y="3631715"/>
            <a:ext cx="88333" cy="162613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8" name="TextBox 37"/>
          <p:cNvSpPr txBox="1"/>
          <p:nvPr/>
        </p:nvSpPr>
        <p:spPr>
          <a:xfrm>
            <a:off x="2387600" y="3759200"/>
            <a:ext cx="1714572" cy="369332"/>
          </a:xfrm>
          <a:prstGeom prst="rect">
            <a:avLst/>
          </a:prstGeom>
          <a:solidFill>
            <a:srgbClr val="FFFFFF"/>
          </a:solidFill>
          <a:scene3d>
            <a:camera prst="orthographicFront">
              <a:rot lat="0" lon="0" rev="540000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lang="en-US" b="1" i="1" dirty="0" smtClean="0"/>
              <a:t>ref. mag. sec.</a:t>
            </a:r>
            <a:endParaRPr lang="en-US" b="1" i="1" dirty="0"/>
          </a:p>
        </p:txBody>
      </p:sp>
      <p:pic>
        <p:nvPicPr>
          <p:cNvPr id="41" name="Picture 6" descr="NICA-Logo_4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5400" y="0"/>
            <a:ext cx="1498600" cy="7381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TextBox 36"/>
          <p:cNvSpPr txBox="1"/>
          <p:nvPr/>
        </p:nvSpPr>
        <p:spPr>
          <a:xfrm>
            <a:off x="2260600" y="116632"/>
            <a:ext cx="5435600" cy="523220"/>
          </a:xfrm>
          <a:prstGeom prst="rect">
            <a:avLst/>
          </a:prstGeom>
          <a:solidFill>
            <a:srgbClr val="00009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FFFF"/>
                </a:solidFill>
              </a:rPr>
              <a:t>Booster </a:t>
            </a:r>
            <a:r>
              <a:rPr lang="en-US" sz="2800" i="1" dirty="0" smtClean="0">
                <a:solidFill>
                  <a:srgbClr val="FFFFFF"/>
                </a:solidFill>
              </a:rPr>
              <a:t>assembly started</a:t>
            </a:r>
            <a:endParaRPr lang="en-US" sz="2800" i="1" dirty="0">
              <a:solidFill>
                <a:srgbClr val="FFFFFF"/>
              </a:solidFill>
            </a:endParaRPr>
          </a:p>
        </p:txBody>
      </p:sp>
      <p:graphicFrame>
        <p:nvGraphicFramePr>
          <p:cNvPr id="39" name="Table 3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8471356"/>
              </p:ext>
            </p:extLst>
          </p:nvPr>
        </p:nvGraphicFramePr>
        <p:xfrm>
          <a:off x="114297" y="939800"/>
          <a:ext cx="2984503" cy="52451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49403"/>
                <a:gridCol w="1435100"/>
              </a:tblGrid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b="0" i="1" dirty="0" smtClean="0"/>
                        <a:t>Parameter</a:t>
                      </a:r>
                      <a:endParaRPr lang="en-US" b="0" i="1" dirty="0"/>
                    </a:p>
                  </a:txBody>
                  <a:tcPr>
                    <a:solidFill>
                      <a:srgbClr val="3333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Booster</a:t>
                      </a:r>
                      <a:endParaRPr lang="en-US" dirty="0"/>
                    </a:p>
                  </a:txBody>
                  <a:tcPr>
                    <a:solidFill>
                      <a:srgbClr val="333399"/>
                    </a:solidFill>
                  </a:tcPr>
                </a:tc>
              </a:tr>
              <a:tr h="378460">
                <a:tc>
                  <a:txBody>
                    <a:bodyPr/>
                    <a:lstStyle/>
                    <a:p>
                      <a:r>
                        <a:rPr lang="en-US" sz="1600" i="1" dirty="0" smtClean="0">
                          <a:solidFill>
                            <a:srgbClr val="000090"/>
                          </a:solidFill>
                        </a:rPr>
                        <a:t>type</a:t>
                      </a:r>
                      <a:endParaRPr lang="en-US" sz="1600" i="1" dirty="0">
                        <a:solidFill>
                          <a:srgbClr val="00009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000090"/>
                          </a:solidFill>
                        </a:rPr>
                        <a:t>SC </a:t>
                      </a:r>
                      <a:r>
                        <a:rPr lang="en-US" sz="1600" dirty="0" err="1" smtClean="0">
                          <a:solidFill>
                            <a:srgbClr val="000090"/>
                          </a:solidFill>
                        </a:rPr>
                        <a:t>synchrotr</a:t>
                      </a:r>
                      <a:r>
                        <a:rPr lang="en-US" sz="1600" dirty="0" smtClean="0">
                          <a:solidFill>
                            <a:srgbClr val="000090"/>
                          </a:solidFill>
                        </a:rPr>
                        <a:t>.</a:t>
                      </a:r>
                      <a:endParaRPr lang="en-US" sz="1600" dirty="0">
                        <a:solidFill>
                          <a:srgbClr val="000090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i="1" dirty="0" smtClean="0">
                          <a:solidFill>
                            <a:srgbClr val="000090"/>
                          </a:solidFill>
                        </a:rPr>
                        <a:t>particles</a:t>
                      </a:r>
                      <a:endParaRPr lang="en-US" sz="1600" i="1" dirty="0">
                        <a:solidFill>
                          <a:srgbClr val="00009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000090"/>
                          </a:solidFill>
                        </a:rPr>
                        <a:t>ions A/Z </a:t>
                      </a:r>
                      <a:r>
                        <a:rPr lang="en-US" sz="1600" u="sng" dirty="0" smtClean="0">
                          <a:solidFill>
                            <a:srgbClr val="000090"/>
                          </a:solidFill>
                        </a:rPr>
                        <a:t>&lt;</a:t>
                      </a:r>
                      <a:r>
                        <a:rPr lang="en-US" sz="1600" dirty="0" smtClean="0">
                          <a:solidFill>
                            <a:srgbClr val="000090"/>
                          </a:solidFill>
                        </a:rPr>
                        <a:t> 3</a:t>
                      </a:r>
                      <a:endParaRPr lang="en-US" sz="1600" dirty="0">
                        <a:solidFill>
                          <a:srgbClr val="000090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i="1" dirty="0" smtClean="0">
                          <a:solidFill>
                            <a:srgbClr val="000090"/>
                          </a:solidFill>
                        </a:rPr>
                        <a:t>E inj., MeV/u</a:t>
                      </a:r>
                      <a:endParaRPr lang="en-US" sz="1600" i="1" dirty="0">
                        <a:solidFill>
                          <a:srgbClr val="00009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000090"/>
                          </a:solidFill>
                        </a:rPr>
                        <a:t>3.2</a:t>
                      </a:r>
                      <a:endParaRPr lang="en-US" sz="1600" dirty="0">
                        <a:solidFill>
                          <a:srgbClr val="000090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i="1" dirty="0" smtClean="0">
                          <a:solidFill>
                            <a:srgbClr val="000090"/>
                          </a:solidFill>
                        </a:rPr>
                        <a:t>max</a:t>
                      </a:r>
                      <a:r>
                        <a:rPr lang="en-US" sz="1600" i="1" baseline="0" dirty="0" smtClean="0">
                          <a:solidFill>
                            <a:srgbClr val="000090"/>
                          </a:solidFill>
                        </a:rPr>
                        <a:t> E, MeV/u</a:t>
                      </a:r>
                      <a:endParaRPr lang="en-US" sz="1600" i="1" dirty="0">
                        <a:solidFill>
                          <a:srgbClr val="00009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000090"/>
                          </a:solidFill>
                        </a:rPr>
                        <a:t>6</a:t>
                      </a:r>
                      <a:r>
                        <a:rPr lang="ru-RU" sz="1600" b="1" dirty="0" smtClean="0">
                          <a:solidFill>
                            <a:srgbClr val="000090"/>
                          </a:solidFill>
                        </a:rPr>
                        <a:t>00</a:t>
                      </a:r>
                      <a:endParaRPr lang="en-US" sz="1600" b="1" dirty="0">
                        <a:solidFill>
                          <a:srgbClr val="000090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i="1" dirty="0" smtClean="0">
                          <a:solidFill>
                            <a:srgbClr val="000090"/>
                          </a:solidFill>
                        </a:rPr>
                        <a:t>magnetic rigidity, Tm</a:t>
                      </a:r>
                      <a:endParaRPr lang="en-US" sz="1600" i="1" dirty="0">
                        <a:solidFill>
                          <a:srgbClr val="00009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000090"/>
                          </a:solidFill>
                        </a:rPr>
                        <a:t>1.6 – 25.0</a:t>
                      </a:r>
                      <a:endParaRPr lang="en-US" sz="1600" dirty="0">
                        <a:solidFill>
                          <a:srgbClr val="000090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i="1" dirty="0" smtClean="0">
                          <a:solidFill>
                            <a:srgbClr val="000090"/>
                          </a:solidFill>
                        </a:rPr>
                        <a:t>circum., m</a:t>
                      </a:r>
                      <a:endParaRPr lang="en-US" sz="1600" i="1" dirty="0">
                        <a:solidFill>
                          <a:srgbClr val="00009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000090"/>
                          </a:solidFill>
                        </a:rPr>
                        <a:t>210.96</a:t>
                      </a:r>
                      <a:endParaRPr lang="en-US" sz="1600" dirty="0">
                        <a:solidFill>
                          <a:srgbClr val="000090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i="1" dirty="0" smtClean="0">
                          <a:solidFill>
                            <a:srgbClr val="000090"/>
                          </a:solidFill>
                        </a:rPr>
                        <a:t>cycle for</a:t>
                      </a:r>
                    </a:p>
                    <a:p>
                      <a:r>
                        <a:rPr lang="en-US" sz="1600" i="1" dirty="0" smtClean="0">
                          <a:solidFill>
                            <a:srgbClr val="000090"/>
                          </a:solidFill>
                        </a:rPr>
                        <a:t>collider, s</a:t>
                      </a:r>
                      <a:endParaRPr lang="en-US" sz="1600" i="1" dirty="0">
                        <a:solidFill>
                          <a:srgbClr val="00009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000090"/>
                          </a:solidFill>
                        </a:rPr>
                        <a:t>4.02 (active);</a:t>
                      </a:r>
                    </a:p>
                    <a:p>
                      <a:pPr algn="ctr"/>
                      <a:r>
                        <a:rPr lang="en-US" sz="1600" dirty="0" smtClean="0">
                          <a:solidFill>
                            <a:srgbClr val="000090"/>
                          </a:solidFill>
                        </a:rPr>
                        <a:t>5.0 (total)</a:t>
                      </a:r>
                      <a:endParaRPr lang="en-US" sz="1600" dirty="0">
                        <a:solidFill>
                          <a:srgbClr val="000090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i="1" dirty="0" smtClean="0">
                          <a:solidFill>
                            <a:srgbClr val="000090"/>
                          </a:solidFill>
                        </a:rPr>
                        <a:t>vacuum, </a:t>
                      </a:r>
                      <a:r>
                        <a:rPr lang="en-US" sz="1600" i="1" dirty="0" err="1" smtClean="0">
                          <a:solidFill>
                            <a:srgbClr val="000090"/>
                          </a:solidFill>
                        </a:rPr>
                        <a:t>Torr</a:t>
                      </a:r>
                      <a:endParaRPr lang="en-US" sz="1600" i="1" dirty="0">
                        <a:solidFill>
                          <a:srgbClr val="00009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000090"/>
                          </a:solidFill>
                        </a:rPr>
                        <a:t>10</a:t>
                      </a:r>
                      <a:r>
                        <a:rPr lang="en-US" sz="1600" baseline="30000" dirty="0" smtClean="0">
                          <a:solidFill>
                            <a:srgbClr val="000090"/>
                          </a:solidFill>
                        </a:rPr>
                        <a:t>-11</a:t>
                      </a:r>
                      <a:endParaRPr lang="en-US" sz="1600" baseline="30000" dirty="0">
                        <a:solidFill>
                          <a:srgbClr val="000090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i="1" dirty="0" smtClean="0">
                          <a:solidFill>
                            <a:srgbClr val="000090"/>
                          </a:solidFill>
                        </a:rPr>
                        <a:t>I, </a:t>
                      </a:r>
                      <a:r>
                        <a:rPr lang="en-US" sz="1600" b="1" i="1" dirty="0" smtClean="0">
                          <a:solidFill>
                            <a:srgbClr val="000090"/>
                          </a:solidFill>
                        </a:rPr>
                        <a:t>Au </a:t>
                      </a:r>
                      <a:r>
                        <a:rPr lang="en-US" sz="1600" i="1" dirty="0" smtClean="0">
                          <a:solidFill>
                            <a:srgbClr val="000090"/>
                          </a:solidFill>
                        </a:rPr>
                        <a:t>/pulse</a:t>
                      </a:r>
                      <a:endParaRPr lang="en-US" sz="1600" i="1" dirty="0">
                        <a:solidFill>
                          <a:srgbClr val="00009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rgbClr val="000090"/>
                          </a:solidFill>
                        </a:rPr>
                        <a:t>1.5 10</a:t>
                      </a:r>
                      <a:r>
                        <a:rPr lang="en-US" sz="1600" baseline="30000" dirty="0" smtClean="0">
                          <a:solidFill>
                            <a:srgbClr val="000090"/>
                          </a:solidFill>
                        </a:rPr>
                        <a:t>9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i="1" dirty="0" smtClean="0">
                          <a:solidFill>
                            <a:srgbClr val="000090"/>
                          </a:solidFill>
                        </a:rPr>
                        <a:t>E</a:t>
                      </a:r>
                      <a:r>
                        <a:rPr lang="en-US" sz="1600" i="1" baseline="0" dirty="0" smtClean="0">
                          <a:solidFill>
                            <a:srgbClr val="000090"/>
                          </a:solidFill>
                        </a:rPr>
                        <a:t> t</a:t>
                      </a:r>
                      <a:r>
                        <a:rPr lang="en-US" sz="1600" i="1" dirty="0" smtClean="0">
                          <a:solidFill>
                            <a:srgbClr val="000090"/>
                          </a:solidFill>
                        </a:rPr>
                        <a:t>r.,</a:t>
                      </a:r>
                      <a:r>
                        <a:rPr lang="en-US" sz="1600" i="1" baseline="0" dirty="0" smtClean="0">
                          <a:solidFill>
                            <a:srgbClr val="000090"/>
                          </a:solidFill>
                        </a:rPr>
                        <a:t> </a:t>
                      </a:r>
                      <a:r>
                        <a:rPr lang="en-US" sz="1600" i="1" baseline="0" dirty="0" err="1" smtClean="0">
                          <a:solidFill>
                            <a:srgbClr val="000090"/>
                          </a:solidFill>
                        </a:rPr>
                        <a:t>GeV</a:t>
                      </a:r>
                      <a:r>
                        <a:rPr lang="en-US" sz="1600" i="1" baseline="0" dirty="0" smtClean="0">
                          <a:solidFill>
                            <a:srgbClr val="000090"/>
                          </a:solidFill>
                        </a:rPr>
                        <a:t>/u</a:t>
                      </a:r>
                      <a:endParaRPr lang="en-US" sz="1600" i="1" dirty="0">
                        <a:solidFill>
                          <a:srgbClr val="00009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000090"/>
                          </a:solidFill>
                        </a:rPr>
                        <a:t>3.25</a:t>
                      </a:r>
                      <a:endParaRPr lang="en-US" sz="1600" dirty="0">
                        <a:solidFill>
                          <a:srgbClr val="000090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i="1" dirty="0" smtClean="0">
                          <a:solidFill>
                            <a:srgbClr val="000090"/>
                          </a:solidFill>
                        </a:rPr>
                        <a:t>RF, MHz</a:t>
                      </a:r>
                      <a:endParaRPr lang="en-US" sz="1600" i="1" dirty="0">
                        <a:solidFill>
                          <a:srgbClr val="00009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000090"/>
                          </a:solidFill>
                        </a:rPr>
                        <a:t>0.5 -2.53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i="1" dirty="0" smtClean="0">
                          <a:solidFill>
                            <a:srgbClr val="000090"/>
                          </a:solidFill>
                        </a:rPr>
                        <a:t>slow </a:t>
                      </a:r>
                      <a:r>
                        <a:rPr lang="en-US" sz="1600" i="1" dirty="0" err="1" smtClean="0">
                          <a:solidFill>
                            <a:srgbClr val="000090"/>
                          </a:solidFill>
                        </a:rPr>
                        <a:t>extr</a:t>
                      </a:r>
                      <a:r>
                        <a:rPr lang="en-US" sz="1600" i="1" dirty="0" smtClean="0">
                          <a:solidFill>
                            <a:srgbClr val="000090"/>
                          </a:solidFill>
                        </a:rPr>
                        <a:t>., s</a:t>
                      </a:r>
                      <a:endParaRPr lang="en-US" sz="1600" i="1" dirty="0">
                        <a:solidFill>
                          <a:srgbClr val="00009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000090"/>
                          </a:solidFill>
                        </a:rPr>
                        <a:t>up to 10</a:t>
                      </a:r>
                      <a:endParaRPr lang="en-US" sz="1600" dirty="0">
                        <a:solidFill>
                          <a:srgbClr val="000090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</a:tr>
            </a:tbl>
          </a:graphicData>
        </a:graphic>
      </p:graphicFrame>
      <p:sp>
        <p:nvSpPr>
          <p:cNvPr id="40" name="TextBox 39"/>
          <p:cNvSpPr txBox="1"/>
          <p:nvPr/>
        </p:nvSpPr>
        <p:spPr>
          <a:xfrm>
            <a:off x="3441700" y="706719"/>
            <a:ext cx="4267200" cy="46166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c</a:t>
            </a:r>
            <a:r>
              <a:rPr lang="en-US" sz="2400" b="1" dirty="0" smtClean="0">
                <a:solidFill>
                  <a:schemeClr val="bg1"/>
                </a:solidFill>
              </a:rPr>
              <a:t>ommissioning in 2019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42" name="Picture 41" descr="L1060598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900" y="4363449"/>
            <a:ext cx="2349500" cy="157073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073400" y="2146300"/>
            <a:ext cx="127458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000090"/>
                </a:solidFill>
              </a:rPr>
              <a:t>Nuclotron</a:t>
            </a:r>
            <a:endParaRPr lang="en-US" b="1" dirty="0">
              <a:solidFill>
                <a:srgbClr val="000090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3479800" y="2514600"/>
            <a:ext cx="177800" cy="393700"/>
          </a:xfrm>
          <a:prstGeom prst="straightConnector1">
            <a:avLst/>
          </a:prstGeom>
          <a:ln>
            <a:solidFill>
              <a:srgbClr val="00009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66840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Номер слайда 1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321425"/>
            <a:ext cx="2133600" cy="4762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F4A6C14-824A-4059-94AE-FE4A360479F5}" type="slidenum">
              <a:rPr kumimoji="0" lang="ru-RU" altLang="ru-RU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13</a:t>
            </a:fld>
            <a:endParaRPr kumimoji="0" lang="ru-RU" altLang="ru-RU" sz="1200">
              <a:solidFill>
                <a:srgbClr val="898989"/>
              </a:solidFill>
            </a:endParaRPr>
          </a:p>
        </p:txBody>
      </p:sp>
      <p:pic>
        <p:nvPicPr>
          <p:cNvPr id="18436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00" y="3709782"/>
            <a:ext cx="1231900" cy="2919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" y="742263"/>
            <a:ext cx="5969000" cy="3018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50" name="TextBox 18"/>
          <p:cNvSpPr txBox="1">
            <a:spLocks noChangeArrowheads="1"/>
          </p:cNvSpPr>
          <p:nvPr/>
        </p:nvSpPr>
        <p:spPr bwMode="auto">
          <a:xfrm>
            <a:off x="509587" y="228601"/>
            <a:ext cx="8256437" cy="461665"/>
          </a:xfrm>
          <a:prstGeom prst="rect">
            <a:avLst/>
          </a:prstGeom>
          <a:solidFill>
            <a:srgbClr val="9DFCFF"/>
          </a:solidFill>
          <a:ln>
            <a:noFill/>
          </a:ln>
          <a:ex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ru-RU" sz="2400" b="1" dirty="0" smtClean="0">
                <a:solidFill>
                  <a:srgbClr val="000090"/>
                </a:solidFill>
                <a:latin typeface="Arial" pitchFamily="34" charset="0"/>
              </a:rPr>
              <a:t>Electron Cooling System: </a:t>
            </a:r>
            <a:r>
              <a:rPr lang="en-US" altLang="ru-RU" sz="2400" b="1" i="1" dirty="0">
                <a:solidFill>
                  <a:srgbClr val="000090"/>
                </a:solidFill>
                <a:latin typeface="Arial" pitchFamily="34" charset="0"/>
              </a:rPr>
              <a:t>final stage of </a:t>
            </a:r>
            <a:r>
              <a:rPr lang="en-US" altLang="ru-RU" sz="2400" b="1" i="1" dirty="0" smtClean="0">
                <a:solidFill>
                  <a:srgbClr val="000090"/>
                </a:solidFill>
                <a:latin typeface="Arial" pitchFamily="34" charset="0"/>
              </a:rPr>
              <a:t>commissioning</a:t>
            </a:r>
            <a:endParaRPr lang="ru-RU" altLang="ru-RU" sz="2400" b="1" i="1" dirty="0">
              <a:solidFill>
                <a:srgbClr val="000090"/>
              </a:solidFill>
              <a:latin typeface="Arial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2" r="13405"/>
          <a:stretch/>
        </p:blipFill>
        <p:spPr>
          <a:xfrm>
            <a:off x="5445282" y="3730265"/>
            <a:ext cx="3156332" cy="288118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4075" y="3715872"/>
            <a:ext cx="3133725" cy="2888129"/>
          </a:xfrm>
          <a:prstGeom prst="rect">
            <a:avLst/>
          </a:prstGeom>
        </p:spPr>
      </p:pic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0088578"/>
              </p:ext>
            </p:extLst>
          </p:nvPr>
        </p:nvGraphicFramePr>
        <p:xfrm>
          <a:off x="5740213" y="724379"/>
          <a:ext cx="3289487" cy="299672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6238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9271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28103">
                <a:tc>
                  <a:txBody>
                    <a:bodyPr/>
                    <a:lstStyle/>
                    <a:p>
                      <a:r>
                        <a:rPr lang="en-US" sz="1800" baseline="0" dirty="0" smtClean="0"/>
                        <a:t>p</a:t>
                      </a:r>
                      <a:r>
                        <a:rPr lang="en-US" sz="1800" dirty="0" smtClean="0"/>
                        <a:t>arameters</a:t>
                      </a:r>
                      <a:endParaRPr lang="ru-RU" sz="1800" dirty="0"/>
                    </a:p>
                  </a:txBody>
                  <a:tcPr marL="68579" marR="68579" marT="45710" marB="45710">
                    <a:solidFill>
                      <a:srgbClr val="00009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value</a:t>
                      </a:r>
                      <a:endParaRPr lang="ru-RU" sz="1800" dirty="0"/>
                    </a:p>
                  </a:txBody>
                  <a:tcPr marL="68579" marR="68579" marT="45710" marB="45710">
                    <a:solidFill>
                      <a:srgbClr val="0000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28103">
                <a:tc>
                  <a:txBody>
                    <a:bodyPr/>
                    <a:lstStyle/>
                    <a:p>
                      <a:r>
                        <a:rPr lang="en-US" sz="1800" i="1" dirty="0" smtClean="0">
                          <a:solidFill>
                            <a:srgbClr val="000090"/>
                          </a:solidFill>
                        </a:rPr>
                        <a:t>Electron energy, </a:t>
                      </a:r>
                      <a:r>
                        <a:rPr lang="en-US" sz="1800" i="1" dirty="0" err="1" smtClean="0">
                          <a:solidFill>
                            <a:srgbClr val="000090"/>
                          </a:solidFill>
                        </a:rPr>
                        <a:t>keV</a:t>
                      </a:r>
                      <a:endParaRPr lang="ru-RU" sz="1800" i="1" dirty="0">
                        <a:solidFill>
                          <a:srgbClr val="000090"/>
                        </a:solidFill>
                      </a:endParaRPr>
                    </a:p>
                  </a:txBody>
                  <a:tcPr marL="68579" marR="68579" marT="45710" marB="4571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i="1" dirty="0" smtClean="0">
                          <a:solidFill>
                            <a:srgbClr val="000090"/>
                          </a:solidFill>
                        </a:rPr>
                        <a:t>2</a:t>
                      </a:r>
                      <a:endParaRPr lang="ru-RU" sz="1800" i="1" dirty="0">
                        <a:solidFill>
                          <a:srgbClr val="000090"/>
                        </a:solidFill>
                      </a:endParaRPr>
                    </a:p>
                  </a:txBody>
                  <a:tcPr marL="68579" marR="68579" marT="45710" marB="4571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28103">
                <a:tc>
                  <a:txBody>
                    <a:bodyPr/>
                    <a:lstStyle/>
                    <a:p>
                      <a:r>
                        <a:rPr lang="en-US" sz="1800" i="1" dirty="0" smtClean="0">
                          <a:solidFill>
                            <a:srgbClr val="000090"/>
                          </a:solidFill>
                        </a:rPr>
                        <a:t>Electron current, mA</a:t>
                      </a:r>
                      <a:endParaRPr lang="ru-RU" sz="1800" i="1" dirty="0">
                        <a:solidFill>
                          <a:srgbClr val="000090"/>
                        </a:solidFill>
                      </a:endParaRPr>
                    </a:p>
                  </a:txBody>
                  <a:tcPr marL="68579" marR="68579" marT="45710" marB="4571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i="1" dirty="0" smtClean="0">
                          <a:solidFill>
                            <a:srgbClr val="000090"/>
                          </a:solidFill>
                        </a:rPr>
                        <a:t>170</a:t>
                      </a:r>
                      <a:endParaRPr lang="ru-RU" sz="1800" i="1" dirty="0">
                        <a:solidFill>
                          <a:srgbClr val="000090"/>
                        </a:solidFill>
                      </a:endParaRPr>
                    </a:p>
                  </a:txBody>
                  <a:tcPr marL="68579" marR="68579" marT="45710" marB="4571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28103">
                <a:tc>
                  <a:txBody>
                    <a:bodyPr/>
                    <a:lstStyle/>
                    <a:p>
                      <a:r>
                        <a:rPr lang="en-US" sz="1800" i="1" dirty="0" smtClean="0">
                          <a:solidFill>
                            <a:srgbClr val="000090"/>
                          </a:solidFill>
                        </a:rPr>
                        <a:t>Magnetic field,</a:t>
                      </a:r>
                      <a:r>
                        <a:rPr lang="en-US" sz="1800" i="1" baseline="0" dirty="0" smtClean="0">
                          <a:solidFill>
                            <a:srgbClr val="000090"/>
                          </a:solidFill>
                        </a:rPr>
                        <a:t> </a:t>
                      </a:r>
                      <a:r>
                        <a:rPr lang="en-US" sz="1800" i="1" baseline="0" dirty="0" err="1" smtClean="0">
                          <a:solidFill>
                            <a:srgbClr val="000090"/>
                          </a:solidFill>
                        </a:rPr>
                        <a:t>kGs</a:t>
                      </a:r>
                      <a:endParaRPr lang="ru-RU" sz="1800" i="1" dirty="0">
                        <a:solidFill>
                          <a:srgbClr val="000090"/>
                        </a:solidFill>
                      </a:endParaRPr>
                    </a:p>
                  </a:txBody>
                  <a:tcPr marL="68579" marR="68579" marT="45710" marB="4571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i="1" kern="1200" dirty="0" smtClean="0">
                          <a:solidFill>
                            <a:srgbClr val="000090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endParaRPr lang="ru-RU" sz="1800" i="1" kern="1200" dirty="0">
                        <a:solidFill>
                          <a:srgbClr val="00009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79" marR="68579" marT="45710" marB="45710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28103">
                <a:tc>
                  <a:txBody>
                    <a:bodyPr/>
                    <a:lstStyle/>
                    <a:p>
                      <a:r>
                        <a:rPr lang="en-US" sz="1800" i="1" dirty="0" smtClean="0">
                          <a:solidFill>
                            <a:srgbClr val="000090"/>
                          </a:solidFill>
                        </a:rPr>
                        <a:t>Filed homogeneity</a:t>
                      </a:r>
                      <a:endParaRPr lang="ru-RU" sz="1800" i="1" dirty="0">
                        <a:solidFill>
                          <a:srgbClr val="000090"/>
                        </a:solidFill>
                      </a:endParaRPr>
                    </a:p>
                  </a:txBody>
                  <a:tcPr marL="68579" marR="68579" marT="45710" marB="4571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i="1" dirty="0" smtClean="0">
                          <a:solidFill>
                            <a:srgbClr val="000090"/>
                          </a:solidFill>
                        </a:rPr>
                        <a:t>2×10</a:t>
                      </a:r>
                      <a:r>
                        <a:rPr lang="en-US" sz="1800" i="1" baseline="30000" dirty="0" smtClean="0">
                          <a:solidFill>
                            <a:srgbClr val="000090"/>
                          </a:solidFill>
                        </a:rPr>
                        <a:t>-5</a:t>
                      </a:r>
                      <a:endParaRPr lang="ru-RU" sz="1800" i="1" baseline="30000" dirty="0">
                        <a:solidFill>
                          <a:srgbClr val="000090"/>
                        </a:solidFill>
                      </a:endParaRPr>
                    </a:p>
                  </a:txBody>
                  <a:tcPr marL="68579" marR="68579" marT="45710" marB="45710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28103">
                <a:tc>
                  <a:txBody>
                    <a:bodyPr/>
                    <a:lstStyle/>
                    <a:p>
                      <a:r>
                        <a:rPr lang="en-US" sz="1800" i="1" dirty="0" smtClean="0">
                          <a:solidFill>
                            <a:srgbClr val="000090"/>
                          </a:solidFill>
                        </a:rPr>
                        <a:t>Vacuum</a:t>
                      </a:r>
                      <a:r>
                        <a:rPr lang="en-US" sz="1800" i="1" baseline="0" dirty="0" smtClean="0">
                          <a:solidFill>
                            <a:srgbClr val="000090"/>
                          </a:solidFill>
                        </a:rPr>
                        <a:t> pressure, Pa</a:t>
                      </a:r>
                      <a:endParaRPr lang="ru-RU" sz="1800" i="1" dirty="0">
                        <a:solidFill>
                          <a:srgbClr val="000090"/>
                        </a:solidFill>
                      </a:endParaRPr>
                    </a:p>
                  </a:txBody>
                  <a:tcPr marL="68579" marR="68579" marT="45710" marB="4571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i="1" dirty="0" smtClean="0">
                          <a:solidFill>
                            <a:srgbClr val="000090"/>
                          </a:solidFill>
                        </a:rPr>
                        <a:t>3×10</a:t>
                      </a:r>
                      <a:r>
                        <a:rPr lang="en-US" sz="1800" i="1" baseline="30000" dirty="0" smtClean="0">
                          <a:solidFill>
                            <a:srgbClr val="000090"/>
                          </a:solidFill>
                        </a:rPr>
                        <a:t>-9</a:t>
                      </a:r>
                      <a:endParaRPr lang="ru-RU" sz="1800" i="1" dirty="0">
                        <a:solidFill>
                          <a:srgbClr val="000090"/>
                        </a:solidFill>
                      </a:endParaRPr>
                    </a:p>
                  </a:txBody>
                  <a:tcPr marL="68579" marR="68579" marT="45710" marB="45710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428103">
                <a:tc>
                  <a:txBody>
                    <a:bodyPr/>
                    <a:lstStyle/>
                    <a:p>
                      <a:r>
                        <a:rPr lang="en-US" sz="1800" i="1" dirty="0" smtClean="0">
                          <a:solidFill>
                            <a:srgbClr val="000090"/>
                          </a:solidFill>
                        </a:rPr>
                        <a:t>Total power, kW</a:t>
                      </a:r>
                      <a:endParaRPr lang="ru-RU" sz="1800" i="1" dirty="0">
                        <a:solidFill>
                          <a:srgbClr val="000090"/>
                        </a:solidFill>
                      </a:endParaRPr>
                    </a:p>
                  </a:txBody>
                  <a:tcPr marL="68579" marR="68579" marT="45710" marB="4571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i="1" dirty="0" smtClean="0">
                          <a:solidFill>
                            <a:srgbClr val="000090"/>
                          </a:solidFill>
                        </a:rPr>
                        <a:t>120</a:t>
                      </a:r>
                      <a:endParaRPr lang="ru-RU" sz="1800" i="1" dirty="0">
                        <a:solidFill>
                          <a:srgbClr val="000090"/>
                        </a:solidFill>
                      </a:endParaRPr>
                    </a:p>
                  </a:txBody>
                  <a:tcPr marL="68579" marR="68579" marT="45710" marB="45710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21425"/>
            <a:ext cx="2133600" cy="476250"/>
          </a:xfrm>
        </p:spPr>
        <p:txBody>
          <a:bodyPr anchor="b"/>
          <a:lstStyle/>
          <a:p>
            <a:pPr>
              <a:defRPr/>
            </a:pPr>
            <a:r>
              <a:rPr lang="en-US" smtClean="0"/>
              <a:t>October 29, 2018</a:t>
            </a: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21425"/>
            <a:ext cx="2895600" cy="476250"/>
          </a:xfrm>
        </p:spPr>
        <p:txBody>
          <a:bodyPr anchor="b"/>
          <a:lstStyle/>
          <a:p>
            <a:pPr>
              <a:defRPr/>
            </a:pPr>
            <a:r>
              <a:rPr lang="en-US" smtClean="0"/>
              <a:t>V.Kekelidze, II Collaboration</a:t>
            </a:r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800100" y="2057400"/>
            <a:ext cx="2171754" cy="400110"/>
          </a:xfrm>
          <a:prstGeom prst="rect">
            <a:avLst/>
          </a:prstGeom>
          <a:solidFill>
            <a:srgbClr val="DFFAF5"/>
          </a:solidFill>
        </p:spPr>
        <p:txBody>
          <a:bodyPr wrap="none" rtlCol="0">
            <a:spAutoFit/>
          </a:bodyPr>
          <a:lstStyle/>
          <a:p>
            <a:r>
              <a:rPr lang="en-US" sz="2000" i="1" dirty="0" err="1">
                <a:solidFill>
                  <a:srgbClr val="000090"/>
                </a:solidFill>
              </a:rPr>
              <a:t>r</a:t>
            </a:r>
            <a:r>
              <a:rPr lang="en-US" sz="2000" i="1" dirty="0" err="1" smtClean="0">
                <a:solidFill>
                  <a:srgbClr val="000090"/>
                </a:solidFill>
              </a:rPr>
              <a:t>ms</a:t>
            </a:r>
            <a:r>
              <a:rPr lang="en-US" sz="2000" i="1" dirty="0" smtClean="0">
                <a:solidFill>
                  <a:srgbClr val="000090"/>
                </a:solidFill>
              </a:rPr>
              <a:t>(</a:t>
            </a:r>
            <a:r>
              <a:rPr lang="en-US" sz="2000" i="1" dirty="0" err="1" smtClean="0">
                <a:solidFill>
                  <a:srgbClr val="000090"/>
                </a:solidFill>
              </a:rPr>
              <a:t>B</a:t>
            </a:r>
            <a:r>
              <a:rPr lang="en-US" sz="2000" i="1" baseline="-25000" dirty="0" err="1" smtClean="0">
                <a:solidFill>
                  <a:srgbClr val="000090"/>
                </a:solidFill>
              </a:rPr>
              <a:t>x</a:t>
            </a:r>
            <a:r>
              <a:rPr lang="en-US" sz="2000" i="1" dirty="0" smtClean="0">
                <a:solidFill>
                  <a:srgbClr val="000090"/>
                </a:solidFill>
              </a:rPr>
              <a:t>)=1,6 10</a:t>
            </a:r>
            <a:r>
              <a:rPr lang="en-US" sz="2000" i="1" baseline="30000" dirty="0" smtClean="0">
                <a:solidFill>
                  <a:srgbClr val="000090"/>
                </a:solidFill>
              </a:rPr>
              <a:t>-5</a:t>
            </a:r>
            <a:endParaRPr lang="en-US" sz="2000" i="1" baseline="30000" dirty="0">
              <a:solidFill>
                <a:srgbClr val="00009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416300" y="2057400"/>
            <a:ext cx="2200307" cy="400110"/>
          </a:xfrm>
          <a:prstGeom prst="rect">
            <a:avLst/>
          </a:prstGeom>
          <a:solidFill>
            <a:srgbClr val="DFFAF5"/>
          </a:solidFill>
        </p:spPr>
        <p:txBody>
          <a:bodyPr wrap="none" rtlCol="0">
            <a:spAutoFit/>
          </a:bodyPr>
          <a:lstStyle/>
          <a:p>
            <a:r>
              <a:rPr lang="en-US" sz="2000" i="1" dirty="0" err="1">
                <a:solidFill>
                  <a:srgbClr val="000090"/>
                </a:solidFill>
              </a:rPr>
              <a:t>r</a:t>
            </a:r>
            <a:r>
              <a:rPr lang="en-US" sz="2000" i="1" dirty="0" err="1" smtClean="0">
                <a:solidFill>
                  <a:srgbClr val="000090"/>
                </a:solidFill>
              </a:rPr>
              <a:t>ms</a:t>
            </a:r>
            <a:r>
              <a:rPr lang="en-US" sz="2000" i="1" dirty="0" smtClean="0">
                <a:solidFill>
                  <a:srgbClr val="000090"/>
                </a:solidFill>
              </a:rPr>
              <a:t>(B</a:t>
            </a:r>
            <a:r>
              <a:rPr lang="en-US" sz="2000" i="1" baseline="-25000" dirty="0">
                <a:solidFill>
                  <a:srgbClr val="000090"/>
                </a:solidFill>
              </a:rPr>
              <a:t>Y</a:t>
            </a:r>
            <a:r>
              <a:rPr lang="en-US" sz="2000" i="1" dirty="0" smtClean="0">
                <a:solidFill>
                  <a:srgbClr val="000090"/>
                </a:solidFill>
              </a:rPr>
              <a:t>)= 2,0 10</a:t>
            </a:r>
            <a:r>
              <a:rPr lang="en-US" sz="2000" i="1" baseline="30000" dirty="0" smtClean="0">
                <a:solidFill>
                  <a:srgbClr val="000090"/>
                </a:solidFill>
              </a:rPr>
              <a:t>-5</a:t>
            </a:r>
            <a:endParaRPr lang="en-US" sz="2000" i="1" baseline="30000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7723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 txBox="1">
            <a:spLocks/>
          </p:cNvSpPr>
          <p:nvPr/>
        </p:nvSpPr>
        <p:spPr bwMode="auto">
          <a:xfrm>
            <a:off x="304801" y="127001"/>
            <a:ext cx="7721600" cy="355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r>
              <a:rPr lang="en-US" sz="2400" b="1" i="1" dirty="0">
                <a:solidFill>
                  <a:srgbClr val="000090"/>
                </a:solidFill>
                <a:latin typeface="Arial"/>
                <a:cs typeface="Arial"/>
              </a:rPr>
              <a:t>d</a:t>
            </a:r>
            <a:r>
              <a:rPr lang="en-US" sz="2400" b="1" i="1" dirty="0" smtClean="0">
                <a:solidFill>
                  <a:srgbClr val="000090"/>
                </a:solidFill>
                <a:latin typeface="Arial"/>
                <a:cs typeface="Arial"/>
              </a:rPr>
              <a:t>ipole magnets are transporting to </a:t>
            </a:r>
            <a:r>
              <a:rPr lang="en-US" sz="2400" b="1" i="1" dirty="0">
                <a:solidFill>
                  <a:srgbClr val="000090"/>
                </a:solidFill>
                <a:latin typeface="Arial"/>
                <a:cs typeface="Arial"/>
              </a:rPr>
              <a:t>B</a:t>
            </a:r>
            <a:r>
              <a:rPr lang="en-US" sz="2400" b="1" i="1" dirty="0" smtClean="0">
                <a:solidFill>
                  <a:srgbClr val="000090"/>
                </a:solidFill>
                <a:latin typeface="Arial"/>
                <a:cs typeface="Arial"/>
              </a:rPr>
              <a:t>ooster site</a:t>
            </a:r>
            <a:endParaRPr lang="ru-RU" sz="2400" b="1" i="1" dirty="0">
              <a:solidFill>
                <a:srgbClr val="000090"/>
              </a:solidFill>
              <a:latin typeface="Arial"/>
              <a:cs typeface="Arial"/>
            </a:endParaRPr>
          </a:p>
        </p:txBody>
      </p:sp>
      <p:pic>
        <p:nvPicPr>
          <p:cNvPr id="8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41" b="17963"/>
          <a:stretch/>
        </p:blipFill>
        <p:spPr>
          <a:xfrm>
            <a:off x="4927600" y="593607"/>
            <a:ext cx="3683001" cy="2809993"/>
          </a:xfrm>
          <a:prstGeom prst="rect">
            <a:avLst/>
          </a:prstGeom>
        </p:spPr>
      </p:pic>
      <p:pic>
        <p:nvPicPr>
          <p:cNvPr id="10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10" r="7203" b="7691"/>
          <a:stretch/>
        </p:blipFill>
        <p:spPr>
          <a:xfrm>
            <a:off x="597819" y="1367972"/>
            <a:ext cx="3414713" cy="5324928"/>
          </a:xfrm>
          <a:prstGeom prst="rect">
            <a:avLst/>
          </a:prstGeom>
        </p:spPr>
      </p:pic>
      <p:pic>
        <p:nvPicPr>
          <p:cNvPr id="9" name="Объект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90" b="27633"/>
          <a:stretch/>
        </p:blipFill>
        <p:spPr bwMode="auto">
          <a:xfrm>
            <a:off x="160513" y="544626"/>
            <a:ext cx="4566561" cy="28716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 descr="F:\Photos\Работа\Разобрать\11780531\DSC0210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635500" y="3586760"/>
            <a:ext cx="3568700" cy="3017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4381500" y="6210300"/>
            <a:ext cx="4406900" cy="3810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i="1" dirty="0">
                <a:solidFill>
                  <a:srgbClr val="000090"/>
                </a:solidFill>
                <a:latin typeface="Arial"/>
                <a:cs typeface="Arial"/>
              </a:rPr>
              <a:t>t</a:t>
            </a:r>
            <a:r>
              <a:rPr lang="en-US" sz="2000" b="1" i="1" dirty="0" smtClean="0">
                <a:solidFill>
                  <a:srgbClr val="000090"/>
                </a:solidFill>
                <a:latin typeface="Arial"/>
                <a:cs typeface="Arial"/>
              </a:rPr>
              <a:t>est assembly of 4 Booster magnets    </a:t>
            </a:r>
            <a:endParaRPr lang="ru-RU" sz="2000" b="1" i="1" dirty="0">
              <a:solidFill>
                <a:srgbClr val="000090"/>
              </a:solidFill>
              <a:latin typeface="Arial"/>
              <a:cs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57944" y="2984500"/>
            <a:ext cx="7256287" cy="461665"/>
          </a:xfrm>
          <a:prstGeom prst="rect">
            <a:avLst/>
          </a:prstGeom>
          <a:solidFill>
            <a:srgbClr val="9DFCFF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400" b="1" i="1" dirty="0">
                <a:solidFill>
                  <a:srgbClr val="000090"/>
                </a:solidFill>
              </a:rPr>
              <a:t>t</a:t>
            </a:r>
            <a:r>
              <a:rPr lang="en-US" sz="2400" b="1" i="1" dirty="0" smtClean="0">
                <a:solidFill>
                  <a:srgbClr val="000090"/>
                </a:solidFill>
              </a:rPr>
              <a:t>he first magnet was installed</a:t>
            </a:r>
            <a:r>
              <a:rPr lang="en-US" sz="2400" b="1" i="1" dirty="0">
                <a:solidFill>
                  <a:srgbClr val="000090"/>
                </a:solidFill>
              </a:rPr>
              <a:t> </a:t>
            </a:r>
            <a:r>
              <a:rPr lang="en-US" sz="2400" b="1" i="1" dirty="0" smtClean="0">
                <a:solidFill>
                  <a:srgbClr val="000090"/>
                </a:solidFill>
              </a:rPr>
              <a:t>on 19 Sept. 2018 !</a:t>
            </a:r>
            <a:endParaRPr lang="en-US" sz="2400" b="1" i="1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00453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9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26" b="10645"/>
          <a:stretch>
            <a:fillRect/>
          </a:stretch>
        </p:blipFill>
        <p:spPr bwMode="auto">
          <a:xfrm>
            <a:off x="202805" y="750890"/>
            <a:ext cx="5268515" cy="239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0" name="TextBox 7"/>
          <p:cNvSpPr txBox="1">
            <a:spLocks noChangeArrowheads="1"/>
          </p:cNvSpPr>
          <p:nvPr/>
        </p:nvSpPr>
        <p:spPr bwMode="auto">
          <a:xfrm>
            <a:off x="2151461" y="2622550"/>
            <a:ext cx="314444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kumimoji="0" lang="en-US" altLang="ru-RU" sz="2000" i="1" dirty="0">
                <a:solidFill>
                  <a:srgbClr val="000090"/>
                </a:solidFill>
                <a:latin typeface="Arial" panose="020B0604020202020204" pitchFamily="34" charset="0"/>
              </a:rPr>
              <a:t>m</a:t>
            </a:r>
            <a:r>
              <a:rPr kumimoji="0" lang="en-US" altLang="ru-RU" sz="2000" i="1" dirty="0" smtClean="0">
                <a:solidFill>
                  <a:srgbClr val="000090"/>
                </a:solidFill>
                <a:latin typeface="Arial" panose="020B0604020202020204" pitchFamily="34" charset="0"/>
              </a:rPr>
              <a:t>ain elements</a:t>
            </a:r>
            <a:endParaRPr kumimoji="0" lang="ru-RU" altLang="ru-RU" sz="2000" i="1" dirty="0">
              <a:solidFill>
                <a:srgbClr val="000090"/>
              </a:solidFill>
              <a:latin typeface="Arial" panose="020B0604020202020204" pitchFamily="34" charset="0"/>
            </a:endParaRPr>
          </a:p>
        </p:txBody>
      </p:sp>
      <p:pic>
        <p:nvPicPr>
          <p:cNvPr id="24584" name="Рисунок 2" descr="C:\Users\user\Documents\Болгария Сидорин\029 ИП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6900" y="3248305"/>
            <a:ext cx="3098800" cy="2860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5" name="Picture 3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4300" y="877352"/>
            <a:ext cx="2510510" cy="24844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586" name="TextBox 9"/>
          <p:cNvSpPr txBox="1">
            <a:spLocks noChangeArrowheads="1"/>
          </p:cNvSpPr>
          <p:nvPr/>
        </p:nvSpPr>
        <p:spPr bwMode="auto">
          <a:xfrm>
            <a:off x="531020" y="152401"/>
            <a:ext cx="4237458" cy="461665"/>
          </a:xfrm>
          <a:prstGeom prst="rect">
            <a:avLst/>
          </a:prstGeom>
          <a:solidFill>
            <a:srgbClr val="9DFCFF"/>
          </a:solidFill>
          <a:ln>
            <a:noFill/>
          </a:ln>
          <a:ex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kumimoji="0" lang="en-US" altLang="ru-RU" sz="2400" b="1" dirty="0">
                <a:solidFill>
                  <a:srgbClr val="000090"/>
                </a:solidFill>
                <a:latin typeface="Arial"/>
                <a:cs typeface="Arial"/>
              </a:rPr>
              <a:t>b</a:t>
            </a:r>
            <a:r>
              <a:rPr kumimoji="0" lang="en-US" altLang="ru-RU" sz="2400" b="1" dirty="0" smtClean="0">
                <a:solidFill>
                  <a:srgbClr val="000090"/>
                </a:solidFill>
                <a:latin typeface="Arial"/>
                <a:cs typeface="Arial"/>
              </a:rPr>
              <a:t>eam </a:t>
            </a:r>
            <a:r>
              <a:rPr kumimoji="0" lang="en-US" altLang="ru-RU" sz="2400" b="1" dirty="0">
                <a:solidFill>
                  <a:srgbClr val="000090"/>
                </a:solidFill>
                <a:latin typeface="Arial"/>
                <a:cs typeface="Arial"/>
              </a:rPr>
              <a:t>injection into </a:t>
            </a:r>
            <a:r>
              <a:rPr kumimoji="0" lang="en-US" altLang="ru-RU" sz="2400" b="1" dirty="0" smtClean="0">
                <a:solidFill>
                  <a:srgbClr val="000090"/>
                </a:solidFill>
                <a:latin typeface="Arial"/>
                <a:cs typeface="Arial"/>
              </a:rPr>
              <a:t>Booster</a:t>
            </a:r>
            <a:endParaRPr kumimoji="0" lang="en-US" altLang="ru-RU" sz="2400" b="1" dirty="0">
              <a:solidFill>
                <a:srgbClr val="000090"/>
              </a:solidFill>
              <a:latin typeface="Arial"/>
              <a:cs typeface="Arial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499100" y="464404"/>
            <a:ext cx="270510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rgbClr val="000090"/>
                </a:solidFill>
              </a:rPr>
              <a:t>Septum is ready on 70% </a:t>
            </a:r>
          </a:p>
          <a:p>
            <a:r>
              <a:rPr lang="en-US" b="1" i="1" dirty="0" smtClean="0">
                <a:solidFill>
                  <a:srgbClr val="000090"/>
                </a:solidFill>
              </a:rPr>
              <a:t>“</a:t>
            </a:r>
            <a:r>
              <a:rPr lang="en-US" b="1" i="1" dirty="0" err="1" smtClean="0">
                <a:solidFill>
                  <a:srgbClr val="000090"/>
                </a:solidFill>
              </a:rPr>
              <a:t>Cryosystems</a:t>
            </a:r>
            <a:r>
              <a:rPr lang="en-US" b="1" i="1" dirty="0" smtClean="0">
                <a:solidFill>
                  <a:srgbClr val="000090"/>
                </a:solidFill>
              </a:rPr>
              <a:t>”, UK.</a:t>
            </a:r>
            <a:endParaRPr lang="ru-RU" b="1" i="1" dirty="0">
              <a:solidFill>
                <a:srgbClr val="00009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013200" y="5048674"/>
            <a:ext cx="48641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>
                <a:solidFill>
                  <a:srgbClr val="000090"/>
                </a:solidFill>
              </a:rPr>
              <a:t>p</a:t>
            </a:r>
            <a:r>
              <a:rPr lang="en-US" i="1" dirty="0" smtClean="0">
                <a:solidFill>
                  <a:srgbClr val="000090"/>
                </a:solidFill>
              </a:rPr>
              <a:t>rototype of </a:t>
            </a:r>
          </a:p>
          <a:p>
            <a:pPr algn="r"/>
            <a:r>
              <a:rPr lang="en-US" i="1" dirty="0" smtClean="0">
                <a:solidFill>
                  <a:srgbClr val="000090"/>
                </a:solidFill>
              </a:rPr>
              <a:t>electrostatic </a:t>
            </a:r>
          </a:p>
          <a:p>
            <a:pPr algn="r"/>
            <a:r>
              <a:rPr lang="en-US" i="1" dirty="0" smtClean="0">
                <a:solidFill>
                  <a:srgbClr val="000090"/>
                </a:solidFill>
              </a:rPr>
              <a:t>deflector </a:t>
            </a:r>
          </a:p>
          <a:p>
            <a:pPr algn="r"/>
            <a:r>
              <a:rPr lang="en-US" i="1" dirty="0" smtClean="0">
                <a:solidFill>
                  <a:srgbClr val="000090"/>
                </a:solidFill>
              </a:rPr>
              <a:t>was tested;</a:t>
            </a:r>
          </a:p>
          <a:p>
            <a:pPr algn="r"/>
            <a:r>
              <a:rPr lang="en-US" i="1" dirty="0">
                <a:solidFill>
                  <a:srgbClr val="000090"/>
                </a:solidFill>
              </a:rPr>
              <a:t>c</a:t>
            </a:r>
            <a:r>
              <a:rPr lang="en-US" i="1" dirty="0" smtClean="0">
                <a:solidFill>
                  <a:srgbClr val="000090"/>
                </a:solidFill>
              </a:rPr>
              <a:t>ontract for the plates is in progress.</a:t>
            </a:r>
            <a:endParaRPr lang="ru-RU" i="1" dirty="0">
              <a:solidFill>
                <a:srgbClr val="000090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46825"/>
            <a:ext cx="2133600" cy="476250"/>
          </a:xfrm>
        </p:spPr>
        <p:txBody>
          <a:bodyPr anchor="b"/>
          <a:lstStyle/>
          <a:p>
            <a:pPr>
              <a:defRPr/>
            </a:pPr>
            <a:r>
              <a:rPr lang="en-US" smtClean="0"/>
              <a:t>October 29, 2018</a:t>
            </a:r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46825"/>
            <a:ext cx="2895600" cy="476250"/>
          </a:xfrm>
        </p:spPr>
        <p:txBody>
          <a:bodyPr anchor="b"/>
          <a:lstStyle/>
          <a:p>
            <a:pPr>
              <a:defRPr/>
            </a:pPr>
            <a:r>
              <a:rPr lang="en-GB" smtClean="0"/>
              <a:t>V.Kekelidze, II Collaboration</a:t>
            </a: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46825"/>
            <a:ext cx="2133600" cy="476250"/>
          </a:xfrm>
        </p:spPr>
        <p:txBody>
          <a:bodyPr anchor="b"/>
          <a:lstStyle/>
          <a:p>
            <a:fld id="{4480217B-8183-4E7A-98AC-12846F6965A4}" type="slidenum">
              <a:rPr lang="ru-RU" smtClean="0"/>
              <a:pPr/>
              <a:t>15</a:t>
            </a:fld>
            <a:endParaRPr lang="ru-RU"/>
          </a:p>
        </p:txBody>
      </p:sp>
      <p:pic>
        <p:nvPicPr>
          <p:cNvPr id="16" name="Picture 15" descr="20180919_124022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00" y="3257550"/>
            <a:ext cx="3937000" cy="295275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98866" y="6140128"/>
            <a:ext cx="4033434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000090"/>
                </a:solidFill>
              </a:rPr>
              <a:t>a</a:t>
            </a:r>
            <a:r>
              <a:rPr lang="en-US" i="1" dirty="0" smtClean="0">
                <a:solidFill>
                  <a:srgbClr val="000090"/>
                </a:solidFill>
              </a:rPr>
              <a:t>ll magnets are ready for installation</a:t>
            </a:r>
            <a:endParaRPr lang="ru-RU" i="1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44741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5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050" y="826845"/>
            <a:ext cx="3225450" cy="3056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TextBox 13"/>
          <p:cNvSpPr txBox="1">
            <a:spLocks noChangeArrowheads="1"/>
          </p:cNvSpPr>
          <p:nvPr/>
        </p:nvSpPr>
        <p:spPr bwMode="auto">
          <a:xfrm>
            <a:off x="667497" y="2050808"/>
            <a:ext cx="97080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kumimoji="0" lang="en-US" altLang="ru-RU" sz="1600" b="1" dirty="0">
                <a:solidFill>
                  <a:schemeClr val="bg1"/>
                </a:solidFill>
                <a:latin typeface="Arial" panose="020B0604020202020204" pitchFamily="34" charset="0"/>
              </a:rPr>
              <a:t>Booster</a:t>
            </a:r>
            <a:endParaRPr kumimoji="0" lang="ru-RU" altLang="ru-RU" sz="16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26628" name="TextBox 14"/>
          <p:cNvSpPr txBox="1">
            <a:spLocks noChangeArrowheads="1"/>
          </p:cNvSpPr>
          <p:nvPr/>
        </p:nvSpPr>
        <p:spPr bwMode="auto">
          <a:xfrm>
            <a:off x="1614839" y="3035060"/>
            <a:ext cx="129346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kumimoji="0" lang="en-US" altLang="ru-RU" sz="1600" b="1" dirty="0" err="1">
                <a:solidFill>
                  <a:schemeClr val="bg1"/>
                </a:solidFill>
                <a:latin typeface="Arial" panose="020B0604020202020204" pitchFamily="34" charset="0"/>
              </a:rPr>
              <a:t>Nuclotron</a:t>
            </a:r>
            <a:endParaRPr kumimoji="0" lang="ru-RU" altLang="ru-RU" sz="16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pic>
        <p:nvPicPr>
          <p:cNvPr id="26630" name="Picture 2"/>
          <p:cNvPicPr>
            <a:picLocks noChangeAspect="1" noChangeArrowheads="1"/>
          </p:cNvPicPr>
          <p:nvPr/>
        </p:nvPicPr>
        <p:blipFill>
          <a:blip r:embed="rId3">
            <a:lum bright="36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3" t="17796" r="16206" b="18040"/>
          <a:stretch>
            <a:fillRect/>
          </a:stretch>
        </p:blipFill>
        <p:spPr bwMode="auto">
          <a:xfrm>
            <a:off x="202758" y="4020895"/>
            <a:ext cx="3391342" cy="23304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3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54" t="37680" r="20206" b="16489"/>
          <a:stretch>
            <a:fillRect/>
          </a:stretch>
        </p:blipFill>
        <p:spPr bwMode="auto">
          <a:xfrm>
            <a:off x="4038600" y="4045459"/>
            <a:ext cx="4876535" cy="2469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6" name="TextBox 12"/>
          <p:cNvSpPr txBox="1">
            <a:spLocks noChangeArrowheads="1"/>
          </p:cNvSpPr>
          <p:nvPr/>
        </p:nvSpPr>
        <p:spPr bwMode="auto">
          <a:xfrm>
            <a:off x="1295004" y="177802"/>
            <a:ext cx="6187060" cy="461665"/>
          </a:xfrm>
          <a:prstGeom prst="rect">
            <a:avLst/>
          </a:prstGeom>
          <a:solidFill>
            <a:srgbClr val="9DFCFF"/>
          </a:solidFill>
          <a:ln>
            <a:noFill/>
          </a:ln>
          <a:ex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kumimoji="0" lang="en-US" altLang="ru-RU" sz="2400" b="1" dirty="0">
                <a:solidFill>
                  <a:srgbClr val="000090"/>
                </a:solidFill>
                <a:latin typeface="Arial"/>
                <a:cs typeface="Arial"/>
              </a:rPr>
              <a:t>b</a:t>
            </a:r>
            <a:r>
              <a:rPr kumimoji="0" lang="en-US" altLang="ru-RU" sz="2400" b="1" dirty="0" smtClean="0">
                <a:solidFill>
                  <a:srgbClr val="000090"/>
                </a:solidFill>
                <a:latin typeface="Arial"/>
                <a:cs typeface="Arial"/>
              </a:rPr>
              <a:t>eam </a:t>
            </a:r>
            <a:r>
              <a:rPr kumimoji="0" lang="en-US" altLang="ru-RU" sz="2400" b="1" dirty="0">
                <a:solidFill>
                  <a:srgbClr val="000090"/>
                </a:solidFill>
                <a:latin typeface="Arial"/>
                <a:cs typeface="Arial"/>
              </a:rPr>
              <a:t>transfer from Booster to </a:t>
            </a:r>
            <a:r>
              <a:rPr kumimoji="0" lang="en-US" altLang="ru-RU" sz="2400" b="1" dirty="0" err="1">
                <a:solidFill>
                  <a:srgbClr val="000090"/>
                </a:solidFill>
                <a:latin typeface="Arial"/>
                <a:cs typeface="Arial"/>
              </a:rPr>
              <a:t>Nuclotron</a:t>
            </a:r>
            <a:r>
              <a:rPr kumimoji="0" lang="ru-RU" altLang="ru-RU" sz="2400" b="1" dirty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endParaRPr kumimoji="0" lang="en-US" altLang="ru-RU" sz="2400" b="1" dirty="0">
              <a:solidFill>
                <a:srgbClr val="000090"/>
              </a:solidFill>
              <a:latin typeface="Arial"/>
              <a:cs typeface="Arial"/>
            </a:endParaRPr>
          </a:p>
        </p:txBody>
      </p:sp>
      <p:sp>
        <p:nvSpPr>
          <p:cNvPr id="14" name="TextBox 15"/>
          <p:cNvSpPr txBox="1">
            <a:spLocks noChangeArrowheads="1"/>
          </p:cNvSpPr>
          <p:nvPr/>
        </p:nvSpPr>
        <p:spPr bwMode="auto">
          <a:xfrm>
            <a:off x="3327400" y="793429"/>
            <a:ext cx="5626100" cy="275101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marL="457200" indent="-457200"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800"/>
              </a:spcBef>
            </a:pPr>
            <a:r>
              <a:rPr kumimoji="0" lang="en-US" altLang="ru-RU" sz="1800" b="1" i="1" dirty="0">
                <a:solidFill>
                  <a:srgbClr val="000090"/>
                </a:solidFill>
                <a:latin typeface="Arial"/>
                <a:cs typeface="Arial"/>
              </a:rPr>
              <a:t>BINP</a:t>
            </a:r>
            <a:r>
              <a:rPr kumimoji="0" lang="en-US" altLang="ru-RU" sz="1800" i="1" dirty="0">
                <a:solidFill>
                  <a:srgbClr val="000090"/>
                </a:solidFill>
                <a:latin typeface="Arial"/>
                <a:cs typeface="Arial"/>
              </a:rPr>
              <a:t> is ready to start </a:t>
            </a:r>
            <a:r>
              <a:rPr kumimoji="0" lang="en-US" altLang="ru-RU" sz="1800" i="1" dirty="0" smtClean="0">
                <a:solidFill>
                  <a:srgbClr val="000090"/>
                </a:solidFill>
                <a:latin typeface="Arial"/>
                <a:cs typeface="Arial"/>
              </a:rPr>
              <a:t>production </a:t>
            </a:r>
            <a:r>
              <a:rPr kumimoji="0" lang="en-US" altLang="ru-RU" sz="1800" i="1" dirty="0">
                <a:solidFill>
                  <a:srgbClr val="000090"/>
                </a:solidFill>
                <a:latin typeface="Arial"/>
                <a:cs typeface="Arial"/>
              </a:rPr>
              <a:t>of </a:t>
            </a:r>
            <a:r>
              <a:rPr kumimoji="0" lang="en-US" altLang="ru-RU" sz="1800" i="1" dirty="0" smtClean="0">
                <a:solidFill>
                  <a:srgbClr val="000090"/>
                </a:solidFill>
                <a:latin typeface="Arial"/>
                <a:cs typeface="Arial"/>
              </a:rPr>
              <a:t>the extraction </a:t>
            </a:r>
            <a:r>
              <a:rPr kumimoji="0" lang="en-US" altLang="ru-RU" sz="1800" i="1" dirty="0">
                <a:solidFill>
                  <a:srgbClr val="000090"/>
                </a:solidFill>
                <a:latin typeface="Arial"/>
                <a:cs typeface="Arial"/>
              </a:rPr>
              <a:t>kicker and </a:t>
            </a:r>
            <a:r>
              <a:rPr kumimoji="0" lang="en-US" altLang="ru-RU" sz="1800" i="1" dirty="0" smtClean="0">
                <a:solidFill>
                  <a:srgbClr val="000090"/>
                </a:solidFill>
                <a:latin typeface="Arial"/>
                <a:cs typeface="Arial"/>
              </a:rPr>
              <a:t>septa;</a:t>
            </a:r>
            <a:endParaRPr kumimoji="0" lang="en-US" altLang="ru-RU" sz="1800" i="1" dirty="0">
              <a:solidFill>
                <a:srgbClr val="000090"/>
              </a:solidFill>
              <a:latin typeface="Arial"/>
              <a:cs typeface="Arial"/>
            </a:endParaRPr>
          </a:p>
          <a:p>
            <a:pPr eaLnBrk="1" hangingPunct="1">
              <a:lnSpc>
                <a:spcPct val="90000"/>
              </a:lnSpc>
              <a:spcBef>
                <a:spcPts val="800"/>
              </a:spcBef>
            </a:pPr>
            <a:r>
              <a:rPr kumimoji="0" lang="en-US" altLang="ru-RU" sz="1800" i="1" dirty="0">
                <a:solidFill>
                  <a:srgbClr val="000090"/>
                </a:solidFill>
                <a:latin typeface="Arial"/>
                <a:cs typeface="Arial"/>
              </a:rPr>
              <a:t>m</a:t>
            </a:r>
            <a:r>
              <a:rPr kumimoji="0" lang="en-US" altLang="ru-RU" sz="1800" i="1" dirty="0" smtClean="0">
                <a:solidFill>
                  <a:srgbClr val="000090"/>
                </a:solidFill>
                <a:latin typeface="Arial"/>
                <a:cs typeface="Arial"/>
              </a:rPr>
              <a:t>agnets </a:t>
            </a:r>
            <a:r>
              <a:rPr kumimoji="0" lang="en-US" altLang="ru-RU" sz="1800" i="1" dirty="0">
                <a:solidFill>
                  <a:srgbClr val="000090"/>
                </a:solidFill>
                <a:latin typeface="Arial"/>
                <a:cs typeface="Arial"/>
              </a:rPr>
              <a:t>of </a:t>
            </a:r>
            <a:r>
              <a:rPr kumimoji="0" lang="en-US" altLang="ru-RU" sz="1800" i="1" dirty="0" smtClean="0">
                <a:solidFill>
                  <a:srgbClr val="000090"/>
                </a:solidFill>
                <a:latin typeface="Arial"/>
                <a:cs typeface="Arial"/>
              </a:rPr>
              <a:t>channel </a:t>
            </a:r>
            <a:r>
              <a:rPr kumimoji="0" lang="en-US" altLang="ru-RU" sz="1800" i="1" dirty="0">
                <a:solidFill>
                  <a:srgbClr val="000090"/>
                </a:solidFill>
                <a:latin typeface="Arial"/>
                <a:cs typeface="Arial"/>
              </a:rPr>
              <a:t>are in </a:t>
            </a:r>
            <a:r>
              <a:rPr kumimoji="0" lang="en-US" altLang="ru-RU" sz="1800" i="1" dirty="0" smtClean="0">
                <a:solidFill>
                  <a:srgbClr val="000090"/>
                </a:solidFill>
                <a:latin typeface="Arial"/>
                <a:cs typeface="Arial"/>
              </a:rPr>
              <a:t>development;</a:t>
            </a:r>
            <a:endParaRPr kumimoji="0" lang="en-US" altLang="ru-RU" sz="1800" i="1" dirty="0">
              <a:solidFill>
                <a:srgbClr val="000090"/>
              </a:solidFill>
              <a:latin typeface="Arial"/>
              <a:cs typeface="Arial"/>
            </a:endParaRPr>
          </a:p>
          <a:p>
            <a:pPr eaLnBrk="1" hangingPunct="1">
              <a:lnSpc>
                <a:spcPct val="90000"/>
              </a:lnSpc>
              <a:spcBef>
                <a:spcPts val="800"/>
              </a:spcBef>
            </a:pPr>
            <a:r>
              <a:rPr kumimoji="0" lang="en-US" altLang="ru-RU" sz="1800" i="1" dirty="0" err="1" smtClean="0">
                <a:solidFill>
                  <a:srgbClr val="000090"/>
                </a:solidFill>
                <a:latin typeface="Arial"/>
                <a:cs typeface="Arial"/>
              </a:rPr>
              <a:t>Lambertson</a:t>
            </a:r>
            <a:r>
              <a:rPr kumimoji="0" lang="en-US" altLang="ru-RU" sz="1800" i="1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kumimoji="0" lang="en-US" altLang="ru-RU" sz="1800" i="1" dirty="0">
                <a:solidFill>
                  <a:srgbClr val="000090"/>
                </a:solidFill>
                <a:latin typeface="Arial"/>
                <a:cs typeface="Arial"/>
              </a:rPr>
              <a:t>magnet for </a:t>
            </a:r>
            <a:r>
              <a:rPr kumimoji="0" lang="en-US" altLang="ru-RU" sz="1800" i="1" dirty="0" err="1">
                <a:solidFill>
                  <a:srgbClr val="000090"/>
                </a:solidFill>
                <a:latin typeface="Arial"/>
                <a:cs typeface="Arial"/>
              </a:rPr>
              <a:t>Nuclotron</a:t>
            </a:r>
            <a:r>
              <a:rPr kumimoji="0" lang="en-US" altLang="ru-RU" sz="1800" i="1" dirty="0">
                <a:solidFill>
                  <a:srgbClr val="000090"/>
                </a:solidFill>
                <a:latin typeface="Arial"/>
                <a:cs typeface="Arial"/>
              </a:rPr>
              <a:t> injection system is </a:t>
            </a:r>
            <a:r>
              <a:rPr kumimoji="0" lang="en-US" altLang="ru-RU" sz="1800" i="1" dirty="0" smtClean="0">
                <a:solidFill>
                  <a:srgbClr val="000090"/>
                </a:solidFill>
                <a:latin typeface="Arial"/>
                <a:cs typeface="Arial"/>
              </a:rPr>
              <a:t>under design;</a:t>
            </a:r>
            <a:endParaRPr kumimoji="0" lang="en-US" altLang="ru-RU" sz="1800" i="1" dirty="0">
              <a:solidFill>
                <a:srgbClr val="000090"/>
              </a:solidFill>
              <a:latin typeface="Arial"/>
              <a:cs typeface="Arial"/>
            </a:endParaRPr>
          </a:p>
          <a:p>
            <a:pPr eaLnBrk="1" hangingPunct="1">
              <a:lnSpc>
                <a:spcPct val="90000"/>
              </a:lnSpc>
              <a:spcBef>
                <a:spcPts val="800"/>
              </a:spcBef>
            </a:pPr>
            <a:r>
              <a:rPr kumimoji="0" lang="en-US" altLang="ru-RU" sz="1800" i="1" dirty="0" smtClean="0">
                <a:solidFill>
                  <a:srgbClr val="000090"/>
                </a:solidFill>
                <a:latin typeface="Arial"/>
                <a:cs typeface="Arial"/>
              </a:rPr>
              <a:t>prototype </a:t>
            </a:r>
            <a:r>
              <a:rPr kumimoji="0" lang="en-US" altLang="ru-RU" sz="1800" i="1" dirty="0">
                <a:solidFill>
                  <a:srgbClr val="000090"/>
                </a:solidFill>
                <a:latin typeface="Arial"/>
                <a:cs typeface="Arial"/>
              </a:rPr>
              <a:t>of a injection kicker is manufactured and </a:t>
            </a:r>
            <a:r>
              <a:rPr kumimoji="0" lang="en-US" altLang="ru-RU" sz="1800" i="1" dirty="0" smtClean="0">
                <a:solidFill>
                  <a:srgbClr val="000090"/>
                </a:solidFill>
                <a:latin typeface="Arial"/>
                <a:cs typeface="Arial"/>
              </a:rPr>
              <a:t>tested; design </a:t>
            </a:r>
            <a:r>
              <a:rPr kumimoji="0" lang="en-US" altLang="ru-RU" sz="1800" i="1" dirty="0">
                <a:solidFill>
                  <a:srgbClr val="000090"/>
                </a:solidFill>
                <a:latin typeface="Arial"/>
                <a:cs typeface="Arial"/>
              </a:rPr>
              <a:t>of a kicker for </a:t>
            </a:r>
            <a:r>
              <a:rPr kumimoji="0" lang="en-US" altLang="ru-RU" sz="1800" i="1" dirty="0" err="1">
                <a:solidFill>
                  <a:srgbClr val="000090"/>
                </a:solidFill>
                <a:latin typeface="Arial"/>
                <a:cs typeface="Arial"/>
              </a:rPr>
              <a:t>Nuclotron</a:t>
            </a:r>
            <a:r>
              <a:rPr kumimoji="0" lang="en-US" altLang="ru-RU" sz="1800" i="1" dirty="0">
                <a:solidFill>
                  <a:srgbClr val="000090"/>
                </a:solidFill>
                <a:latin typeface="Arial"/>
                <a:cs typeface="Arial"/>
              </a:rPr>
              <a:t> injection system is being </a:t>
            </a:r>
            <a:r>
              <a:rPr kumimoji="0" lang="en-US" altLang="ru-RU" sz="1800" i="1" dirty="0" smtClean="0">
                <a:solidFill>
                  <a:srgbClr val="000090"/>
                </a:solidFill>
                <a:latin typeface="Arial"/>
                <a:cs typeface="Arial"/>
              </a:rPr>
              <a:t>developed;</a:t>
            </a:r>
          </a:p>
          <a:p>
            <a:pPr eaLnBrk="1" hangingPunct="1">
              <a:lnSpc>
                <a:spcPct val="90000"/>
              </a:lnSpc>
              <a:spcBef>
                <a:spcPts val="800"/>
              </a:spcBef>
            </a:pPr>
            <a:r>
              <a:rPr kumimoji="0" lang="en-US" altLang="ru-RU" sz="1800" i="1" dirty="0" smtClean="0">
                <a:solidFill>
                  <a:srgbClr val="000090"/>
                </a:solidFill>
                <a:latin typeface="Arial"/>
                <a:cs typeface="Arial"/>
              </a:rPr>
              <a:t>commissioning	         –  </a:t>
            </a:r>
            <a:r>
              <a:rPr kumimoji="0" lang="en-US" altLang="ru-RU" sz="1800" i="1" dirty="0">
                <a:solidFill>
                  <a:srgbClr val="FF0000"/>
                </a:solidFill>
                <a:latin typeface="Arial"/>
                <a:cs typeface="Arial"/>
              </a:rPr>
              <a:t>December </a:t>
            </a:r>
            <a:r>
              <a:rPr kumimoji="0" lang="en-US" altLang="ru-RU" sz="1800" b="1" i="1" dirty="0">
                <a:solidFill>
                  <a:srgbClr val="FF0000"/>
                </a:solidFill>
                <a:latin typeface="Arial"/>
                <a:cs typeface="Arial"/>
              </a:rPr>
              <a:t>2019</a:t>
            </a:r>
          </a:p>
        </p:txBody>
      </p:sp>
      <p:sp>
        <p:nvSpPr>
          <p:cNvPr id="26631" name="TextBox 7"/>
          <p:cNvSpPr txBox="1">
            <a:spLocks noChangeArrowheads="1"/>
          </p:cNvSpPr>
          <p:nvPr/>
        </p:nvSpPr>
        <p:spPr bwMode="auto">
          <a:xfrm>
            <a:off x="4051300" y="3764957"/>
            <a:ext cx="4851400" cy="400110"/>
          </a:xfrm>
          <a:prstGeom prst="rect">
            <a:avLst/>
          </a:prstGeom>
          <a:solidFill>
            <a:srgbClr val="FFE9D2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kumimoji="0" lang="en-US" altLang="ru-RU" sz="2000" dirty="0">
                <a:solidFill>
                  <a:srgbClr val="000090"/>
                </a:solidFill>
                <a:latin typeface="Arial" panose="020B0604020202020204" pitchFamily="34" charset="0"/>
              </a:rPr>
              <a:t>m</a:t>
            </a:r>
            <a:r>
              <a:rPr kumimoji="0" lang="en-US" altLang="ru-RU" sz="2000" dirty="0" smtClean="0">
                <a:solidFill>
                  <a:srgbClr val="000090"/>
                </a:solidFill>
                <a:latin typeface="Arial" panose="020B0604020202020204" pitchFamily="34" charset="0"/>
              </a:rPr>
              <a:t>ain </a:t>
            </a:r>
            <a:r>
              <a:rPr kumimoji="0" lang="en-US" altLang="ru-RU" sz="2000" dirty="0">
                <a:solidFill>
                  <a:srgbClr val="000090"/>
                </a:solidFill>
                <a:latin typeface="Arial" panose="020B0604020202020204" pitchFamily="34" charset="0"/>
              </a:rPr>
              <a:t>elements of beam transfer systems </a:t>
            </a:r>
            <a:endParaRPr kumimoji="0" lang="ru-RU" altLang="ru-RU" sz="2000" dirty="0">
              <a:solidFill>
                <a:srgbClr val="000090"/>
              </a:solidFill>
              <a:latin typeface="Arial" panose="020B0604020202020204" pitchFamily="34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21425"/>
            <a:ext cx="2133600" cy="476250"/>
          </a:xfrm>
        </p:spPr>
        <p:txBody>
          <a:bodyPr anchor="b"/>
          <a:lstStyle/>
          <a:p>
            <a:pPr>
              <a:defRPr/>
            </a:pPr>
            <a:r>
              <a:rPr lang="en-US" smtClean="0"/>
              <a:t>October 29, 2018</a:t>
            </a:r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21425"/>
            <a:ext cx="2895600" cy="476250"/>
          </a:xfrm>
        </p:spPr>
        <p:txBody>
          <a:bodyPr anchor="b"/>
          <a:lstStyle/>
          <a:p>
            <a:pPr>
              <a:defRPr/>
            </a:pPr>
            <a:r>
              <a:rPr lang="en-GB" smtClean="0"/>
              <a:t>V.Kekelidze, II Collaboration</a:t>
            </a:r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21425"/>
            <a:ext cx="2133600" cy="476250"/>
          </a:xfrm>
        </p:spPr>
        <p:txBody>
          <a:bodyPr anchor="b"/>
          <a:lstStyle/>
          <a:p>
            <a:fld id="{4480217B-8183-4E7A-98AC-12846F6965A4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59580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08456" y="177801"/>
            <a:ext cx="7886700" cy="876299"/>
          </a:xfrm>
          <a:solidFill>
            <a:srgbClr val="9DFCFF"/>
          </a:solidFill>
        </p:spPr>
        <p:txBody>
          <a:bodyPr>
            <a:normAutofit/>
          </a:bodyPr>
          <a:lstStyle/>
          <a:p>
            <a:r>
              <a:rPr lang="en-US" sz="2400" b="1" dirty="0" smtClean="0">
                <a:solidFill>
                  <a:srgbClr val="000090"/>
                </a:solidFill>
                <a:latin typeface="Arial"/>
                <a:cs typeface="Arial"/>
              </a:rPr>
              <a:t>Civil construction works for the transfer channel Booster-</a:t>
            </a:r>
            <a:r>
              <a:rPr lang="en-US" sz="2400" b="1" dirty="0" err="1" smtClean="0">
                <a:solidFill>
                  <a:srgbClr val="000090"/>
                </a:solidFill>
                <a:latin typeface="Arial"/>
                <a:cs typeface="Arial"/>
              </a:rPr>
              <a:t>Nuclotron</a:t>
            </a:r>
            <a:r>
              <a:rPr lang="en-US" sz="2400" b="1" dirty="0" smtClean="0">
                <a:solidFill>
                  <a:srgbClr val="000090"/>
                </a:solidFill>
                <a:latin typeface="Arial"/>
                <a:cs typeface="Arial"/>
              </a:rPr>
              <a:t> are completed.</a:t>
            </a:r>
            <a:endParaRPr lang="ru-RU" sz="2400" b="1" dirty="0">
              <a:solidFill>
                <a:srgbClr val="000090"/>
              </a:solidFill>
              <a:latin typeface="Arial"/>
              <a:cs typeface="Arial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46825"/>
            <a:ext cx="2133600" cy="476250"/>
          </a:xfrm>
        </p:spPr>
        <p:txBody>
          <a:bodyPr anchor="b"/>
          <a:lstStyle/>
          <a:p>
            <a:pPr>
              <a:defRPr/>
            </a:pPr>
            <a:r>
              <a:rPr lang="en-US" smtClean="0"/>
              <a:t>October 29, 2018</a:t>
            </a:r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46825"/>
            <a:ext cx="2895600" cy="476250"/>
          </a:xfrm>
        </p:spPr>
        <p:txBody>
          <a:bodyPr anchor="b"/>
          <a:lstStyle/>
          <a:p>
            <a:pPr>
              <a:defRPr/>
            </a:pPr>
            <a:r>
              <a:rPr lang="en-GB" smtClean="0"/>
              <a:t>V.Kekelidze, II Collaboration</a:t>
            </a: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46825"/>
            <a:ext cx="2133600" cy="476250"/>
          </a:xfrm>
        </p:spPr>
        <p:txBody>
          <a:bodyPr anchor="b"/>
          <a:lstStyle/>
          <a:p>
            <a:fld id="{4480217B-8183-4E7A-98AC-12846F6965A4}" type="slidenum">
              <a:rPr lang="ru-RU" smtClean="0"/>
              <a:pPr/>
              <a:t>17</a:t>
            </a:fld>
            <a:endParaRPr lang="ru-RU"/>
          </a:p>
        </p:txBody>
      </p:sp>
      <p:pic>
        <p:nvPicPr>
          <p:cNvPr id="7" name="Content Placeholder 6" descr="20180919_124238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6" b="13336"/>
          <a:stretch>
            <a:fillRect/>
          </a:stretch>
        </p:blipFill>
        <p:spPr>
          <a:xfrm>
            <a:off x="1414739" y="1371601"/>
            <a:ext cx="7729261" cy="4250796"/>
          </a:xfr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31514" y="2201783"/>
            <a:ext cx="5193629" cy="350520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841500" y="1409700"/>
            <a:ext cx="22032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September 14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423833" y="1426635"/>
            <a:ext cx="22032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September 20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50699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720493" y="201176"/>
            <a:ext cx="5486448" cy="461665"/>
          </a:xfrm>
          <a:prstGeom prst="rect">
            <a:avLst/>
          </a:prstGeom>
          <a:solidFill>
            <a:srgbClr val="9DFCFF"/>
          </a:solidFill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90"/>
                </a:solidFill>
              </a:rPr>
              <a:t>Booster assembling </a:t>
            </a:r>
            <a:r>
              <a:rPr lang="en-US" sz="2400" b="1" dirty="0" smtClean="0">
                <a:solidFill>
                  <a:srgbClr val="000090"/>
                </a:solidFill>
              </a:rPr>
              <a:t>time</a:t>
            </a:r>
            <a:r>
              <a:rPr lang="en-US" sz="2400" b="1" dirty="0">
                <a:solidFill>
                  <a:srgbClr val="000090"/>
                </a:solidFill>
              </a:rPr>
              <a:t>-</a:t>
            </a:r>
            <a:r>
              <a:rPr lang="en-US" sz="2400" b="1" dirty="0" smtClean="0">
                <a:solidFill>
                  <a:srgbClr val="000090"/>
                </a:solidFill>
              </a:rPr>
              <a:t>schedule</a:t>
            </a:r>
            <a:endParaRPr lang="ru-RU" sz="2400" b="1" dirty="0">
              <a:solidFill>
                <a:srgbClr val="000090"/>
              </a:solidFill>
            </a:endParaRPr>
          </a:p>
        </p:txBody>
      </p:sp>
      <p:sp>
        <p:nvSpPr>
          <p:cNvPr id="5" name="Стрелка вниз 4"/>
          <p:cNvSpPr/>
          <p:nvPr/>
        </p:nvSpPr>
        <p:spPr>
          <a:xfrm>
            <a:off x="4568299" y="1284387"/>
            <a:ext cx="70927" cy="216024"/>
          </a:xfrm>
          <a:prstGeom prst="downArrow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pic>
        <p:nvPicPr>
          <p:cNvPr id="16" name="Picture 17" descr="D:\Library\RI\JINR\Проекты\NICA\SCMD\Доклады\index.jpg"/>
          <p:cNvPicPr>
            <a:picLocks noChangeAspect="1" noChangeArrowheads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66" y="76200"/>
            <a:ext cx="720034" cy="625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34125"/>
            <a:ext cx="2133600" cy="476250"/>
          </a:xfrm>
        </p:spPr>
        <p:txBody>
          <a:bodyPr anchor="b"/>
          <a:lstStyle/>
          <a:p>
            <a:pPr>
              <a:defRPr/>
            </a:pPr>
            <a:r>
              <a:rPr lang="en-US" smtClean="0"/>
              <a:t>October 29, 2018</a:t>
            </a:r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34125"/>
            <a:ext cx="2895600" cy="476250"/>
          </a:xfrm>
        </p:spPr>
        <p:txBody>
          <a:bodyPr anchor="b"/>
          <a:lstStyle/>
          <a:p>
            <a:pPr>
              <a:defRPr/>
            </a:pPr>
            <a:r>
              <a:rPr lang="en-GB" smtClean="0"/>
              <a:t>V.Kekelidze, II Collaboration</a:t>
            </a: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34125"/>
            <a:ext cx="2133600" cy="476250"/>
          </a:xfrm>
        </p:spPr>
        <p:txBody>
          <a:bodyPr anchor="b"/>
          <a:lstStyle/>
          <a:p>
            <a:fld id="{4480217B-8183-4E7A-98AC-12846F6965A4}" type="slidenum">
              <a:rPr lang="ru-RU" smtClean="0"/>
              <a:pPr/>
              <a:t>18</a:t>
            </a:fld>
            <a:endParaRPr lang="ru-RU"/>
          </a:p>
        </p:txBody>
      </p:sp>
      <p:graphicFrame>
        <p:nvGraphicFramePr>
          <p:cNvPr id="1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2920767"/>
              </p:ext>
            </p:extLst>
          </p:nvPr>
        </p:nvGraphicFramePr>
        <p:xfrm>
          <a:off x="271265" y="806997"/>
          <a:ext cx="8758435" cy="5658060"/>
        </p:xfrm>
        <a:graphic>
          <a:graphicData uri="http://schemas.openxmlformats.org/drawingml/2006/table">
            <a:tbl>
              <a:tblPr>
                <a:tableStyleId>{8EC20E35-A176-4012-BC5E-935CFFF8708E}</a:tableStyleId>
              </a:tblPr>
              <a:tblGrid>
                <a:gridCol w="44450"/>
                <a:gridCol w="2529085"/>
                <a:gridCol w="444851"/>
                <a:gridCol w="316032"/>
                <a:gridCol w="316032"/>
                <a:gridCol w="316032"/>
                <a:gridCol w="316032"/>
                <a:gridCol w="316032"/>
                <a:gridCol w="316032"/>
                <a:gridCol w="367505"/>
                <a:gridCol w="316032"/>
                <a:gridCol w="316032"/>
                <a:gridCol w="316032"/>
                <a:gridCol w="316032"/>
                <a:gridCol w="316032"/>
                <a:gridCol w="316032"/>
                <a:gridCol w="316032"/>
                <a:gridCol w="316032"/>
                <a:gridCol w="316032"/>
                <a:gridCol w="316032"/>
                <a:gridCol w="316032"/>
              </a:tblGrid>
              <a:tr h="359327">
                <a:tc rowSpan="2" gridSpan="2">
                  <a:txBody>
                    <a:bodyPr/>
                    <a:lstStyle/>
                    <a:p>
                      <a:pPr algn="ctr" fontAlgn="ctr"/>
                      <a:r>
                        <a:rPr lang="en-US" sz="1800" b="1" u="none" strike="noStrike" dirty="0">
                          <a:solidFill>
                            <a:srgbClr val="000090"/>
                          </a:solidFill>
                          <a:effectLst/>
                          <a:latin typeface="Arial"/>
                          <a:cs typeface="Arial"/>
                        </a:rPr>
                        <a:t>Booster </a:t>
                      </a:r>
                      <a:r>
                        <a:rPr lang="en-US" sz="1800" b="1" u="none" strike="noStrike" dirty="0" smtClean="0">
                          <a:solidFill>
                            <a:srgbClr val="000090"/>
                          </a:solidFill>
                          <a:effectLst/>
                          <a:latin typeface="Arial"/>
                          <a:cs typeface="Arial"/>
                        </a:rPr>
                        <a:t>assembly</a:t>
                      </a:r>
                      <a:endParaRPr lang="en-US" sz="1800" b="1" i="0" u="none" strike="noStrike" dirty="0">
                        <a:solidFill>
                          <a:srgbClr val="00009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8">
                  <a:txBody>
                    <a:bodyPr/>
                    <a:lstStyle/>
                    <a:p>
                      <a:pPr algn="ctr" fontAlgn="b"/>
                      <a:r>
                        <a:rPr lang="ru-RU" sz="18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2018</a:t>
                      </a:r>
                      <a:endParaRPr lang="ru-RU" sz="18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9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11"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201</a:t>
                      </a:r>
                      <a:r>
                        <a:rPr lang="en-US" sz="1800" b="1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9</a:t>
                      </a:r>
                      <a:endParaRPr lang="ru-RU" sz="18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9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</a:tr>
              <a:tr h="277333"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2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3C9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2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VI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2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VII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u="none" strike="noStrike" dirty="0">
                          <a:effectLst/>
                        </a:rPr>
                        <a:t>VIII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IX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3C9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X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3C9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XI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3C9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XII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3C9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3C9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II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3C9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III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3C9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IV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3C9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V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3C9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u="none" strike="noStrike" dirty="0" smtClean="0">
                          <a:effectLst/>
                        </a:rPr>
                        <a:t>VI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3C9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u="none" strike="noStrike" dirty="0" smtClean="0">
                          <a:effectLst/>
                        </a:rPr>
                        <a:t>VII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3C9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VIII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3C9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 smtClean="0">
                          <a:effectLst/>
                        </a:rPr>
                        <a:t>IX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3C9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 smtClean="0">
                          <a:effectLst/>
                        </a:rPr>
                        <a:t>X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3C9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 smtClean="0">
                          <a:effectLst/>
                        </a:rPr>
                        <a:t>XI  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3C9FF"/>
                    </a:solidFill>
                  </a:tcPr>
                </a:tc>
              </a:tr>
              <a:tr h="359328">
                <a:tc gridSpan="21">
                  <a:txBody>
                    <a:bodyPr/>
                    <a:lstStyle/>
                    <a:p>
                      <a:pPr algn="l" fontAlgn="b"/>
                      <a:r>
                        <a:rPr lang="en-US" sz="1800" b="1" u="none" strike="noStrike" dirty="0" smtClean="0">
                          <a:solidFill>
                            <a:srgbClr val="000090"/>
                          </a:solidFill>
                          <a:effectLst/>
                          <a:latin typeface="Arial"/>
                          <a:cs typeface="Arial"/>
                        </a:rPr>
                        <a:t> “Cold”</a:t>
                      </a:r>
                      <a:r>
                        <a:rPr lang="en-US" sz="1800" b="1" u="none" strike="noStrike" baseline="0" dirty="0" smtClean="0">
                          <a:solidFill>
                            <a:srgbClr val="000090"/>
                          </a:solidFill>
                          <a:effectLst/>
                          <a:latin typeface="Arial"/>
                          <a:cs typeface="Arial"/>
                        </a:rPr>
                        <a:t> sections</a:t>
                      </a:r>
                      <a:endParaRPr lang="en-US" sz="1800" b="1" i="0" u="none" strike="noStrike" dirty="0">
                        <a:solidFill>
                          <a:srgbClr val="00009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9525" marR="9525" marT="9525" marB="0">
                    <a:lnL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b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00156"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i="1" u="none" strike="noStrike" dirty="0" smtClean="0">
                          <a:solidFill>
                            <a:srgbClr val="000090"/>
                          </a:solidFill>
                          <a:effectLst/>
                          <a:latin typeface="Arial"/>
                          <a:cs typeface="Arial"/>
                        </a:rPr>
                        <a:t> Quadrant </a:t>
                      </a:r>
                      <a:r>
                        <a:rPr lang="en-US" sz="1800" i="1" u="none" strike="noStrike" dirty="0">
                          <a:solidFill>
                            <a:srgbClr val="000090"/>
                          </a:solidFill>
                          <a:effectLst/>
                          <a:latin typeface="Arial"/>
                          <a:cs typeface="Arial"/>
                        </a:rPr>
                        <a:t>1</a:t>
                      </a:r>
                      <a:endParaRPr lang="en-US" sz="1800" b="0" i="1" u="none" strike="noStrike" dirty="0">
                        <a:solidFill>
                          <a:srgbClr val="00009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i="1" u="none" strike="noStrike" dirty="0" smtClean="0">
                          <a:solidFill>
                            <a:srgbClr val="000090"/>
                          </a:solidFill>
                          <a:effectLst/>
                          <a:latin typeface="Arial"/>
                          <a:cs typeface="Arial"/>
                        </a:rPr>
                        <a:t> Quadrant </a:t>
                      </a:r>
                      <a:r>
                        <a:rPr lang="en-US" sz="1800" i="1" u="none" strike="noStrike" dirty="0">
                          <a:solidFill>
                            <a:srgbClr val="000090"/>
                          </a:solidFill>
                          <a:effectLst/>
                          <a:latin typeface="Arial"/>
                          <a:cs typeface="Arial"/>
                        </a:rPr>
                        <a:t>2</a:t>
                      </a:r>
                      <a:endParaRPr lang="en-US" sz="1800" b="0" i="1" u="none" strike="noStrike" dirty="0">
                        <a:solidFill>
                          <a:srgbClr val="00009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16024"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i="1" u="none" strike="noStrike" dirty="0" smtClean="0">
                          <a:solidFill>
                            <a:srgbClr val="000090"/>
                          </a:solidFill>
                          <a:effectLst/>
                          <a:latin typeface="Arial"/>
                          <a:cs typeface="Arial"/>
                        </a:rPr>
                        <a:t> Quadrant </a:t>
                      </a:r>
                      <a:r>
                        <a:rPr lang="en-US" sz="1800" i="1" u="none" strike="noStrike" dirty="0">
                          <a:solidFill>
                            <a:srgbClr val="000090"/>
                          </a:solidFill>
                          <a:effectLst/>
                          <a:latin typeface="Arial"/>
                          <a:cs typeface="Arial"/>
                        </a:rPr>
                        <a:t>3</a:t>
                      </a:r>
                      <a:endParaRPr lang="en-US" sz="1800" b="0" i="1" u="none" strike="noStrike" dirty="0">
                        <a:solidFill>
                          <a:srgbClr val="00009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20211"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i="1" u="none" strike="noStrike" dirty="0" smtClean="0">
                          <a:solidFill>
                            <a:srgbClr val="000090"/>
                          </a:solidFill>
                          <a:effectLst/>
                          <a:latin typeface="Arial"/>
                          <a:cs typeface="Arial"/>
                        </a:rPr>
                        <a:t> Quadrant </a:t>
                      </a:r>
                      <a:r>
                        <a:rPr lang="en-US" sz="1800" i="1" u="none" strike="noStrike" dirty="0">
                          <a:solidFill>
                            <a:srgbClr val="000090"/>
                          </a:solidFill>
                          <a:effectLst/>
                          <a:latin typeface="Arial"/>
                          <a:cs typeface="Arial"/>
                        </a:rPr>
                        <a:t>4</a:t>
                      </a:r>
                      <a:endParaRPr lang="en-US" sz="1800" b="0" i="1" u="none" strike="noStrike" dirty="0">
                        <a:solidFill>
                          <a:srgbClr val="00009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30437"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1" u="none" strike="noStrike" dirty="0" smtClean="0">
                          <a:solidFill>
                            <a:srgbClr val="000090"/>
                          </a:solidFill>
                          <a:effectLst/>
                          <a:latin typeface="Arial"/>
                          <a:cs typeface="Arial"/>
                        </a:rPr>
                        <a:t> bypasses</a:t>
                      </a:r>
                      <a:r>
                        <a:rPr lang="en-US" sz="1800" b="0" i="1" u="none" strike="noStrike" baseline="0" dirty="0" smtClean="0">
                          <a:solidFill>
                            <a:srgbClr val="000090"/>
                          </a:solidFill>
                          <a:effectLst/>
                          <a:latin typeface="Arial"/>
                          <a:cs typeface="Arial"/>
                        </a:rPr>
                        <a:t> and ends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794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525" marR="9525" marT="0" marB="0" anchor="b">
                    <a:lnL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i="1" dirty="0" smtClean="0">
                          <a:solidFill>
                            <a:srgbClr val="000090"/>
                          </a:solidFill>
                        </a:rPr>
                        <a:t> reference magnets</a:t>
                      </a:r>
                      <a:endParaRPr lang="en-US" i="1" dirty="0">
                        <a:solidFill>
                          <a:srgbClr val="000090"/>
                        </a:solidFill>
                      </a:endParaRPr>
                    </a:p>
                  </a:txBody>
                  <a:tcPr marL="9525" marR="9525" marT="0" marB="0" anchor="b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79400">
                <a:tc>
                  <a:txBody>
                    <a:bodyPr/>
                    <a:lstStyle/>
                    <a:p>
                      <a:r>
                        <a:rPr lang="en-US" b="1" i="0" dirty="0" smtClean="0"/>
                        <a:t>  </a:t>
                      </a:r>
                      <a:r>
                        <a:rPr lang="en-US" b="1" i="0" baseline="0" dirty="0" smtClean="0"/>
                        <a:t> </a:t>
                      </a:r>
                      <a:endParaRPr lang="en-US" b="1" i="0" dirty="0"/>
                    </a:p>
                  </a:txBody>
                  <a:tcPr marL="9525" marR="9525" marT="0" marB="0" anchor="b">
                    <a:lnL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1" i="0" dirty="0" smtClean="0">
                          <a:solidFill>
                            <a:srgbClr val="000090"/>
                          </a:solidFill>
                        </a:rPr>
                        <a:t>“Warm”</a:t>
                      </a:r>
                      <a:r>
                        <a:rPr lang="en-US" b="1" i="0" baseline="0" dirty="0" smtClean="0">
                          <a:solidFill>
                            <a:srgbClr val="000090"/>
                          </a:solidFill>
                        </a:rPr>
                        <a:t> sections</a:t>
                      </a:r>
                      <a:endParaRPr lang="en-US" b="1" i="0" dirty="0">
                        <a:solidFill>
                          <a:srgbClr val="000090"/>
                        </a:solidFill>
                      </a:endParaRPr>
                    </a:p>
                  </a:txBody>
                  <a:tcPr marL="9525" marR="9525" marT="0" marB="0" anchor="b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525" marR="9525" marT="9525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525" marR="9525" marT="9525" marB="0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525" marR="9525" marT="9525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525" marR="9525" marT="9525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525" marR="9525" marT="9525" marB="0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525" marR="9525" marT="9525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08610"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i="1" u="none" strike="noStrike" dirty="0" smtClean="0">
                          <a:solidFill>
                            <a:srgbClr val="000090"/>
                          </a:solidFill>
                          <a:effectLst/>
                          <a:latin typeface="Arial"/>
                          <a:cs typeface="Arial"/>
                        </a:rPr>
                        <a:t> E-cooling</a:t>
                      </a:r>
                      <a:endParaRPr lang="en-US" sz="1800" b="0" i="1" u="none" strike="noStrike" dirty="0">
                        <a:solidFill>
                          <a:srgbClr val="00009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AA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AA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AAC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l" fontAlgn="b"/>
                      <a:r>
                        <a:rPr lang="ru-RU" sz="1800" u="none" strike="noStrike" dirty="0" smtClean="0">
                          <a:solidFill>
                            <a:srgbClr val="008000"/>
                          </a:solidFill>
                          <a:effectLst/>
                        </a:rPr>
                        <a:t> </a:t>
                      </a:r>
                      <a:r>
                        <a:rPr lang="en-US" sz="1800" i="1" u="none" strike="noStrike" dirty="0" smtClean="0">
                          <a:solidFill>
                            <a:srgbClr val="000090"/>
                          </a:solidFill>
                          <a:effectLst/>
                        </a:rPr>
                        <a:t>commissioned</a:t>
                      </a:r>
                      <a:endParaRPr lang="ru-RU" sz="1800" b="0" i="1" u="none" strike="noStrike" dirty="0">
                        <a:solidFill>
                          <a:srgbClr val="00009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AAC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16024">
                <a:tc>
                  <a:txBody>
                    <a:bodyPr/>
                    <a:lstStyle/>
                    <a:p>
                      <a:endParaRPr lang="en-US" dirty="0" smtClean="0"/>
                    </a:p>
                  </a:txBody>
                  <a:tcPr marL="9525" marR="9525" marT="9525" marB="0" anchor="b">
                    <a:lnL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i="1" dirty="0" smtClean="0">
                          <a:solidFill>
                            <a:srgbClr val="000090"/>
                          </a:solidFill>
                        </a:rPr>
                        <a:t> injection</a:t>
                      </a:r>
                      <a:r>
                        <a:rPr lang="en-US" i="1" baseline="0" dirty="0" smtClean="0">
                          <a:solidFill>
                            <a:srgbClr val="000090"/>
                          </a:solidFill>
                        </a:rPr>
                        <a:t> section</a:t>
                      </a:r>
                      <a:endParaRPr lang="en-US" i="1" dirty="0">
                        <a:solidFill>
                          <a:srgbClr val="000090"/>
                        </a:solidFill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9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AA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AA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AA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16024">
                <a:tc>
                  <a:txBody>
                    <a:bodyPr/>
                    <a:lstStyle/>
                    <a:p>
                      <a:endParaRPr lang="en-US" dirty="0" smtClean="0"/>
                    </a:p>
                  </a:txBody>
                  <a:tcPr marL="9525" marR="9525" marT="9525" marB="0" anchor="b">
                    <a:lnL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i="1" dirty="0" smtClean="0">
                          <a:solidFill>
                            <a:srgbClr val="000090"/>
                          </a:solidFill>
                        </a:rPr>
                        <a:t> beam</a:t>
                      </a:r>
                      <a:r>
                        <a:rPr lang="en-US" i="1" baseline="0" dirty="0" smtClean="0">
                          <a:solidFill>
                            <a:srgbClr val="000090"/>
                          </a:solidFill>
                        </a:rPr>
                        <a:t> extraction section</a:t>
                      </a:r>
                      <a:endParaRPr lang="en-US" i="1" dirty="0">
                        <a:solidFill>
                          <a:srgbClr val="000090"/>
                        </a:solidFill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9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AA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AA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AA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AAC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AA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AA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AAC"/>
                    </a:solidFill>
                  </a:tcPr>
                </a:tc>
              </a:tr>
              <a:tr h="29221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525" marR="9525" marT="9525" marB="0" anchor="b">
                    <a:lnL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i="1" dirty="0" smtClean="0">
                          <a:solidFill>
                            <a:srgbClr val="000090"/>
                          </a:solidFill>
                        </a:rPr>
                        <a:t> RF system</a:t>
                      </a:r>
                      <a:endParaRPr lang="en-US" i="1" dirty="0">
                        <a:solidFill>
                          <a:srgbClr val="000090"/>
                        </a:solidFill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AA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AA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AA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AA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04168">
                <a:tc gridSpan="21">
                  <a:txBody>
                    <a:bodyPr/>
                    <a:lstStyle/>
                    <a:p>
                      <a:pPr algn="l" fontAlgn="b"/>
                      <a:r>
                        <a:rPr lang="en-US" sz="1800" b="1" u="none" strike="noStrike" dirty="0" smtClean="0">
                          <a:solidFill>
                            <a:srgbClr val="000090"/>
                          </a:solidFill>
                          <a:effectLst/>
                          <a:latin typeface="Arial"/>
                          <a:cs typeface="Arial"/>
                        </a:rPr>
                        <a:t> Systems</a:t>
                      </a:r>
                      <a:endParaRPr lang="en-US" sz="1800" b="1" i="0" u="none" strike="noStrike" dirty="0">
                        <a:solidFill>
                          <a:srgbClr val="00009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9525" marR="9525" marT="9525" marB="0">
                    <a:lnL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b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64955"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i="1" u="none" strike="noStrike" dirty="0" smtClean="0">
                          <a:solidFill>
                            <a:srgbClr val="000090"/>
                          </a:solidFill>
                          <a:effectLst/>
                          <a:latin typeface="Arial"/>
                          <a:cs typeface="Arial"/>
                        </a:rPr>
                        <a:t> vacuum system</a:t>
                      </a:r>
                      <a:endParaRPr lang="en-US" sz="1800" b="0" i="1" u="none" strike="noStrike" dirty="0">
                        <a:solidFill>
                          <a:srgbClr val="00009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64955"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1" u="none" strike="noStrike" dirty="0" smtClean="0">
                          <a:solidFill>
                            <a:srgbClr val="000090"/>
                          </a:solidFill>
                          <a:effectLst/>
                          <a:latin typeface="Arial"/>
                          <a:cs typeface="Arial"/>
                        </a:rPr>
                        <a:t> power supply</a:t>
                      </a:r>
                      <a:endParaRPr lang="en-US" sz="1800" b="0" i="1" u="none" strike="noStrike" dirty="0">
                        <a:solidFill>
                          <a:srgbClr val="00009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64955"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1" u="none" strike="noStrike" dirty="0" smtClean="0">
                          <a:solidFill>
                            <a:srgbClr val="000090"/>
                          </a:solidFill>
                          <a:effectLst/>
                          <a:latin typeface="Arial"/>
                          <a:cs typeface="Arial"/>
                        </a:rPr>
                        <a:t> cryogenic system</a:t>
                      </a:r>
                      <a:endParaRPr lang="en-US" sz="1800" b="0" i="1" u="none" strike="noStrike" dirty="0">
                        <a:solidFill>
                          <a:srgbClr val="00009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64955"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1" u="none" strike="noStrike" dirty="0" smtClean="0">
                          <a:solidFill>
                            <a:srgbClr val="000090"/>
                          </a:solidFill>
                          <a:effectLst/>
                          <a:latin typeface="Arial"/>
                          <a:cs typeface="Arial"/>
                        </a:rPr>
                        <a:t> thermometry system</a:t>
                      </a:r>
                      <a:endParaRPr lang="en-US" sz="1800" b="0" i="1" u="none" strike="noStrike" dirty="0">
                        <a:solidFill>
                          <a:srgbClr val="00009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19" name="Стрелка вниз 4"/>
          <p:cNvSpPr/>
          <p:nvPr/>
        </p:nvSpPr>
        <p:spPr>
          <a:xfrm>
            <a:off x="4508786" y="1487587"/>
            <a:ext cx="94569" cy="216024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cxnSp>
        <p:nvCxnSpPr>
          <p:cNvPr id="20" name="Прямая со стрелкой 9"/>
          <p:cNvCxnSpPr>
            <a:stCxn id="24" idx="1"/>
          </p:cNvCxnSpPr>
          <p:nvPr/>
        </p:nvCxnSpPr>
        <p:spPr>
          <a:xfrm flipH="1">
            <a:off x="5910722" y="1789716"/>
            <a:ext cx="248778" cy="20418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12"/>
          <p:cNvCxnSpPr/>
          <p:nvPr/>
        </p:nvCxnSpPr>
        <p:spPr>
          <a:xfrm flipH="1">
            <a:off x="7448539" y="2844800"/>
            <a:ext cx="349261" cy="287535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Прямоугольник 2"/>
          <p:cNvSpPr/>
          <p:nvPr/>
        </p:nvSpPr>
        <p:spPr>
          <a:xfrm>
            <a:off x="5717046" y="1460500"/>
            <a:ext cx="625475" cy="4997450"/>
          </a:xfrm>
          <a:prstGeom prst="rect">
            <a:avLst/>
          </a:prstGeom>
          <a:solidFill>
            <a:srgbClr val="00B050">
              <a:alpha val="3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16"/>
          <p:cNvSpPr/>
          <p:nvPr/>
        </p:nvSpPr>
        <p:spPr>
          <a:xfrm>
            <a:off x="7221996" y="1473200"/>
            <a:ext cx="644525" cy="4991100"/>
          </a:xfrm>
          <a:prstGeom prst="rect">
            <a:avLst/>
          </a:prstGeom>
          <a:solidFill>
            <a:srgbClr val="00B050">
              <a:alpha val="3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Arial" panose="020B0604020202020204" pitchFamily="34" charset="0"/>
            </a:endParaRPr>
          </a:p>
          <a:p>
            <a:pPr algn="ctr"/>
            <a:endParaRPr lang="ru-RU" dirty="0"/>
          </a:p>
        </p:txBody>
      </p:sp>
      <p:sp>
        <p:nvSpPr>
          <p:cNvPr id="24" name="TextBox 23"/>
          <p:cNvSpPr txBox="1"/>
          <p:nvPr/>
        </p:nvSpPr>
        <p:spPr>
          <a:xfrm>
            <a:off x="6159500" y="1620439"/>
            <a:ext cx="2870200" cy="33855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rgbClr val="000090"/>
                </a:solidFill>
              </a:rPr>
              <a:t>t</a:t>
            </a:r>
            <a:r>
              <a:rPr lang="en-US" sz="1600" i="1" dirty="0" smtClean="0">
                <a:solidFill>
                  <a:srgbClr val="000090"/>
                </a:solidFill>
              </a:rPr>
              <a:t>echnological </a:t>
            </a:r>
            <a:r>
              <a:rPr lang="en-US" sz="1600" i="1" dirty="0">
                <a:solidFill>
                  <a:srgbClr val="000090"/>
                </a:solidFill>
              </a:rPr>
              <a:t>commissioning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404100" y="2367815"/>
            <a:ext cx="1612900" cy="58477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rgbClr val="000090"/>
                </a:solidFill>
              </a:rPr>
              <a:t>c</a:t>
            </a:r>
            <a:r>
              <a:rPr lang="en-US" sz="1600" i="1" dirty="0" smtClean="0">
                <a:solidFill>
                  <a:srgbClr val="000090"/>
                </a:solidFill>
              </a:rPr>
              <a:t>ommissioning</a:t>
            </a:r>
            <a:endParaRPr lang="en-US" sz="1600" i="1" dirty="0">
              <a:solidFill>
                <a:srgbClr val="000090"/>
              </a:solidFill>
            </a:endParaRPr>
          </a:p>
          <a:p>
            <a:pPr algn="ctr"/>
            <a:r>
              <a:rPr lang="en-US" sz="1600" i="1" dirty="0">
                <a:solidFill>
                  <a:srgbClr val="000090"/>
                </a:solidFill>
              </a:rPr>
              <a:t>with beam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-254000" y="28194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31" name="Picture 6" descr="NICA-Logo_4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5400" y="0"/>
            <a:ext cx="1498600" cy="7381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13465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1" name="Рисунок 8" descr="NC_Ring503m_Io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927100"/>
            <a:ext cx="8966200" cy="575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5" name="TextBox 52"/>
          <p:cNvSpPr txBox="1">
            <a:spLocks noChangeArrowheads="1"/>
          </p:cNvSpPr>
          <p:nvPr/>
        </p:nvSpPr>
        <p:spPr bwMode="auto">
          <a:xfrm>
            <a:off x="3502025" y="160338"/>
            <a:ext cx="1963738" cy="461962"/>
          </a:xfrm>
          <a:prstGeom prst="rect">
            <a:avLst/>
          </a:prstGeom>
          <a:solidFill>
            <a:srgbClr val="000090"/>
          </a:solidFill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>
                <a:solidFill>
                  <a:srgbClr val="FFFFFF"/>
                </a:solidFill>
              </a:rPr>
              <a:t>The Collider  </a:t>
            </a:r>
            <a:endParaRPr lang="ru-RU" b="1">
              <a:solidFill>
                <a:srgbClr val="FFFFFF"/>
              </a:solidFill>
            </a:endParaRPr>
          </a:p>
        </p:txBody>
      </p:sp>
      <p:sp>
        <p:nvSpPr>
          <p:cNvPr id="71686" name="Rectangle 6"/>
          <p:cNvSpPr>
            <a:spLocks noChangeArrowheads="1"/>
          </p:cNvSpPr>
          <p:nvPr/>
        </p:nvSpPr>
        <p:spPr bwMode="auto">
          <a:xfrm>
            <a:off x="2686050" y="604838"/>
            <a:ext cx="34925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000" b="1">
                <a:solidFill>
                  <a:srgbClr val="000090"/>
                </a:solidFill>
              </a:rPr>
              <a:t>45 T*m</a:t>
            </a:r>
            <a:r>
              <a:rPr lang="en-US" sz="2000" i="1">
                <a:solidFill>
                  <a:srgbClr val="000090"/>
                </a:solidFill>
              </a:rPr>
              <a:t>,  4.5 GeV/u for </a:t>
            </a:r>
            <a:r>
              <a:rPr lang="en-US" sz="2000" b="1" i="1">
                <a:solidFill>
                  <a:srgbClr val="FF0000"/>
                </a:solidFill>
              </a:rPr>
              <a:t>Au</a:t>
            </a:r>
            <a:r>
              <a:rPr lang="en-US" sz="2000" b="1" i="1" baseline="30000">
                <a:solidFill>
                  <a:srgbClr val="FF0000"/>
                </a:solidFill>
              </a:rPr>
              <a:t>79+</a:t>
            </a:r>
            <a:r>
              <a:rPr lang="en-US" sz="2000" i="1" baseline="30000">
                <a:solidFill>
                  <a:srgbClr val="000090"/>
                </a:solidFill>
              </a:rPr>
              <a:t> </a:t>
            </a:r>
          </a:p>
        </p:txBody>
      </p:sp>
      <p:pic>
        <p:nvPicPr>
          <p:cNvPr id="71687" name="Picture 2" descr="E:\Мои документы\NICA\foto\Коллайдер\модуль с диполем\DSC01395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275" y="2400300"/>
            <a:ext cx="1660525" cy="2430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8" name="Рисунок 13" descr="DSC00980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6400" y="2354263"/>
            <a:ext cx="1574800" cy="2509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9" name="TextBox 12"/>
          <p:cNvSpPr txBox="1">
            <a:spLocks noChangeArrowheads="1"/>
          </p:cNvSpPr>
          <p:nvPr/>
        </p:nvSpPr>
        <p:spPr bwMode="auto">
          <a:xfrm>
            <a:off x="112713" y="5524500"/>
            <a:ext cx="30575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>
                <a:solidFill>
                  <a:srgbClr val="000090"/>
                </a:solidFill>
              </a:rPr>
              <a:t>Double aperture magnets:</a:t>
            </a:r>
          </a:p>
          <a:p>
            <a:pPr eaLnBrk="1" hangingPunct="1"/>
            <a:r>
              <a:rPr lang="en-US" sz="1800" i="1">
                <a:solidFill>
                  <a:srgbClr val="000090"/>
                </a:solidFill>
              </a:rPr>
              <a:t>dipole &amp; quadrupole </a:t>
            </a:r>
          </a:p>
          <a:p>
            <a:pPr eaLnBrk="1" hangingPunct="1"/>
            <a:r>
              <a:rPr lang="en-US" sz="1800" i="1">
                <a:solidFill>
                  <a:srgbClr val="000090"/>
                </a:solidFill>
              </a:rPr>
              <a:t>prototypes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812800" y="4025900"/>
            <a:ext cx="1143000" cy="19812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V="1">
            <a:off x="2311400" y="4775200"/>
            <a:ext cx="4800600" cy="12446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1692" name="TextBox 24"/>
          <p:cNvSpPr txBox="1">
            <a:spLocks noChangeArrowheads="1"/>
          </p:cNvSpPr>
          <p:nvPr/>
        </p:nvSpPr>
        <p:spPr bwMode="auto">
          <a:xfrm>
            <a:off x="4495800" y="4800600"/>
            <a:ext cx="696913" cy="369888"/>
          </a:xfrm>
          <a:prstGeom prst="rect">
            <a:avLst/>
          </a:prstGeom>
          <a:solidFill>
            <a:srgbClr val="00009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chemeClr val="bg1"/>
                </a:solidFill>
              </a:rPr>
              <a:t>MPD</a:t>
            </a:r>
          </a:p>
        </p:txBody>
      </p:sp>
      <p:sp>
        <p:nvSpPr>
          <p:cNvPr id="71693" name="TextBox 25"/>
          <p:cNvSpPr txBox="1">
            <a:spLocks noChangeArrowheads="1"/>
          </p:cNvSpPr>
          <p:nvPr/>
        </p:nvSpPr>
        <p:spPr bwMode="auto">
          <a:xfrm>
            <a:off x="4445000" y="1917700"/>
            <a:ext cx="658813" cy="369888"/>
          </a:xfrm>
          <a:prstGeom prst="rect">
            <a:avLst/>
          </a:prstGeom>
          <a:solidFill>
            <a:srgbClr val="00009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chemeClr val="bg1"/>
                </a:solidFill>
              </a:rPr>
              <a:t>SPD</a:t>
            </a:r>
          </a:p>
        </p:txBody>
      </p:sp>
      <p:cxnSp>
        <p:nvCxnSpPr>
          <p:cNvPr id="28" name="Straight Arrow Connector 27"/>
          <p:cNvCxnSpPr/>
          <p:nvPr/>
        </p:nvCxnSpPr>
        <p:spPr>
          <a:xfrm flipV="1">
            <a:off x="152400" y="1917700"/>
            <a:ext cx="990600" cy="241300"/>
          </a:xfrm>
          <a:prstGeom prst="straightConnector1">
            <a:avLst/>
          </a:prstGeom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0" y="4914900"/>
            <a:ext cx="952500" cy="241300"/>
          </a:xfrm>
          <a:prstGeom prst="straightConnector1">
            <a:avLst/>
          </a:prstGeom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rot="5400000">
            <a:off x="4730750" y="3232150"/>
            <a:ext cx="3416300" cy="635000"/>
          </a:xfrm>
          <a:prstGeom prst="straightConnector1">
            <a:avLst/>
          </a:prstGeom>
          <a:ln>
            <a:solidFill>
              <a:srgbClr val="00009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rot="5400000">
            <a:off x="5086350" y="3054350"/>
            <a:ext cx="3365500" cy="1066800"/>
          </a:xfrm>
          <a:prstGeom prst="straightConnector1">
            <a:avLst/>
          </a:prstGeom>
          <a:ln>
            <a:solidFill>
              <a:srgbClr val="00009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rot="5400000">
            <a:off x="5156200" y="3149600"/>
            <a:ext cx="3352800" cy="914400"/>
          </a:xfrm>
          <a:prstGeom prst="straightConnector1">
            <a:avLst/>
          </a:prstGeom>
          <a:ln>
            <a:solidFill>
              <a:srgbClr val="00009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3659273"/>
              </p:ext>
            </p:extLst>
          </p:nvPr>
        </p:nvGraphicFramePr>
        <p:xfrm>
          <a:off x="2819400" y="2012950"/>
          <a:ext cx="3860800" cy="2699520"/>
        </p:xfrm>
        <a:graphic>
          <a:graphicData uri="http://schemas.openxmlformats.org/drawingml/2006/table">
            <a:tbl>
              <a:tblPr/>
              <a:tblGrid>
                <a:gridCol w="2921000"/>
                <a:gridCol w="939800"/>
              </a:tblGrid>
              <a:tr h="279400">
                <a:tc>
                  <a:txBody>
                    <a:bodyPr/>
                    <a:lstStyle/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 Ring circumference, m </a:t>
                      </a:r>
                    </a:p>
                  </a:txBody>
                  <a:tcPr marL="12700" marR="12700" marT="93600" marB="0" anchor="b" horzOverflow="overflow">
                    <a:lnL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503,04</a:t>
                      </a:r>
                    </a:p>
                  </a:txBody>
                  <a:tcPr marL="12700" marR="12700" marT="93600" marB="0" anchor="b" horzOverflow="overflow">
                    <a:lnL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</a:tr>
              <a:tr h="279400">
                <a:tc>
                  <a:txBody>
                    <a:bodyPr/>
                    <a:lstStyle/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 Number of bunches</a:t>
                      </a:r>
                    </a:p>
                  </a:txBody>
                  <a:tcPr marL="12700" marR="12700" marT="93600" marB="0" anchor="b" horzOverflow="overflow">
                    <a:lnL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22</a:t>
                      </a:r>
                    </a:p>
                  </a:txBody>
                  <a:tcPr marL="12700" marR="12700" marT="93600" marB="0" anchor="b" horzOverflow="overflow">
                    <a:lnL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279400">
                <a:tc>
                  <a:txBody>
                    <a:bodyPr/>
                    <a:lstStyle/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 </a:t>
                      </a:r>
                      <a:r>
                        <a:rPr kumimoji="0" lang="en-US" sz="16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r.m.s</a:t>
                      </a:r>
                      <a:r>
                        <a:rPr kumimoji="0" lang="en-US" sz="16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. bunch length, m</a:t>
                      </a:r>
                    </a:p>
                  </a:txBody>
                  <a:tcPr marL="12700" marR="12700" marT="93600" marB="0" anchor="b" horzOverflow="overflow">
                    <a:lnL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0,6</a:t>
                      </a:r>
                    </a:p>
                  </a:txBody>
                  <a:tcPr marL="12700" marR="12700" marT="93600" marB="0" anchor="b" horzOverflow="overflow">
                    <a:lnL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292100">
                <a:tc>
                  <a:txBody>
                    <a:bodyPr/>
                    <a:lstStyle/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Symbol" charset="0"/>
                          <a:ea typeface="ＭＳ Ｐゴシック" charset="0"/>
                          <a:cs typeface="ＭＳ Ｐゴシック" charset="0"/>
                        </a:rPr>
                        <a:t> b</a:t>
                      </a:r>
                      <a:r>
                        <a:rPr kumimoji="0" lang="en-US" sz="16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, m</a:t>
                      </a:r>
                      <a:endParaRPr kumimoji="0" lang="en-US" sz="1600" b="0" i="1" u="none" strike="noStrike" cap="none" normalizeH="0" baseline="0" dirty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Symbo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12700" marR="12700" marT="93600" marB="0" anchor="b" horzOverflow="overflow">
                    <a:lnL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0,35</a:t>
                      </a:r>
                    </a:p>
                  </a:txBody>
                  <a:tcPr marL="12700" marR="12700" marT="93600" marB="0" anchor="b" horzOverflow="overflow">
                    <a:lnL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274570">
                <a:tc>
                  <a:txBody>
                    <a:bodyPr/>
                    <a:lstStyle/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1" u="none" strike="noStrike" kern="0" cap="none" normalizeH="0" baseline="0" dirty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 max. int. Energy, </a:t>
                      </a:r>
                      <a:r>
                        <a:rPr kumimoji="0" lang="en-US" sz="1600" b="0" i="1" u="none" strike="noStrike" kern="0" cap="none" normalizeH="0" baseline="0" dirty="0" err="1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Gev</a:t>
                      </a:r>
                      <a:r>
                        <a:rPr kumimoji="0" lang="en-US" sz="1600" b="0" i="1" u="none" strike="noStrike" kern="0" cap="none" normalizeH="0" baseline="0" dirty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/u</a:t>
                      </a:r>
                    </a:p>
                  </a:txBody>
                  <a:tcPr marL="12700" marR="12700" marT="0" marB="0" anchor="b" horzOverflow="overflow">
                    <a:lnL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DE4E43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11,0</a:t>
                      </a:r>
                    </a:p>
                  </a:txBody>
                  <a:tcPr marL="12700" marR="12700" marT="93600" marB="0" anchor="b" horzOverflow="overflow">
                    <a:lnL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317500">
                <a:tc>
                  <a:txBody>
                    <a:bodyPr/>
                    <a:lstStyle/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 </a:t>
                      </a:r>
                      <a:r>
                        <a:rPr kumimoji="0" lang="en-US" sz="16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r.m.s</a:t>
                      </a:r>
                      <a:r>
                        <a:rPr kumimoji="0" lang="en-US" sz="16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. </a:t>
                      </a:r>
                      <a:r>
                        <a:rPr kumimoji="0" lang="en-US" sz="16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Symbol" charset="0"/>
                          <a:ea typeface="ＭＳ Ｐゴシック" charset="0"/>
                          <a:cs typeface="ＭＳ Ｐゴシック" charset="0"/>
                        </a:rPr>
                        <a:t>D</a:t>
                      </a:r>
                      <a:r>
                        <a:rPr kumimoji="0" lang="en-US" sz="16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p</a:t>
                      </a:r>
                      <a:r>
                        <a:rPr kumimoji="0" lang="en-US" sz="16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/p, 10-3</a:t>
                      </a:r>
                    </a:p>
                  </a:txBody>
                  <a:tcPr marL="12700" marR="12700" marT="93600" marB="0" anchor="b" horzOverflow="overflow">
                    <a:lnL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1,6</a:t>
                      </a:r>
                    </a:p>
                  </a:txBody>
                  <a:tcPr marL="12700" marR="12700" marT="93600" marB="0" anchor="b" horzOverflow="overflow">
                    <a:lnL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279400">
                <a:tc>
                  <a:txBody>
                    <a:bodyPr/>
                    <a:lstStyle/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1" u="none" strike="noStrike" cap="none" normalizeH="0" baseline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 IBS growth time, s</a:t>
                      </a:r>
                    </a:p>
                  </a:txBody>
                  <a:tcPr marL="12700" marR="12700" marT="93600" marB="0" anchor="b" horzOverflow="overflow">
                    <a:lnL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18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00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12700" marR="12700" marT="93600" marB="0" anchor="b" horzOverflow="overflow">
                    <a:lnL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 </a:t>
                      </a:r>
                      <a:r>
                        <a:rPr kumimoji="0" lang="en-US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Luminosity</a:t>
                      </a:r>
                      <a:r>
                        <a:rPr kumimoji="0" lang="en-US" sz="16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, cm</a:t>
                      </a:r>
                      <a:r>
                        <a:rPr kumimoji="0" lang="en-US" sz="1600" b="0" i="1" u="none" strike="noStrike" cap="none" normalizeH="0" baseline="30000" dirty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-2</a:t>
                      </a:r>
                      <a:r>
                        <a:rPr kumimoji="0" lang="en-US" sz="16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 s</a:t>
                      </a:r>
                      <a:r>
                        <a:rPr kumimoji="0" lang="en-US" sz="1600" b="0" i="1" u="none" strike="noStrike" cap="none" normalizeH="0" baseline="30000" dirty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-1</a:t>
                      </a:r>
                      <a:endParaRPr kumimoji="0" lang="en-US" sz="1600" b="0" i="1" u="none" strike="noStrike" cap="none" normalizeH="0" baseline="0" dirty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12700" marR="12700" marT="93600" marB="0" anchor="b" horzOverflow="overflow">
                    <a:lnL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1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x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10</a:t>
                      </a:r>
                      <a:r>
                        <a:rPr kumimoji="0" lang="en-US" sz="1600" b="1" i="0" u="none" strike="noStrike" cap="none" normalizeH="0" baseline="5000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27</a:t>
                      </a:r>
                    </a:p>
                  </a:txBody>
                  <a:tcPr marL="12700" marR="12700" marT="93600" marB="0" anchor="b" horzOverflow="overflow">
                    <a:lnL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pic>
        <p:nvPicPr>
          <p:cNvPr id="71728" name="Рисунок 4" descr="LHEP-emblema-trans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76200"/>
            <a:ext cx="1219200" cy="68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9" name="Picture 6" descr="NICA-Logo_4c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5400" y="0"/>
            <a:ext cx="1498600" cy="7381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October 29, 2018</a:t>
            </a:r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V.Kekelidze, II Collaboration</a:t>
            </a:r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07510-CD4E-4320-B1B7-E77576364A88}" type="slidenum">
              <a:rPr lang="ru-RU" smtClean="0"/>
              <a:pPr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33737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Documents and Settings\kovalenko\My Documents\1_ЛФВЭ\ЛВЭ_вид сверху_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6" t="7657" r="2301" b="7631"/>
          <a:stretch>
            <a:fillRect/>
          </a:stretch>
        </p:blipFill>
        <p:spPr bwMode="auto">
          <a:xfrm>
            <a:off x="101600" y="572748"/>
            <a:ext cx="8953500" cy="59067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8785" name="AutoShape 11"/>
          <p:cNvSpPr>
            <a:spLocks noChangeAspect="1" noChangeArrowheads="1"/>
          </p:cNvSpPr>
          <p:nvPr/>
        </p:nvSpPr>
        <p:spPr bwMode="auto">
          <a:xfrm>
            <a:off x="0" y="4922838"/>
            <a:ext cx="4429125" cy="151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en-US" sz="2000" i="1">
              <a:solidFill>
                <a:srgbClr val="0E1480"/>
              </a:solidFill>
              <a:latin typeface="Calibri" charset="0"/>
            </a:endParaRPr>
          </a:p>
        </p:txBody>
      </p:sp>
      <p:sp>
        <p:nvSpPr>
          <p:cNvPr id="118788" name="Прямоугольник 5"/>
          <p:cNvSpPr>
            <a:spLocks noChangeArrowheads="1"/>
          </p:cNvSpPr>
          <p:nvPr/>
        </p:nvSpPr>
        <p:spPr bwMode="auto">
          <a:xfrm>
            <a:off x="179388" y="52388"/>
            <a:ext cx="871378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US" sz="2800" b="1" i="1" dirty="0">
                <a:solidFill>
                  <a:srgbClr val="FFFF00"/>
                </a:solidFill>
              </a:rPr>
              <a:t>      </a:t>
            </a:r>
            <a:r>
              <a:rPr lang="en-US" sz="2800" b="1" i="1" dirty="0">
                <a:solidFill>
                  <a:srgbClr val="A11F0B"/>
                </a:solidFill>
              </a:rPr>
              <a:t>NICA</a:t>
            </a:r>
            <a:r>
              <a:rPr lang="en-US" sz="2800" b="1" i="1" dirty="0">
                <a:solidFill>
                  <a:srgbClr val="000090"/>
                </a:solidFill>
              </a:rPr>
              <a:t> (</a:t>
            </a:r>
            <a:r>
              <a:rPr lang="en-US" sz="2800" b="1" i="1" dirty="0" err="1">
                <a:solidFill>
                  <a:srgbClr val="A11F0B"/>
                </a:solidFill>
              </a:rPr>
              <a:t>N</a:t>
            </a:r>
            <a:r>
              <a:rPr lang="en-US" sz="2800" b="1" i="1" dirty="0" err="1">
                <a:solidFill>
                  <a:srgbClr val="000090"/>
                </a:solidFill>
              </a:rPr>
              <a:t>uclotron</a:t>
            </a:r>
            <a:r>
              <a:rPr lang="en-US" sz="2800" b="1" i="1" dirty="0">
                <a:solidFill>
                  <a:srgbClr val="000090"/>
                </a:solidFill>
              </a:rPr>
              <a:t> based </a:t>
            </a:r>
            <a:r>
              <a:rPr lang="en-US" sz="2800" b="1" i="1" dirty="0">
                <a:solidFill>
                  <a:srgbClr val="A11F0B"/>
                </a:solidFill>
              </a:rPr>
              <a:t>I</a:t>
            </a:r>
            <a:r>
              <a:rPr lang="en-US" sz="2800" b="1" i="1" dirty="0">
                <a:solidFill>
                  <a:srgbClr val="000090"/>
                </a:solidFill>
              </a:rPr>
              <a:t>on </a:t>
            </a:r>
            <a:r>
              <a:rPr lang="en-US" sz="2800" b="1" i="1" dirty="0" err="1">
                <a:solidFill>
                  <a:srgbClr val="A11F0B"/>
                </a:solidFill>
              </a:rPr>
              <a:t>C</a:t>
            </a:r>
            <a:r>
              <a:rPr lang="en-US" sz="2800" b="1" i="1" dirty="0" err="1">
                <a:solidFill>
                  <a:srgbClr val="000090"/>
                </a:solidFill>
              </a:rPr>
              <a:t>olider</a:t>
            </a:r>
            <a:r>
              <a:rPr lang="en-US" sz="2800" b="1" i="1" dirty="0">
                <a:solidFill>
                  <a:srgbClr val="000090"/>
                </a:solidFill>
              </a:rPr>
              <a:t> </a:t>
            </a:r>
            <a:r>
              <a:rPr lang="en-US" sz="2800" b="1" i="1" dirty="0" err="1" smtClean="0">
                <a:solidFill>
                  <a:srgbClr val="000090"/>
                </a:solidFill>
              </a:rPr>
              <a:t>f</a:t>
            </a:r>
            <a:r>
              <a:rPr lang="en-US" sz="2800" b="1" i="1" dirty="0" err="1" smtClean="0">
                <a:solidFill>
                  <a:srgbClr val="A11F0B"/>
                </a:solidFill>
              </a:rPr>
              <a:t>A</a:t>
            </a:r>
            <a:r>
              <a:rPr lang="en-US" sz="2800" b="1" i="1" dirty="0" err="1" smtClean="0">
                <a:solidFill>
                  <a:srgbClr val="000090"/>
                </a:solidFill>
              </a:rPr>
              <a:t>cility</a:t>
            </a:r>
            <a:r>
              <a:rPr lang="en-US" sz="2800" b="1" i="1" smtClean="0">
                <a:solidFill>
                  <a:srgbClr val="000090"/>
                </a:solidFill>
              </a:rPr>
              <a:t>)</a:t>
            </a:r>
            <a:endParaRPr lang="en-US" sz="2800" b="1" i="1" dirty="0">
              <a:solidFill>
                <a:srgbClr val="000090"/>
              </a:solidFill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120650" y="596900"/>
            <a:ext cx="8775700" cy="1612900"/>
          </a:xfrm>
          <a:prstGeom prst="rect">
            <a:avLst/>
          </a:prstGeom>
          <a:solidFill>
            <a:srgbClr val="00009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110000"/>
              </a:lnSpc>
              <a:spcBef>
                <a:spcPct val="20000"/>
              </a:spcBef>
              <a:buClr>
                <a:srgbClr val="FDF520"/>
              </a:buClr>
              <a:buFont typeface="Times" charset="0"/>
              <a:buNone/>
            </a:pPr>
            <a:r>
              <a:rPr lang="en-US" sz="2000" b="1" dirty="0">
                <a:solidFill>
                  <a:schemeClr val="bg1"/>
                </a:solidFill>
                <a:cs typeface="Arial" charset="0"/>
              </a:rPr>
              <a:t>Main targets</a:t>
            </a:r>
            <a:r>
              <a:rPr lang="ru-RU" altLang="ja-JP" sz="2000" b="1" dirty="0">
                <a:solidFill>
                  <a:schemeClr val="bg1"/>
                </a:solidFill>
                <a:cs typeface="Arial" charset="0"/>
              </a:rPr>
              <a:t>:</a:t>
            </a:r>
            <a:endParaRPr lang="en-US" altLang="ja-JP" sz="2000" b="1" dirty="0">
              <a:solidFill>
                <a:schemeClr val="bg1"/>
              </a:solidFill>
              <a:cs typeface="Arial" charset="0"/>
            </a:endParaRPr>
          </a:p>
          <a:p>
            <a:pPr eaLnBrk="1" hangingPunct="1">
              <a:lnSpc>
                <a:spcPct val="120000"/>
              </a:lnSpc>
              <a:spcBef>
                <a:spcPct val="20000"/>
              </a:spcBef>
              <a:spcAft>
                <a:spcPts val="600"/>
              </a:spcAft>
              <a:buClr>
                <a:schemeClr val="bg1"/>
              </a:buClr>
              <a:buFont typeface="Wingdings" charset="2"/>
              <a:buChar char="u"/>
            </a:pPr>
            <a:r>
              <a:rPr lang="en-US" sz="2000" i="1" dirty="0" smtClean="0">
                <a:solidFill>
                  <a:srgbClr val="FFFFFF"/>
                </a:solidFill>
              </a:rPr>
              <a:t>study </a:t>
            </a:r>
            <a:r>
              <a:rPr lang="en-US" sz="2000" i="1" dirty="0">
                <a:solidFill>
                  <a:srgbClr val="FFFFFF"/>
                </a:solidFill>
              </a:rPr>
              <a:t>of hot and dense baryonic matter</a:t>
            </a:r>
          </a:p>
          <a:p>
            <a:pPr marL="0" indent="0" algn="r" eaLnBrk="1" hangingPunct="1">
              <a:lnSpc>
                <a:spcPct val="50000"/>
              </a:lnSpc>
              <a:spcBef>
                <a:spcPct val="20000"/>
              </a:spcBef>
              <a:spcAft>
                <a:spcPts val="600"/>
              </a:spcAft>
              <a:buClr>
                <a:schemeClr val="bg1"/>
              </a:buClr>
            </a:pPr>
            <a:r>
              <a:rPr lang="en-US" sz="2000" i="1" dirty="0">
                <a:solidFill>
                  <a:schemeClr val="bg1"/>
                </a:solidFill>
              </a:rPr>
              <a:t>at the energy range </a:t>
            </a:r>
            <a:r>
              <a:rPr lang="en-US" sz="2000" i="1" dirty="0">
                <a:solidFill>
                  <a:srgbClr val="FFFFFF"/>
                </a:solidFill>
              </a:rPr>
              <a:t>of</a:t>
            </a:r>
            <a:r>
              <a:rPr lang="en-US" sz="2000" i="1" dirty="0">
                <a:solidFill>
                  <a:srgbClr val="FFEC0B"/>
                </a:solidFill>
              </a:rPr>
              <a:t> </a:t>
            </a:r>
            <a:r>
              <a:rPr lang="en-US" sz="2000" i="1" dirty="0" smtClean="0">
                <a:solidFill>
                  <a:srgbClr val="FFEC0B"/>
                </a:solidFill>
              </a:rPr>
              <a:t>max net  </a:t>
            </a:r>
            <a:r>
              <a:rPr lang="en-US" sz="2000" i="1" dirty="0">
                <a:solidFill>
                  <a:srgbClr val="FFEC0B"/>
                </a:solidFill>
              </a:rPr>
              <a:t>baryonic density</a:t>
            </a:r>
          </a:p>
          <a:p>
            <a:pPr eaLnBrk="1" hangingPunct="1">
              <a:lnSpc>
                <a:spcPct val="120000"/>
              </a:lnSpc>
              <a:buClr>
                <a:schemeClr val="bg1"/>
              </a:buClr>
              <a:buFont typeface="Wingdings" charset="2"/>
              <a:buChar char="u"/>
            </a:pPr>
            <a:r>
              <a:rPr lang="en-US" sz="2000" i="1" dirty="0" smtClean="0">
                <a:solidFill>
                  <a:schemeClr val="bg1"/>
                </a:solidFill>
              </a:rPr>
              <a:t>investigation </a:t>
            </a:r>
            <a:r>
              <a:rPr lang="en-US" sz="2000" i="1" dirty="0">
                <a:solidFill>
                  <a:schemeClr val="bg1"/>
                </a:solidFill>
              </a:rPr>
              <a:t>of nucleon spin structure, polarization phenomena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127000" y="4953000"/>
            <a:ext cx="8915400" cy="16637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110000"/>
              </a:lnSpc>
              <a:spcBef>
                <a:spcPct val="20000"/>
              </a:spcBef>
              <a:buClr>
                <a:srgbClr val="000090"/>
              </a:buClr>
              <a:buFont typeface="Wingdings" charset="2"/>
              <a:buChar char="u"/>
              <a:defRPr/>
            </a:pPr>
            <a:r>
              <a:rPr lang="en-US" sz="2000" i="1" dirty="0">
                <a:solidFill>
                  <a:srgbClr val="000090"/>
                </a:solidFill>
              </a:rPr>
              <a:t>m</a:t>
            </a:r>
            <a:r>
              <a:rPr lang="en-US" sz="2000" i="1" dirty="0" smtClean="0">
                <a:solidFill>
                  <a:srgbClr val="000090"/>
                </a:solidFill>
              </a:rPr>
              <a:t>odernization of existing accelerator facility</a:t>
            </a:r>
          </a:p>
          <a:p>
            <a:pPr eaLnBrk="1" hangingPunct="1">
              <a:lnSpc>
                <a:spcPct val="110000"/>
              </a:lnSpc>
              <a:spcBef>
                <a:spcPct val="20000"/>
              </a:spcBef>
              <a:buClr>
                <a:srgbClr val="000090"/>
              </a:buClr>
              <a:buFont typeface="Wingdings" charset="2"/>
              <a:buChar char="u"/>
              <a:defRPr/>
            </a:pPr>
            <a:r>
              <a:rPr lang="en-US" sz="2000" i="1" dirty="0" smtClean="0">
                <a:solidFill>
                  <a:srgbClr val="000090"/>
                </a:solidFill>
              </a:rPr>
              <a:t>construction of </a:t>
            </a:r>
            <a:r>
              <a:rPr lang="en-US" sz="2000" b="1" i="1" dirty="0" smtClean="0">
                <a:solidFill>
                  <a:srgbClr val="000090"/>
                </a:solidFill>
              </a:rPr>
              <a:t>Collider</a:t>
            </a:r>
            <a:r>
              <a:rPr lang="en-US" sz="2000" i="1" dirty="0" smtClean="0">
                <a:solidFill>
                  <a:srgbClr val="000090"/>
                </a:solidFill>
              </a:rPr>
              <a:t> to collide </a:t>
            </a:r>
          </a:p>
          <a:p>
            <a:pPr marL="800100" lvl="1" indent="-342900" eaLnBrk="1" hangingPunct="1">
              <a:lnSpc>
                <a:spcPct val="110000"/>
              </a:lnSpc>
              <a:spcBef>
                <a:spcPct val="20000"/>
              </a:spcBef>
              <a:buClr>
                <a:srgbClr val="000090"/>
              </a:buClr>
              <a:buFontTx/>
              <a:buChar char="-"/>
              <a:defRPr/>
            </a:pPr>
            <a:r>
              <a:rPr lang="en-US" sz="2000" i="1" dirty="0" smtClean="0">
                <a:solidFill>
                  <a:srgbClr val="000090"/>
                </a:solidFill>
              </a:rPr>
              <a:t>relativistic ions from </a:t>
            </a:r>
            <a:r>
              <a:rPr lang="ru-RU" sz="2000" i="1" dirty="0" smtClean="0">
                <a:solidFill>
                  <a:srgbClr val="000090"/>
                </a:solidFill>
              </a:rPr>
              <a:t> </a:t>
            </a:r>
            <a:r>
              <a:rPr lang="en-US" sz="2000" b="1" i="1" dirty="0" smtClean="0">
                <a:solidFill>
                  <a:srgbClr val="000090"/>
                </a:solidFill>
              </a:rPr>
              <a:t>p</a:t>
            </a:r>
            <a:r>
              <a:rPr lang="en-US" sz="2000" i="1" dirty="0" smtClean="0">
                <a:solidFill>
                  <a:srgbClr val="000090"/>
                </a:solidFill>
              </a:rPr>
              <a:t> to</a:t>
            </a:r>
            <a:r>
              <a:rPr lang="ru-RU" sz="2000" i="1" dirty="0" smtClean="0">
                <a:solidFill>
                  <a:srgbClr val="000090"/>
                </a:solidFill>
              </a:rPr>
              <a:t> </a:t>
            </a:r>
            <a:r>
              <a:rPr lang="en-US" sz="2000" b="1" i="1" dirty="0" smtClean="0">
                <a:solidFill>
                  <a:srgbClr val="000090"/>
                </a:solidFill>
              </a:rPr>
              <a:t>Au</a:t>
            </a:r>
            <a:r>
              <a:rPr lang="en-US" sz="2000" b="1" i="1" dirty="0">
                <a:solidFill>
                  <a:srgbClr val="000090"/>
                </a:solidFill>
              </a:rPr>
              <a:t> </a:t>
            </a:r>
            <a:r>
              <a:rPr lang="en-US" sz="2000" i="1" dirty="0" smtClean="0">
                <a:solidFill>
                  <a:srgbClr val="000090"/>
                </a:solidFill>
              </a:rPr>
              <a:t>at energy range </a:t>
            </a:r>
            <a:r>
              <a:rPr lang="ru-RU" sz="2000" i="1" dirty="0" smtClean="0">
                <a:solidFill>
                  <a:srgbClr val="000090"/>
                </a:solidFill>
              </a:rPr>
              <a:t>√</a:t>
            </a:r>
            <a:r>
              <a:rPr lang="en-US" sz="2000" i="1" dirty="0">
                <a:solidFill>
                  <a:srgbClr val="000090"/>
                </a:solidFill>
              </a:rPr>
              <a:t>S</a:t>
            </a:r>
            <a:r>
              <a:rPr lang="en-US" sz="2000" i="1" baseline="-25000" dirty="0">
                <a:solidFill>
                  <a:srgbClr val="000090"/>
                </a:solidFill>
              </a:rPr>
              <a:t>NN</a:t>
            </a:r>
            <a:r>
              <a:rPr lang="en-US" sz="2000" i="1" dirty="0">
                <a:solidFill>
                  <a:srgbClr val="000090"/>
                </a:solidFill>
              </a:rPr>
              <a:t>= </a:t>
            </a:r>
            <a:r>
              <a:rPr lang="en-US" sz="2000" b="1" i="1" dirty="0" smtClean="0">
                <a:solidFill>
                  <a:srgbClr val="FF0000"/>
                </a:solidFill>
              </a:rPr>
              <a:t>4</a:t>
            </a:r>
            <a:r>
              <a:rPr lang="en-US" sz="2000" i="1" dirty="0" smtClean="0">
                <a:solidFill>
                  <a:srgbClr val="000090"/>
                </a:solidFill>
              </a:rPr>
              <a:t> - </a:t>
            </a:r>
            <a:r>
              <a:rPr lang="en-US" sz="2000" b="1" i="1" dirty="0" smtClean="0">
                <a:solidFill>
                  <a:srgbClr val="FF0006"/>
                </a:solidFill>
              </a:rPr>
              <a:t>11</a:t>
            </a:r>
            <a:r>
              <a:rPr lang="en-US" sz="2000" i="1" dirty="0" smtClean="0">
                <a:solidFill>
                  <a:srgbClr val="000090"/>
                </a:solidFill>
              </a:rPr>
              <a:t> </a:t>
            </a:r>
            <a:r>
              <a:rPr lang="en-US" sz="2000" i="1" dirty="0" err="1">
                <a:solidFill>
                  <a:srgbClr val="000090"/>
                </a:solidFill>
              </a:rPr>
              <a:t>GeV</a:t>
            </a:r>
            <a:r>
              <a:rPr lang="ru-RU" sz="2000" i="1" dirty="0">
                <a:solidFill>
                  <a:srgbClr val="000090"/>
                </a:solidFill>
              </a:rPr>
              <a:t> </a:t>
            </a:r>
            <a:endParaRPr lang="en-US" sz="2000" i="1" dirty="0" smtClean="0">
              <a:solidFill>
                <a:srgbClr val="000090"/>
              </a:solidFill>
            </a:endParaRPr>
          </a:p>
          <a:p>
            <a:pPr marL="800100" lvl="1" indent="-342900" eaLnBrk="1" hangingPunct="1">
              <a:lnSpc>
                <a:spcPct val="110000"/>
              </a:lnSpc>
              <a:spcBef>
                <a:spcPct val="20000"/>
              </a:spcBef>
              <a:buClr>
                <a:srgbClr val="000090"/>
              </a:buClr>
              <a:buFontTx/>
              <a:buChar char="-"/>
              <a:defRPr/>
            </a:pPr>
            <a:r>
              <a:rPr lang="en-US" sz="2000" i="1" dirty="0" smtClean="0">
                <a:solidFill>
                  <a:srgbClr val="000090"/>
                </a:solidFill>
              </a:rPr>
              <a:t>polarized </a:t>
            </a:r>
            <a:r>
              <a:rPr lang="ru-RU" sz="2000" i="1" dirty="0" smtClean="0">
                <a:solidFill>
                  <a:srgbClr val="000090"/>
                </a:solidFill>
              </a:rPr>
              <a:t> </a:t>
            </a:r>
            <a:r>
              <a:rPr lang="en-US" sz="2000" b="1" i="1" dirty="0" smtClean="0">
                <a:solidFill>
                  <a:srgbClr val="000090"/>
                </a:solidFill>
              </a:rPr>
              <a:t>p</a:t>
            </a:r>
            <a:r>
              <a:rPr lang="en-US" sz="2000" i="1" dirty="0" smtClean="0">
                <a:solidFill>
                  <a:srgbClr val="000090"/>
                </a:solidFill>
              </a:rPr>
              <a:t> </a:t>
            </a:r>
            <a:r>
              <a:rPr lang="ru-RU" sz="2000" i="1" dirty="0" smtClean="0">
                <a:solidFill>
                  <a:srgbClr val="000090"/>
                </a:solidFill>
              </a:rPr>
              <a:t> </a:t>
            </a:r>
            <a:r>
              <a:rPr lang="en-US" sz="2000" i="1" dirty="0" smtClean="0">
                <a:solidFill>
                  <a:srgbClr val="000090"/>
                </a:solidFill>
              </a:rPr>
              <a:t>and </a:t>
            </a:r>
            <a:r>
              <a:rPr lang="ru-RU" sz="2000" i="1" dirty="0" smtClean="0">
                <a:solidFill>
                  <a:srgbClr val="000090"/>
                </a:solidFill>
              </a:rPr>
              <a:t> </a:t>
            </a:r>
            <a:r>
              <a:rPr lang="en-US" sz="2000" b="1" i="1" dirty="0" smtClean="0">
                <a:solidFill>
                  <a:srgbClr val="000090"/>
                </a:solidFill>
              </a:rPr>
              <a:t>d</a:t>
            </a:r>
            <a:r>
              <a:rPr lang="en-US" sz="2000" i="1" dirty="0" smtClean="0">
                <a:solidFill>
                  <a:srgbClr val="000090"/>
                </a:solidFill>
              </a:rPr>
              <a:t> </a:t>
            </a:r>
            <a:r>
              <a:rPr lang="en-US" sz="2000" i="1" dirty="0">
                <a:solidFill>
                  <a:srgbClr val="000090"/>
                </a:solidFill>
              </a:rPr>
              <a:t>at energy up to  </a:t>
            </a:r>
            <a:r>
              <a:rPr lang="ru-RU" sz="2000" i="1" dirty="0">
                <a:solidFill>
                  <a:srgbClr val="000090"/>
                </a:solidFill>
              </a:rPr>
              <a:t>√</a:t>
            </a:r>
            <a:r>
              <a:rPr lang="en-US" sz="2000" i="1" dirty="0" smtClean="0">
                <a:solidFill>
                  <a:srgbClr val="000090"/>
                </a:solidFill>
              </a:rPr>
              <a:t>S =</a:t>
            </a:r>
            <a:r>
              <a:rPr lang="en-US" sz="2000" b="1" i="1" dirty="0" smtClean="0">
                <a:solidFill>
                  <a:srgbClr val="FF0006"/>
                </a:solidFill>
              </a:rPr>
              <a:t>27</a:t>
            </a:r>
            <a:r>
              <a:rPr lang="en-US" sz="2000" i="1" dirty="0" smtClean="0">
                <a:solidFill>
                  <a:srgbClr val="000090"/>
                </a:solidFill>
              </a:rPr>
              <a:t> </a:t>
            </a:r>
            <a:r>
              <a:rPr lang="en-US" sz="2000" i="1" dirty="0" err="1" smtClean="0">
                <a:solidFill>
                  <a:srgbClr val="000090"/>
                </a:solidFill>
              </a:rPr>
              <a:t>GeV</a:t>
            </a:r>
            <a:r>
              <a:rPr lang="ru-RU" sz="2000" i="1" dirty="0" smtClean="0">
                <a:solidFill>
                  <a:srgbClr val="000090"/>
                </a:solidFill>
              </a:rPr>
              <a:t> </a:t>
            </a:r>
            <a:r>
              <a:rPr lang="en-US" sz="2000" i="1" dirty="0" smtClean="0">
                <a:solidFill>
                  <a:srgbClr val="000090"/>
                </a:solidFill>
              </a:rPr>
              <a:t>(p)</a:t>
            </a:r>
            <a:r>
              <a:rPr lang="ru-RU" sz="2000" i="1" dirty="0" smtClean="0">
                <a:solidFill>
                  <a:srgbClr val="00009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137433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1\Downloads\Сборка1 в корпусе 32  (18 марта) лист 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838" y="838201"/>
            <a:ext cx="8666163" cy="5416550"/>
          </a:xfrm>
          <a:prstGeom prst="rect">
            <a:avLst/>
          </a:prstGeom>
          <a:noFill/>
          <a:ln>
            <a:noFill/>
          </a:ln>
          <a:extLst/>
        </p:spPr>
      </p:pic>
      <p:sp>
        <p:nvSpPr>
          <p:cNvPr id="20" name="Прямоугольная выноска 14"/>
          <p:cNvSpPr>
            <a:spLocks noChangeArrowheads="1"/>
          </p:cNvSpPr>
          <p:nvPr/>
        </p:nvSpPr>
        <p:spPr bwMode="auto">
          <a:xfrm>
            <a:off x="0" y="2019300"/>
            <a:ext cx="2882899" cy="736600"/>
          </a:xfrm>
          <a:prstGeom prst="wedgeRectCallout">
            <a:avLst>
              <a:gd name="adj1" fmla="val 64785"/>
              <a:gd name="adj2" fmla="val 44950"/>
            </a:avLst>
          </a:prstGeom>
          <a:solidFill>
            <a:srgbClr val="EEF3FF"/>
          </a:solidFill>
          <a:ln w="9525">
            <a:solidFill>
              <a:srgbClr val="2F2F98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kumimoji="0" lang="en-US" altLang="en-US" sz="2000" b="1" dirty="0" smtClean="0">
                <a:solidFill>
                  <a:srgbClr val="000066"/>
                </a:solidFill>
              </a:rPr>
              <a:t>Existing </a:t>
            </a:r>
            <a:r>
              <a:rPr kumimoji="0" lang="en-US" altLang="en-US" sz="2000" b="1" dirty="0">
                <a:solidFill>
                  <a:srgbClr val="000066"/>
                </a:solidFill>
              </a:rPr>
              <a:t>compressor </a:t>
            </a:r>
            <a:endParaRPr kumimoji="0" lang="ru-RU" altLang="en-US" sz="2000" b="1" dirty="0" smtClean="0">
              <a:solidFill>
                <a:srgbClr val="000066"/>
              </a:solidFill>
            </a:endParaRPr>
          </a:p>
          <a:p>
            <a:pPr algn="ctr" eaLnBrk="1" hangingPunct="1"/>
            <a:r>
              <a:rPr kumimoji="0" lang="en-US" altLang="en-US" sz="2000" b="1" dirty="0" smtClean="0">
                <a:solidFill>
                  <a:srgbClr val="000066"/>
                </a:solidFill>
              </a:rPr>
              <a:t>station </a:t>
            </a:r>
            <a:r>
              <a:rPr kumimoji="0" lang="en-US" altLang="en-US" sz="2000" b="1" dirty="0" smtClean="0">
                <a:solidFill>
                  <a:srgbClr val="FF6600"/>
                </a:solidFill>
              </a:rPr>
              <a:t>4,4</a:t>
            </a:r>
            <a:r>
              <a:rPr kumimoji="0" lang="en-US" altLang="en-US" sz="2000" b="1" dirty="0" smtClean="0">
                <a:solidFill>
                  <a:srgbClr val="000066"/>
                </a:solidFill>
              </a:rPr>
              <a:t> MW </a:t>
            </a:r>
            <a:endParaRPr lang="ru-RU" altLang="en-US" sz="2000" b="1" dirty="0">
              <a:solidFill>
                <a:schemeClr val="bg2"/>
              </a:solidFill>
            </a:endParaRPr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07100" y="5429308"/>
            <a:ext cx="1111199" cy="1170462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7" name="Изображение 1" descr="ФотоОГ100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3830341" y="4591723"/>
            <a:ext cx="1997475" cy="1783678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ая выноска 14"/>
          <p:cNvSpPr>
            <a:spLocks noChangeArrowheads="1"/>
          </p:cNvSpPr>
          <p:nvPr/>
        </p:nvSpPr>
        <p:spPr bwMode="auto">
          <a:xfrm>
            <a:off x="0" y="2997200"/>
            <a:ext cx="3340100" cy="330200"/>
          </a:xfrm>
          <a:prstGeom prst="wedgeRectCallout">
            <a:avLst>
              <a:gd name="adj1" fmla="val 61944"/>
              <a:gd name="adj2" fmla="val -30716"/>
            </a:avLst>
          </a:prstGeom>
          <a:solidFill>
            <a:srgbClr val="EEF3FF"/>
          </a:solidFill>
          <a:ln w="9525">
            <a:solidFill>
              <a:srgbClr val="2F2F98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kumimoji="0" lang="en-US" altLang="en-US" sz="2000" b="1" dirty="0" smtClean="0">
                <a:solidFill>
                  <a:srgbClr val="000066"/>
                </a:solidFill>
              </a:rPr>
              <a:t>New </a:t>
            </a:r>
            <a:r>
              <a:rPr lang="en-US" sz="2000" b="1" dirty="0">
                <a:solidFill>
                  <a:srgbClr val="FF6600"/>
                </a:solidFill>
              </a:rPr>
              <a:t>1000 l</a:t>
            </a:r>
            <a:r>
              <a:rPr lang="ru-RU" sz="2000" b="1" dirty="0">
                <a:solidFill>
                  <a:srgbClr val="FF6600"/>
                </a:solidFill>
              </a:rPr>
              <a:t>/</a:t>
            </a:r>
            <a:r>
              <a:rPr lang="en-US" sz="2000" b="1" dirty="0">
                <a:solidFill>
                  <a:srgbClr val="FF6600"/>
                </a:solidFill>
              </a:rPr>
              <a:t>h</a:t>
            </a:r>
            <a:r>
              <a:rPr lang="en-US" sz="2000" b="1" dirty="0">
                <a:solidFill>
                  <a:srgbClr val="000090"/>
                </a:solidFill>
              </a:rPr>
              <a:t> He liquefier </a:t>
            </a:r>
            <a:endParaRPr lang="ru-RU" altLang="en-US" sz="2000" b="1" dirty="0">
              <a:solidFill>
                <a:schemeClr val="bg2"/>
              </a:solidFill>
            </a:endParaRPr>
          </a:p>
        </p:txBody>
      </p:sp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6" cstate="print"/>
          <a:srcRect l="13953" b="13130"/>
          <a:stretch>
            <a:fillRect/>
          </a:stretch>
        </p:blipFill>
        <p:spPr bwMode="auto">
          <a:xfrm>
            <a:off x="7442200" y="4996559"/>
            <a:ext cx="1586829" cy="1543941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9" name="Rectangle 2"/>
          <p:cNvSpPr>
            <a:spLocks noGrp="1" noChangeArrowheads="1"/>
          </p:cNvSpPr>
          <p:nvPr>
            <p:ph type="title"/>
          </p:nvPr>
        </p:nvSpPr>
        <p:spPr>
          <a:xfrm>
            <a:off x="279400" y="112440"/>
            <a:ext cx="2286000" cy="504056"/>
          </a:xfrm>
          <a:solidFill>
            <a:srgbClr val="000090"/>
          </a:solidFill>
        </p:spPr>
        <p:txBody>
          <a:bodyPr/>
          <a:lstStyle/>
          <a:p>
            <a:pPr marL="514350" indent="-514350" algn="r"/>
            <a:r>
              <a:rPr lang="en-US" sz="2400" b="1" dirty="0" smtClean="0">
                <a:solidFill>
                  <a:srgbClr val="FFFFFF"/>
                </a:solidFill>
                <a:latin typeface="+mn-lt"/>
              </a:rPr>
              <a:t>Cryogenics at </a:t>
            </a:r>
            <a:endParaRPr lang="en-US" sz="2400" b="1" dirty="0">
              <a:solidFill>
                <a:srgbClr val="FFFFFF"/>
              </a:solidFill>
              <a:latin typeface="+mn-lt"/>
            </a:endParaRPr>
          </a:p>
        </p:txBody>
      </p:sp>
      <p:pic>
        <p:nvPicPr>
          <p:cNvPr id="7174" name="Picture 7" descr="NICA-Logo_4c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501" y="95250"/>
            <a:ext cx="1092200" cy="540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Прямоугольная выноска 15"/>
          <p:cNvSpPr>
            <a:spLocks noChangeArrowheads="1"/>
          </p:cNvSpPr>
          <p:nvPr/>
        </p:nvSpPr>
        <p:spPr bwMode="auto">
          <a:xfrm>
            <a:off x="3694112" y="4025900"/>
            <a:ext cx="2520950" cy="352424"/>
          </a:xfrm>
          <a:prstGeom prst="wedgeRectCallout">
            <a:avLst>
              <a:gd name="adj1" fmla="val -61828"/>
              <a:gd name="adj2" fmla="val -153738"/>
            </a:avLst>
          </a:prstGeom>
          <a:solidFill>
            <a:schemeClr val="accent1">
              <a:lumMod val="50000"/>
            </a:schemeClr>
          </a:solidFill>
          <a:ln w="9525">
            <a:solidFill>
              <a:srgbClr val="2F2F98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GB" altLang="ru-RU" sz="1600" b="1" dirty="0">
                <a:solidFill>
                  <a:schemeClr val="bg1"/>
                </a:solidFill>
              </a:rPr>
              <a:t>40 m</a:t>
            </a:r>
            <a:r>
              <a:rPr lang="en-GB" altLang="ru-RU" sz="1600" b="1" baseline="30000" dirty="0">
                <a:solidFill>
                  <a:schemeClr val="bg1"/>
                </a:solidFill>
              </a:rPr>
              <a:t>3</a:t>
            </a:r>
            <a:r>
              <a:rPr lang="en-GB" altLang="ru-RU" sz="1600" b="1" dirty="0">
                <a:solidFill>
                  <a:schemeClr val="bg1"/>
                </a:solidFill>
              </a:rPr>
              <a:t> liquid helium tank</a:t>
            </a:r>
            <a:endParaRPr lang="ru-RU" altLang="ru-RU" sz="1600" dirty="0">
              <a:solidFill>
                <a:schemeClr val="bg1"/>
              </a:solidFill>
            </a:endParaRPr>
          </a:p>
        </p:txBody>
      </p:sp>
      <p:sp>
        <p:nvSpPr>
          <p:cNvPr id="24" name="Прямоугольная выноска 15"/>
          <p:cNvSpPr>
            <a:spLocks noChangeArrowheads="1"/>
          </p:cNvSpPr>
          <p:nvPr/>
        </p:nvSpPr>
        <p:spPr bwMode="auto">
          <a:xfrm>
            <a:off x="98425" y="1130300"/>
            <a:ext cx="2390775" cy="558800"/>
          </a:xfrm>
          <a:prstGeom prst="wedgeRectCallout">
            <a:avLst>
              <a:gd name="adj1" fmla="val 98116"/>
              <a:gd name="adj2" fmla="val 213395"/>
            </a:avLst>
          </a:prstGeom>
          <a:solidFill>
            <a:srgbClr val="3C8C93"/>
          </a:solidFill>
          <a:ln w="9525">
            <a:solidFill>
              <a:srgbClr val="2F2F98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pPr algn="ctr" eaLnBrk="1" hangingPunct="1"/>
            <a:r>
              <a:rPr lang="en-GB" altLang="ru-RU" sz="1600" b="1" kern="1200" dirty="0">
                <a:solidFill>
                  <a:schemeClr val="bg1"/>
                </a:solidFill>
              </a:rPr>
              <a:t>500 kg/h nitrogen re-condenser RA-</a:t>
            </a:r>
            <a:r>
              <a:rPr lang="en-GB" altLang="ru-RU" sz="1600" b="1" kern="1200" dirty="0" smtClean="0">
                <a:solidFill>
                  <a:schemeClr val="bg1"/>
                </a:solidFill>
              </a:rPr>
              <a:t>0.5</a:t>
            </a:r>
            <a:endParaRPr lang="ru-RU" altLang="ru-RU" sz="1600" b="1" kern="1200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225800" y="741680"/>
            <a:ext cx="2451100" cy="369332"/>
          </a:xfrm>
          <a:prstGeom prst="rect">
            <a:avLst/>
          </a:prstGeom>
          <a:solidFill>
            <a:srgbClr val="3C8C9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FFFF"/>
                </a:solidFill>
              </a:rPr>
              <a:t>c</a:t>
            </a:r>
            <a:r>
              <a:rPr lang="en-US" b="1" dirty="0" smtClean="0">
                <a:solidFill>
                  <a:srgbClr val="FFFFFF"/>
                </a:solidFill>
              </a:rPr>
              <a:t>ompletion in 2017</a:t>
            </a: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591300" y="906780"/>
            <a:ext cx="2451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>
                <a:solidFill>
                  <a:srgbClr val="000090"/>
                </a:solidFill>
              </a:rPr>
              <a:t>recondenser</a:t>
            </a:r>
            <a:r>
              <a:rPr lang="en-US" b="1" dirty="0" smtClean="0">
                <a:solidFill>
                  <a:srgbClr val="000090"/>
                </a:solidFill>
              </a:rPr>
              <a:t> RA-05</a:t>
            </a:r>
          </a:p>
          <a:p>
            <a:pPr algn="r"/>
            <a:r>
              <a:rPr lang="en-US" b="1" dirty="0" smtClean="0">
                <a:solidFill>
                  <a:srgbClr val="000090"/>
                </a:solidFill>
              </a:rPr>
              <a:t>- </a:t>
            </a:r>
            <a:r>
              <a:rPr lang="en-US" b="1" i="1" dirty="0" smtClean="0">
                <a:solidFill>
                  <a:srgbClr val="FF0000"/>
                </a:solidFill>
              </a:rPr>
              <a:t>designed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578600" y="1744980"/>
            <a:ext cx="24511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rgbClr val="000090"/>
                </a:solidFill>
              </a:rPr>
              <a:t>3 satellite</a:t>
            </a:r>
          </a:p>
          <a:p>
            <a:pPr algn="r"/>
            <a:r>
              <a:rPr lang="en-US" b="1" dirty="0" smtClean="0">
                <a:solidFill>
                  <a:srgbClr val="000090"/>
                </a:solidFill>
              </a:rPr>
              <a:t>refrigerators</a:t>
            </a:r>
          </a:p>
          <a:p>
            <a:pPr algn="r"/>
            <a:r>
              <a:rPr lang="en-US" b="1" dirty="0" smtClean="0">
                <a:solidFill>
                  <a:srgbClr val="000090"/>
                </a:solidFill>
              </a:rPr>
              <a:t>- </a:t>
            </a:r>
            <a:r>
              <a:rPr lang="en-US" b="1" i="1" dirty="0" smtClean="0">
                <a:solidFill>
                  <a:srgbClr val="FF0000"/>
                </a:solidFill>
              </a:rPr>
              <a:t>design in progress</a:t>
            </a:r>
          </a:p>
        </p:txBody>
      </p:sp>
      <p:sp>
        <p:nvSpPr>
          <p:cNvPr id="21" name="Rectangle 1"/>
          <p:cNvSpPr>
            <a:spLocks noChangeArrowheads="1"/>
          </p:cNvSpPr>
          <p:nvPr/>
        </p:nvSpPr>
        <p:spPr bwMode="auto">
          <a:xfrm>
            <a:off x="5266789" y="2679448"/>
            <a:ext cx="3877211" cy="1169551"/>
          </a:xfrm>
          <a:prstGeom prst="rect">
            <a:avLst/>
          </a:prstGeom>
          <a:solidFill>
            <a:srgbClr val="C7FCFF"/>
          </a:solidFill>
          <a:ln w="9525">
            <a:solidFill>
              <a:srgbClr val="00009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b="1" i="1" dirty="0" smtClean="0">
                <a:solidFill>
                  <a:srgbClr val="000090"/>
                </a:solidFill>
              </a:rPr>
              <a:t>the </a:t>
            </a:r>
            <a:r>
              <a:rPr lang="en-US" sz="2000" b="1" i="1" dirty="0">
                <a:solidFill>
                  <a:srgbClr val="000090"/>
                </a:solidFill>
              </a:rPr>
              <a:t>cooling power</a:t>
            </a:r>
          </a:p>
          <a:p>
            <a:pPr algn="r">
              <a:spcAft>
                <a:spcPts val="600"/>
              </a:spcAft>
            </a:pPr>
            <a:r>
              <a:rPr lang="en-US" sz="2000" b="1" i="1" dirty="0">
                <a:solidFill>
                  <a:srgbClr val="000090"/>
                </a:solidFill>
              </a:rPr>
              <a:t> should be doubled </a:t>
            </a:r>
          </a:p>
          <a:p>
            <a:pPr algn="r">
              <a:spcAft>
                <a:spcPts val="600"/>
              </a:spcAft>
            </a:pPr>
            <a:r>
              <a:rPr lang="en-US" sz="2000" b="1" i="1" dirty="0">
                <a:solidFill>
                  <a:srgbClr val="000090"/>
                </a:solidFill>
              </a:rPr>
              <a:t>from </a:t>
            </a:r>
            <a:r>
              <a:rPr lang="en-US" sz="2000" b="1" i="1" dirty="0">
                <a:solidFill>
                  <a:srgbClr val="FF0000"/>
                </a:solidFill>
              </a:rPr>
              <a:t>4</a:t>
            </a:r>
            <a:r>
              <a:rPr lang="en-US" sz="2000" b="1" i="1" dirty="0">
                <a:solidFill>
                  <a:srgbClr val="000090"/>
                </a:solidFill>
              </a:rPr>
              <a:t> kW  to </a:t>
            </a:r>
            <a:r>
              <a:rPr lang="en-US" sz="2000" b="1" i="1" dirty="0">
                <a:solidFill>
                  <a:srgbClr val="FF0000"/>
                </a:solidFill>
              </a:rPr>
              <a:t>8 </a:t>
            </a:r>
            <a:r>
              <a:rPr lang="en-US" sz="2000" b="1" i="1" dirty="0">
                <a:solidFill>
                  <a:srgbClr val="000090"/>
                </a:solidFill>
              </a:rPr>
              <a:t>kW @ </a:t>
            </a:r>
            <a:r>
              <a:rPr lang="en-US" sz="2000" b="1" i="1" dirty="0">
                <a:solidFill>
                  <a:srgbClr val="FF0000"/>
                </a:solidFill>
              </a:rPr>
              <a:t>4.5K</a:t>
            </a:r>
            <a:endParaRPr lang="en-US" sz="2000" b="1" i="1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34125"/>
            <a:ext cx="2133600" cy="476250"/>
          </a:xfrm>
        </p:spPr>
        <p:txBody>
          <a:bodyPr anchor="b"/>
          <a:lstStyle/>
          <a:p>
            <a:pPr>
              <a:defRPr/>
            </a:pPr>
            <a:r>
              <a:rPr lang="en-US" smtClean="0"/>
              <a:t>October 29, 2018</a:t>
            </a:r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34125"/>
            <a:ext cx="3568700" cy="476250"/>
          </a:xfrm>
        </p:spPr>
        <p:txBody>
          <a:bodyPr anchor="b"/>
          <a:lstStyle/>
          <a:p>
            <a:pPr>
              <a:defRPr/>
            </a:pPr>
            <a:r>
              <a:rPr lang="en-GB" smtClean="0"/>
              <a:t>V.Kekelidze, II Collaboration</a:t>
            </a:r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34125"/>
            <a:ext cx="2133600" cy="476250"/>
          </a:xfrm>
        </p:spPr>
        <p:txBody>
          <a:bodyPr anchor="b"/>
          <a:lstStyle/>
          <a:p>
            <a:fld id="{61CB4037-B1E1-45DC-8300-9D287C81F4C6}" type="slidenum">
              <a:rPr lang="ru-RU" smtClean="0"/>
              <a:pPr/>
              <a:t>20</a:t>
            </a:fld>
            <a:endParaRPr lang="ru-RU"/>
          </a:p>
        </p:txBody>
      </p:sp>
      <p:sp>
        <p:nvSpPr>
          <p:cNvPr id="10" name="Прямоугольная выноска 14"/>
          <p:cNvSpPr>
            <a:spLocks noChangeArrowheads="1"/>
          </p:cNvSpPr>
          <p:nvPr/>
        </p:nvSpPr>
        <p:spPr bwMode="auto">
          <a:xfrm>
            <a:off x="66489" y="5494613"/>
            <a:ext cx="6253629" cy="1034677"/>
          </a:xfrm>
          <a:prstGeom prst="wedgeRectCallout">
            <a:avLst>
              <a:gd name="adj1" fmla="val 935"/>
              <a:gd name="adj2" fmla="val -104470"/>
            </a:avLst>
          </a:prstGeom>
          <a:solidFill>
            <a:srgbClr val="EEF3FF"/>
          </a:solidFill>
          <a:ln w="9525">
            <a:solidFill>
              <a:srgbClr val="2F2F98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kumimoji="0" lang="en-US" altLang="en-US" sz="2000" b="1" dirty="0" smtClean="0">
                <a:solidFill>
                  <a:srgbClr val="000066"/>
                </a:solidFill>
              </a:rPr>
              <a:t>New </a:t>
            </a:r>
            <a:r>
              <a:rPr kumimoji="0" lang="en-US" altLang="en-US" sz="2000" b="1" dirty="0">
                <a:solidFill>
                  <a:srgbClr val="000066"/>
                </a:solidFill>
              </a:rPr>
              <a:t>compressor </a:t>
            </a:r>
            <a:r>
              <a:rPr kumimoji="0" lang="en-US" altLang="en-US" sz="2000" b="1" dirty="0" smtClean="0">
                <a:solidFill>
                  <a:srgbClr val="000066"/>
                </a:solidFill>
              </a:rPr>
              <a:t>station </a:t>
            </a:r>
            <a:r>
              <a:rPr kumimoji="0" lang="en-US" altLang="en-US" sz="2000" b="1" dirty="0" smtClean="0">
                <a:solidFill>
                  <a:srgbClr val="FF6600"/>
                </a:solidFill>
              </a:rPr>
              <a:t>9,6</a:t>
            </a:r>
            <a:r>
              <a:rPr kumimoji="0" lang="en-US" altLang="en-US" sz="2000" b="1" dirty="0" smtClean="0">
                <a:solidFill>
                  <a:srgbClr val="000066"/>
                </a:solidFill>
              </a:rPr>
              <a:t> MW;</a:t>
            </a:r>
          </a:p>
          <a:p>
            <a:pPr algn="r" eaLnBrk="1" hangingPunct="1"/>
            <a:r>
              <a:rPr kumimoji="0" lang="en-US" altLang="en-US" sz="2000" b="1" dirty="0" smtClean="0">
                <a:solidFill>
                  <a:srgbClr val="000090"/>
                </a:solidFill>
              </a:rPr>
              <a:t>Status:          </a:t>
            </a:r>
            <a:r>
              <a:rPr kumimoji="0" lang="en-US" altLang="en-US" sz="2000" i="1" dirty="0" smtClean="0">
                <a:solidFill>
                  <a:srgbClr val="000090"/>
                </a:solidFill>
              </a:rPr>
              <a:t>construction works started;    te</a:t>
            </a:r>
            <a:r>
              <a:rPr lang="en-US" altLang="en-US" sz="2000" i="1" dirty="0" smtClean="0">
                <a:solidFill>
                  <a:srgbClr val="000090"/>
                </a:solidFill>
              </a:rPr>
              <a:t>ndering for new contractor due to problems</a:t>
            </a:r>
            <a:r>
              <a:rPr kumimoji="0" lang="en-US" altLang="en-US" sz="2000" i="1" dirty="0" smtClean="0">
                <a:solidFill>
                  <a:srgbClr val="000090"/>
                </a:solidFill>
              </a:rPr>
              <a:t> with initial one</a:t>
            </a:r>
            <a:endParaRPr lang="ru-RU" altLang="en-US" sz="2000" b="1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2707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1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34125"/>
            <a:ext cx="2133600" cy="476250"/>
          </a:xfrm>
        </p:spPr>
        <p:txBody>
          <a:bodyPr anchor="b"/>
          <a:lstStyle/>
          <a:p>
            <a:pPr>
              <a:defRPr/>
            </a:pPr>
            <a:r>
              <a:rPr lang="en-US" smtClean="0"/>
              <a:t>October 29, 2018</a:t>
            </a:r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34125"/>
            <a:ext cx="2895600" cy="476250"/>
          </a:xfrm>
        </p:spPr>
        <p:txBody>
          <a:bodyPr anchor="b"/>
          <a:lstStyle/>
          <a:p>
            <a:pPr>
              <a:defRPr/>
            </a:pPr>
            <a:r>
              <a:rPr lang="en-US" smtClean="0"/>
              <a:t>V.Kekelidze, II Collaboration</a:t>
            </a:r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34125"/>
            <a:ext cx="2133600" cy="476250"/>
          </a:xfrm>
        </p:spPr>
        <p:txBody>
          <a:bodyPr anchor="b"/>
          <a:lstStyle/>
          <a:p>
            <a:fld id="{0D407510-CD4E-4320-B1B7-E77576364A88}" type="slidenum">
              <a:rPr lang="ru-RU" smtClean="0"/>
              <a:pPr/>
              <a:t>21</a:t>
            </a:fld>
            <a:endParaRPr lang="ru-RU"/>
          </a:p>
        </p:txBody>
      </p:sp>
      <p:pic>
        <p:nvPicPr>
          <p:cNvPr id="5" name="Picture 4" descr="screen_b2af4c46be6c790d_153692789751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88" y="1003300"/>
            <a:ext cx="9031111" cy="5080000"/>
          </a:xfrm>
          <a:prstGeom prst="rect">
            <a:avLst/>
          </a:prstGeom>
        </p:spPr>
      </p:pic>
      <p:sp>
        <p:nvSpPr>
          <p:cNvPr id="6" name="Прямоугольная выноска 15"/>
          <p:cNvSpPr>
            <a:spLocks noChangeArrowheads="1"/>
          </p:cNvSpPr>
          <p:nvPr/>
        </p:nvSpPr>
        <p:spPr bwMode="auto">
          <a:xfrm>
            <a:off x="4533900" y="4562881"/>
            <a:ext cx="1092200" cy="667233"/>
          </a:xfrm>
          <a:prstGeom prst="wedgeRectCallout">
            <a:avLst>
              <a:gd name="adj1" fmla="val -1215"/>
              <a:gd name="adj2" fmla="val 47708"/>
            </a:avLst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GB" sz="2000" b="1" dirty="0" smtClean="0">
                <a:solidFill>
                  <a:srgbClr val="FFFFFF"/>
                </a:solidFill>
              </a:rPr>
              <a:t>MPD </a:t>
            </a:r>
          </a:p>
          <a:p>
            <a:pPr algn="ctr" eaLnBrk="1" hangingPunct="1"/>
            <a:r>
              <a:rPr lang="en-GB" sz="2000" b="1" dirty="0" smtClean="0">
                <a:solidFill>
                  <a:srgbClr val="FFFFFF"/>
                </a:solidFill>
              </a:rPr>
              <a:t> Hall</a:t>
            </a:r>
            <a:endParaRPr lang="ru-RU" altLang="ru-RU" sz="2000" b="1" dirty="0">
              <a:solidFill>
                <a:srgbClr val="FFFFFF"/>
              </a:solidFill>
            </a:endParaRPr>
          </a:p>
        </p:txBody>
      </p:sp>
      <p:sp>
        <p:nvSpPr>
          <p:cNvPr id="7" name="Прямоугольная выноска 15"/>
          <p:cNvSpPr>
            <a:spLocks noChangeArrowheads="1"/>
          </p:cNvSpPr>
          <p:nvPr/>
        </p:nvSpPr>
        <p:spPr bwMode="auto">
          <a:xfrm>
            <a:off x="4559300" y="1616481"/>
            <a:ext cx="1092200" cy="667233"/>
          </a:xfrm>
          <a:prstGeom prst="wedgeRectCallout">
            <a:avLst>
              <a:gd name="adj1" fmla="val -1215"/>
              <a:gd name="adj2" fmla="val 47708"/>
            </a:avLst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GB" sz="2000" b="1" dirty="0">
                <a:solidFill>
                  <a:srgbClr val="FFFFFF"/>
                </a:solidFill>
              </a:rPr>
              <a:t>S</a:t>
            </a:r>
            <a:r>
              <a:rPr lang="en-GB" sz="2000" b="1" dirty="0" smtClean="0">
                <a:solidFill>
                  <a:srgbClr val="FFFFFF"/>
                </a:solidFill>
              </a:rPr>
              <a:t>PD </a:t>
            </a:r>
          </a:p>
          <a:p>
            <a:pPr algn="ctr" eaLnBrk="1" hangingPunct="1"/>
            <a:r>
              <a:rPr lang="en-GB" sz="2000" b="1" dirty="0" smtClean="0">
                <a:solidFill>
                  <a:srgbClr val="FFFFFF"/>
                </a:solidFill>
              </a:rPr>
              <a:t> Hall</a:t>
            </a:r>
            <a:endParaRPr lang="ru-RU" altLang="ru-RU" sz="2000" b="1" dirty="0">
              <a:solidFill>
                <a:srgbClr val="FFFFFF"/>
              </a:solidFill>
            </a:endParaRPr>
          </a:p>
        </p:txBody>
      </p:sp>
      <p:sp>
        <p:nvSpPr>
          <p:cNvPr id="8" name="Прямоугольная выноска 15"/>
          <p:cNvSpPr>
            <a:spLocks noChangeArrowheads="1"/>
          </p:cNvSpPr>
          <p:nvPr/>
        </p:nvSpPr>
        <p:spPr bwMode="auto">
          <a:xfrm>
            <a:off x="6464300" y="2923861"/>
            <a:ext cx="1638300" cy="793750"/>
          </a:xfrm>
          <a:prstGeom prst="wedgeRectCallout">
            <a:avLst>
              <a:gd name="adj1" fmla="val 71313"/>
              <a:gd name="adj2" fmla="val 97768"/>
            </a:avLst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GB" sz="2000" b="1" dirty="0" smtClean="0">
                <a:solidFill>
                  <a:schemeClr val="bg1"/>
                </a:solidFill>
              </a:rPr>
              <a:t>Western</a:t>
            </a:r>
            <a:r>
              <a:rPr lang="ru-RU" sz="2000" b="1" dirty="0" smtClean="0">
                <a:solidFill>
                  <a:schemeClr val="bg1"/>
                </a:solidFill>
              </a:rPr>
              <a:t> </a:t>
            </a:r>
            <a:endParaRPr lang="en-US" sz="2000" b="1" dirty="0" smtClean="0">
              <a:solidFill>
                <a:schemeClr val="bg1"/>
              </a:solidFill>
            </a:endParaRPr>
          </a:p>
          <a:p>
            <a:pPr algn="ctr" eaLnBrk="1" hangingPunct="1"/>
            <a:r>
              <a:rPr lang="en-US" sz="2000" b="1" dirty="0" smtClean="0">
                <a:solidFill>
                  <a:schemeClr val="bg1"/>
                </a:solidFill>
              </a:rPr>
              <a:t>semi</a:t>
            </a:r>
            <a:r>
              <a:rPr lang="en-GB" sz="2000" b="1" dirty="0" smtClean="0">
                <a:solidFill>
                  <a:schemeClr val="bg1"/>
                </a:solidFill>
              </a:rPr>
              <a:t>ring</a:t>
            </a:r>
            <a:endParaRPr lang="ru-RU" altLang="ru-RU" sz="2000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117600" y="5978129"/>
            <a:ext cx="7480300" cy="396832"/>
          </a:xfrm>
          <a:prstGeom prst="rect">
            <a:avLst/>
          </a:prstGeom>
          <a:solidFill>
            <a:srgbClr val="AAF3FF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000" b="1" dirty="0">
                <a:solidFill>
                  <a:srgbClr val="0C1167"/>
                </a:solidFill>
              </a:rPr>
              <a:t>r</a:t>
            </a:r>
            <a:r>
              <a:rPr lang="en-US" sz="2000" b="1" dirty="0" smtClean="0">
                <a:solidFill>
                  <a:srgbClr val="0C1167"/>
                </a:solidFill>
              </a:rPr>
              <a:t>eadiness for equipment installation in the MPD Hall - </a:t>
            </a:r>
            <a:r>
              <a:rPr lang="ru-RU" sz="2000" b="1" dirty="0" smtClean="0">
                <a:solidFill>
                  <a:srgbClr val="FF0000"/>
                </a:solidFill>
              </a:rPr>
              <a:t>201</a:t>
            </a:r>
            <a:r>
              <a:rPr lang="en-US" sz="2000" b="1" dirty="0" smtClean="0">
                <a:solidFill>
                  <a:srgbClr val="FF0000"/>
                </a:solidFill>
              </a:rPr>
              <a:t>9</a:t>
            </a:r>
            <a:endParaRPr lang="ru-RU" sz="2000" b="1" dirty="0" smtClean="0">
              <a:solidFill>
                <a:srgbClr val="FF0000"/>
              </a:solidFill>
            </a:endParaRPr>
          </a:p>
        </p:txBody>
      </p:sp>
      <p:pic>
        <p:nvPicPr>
          <p:cNvPr id="10" name="Picture 6" descr="NICA-Logo_4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5400" y="0"/>
            <a:ext cx="1498600" cy="7381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416300" y="533400"/>
            <a:ext cx="21436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smtClean="0">
                <a:solidFill>
                  <a:srgbClr val="000090"/>
                </a:solidFill>
              </a:rPr>
              <a:t>September 2018</a:t>
            </a:r>
            <a:endParaRPr lang="en-US" sz="2000" i="1" dirty="0">
              <a:solidFill>
                <a:srgbClr val="000090"/>
              </a:solidFill>
            </a:endParaRPr>
          </a:p>
        </p:txBody>
      </p:sp>
      <p:sp>
        <p:nvSpPr>
          <p:cNvPr id="12" name="AutoShape 4"/>
          <p:cNvSpPr>
            <a:spLocks noChangeAspect="1" noChangeArrowheads="1"/>
          </p:cNvSpPr>
          <p:nvPr/>
        </p:nvSpPr>
        <p:spPr bwMode="auto">
          <a:xfrm>
            <a:off x="2209800" y="88900"/>
            <a:ext cx="4464496" cy="558800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/>
          <a:p>
            <a:pPr algn="ctr"/>
            <a:r>
              <a:rPr lang="en-US" sz="2800" b="1" i="1" dirty="0">
                <a:solidFill>
                  <a:srgbClr val="000090"/>
                </a:solidFill>
              </a:rPr>
              <a:t>Civil </a:t>
            </a:r>
            <a:r>
              <a:rPr lang="en-US" sz="2800" b="1" i="1" dirty="0" smtClean="0">
                <a:solidFill>
                  <a:srgbClr val="000090"/>
                </a:solidFill>
              </a:rPr>
              <a:t>Construction, </a:t>
            </a:r>
            <a:r>
              <a:rPr lang="en-US" sz="2800" b="1" i="1" dirty="0">
                <a:solidFill>
                  <a:srgbClr val="000090"/>
                </a:solidFill>
              </a:rPr>
              <a:t>bld.17</a:t>
            </a:r>
            <a:endParaRPr lang="ru-RU" sz="2800" b="1" i="1" dirty="0">
              <a:solidFill>
                <a:srgbClr val="000090"/>
              </a:solidFill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6286500" y="812139"/>
            <a:ext cx="2857500" cy="1702641"/>
            <a:chOff x="6286500" y="812139"/>
            <a:chExt cx="2857500" cy="1702641"/>
          </a:xfrm>
        </p:grpSpPr>
        <p:pic>
          <p:nvPicPr>
            <p:cNvPr id="13" name="Picture 12" descr="Screen Shot 2018-05-09 at 11.22.17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86500" y="812139"/>
              <a:ext cx="2857500" cy="1702461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7184220" y="2114670"/>
              <a:ext cx="104836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i="1" dirty="0" smtClean="0">
                  <a:solidFill>
                    <a:schemeClr val="bg1"/>
                  </a:solidFill>
                </a:rPr>
                <a:t>tunnel</a:t>
              </a:r>
              <a:endParaRPr lang="en-US" sz="2000" i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492645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68500" y="2065636"/>
            <a:ext cx="6057899" cy="584776"/>
          </a:xfrm>
          <a:prstGeom prst="rect">
            <a:avLst/>
          </a:prstGeom>
          <a:solidFill>
            <a:srgbClr val="000090"/>
          </a:solidFill>
        </p:spPr>
        <p:txBody>
          <a:bodyPr wrap="square">
            <a:spAutoFit/>
          </a:bodyPr>
          <a:lstStyle/>
          <a:p>
            <a:pPr algn="ctr" eaLnBrk="1" hangingPunct="1">
              <a:buSzPct val="75000"/>
            </a:pPr>
            <a:r>
              <a:rPr lang="en-US" sz="3200" b="1" dirty="0" smtClean="0">
                <a:solidFill>
                  <a:srgbClr val="FFFFFF"/>
                </a:solidFill>
              </a:rPr>
              <a:t>Experiments 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October 29, 2018</a:t>
            </a:r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V.Kekelidze, II Collaboration</a:t>
            </a:r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0217B-8183-4E7A-98AC-12846F6965A4}" type="slidenum">
              <a:rPr lang="ru-RU" smtClean="0"/>
              <a:pPr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8377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21425"/>
            <a:ext cx="2133600" cy="476250"/>
          </a:xfrm>
        </p:spPr>
        <p:txBody>
          <a:bodyPr anchor="b"/>
          <a:lstStyle/>
          <a:p>
            <a:pPr>
              <a:defRPr/>
            </a:pPr>
            <a:r>
              <a:rPr lang="en-US" smtClean="0"/>
              <a:t>October 29, 2018</a:t>
            </a:r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21425"/>
            <a:ext cx="2895600" cy="476250"/>
          </a:xfrm>
        </p:spPr>
        <p:txBody>
          <a:bodyPr anchor="b"/>
          <a:lstStyle/>
          <a:p>
            <a:pPr>
              <a:defRPr/>
            </a:pPr>
            <a:r>
              <a:rPr lang="en-US" smtClean="0"/>
              <a:t>V.Kekelidze, II Collaboration</a:t>
            </a:r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21425"/>
            <a:ext cx="2133600" cy="476250"/>
          </a:xfrm>
        </p:spPr>
        <p:txBody>
          <a:bodyPr anchor="b"/>
          <a:lstStyle/>
          <a:p>
            <a:fld id="{0D407510-CD4E-4320-B1B7-E77576364A88}" type="slidenum">
              <a:rPr lang="ru-RU" smtClean="0"/>
              <a:pPr/>
              <a:t>23</a:t>
            </a:fld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177801" y="1422400"/>
            <a:ext cx="4648199" cy="5078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rgbClr val="000090"/>
                </a:solidFill>
                <a:latin typeface="Arial"/>
                <a:ea typeface="Calibri"/>
                <a:cs typeface="Arial"/>
              </a:rPr>
              <a:t>NNRC, Baku </a:t>
            </a:r>
            <a:r>
              <a:rPr lang="en-US" i="1" dirty="0">
                <a:solidFill>
                  <a:srgbClr val="000090"/>
                </a:solidFill>
                <a:latin typeface="Arial"/>
                <a:ea typeface="Calibri"/>
                <a:cs typeface="Arial"/>
              </a:rPr>
              <a:t>State </a:t>
            </a:r>
            <a:r>
              <a:rPr lang="en-US" i="1" dirty="0" smtClean="0">
                <a:solidFill>
                  <a:srgbClr val="000090"/>
                </a:solidFill>
                <a:latin typeface="Arial"/>
                <a:ea typeface="Calibri"/>
                <a:cs typeface="Arial"/>
              </a:rPr>
              <a:t>University, </a:t>
            </a:r>
            <a:r>
              <a:rPr lang="en-US" b="1" i="1" dirty="0" smtClean="0">
                <a:solidFill>
                  <a:srgbClr val="000090"/>
                </a:solidFill>
                <a:latin typeface="Arial"/>
                <a:ea typeface="Calibri"/>
                <a:cs typeface="Arial"/>
              </a:rPr>
              <a:t>Azerbaijan;</a:t>
            </a:r>
            <a:endParaRPr lang="en-US" b="1" i="1" dirty="0" smtClean="0">
              <a:solidFill>
                <a:srgbClr val="000090"/>
              </a:solidFill>
              <a:latin typeface="Arial"/>
              <a:cs typeface="Arial"/>
            </a:endParaRPr>
          </a:p>
          <a:p>
            <a:r>
              <a:rPr lang="en-US" i="1" dirty="0" smtClean="0">
                <a:solidFill>
                  <a:srgbClr val="000090"/>
                </a:solidFill>
                <a:latin typeface="Arial"/>
                <a:cs typeface="Arial"/>
              </a:rPr>
              <a:t>University of Plovdiv</a:t>
            </a:r>
            <a:r>
              <a:rPr lang="en-US" i="1" dirty="0">
                <a:solidFill>
                  <a:srgbClr val="000090"/>
                </a:solidFill>
                <a:latin typeface="Arial"/>
                <a:cs typeface="Arial"/>
              </a:rPr>
              <a:t>,</a:t>
            </a:r>
            <a:r>
              <a:rPr lang="en-US" i="1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en-US" b="1" i="1" dirty="0" smtClean="0">
                <a:solidFill>
                  <a:srgbClr val="000090"/>
                </a:solidFill>
                <a:latin typeface="Arial"/>
                <a:cs typeface="Arial"/>
              </a:rPr>
              <a:t>Bulgaria;</a:t>
            </a:r>
          </a:p>
          <a:p>
            <a:r>
              <a:rPr lang="en-US" i="1" dirty="0">
                <a:solidFill>
                  <a:srgbClr val="000090"/>
                </a:solidFill>
                <a:latin typeface="Arial"/>
                <a:ea typeface="Calibri"/>
                <a:cs typeface="Arial"/>
              </a:rPr>
              <a:t>Institute of High Energy </a:t>
            </a:r>
            <a:r>
              <a:rPr lang="en-US" i="1" dirty="0" smtClean="0">
                <a:solidFill>
                  <a:srgbClr val="000090"/>
                </a:solidFill>
                <a:latin typeface="Arial"/>
                <a:ea typeface="Calibri"/>
                <a:cs typeface="Arial"/>
              </a:rPr>
              <a:t>Physics, </a:t>
            </a:r>
            <a:r>
              <a:rPr lang="en-US" b="1" i="1" dirty="0" smtClean="0">
                <a:solidFill>
                  <a:srgbClr val="000090"/>
                </a:solidFill>
                <a:latin typeface="Arial"/>
                <a:ea typeface="Calibri"/>
                <a:cs typeface="Arial"/>
              </a:rPr>
              <a:t>China;</a:t>
            </a:r>
          </a:p>
          <a:p>
            <a:r>
              <a:rPr lang="en-US" i="1" dirty="0">
                <a:solidFill>
                  <a:srgbClr val="000090"/>
                </a:solidFill>
                <a:latin typeface="Arial"/>
                <a:ea typeface="Calibri"/>
                <a:cs typeface="Arial"/>
              </a:rPr>
              <a:t>Shanghai Institute of Nuclear and Applied </a:t>
            </a:r>
            <a:r>
              <a:rPr lang="en-US" i="1" dirty="0" smtClean="0">
                <a:solidFill>
                  <a:srgbClr val="000090"/>
                </a:solidFill>
                <a:latin typeface="Arial"/>
                <a:ea typeface="Calibri"/>
                <a:cs typeface="Arial"/>
              </a:rPr>
              <a:t>Physics, CFS</a:t>
            </a:r>
            <a:r>
              <a:rPr lang="en-US" b="1" i="1" dirty="0" smtClean="0">
                <a:solidFill>
                  <a:srgbClr val="000090"/>
                </a:solidFill>
                <a:latin typeface="Arial"/>
                <a:ea typeface="Calibri"/>
                <a:cs typeface="Arial"/>
              </a:rPr>
              <a:t>, China; </a:t>
            </a:r>
          </a:p>
          <a:p>
            <a:r>
              <a:rPr lang="en-US" i="1" dirty="0">
                <a:solidFill>
                  <a:srgbClr val="000090"/>
                </a:solidFill>
                <a:latin typeface="Arial"/>
                <a:ea typeface="Calibri"/>
                <a:cs typeface="Arial"/>
              </a:rPr>
              <a:t>Tsinghua </a:t>
            </a:r>
            <a:r>
              <a:rPr lang="en-US" i="1" dirty="0" smtClean="0">
                <a:solidFill>
                  <a:srgbClr val="000090"/>
                </a:solidFill>
                <a:latin typeface="Arial"/>
                <a:ea typeface="Calibri"/>
                <a:cs typeface="Arial"/>
              </a:rPr>
              <a:t>University, Beijing, </a:t>
            </a:r>
            <a:r>
              <a:rPr lang="en-US" b="1" i="1" dirty="0" smtClean="0">
                <a:solidFill>
                  <a:srgbClr val="000090"/>
                </a:solidFill>
                <a:latin typeface="Arial"/>
                <a:ea typeface="Calibri"/>
                <a:cs typeface="Arial"/>
              </a:rPr>
              <a:t>China;</a:t>
            </a:r>
          </a:p>
          <a:p>
            <a:r>
              <a:rPr lang="en-US" i="1" dirty="0">
                <a:solidFill>
                  <a:srgbClr val="000090"/>
                </a:solidFill>
                <a:latin typeface="Arial"/>
                <a:ea typeface="Calibri"/>
                <a:cs typeface="Arial"/>
              </a:rPr>
              <a:t>Nuclear Physics Institute </a:t>
            </a:r>
            <a:r>
              <a:rPr lang="en-US" i="1" dirty="0" smtClean="0">
                <a:solidFill>
                  <a:srgbClr val="000090"/>
                </a:solidFill>
                <a:latin typeface="Arial"/>
                <a:ea typeface="Calibri"/>
                <a:cs typeface="Arial"/>
              </a:rPr>
              <a:t>CAS, </a:t>
            </a:r>
            <a:r>
              <a:rPr lang="en-US" b="1" i="1" dirty="0" smtClean="0">
                <a:solidFill>
                  <a:srgbClr val="000090"/>
                </a:solidFill>
                <a:latin typeface="Arial"/>
                <a:ea typeface="Calibri"/>
                <a:cs typeface="Arial"/>
              </a:rPr>
              <a:t>Czech Republic;</a:t>
            </a:r>
          </a:p>
          <a:p>
            <a:r>
              <a:rPr lang="en-US" i="1" dirty="0">
                <a:solidFill>
                  <a:srgbClr val="000090"/>
                </a:solidFill>
                <a:latin typeface="Arial"/>
                <a:ea typeface="Calibri"/>
                <a:cs typeface="Arial"/>
              </a:rPr>
              <a:t>Tubingen </a:t>
            </a:r>
            <a:r>
              <a:rPr lang="en-US" i="1" dirty="0" smtClean="0">
                <a:solidFill>
                  <a:srgbClr val="000090"/>
                </a:solidFill>
                <a:latin typeface="Arial"/>
                <a:ea typeface="Calibri"/>
                <a:cs typeface="Arial"/>
              </a:rPr>
              <a:t>University, </a:t>
            </a:r>
            <a:r>
              <a:rPr lang="en-US" b="1" i="1" dirty="0" smtClean="0">
                <a:solidFill>
                  <a:srgbClr val="000090"/>
                </a:solidFill>
                <a:latin typeface="Arial"/>
                <a:ea typeface="Calibri"/>
                <a:cs typeface="Arial"/>
              </a:rPr>
              <a:t>Germany;</a:t>
            </a:r>
          </a:p>
          <a:p>
            <a:r>
              <a:rPr lang="en-US" i="1" dirty="0">
                <a:solidFill>
                  <a:srgbClr val="000090"/>
                </a:solidFill>
                <a:latin typeface="Arial"/>
                <a:ea typeface="Calibri"/>
                <a:cs typeface="Arial"/>
              </a:rPr>
              <a:t>Tel Aviv </a:t>
            </a:r>
            <a:r>
              <a:rPr lang="en-US" i="1" dirty="0" smtClean="0">
                <a:solidFill>
                  <a:srgbClr val="000090"/>
                </a:solidFill>
                <a:latin typeface="Arial"/>
                <a:ea typeface="Calibri"/>
                <a:cs typeface="Arial"/>
              </a:rPr>
              <a:t>University</a:t>
            </a:r>
            <a:r>
              <a:rPr lang="en-US" b="1" i="1" dirty="0" smtClean="0">
                <a:solidFill>
                  <a:srgbClr val="000090"/>
                </a:solidFill>
                <a:latin typeface="Arial"/>
                <a:ea typeface="Calibri"/>
                <a:cs typeface="Arial"/>
              </a:rPr>
              <a:t>, Israel;</a:t>
            </a:r>
          </a:p>
          <a:p>
            <a:r>
              <a:rPr lang="en-US" b="1" i="1" dirty="0" smtClean="0">
                <a:solidFill>
                  <a:srgbClr val="0000FF"/>
                </a:solidFill>
                <a:latin typeface="Arial"/>
                <a:ea typeface="Calibri"/>
                <a:cs typeface="Arial"/>
              </a:rPr>
              <a:t>Joint Institute for Nuclear Research;</a:t>
            </a:r>
          </a:p>
          <a:p>
            <a:r>
              <a:rPr lang="en-US" i="1" dirty="0">
                <a:solidFill>
                  <a:srgbClr val="000090"/>
                </a:solidFill>
                <a:latin typeface="Arial"/>
                <a:ea typeface="Calibri"/>
                <a:cs typeface="Arial"/>
              </a:rPr>
              <a:t>Almaty </a:t>
            </a:r>
            <a:r>
              <a:rPr lang="en-US" i="1" dirty="0" smtClean="0">
                <a:solidFill>
                  <a:srgbClr val="000090"/>
                </a:solidFill>
                <a:latin typeface="Arial"/>
                <a:ea typeface="Calibri"/>
                <a:cs typeface="Arial"/>
              </a:rPr>
              <a:t>Institute </a:t>
            </a:r>
            <a:r>
              <a:rPr lang="en-US" i="1" dirty="0">
                <a:solidFill>
                  <a:srgbClr val="000090"/>
                </a:solidFill>
                <a:latin typeface="Arial"/>
                <a:ea typeface="Calibri"/>
                <a:cs typeface="Arial"/>
              </a:rPr>
              <a:t>of </a:t>
            </a:r>
            <a:r>
              <a:rPr lang="en-US" i="1" dirty="0" smtClean="0">
                <a:solidFill>
                  <a:srgbClr val="000090"/>
                </a:solidFill>
                <a:latin typeface="Arial"/>
                <a:ea typeface="Calibri"/>
                <a:cs typeface="Arial"/>
              </a:rPr>
              <a:t>Physics </a:t>
            </a:r>
            <a:r>
              <a:rPr lang="en-US" i="1" dirty="0">
                <a:solidFill>
                  <a:srgbClr val="000090"/>
                </a:solidFill>
                <a:latin typeface="Arial"/>
                <a:ea typeface="Calibri"/>
                <a:cs typeface="Arial"/>
              </a:rPr>
              <a:t>and Technology, </a:t>
            </a:r>
            <a:r>
              <a:rPr lang="en-US" b="1" i="1" dirty="0" smtClean="0">
                <a:solidFill>
                  <a:srgbClr val="000090"/>
                </a:solidFill>
                <a:latin typeface="Arial"/>
                <a:ea typeface="Calibri"/>
                <a:cs typeface="Arial"/>
              </a:rPr>
              <a:t>Kazakhstan;</a:t>
            </a:r>
          </a:p>
          <a:p>
            <a:r>
              <a:rPr lang="en-US" i="1" dirty="0" smtClean="0">
                <a:solidFill>
                  <a:srgbClr val="000090"/>
                </a:solidFill>
                <a:latin typeface="Arial"/>
                <a:ea typeface="Calibri"/>
                <a:cs typeface="Arial"/>
              </a:rPr>
              <a:t>Institute </a:t>
            </a:r>
            <a:r>
              <a:rPr lang="en-US" i="1" dirty="0">
                <a:solidFill>
                  <a:srgbClr val="000090"/>
                </a:solidFill>
                <a:latin typeface="Arial"/>
                <a:ea typeface="Calibri"/>
                <a:cs typeface="Arial"/>
              </a:rPr>
              <a:t>of Applied Physics, </a:t>
            </a:r>
            <a:r>
              <a:rPr lang="en-US" i="1" dirty="0" err="1" smtClean="0">
                <a:solidFill>
                  <a:srgbClr val="000090"/>
                </a:solidFill>
                <a:latin typeface="Arial"/>
                <a:ea typeface="Calibri"/>
                <a:cs typeface="Arial"/>
              </a:rPr>
              <a:t>Chisinev</a:t>
            </a:r>
            <a:r>
              <a:rPr lang="en-US" i="1" dirty="0" smtClean="0">
                <a:solidFill>
                  <a:srgbClr val="000090"/>
                </a:solidFill>
                <a:latin typeface="Arial"/>
                <a:ea typeface="Calibri"/>
                <a:cs typeface="Arial"/>
              </a:rPr>
              <a:t>, </a:t>
            </a:r>
            <a:r>
              <a:rPr lang="en-US" b="1" i="1" dirty="0" smtClean="0">
                <a:solidFill>
                  <a:srgbClr val="000090"/>
                </a:solidFill>
                <a:latin typeface="Arial"/>
                <a:ea typeface="Calibri"/>
                <a:cs typeface="Arial"/>
              </a:rPr>
              <a:t>Moldova;</a:t>
            </a:r>
          </a:p>
          <a:p>
            <a:r>
              <a:rPr lang="en-US" i="1" dirty="0">
                <a:solidFill>
                  <a:srgbClr val="000090"/>
                </a:solidFill>
                <a:latin typeface="Arial"/>
                <a:ea typeface="Calibri"/>
                <a:cs typeface="Arial"/>
              </a:rPr>
              <a:t>Warsaw University of Technology</a:t>
            </a:r>
            <a:r>
              <a:rPr lang="en-US" i="1" dirty="0" smtClean="0">
                <a:solidFill>
                  <a:srgbClr val="000090"/>
                </a:solidFill>
                <a:latin typeface="Arial"/>
                <a:ea typeface="Calibri"/>
                <a:cs typeface="Arial"/>
              </a:rPr>
              <a:t>, </a:t>
            </a:r>
            <a:r>
              <a:rPr lang="en-US" b="1" i="1" dirty="0" smtClean="0">
                <a:solidFill>
                  <a:srgbClr val="000090"/>
                </a:solidFill>
                <a:latin typeface="Arial"/>
                <a:ea typeface="Calibri"/>
                <a:cs typeface="Arial"/>
              </a:rPr>
              <a:t>Poland;</a:t>
            </a:r>
          </a:p>
          <a:p>
            <a:r>
              <a:rPr lang="en-US" i="1" dirty="0" smtClean="0">
                <a:solidFill>
                  <a:srgbClr val="000090"/>
                </a:solidFill>
                <a:latin typeface="Arial"/>
                <a:ea typeface="Calibri"/>
                <a:cs typeface="Arial"/>
              </a:rPr>
              <a:t>Institute of Nuclear Research </a:t>
            </a:r>
            <a:r>
              <a:rPr lang="en-US" i="1" dirty="0">
                <a:solidFill>
                  <a:srgbClr val="000090"/>
                </a:solidFill>
                <a:latin typeface="Arial"/>
                <a:ea typeface="Calibri"/>
                <a:cs typeface="Arial"/>
              </a:rPr>
              <a:t>RAS, </a:t>
            </a:r>
            <a:r>
              <a:rPr lang="en-US" i="1" dirty="0" smtClean="0">
                <a:solidFill>
                  <a:srgbClr val="000090"/>
                </a:solidFill>
                <a:latin typeface="Arial"/>
                <a:ea typeface="Calibri"/>
                <a:cs typeface="Arial"/>
              </a:rPr>
              <a:t>Moscow</a:t>
            </a:r>
            <a:r>
              <a:rPr lang="en-US" i="1" dirty="0">
                <a:solidFill>
                  <a:srgbClr val="000090"/>
                </a:solidFill>
                <a:latin typeface="Arial"/>
                <a:ea typeface="Calibri"/>
                <a:cs typeface="Arial"/>
              </a:rPr>
              <a:t>,</a:t>
            </a:r>
            <a:r>
              <a:rPr lang="en-US" i="1" dirty="0" smtClean="0">
                <a:solidFill>
                  <a:srgbClr val="000090"/>
                </a:solidFill>
                <a:latin typeface="Arial"/>
                <a:ea typeface="Calibri"/>
                <a:cs typeface="Arial"/>
              </a:rPr>
              <a:t> </a:t>
            </a:r>
            <a:r>
              <a:rPr lang="en-US" b="1" i="1" dirty="0" smtClean="0">
                <a:solidFill>
                  <a:srgbClr val="000090"/>
                </a:solidFill>
                <a:latin typeface="Arial"/>
                <a:ea typeface="Calibri"/>
                <a:cs typeface="Arial"/>
              </a:rPr>
              <a:t>Russia;</a:t>
            </a:r>
          </a:p>
        </p:txBody>
      </p:sp>
      <p:pic>
        <p:nvPicPr>
          <p:cNvPr id="7" name="Picture 5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4825" y="0"/>
            <a:ext cx="1019175" cy="633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8" name="TextBox 4"/>
          <p:cNvSpPr txBox="1">
            <a:spLocks noChangeArrowheads="1"/>
          </p:cNvSpPr>
          <p:nvPr/>
        </p:nvSpPr>
        <p:spPr bwMode="auto">
          <a:xfrm>
            <a:off x="177800" y="106363"/>
            <a:ext cx="4660900" cy="1354217"/>
          </a:xfrm>
          <a:prstGeom prst="rect">
            <a:avLst/>
          </a:prstGeom>
          <a:solidFill>
            <a:srgbClr val="EEF3FF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b="1" dirty="0" smtClean="0">
                <a:solidFill>
                  <a:srgbClr val="FF0000"/>
                </a:solidFill>
              </a:rPr>
              <a:t>B</a:t>
            </a:r>
            <a:r>
              <a:rPr lang="en-US" sz="2400" b="1" dirty="0" smtClean="0">
                <a:solidFill>
                  <a:srgbClr val="000090"/>
                </a:solidFill>
              </a:rPr>
              <a:t>aryonic </a:t>
            </a:r>
            <a:r>
              <a:rPr lang="en-US" sz="2400" b="1" dirty="0">
                <a:solidFill>
                  <a:srgbClr val="FF0000"/>
                </a:solidFill>
              </a:rPr>
              <a:t>M</a:t>
            </a:r>
            <a:r>
              <a:rPr lang="en-US" sz="2400" b="1" dirty="0">
                <a:solidFill>
                  <a:srgbClr val="000090"/>
                </a:solidFill>
              </a:rPr>
              <a:t>atter at </a:t>
            </a:r>
            <a:r>
              <a:rPr lang="en-US" sz="2400" b="1" dirty="0" err="1">
                <a:solidFill>
                  <a:srgbClr val="FF0000"/>
                </a:solidFill>
              </a:rPr>
              <a:t>N</a:t>
            </a:r>
            <a:r>
              <a:rPr lang="en-US" sz="2400" b="1" dirty="0" err="1">
                <a:solidFill>
                  <a:srgbClr val="000090"/>
                </a:solidFill>
              </a:rPr>
              <a:t>uclotron</a:t>
            </a:r>
            <a:r>
              <a:rPr lang="en-US" sz="2400" b="1" dirty="0">
                <a:solidFill>
                  <a:srgbClr val="000090"/>
                </a:solidFill>
              </a:rPr>
              <a:t> </a:t>
            </a:r>
            <a:endParaRPr lang="en-US" sz="2400" b="1" dirty="0" smtClean="0">
              <a:solidFill>
                <a:srgbClr val="000090"/>
              </a:solidFill>
            </a:endParaRPr>
          </a:p>
          <a:p>
            <a:pPr>
              <a:spcAft>
                <a:spcPts val="600"/>
              </a:spcAft>
            </a:pPr>
            <a:r>
              <a:rPr lang="en-US" sz="2400" b="1" dirty="0" smtClean="0">
                <a:solidFill>
                  <a:srgbClr val="000090"/>
                </a:solidFill>
              </a:rPr>
              <a:t>(</a:t>
            </a:r>
            <a:r>
              <a:rPr lang="en-US" sz="2400" b="1" dirty="0">
                <a:solidFill>
                  <a:srgbClr val="FF0000"/>
                </a:solidFill>
              </a:rPr>
              <a:t>BM@N</a:t>
            </a:r>
            <a:r>
              <a:rPr lang="en-US" sz="2400" b="1" dirty="0" smtClean="0">
                <a:solidFill>
                  <a:srgbClr val="000090"/>
                </a:solidFill>
              </a:rPr>
              <a:t>)   Collaboration</a:t>
            </a:r>
          </a:p>
          <a:p>
            <a:pPr>
              <a:spcAft>
                <a:spcPts val="600"/>
              </a:spcAft>
            </a:pPr>
            <a:r>
              <a:rPr lang="en-US" sz="2400" i="1" dirty="0" smtClean="0">
                <a:solidFill>
                  <a:srgbClr val="000090"/>
                </a:solidFill>
              </a:rPr>
              <a:t>(not complete)</a:t>
            </a:r>
            <a:r>
              <a:rPr lang="en-US" sz="2400" b="1" dirty="0" smtClean="0">
                <a:solidFill>
                  <a:srgbClr val="000090"/>
                </a:solidFill>
              </a:rPr>
              <a:t>:</a:t>
            </a:r>
            <a:endParaRPr lang="en-US" sz="2400" b="1" dirty="0">
              <a:solidFill>
                <a:srgbClr val="00009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51400" y="3051392"/>
            <a:ext cx="41783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rgbClr val="000090"/>
                </a:solidFill>
                <a:latin typeface="Arial"/>
                <a:ea typeface="Calibri"/>
                <a:cs typeface="Arial"/>
              </a:rPr>
              <a:t>Institute of Nuclear Research </a:t>
            </a:r>
            <a:r>
              <a:rPr lang="en-US" i="1" dirty="0">
                <a:solidFill>
                  <a:srgbClr val="000090"/>
                </a:solidFill>
                <a:latin typeface="Arial"/>
                <a:ea typeface="Calibri"/>
                <a:cs typeface="Arial"/>
              </a:rPr>
              <a:t>RAS, </a:t>
            </a:r>
            <a:r>
              <a:rPr lang="en-US" i="1" dirty="0" smtClean="0">
                <a:solidFill>
                  <a:srgbClr val="000090"/>
                </a:solidFill>
                <a:latin typeface="Arial"/>
                <a:ea typeface="Calibri"/>
                <a:cs typeface="Arial"/>
              </a:rPr>
              <a:t>Moscow</a:t>
            </a:r>
            <a:r>
              <a:rPr lang="en-US" i="1" dirty="0">
                <a:solidFill>
                  <a:srgbClr val="000090"/>
                </a:solidFill>
                <a:latin typeface="Arial"/>
                <a:ea typeface="Calibri"/>
                <a:cs typeface="Arial"/>
              </a:rPr>
              <a:t>,</a:t>
            </a:r>
            <a:r>
              <a:rPr lang="en-US" i="1" dirty="0" smtClean="0">
                <a:solidFill>
                  <a:srgbClr val="000090"/>
                </a:solidFill>
                <a:latin typeface="Arial"/>
                <a:ea typeface="Calibri"/>
                <a:cs typeface="Arial"/>
              </a:rPr>
              <a:t> </a:t>
            </a:r>
            <a:r>
              <a:rPr lang="en-US" b="1" i="1" dirty="0" smtClean="0">
                <a:solidFill>
                  <a:srgbClr val="000090"/>
                </a:solidFill>
                <a:latin typeface="Arial"/>
                <a:ea typeface="Calibri"/>
                <a:cs typeface="Arial"/>
              </a:rPr>
              <a:t>Russia;</a:t>
            </a:r>
          </a:p>
          <a:p>
            <a:r>
              <a:rPr lang="en-US" i="1" dirty="0" smtClean="0">
                <a:solidFill>
                  <a:srgbClr val="000090"/>
                </a:solidFill>
                <a:latin typeface="Arial"/>
                <a:ea typeface="Calibri"/>
                <a:cs typeface="Arial"/>
              </a:rPr>
              <a:t>Institute of Theoretical &amp; Experimental Physics, NRC KI, Moscow, </a:t>
            </a:r>
            <a:r>
              <a:rPr lang="en-US" b="1" i="1" dirty="0" smtClean="0">
                <a:solidFill>
                  <a:srgbClr val="000090"/>
                </a:solidFill>
                <a:latin typeface="Arial"/>
                <a:ea typeface="Calibri"/>
                <a:cs typeface="Arial"/>
              </a:rPr>
              <a:t>Russia;</a:t>
            </a:r>
          </a:p>
          <a:p>
            <a:r>
              <a:rPr lang="en-US" i="1" dirty="0" smtClean="0">
                <a:solidFill>
                  <a:srgbClr val="000090"/>
                </a:solidFill>
                <a:latin typeface="Arial"/>
                <a:ea typeface="Calibri"/>
                <a:cs typeface="Arial"/>
              </a:rPr>
              <a:t>NRC </a:t>
            </a:r>
            <a:r>
              <a:rPr lang="en-US" i="1" dirty="0" err="1" smtClean="0">
                <a:solidFill>
                  <a:srgbClr val="000090"/>
                </a:solidFill>
                <a:latin typeface="Arial"/>
                <a:ea typeface="Calibri"/>
                <a:cs typeface="Arial"/>
              </a:rPr>
              <a:t>Kurchatov</a:t>
            </a:r>
            <a:r>
              <a:rPr lang="en-US" i="1" dirty="0" smtClean="0">
                <a:solidFill>
                  <a:srgbClr val="000090"/>
                </a:solidFill>
                <a:latin typeface="Arial"/>
                <a:ea typeface="Calibri"/>
                <a:cs typeface="Arial"/>
              </a:rPr>
              <a:t> Institute, Moscow, </a:t>
            </a:r>
            <a:r>
              <a:rPr lang="en-US" b="1" i="1" dirty="0" smtClean="0">
                <a:solidFill>
                  <a:srgbClr val="000090"/>
                </a:solidFill>
                <a:latin typeface="Arial"/>
                <a:ea typeface="Calibri"/>
                <a:cs typeface="Arial"/>
              </a:rPr>
              <a:t>Russia;</a:t>
            </a:r>
          </a:p>
          <a:p>
            <a:r>
              <a:rPr lang="en-US" i="1" dirty="0" smtClean="0">
                <a:solidFill>
                  <a:srgbClr val="000090"/>
                </a:solidFill>
                <a:latin typeface="Arial"/>
                <a:ea typeface="Calibri"/>
                <a:cs typeface="Arial"/>
              </a:rPr>
              <a:t>Moscow Engineer and Physics Institute</a:t>
            </a:r>
            <a:r>
              <a:rPr lang="en-US" b="1" i="1" dirty="0" smtClean="0">
                <a:solidFill>
                  <a:srgbClr val="000090"/>
                </a:solidFill>
                <a:latin typeface="Arial"/>
                <a:ea typeface="Calibri"/>
                <a:cs typeface="Arial"/>
              </a:rPr>
              <a:t>, Russia;</a:t>
            </a:r>
          </a:p>
          <a:p>
            <a:r>
              <a:rPr lang="en-US" i="1" dirty="0" err="1" smtClean="0">
                <a:solidFill>
                  <a:srgbClr val="000090"/>
                </a:solidFill>
                <a:latin typeface="Arial"/>
                <a:ea typeface="Calibri"/>
                <a:cs typeface="Arial"/>
              </a:rPr>
              <a:t>Skobeltsin</a:t>
            </a:r>
            <a:r>
              <a:rPr lang="en-US" i="1" dirty="0" smtClean="0">
                <a:solidFill>
                  <a:srgbClr val="000090"/>
                </a:solidFill>
                <a:latin typeface="Arial"/>
                <a:ea typeface="Calibri"/>
                <a:cs typeface="Arial"/>
              </a:rPr>
              <a:t> Institute of Nuclear Physics, MSU, </a:t>
            </a:r>
            <a:r>
              <a:rPr lang="en-US" b="1" i="1" dirty="0" smtClean="0">
                <a:solidFill>
                  <a:srgbClr val="000090"/>
                </a:solidFill>
                <a:latin typeface="Arial"/>
                <a:ea typeface="Calibri"/>
                <a:cs typeface="Arial"/>
              </a:rPr>
              <a:t>Russia; </a:t>
            </a:r>
          </a:p>
          <a:p>
            <a:r>
              <a:rPr lang="en-US" i="1" dirty="0" smtClean="0">
                <a:solidFill>
                  <a:srgbClr val="000090"/>
                </a:solidFill>
                <a:latin typeface="Arial"/>
                <a:ea typeface="Calibri"/>
                <a:cs typeface="Arial"/>
              </a:rPr>
              <a:t>Massachusetts Institute of Technology, Cambridge, </a:t>
            </a:r>
            <a:r>
              <a:rPr lang="en-US" b="1" i="1" dirty="0" smtClean="0">
                <a:solidFill>
                  <a:srgbClr val="000090"/>
                </a:solidFill>
                <a:latin typeface="Arial"/>
                <a:ea typeface="Calibri"/>
                <a:cs typeface="Arial"/>
              </a:rPr>
              <a:t>USA. </a:t>
            </a:r>
            <a:endParaRPr lang="en-US" b="1" i="1" dirty="0">
              <a:solidFill>
                <a:srgbClr val="000090"/>
              </a:solidFill>
              <a:latin typeface="Arial"/>
              <a:cs typeface="Arial"/>
            </a:endParaRPr>
          </a:p>
        </p:txBody>
      </p:sp>
      <p:pic>
        <p:nvPicPr>
          <p:cNvPr id="10" name="Picture 12" descr="C:\Users\Yury\Documents\Suzdal\BMN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91100" y="683301"/>
            <a:ext cx="3835400" cy="23918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185220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9" descr="DSC_389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2663008"/>
            <a:ext cx="3060700" cy="2296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358" name="Picture 2" descr="C:\Users\Yury\Documents\Suzdal\BMN_schem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" y="227013"/>
            <a:ext cx="6362700" cy="2730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353" name="Text Box 21"/>
          <p:cNvSpPr txBox="1">
            <a:spLocks noChangeArrowheads="1"/>
          </p:cNvSpPr>
          <p:nvPr/>
        </p:nvSpPr>
        <p:spPr bwMode="auto">
          <a:xfrm>
            <a:off x="5343525" y="-439738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en-US" sz="1800"/>
          </a:p>
        </p:txBody>
      </p:sp>
      <p:pic>
        <p:nvPicPr>
          <p:cNvPr id="17" name="Picture 5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33" y="44624"/>
            <a:ext cx="1019175" cy="633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5245100" y="1306512"/>
            <a:ext cx="101600" cy="484188"/>
          </a:xfrm>
          <a:prstGeom prst="rect">
            <a:avLst/>
          </a:prstGeom>
          <a:solidFill>
            <a:srgbClr val="F9535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5270500" y="836612"/>
            <a:ext cx="5738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ECal</a:t>
            </a:r>
            <a:endParaRPr lang="en-US" sz="1400" dirty="0"/>
          </a:p>
        </p:txBody>
      </p:sp>
      <p:cxnSp>
        <p:nvCxnSpPr>
          <p:cNvPr id="5" name="Straight Arrow Connector 4"/>
          <p:cNvCxnSpPr/>
          <p:nvPr/>
        </p:nvCxnSpPr>
        <p:spPr>
          <a:xfrm flipH="1">
            <a:off x="5372100" y="1166812"/>
            <a:ext cx="139700" cy="266700"/>
          </a:xfrm>
          <a:prstGeom prst="straightConnector1">
            <a:avLst/>
          </a:prstGeom>
          <a:ln w="19050" cmpd="sng">
            <a:solidFill>
              <a:schemeClr val="tx1">
                <a:lumMod val="95000"/>
                <a:lumOff val="5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4"/>
          <p:cNvSpPr txBox="1">
            <a:spLocks noChangeArrowheads="1"/>
          </p:cNvSpPr>
          <p:nvPr/>
        </p:nvSpPr>
        <p:spPr bwMode="auto">
          <a:xfrm>
            <a:off x="1625600" y="55563"/>
            <a:ext cx="5727700" cy="461665"/>
          </a:xfrm>
          <a:prstGeom prst="rect">
            <a:avLst/>
          </a:prstGeom>
          <a:solidFill>
            <a:srgbClr val="EEF3FF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400" b="1" dirty="0" smtClean="0">
                <a:solidFill>
                  <a:srgbClr val="FF0000"/>
                </a:solidFill>
              </a:rPr>
              <a:t>B</a:t>
            </a:r>
            <a:r>
              <a:rPr lang="en-US" sz="2400" b="1" dirty="0" smtClean="0">
                <a:solidFill>
                  <a:srgbClr val="000090"/>
                </a:solidFill>
              </a:rPr>
              <a:t>aryonic </a:t>
            </a:r>
            <a:r>
              <a:rPr lang="en-US" sz="2400" b="1" dirty="0">
                <a:solidFill>
                  <a:srgbClr val="FF0000"/>
                </a:solidFill>
              </a:rPr>
              <a:t>M</a:t>
            </a:r>
            <a:r>
              <a:rPr lang="en-US" sz="2400" b="1" dirty="0">
                <a:solidFill>
                  <a:srgbClr val="000090"/>
                </a:solidFill>
              </a:rPr>
              <a:t>atter at </a:t>
            </a:r>
            <a:r>
              <a:rPr lang="en-US" sz="2400" b="1" dirty="0" err="1">
                <a:solidFill>
                  <a:srgbClr val="FF0000"/>
                </a:solidFill>
              </a:rPr>
              <a:t>N</a:t>
            </a:r>
            <a:r>
              <a:rPr lang="en-US" sz="2400" b="1" dirty="0" err="1">
                <a:solidFill>
                  <a:srgbClr val="000090"/>
                </a:solidFill>
              </a:rPr>
              <a:t>uclotron</a:t>
            </a:r>
            <a:r>
              <a:rPr lang="en-US" sz="2400" b="1" dirty="0">
                <a:solidFill>
                  <a:srgbClr val="000090"/>
                </a:solidFill>
              </a:rPr>
              <a:t> (</a:t>
            </a:r>
            <a:r>
              <a:rPr lang="en-US" sz="2400" b="1" dirty="0">
                <a:solidFill>
                  <a:srgbClr val="FF0000"/>
                </a:solidFill>
              </a:rPr>
              <a:t>BM@N</a:t>
            </a:r>
            <a:r>
              <a:rPr lang="en-US" sz="2400" b="1" dirty="0" smtClean="0">
                <a:solidFill>
                  <a:srgbClr val="000090"/>
                </a:solidFill>
              </a:rPr>
              <a:t>)</a:t>
            </a:r>
            <a:endParaRPr lang="en-US" sz="2400" b="1" dirty="0">
              <a:solidFill>
                <a:srgbClr val="000090"/>
              </a:solidFill>
            </a:endParaRPr>
          </a:p>
        </p:txBody>
      </p:sp>
      <p:sp>
        <p:nvSpPr>
          <p:cNvPr id="100360" name="Rectangle 2"/>
          <p:cNvSpPr>
            <a:spLocks noChangeArrowheads="1"/>
          </p:cNvSpPr>
          <p:nvPr/>
        </p:nvSpPr>
        <p:spPr bwMode="auto">
          <a:xfrm>
            <a:off x="3743970" y="2810892"/>
            <a:ext cx="2021830" cy="354012"/>
          </a:xfrm>
          <a:prstGeom prst="rect">
            <a:avLst/>
          </a:prstGeom>
          <a:solidFill>
            <a:srgbClr val="00009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en-US" sz="2000" i="1" dirty="0" smtClean="0">
                <a:solidFill>
                  <a:schemeClr val="bg1"/>
                </a:solidFill>
              </a:rPr>
              <a:t>schematic </a:t>
            </a:r>
            <a:r>
              <a:rPr lang="en-US" sz="2000" i="1" dirty="0">
                <a:solidFill>
                  <a:schemeClr val="bg1"/>
                </a:solidFill>
              </a:rPr>
              <a:t>view</a:t>
            </a:r>
            <a:endParaRPr lang="en-GB" sz="2000" i="1" dirty="0">
              <a:solidFill>
                <a:schemeClr val="bg1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21425"/>
            <a:ext cx="2133600" cy="476250"/>
          </a:xfrm>
        </p:spPr>
        <p:txBody>
          <a:bodyPr anchor="b"/>
          <a:lstStyle/>
          <a:p>
            <a:pPr>
              <a:defRPr/>
            </a:pPr>
            <a:r>
              <a:rPr lang="en-US" smtClean="0"/>
              <a:t>October 29, 2018</a:t>
            </a: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21425"/>
            <a:ext cx="3746500" cy="476250"/>
          </a:xfrm>
        </p:spPr>
        <p:txBody>
          <a:bodyPr anchor="b"/>
          <a:lstStyle/>
          <a:p>
            <a:pPr>
              <a:defRPr/>
            </a:pPr>
            <a:r>
              <a:rPr lang="en-US" smtClean="0"/>
              <a:t>V.Kekelidze, II Collaboration</a:t>
            </a:r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21425"/>
            <a:ext cx="2133600" cy="476250"/>
          </a:xfrm>
        </p:spPr>
        <p:txBody>
          <a:bodyPr anchor="b"/>
          <a:lstStyle/>
          <a:p>
            <a:fld id="{0D407510-CD4E-4320-B1B7-E77576364A88}" type="slidenum">
              <a:rPr lang="ru-RU" smtClean="0"/>
              <a:pPr/>
              <a:t>24</a:t>
            </a:fld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9601200" y="35687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aphicFrame>
        <p:nvGraphicFramePr>
          <p:cNvPr id="22" name="Table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9641386"/>
              </p:ext>
            </p:extLst>
          </p:nvPr>
        </p:nvGraphicFramePr>
        <p:xfrm>
          <a:off x="3911599" y="4260152"/>
          <a:ext cx="5105401" cy="2468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49401"/>
                <a:gridCol w="1130300"/>
                <a:gridCol w="1079500"/>
                <a:gridCol w="1346200"/>
              </a:tblGrid>
              <a:tr h="342138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year</a:t>
                      </a:r>
                      <a:endParaRPr lang="en-US" sz="1800" dirty="0"/>
                    </a:p>
                  </a:txBody>
                  <a:tcPr>
                    <a:solidFill>
                      <a:srgbClr val="00009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2018 </a:t>
                      </a:r>
                    </a:p>
                  </a:txBody>
                  <a:tcPr>
                    <a:solidFill>
                      <a:srgbClr val="00009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2020</a:t>
                      </a:r>
                      <a:endParaRPr lang="en-US" sz="1800" dirty="0"/>
                    </a:p>
                  </a:txBody>
                  <a:tcPr>
                    <a:solidFill>
                      <a:srgbClr val="00009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2021 +</a:t>
                      </a:r>
                    </a:p>
                  </a:txBody>
                  <a:tcPr>
                    <a:solidFill>
                      <a:srgbClr val="000090"/>
                    </a:solidFill>
                  </a:tcPr>
                </a:tc>
              </a:tr>
              <a:tr h="342138">
                <a:tc>
                  <a:txBody>
                    <a:bodyPr/>
                    <a:lstStyle/>
                    <a:p>
                      <a:r>
                        <a:rPr lang="en-US" sz="1800" i="1" dirty="0" smtClean="0">
                          <a:solidFill>
                            <a:srgbClr val="000090"/>
                          </a:solidFill>
                        </a:rPr>
                        <a:t>beam</a:t>
                      </a:r>
                      <a:endParaRPr lang="en-US" sz="1800" i="1" dirty="0">
                        <a:solidFill>
                          <a:srgbClr val="00009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rgbClr val="000090"/>
                          </a:solidFill>
                        </a:rPr>
                        <a:t>C, </a:t>
                      </a:r>
                      <a:r>
                        <a:rPr lang="en-US" sz="1800" b="1" dirty="0" err="1" smtClean="0">
                          <a:solidFill>
                            <a:srgbClr val="000090"/>
                          </a:solidFill>
                        </a:rPr>
                        <a:t>Ar</a:t>
                      </a:r>
                      <a:r>
                        <a:rPr lang="en-US" sz="1800" b="1" dirty="0" smtClean="0">
                          <a:solidFill>
                            <a:srgbClr val="000090"/>
                          </a:solidFill>
                        </a:rPr>
                        <a:t>/Kr</a:t>
                      </a:r>
                      <a:endParaRPr lang="en-US" sz="1800" b="1" dirty="0">
                        <a:solidFill>
                          <a:srgbClr val="00009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rgbClr val="000090"/>
                          </a:solidFill>
                        </a:rPr>
                        <a:t>Au</a:t>
                      </a:r>
                      <a:endParaRPr lang="en-US" sz="1800" b="1" dirty="0">
                        <a:solidFill>
                          <a:srgbClr val="00009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rgbClr val="000090"/>
                          </a:solidFill>
                        </a:rPr>
                        <a:t>Au, p</a:t>
                      </a:r>
                      <a:endParaRPr lang="en-US" sz="1800" b="1" dirty="0">
                        <a:solidFill>
                          <a:srgbClr val="000090"/>
                        </a:solidFill>
                      </a:endParaRPr>
                    </a:p>
                  </a:txBody>
                  <a:tcPr/>
                </a:tc>
              </a:tr>
              <a:tr h="342138">
                <a:tc>
                  <a:txBody>
                    <a:bodyPr/>
                    <a:lstStyle/>
                    <a:p>
                      <a:r>
                        <a:rPr lang="en-US" sz="1800" i="1" baseline="0" dirty="0" smtClean="0">
                          <a:solidFill>
                            <a:srgbClr val="000090"/>
                          </a:solidFill>
                        </a:rPr>
                        <a:t>intensity, Hz</a:t>
                      </a:r>
                      <a:endParaRPr lang="en-US" sz="1800" i="1" dirty="0">
                        <a:solidFill>
                          <a:srgbClr val="00009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rgbClr val="000090"/>
                          </a:solidFill>
                        </a:rPr>
                        <a:t>0,5M</a:t>
                      </a:r>
                      <a:endParaRPr lang="en-US" sz="1800" b="1" dirty="0">
                        <a:solidFill>
                          <a:srgbClr val="00009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rgbClr val="000090"/>
                          </a:solidFill>
                        </a:rPr>
                        <a:t>1M</a:t>
                      </a:r>
                      <a:endParaRPr lang="en-US" sz="1800" b="1" dirty="0">
                        <a:solidFill>
                          <a:srgbClr val="00009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rgbClr val="000090"/>
                          </a:solidFill>
                        </a:rPr>
                        <a:t>10M</a:t>
                      </a:r>
                      <a:endParaRPr lang="en-US" sz="1800" b="1" dirty="0">
                        <a:solidFill>
                          <a:srgbClr val="000090"/>
                        </a:solidFill>
                      </a:endParaRPr>
                    </a:p>
                  </a:txBody>
                  <a:tcPr/>
                </a:tc>
              </a:tr>
              <a:tr h="342138">
                <a:tc>
                  <a:txBody>
                    <a:bodyPr/>
                    <a:lstStyle/>
                    <a:p>
                      <a:r>
                        <a:rPr lang="en-US" sz="1800" i="1" dirty="0" smtClean="0">
                          <a:solidFill>
                            <a:srgbClr val="000090"/>
                          </a:solidFill>
                        </a:rPr>
                        <a:t>trig. rate, Hz</a:t>
                      </a:r>
                      <a:endParaRPr lang="en-US" sz="1800" i="1" dirty="0">
                        <a:solidFill>
                          <a:srgbClr val="00009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rgbClr val="000090"/>
                          </a:solidFill>
                        </a:rPr>
                        <a:t>10k</a:t>
                      </a:r>
                      <a:endParaRPr lang="en-US" sz="1800" b="1" dirty="0">
                        <a:solidFill>
                          <a:srgbClr val="00009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rgbClr val="000090"/>
                          </a:solidFill>
                        </a:rPr>
                        <a:t>20k</a:t>
                      </a:r>
                      <a:endParaRPr lang="en-US" sz="1800" b="1" dirty="0">
                        <a:solidFill>
                          <a:srgbClr val="00009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rgbClr val="000090"/>
                          </a:solidFill>
                        </a:rPr>
                        <a:t>50k</a:t>
                      </a:r>
                      <a:endParaRPr lang="en-US" sz="1800" b="1" dirty="0">
                        <a:solidFill>
                          <a:srgbClr val="000090"/>
                        </a:solidFill>
                      </a:endParaRPr>
                    </a:p>
                  </a:txBody>
                  <a:tcPr/>
                </a:tc>
              </a:tr>
              <a:tr h="598742">
                <a:tc>
                  <a:txBody>
                    <a:bodyPr/>
                    <a:lstStyle/>
                    <a:p>
                      <a:r>
                        <a:rPr lang="en-US" sz="1800" i="1" dirty="0" smtClean="0">
                          <a:solidFill>
                            <a:srgbClr val="000090"/>
                          </a:solidFill>
                        </a:rPr>
                        <a:t>central tracker</a:t>
                      </a:r>
                      <a:endParaRPr lang="en-US" sz="1800" i="1" dirty="0">
                        <a:solidFill>
                          <a:srgbClr val="00009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rgbClr val="000090"/>
                          </a:solidFill>
                        </a:rPr>
                        <a:t>10 GEM</a:t>
                      </a:r>
                    </a:p>
                    <a:p>
                      <a:pPr algn="ctr"/>
                      <a:r>
                        <a:rPr lang="en-US" sz="1800" b="1" dirty="0" smtClean="0">
                          <a:solidFill>
                            <a:srgbClr val="000090"/>
                          </a:solidFill>
                        </a:rPr>
                        <a:t>half pl.</a:t>
                      </a:r>
                      <a:endParaRPr lang="en-US" sz="1800" b="1" dirty="0">
                        <a:solidFill>
                          <a:srgbClr val="00009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rgbClr val="000090"/>
                          </a:solidFill>
                        </a:rPr>
                        <a:t>8 GEM</a:t>
                      </a:r>
                    </a:p>
                    <a:p>
                      <a:pPr algn="ctr"/>
                      <a:r>
                        <a:rPr lang="en-US" sz="1800" b="1" dirty="0" smtClean="0">
                          <a:solidFill>
                            <a:srgbClr val="000090"/>
                          </a:solidFill>
                        </a:rPr>
                        <a:t>full pl.</a:t>
                      </a:r>
                      <a:endParaRPr lang="en-US" sz="1800" b="1" dirty="0">
                        <a:solidFill>
                          <a:srgbClr val="00009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rgbClr val="000090"/>
                          </a:solidFill>
                        </a:rPr>
                        <a:t>12 GEM or 8+2Si</a:t>
                      </a:r>
                      <a:endParaRPr lang="en-US" sz="1800" b="1" dirty="0">
                        <a:solidFill>
                          <a:srgbClr val="000090"/>
                        </a:solidFill>
                      </a:endParaRPr>
                    </a:p>
                  </a:txBody>
                  <a:tcPr/>
                </a:tc>
              </a:tr>
              <a:tr h="342138">
                <a:tc>
                  <a:txBody>
                    <a:bodyPr/>
                    <a:lstStyle/>
                    <a:p>
                      <a:r>
                        <a:rPr lang="en-US" sz="1800" i="1" dirty="0" smtClean="0">
                          <a:solidFill>
                            <a:srgbClr val="000090"/>
                          </a:solidFill>
                        </a:rPr>
                        <a:t>status</a:t>
                      </a:r>
                      <a:endParaRPr lang="en-US" sz="1800" i="1" dirty="0">
                        <a:solidFill>
                          <a:srgbClr val="00009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rgbClr val="DB0709"/>
                          </a:solidFill>
                        </a:rPr>
                        <a:t>stage</a:t>
                      </a:r>
                      <a:r>
                        <a:rPr lang="en-US" sz="1800" b="1" baseline="0" dirty="0" smtClean="0">
                          <a:solidFill>
                            <a:srgbClr val="DB0709"/>
                          </a:solidFill>
                        </a:rPr>
                        <a:t> 0</a:t>
                      </a:r>
                      <a:endParaRPr lang="en-US" sz="1800" b="1" dirty="0" smtClean="0">
                        <a:solidFill>
                          <a:srgbClr val="DB070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rgbClr val="DB0709"/>
                          </a:solidFill>
                        </a:rPr>
                        <a:t>stage 1</a:t>
                      </a:r>
                      <a:endParaRPr lang="en-US" sz="1800" b="1" dirty="0">
                        <a:solidFill>
                          <a:srgbClr val="DB070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rgbClr val="DB0709"/>
                          </a:solidFill>
                        </a:rPr>
                        <a:t>stage 2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3" name="Rectangle 2"/>
          <p:cNvSpPr>
            <a:spLocks noChangeArrowheads="1"/>
          </p:cNvSpPr>
          <p:nvPr/>
        </p:nvSpPr>
        <p:spPr bwMode="auto">
          <a:xfrm>
            <a:off x="3924300" y="3949700"/>
            <a:ext cx="1536700" cy="357188"/>
          </a:xfrm>
          <a:prstGeom prst="rect">
            <a:avLst/>
          </a:prstGeom>
          <a:solidFill>
            <a:srgbClr val="000090"/>
          </a:solidFill>
          <a:ln>
            <a:noFill/>
          </a:ln>
          <a:extLst/>
        </p:spPr>
        <p:txBody>
          <a:bodyPr anchor="ctr"/>
          <a:lstStyle/>
          <a:p>
            <a:pPr algn="ctr"/>
            <a:r>
              <a:rPr lang="en-US" sz="2000" dirty="0" smtClean="0">
                <a:solidFill>
                  <a:srgbClr val="FFFFFF"/>
                </a:solidFill>
              </a:rPr>
              <a:t>plans</a:t>
            </a:r>
            <a:r>
              <a:rPr lang="en-US" sz="2000" i="1" dirty="0" smtClean="0">
                <a:solidFill>
                  <a:srgbClr val="FFFFFF"/>
                </a:solidFill>
              </a:rPr>
              <a:t> </a:t>
            </a:r>
            <a:endParaRPr lang="en-GB" sz="2000" i="1" dirty="0">
              <a:solidFill>
                <a:srgbClr val="FFFFFF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813253" y="530648"/>
            <a:ext cx="2229148" cy="1200329"/>
          </a:xfrm>
          <a:prstGeom prst="rect">
            <a:avLst/>
          </a:prstGeom>
          <a:solidFill>
            <a:srgbClr val="FFF6DB"/>
          </a:solidFill>
        </p:spPr>
        <p:txBody>
          <a:bodyPr wrap="square">
            <a:spAutoFit/>
          </a:bodyPr>
          <a:lstStyle/>
          <a:p>
            <a:r>
              <a:rPr lang="en-US" i="1" dirty="0" smtClean="0">
                <a:solidFill>
                  <a:srgbClr val="000090"/>
                </a:solidFill>
                <a:latin typeface="Arial"/>
              </a:rPr>
              <a:t>time resolution:</a:t>
            </a:r>
          </a:p>
          <a:p>
            <a:pPr marL="285750" indent="-285750">
              <a:buFont typeface="Arial"/>
              <a:buChar char="•"/>
            </a:pPr>
            <a:r>
              <a:rPr lang="en-US" i="1" dirty="0" smtClean="0">
                <a:solidFill>
                  <a:srgbClr val="000090"/>
                </a:solidFill>
                <a:latin typeface="Arial"/>
              </a:rPr>
              <a:t>T0  	    ~</a:t>
            </a:r>
            <a:r>
              <a:rPr lang="en-US" i="1" dirty="0">
                <a:solidFill>
                  <a:srgbClr val="000090"/>
                </a:solidFill>
                <a:latin typeface="Arial"/>
              </a:rPr>
              <a:t>43 </a:t>
            </a:r>
            <a:r>
              <a:rPr lang="en-US" i="1" dirty="0" err="1">
                <a:solidFill>
                  <a:srgbClr val="000090"/>
                </a:solidFill>
                <a:latin typeface="Arial"/>
              </a:rPr>
              <a:t>ps</a:t>
            </a:r>
            <a:endParaRPr lang="en-US" i="1" dirty="0">
              <a:solidFill>
                <a:srgbClr val="000090"/>
              </a:solidFill>
              <a:latin typeface="Arial"/>
            </a:endParaRPr>
          </a:p>
          <a:p>
            <a:r>
              <a:rPr lang="en-US" i="1" dirty="0" smtClean="0">
                <a:solidFill>
                  <a:srgbClr val="000090"/>
                </a:solidFill>
                <a:latin typeface="Arial"/>
              </a:rPr>
              <a:t>•  ToF</a:t>
            </a:r>
            <a:r>
              <a:rPr lang="en-US" i="1" dirty="0">
                <a:solidFill>
                  <a:srgbClr val="000090"/>
                </a:solidFill>
                <a:latin typeface="Arial"/>
              </a:rPr>
              <a:t>-700 </a:t>
            </a:r>
            <a:r>
              <a:rPr lang="en-US" i="1" dirty="0" smtClean="0">
                <a:solidFill>
                  <a:srgbClr val="000090"/>
                </a:solidFill>
                <a:latin typeface="Arial"/>
              </a:rPr>
              <a:t> ~</a:t>
            </a:r>
            <a:r>
              <a:rPr lang="en-US" i="1" dirty="0">
                <a:solidFill>
                  <a:srgbClr val="000090"/>
                </a:solidFill>
                <a:latin typeface="Arial"/>
              </a:rPr>
              <a:t>65 </a:t>
            </a:r>
            <a:r>
              <a:rPr lang="en-US" i="1" dirty="0" err="1">
                <a:solidFill>
                  <a:srgbClr val="000090"/>
                </a:solidFill>
                <a:latin typeface="Arial"/>
              </a:rPr>
              <a:t>ps</a:t>
            </a:r>
            <a:endParaRPr lang="en-US" i="1" dirty="0">
              <a:solidFill>
                <a:srgbClr val="000090"/>
              </a:solidFill>
              <a:latin typeface="Arial"/>
            </a:endParaRPr>
          </a:p>
          <a:p>
            <a:r>
              <a:rPr lang="en-US" i="1" dirty="0" smtClean="0">
                <a:solidFill>
                  <a:srgbClr val="000090"/>
                </a:solidFill>
                <a:latin typeface="Arial"/>
              </a:rPr>
              <a:t>•  ToF</a:t>
            </a:r>
            <a:r>
              <a:rPr lang="en-US" i="1" dirty="0">
                <a:solidFill>
                  <a:srgbClr val="000090"/>
                </a:solidFill>
                <a:latin typeface="Arial"/>
              </a:rPr>
              <a:t>-400 </a:t>
            </a:r>
            <a:r>
              <a:rPr lang="en-US" i="1" dirty="0" smtClean="0">
                <a:solidFill>
                  <a:srgbClr val="000090"/>
                </a:solidFill>
                <a:latin typeface="Arial"/>
              </a:rPr>
              <a:t> </a:t>
            </a:r>
            <a:r>
              <a:rPr lang="en-US" i="1" dirty="0">
                <a:solidFill>
                  <a:srgbClr val="000090"/>
                </a:solidFill>
                <a:latin typeface="Arial"/>
              </a:rPr>
              <a:t>~53 </a:t>
            </a:r>
            <a:r>
              <a:rPr lang="en-US" i="1" dirty="0" err="1" smtClean="0">
                <a:solidFill>
                  <a:srgbClr val="000090"/>
                </a:solidFill>
                <a:latin typeface="Arial"/>
              </a:rPr>
              <a:t>ps</a:t>
            </a:r>
            <a:endParaRPr lang="en-US" i="1" dirty="0">
              <a:solidFill>
                <a:srgbClr val="000090"/>
              </a:solidFill>
              <a:effectLst/>
              <a:latin typeface="Arial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5245100" y="1966912"/>
            <a:ext cx="101600" cy="484188"/>
          </a:xfrm>
          <a:prstGeom prst="rect">
            <a:avLst/>
          </a:prstGeom>
          <a:solidFill>
            <a:srgbClr val="F9535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397500" y="2298700"/>
            <a:ext cx="749300" cy="52322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1400" dirty="0"/>
              <a:t>b</a:t>
            </a:r>
            <a:r>
              <a:rPr lang="en-US" sz="1400" dirty="0" smtClean="0"/>
              <a:t>eam</a:t>
            </a:r>
          </a:p>
          <a:p>
            <a:r>
              <a:rPr lang="en-US" sz="1400" dirty="0" smtClean="0"/>
              <a:t>pipe</a:t>
            </a:r>
            <a:endParaRPr lang="en-US" sz="1400" dirty="0"/>
          </a:p>
        </p:txBody>
      </p:sp>
      <p:pic>
        <p:nvPicPr>
          <p:cNvPr id="24" name="Picture 23" descr="Screen Shot 2018-07-01 at 16.34.55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3373"/>
            <a:ext cx="3591977" cy="2284627"/>
          </a:xfrm>
          <a:prstGeom prst="rect">
            <a:avLst/>
          </a:prstGeom>
        </p:spPr>
      </p:pic>
      <p:pic>
        <p:nvPicPr>
          <p:cNvPr id="30" name="Picture 29" descr="Screen Shot 2018-07-01 at 16.40.21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0900" y="1851574"/>
            <a:ext cx="3187700" cy="240237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016000" y="5029200"/>
            <a:ext cx="22065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solidFill>
                  <a:srgbClr val="000090"/>
                </a:solidFill>
              </a:rPr>
              <a:t>m</a:t>
            </a:r>
            <a:r>
              <a:rPr lang="en-US" sz="1600" i="1" dirty="0" smtClean="0">
                <a:solidFill>
                  <a:srgbClr val="000090"/>
                </a:solidFill>
              </a:rPr>
              <a:t>omentum resolution</a:t>
            </a:r>
            <a:endParaRPr lang="en-US" sz="1600" i="1" dirty="0">
              <a:solidFill>
                <a:srgbClr val="00009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038601" y="508000"/>
            <a:ext cx="5080000" cy="2308324"/>
          </a:xfrm>
          <a:prstGeom prst="rect">
            <a:avLst/>
          </a:prstGeom>
          <a:solidFill>
            <a:srgbClr val="A0FFF6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  milestone I</a:t>
            </a:r>
            <a:r>
              <a:rPr lang="en-US" sz="2400" b="1" dirty="0">
                <a:solidFill>
                  <a:srgbClr val="FF0000"/>
                </a:solidFill>
              </a:rPr>
              <a:t>: </a:t>
            </a:r>
            <a:endParaRPr lang="en-US" sz="2400" i="1" dirty="0" smtClean="0">
              <a:solidFill>
                <a:srgbClr val="000090"/>
              </a:solidFill>
            </a:endParaRPr>
          </a:p>
          <a:p>
            <a:r>
              <a:rPr lang="en-US" sz="2000" i="1" dirty="0" smtClean="0">
                <a:solidFill>
                  <a:srgbClr val="000090"/>
                </a:solidFill>
              </a:rPr>
              <a:t> the first run</a:t>
            </a:r>
            <a:r>
              <a:rPr lang="en-US" sz="2000" b="1" dirty="0" smtClean="0">
                <a:solidFill>
                  <a:srgbClr val="000090"/>
                </a:solidFill>
              </a:rPr>
              <a:t>:  </a:t>
            </a:r>
            <a:r>
              <a:rPr lang="en-US" sz="2000" b="1" i="1" dirty="0" smtClean="0">
                <a:solidFill>
                  <a:srgbClr val="000090"/>
                </a:solidFill>
              </a:rPr>
              <a:t>March 22 </a:t>
            </a:r>
            <a:r>
              <a:rPr lang="mr-IN" sz="2000" i="1" dirty="0" smtClean="0">
                <a:solidFill>
                  <a:srgbClr val="000090"/>
                </a:solidFill>
              </a:rPr>
              <a:t>–</a:t>
            </a:r>
            <a:r>
              <a:rPr lang="en-US" sz="2000" b="1" i="1" dirty="0" smtClean="0">
                <a:solidFill>
                  <a:srgbClr val="000090"/>
                </a:solidFill>
              </a:rPr>
              <a:t> April 3</a:t>
            </a:r>
            <a:r>
              <a:rPr lang="en-US" sz="2000" i="1" dirty="0" smtClean="0">
                <a:solidFill>
                  <a:srgbClr val="000090"/>
                </a:solidFill>
              </a:rPr>
              <a:t>, </a:t>
            </a:r>
            <a:r>
              <a:rPr lang="en-US" sz="2000" b="1" i="1" dirty="0" smtClean="0">
                <a:solidFill>
                  <a:srgbClr val="000090"/>
                </a:solidFill>
              </a:rPr>
              <a:t>2018</a:t>
            </a:r>
            <a:r>
              <a:rPr lang="en-US" sz="2000" b="1" dirty="0" smtClean="0">
                <a:solidFill>
                  <a:srgbClr val="000090"/>
                </a:solidFill>
              </a:rPr>
              <a:t>:</a:t>
            </a:r>
          </a:p>
          <a:p>
            <a:r>
              <a:rPr lang="en-US" sz="2000" i="1" dirty="0" smtClean="0">
                <a:solidFill>
                  <a:srgbClr val="000090"/>
                </a:solidFill>
              </a:rPr>
              <a:t> targets: </a:t>
            </a:r>
            <a:r>
              <a:rPr lang="en-US" sz="2000" b="1" i="1" dirty="0" smtClean="0">
                <a:solidFill>
                  <a:srgbClr val="000090"/>
                </a:solidFill>
              </a:rPr>
              <a:t>C, Al, Cu, </a:t>
            </a:r>
            <a:r>
              <a:rPr lang="en-US" sz="2000" b="1" i="1" dirty="0" err="1" smtClean="0">
                <a:solidFill>
                  <a:srgbClr val="000090"/>
                </a:solidFill>
              </a:rPr>
              <a:t>Sn</a:t>
            </a:r>
            <a:r>
              <a:rPr lang="en-US" sz="2000" b="1" i="1" dirty="0" smtClean="0">
                <a:solidFill>
                  <a:srgbClr val="000090"/>
                </a:solidFill>
              </a:rPr>
              <a:t>, </a:t>
            </a:r>
            <a:r>
              <a:rPr lang="en-US" sz="2000" b="1" i="1" dirty="0" err="1" smtClean="0">
                <a:solidFill>
                  <a:srgbClr val="000090"/>
                </a:solidFill>
              </a:rPr>
              <a:t>Pb</a:t>
            </a:r>
            <a:r>
              <a:rPr lang="en-US" sz="2000" b="1" i="1" dirty="0" smtClean="0">
                <a:solidFill>
                  <a:srgbClr val="000090"/>
                </a:solidFill>
              </a:rPr>
              <a:t>; </a:t>
            </a:r>
          </a:p>
          <a:p>
            <a:r>
              <a:rPr lang="en-US" sz="2000" i="1" dirty="0" smtClean="0">
                <a:solidFill>
                  <a:srgbClr val="000090"/>
                </a:solidFill>
              </a:rPr>
              <a:t>	    beams	    statistics</a:t>
            </a:r>
          </a:p>
          <a:p>
            <a:pPr marL="0" lvl="3"/>
            <a:r>
              <a:rPr lang="en-US" sz="2000" i="1" dirty="0">
                <a:solidFill>
                  <a:srgbClr val="000090"/>
                </a:solidFill>
              </a:rPr>
              <a:t> </a:t>
            </a:r>
            <a:r>
              <a:rPr lang="en-US" sz="2000" b="1" i="1" baseline="30000" dirty="0" smtClean="0">
                <a:solidFill>
                  <a:srgbClr val="000090"/>
                </a:solidFill>
              </a:rPr>
              <a:t>12</a:t>
            </a:r>
            <a:r>
              <a:rPr lang="en-US" sz="2000" b="1" i="1" dirty="0" smtClean="0">
                <a:solidFill>
                  <a:srgbClr val="000090"/>
                </a:solidFill>
              </a:rPr>
              <a:t>C</a:t>
            </a:r>
            <a:r>
              <a:rPr lang="en-US" sz="2000" b="1" i="1" baseline="30000" dirty="0" smtClean="0">
                <a:solidFill>
                  <a:srgbClr val="000090"/>
                </a:solidFill>
              </a:rPr>
              <a:t>6+         </a:t>
            </a:r>
            <a:r>
              <a:rPr lang="en-US" sz="2000" b="1" i="1" dirty="0">
                <a:solidFill>
                  <a:srgbClr val="000090"/>
                </a:solidFill>
              </a:rPr>
              <a:t>4</a:t>
            </a:r>
            <a:r>
              <a:rPr lang="en-US" sz="2000" b="1" i="1" dirty="0" smtClean="0">
                <a:solidFill>
                  <a:srgbClr val="000090"/>
                </a:solidFill>
              </a:rPr>
              <a:t>,0 -4,5 </a:t>
            </a:r>
            <a:r>
              <a:rPr lang="en-US" sz="2000" b="1" i="1" dirty="0" err="1" smtClean="0">
                <a:solidFill>
                  <a:srgbClr val="000090"/>
                </a:solidFill>
              </a:rPr>
              <a:t>AGeV</a:t>
            </a:r>
            <a:r>
              <a:rPr lang="en-US" sz="2000" b="1" i="1" dirty="0" smtClean="0">
                <a:solidFill>
                  <a:srgbClr val="000090"/>
                </a:solidFill>
              </a:rPr>
              <a:t>	</a:t>
            </a:r>
            <a:r>
              <a:rPr lang="ru-RU" sz="2000" b="1" i="1" dirty="0" smtClean="0">
                <a:solidFill>
                  <a:srgbClr val="000090"/>
                </a:solidFill>
              </a:rPr>
              <a:t>    </a:t>
            </a:r>
            <a:r>
              <a:rPr lang="en-US" sz="2000" b="1" i="1" dirty="0" smtClean="0">
                <a:solidFill>
                  <a:srgbClr val="000090"/>
                </a:solidFill>
              </a:rPr>
              <a:t> 20 M events</a:t>
            </a:r>
            <a:endParaRPr lang="en-US" sz="2000" b="1" i="1" dirty="0">
              <a:solidFill>
                <a:srgbClr val="000090"/>
              </a:solidFill>
            </a:endParaRPr>
          </a:p>
          <a:p>
            <a:pPr marL="0" lvl="3"/>
            <a:r>
              <a:rPr lang="en-US" sz="2000" b="1" i="1" dirty="0" smtClean="0">
                <a:solidFill>
                  <a:srgbClr val="000090"/>
                </a:solidFill>
              </a:rPr>
              <a:t> </a:t>
            </a:r>
            <a:r>
              <a:rPr lang="en-US" sz="2000" b="1" i="1" baseline="30000" dirty="0" smtClean="0">
                <a:solidFill>
                  <a:srgbClr val="000090"/>
                </a:solidFill>
              </a:rPr>
              <a:t>40</a:t>
            </a:r>
            <a:r>
              <a:rPr lang="en-US" sz="2000" b="1" i="1" dirty="0" smtClean="0">
                <a:solidFill>
                  <a:srgbClr val="000090"/>
                </a:solidFill>
              </a:rPr>
              <a:t>Ar</a:t>
            </a:r>
            <a:r>
              <a:rPr lang="en-US" sz="2000" b="1" i="1" baseline="30000" dirty="0" smtClean="0">
                <a:solidFill>
                  <a:srgbClr val="000090"/>
                </a:solidFill>
              </a:rPr>
              <a:t>16+ </a:t>
            </a:r>
            <a:r>
              <a:rPr lang="en-US" sz="2000" b="1" i="1" dirty="0" smtClean="0">
                <a:solidFill>
                  <a:srgbClr val="000090"/>
                </a:solidFill>
              </a:rPr>
              <a:t>     3,2      </a:t>
            </a:r>
            <a:r>
              <a:rPr lang="en-US" sz="2000" b="1" i="1" dirty="0" err="1" smtClean="0">
                <a:solidFill>
                  <a:srgbClr val="000090"/>
                </a:solidFill>
              </a:rPr>
              <a:t>AGeV</a:t>
            </a:r>
            <a:r>
              <a:rPr lang="en-US" sz="2000" b="1" i="1" dirty="0" smtClean="0">
                <a:solidFill>
                  <a:srgbClr val="000090"/>
                </a:solidFill>
              </a:rPr>
              <a:t>    130 M events</a:t>
            </a:r>
            <a:endParaRPr lang="en-US" sz="2000" b="1" i="1" dirty="0">
              <a:solidFill>
                <a:srgbClr val="000090"/>
              </a:solidFill>
            </a:endParaRPr>
          </a:p>
          <a:p>
            <a:pPr marL="0" lvl="3"/>
            <a:r>
              <a:rPr lang="en-US" sz="2000" b="1" i="1" dirty="0">
                <a:solidFill>
                  <a:srgbClr val="000090"/>
                </a:solidFill>
              </a:rPr>
              <a:t> </a:t>
            </a:r>
            <a:r>
              <a:rPr lang="ru-RU" sz="2000" b="1" i="1" baseline="30000" dirty="0" smtClean="0">
                <a:solidFill>
                  <a:srgbClr val="000090"/>
                </a:solidFill>
              </a:rPr>
              <a:t>8</a:t>
            </a:r>
            <a:r>
              <a:rPr lang="en-US" sz="2000" b="1" i="1" baseline="30000" dirty="0" smtClean="0">
                <a:solidFill>
                  <a:srgbClr val="000090"/>
                </a:solidFill>
              </a:rPr>
              <a:t>4</a:t>
            </a:r>
            <a:r>
              <a:rPr lang="en-US" sz="2000" b="1" i="1" dirty="0" smtClean="0">
                <a:solidFill>
                  <a:srgbClr val="000090"/>
                </a:solidFill>
              </a:rPr>
              <a:t>Kr</a:t>
            </a:r>
            <a:r>
              <a:rPr lang="en-US" sz="2000" b="1" i="1" baseline="30000" dirty="0" smtClean="0">
                <a:solidFill>
                  <a:srgbClr val="000090"/>
                </a:solidFill>
              </a:rPr>
              <a:t>26+  </a:t>
            </a:r>
            <a:r>
              <a:rPr lang="en-US" sz="2000" b="1" i="1" dirty="0" smtClean="0">
                <a:solidFill>
                  <a:srgbClr val="000090"/>
                </a:solidFill>
              </a:rPr>
              <a:t>    2,3      </a:t>
            </a:r>
            <a:r>
              <a:rPr lang="en-US" sz="2000" b="1" i="1" dirty="0" err="1" smtClean="0">
                <a:solidFill>
                  <a:srgbClr val="000090"/>
                </a:solidFill>
              </a:rPr>
              <a:t>AGeV</a:t>
            </a:r>
            <a:r>
              <a:rPr lang="ru-RU" sz="2000" b="1" i="1" dirty="0">
                <a:solidFill>
                  <a:srgbClr val="000090"/>
                </a:solidFill>
              </a:rPr>
              <a:t>	 </a:t>
            </a:r>
            <a:r>
              <a:rPr lang="ru-RU" sz="2000" b="1" i="1" dirty="0" smtClean="0">
                <a:solidFill>
                  <a:srgbClr val="000090"/>
                </a:solidFill>
              </a:rPr>
              <a:t>   </a:t>
            </a:r>
            <a:r>
              <a:rPr lang="en-US" sz="2000" b="1" i="1" dirty="0" smtClean="0">
                <a:solidFill>
                  <a:srgbClr val="000090"/>
                </a:solidFill>
              </a:rPr>
              <a:t>50 M events</a:t>
            </a:r>
            <a:endParaRPr lang="en-US" sz="2000" i="1" dirty="0">
              <a:solidFill>
                <a:srgbClr val="00009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93029" y="2825234"/>
            <a:ext cx="2233341" cy="369332"/>
          </a:xfrm>
          <a:prstGeom prst="rect">
            <a:avLst/>
          </a:prstGeom>
          <a:solidFill>
            <a:srgbClr val="FFE9D2"/>
          </a:solidFill>
        </p:spPr>
        <p:txBody>
          <a:bodyPr wrap="none">
            <a:spAutoFit/>
          </a:bodyPr>
          <a:lstStyle/>
          <a:p>
            <a:pPr lvl="0" defTabSz="457200" eaLnBrk="0" hangingPunct="0">
              <a:spcBef>
                <a:spcPts val="800"/>
              </a:spcBef>
              <a:buClr>
                <a:srgbClr val="000000"/>
              </a:buClr>
              <a:buSzPct val="100000"/>
              <a:defRPr/>
            </a:pPr>
            <a:r>
              <a:rPr lang="en-US" b="1" dirty="0" smtClean="0">
                <a:solidFill>
                  <a:srgbClr val="000090"/>
                </a:solidFill>
                <a:latin typeface="Arial" charset="0"/>
                <a:ea typeface="ＭＳ Ｐゴシック" charset="0"/>
                <a:cs typeface="Arial" charset="0"/>
              </a:rPr>
              <a:t>GEM: 163 </a:t>
            </a:r>
            <a:r>
              <a:rPr lang="en-US" b="1" dirty="0">
                <a:solidFill>
                  <a:srgbClr val="000090"/>
                </a:solidFill>
                <a:latin typeface="Arial" charset="0"/>
                <a:ea typeface="ＭＳ Ｐゴシック" charset="0"/>
                <a:cs typeface="Arial" charset="0"/>
              </a:rPr>
              <a:t>x 45 cm</a:t>
            </a:r>
            <a:r>
              <a:rPr lang="en-US" b="1" baseline="30000" dirty="0">
                <a:solidFill>
                  <a:srgbClr val="000090"/>
                </a:solidFill>
                <a:latin typeface="Arial" charset="0"/>
                <a:ea typeface="ＭＳ Ｐゴシック" charset="0"/>
                <a:cs typeface="Arial" charset="0"/>
              </a:rPr>
              <a:t>2</a:t>
            </a:r>
            <a:endParaRPr lang="ru-RU" b="1" baseline="30000" dirty="0">
              <a:solidFill>
                <a:srgbClr val="000090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67738" y="596902"/>
            <a:ext cx="9038508" cy="6121397"/>
            <a:chOff x="67738" y="596902"/>
            <a:chExt cx="9038508" cy="6121397"/>
          </a:xfrm>
        </p:grpSpPr>
        <p:pic>
          <p:nvPicPr>
            <p:cNvPr id="11" name="Picture 10" descr="L0_r6_3010.pn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06700" y="2832100"/>
              <a:ext cx="6299546" cy="3886199"/>
            </a:xfrm>
            <a:prstGeom prst="rect">
              <a:avLst/>
            </a:prstGeom>
          </p:spPr>
        </p:pic>
        <p:grpSp>
          <p:nvGrpSpPr>
            <p:cNvPr id="100354" name="Group 100353"/>
            <p:cNvGrpSpPr/>
            <p:nvPr/>
          </p:nvGrpSpPr>
          <p:grpSpPr>
            <a:xfrm>
              <a:off x="67738" y="596902"/>
              <a:ext cx="4136494" cy="2781300"/>
              <a:chOff x="67738" y="596902"/>
              <a:chExt cx="4136494" cy="2781300"/>
            </a:xfrm>
          </p:grpSpPr>
          <p:grpSp>
            <p:nvGrpSpPr>
              <p:cNvPr id="100352" name="Group 100351"/>
              <p:cNvGrpSpPr/>
              <p:nvPr/>
            </p:nvGrpSpPr>
            <p:grpSpPr>
              <a:xfrm>
                <a:off x="67738" y="596902"/>
                <a:ext cx="4136494" cy="2781300"/>
                <a:chOff x="67738" y="596902"/>
                <a:chExt cx="4136494" cy="2781300"/>
              </a:xfrm>
            </p:grpSpPr>
            <p:grpSp>
              <p:nvGrpSpPr>
                <p:cNvPr id="15" name="Group 14"/>
                <p:cNvGrpSpPr/>
                <p:nvPr/>
              </p:nvGrpSpPr>
              <p:grpSpPr>
                <a:xfrm>
                  <a:off x="67738" y="596902"/>
                  <a:ext cx="4136494" cy="2781300"/>
                  <a:chOff x="0" y="660400"/>
                  <a:chExt cx="4136494" cy="2781300"/>
                </a:xfrm>
              </p:grpSpPr>
              <p:pic>
                <p:nvPicPr>
                  <p:cNvPr id="12" name="Picture 11" descr="Screen Shot 2018-09-19 at 11.39.14.png"/>
                  <p:cNvPicPr>
                    <a:picLocks noChangeAspect="1"/>
                  </p:cNvPicPr>
                  <p:nvPr/>
                </p:nvPicPr>
                <p:blipFill>
                  <a:blip r:embed="rId9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0" y="660400"/>
                    <a:ext cx="4136494" cy="2781300"/>
                  </a:xfrm>
                  <a:prstGeom prst="rect">
                    <a:avLst/>
                  </a:prstGeom>
                </p:spPr>
              </p:pic>
              <p:sp>
                <p:nvSpPr>
                  <p:cNvPr id="13" name="TextBox 12"/>
                  <p:cNvSpPr txBox="1"/>
                  <p:nvPr/>
                </p:nvSpPr>
                <p:spPr>
                  <a:xfrm>
                    <a:off x="4230" y="2548467"/>
                    <a:ext cx="2172390" cy="707886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2000" b="1" dirty="0" smtClean="0">
                        <a:solidFill>
                          <a:srgbClr val="000090"/>
                        </a:solidFill>
                        <a:latin typeface="Symbol" charset="2"/>
                        <a:cs typeface="Symbol" charset="2"/>
                      </a:rPr>
                      <a:t>L</a:t>
                    </a:r>
                    <a:r>
                      <a:rPr lang="en-US" sz="2000" b="1" dirty="0" smtClean="0">
                        <a:solidFill>
                          <a:srgbClr val="000090"/>
                        </a:solidFill>
                      </a:rPr>
                      <a:t>    </a:t>
                    </a:r>
                    <a:r>
                      <a:rPr lang="en-US" sz="2000" b="1" i="1" dirty="0" smtClean="0">
                        <a:solidFill>
                          <a:srgbClr val="FF0000"/>
                        </a:solidFill>
                      </a:rPr>
                      <a:t>p</a:t>
                    </a:r>
                    <a:r>
                      <a:rPr lang="en-US" sz="2000" b="1" dirty="0" smtClean="0">
                        <a:solidFill>
                          <a:srgbClr val="000090"/>
                        </a:solidFill>
                      </a:rPr>
                      <a:t> +</a:t>
                    </a:r>
                    <a:r>
                      <a:rPr lang="en-US" sz="2000" b="1" dirty="0" smtClean="0">
                        <a:solidFill>
                          <a:srgbClr val="000090"/>
                        </a:solidFill>
                        <a:latin typeface="Symbol" charset="2"/>
                        <a:cs typeface="Symbol" charset="2"/>
                      </a:rPr>
                      <a:t> p- </a:t>
                    </a:r>
                    <a:r>
                      <a:rPr lang="en-US" sz="2000" i="1" dirty="0" smtClean="0">
                        <a:solidFill>
                          <a:srgbClr val="000090"/>
                        </a:solidFill>
                        <a:latin typeface="+mn-lt"/>
                        <a:cs typeface="Symbol" charset="2"/>
                      </a:rPr>
                      <a:t>decay</a:t>
                    </a:r>
                    <a:endParaRPr lang="en-US" sz="2000" i="1" dirty="0" smtClean="0">
                      <a:solidFill>
                        <a:srgbClr val="000090"/>
                      </a:solidFill>
                      <a:latin typeface="Symbol" charset="2"/>
                      <a:cs typeface="Symbol" charset="2"/>
                    </a:endParaRPr>
                  </a:p>
                  <a:p>
                    <a:r>
                      <a:rPr lang="en-US" sz="2000" i="1" dirty="0" smtClean="0">
                        <a:solidFill>
                          <a:srgbClr val="000090"/>
                        </a:solidFill>
                      </a:rPr>
                      <a:t>reconstruction</a:t>
                    </a:r>
                    <a:endParaRPr lang="en-US" sz="2000" i="1" dirty="0">
                      <a:solidFill>
                        <a:srgbClr val="000090"/>
                      </a:solidFill>
                    </a:endParaRPr>
                  </a:p>
                </p:txBody>
              </p:sp>
            </p:grpSp>
            <p:sp>
              <p:nvSpPr>
                <p:cNvPr id="18" name="TextBox 17"/>
                <p:cNvSpPr txBox="1"/>
                <p:nvPr/>
              </p:nvSpPr>
              <p:spPr>
                <a:xfrm>
                  <a:off x="2527300" y="1028700"/>
                  <a:ext cx="453970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 dirty="0" smtClean="0">
                      <a:solidFill>
                        <a:srgbClr val="000090"/>
                      </a:solidFill>
                      <a:latin typeface="Symbol" charset="2"/>
                      <a:cs typeface="Symbol" charset="2"/>
                    </a:rPr>
                    <a:t>p-</a:t>
                  </a:r>
                  <a:endParaRPr lang="en-US" sz="2000" dirty="0">
                    <a:solidFill>
                      <a:srgbClr val="000090"/>
                    </a:solidFill>
                    <a:latin typeface="Symbol" charset="2"/>
                    <a:cs typeface="Symbol" charset="2"/>
                  </a:endParaRPr>
                </a:p>
              </p:txBody>
            </p:sp>
            <p:sp>
              <p:nvSpPr>
                <p:cNvPr id="19" name="TextBox 18"/>
                <p:cNvSpPr txBox="1"/>
                <p:nvPr/>
              </p:nvSpPr>
              <p:spPr>
                <a:xfrm>
                  <a:off x="1460501" y="1363132"/>
                  <a:ext cx="389874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 i="1" dirty="0" smtClean="0">
                      <a:solidFill>
                        <a:srgbClr val="FF0000"/>
                      </a:solidFill>
                    </a:rPr>
                    <a:t>p</a:t>
                  </a:r>
                  <a:endParaRPr lang="en-US" sz="2000" i="1" dirty="0">
                    <a:solidFill>
                      <a:srgbClr val="FF0000"/>
                    </a:solidFill>
                  </a:endParaRPr>
                </a:p>
              </p:txBody>
            </p:sp>
          </p:grpSp>
          <p:cxnSp>
            <p:nvCxnSpPr>
              <p:cNvPr id="27" name="Straight Arrow Connector 26"/>
              <p:cNvCxnSpPr/>
              <p:nvPr/>
            </p:nvCxnSpPr>
            <p:spPr>
              <a:xfrm>
                <a:off x="380997" y="2709334"/>
                <a:ext cx="169333" cy="0"/>
              </a:xfrm>
              <a:prstGeom prst="straightConnector1">
                <a:avLst/>
              </a:prstGeom>
              <a:ln>
                <a:solidFill>
                  <a:srgbClr val="00009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17607683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4"/>
          <a:stretch>
            <a:fillRect/>
          </a:stretch>
        </p:blipFill>
        <p:spPr bwMode="auto">
          <a:xfrm>
            <a:off x="165100" y="812800"/>
            <a:ext cx="4164013" cy="340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88900" y="4239737"/>
            <a:ext cx="62357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i="1" dirty="0" smtClean="0">
                <a:solidFill>
                  <a:srgbClr val="000090"/>
                </a:solidFill>
                <a:latin typeface="Arial"/>
                <a:cs typeface="Arial"/>
              </a:rPr>
              <a:t>Baku State University, NNRC, </a:t>
            </a:r>
            <a:r>
              <a:rPr lang="en-US" sz="1600" b="1" i="1" dirty="0" smtClean="0">
                <a:solidFill>
                  <a:srgbClr val="000090"/>
                </a:solidFill>
                <a:latin typeface="Arial"/>
                <a:cs typeface="Arial"/>
              </a:rPr>
              <a:t>Azerbaijan</a:t>
            </a:r>
            <a:r>
              <a:rPr lang="en-US" sz="1600" i="1" dirty="0">
                <a:solidFill>
                  <a:srgbClr val="000090"/>
                </a:solidFill>
                <a:latin typeface="Arial"/>
                <a:cs typeface="Arial"/>
              </a:rPr>
              <a:t>;</a:t>
            </a:r>
            <a:endParaRPr lang="en-US" sz="1600" i="1" dirty="0" smtClean="0">
              <a:solidFill>
                <a:srgbClr val="000090"/>
              </a:solidFill>
              <a:latin typeface="Arial"/>
              <a:cs typeface="Arial"/>
            </a:endParaRPr>
          </a:p>
          <a:p>
            <a:r>
              <a:rPr lang="en-US" sz="1600" i="1" dirty="0" smtClean="0">
                <a:solidFill>
                  <a:srgbClr val="000090"/>
                </a:solidFill>
                <a:latin typeface="Arial"/>
                <a:cs typeface="Arial"/>
              </a:rPr>
              <a:t>University </a:t>
            </a:r>
            <a:r>
              <a:rPr lang="en-US" sz="1600" i="1" dirty="0">
                <a:solidFill>
                  <a:srgbClr val="000090"/>
                </a:solidFill>
                <a:latin typeface="Arial"/>
                <a:cs typeface="Arial"/>
              </a:rPr>
              <a:t>of </a:t>
            </a:r>
            <a:r>
              <a:rPr lang="en-US" sz="1600" i="1" dirty="0" smtClean="0">
                <a:solidFill>
                  <a:srgbClr val="000090"/>
                </a:solidFill>
                <a:latin typeface="Arial"/>
                <a:cs typeface="Arial"/>
              </a:rPr>
              <a:t>Plovdiv, </a:t>
            </a:r>
            <a:r>
              <a:rPr lang="en-US" sz="1600" b="1" i="1" dirty="0" smtClean="0">
                <a:solidFill>
                  <a:srgbClr val="000090"/>
                </a:solidFill>
                <a:latin typeface="Arial"/>
                <a:cs typeface="Arial"/>
              </a:rPr>
              <a:t>Bulgaria;</a:t>
            </a:r>
          </a:p>
          <a:p>
            <a:r>
              <a:rPr lang="en-US" sz="1600" i="1" dirty="0" smtClean="0">
                <a:solidFill>
                  <a:srgbClr val="000090"/>
                </a:solidFill>
                <a:latin typeface="Arial"/>
                <a:cs typeface="Arial"/>
              </a:rPr>
              <a:t>University </a:t>
            </a:r>
            <a:r>
              <a:rPr lang="en-US" sz="1600" i="1" dirty="0" err="1">
                <a:solidFill>
                  <a:srgbClr val="000090"/>
                </a:solidFill>
                <a:latin typeface="Arial"/>
                <a:cs typeface="Arial"/>
              </a:rPr>
              <a:t>Tecnica</a:t>
            </a:r>
            <a:r>
              <a:rPr lang="en-US" sz="1600" i="1" dirty="0">
                <a:solidFill>
                  <a:srgbClr val="000090"/>
                </a:solidFill>
                <a:latin typeface="Arial"/>
                <a:cs typeface="Arial"/>
              </a:rPr>
              <a:t> Federico </a:t>
            </a:r>
            <a:r>
              <a:rPr lang="en-US" sz="1600" i="1" dirty="0" smtClean="0">
                <a:solidFill>
                  <a:srgbClr val="000090"/>
                </a:solidFill>
                <a:latin typeface="Arial"/>
                <a:cs typeface="Arial"/>
              </a:rPr>
              <a:t>Santa Maria,</a:t>
            </a:r>
            <a:r>
              <a:rPr lang="en-US" sz="1600" i="1" dirty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en-US" sz="1600" i="1" dirty="0" smtClean="0">
                <a:solidFill>
                  <a:srgbClr val="000090"/>
                </a:solidFill>
                <a:latin typeface="Arial"/>
                <a:cs typeface="Arial"/>
              </a:rPr>
              <a:t>Valparaiso, </a:t>
            </a:r>
            <a:r>
              <a:rPr lang="en-US" sz="1600" b="1" i="1" dirty="0" smtClean="0">
                <a:solidFill>
                  <a:srgbClr val="000090"/>
                </a:solidFill>
                <a:latin typeface="Arial"/>
                <a:cs typeface="Arial"/>
              </a:rPr>
              <a:t>Chili</a:t>
            </a:r>
            <a:r>
              <a:rPr lang="en-US" sz="1600" i="1" dirty="0" smtClean="0">
                <a:solidFill>
                  <a:srgbClr val="000090"/>
                </a:solidFill>
                <a:latin typeface="Arial"/>
                <a:cs typeface="Arial"/>
              </a:rPr>
              <a:t>;</a:t>
            </a:r>
          </a:p>
          <a:p>
            <a:r>
              <a:rPr lang="en-US" sz="1600" i="1" dirty="0">
                <a:solidFill>
                  <a:srgbClr val="000090"/>
                </a:solidFill>
                <a:latin typeface="Arial"/>
                <a:cs typeface="Arial"/>
              </a:rPr>
              <a:t>Tsinghua </a:t>
            </a:r>
            <a:r>
              <a:rPr lang="en-US" sz="1600" i="1" dirty="0" smtClean="0">
                <a:solidFill>
                  <a:srgbClr val="000090"/>
                </a:solidFill>
                <a:latin typeface="Arial"/>
                <a:cs typeface="Arial"/>
              </a:rPr>
              <a:t>University, Beijing</a:t>
            </a:r>
            <a:r>
              <a:rPr lang="en-US" sz="1600" i="1" dirty="0">
                <a:solidFill>
                  <a:srgbClr val="000090"/>
                </a:solidFill>
                <a:latin typeface="Arial"/>
                <a:cs typeface="Arial"/>
              </a:rPr>
              <a:t>,</a:t>
            </a:r>
            <a:r>
              <a:rPr lang="en-US" sz="1600" i="1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en-US" sz="1600" b="1" i="1" dirty="0" smtClean="0">
                <a:solidFill>
                  <a:srgbClr val="000090"/>
                </a:solidFill>
                <a:latin typeface="Arial"/>
                <a:cs typeface="Arial"/>
              </a:rPr>
              <a:t>China</a:t>
            </a:r>
            <a:r>
              <a:rPr lang="en-US" sz="1600" i="1" dirty="0" smtClean="0">
                <a:solidFill>
                  <a:srgbClr val="000090"/>
                </a:solidFill>
                <a:latin typeface="Arial"/>
                <a:cs typeface="Arial"/>
              </a:rPr>
              <a:t>;</a:t>
            </a:r>
          </a:p>
          <a:p>
            <a:r>
              <a:rPr lang="en-US" sz="1600" i="1" dirty="0" smtClean="0">
                <a:solidFill>
                  <a:srgbClr val="000090"/>
                </a:solidFill>
                <a:latin typeface="Arial"/>
                <a:cs typeface="Arial"/>
              </a:rPr>
              <a:t>USTC</a:t>
            </a:r>
            <a:r>
              <a:rPr lang="en-US" sz="1600" i="1" dirty="0">
                <a:solidFill>
                  <a:srgbClr val="000090"/>
                </a:solidFill>
                <a:latin typeface="Arial"/>
                <a:cs typeface="Arial"/>
              </a:rPr>
              <a:t>,</a:t>
            </a:r>
            <a:r>
              <a:rPr lang="en-US" sz="1600" i="1" dirty="0" smtClean="0">
                <a:solidFill>
                  <a:srgbClr val="000090"/>
                </a:solidFill>
                <a:latin typeface="Arial"/>
                <a:cs typeface="Arial"/>
              </a:rPr>
              <a:t> Hefei, </a:t>
            </a:r>
            <a:r>
              <a:rPr lang="en-US" sz="1600" b="1" i="1" dirty="0" smtClean="0">
                <a:solidFill>
                  <a:srgbClr val="000090"/>
                </a:solidFill>
                <a:latin typeface="Arial"/>
                <a:cs typeface="Arial"/>
              </a:rPr>
              <a:t>China</a:t>
            </a:r>
            <a:r>
              <a:rPr lang="en-US" sz="1600" i="1" dirty="0" smtClean="0">
                <a:solidFill>
                  <a:srgbClr val="000090"/>
                </a:solidFill>
                <a:latin typeface="Arial"/>
                <a:cs typeface="Arial"/>
              </a:rPr>
              <a:t>;</a:t>
            </a:r>
          </a:p>
          <a:p>
            <a:r>
              <a:rPr lang="en-US" sz="1600" i="1" dirty="0" smtClean="0">
                <a:solidFill>
                  <a:srgbClr val="000090"/>
                </a:solidFill>
                <a:latin typeface="Arial"/>
                <a:cs typeface="Arial"/>
              </a:rPr>
              <a:t>Huizhou University, Huizhou, </a:t>
            </a:r>
            <a:r>
              <a:rPr lang="en-US" sz="1600" b="1" i="1" dirty="0" smtClean="0">
                <a:solidFill>
                  <a:srgbClr val="000090"/>
                </a:solidFill>
                <a:latin typeface="Arial"/>
                <a:cs typeface="Arial"/>
              </a:rPr>
              <a:t>China</a:t>
            </a:r>
            <a:r>
              <a:rPr lang="en-US" sz="1600" i="1" dirty="0" smtClean="0">
                <a:solidFill>
                  <a:srgbClr val="000090"/>
                </a:solidFill>
                <a:latin typeface="Arial"/>
                <a:cs typeface="Arial"/>
              </a:rPr>
              <a:t>;</a:t>
            </a:r>
          </a:p>
          <a:p>
            <a:r>
              <a:rPr lang="en-US" sz="1600" i="1" dirty="0" smtClean="0">
                <a:solidFill>
                  <a:srgbClr val="000090"/>
                </a:solidFill>
                <a:latin typeface="Arial"/>
                <a:cs typeface="Arial"/>
              </a:rPr>
              <a:t>Institute </a:t>
            </a:r>
            <a:r>
              <a:rPr lang="en-US" sz="1600" i="1" dirty="0">
                <a:solidFill>
                  <a:srgbClr val="000090"/>
                </a:solidFill>
                <a:latin typeface="Arial"/>
                <a:cs typeface="Arial"/>
              </a:rPr>
              <a:t>of Nuclear and Applied </a:t>
            </a:r>
            <a:r>
              <a:rPr lang="en-US" sz="1600" i="1" dirty="0" smtClean="0">
                <a:solidFill>
                  <a:srgbClr val="000090"/>
                </a:solidFill>
                <a:latin typeface="Arial"/>
                <a:cs typeface="Arial"/>
              </a:rPr>
              <a:t>Physics, CAS, Shanghai, </a:t>
            </a:r>
            <a:r>
              <a:rPr lang="en-US" sz="1600" b="1" i="1" dirty="0" smtClean="0">
                <a:solidFill>
                  <a:srgbClr val="000090"/>
                </a:solidFill>
                <a:latin typeface="Arial"/>
                <a:cs typeface="Arial"/>
              </a:rPr>
              <a:t>China</a:t>
            </a:r>
            <a:r>
              <a:rPr lang="en-US" sz="1600" i="1" dirty="0" smtClean="0">
                <a:solidFill>
                  <a:srgbClr val="000090"/>
                </a:solidFill>
                <a:latin typeface="Arial"/>
                <a:cs typeface="Arial"/>
              </a:rPr>
              <a:t>; </a:t>
            </a:r>
            <a:endParaRPr lang="en-US" sz="1600" i="1" dirty="0">
              <a:solidFill>
                <a:srgbClr val="000090"/>
              </a:solidFill>
              <a:latin typeface="Arial"/>
              <a:cs typeface="Arial"/>
            </a:endParaRPr>
          </a:p>
          <a:p>
            <a:r>
              <a:rPr lang="en-US" sz="1600" i="1" dirty="0">
                <a:solidFill>
                  <a:srgbClr val="000090"/>
                </a:solidFill>
                <a:latin typeface="Arial"/>
                <a:cs typeface="Arial"/>
              </a:rPr>
              <a:t>Central China Normal </a:t>
            </a:r>
            <a:r>
              <a:rPr lang="en-US" sz="1600" i="1" dirty="0" smtClean="0">
                <a:solidFill>
                  <a:srgbClr val="000090"/>
                </a:solidFill>
                <a:latin typeface="Arial"/>
                <a:cs typeface="Arial"/>
              </a:rPr>
              <a:t>University, </a:t>
            </a:r>
            <a:r>
              <a:rPr lang="en-US" sz="1600" b="1" i="1" dirty="0" smtClean="0">
                <a:solidFill>
                  <a:srgbClr val="000090"/>
                </a:solidFill>
                <a:latin typeface="Arial"/>
                <a:cs typeface="Arial"/>
              </a:rPr>
              <a:t>China</a:t>
            </a:r>
            <a:r>
              <a:rPr lang="en-US" sz="1600" i="1" dirty="0" smtClean="0">
                <a:solidFill>
                  <a:srgbClr val="000090"/>
                </a:solidFill>
                <a:latin typeface="Arial"/>
                <a:cs typeface="Arial"/>
              </a:rPr>
              <a:t>;</a:t>
            </a:r>
          </a:p>
          <a:p>
            <a:r>
              <a:rPr lang="en-US" sz="1600" i="1" dirty="0">
                <a:solidFill>
                  <a:srgbClr val="000090"/>
                </a:solidFill>
                <a:latin typeface="Arial"/>
                <a:cs typeface="Arial"/>
              </a:rPr>
              <a:t>Shandong University, Shandong, </a:t>
            </a:r>
            <a:r>
              <a:rPr lang="en-US" sz="1600" b="1" i="1" dirty="0">
                <a:solidFill>
                  <a:srgbClr val="000090"/>
                </a:solidFill>
                <a:latin typeface="Arial"/>
                <a:cs typeface="Arial"/>
              </a:rPr>
              <a:t>China</a:t>
            </a:r>
            <a:r>
              <a:rPr lang="en-US" sz="1600" i="1" dirty="0">
                <a:solidFill>
                  <a:srgbClr val="000090"/>
                </a:solidFill>
                <a:latin typeface="Arial"/>
                <a:cs typeface="Arial"/>
              </a:rPr>
              <a:t>; </a:t>
            </a:r>
          </a:p>
        </p:txBody>
      </p:sp>
      <p:sp>
        <p:nvSpPr>
          <p:cNvPr id="8" name="Rectangle 7"/>
          <p:cNvSpPr/>
          <p:nvPr/>
        </p:nvSpPr>
        <p:spPr>
          <a:xfrm>
            <a:off x="4572000" y="3033237"/>
            <a:ext cx="447040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600" i="1" dirty="0">
                <a:solidFill>
                  <a:srgbClr val="000090"/>
                </a:solidFill>
                <a:latin typeface="Arial"/>
                <a:cs typeface="Arial"/>
              </a:rPr>
              <a:t>UNAM, Mexico City, </a:t>
            </a:r>
            <a:r>
              <a:rPr lang="en-US" sz="1600" b="1" i="1" dirty="0">
                <a:solidFill>
                  <a:srgbClr val="000090"/>
                </a:solidFill>
                <a:latin typeface="Arial"/>
                <a:cs typeface="Arial"/>
              </a:rPr>
              <a:t>Mexico</a:t>
            </a:r>
            <a:r>
              <a:rPr lang="en-US" sz="1600" i="1" dirty="0">
                <a:solidFill>
                  <a:srgbClr val="000090"/>
                </a:solidFill>
                <a:latin typeface="Arial"/>
                <a:cs typeface="Arial"/>
              </a:rPr>
              <a:t>;</a:t>
            </a:r>
          </a:p>
          <a:p>
            <a:pPr algn="r"/>
            <a:r>
              <a:rPr lang="en-US" sz="1600" i="1" dirty="0">
                <a:solidFill>
                  <a:srgbClr val="000090"/>
                </a:solidFill>
                <a:latin typeface="Arial"/>
                <a:cs typeface="Arial"/>
              </a:rPr>
              <a:t>Institute of Applied Physics, </a:t>
            </a:r>
            <a:r>
              <a:rPr lang="en-US" sz="1600" i="1" dirty="0" err="1" smtClean="0">
                <a:solidFill>
                  <a:srgbClr val="000090"/>
                </a:solidFill>
                <a:latin typeface="Arial"/>
                <a:cs typeface="Arial"/>
              </a:rPr>
              <a:t>Chisinev</a:t>
            </a:r>
            <a:r>
              <a:rPr lang="en-US" sz="1600" i="1" dirty="0">
                <a:solidFill>
                  <a:srgbClr val="000090"/>
                </a:solidFill>
                <a:latin typeface="Arial"/>
                <a:cs typeface="Arial"/>
              </a:rPr>
              <a:t>, </a:t>
            </a:r>
            <a:r>
              <a:rPr lang="en-US" sz="1600" b="1" i="1" dirty="0">
                <a:solidFill>
                  <a:srgbClr val="000090"/>
                </a:solidFill>
                <a:latin typeface="Arial"/>
                <a:cs typeface="Arial"/>
              </a:rPr>
              <a:t>Moldova</a:t>
            </a:r>
            <a:r>
              <a:rPr lang="en-US" sz="1600" i="1" dirty="0" smtClean="0">
                <a:solidFill>
                  <a:srgbClr val="000090"/>
                </a:solidFill>
                <a:latin typeface="Arial"/>
                <a:cs typeface="Arial"/>
              </a:rPr>
              <a:t>;</a:t>
            </a:r>
          </a:p>
          <a:p>
            <a:pPr algn="r"/>
            <a:r>
              <a:rPr lang="en-US" sz="1600" i="1" dirty="0" smtClean="0">
                <a:solidFill>
                  <a:srgbClr val="000090"/>
                </a:solidFill>
                <a:latin typeface="Arial"/>
                <a:cs typeface="Arial"/>
              </a:rPr>
              <a:t>WUT, Warsaw, </a:t>
            </a:r>
            <a:r>
              <a:rPr lang="en-US" sz="1600" b="1" i="1" dirty="0" smtClean="0">
                <a:solidFill>
                  <a:srgbClr val="000090"/>
                </a:solidFill>
                <a:latin typeface="Arial"/>
                <a:cs typeface="Arial"/>
              </a:rPr>
              <a:t>Poland</a:t>
            </a:r>
            <a:r>
              <a:rPr lang="en-US" sz="1600" i="1" dirty="0" smtClean="0">
                <a:solidFill>
                  <a:srgbClr val="000090"/>
                </a:solidFill>
                <a:latin typeface="Arial"/>
                <a:cs typeface="Arial"/>
              </a:rPr>
              <a:t>;</a:t>
            </a:r>
            <a:r>
              <a:rPr lang="en-US" sz="1600" i="1" dirty="0">
                <a:solidFill>
                  <a:srgbClr val="000090"/>
                </a:solidFill>
                <a:latin typeface="Arial"/>
                <a:cs typeface="Arial"/>
              </a:rPr>
              <a:t/>
            </a:r>
            <a:br>
              <a:rPr lang="en-US" sz="1600" i="1" dirty="0">
                <a:solidFill>
                  <a:srgbClr val="000090"/>
                </a:solidFill>
                <a:latin typeface="Arial"/>
                <a:cs typeface="Arial"/>
              </a:rPr>
            </a:br>
            <a:r>
              <a:rPr lang="en-US" sz="1600" i="1" dirty="0" smtClean="0">
                <a:solidFill>
                  <a:srgbClr val="000090"/>
                </a:solidFill>
                <a:latin typeface="Arial"/>
                <a:cs typeface="Arial"/>
              </a:rPr>
              <a:t>NCN, </a:t>
            </a:r>
            <a:r>
              <a:rPr lang="en-US" sz="1600" i="1" dirty="0" err="1" smtClean="0">
                <a:solidFill>
                  <a:srgbClr val="000090"/>
                </a:solidFill>
                <a:latin typeface="Arial"/>
                <a:cs typeface="Arial"/>
              </a:rPr>
              <a:t>Otwock</a:t>
            </a:r>
            <a:r>
              <a:rPr lang="en-US" sz="1600" i="1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en-US" sz="1600" i="1" dirty="0">
                <a:solidFill>
                  <a:srgbClr val="000090"/>
                </a:solidFill>
                <a:latin typeface="Arial"/>
                <a:cs typeface="Arial"/>
              </a:rPr>
              <a:t>– </a:t>
            </a:r>
            <a:r>
              <a:rPr lang="en-US" sz="1600" i="1" dirty="0" err="1" smtClean="0">
                <a:solidFill>
                  <a:srgbClr val="000090"/>
                </a:solidFill>
                <a:latin typeface="Arial"/>
                <a:cs typeface="Arial"/>
              </a:rPr>
              <a:t>Swierk</a:t>
            </a:r>
            <a:r>
              <a:rPr lang="en-US" sz="1600" i="1" dirty="0" smtClean="0">
                <a:solidFill>
                  <a:srgbClr val="000090"/>
                </a:solidFill>
                <a:latin typeface="Arial"/>
                <a:cs typeface="Arial"/>
              </a:rPr>
              <a:t>, </a:t>
            </a:r>
            <a:r>
              <a:rPr lang="en-US" sz="1600" b="1" i="1" dirty="0" smtClean="0">
                <a:solidFill>
                  <a:srgbClr val="000090"/>
                </a:solidFill>
                <a:latin typeface="Arial"/>
                <a:cs typeface="Arial"/>
              </a:rPr>
              <a:t>Poland</a:t>
            </a:r>
            <a:r>
              <a:rPr lang="en-US" sz="1600" i="1" dirty="0" smtClean="0">
                <a:solidFill>
                  <a:srgbClr val="000090"/>
                </a:solidFill>
                <a:latin typeface="Arial"/>
                <a:cs typeface="Arial"/>
              </a:rPr>
              <a:t>; </a:t>
            </a:r>
            <a:endParaRPr lang="en-US" sz="1600" i="1" dirty="0">
              <a:solidFill>
                <a:srgbClr val="000090"/>
              </a:solidFill>
              <a:latin typeface="Arial"/>
              <a:cs typeface="Arial"/>
            </a:endParaRPr>
          </a:p>
          <a:p>
            <a:pPr algn="r"/>
            <a:r>
              <a:rPr lang="en-US" sz="1600" i="1" dirty="0" smtClean="0">
                <a:solidFill>
                  <a:srgbClr val="000090"/>
                </a:solidFill>
                <a:latin typeface="Arial"/>
                <a:cs typeface="Arial"/>
              </a:rPr>
              <a:t>UW, Wroclaw, </a:t>
            </a:r>
            <a:r>
              <a:rPr lang="en-US" sz="1600" b="1" i="1" dirty="0" smtClean="0">
                <a:solidFill>
                  <a:srgbClr val="000090"/>
                </a:solidFill>
                <a:latin typeface="Arial"/>
                <a:cs typeface="Arial"/>
              </a:rPr>
              <a:t>Poland</a:t>
            </a:r>
            <a:r>
              <a:rPr lang="en-US" sz="1600" i="1" dirty="0" smtClean="0">
                <a:solidFill>
                  <a:srgbClr val="000090"/>
                </a:solidFill>
                <a:latin typeface="Arial"/>
                <a:cs typeface="Arial"/>
              </a:rPr>
              <a:t>;</a:t>
            </a:r>
            <a:r>
              <a:rPr lang="en-US" sz="1600" i="1" dirty="0">
                <a:solidFill>
                  <a:srgbClr val="000090"/>
                </a:solidFill>
                <a:latin typeface="Arial"/>
                <a:cs typeface="Arial"/>
              </a:rPr>
              <a:t/>
            </a:r>
            <a:br>
              <a:rPr lang="en-US" sz="1600" i="1" dirty="0">
                <a:solidFill>
                  <a:srgbClr val="000090"/>
                </a:solidFill>
                <a:latin typeface="Arial"/>
                <a:cs typeface="Arial"/>
              </a:rPr>
            </a:br>
            <a:r>
              <a:rPr lang="en-US" sz="1600" i="1" dirty="0">
                <a:solidFill>
                  <a:srgbClr val="000090"/>
                </a:solidFill>
                <a:latin typeface="Arial"/>
                <a:cs typeface="Arial"/>
              </a:rPr>
              <a:t>Jan </a:t>
            </a:r>
            <a:r>
              <a:rPr lang="en-US" sz="1600" i="1" dirty="0" err="1">
                <a:solidFill>
                  <a:srgbClr val="000090"/>
                </a:solidFill>
                <a:latin typeface="Arial"/>
                <a:cs typeface="Arial"/>
              </a:rPr>
              <a:t>Kochanowski</a:t>
            </a:r>
            <a:r>
              <a:rPr lang="en-US" sz="1600" i="1" dirty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en-US" sz="1600" i="1" dirty="0" smtClean="0">
                <a:solidFill>
                  <a:srgbClr val="000090"/>
                </a:solidFill>
                <a:latin typeface="Arial"/>
                <a:cs typeface="Arial"/>
              </a:rPr>
              <a:t>University, Kielce, </a:t>
            </a:r>
            <a:r>
              <a:rPr lang="en-US" sz="1600" b="1" i="1" dirty="0" smtClean="0">
                <a:solidFill>
                  <a:srgbClr val="000090"/>
                </a:solidFill>
                <a:latin typeface="Arial"/>
                <a:cs typeface="Arial"/>
              </a:rPr>
              <a:t>Poland</a:t>
            </a:r>
            <a:r>
              <a:rPr lang="en-US" sz="1600" i="1" dirty="0" smtClean="0">
                <a:solidFill>
                  <a:srgbClr val="000090"/>
                </a:solidFill>
                <a:latin typeface="Arial"/>
                <a:cs typeface="Arial"/>
              </a:rPr>
              <a:t>; </a:t>
            </a:r>
            <a:endParaRPr lang="en-US" sz="1600" i="1" dirty="0">
              <a:solidFill>
                <a:srgbClr val="000090"/>
              </a:solidFill>
              <a:latin typeface="Arial"/>
              <a:cs typeface="Arial"/>
            </a:endParaRPr>
          </a:p>
          <a:p>
            <a:pPr algn="r"/>
            <a:r>
              <a:rPr lang="en-US" sz="1600" i="1" dirty="0">
                <a:solidFill>
                  <a:srgbClr val="000090"/>
                </a:solidFill>
                <a:latin typeface="Arial"/>
                <a:cs typeface="Arial"/>
              </a:rPr>
              <a:t>INR </a:t>
            </a:r>
            <a:r>
              <a:rPr lang="en-US" sz="1600" i="1" dirty="0" smtClean="0">
                <a:solidFill>
                  <a:srgbClr val="000090"/>
                </a:solidFill>
                <a:latin typeface="Arial"/>
                <a:cs typeface="Arial"/>
              </a:rPr>
              <a:t>RAS, Moscow, </a:t>
            </a:r>
            <a:r>
              <a:rPr lang="en-US" sz="1600" b="1" i="1" dirty="0" smtClean="0">
                <a:solidFill>
                  <a:srgbClr val="000090"/>
                </a:solidFill>
                <a:latin typeface="Arial"/>
                <a:cs typeface="Arial"/>
              </a:rPr>
              <a:t>Russia</a:t>
            </a:r>
            <a:r>
              <a:rPr lang="en-US" sz="1600" i="1" dirty="0" smtClean="0">
                <a:solidFill>
                  <a:srgbClr val="000090"/>
                </a:solidFill>
                <a:latin typeface="Arial"/>
                <a:cs typeface="Arial"/>
              </a:rPr>
              <a:t>;</a:t>
            </a:r>
          </a:p>
          <a:p>
            <a:pPr algn="r"/>
            <a:r>
              <a:rPr lang="en-US" sz="1600" i="1" dirty="0" err="1" smtClean="0">
                <a:solidFill>
                  <a:srgbClr val="000090"/>
                </a:solidFill>
                <a:latin typeface="Arial"/>
                <a:cs typeface="Arial"/>
              </a:rPr>
              <a:t>MEPhI</a:t>
            </a:r>
            <a:r>
              <a:rPr lang="en-US" sz="1600" i="1" dirty="0" smtClean="0">
                <a:solidFill>
                  <a:srgbClr val="000090"/>
                </a:solidFill>
                <a:latin typeface="Arial"/>
                <a:cs typeface="Arial"/>
              </a:rPr>
              <a:t>, Moscow, </a:t>
            </a:r>
            <a:r>
              <a:rPr lang="en-US" sz="1600" b="1" i="1" dirty="0" smtClean="0">
                <a:solidFill>
                  <a:srgbClr val="000090"/>
                </a:solidFill>
                <a:latin typeface="Arial"/>
                <a:cs typeface="Arial"/>
              </a:rPr>
              <a:t>Russia</a:t>
            </a:r>
            <a:r>
              <a:rPr lang="en-US" sz="1600" i="1" dirty="0" smtClean="0">
                <a:solidFill>
                  <a:srgbClr val="000090"/>
                </a:solidFill>
                <a:latin typeface="Arial"/>
                <a:cs typeface="Arial"/>
              </a:rPr>
              <a:t>; </a:t>
            </a:r>
          </a:p>
          <a:p>
            <a:pPr algn="r"/>
            <a:r>
              <a:rPr lang="en-US" sz="1600" i="1" dirty="0" smtClean="0">
                <a:solidFill>
                  <a:srgbClr val="000090"/>
                </a:solidFill>
                <a:latin typeface="Arial"/>
                <a:cs typeface="Arial"/>
              </a:rPr>
              <a:t>PNPI, </a:t>
            </a:r>
            <a:r>
              <a:rPr lang="en-US" sz="1600" i="1" dirty="0" err="1" smtClean="0">
                <a:solidFill>
                  <a:srgbClr val="000090"/>
                </a:solidFill>
                <a:latin typeface="Arial"/>
                <a:cs typeface="Arial"/>
              </a:rPr>
              <a:t>Gatchina</a:t>
            </a:r>
            <a:r>
              <a:rPr lang="en-US" sz="1600" b="1" i="1" dirty="0" smtClean="0">
                <a:solidFill>
                  <a:srgbClr val="000090"/>
                </a:solidFill>
                <a:latin typeface="Arial"/>
                <a:cs typeface="Arial"/>
              </a:rPr>
              <a:t>, Russia</a:t>
            </a:r>
            <a:r>
              <a:rPr lang="en-US" sz="1600" i="1" dirty="0" smtClean="0">
                <a:solidFill>
                  <a:srgbClr val="000090"/>
                </a:solidFill>
                <a:latin typeface="Arial"/>
                <a:cs typeface="Arial"/>
              </a:rPr>
              <a:t>;</a:t>
            </a:r>
          </a:p>
          <a:p>
            <a:pPr algn="r"/>
            <a:r>
              <a:rPr lang="en-US" sz="1600" i="1" dirty="0" smtClean="0">
                <a:solidFill>
                  <a:srgbClr val="000090"/>
                </a:solidFill>
                <a:latin typeface="Arial"/>
                <a:cs typeface="Arial"/>
              </a:rPr>
              <a:t>INP MSU, Moscow, </a:t>
            </a:r>
            <a:r>
              <a:rPr lang="en-US" sz="1600" b="1" i="1" dirty="0" smtClean="0">
                <a:solidFill>
                  <a:srgbClr val="000090"/>
                </a:solidFill>
                <a:latin typeface="Arial"/>
                <a:cs typeface="Arial"/>
              </a:rPr>
              <a:t>Russia</a:t>
            </a:r>
            <a:r>
              <a:rPr lang="en-US" sz="1600" i="1" dirty="0" smtClean="0">
                <a:solidFill>
                  <a:srgbClr val="000090"/>
                </a:solidFill>
                <a:latin typeface="Arial"/>
                <a:cs typeface="Arial"/>
              </a:rPr>
              <a:t>;</a:t>
            </a:r>
          </a:p>
          <a:p>
            <a:pPr algn="r"/>
            <a:r>
              <a:rPr lang="en-US" sz="1600" i="1" dirty="0" smtClean="0">
                <a:solidFill>
                  <a:srgbClr val="000090"/>
                </a:solidFill>
                <a:latin typeface="Arial"/>
                <a:cs typeface="Arial"/>
              </a:rPr>
              <a:t>SPSU </a:t>
            </a:r>
            <a:r>
              <a:rPr lang="en-US" sz="1600" i="1" dirty="0">
                <a:solidFill>
                  <a:srgbClr val="000090"/>
                </a:solidFill>
                <a:latin typeface="Arial"/>
                <a:cs typeface="Arial"/>
              </a:rPr>
              <a:t>- Dept. of </a:t>
            </a:r>
            <a:r>
              <a:rPr lang="en-US" sz="1600" i="1" dirty="0" smtClean="0">
                <a:solidFill>
                  <a:srgbClr val="000090"/>
                </a:solidFill>
                <a:latin typeface="Arial"/>
                <a:cs typeface="Arial"/>
              </a:rPr>
              <a:t>NP, </a:t>
            </a:r>
            <a:r>
              <a:rPr lang="en-US" sz="1600" b="1" i="1" dirty="0" smtClean="0">
                <a:solidFill>
                  <a:srgbClr val="000090"/>
                </a:solidFill>
                <a:latin typeface="Arial"/>
                <a:cs typeface="Arial"/>
              </a:rPr>
              <a:t>Russia;</a:t>
            </a:r>
          </a:p>
          <a:p>
            <a:pPr algn="r"/>
            <a:r>
              <a:rPr lang="en-US" sz="1600" i="1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en-US" sz="1600" i="1" dirty="0">
                <a:solidFill>
                  <a:srgbClr val="000090"/>
                </a:solidFill>
                <a:latin typeface="Arial"/>
                <a:cs typeface="Arial"/>
              </a:rPr>
              <a:t>St. Petersburg, </a:t>
            </a:r>
            <a:r>
              <a:rPr lang="en-US" sz="1600" b="1" i="1" dirty="0">
                <a:solidFill>
                  <a:srgbClr val="000090"/>
                </a:solidFill>
                <a:latin typeface="Arial"/>
                <a:cs typeface="Arial"/>
              </a:rPr>
              <a:t>Russia</a:t>
            </a:r>
            <a:r>
              <a:rPr lang="en-US" sz="1600" i="1" dirty="0">
                <a:solidFill>
                  <a:srgbClr val="000090"/>
                </a:solidFill>
                <a:latin typeface="Arial"/>
                <a:cs typeface="Arial"/>
              </a:rPr>
              <a:t>; </a:t>
            </a:r>
            <a:r>
              <a:rPr lang="en-US" sz="1600" i="1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</a:p>
          <a:p>
            <a:pPr algn="r"/>
            <a:r>
              <a:rPr lang="en-US" sz="1600" i="1" dirty="0" smtClean="0">
                <a:solidFill>
                  <a:srgbClr val="000090"/>
                </a:solidFill>
                <a:latin typeface="Arial"/>
                <a:cs typeface="Arial"/>
              </a:rPr>
              <a:t>SPSU </a:t>
            </a:r>
            <a:r>
              <a:rPr lang="en-US" sz="1600" i="1" dirty="0">
                <a:solidFill>
                  <a:srgbClr val="000090"/>
                </a:solidFill>
                <a:latin typeface="Arial"/>
                <a:cs typeface="Arial"/>
              </a:rPr>
              <a:t>– Dept. of </a:t>
            </a:r>
            <a:r>
              <a:rPr lang="en-US" sz="1600" i="1" dirty="0" smtClean="0">
                <a:solidFill>
                  <a:srgbClr val="000090"/>
                </a:solidFill>
                <a:latin typeface="Arial"/>
                <a:cs typeface="Arial"/>
              </a:rPr>
              <a:t>HEP, St</a:t>
            </a:r>
            <a:r>
              <a:rPr lang="en-US" sz="1600" i="1" dirty="0">
                <a:solidFill>
                  <a:srgbClr val="000090"/>
                </a:solidFill>
                <a:latin typeface="Arial"/>
                <a:cs typeface="Arial"/>
              </a:rPr>
              <a:t>. </a:t>
            </a:r>
            <a:r>
              <a:rPr lang="en-US" sz="1600" i="1" dirty="0" smtClean="0">
                <a:solidFill>
                  <a:srgbClr val="000090"/>
                </a:solidFill>
                <a:latin typeface="Arial"/>
                <a:cs typeface="Arial"/>
              </a:rPr>
              <a:t>Petersburg, </a:t>
            </a:r>
            <a:r>
              <a:rPr lang="en-US" sz="1600" b="1" i="1" dirty="0" smtClean="0">
                <a:solidFill>
                  <a:srgbClr val="000090"/>
                </a:solidFill>
                <a:latin typeface="Arial"/>
                <a:cs typeface="Arial"/>
              </a:rPr>
              <a:t>Russia</a:t>
            </a:r>
            <a:r>
              <a:rPr lang="en-US" sz="1600" i="1" dirty="0" smtClean="0">
                <a:solidFill>
                  <a:srgbClr val="000090"/>
                </a:solidFill>
                <a:latin typeface="Arial"/>
                <a:cs typeface="Arial"/>
              </a:rPr>
              <a:t>;</a:t>
            </a:r>
          </a:p>
          <a:p>
            <a:pPr algn="r"/>
            <a:r>
              <a:rPr lang="en-US" sz="1600" i="1" dirty="0" smtClean="0">
                <a:solidFill>
                  <a:srgbClr val="000090"/>
                </a:solidFill>
                <a:latin typeface="Arial"/>
                <a:cs typeface="Arial"/>
              </a:rPr>
              <a:t>KI NRS, Moscow, </a:t>
            </a:r>
            <a:r>
              <a:rPr lang="en-US" sz="1600" b="1" i="1" dirty="0" smtClean="0">
                <a:solidFill>
                  <a:srgbClr val="000090"/>
                </a:solidFill>
                <a:latin typeface="Arial"/>
                <a:cs typeface="Arial"/>
              </a:rPr>
              <a:t>Russia</a:t>
            </a:r>
            <a:r>
              <a:rPr lang="en-US" sz="1600" i="1" dirty="0" smtClean="0">
                <a:solidFill>
                  <a:srgbClr val="000090"/>
                </a:solidFill>
                <a:latin typeface="Arial"/>
                <a:cs typeface="Arial"/>
              </a:rPr>
              <a:t>;  </a:t>
            </a:r>
            <a:endParaRPr lang="en-US" sz="1600" i="1" dirty="0">
              <a:solidFill>
                <a:srgbClr val="000090"/>
              </a:solidFill>
              <a:latin typeface="Arial"/>
              <a:cs typeface="Arial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229100" y="836137"/>
            <a:ext cx="48133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600" i="1" dirty="0">
                <a:solidFill>
                  <a:srgbClr val="000090"/>
                </a:solidFill>
                <a:latin typeface="Arial"/>
                <a:cs typeface="Arial"/>
              </a:rPr>
              <a:t>IHEP, Beijing, </a:t>
            </a:r>
            <a:r>
              <a:rPr lang="en-US" sz="1600" b="1" i="1" dirty="0">
                <a:solidFill>
                  <a:srgbClr val="000090"/>
                </a:solidFill>
                <a:latin typeface="Arial"/>
                <a:cs typeface="Arial"/>
              </a:rPr>
              <a:t>China</a:t>
            </a:r>
            <a:r>
              <a:rPr lang="en-US" sz="1600" i="1" dirty="0" smtClean="0">
                <a:solidFill>
                  <a:srgbClr val="000090"/>
                </a:solidFill>
                <a:latin typeface="Arial"/>
                <a:cs typeface="Arial"/>
              </a:rPr>
              <a:t>;</a:t>
            </a:r>
          </a:p>
          <a:p>
            <a:pPr algn="r"/>
            <a:r>
              <a:rPr lang="en-US" sz="1600" i="1" dirty="0" smtClean="0">
                <a:solidFill>
                  <a:srgbClr val="000090"/>
                </a:solidFill>
                <a:latin typeface="Arial"/>
                <a:cs typeface="Arial"/>
              </a:rPr>
              <a:t>University </a:t>
            </a:r>
            <a:r>
              <a:rPr lang="en-US" sz="1600" i="1" dirty="0">
                <a:solidFill>
                  <a:srgbClr val="000090"/>
                </a:solidFill>
                <a:latin typeface="Arial"/>
                <a:cs typeface="Arial"/>
              </a:rPr>
              <a:t>of South China, </a:t>
            </a:r>
            <a:r>
              <a:rPr lang="en-US" sz="1600" b="1" i="1" dirty="0">
                <a:solidFill>
                  <a:srgbClr val="000090"/>
                </a:solidFill>
                <a:latin typeface="Arial"/>
                <a:cs typeface="Arial"/>
              </a:rPr>
              <a:t>China</a:t>
            </a:r>
            <a:r>
              <a:rPr lang="en-US" sz="1600" i="1" dirty="0">
                <a:solidFill>
                  <a:srgbClr val="000090"/>
                </a:solidFill>
                <a:latin typeface="Arial"/>
                <a:cs typeface="Arial"/>
              </a:rPr>
              <a:t>; </a:t>
            </a:r>
          </a:p>
          <a:p>
            <a:pPr algn="r"/>
            <a:r>
              <a:rPr lang="en-US" sz="1600" i="1" dirty="0" err="1">
                <a:solidFill>
                  <a:srgbClr val="000090"/>
                </a:solidFill>
                <a:latin typeface="Arial"/>
                <a:cs typeface="Arial"/>
              </a:rPr>
              <a:t>Palacky</a:t>
            </a:r>
            <a:r>
              <a:rPr lang="en-US" sz="1600" i="1" dirty="0">
                <a:solidFill>
                  <a:srgbClr val="000090"/>
                </a:solidFill>
                <a:latin typeface="Arial"/>
                <a:cs typeface="Arial"/>
              </a:rPr>
              <a:t> University, Olomouc, </a:t>
            </a:r>
            <a:r>
              <a:rPr lang="en-US" sz="1600" b="1" i="1" dirty="0">
                <a:solidFill>
                  <a:srgbClr val="000090"/>
                </a:solidFill>
                <a:latin typeface="Arial"/>
                <a:cs typeface="Arial"/>
              </a:rPr>
              <a:t>Czech Republic</a:t>
            </a:r>
            <a:r>
              <a:rPr lang="en-US" sz="1600" i="1" dirty="0">
                <a:solidFill>
                  <a:srgbClr val="000090"/>
                </a:solidFill>
                <a:latin typeface="Arial"/>
                <a:cs typeface="Arial"/>
              </a:rPr>
              <a:t>; </a:t>
            </a:r>
          </a:p>
          <a:p>
            <a:pPr algn="r"/>
            <a:r>
              <a:rPr lang="en-US" sz="1600" i="1" dirty="0">
                <a:solidFill>
                  <a:srgbClr val="000090"/>
                </a:solidFill>
                <a:latin typeface="Arial"/>
                <a:cs typeface="Arial"/>
              </a:rPr>
              <a:t>NPI CAS, </a:t>
            </a:r>
            <a:r>
              <a:rPr lang="en-US" sz="1600" i="1" dirty="0" err="1">
                <a:solidFill>
                  <a:srgbClr val="000090"/>
                </a:solidFill>
                <a:latin typeface="Arial"/>
                <a:cs typeface="Arial"/>
              </a:rPr>
              <a:t>Rez</a:t>
            </a:r>
            <a:r>
              <a:rPr lang="en-US" sz="1600" i="1" dirty="0">
                <a:solidFill>
                  <a:srgbClr val="000090"/>
                </a:solidFill>
                <a:latin typeface="Arial"/>
                <a:cs typeface="Arial"/>
              </a:rPr>
              <a:t>, </a:t>
            </a:r>
            <a:r>
              <a:rPr lang="en-US" sz="1600" b="1" i="1" dirty="0">
                <a:solidFill>
                  <a:srgbClr val="000090"/>
                </a:solidFill>
                <a:latin typeface="Arial"/>
                <a:cs typeface="Arial"/>
              </a:rPr>
              <a:t>Czech Republic</a:t>
            </a:r>
            <a:r>
              <a:rPr lang="en-US" sz="1600" i="1" dirty="0">
                <a:solidFill>
                  <a:srgbClr val="000090"/>
                </a:solidFill>
                <a:latin typeface="Arial"/>
                <a:cs typeface="Arial"/>
              </a:rPr>
              <a:t>; </a:t>
            </a:r>
            <a:endParaRPr lang="en-US" sz="1600" i="1" dirty="0" smtClean="0">
              <a:solidFill>
                <a:srgbClr val="000090"/>
              </a:solidFill>
              <a:latin typeface="Arial"/>
              <a:cs typeface="Arial"/>
            </a:endParaRPr>
          </a:p>
          <a:p>
            <a:pPr algn="r"/>
            <a:r>
              <a:rPr lang="en-US" sz="1600" i="1" dirty="0" smtClean="0">
                <a:solidFill>
                  <a:srgbClr val="000090"/>
                </a:solidFill>
                <a:latin typeface="Arial"/>
                <a:cs typeface="Arial"/>
              </a:rPr>
              <a:t>Tbilisi </a:t>
            </a:r>
            <a:r>
              <a:rPr lang="en-US" sz="1600" i="1" dirty="0">
                <a:solidFill>
                  <a:srgbClr val="000090"/>
                </a:solidFill>
                <a:latin typeface="Arial"/>
                <a:cs typeface="Arial"/>
              </a:rPr>
              <a:t>State </a:t>
            </a:r>
            <a:r>
              <a:rPr lang="en-US" sz="1600" i="1" dirty="0" smtClean="0">
                <a:solidFill>
                  <a:srgbClr val="000090"/>
                </a:solidFill>
                <a:latin typeface="Arial"/>
                <a:cs typeface="Arial"/>
              </a:rPr>
              <a:t>University, Tbilisi, </a:t>
            </a:r>
            <a:r>
              <a:rPr lang="en-US" sz="1600" b="1" i="1" dirty="0" smtClean="0">
                <a:solidFill>
                  <a:srgbClr val="000090"/>
                </a:solidFill>
                <a:latin typeface="Arial"/>
                <a:cs typeface="Arial"/>
              </a:rPr>
              <a:t>Georgia</a:t>
            </a:r>
            <a:r>
              <a:rPr lang="en-US" sz="1600" i="1" dirty="0" smtClean="0">
                <a:solidFill>
                  <a:srgbClr val="000090"/>
                </a:solidFill>
                <a:latin typeface="Arial"/>
                <a:cs typeface="Arial"/>
              </a:rPr>
              <a:t>; </a:t>
            </a:r>
          </a:p>
          <a:p>
            <a:pPr algn="r"/>
            <a:r>
              <a:rPr lang="en-US" sz="1600" i="1" dirty="0">
                <a:solidFill>
                  <a:srgbClr val="000090"/>
                </a:solidFill>
                <a:latin typeface="Arial"/>
                <a:cs typeface="Arial"/>
              </a:rPr>
              <a:t>Tubingen University, Tubingen, </a:t>
            </a:r>
            <a:r>
              <a:rPr lang="en-US" sz="1600" b="1" i="1" dirty="0">
                <a:solidFill>
                  <a:srgbClr val="000090"/>
                </a:solidFill>
                <a:latin typeface="Arial"/>
                <a:cs typeface="Arial"/>
              </a:rPr>
              <a:t>Germany</a:t>
            </a:r>
            <a:r>
              <a:rPr lang="en-US" sz="1600" i="1" dirty="0">
                <a:solidFill>
                  <a:srgbClr val="000090"/>
                </a:solidFill>
                <a:latin typeface="Arial"/>
                <a:cs typeface="Arial"/>
              </a:rPr>
              <a:t>;</a:t>
            </a:r>
            <a:br>
              <a:rPr lang="en-US" sz="1600" i="1" dirty="0">
                <a:solidFill>
                  <a:srgbClr val="000090"/>
                </a:solidFill>
                <a:latin typeface="Arial"/>
                <a:cs typeface="Arial"/>
              </a:rPr>
            </a:br>
            <a:r>
              <a:rPr lang="en-US" sz="1600" i="1" dirty="0">
                <a:solidFill>
                  <a:srgbClr val="000090"/>
                </a:solidFill>
                <a:latin typeface="Arial"/>
                <a:cs typeface="Arial"/>
              </a:rPr>
              <a:t>Tel Aviv University, Tel Aviv, </a:t>
            </a:r>
            <a:r>
              <a:rPr lang="en-US" sz="1600" b="1" i="1" dirty="0">
                <a:solidFill>
                  <a:srgbClr val="000090"/>
                </a:solidFill>
                <a:latin typeface="Arial"/>
                <a:cs typeface="Arial"/>
              </a:rPr>
              <a:t>Israel</a:t>
            </a:r>
            <a:r>
              <a:rPr lang="en-US" sz="1600" i="1" dirty="0" smtClean="0">
                <a:solidFill>
                  <a:srgbClr val="000090"/>
                </a:solidFill>
                <a:latin typeface="Arial"/>
                <a:cs typeface="Arial"/>
              </a:rPr>
              <a:t>;</a:t>
            </a:r>
          </a:p>
          <a:p>
            <a:pPr algn="r"/>
            <a:r>
              <a:rPr lang="en-US" sz="1600" b="1" i="1" dirty="0" smtClean="0">
                <a:solidFill>
                  <a:srgbClr val="0000FF"/>
                </a:solidFill>
                <a:latin typeface="Arial"/>
                <a:cs typeface="Arial"/>
              </a:rPr>
              <a:t>Joint Institute for Nuclear Research</a:t>
            </a:r>
            <a:r>
              <a:rPr lang="en-US" sz="1600" b="1" i="1" dirty="0" smtClean="0">
                <a:solidFill>
                  <a:srgbClr val="000090"/>
                </a:solidFill>
                <a:latin typeface="Arial"/>
                <a:cs typeface="Arial"/>
              </a:rPr>
              <a:t>;</a:t>
            </a:r>
          </a:p>
          <a:p>
            <a:pPr algn="r"/>
            <a:r>
              <a:rPr lang="en-US" sz="1600" i="1" dirty="0" smtClean="0">
                <a:solidFill>
                  <a:srgbClr val="000090"/>
                </a:solidFill>
                <a:latin typeface="Arial"/>
                <a:cs typeface="Arial"/>
              </a:rPr>
              <a:t>IPT, </a:t>
            </a:r>
            <a:r>
              <a:rPr lang="en-US" sz="1600" i="1" dirty="0">
                <a:solidFill>
                  <a:srgbClr val="000090"/>
                </a:solidFill>
                <a:latin typeface="Arial"/>
                <a:cs typeface="Arial"/>
              </a:rPr>
              <a:t>Almaty, </a:t>
            </a:r>
            <a:r>
              <a:rPr lang="en-US" sz="1600" b="1" i="1" dirty="0">
                <a:solidFill>
                  <a:srgbClr val="000090"/>
                </a:solidFill>
                <a:latin typeface="Arial"/>
                <a:cs typeface="Arial"/>
              </a:rPr>
              <a:t>Kazakhstan</a:t>
            </a:r>
            <a:r>
              <a:rPr lang="en-US" sz="1600" i="1" dirty="0" smtClean="0">
                <a:solidFill>
                  <a:srgbClr val="000090"/>
                </a:solidFill>
                <a:latin typeface="Arial"/>
                <a:cs typeface="Arial"/>
              </a:rPr>
              <a:t>;</a:t>
            </a:r>
            <a:endParaRPr lang="en-US" sz="1600" i="1" dirty="0">
              <a:solidFill>
                <a:srgbClr val="000090"/>
              </a:solidFill>
              <a:latin typeface="Arial"/>
              <a:cs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606800" y="1104900"/>
            <a:ext cx="693381" cy="30777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FHCal</a:t>
            </a:r>
            <a:endParaRPr lang="en-US" sz="1400" dirty="0"/>
          </a:p>
        </p:txBody>
      </p:sp>
      <p:pic>
        <p:nvPicPr>
          <p:cNvPr id="13" name="Picture 72" descr="AA04988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6700" y="3071813"/>
            <a:ext cx="203200" cy="598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4"/>
          <p:cNvSpPr txBox="1">
            <a:spLocks noChangeArrowheads="1"/>
          </p:cNvSpPr>
          <p:nvPr/>
        </p:nvSpPr>
        <p:spPr bwMode="auto">
          <a:xfrm>
            <a:off x="253215" y="228600"/>
            <a:ext cx="4442442" cy="461665"/>
          </a:xfrm>
          <a:prstGeom prst="rect">
            <a:avLst/>
          </a:prstGeom>
          <a:solidFill>
            <a:srgbClr val="EAFCFF"/>
          </a:solidFill>
          <a:ln>
            <a:noFill/>
          </a:ln>
          <a:extLst/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 dirty="0" err="1">
                <a:solidFill>
                  <a:srgbClr val="FF0000"/>
                </a:solidFill>
              </a:rPr>
              <a:t>M</a:t>
            </a:r>
            <a:r>
              <a:rPr lang="en-US" b="1" dirty="0" err="1">
                <a:solidFill>
                  <a:srgbClr val="000090"/>
                </a:solidFill>
              </a:rPr>
              <a:t>ulti</a:t>
            </a:r>
            <a:r>
              <a:rPr lang="en-US" b="1" dirty="0" err="1">
                <a:solidFill>
                  <a:srgbClr val="FF0000"/>
                </a:solidFill>
              </a:rPr>
              <a:t>P</a:t>
            </a:r>
            <a:r>
              <a:rPr lang="en-US" b="1" dirty="0" err="1">
                <a:solidFill>
                  <a:srgbClr val="000090"/>
                </a:solidFill>
              </a:rPr>
              <a:t>urpose</a:t>
            </a:r>
            <a:r>
              <a:rPr lang="en-US" b="1" dirty="0">
                <a:solidFill>
                  <a:srgbClr val="000090"/>
                </a:solidFill>
              </a:rPr>
              <a:t> </a:t>
            </a:r>
            <a:r>
              <a:rPr lang="en-US" b="1" dirty="0">
                <a:solidFill>
                  <a:srgbClr val="FF0000"/>
                </a:solidFill>
              </a:rPr>
              <a:t>D</a:t>
            </a:r>
            <a:r>
              <a:rPr lang="en-US" b="1" dirty="0">
                <a:solidFill>
                  <a:srgbClr val="000090"/>
                </a:solidFill>
              </a:rPr>
              <a:t>etector (</a:t>
            </a:r>
            <a:r>
              <a:rPr lang="en-US" b="1" dirty="0">
                <a:solidFill>
                  <a:srgbClr val="FF0000"/>
                </a:solidFill>
              </a:rPr>
              <a:t>MPD</a:t>
            </a:r>
            <a:r>
              <a:rPr lang="en-US" b="1" dirty="0">
                <a:solidFill>
                  <a:srgbClr val="000090"/>
                </a:solidFill>
              </a:rPr>
              <a:t>)</a:t>
            </a:r>
          </a:p>
        </p:txBody>
      </p:sp>
      <p:sp>
        <p:nvSpPr>
          <p:cNvPr id="15" name="Прямоугольник 5"/>
          <p:cNvSpPr>
            <a:spLocks noChangeArrowheads="1"/>
          </p:cNvSpPr>
          <p:nvPr/>
        </p:nvSpPr>
        <p:spPr bwMode="auto">
          <a:xfrm>
            <a:off x="4454351" y="258482"/>
            <a:ext cx="273235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1" hangingPunct="1"/>
            <a:r>
              <a:rPr lang="en-US" sz="2400" b="1" dirty="0" smtClean="0">
                <a:solidFill>
                  <a:srgbClr val="000090"/>
                </a:solidFill>
                <a:latin typeface="Arial"/>
                <a:cs typeface="Arial"/>
              </a:rPr>
              <a:t>    Collaboration</a:t>
            </a:r>
          </a:p>
          <a:p>
            <a:pPr eaLnBrk="1" hangingPunct="1"/>
            <a:r>
              <a:rPr lang="en-US" sz="2400" i="1" dirty="0" smtClean="0">
                <a:solidFill>
                  <a:srgbClr val="000090"/>
                </a:solidFill>
                <a:latin typeface="Arial"/>
                <a:cs typeface="Arial"/>
              </a:rPr>
              <a:t>(not complete)</a:t>
            </a:r>
            <a:r>
              <a:rPr lang="en-US" sz="2400" b="1" dirty="0" smtClean="0">
                <a:solidFill>
                  <a:srgbClr val="000090"/>
                </a:solidFill>
                <a:latin typeface="Arial"/>
                <a:cs typeface="Arial"/>
              </a:rPr>
              <a:t>:</a:t>
            </a:r>
            <a:endParaRPr lang="en-US" sz="2400" b="1" dirty="0">
              <a:solidFill>
                <a:srgbClr val="000090"/>
              </a:solidFill>
              <a:latin typeface="Arial"/>
              <a:cs typeface="Arial"/>
            </a:endParaRPr>
          </a:p>
        </p:txBody>
      </p:sp>
      <p:pic>
        <p:nvPicPr>
          <p:cNvPr id="16" name="Picture 6" descr="NICA-Logo_4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9400" y="25400"/>
            <a:ext cx="1244600" cy="613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21425"/>
            <a:ext cx="2133600" cy="476250"/>
          </a:xfrm>
        </p:spPr>
        <p:txBody>
          <a:bodyPr anchor="b"/>
          <a:lstStyle/>
          <a:p>
            <a:pPr>
              <a:defRPr/>
            </a:pPr>
            <a:r>
              <a:rPr lang="en-US" smtClean="0"/>
              <a:t>October 29, 2018</a:t>
            </a:r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21425"/>
            <a:ext cx="2895600" cy="476250"/>
          </a:xfrm>
        </p:spPr>
        <p:txBody>
          <a:bodyPr anchor="b"/>
          <a:lstStyle/>
          <a:p>
            <a:pPr>
              <a:defRPr/>
            </a:pPr>
            <a:r>
              <a:rPr lang="en-GB" smtClean="0"/>
              <a:t>V.Kekelidze, II Collaboration</a:t>
            </a:r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21425"/>
            <a:ext cx="2133600" cy="476250"/>
          </a:xfrm>
        </p:spPr>
        <p:txBody>
          <a:bodyPr anchor="b"/>
          <a:lstStyle/>
          <a:p>
            <a:fld id="{4480217B-8183-4E7A-98AC-12846F6965A4}" type="slidenum">
              <a:rPr lang="ru-RU" smtClean="0"/>
              <a:pPr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40345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36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36800" y="3771900"/>
            <a:ext cx="3352800" cy="2819400"/>
          </a:xfrm>
          <a:prstGeom prst="rect">
            <a:avLst/>
          </a:prstGeom>
        </p:spPr>
      </p:pic>
      <p:pic>
        <p:nvPicPr>
          <p:cNvPr id="3" name="Picture 2" descr="20180321_14071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9100" y="4191001"/>
            <a:ext cx="3619500" cy="2035969"/>
          </a:xfrm>
          <a:prstGeom prst="rect">
            <a:avLst/>
          </a:prstGeom>
        </p:spPr>
      </p:pic>
      <p:pic>
        <p:nvPicPr>
          <p:cNvPr id="18" name="Рисунок 3">
            <a:extLst>
              <a:ext uri="{FF2B5EF4-FFF2-40B4-BE49-F238E27FC236}">
                <a16:creationId xmlns:a16="http://schemas.microsoft.com/office/drawing/2014/main" xmlns="" id="{5BA5A2F9-B37D-4B6C-9BAE-9B81150C81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1688" y="595072"/>
            <a:ext cx="5346912" cy="3574620"/>
          </a:xfrm>
          <a:prstGeom prst="rect">
            <a:avLst/>
          </a:prstGeom>
        </p:spPr>
      </p:pic>
      <p:pic>
        <p:nvPicPr>
          <p:cNvPr id="28" name="Снимок экрана 2017-05-18 в 15.03.22.png" descr="Снимок экрана 2017-05-18 в 15.03.22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0" t="1547" r="4699"/>
          <a:stretch/>
        </p:blipFill>
        <p:spPr bwMode="auto">
          <a:xfrm>
            <a:off x="26554" y="527385"/>
            <a:ext cx="4055680" cy="3130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14" name="TextBox 10"/>
          <p:cNvSpPr txBox="1">
            <a:spLocks noChangeArrowheads="1"/>
          </p:cNvSpPr>
          <p:nvPr/>
        </p:nvSpPr>
        <p:spPr bwMode="auto">
          <a:xfrm>
            <a:off x="573088" y="63500"/>
            <a:ext cx="7438939" cy="461665"/>
          </a:xfrm>
          <a:prstGeom prst="rect">
            <a:avLst/>
          </a:prstGeom>
          <a:solidFill>
            <a:srgbClr val="000090"/>
          </a:solidFill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b="1" dirty="0" smtClean="0">
                <a:solidFill>
                  <a:srgbClr val="FFFFFF"/>
                </a:solidFill>
                <a:cs typeface="Arial" charset="0"/>
              </a:rPr>
              <a:t>Magnet fabrication:  </a:t>
            </a:r>
            <a:r>
              <a:rPr lang="en-US" i="1" dirty="0" smtClean="0">
                <a:solidFill>
                  <a:srgbClr val="FFFFFF"/>
                </a:solidFill>
                <a:cs typeface="Arial" charset="0"/>
              </a:rPr>
              <a:t>ASG (</a:t>
            </a:r>
            <a:r>
              <a:rPr lang="en-US" i="1" dirty="0" err="1" smtClean="0">
                <a:solidFill>
                  <a:srgbClr val="FFFFFF"/>
                </a:solidFill>
                <a:cs typeface="Arial" charset="0"/>
              </a:rPr>
              <a:t>Genova</a:t>
            </a:r>
            <a:r>
              <a:rPr lang="en-US" i="1" dirty="0" smtClean="0">
                <a:solidFill>
                  <a:srgbClr val="FFFFFF"/>
                </a:solidFill>
                <a:cs typeface="Arial" charset="0"/>
              </a:rPr>
              <a:t>) &amp; </a:t>
            </a:r>
            <a:r>
              <a:rPr lang="en-US" i="1" dirty="0" err="1" smtClean="0">
                <a:solidFill>
                  <a:srgbClr val="FFFFFF"/>
                </a:solidFill>
                <a:cs typeface="Arial" charset="0"/>
              </a:rPr>
              <a:t>Vitkovice</a:t>
            </a:r>
            <a:r>
              <a:rPr lang="en-US" i="1" dirty="0" smtClean="0">
                <a:solidFill>
                  <a:srgbClr val="FFFFFF"/>
                </a:solidFill>
                <a:cs typeface="Arial" charset="0"/>
              </a:rPr>
              <a:t> HM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1955800" y="2159000"/>
            <a:ext cx="1732930" cy="2501900"/>
          </a:xfrm>
          <a:prstGeom prst="straightConnector1">
            <a:avLst/>
          </a:prstGeom>
          <a:ln w="38100" cmpd="sng">
            <a:solidFill>
              <a:srgbClr val="FF000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3289300" y="2362200"/>
            <a:ext cx="2501900" cy="2514600"/>
          </a:xfrm>
          <a:prstGeom prst="straightConnector1">
            <a:avLst/>
          </a:prstGeom>
          <a:ln w="38100" cmpd="sng">
            <a:solidFill>
              <a:srgbClr val="FF000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3124200" y="1574800"/>
            <a:ext cx="2108200" cy="215900"/>
          </a:xfrm>
          <a:prstGeom prst="straightConnector1">
            <a:avLst/>
          </a:prstGeom>
          <a:ln w="38100" cmpd="sng">
            <a:solidFill>
              <a:srgbClr val="FF000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4295278" y="584200"/>
            <a:ext cx="4632822" cy="400110"/>
          </a:xfrm>
          <a:prstGeom prst="rect">
            <a:avLst/>
          </a:prstGeom>
          <a:solidFill>
            <a:srgbClr val="FFFEF8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000" i="1" dirty="0">
                <a:solidFill>
                  <a:srgbClr val="000090"/>
                </a:solidFill>
              </a:rPr>
              <a:t>y</a:t>
            </a:r>
            <a:r>
              <a:rPr lang="en-US" sz="2000" i="1" dirty="0" smtClean="0">
                <a:solidFill>
                  <a:srgbClr val="000090"/>
                </a:solidFill>
              </a:rPr>
              <a:t>oke control assembly at HM </a:t>
            </a:r>
            <a:r>
              <a:rPr lang="en-US" sz="2000" i="1" dirty="0" err="1" smtClean="0">
                <a:solidFill>
                  <a:srgbClr val="000090"/>
                </a:solidFill>
              </a:rPr>
              <a:t>Vitkovice</a:t>
            </a:r>
            <a:endParaRPr lang="en-US" sz="2000" b="1" i="1" dirty="0" smtClean="0">
              <a:solidFill>
                <a:srgbClr val="00009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514600" y="3238500"/>
            <a:ext cx="5151043" cy="400110"/>
          </a:xfrm>
          <a:prstGeom prst="rect">
            <a:avLst/>
          </a:prstGeom>
          <a:solidFill>
            <a:srgbClr val="A0FFF6"/>
          </a:solidFill>
        </p:spPr>
        <p:txBody>
          <a:bodyPr wrap="none" rtlCol="0">
            <a:spAutoFit/>
          </a:bodyPr>
          <a:lstStyle/>
          <a:p>
            <a:r>
              <a:rPr lang="en-US" sz="2000" i="1" dirty="0">
                <a:solidFill>
                  <a:srgbClr val="000090"/>
                </a:solidFill>
              </a:rPr>
              <a:t>f</a:t>
            </a:r>
            <a:r>
              <a:rPr lang="en-US" sz="2000" i="1" dirty="0" smtClean="0">
                <a:solidFill>
                  <a:srgbClr val="000090"/>
                </a:solidFill>
              </a:rPr>
              <a:t>inal assembly in the MPD hall - </a:t>
            </a:r>
            <a:r>
              <a:rPr lang="en-US" sz="2000" b="1" i="1" dirty="0" smtClean="0">
                <a:solidFill>
                  <a:srgbClr val="000090"/>
                </a:solidFill>
              </a:rPr>
              <a:t>June 2019</a:t>
            </a:r>
          </a:p>
        </p:txBody>
      </p:sp>
      <p:sp>
        <p:nvSpPr>
          <p:cNvPr id="23" name="Winding machine for SC solenoid"/>
          <p:cNvSpPr/>
          <p:nvPr/>
        </p:nvSpPr>
        <p:spPr>
          <a:xfrm>
            <a:off x="6708588" y="6280670"/>
            <a:ext cx="1807883" cy="349135"/>
          </a:xfrm>
          <a:prstGeom prst="rect">
            <a:avLst/>
          </a:prstGeom>
          <a:solidFill>
            <a:srgbClr val="FFF6D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35719" tIns="35719" rIns="35719" bIns="35719" anchor="ctr">
            <a:spAutoFit/>
          </a:bodyPr>
          <a:lstStyle>
            <a:lvl1pPr algn="just">
              <a:defRPr sz="2400" i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algn="ctr"/>
            <a:r>
              <a:rPr lang="en-US" sz="1800" dirty="0">
                <a:solidFill>
                  <a:srgbClr val="000090"/>
                </a:solidFill>
                <a:latin typeface="Arial"/>
                <a:cs typeface="Arial"/>
              </a:rPr>
              <a:t>t</a:t>
            </a:r>
            <a:r>
              <a:rPr lang="en-US" sz="1800" dirty="0" smtClean="0">
                <a:solidFill>
                  <a:srgbClr val="000090"/>
                </a:solidFill>
                <a:latin typeface="Arial"/>
                <a:cs typeface="Arial"/>
              </a:rPr>
              <a:t>rim coil</a:t>
            </a:r>
            <a:endParaRPr sz="1800" dirty="0">
              <a:solidFill>
                <a:srgbClr val="000090"/>
              </a:solidFill>
              <a:latin typeface="Arial"/>
              <a:cs typeface="Arial"/>
            </a:endParaRPr>
          </a:p>
        </p:txBody>
      </p:sp>
      <p:pic>
        <p:nvPicPr>
          <p:cNvPr id="19" name="Рисунок 28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28307" y="3859847"/>
            <a:ext cx="3426460" cy="2569845"/>
          </a:xfrm>
          <a:prstGeom prst="rect">
            <a:avLst/>
          </a:prstGeom>
        </p:spPr>
      </p:pic>
      <p:sp>
        <p:nvSpPr>
          <p:cNvPr id="24" name="Winding machine for SC solenoid"/>
          <p:cNvSpPr/>
          <p:nvPr/>
        </p:nvSpPr>
        <p:spPr>
          <a:xfrm>
            <a:off x="172455" y="6249778"/>
            <a:ext cx="1987176" cy="349135"/>
          </a:xfrm>
          <a:prstGeom prst="rect">
            <a:avLst/>
          </a:prstGeom>
          <a:solidFill>
            <a:srgbClr val="FFF6D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 algn="just">
              <a:defRPr sz="2400" i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algn="ctr"/>
            <a:r>
              <a:rPr sz="1800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en-US" sz="1800" dirty="0" smtClean="0">
                <a:solidFill>
                  <a:srgbClr val="000090"/>
                </a:solidFill>
                <a:latin typeface="Arial"/>
                <a:cs typeface="Arial"/>
              </a:rPr>
              <a:t>winding</a:t>
            </a:r>
            <a:r>
              <a:rPr sz="1800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en-US" sz="1800" dirty="0" smtClean="0">
                <a:solidFill>
                  <a:srgbClr val="000090"/>
                </a:solidFill>
                <a:latin typeface="Arial"/>
                <a:cs typeface="Arial"/>
              </a:rPr>
              <a:t>machune</a:t>
            </a:r>
            <a:endParaRPr sz="1800" dirty="0">
              <a:solidFill>
                <a:srgbClr val="000090"/>
              </a:solidFill>
              <a:latin typeface="Arial"/>
              <a:cs typeface="Arial"/>
            </a:endParaRPr>
          </a:p>
        </p:txBody>
      </p:sp>
      <p:sp>
        <p:nvSpPr>
          <p:cNvPr id="25" name="Winding machine for SC solenoid"/>
          <p:cNvSpPr/>
          <p:nvPr/>
        </p:nvSpPr>
        <p:spPr>
          <a:xfrm>
            <a:off x="3562238" y="6270696"/>
            <a:ext cx="1276462" cy="349135"/>
          </a:xfrm>
          <a:prstGeom prst="rect">
            <a:avLst/>
          </a:prstGeom>
          <a:solidFill>
            <a:srgbClr val="FFF6D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35719" tIns="35719" rIns="35719" bIns="35719" anchor="ctr">
            <a:spAutoFit/>
          </a:bodyPr>
          <a:lstStyle>
            <a:lvl1pPr algn="just">
              <a:defRPr sz="2400" i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algn="ctr"/>
            <a:r>
              <a:rPr sz="1800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en-US" sz="1800" dirty="0" smtClean="0">
                <a:solidFill>
                  <a:srgbClr val="000090"/>
                </a:solidFill>
                <a:latin typeface="Arial"/>
                <a:cs typeface="Arial"/>
              </a:rPr>
              <a:t>cryostat</a:t>
            </a:r>
            <a:endParaRPr sz="1800" dirty="0">
              <a:solidFill>
                <a:srgbClr val="000090"/>
              </a:solidFill>
              <a:latin typeface="Arial"/>
              <a:cs typeface="Arial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49812"/>
            <a:ext cx="2133600" cy="476250"/>
          </a:xfrm>
        </p:spPr>
        <p:txBody>
          <a:bodyPr anchor="b"/>
          <a:lstStyle/>
          <a:p>
            <a:pPr>
              <a:defRPr/>
            </a:pPr>
            <a:r>
              <a:rPr lang="en-US" smtClean="0"/>
              <a:t>October 29, 2018</a:t>
            </a: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49812"/>
            <a:ext cx="2895600" cy="476250"/>
          </a:xfrm>
        </p:spPr>
        <p:txBody>
          <a:bodyPr anchor="b"/>
          <a:lstStyle/>
          <a:p>
            <a:pPr>
              <a:defRPr/>
            </a:pPr>
            <a:r>
              <a:rPr lang="en-GB" smtClean="0"/>
              <a:t>V.Kekelidze, II Collaboration</a:t>
            </a: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49812"/>
            <a:ext cx="2133600" cy="476250"/>
          </a:xfrm>
        </p:spPr>
        <p:txBody>
          <a:bodyPr anchor="b"/>
          <a:lstStyle/>
          <a:p>
            <a:fld id="{4480217B-8183-4E7A-98AC-12846F6965A4}" type="slidenum">
              <a:rPr lang="ru-RU" smtClean="0"/>
              <a:pPr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85983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Прямоугольник 25"/>
          <p:cNvSpPr/>
          <p:nvPr/>
        </p:nvSpPr>
        <p:spPr>
          <a:xfrm>
            <a:off x="5057775" y="3478213"/>
            <a:ext cx="252413" cy="1189037"/>
          </a:xfrm>
          <a:prstGeom prst="rect">
            <a:avLst/>
          </a:prstGeom>
          <a:solidFill>
            <a:srgbClr val="FFC000">
              <a:alpha val="6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7056438" y="3478213"/>
            <a:ext cx="250825" cy="1189037"/>
          </a:xfrm>
          <a:prstGeom prst="rect">
            <a:avLst/>
          </a:prstGeom>
          <a:solidFill>
            <a:srgbClr val="FFC000">
              <a:alpha val="6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7451725" y="3198813"/>
            <a:ext cx="252413" cy="1728787"/>
          </a:xfrm>
          <a:prstGeom prst="rect">
            <a:avLst/>
          </a:prstGeom>
          <a:solidFill>
            <a:srgbClr val="FFC000">
              <a:alpha val="5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cxnSp>
        <p:nvCxnSpPr>
          <p:cNvPr id="31" name="Прямая со стрелкой 30"/>
          <p:cNvCxnSpPr/>
          <p:nvPr/>
        </p:nvCxnSpPr>
        <p:spPr>
          <a:xfrm rot="2580000">
            <a:off x="4176713" y="2938463"/>
            <a:ext cx="1366837" cy="504825"/>
          </a:xfrm>
          <a:prstGeom prst="straightConnector1">
            <a:avLst/>
          </a:prstGeom>
          <a:ln w="254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 стрелкой 32"/>
          <p:cNvCxnSpPr/>
          <p:nvPr/>
        </p:nvCxnSpPr>
        <p:spPr>
          <a:xfrm rot="1740000">
            <a:off x="4307914" y="2999811"/>
            <a:ext cx="792163" cy="973138"/>
          </a:xfrm>
          <a:prstGeom prst="straightConnector1">
            <a:avLst/>
          </a:prstGeom>
          <a:ln w="254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2650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8425" y="2106613"/>
            <a:ext cx="5146675" cy="411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" name="TextBox 67"/>
          <p:cNvSpPr txBox="1"/>
          <p:nvPr/>
        </p:nvSpPr>
        <p:spPr>
          <a:xfrm>
            <a:off x="8394700" y="4495800"/>
            <a:ext cx="693381" cy="30777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FHCal</a:t>
            </a:r>
            <a:endParaRPr lang="en-US" sz="1400" dirty="0"/>
          </a:p>
        </p:txBody>
      </p:sp>
      <p:sp>
        <p:nvSpPr>
          <p:cNvPr id="70" name="TextBox 69"/>
          <p:cNvSpPr txBox="1"/>
          <p:nvPr/>
        </p:nvSpPr>
        <p:spPr>
          <a:xfrm>
            <a:off x="8432800" y="4813300"/>
            <a:ext cx="533657" cy="30777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400" dirty="0" smtClean="0"/>
              <a:t>FFD</a:t>
            </a:r>
            <a:endParaRPr lang="en-US" sz="1400" dirty="0"/>
          </a:p>
        </p:txBody>
      </p:sp>
      <p:sp>
        <p:nvSpPr>
          <p:cNvPr id="75" name="TextBox 74"/>
          <p:cNvSpPr txBox="1"/>
          <p:nvPr/>
        </p:nvSpPr>
        <p:spPr bwMode="auto">
          <a:xfrm>
            <a:off x="241300" y="700088"/>
            <a:ext cx="6604000" cy="400110"/>
          </a:xfrm>
          <a:prstGeom prst="rect">
            <a:avLst/>
          </a:prstGeom>
          <a:solidFill>
            <a:srgbClr val="FCF7FB">
              <a:alpha val="96000"/>
            </a:srgbClr>
          </a:solidFill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2000" b="1" u="sng" dirty="0" smtClean="0">
                <a:solidFill>
                  <a:srgbClr val="000090"/>
                </a:solidFill>
              </a:rPr>
              <a:t>Stage I:</a:t>
            </a:r>
            <a:r>
              <a:rPr lang="en-US" sz="2000" b="1" dirty="0" smtClean="0">
                <a:solidFill>
                  <a:srgbClr val="000090"/>
                </a:solidFill>
              </a:rPr>
              <a:t>         TPC, TOF, ECAL, ZDC, FFD</a:t>
            </a:r>
            <a:endParaRPr lang="ru-RU" sz="2000" b="1" dirty="0" smtClean="0">
              <a:solidFill>
                <a:srgbClr val="000090"/>
              </a:solidFill>
            </a:endParaRPr>
          </a:p>
        </p:txBody>
      </p:sp>
      <p:sp>
        <p:nvSpPr>
          <p:cNvPr id="89" name="TextBox 7"/>
          <p:cNvSpPr txBox="1">
            <a:spLocks noChangeArrowheads="1"/>
          </p:cNvSpPr>
          <p:nvPr/>
        </p:nvSpPr>
        <p:spPr bwMode="auto">
          <a:xfrm>
            <a:off x="2089150" y="88900"/>
            <a:ext cx="4544934" cy="461665"/>
          </a:xfrm>
          <a:prstGeom prst="rect">
            <a:avLst/>
          </a:prstGeom>
          <a:solidFill>
            <a:srgbClr val="AEFFFB"/>
          </a:solidFill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 dirty="0" smtClean="0">
                <a:solidFill>
                  <a:srgbClr val="FF0000"/>
                </a:solidFill>
              </a:rPr>
              <a:t>M</a:t>
            </a:r>
            <a:r>
              <a:rPr lang="en-US" b="1" dirty="0" smtClean="0">
                <a:solidFill>
                  <a:srgbClr val="000090"/>
                </a:solidFill>
              </a:rPr>
              <a:t>ulti-</a:t>
            </a:r>
            <a:r>
              <a:rPr lang="en-US" b="1" dirty="0" smtClean="0">
                <a:solidFill>
                  <a:srgbClr val="FF0000"/>
                </a:solidFill>
              </a:rPr>
              <a:t>P</a:t>
            </a:r>
            <a:r>
              <a:rPr lang="en-US" b="1" dirty="0" smtClean="0">
                <a:solidFill>
                  <a:srgbClr val="000090"/>
                </a:solidFill>
              </a:rPr>
              <a:t>urpose </a:t>
            </a:r>
            <a:r>
              <a:rPr lang="en-US" b="1" dirty="0" smtClean="0">
                <a:solidFill>
                  <a:srgbClr val="FF0000"/>
                </a:solidFill>
              </a:rPr>
              <a:t>D</a:t>
            </a:r>
            <a:r>
              <a:rPr lang="en-US" b="1" dirty="0" smtClean="0">
                <a:solidFill>
                  <a:srgbClr val="000090"/>
                </a:solidFill>
              </a:rPr>
              <a:t>etector (</a:t>
            </a:r>
            <a:r>
              <a:rPr lang="en-US" b="1" dirty="0" smtClean="0">
                <a:solidFill>
                  <a:srgbClr val="FF0000"/>
                </a:solidFill>
              </a:rPr>
              <a:t>MPD</a:t>
            </a:r>
            <a:r>
              <a:rPr lang="en-US" b="1" dirty="0" smtClean="0">
                <a:solidFill>
                  <a:srgbClr val="000090"/>
                </a:solidFill>
              </a:rPr>
              <a:t>)</a:t>
            </a:r>
            <a:endParaRPr lang="ru-RU" b="1" dirty="0">
              <a:solidFill>
                <a:srgbClr val="000090"/>
              </a:solidFill>
            </a:endParaRPr>
          </a:p>
        </p:txBody>
      </p:sp>
      <p:pic>
        <p:nvPicPr>
          <p:cNvPr id="90" name="Picture 6" descr="NICA-Logo_4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9400" y="25400"/>
            <a:ext cx="1244600" cy="613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1"/>
          <p:cNvSpPr txBox="1">
            <a:spLocks noChangeArrowheads="1"/>
          </p:cNvSpPr>
          <p:nvPr/>
        </p:nvSpPr>
        <p:spPr bwMode="auto">
          <a:xfrm>
            <a:off x="107577" y="5841253"/>
            <a:ext cx="4061012" cy="707886"/>
          </a:xfrm>
          <a:prstGeom prst="rect">
            <a:avLst/>
          </a:prstGeom>
          <a:solidFill>
            <a:srgbClr val="9DFCFF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 smtClean="0">
                <a:solidFill>
                  <a:srgbClr val="0C1167"/>
                </a:solidFill>
              </a:rPr>
              <a:t>Stage I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C1167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: </a:t>
            </a:r>
            <a:r>
              <a:rPr kumimoji="0" lang="en-US" sz="20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C1167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overall commissioning</a:t>
            </a: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C1167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starts in </a:t>
            </a:r>
            <a:r>
              <a:rPr kumimoji="0" lang="en-US" sz="20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2020</a:t>
            </a: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34125"/>
            <a:ext cx="2133600" cy="476250"/>
          </a:xfrm>
        </p:spPr>
        <p:txBody>
          <a:bodyPr anchor="b"/>
          <a:lstStyle/>
          <a:p>
            <a:pPr>
              <a:defRPr/>
            </a:pPr>
            <a:r>
              <a:rPr lang="en-US" smtClean="0"/>
              <a:t>October 29, 2018</a:t>
            </a:r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34125"/>
            <a:ext cx="2895600" cy="476250"/>
          </a:xfrm>
        </p:spPr>
        <p:txBody>
          <a:bodyPr anchor="b"/>
          <a:lstStyle/>
          <a:p>
            <a:pPr>
              <a:defRPr/>
            </a:pPr>
            <a:r>
              <a:rPr lang="en-GB" smtClean="0"/>
              <a:t>V.Kekelidze, II Collaboration</a:t>
            </a: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34125"/>
            <a:ext cx="2133600" cy="476250"/>
          </a:xfrm>
        </p:spPr>
        <p:txBody>
          <a:bodyPr anchor="b"/>
          <a:lstStyle/>
          <a:p>
            <a:fld id="{4480217B-8183-4E7A-98AC-12846F6965A4}" type="slidenum">
              <a:rPr lang="ru-RU" smtClean="0"/>
              <a:pPr/>
              <a:t>27</a:t>
            </a:fld>
            <a:endParaRPr lang="ru-RU"/>
          </a:p>
        </p:txBody>
      </p:sp>
      <p:grpSp>
        <p:nvGrpSpPr>
          <p:cNvPr id="62" name="Группа 29"/>
          <p:cNvGrpSpPr>
            <a:grpSpLocks/>
          </p:cNvGrpSpPr>
          <p:nvPr/>
        </p:nvGrpSpPr>
        <p:grpSpPr bwMode="auto">
          <a:xfrm>
            <a:off x="74705" y="2442504"/>
            <a:ext cx="3625850" cy="2987675"/>
            <a:chOff x="114300" y="3714752"/>
            <a:chExt cx="3625821" cy="2987675"/>
          </a:xfrm>
        </p:grpSpPr>
        <p:pic>
          <p:nvPicPr>
            <p:cNvPr id="63" name="Рисунок 5"/>
            <p:cNvPicPr>
              <a:picLocks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38" t="7805" r="9120" b="6364"/>
            <a:stretch>
              <a:fillRect/>
            </a:stretch>
          </p:blipFill>
          <p:spPr bwMode="auto">
            <a:xfrm>
              <a:off x="500034" y="3714752"/>
              <a:ext cx="3240087" cy="2987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4" name="TextBox 63"/>
            <p:cNvSpPr txBox="1"/>
            <p:nvPr/>
          </p:nvSpPr>
          <p:spPr>
            <a:xfrm>
              <a:off x="870304" y="3789365"/>
              <a:ext cx="959710" cy="830997"/>
            </a:xfrm>
            <a:prstGeom prst="rect">
              <a:avLst/>
            </a:prstGeom>
            <a:solidFill>
              <a:srgbClr val="FCF7FB"/>
            </a:solidFill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1600" dirty="0" smtClean="0">
                  <a:solidFill>
                    <a:srgbClr val="000090"/>
                  </a:solidFill>
                </a:rPr>
                <a:t>URQMD</a:t>
              </a:r>
            </a:p>
            <a:p>
              <a:pPr algn="ctr">
                <a:defRPr/>
              </a:pPr>
              <a:r>
                <a:rPr lang="en-US" sz="1600" dirty="0" smtClean="0">
                  <a:solidFill>
                    <a:srgbClr val="000090"/>
                  </a:solidFill>
                </a:rPr>
                <a:t>charged</a:t>
              </a:r>
              <a:endParaRPr lang="en-US" sz="1600" dirty="0">
                <a:solidFill>
                  <a:srgbClr val="000090"/>
                </a:solidFill>
              </a:endParaRPr>
            </a:p>
            <a:p>
              <a:pPr algn="ctr">
                <a:defRPr/>
              </a:pPr>
              <a:r>
                <a:rPr lang="en-US" sz="1600" dirty="0">
                  <a:solidFill>
                    <a:srgbClr val="000090"/>
                  </a:solidFill>
                </a:rPr>
                <a:t>b&lt;11 </a:t>
              </a:r>
              <a:r>
                <a:rPr lang="en-US" sz="1600" dirty="0" err="1">
                  <a:solidFill>
                    <a:srgbClr val="000090"/>
                  </a:solidFill>
                </a:rPr>
                <a:t>fm</a:t>
              </a:r>
              <a:endParaRPr lang="ru-RU" sz="1600" dirty="0">
                <a:solidFill>
                  <a:srgbClr val="000090"/>
                </a:solidFill>
              </a:endParaRPr>
            </a:p>
          </p:txBody>
        </p:sp>
        <p:sp>
          <p:nvSpPr>
            <p:cNvPr id="65" name="TextBox 8"/>
            <p:cNvSpPr txBox="1">
              <a:spLocks noChangeArrowheads="1"/>
            </p:cNvSpPr>
            <p:nvPr/>
          </p:nvSpPr>
          <p:spPr bwMode="auto">
            <a:xfrm rot="-5400000">
              <a:off x="-102393" y="4006056"/>
              <a:ext cx="787400" cy="3540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ru-RU" sz="1700">
                  <a:latin typeface="Calibri" panose="020F0502020204030204" pitchFamily="34" charset="0"/>
                </a:rPr>
                <a:t>dN/d</a:t>
              </a:r>
              <a:r>
                <a:rPr lang="en-US" altLang="ru-RU" sz="1700">
                  <a:latin typeface="Symbol" panose="05050102010706020507" pitchFamily="18" charset="2"/>
                </a:rPr>
                <a:t>h</a:t>
              </a:r>
              <a:endParaRPr lang="ru-RU" altLang="ru-RU" sz="1700">
                <a:latin typeface="Calibri" panose="020F0502020204030204" pitchFamily="34" charset="0"/>
              </a:endParaRPr>
            </a:p>
          </p:txBody>
        </p:sp>
        <p:sp>
          <p:nvSpPr>
            <p:cNvPr id="66" name="TextBox 76"/>
            <p:cNvSpPr txBox="1">
              <a:spLocks noChangeArrowheads="1"/>
            </p:cNvSpPr>
            <p:nvPr/>
          </p:nvSpPr>
          <p:spPr bwMode="auto">
            <a:xfrm>
              <a:off x="2911474" y="5078413"/>
              <a:ext cx="698473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ru-RU" sz="1600" b="1" dirty="0" err="1" smtClean="0">
                  <a:solidFill>
                    <a:srgbClr val="FF0000"/>
                  </a:solidFill>
                </a:rPr>
                <a:t>ECal</a:t>
              </a:r>
              <a:endParaRPr lang="ru-RU" altLang="ru-RU" sz="16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67" name="TextBox 7"/>
          <p:cNvSpPr txBox="1">
            <a:spLocks noChangeArrowheads="1"/>
          </p:cNvSpPr>
          <p:nvPr/>
        </p:nvSpPr>
        <p:spPr bwMode="auto">
          <a:xfrm>
            <a:off x="2025743" y="5390491"/>
            <a:ext cx="316131" cy="310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b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en-US" altLang="ru-RU" sz="1700" dirty="0">
                <a:latin typeface="Symbol" panose="05050102010706020507" pitchFamily="18" charset="2"/>
              </a:rPr>
              <a:t>h</a:t>
            </a:r>
            <a:endParaRPr lang="ru-RU" altLang="ru-RU" sz="1700" dirty="0">
              <a:latin typeface="Calibri" panose="020F0502020204030204" pitchFamily="34" charset="0"/>
            </a:endParaRPr>
          </a:p>
        </p:txBody>
      </p:sp>
      <p:sp>
        <p:nvSpPr>
          <p:cNvPr id="69" name="Прямоугольник 64"/>
          <p:cNvSpPr/>
          <p:nvPr/>
        </p:nvSpPr>
        <p:spPr>
          <a:xfrm>
            <a:off x="1895568" y="3348968"/>
            <a:ext cx="571500" cy="45719"/>
          </a:xfrm>
          <a:prstGeom prst="rect">
            <a:avLst/>
          </a:prstGeom>
          <a:solidFill>
            <a:srgbClr val="000090"/>
          </a:solidFill>
          <a:ln>
            <a:solidFill>
              <a:srgbClr val="0000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1" name="Прямоугольник 67"/>
          <p:cNvSpPr/>
          <p:nvPr/>
        </p:nvSpPr>
        <p:spPr>
          <a:xfrm>
            <a:off x="1928906" y="3922053"/>
            <a:ext cx="511174" cy="47625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2" name="Прямоугольник 69"/>
          <p:cNvSpPr/>
          <p:nvPr/>
        </p:nvSpPr>
        <p:spPr>
          <a:xfrm>
            <a:off x="1317719" y="4414178"/>
            <a:ext cx="357187" cy="46038"/>
          </a:xfrm>
          <a:prstGeom prst="rect">
            <a:avLst/>
          </a:prstGeom>
          <a:solidFill>
            <a:srgbClr val="000090"/>
          </a:solidFill>
          <a:ln>
            <a:solidFill>
              <a:srgbClr val="0000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3" name="Прямоугольник 71"/>
          <p:cNvSpPr/>
          <p:nvPr/>
        </p:nvSpPr>
        <p:spPr>
          <a:xfrm>
            <a:off x="2603594" y="4414178"/>
            <a:ext cx="357187" cy="46038"/>
          </a:xfrm>
          <a:prstGeom prst="rect">
            <a:avLst/>
          </a:prstGeom>
          <a:solidFill>
            <a:srgbClr val="000090"/>
          </a:solidFill>
          <a:ln>
            <a:solidFill>
              <a:srgbClr val="0000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4" name="Прямоугольник 72"/>
          <p:cNvSpPr/>
          <p:nvPr/>
        </p:nvSpPr>
        <p:spPr>
          <a:xfrm>
            <a:off x="1174843" y="4699928"/>
            <a:ext cx="285750" cy="46038"/>
          </a:xfrm>
          <a:prstGeom prst="rect">
            <a:avLst/>
          </a:prstGeom>
          <a:solidFill>
            <a:srgbClr val="000090"/>
          </a:solidFill>
          <a:ln>
            <a:solidFill>
              <a:srgbClr val="0000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6" name="Прямоугольник 73"/>
          <p:cNvSpPr/>
          <p:nvPr/>
        </p:nvSpPr>
        <p:spPr>
          <a:xfrm>
            <a:off x="2817905" y="4699928"/>
            <a:ext cx="285750" cy="46038"/>
          </a:xfrm>
          <a:prstGeom prst="rect">
            <a:avLst/>
          </a:prstGeom>
          <a:solidFill>
            <a:srgbClr val="000090"/>
          </a:solidFill>
          <a:ln>
            <a:solidFill>
              <a:srgbClr val="0000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7" name="TextBox 75"/>
          <p:cNvSpPr txBox="1">
            <a:spLocks noChangeArrowheads="1"/>
          </p:cNvSpPr>
          <p:nvPr/>
        </p:nvSpPr>
        <p:spPr bwMode="auto">
          <a:xfrm>
            <a:off x="1855881" y="3010828"/>
            <a:ext cx="7143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ru-RU" b="1" dirty="0">
                <a:solidFill>
                  <a:srgbClr val="000090"/>
                </a:solidFill>
              </a:rPr>
              <a:t>TPC</a:t>
            </a:r>
            <a:endParaRPr lang="ru-RU" altLang="ru-RU" b="1" dirty="0">
              <a:solidFill>
                <a:srgbClr val="000090"/>
              </a:solidFill>
            </a:endParaRPr>
          </a:p>
        </p:txBody>
      </p:sp>
      <p:cxnSp>
        <p:nvCxnSpPr>
          <p:cNvPr id="78" name="Прямая со стрелкой 78"/>
          <p:cNvCxnSpPr/>
          <p:nvPr/>
        </p:nvCxnSpPr>
        <p:spPr>
          <a:xfrm flipH="1">
            <a:off x="2475007" y="3950628"/>
            <a:ext cx="406398" cy="3175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TextBox 79"/>
          <p:cNvSpPr txBox="1">
            <a:spLocks noChangeArrowheads="1"/>
          </p:cNvSpPr>
          <p:nvPr/>
        </p:nvSpPr>
        <p:spPr bwMode="auto">
          <a:xfrm>
            <a:off x="1927317" y="4501492"/>
            <a:ext cx="68738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ru-RU" sz="1600" b="1" dirty="0">
                <a:solidFill>
                  <a:srgbClr val="000090"/>
                </a:solidFill>
              </a:rPr>
              <a:t>FFD</a:t>
            </a:r>
            <a:endParaRPr lang="ru-RU" altLang="ru-RU" sz="1600" b="1" dirty="0">
              <a:solidFill>
                <a:srgbClr val="000090"/>
              </a:solidFill>
            </a:endParaRPr>
          </a:p>
        </p:txBody>
      </p:sp>
      <p:sp>
        <p:nvSpPr>
          <p:cNvPr id="80" name="TextBox 81"/>
          <p:cNvSpPr txBox="1">
            <a:spLocks noChangeArrowheads="1"/>
          </p:cNvSpPr>
          <p:nvPr/>
        </p:nvSpPr>
        <p:spPr bwMode="auto">
          <a:xfrm>
            <a:off x="1833656" y="4799942"/>
            <a:ext cx="78581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ru-RU" sz="1600" b="1" dirty="0" err="1">
                <a:solidFill>
                  <a:srgbClr val="000090"/>
                </a:solidFill>
              </a:rPr>
              <a:t>FHCal</a:t>
            </a:r>
            <a:endParaRPr lang="ru-RU" altLang="ru-RU" sz="1600" b="1" dirty="0">
              <a:solidFill>
                <a:srgbClr val="000090"/>
              </a:solidFill>
            </a:endParaRPr>
          </a:p>
        </p:txBody>
      </p:sp>
      <p:cxnSp>
        <p:nvCxnSpPr>
          <p:cNvPr id="81" name="Прямая со стрелкой 82"/>
          <p:cNvCxnSpPr>
            <a:stCxn id="80" idx="3"/>
          </p:cNvCxnSpPr>
          <p:nvPr/>
        </p:nvCxnSpPr>
        <p:spPr>
          <a:xfrm flipV="1">
            <a:off x="2619469" y="4823753"/>
            <a:ext cx="312736" cy="145466"/>
          </a:xfrm>
          <a:prstGeom prst="straightConnector1">
            <a:avLst/>
          </a:prstGeom>
          <a:ln w="190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Прямая соединительная линия 2"/>
          <p:cNvCxnSpPr/>
          <p:nvPr/>
        </p:nvCxnSpPr>
        <p:spPr>
          <a:xfrm>
            <a:off x="1924983" y="3679167"/>
            <a:ext cx="513509" cy="0"/>
          </a:xfrm>
          <a:prstGeom prst="line">
            <a:avLst/>
          </a:prstGeom>
          <a:ln w="47625">
            <a:solidFill>
              <a:srgbClr val="000090"/>
            </a:solidFill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83" name="TextBox 82"/>
          <p:cNvSpPr txBox="1"/>
          <p:nvPr/>
        </p:nvSpPr>
        <p:spPr>
          <a:xfrm>
            <a:off x="1001805" y="3469042"/>
            <a:ext cx="718768" cy="377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90"/>
                </a:solidFill>
              </a:rPr>
              <a:t>TOF</a:t>
            </a:r>
            <a:endParaRPr lang="ru-RU" b="1" dirty="0">
              <a:solidFill>
                <a:srgbClr val="000090"/>
              </a:solidFill>
            </a:endParaRPr>
          </a:p>
        </p:txBody>
      </p:sp>
      <p:cxnSp>
        <p:nvCxnSpPr>
          <p:cNvPr id="84" name="Прямая со стрелкой 82"/>
          <p:cNvCxnSpPr/>
          <p:nvPr/>
        </p:nvCxnSpPr>
        <p:spPr>
          <a:xfrm flipH="1" flipV="1">
            <a:off x="1370105" y="4798353"/>
            <a:ext cx="423864" cy="183566"/>
          </a:xfrm>
          <a:prstGeom prst="straightConnector1">
            <a:avLst/>
          </a:prstGeom>
          <a:ln w="190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5" name="Group 84"/>
          <p:cNvGrpSpPr/>
          <p:nvPr/>
        </p:nvGrpSpPr>
        <p:grpSpPr>
          <a:xfrm>
            <a:off x="2665505" y="2385353"/>
            <a:ext cx="1590968" cy="646331"/>
            <a:chOff x="3213100" y="2387600"/>
            <a:chExt cx="1590968" cy="646331"/>
          </a:xfrm>
        </p:grpSpPr>
        <p:sp>
          <p:nvSpPr>
            <p:cNvPr id="86" name="TextBox 85"/>
            <p:cNvSpPr txBox="1"/>
            <p:nvPr/>
          </p:nvSpPr>
          <p:spPr>
            <a:xfrm>
              <a:off x="3213100" y="2387600"/>
              <a:ext cx="1590968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en-US" dirty="0" smtClean="0">
                  <a:solidFill>
                    <a:srgbClr val="000090"/>
                  </a:solidFill>
                </a:rPr>
                <a:t>4 A </a:t>
              </a:r>
              <a:r>
                <a:rPr lang="en-US" dirty="0" err="1" smtClean="0">
                  <a:solidFill>
                    <a:srgbClr val="000090"/>
                  </a:solidFill>
                </a:rPr>
                <a:t>GeV</a:t>
              </a:r>
              <a:endParaRPr lang="en-US" dirty="0" smtClean="0">
                <a:solidFill>
                  <a:srgbClr val="000090"/>
                </a:solidFill>
              </a:endParaRPr>
            </a:p>
            <a:p>
              <a:pPr algn="r"/>
              <a:r>
                <a:rPr lang="en-US" dirty="0" smtClean="0">
                  <a:solidFill>
                    <a:srgbClr val="000090"/>
                  </a:solidFill>
                </a:rPr>
                <a:t>11 A </a:t>
              </a:r>
              <a:r>
                <a:rPr lang="en-US" dirty="0" err="1" smtClean="0">
                  <a:solidFill>
                    <a:srgbClr val="000090"/>
                  </a:solidFill>
                </a:rPr>
                <a:t>GeV</a:t>
              </a:r>
              <a:endParaRPr lang="en-US" dirty="0">
                <a:solidFill>
                  <a:srgbClr val="000090"/>
                </a:solidFill>
              </a:endParaRPr>
            </a:p>
          </p:txBody>
        </p:sp>
        <p:cxnSp>
          <p:nvCxnSpPr>
            <p:cNvPr id="87" name="Straight Connector 86"/>
            <p:cNvCxnSpPr/>
            <p:nvPr/>
          </p:nvCxnSpPr>
          <p:spPr>
            <a:xfrm>
              <a:off x="3327400" y="2578100"/>
              <a:ext cx="406400" cy="0"/>
            </a:xfrm>
            <a:prstGeom prst="line">
              <a:avLst/>
            </a:prstGeom>
            <a:ln w="38100" cmpd="sng">
              <a:solidFill>
                <a:srgbClr val="FF99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/>
            <p:nvPr/>
          </p:nvCxnSpPr>
          <p:spPr>
            <a:xfrm>
              <a:off x="3327400" y="2870200"/>
              <a:ext cx="406400" cy="0"/>
            </a:xfrm>
            <a:prstGeom prst="line">
              <a:avLst/>
            </a:prstGeom>
            <a:ln w="38100" cmpd="sng">
              <a:solidFill>
                <a:srgbClr val="3366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91" name="Прямая со стрелкой 82"/>
          <p:cNvCxnSpPr/>
          <p:nvPr/>
        </p:nvCxnSpPr>
        <p:spPr>
          <a:xfrm flipV="1">
            <a:off x="2454369" y="4531653"/>
            <a:ext cx="312736" cy="145466"/>
          </a:xfrm>
          <a:prstGeom prst="straightConnector1">
            <a:avLst/>
          </a:prstGeom>
          <a:ln w="190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Прямая со стрелкой 82"/>
          <p:cNvCxnSpPr/>
          <p:nvPr/>
        </p:nvCxnSpPr>
        <p:spPr>
          <a:xfrm flipH="1" flipV="1">
            <a:off x="1586005" y="4518953"/>
            <a:ext cx="423864" cy="183566"/>
          </a:xfrm>
          <a:prstGeom prst="straightConnector1">
            <a:avLst/>
          </a:prstGeom>
          <a:ln w="190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Прямая со стрелкой 82"/>
          <p:cNvCxnSpPr/>
          <p:nvPr/>
        </p:nvCxnSpPr>
        <p:spPr>
          <a:xfrm flipV="1">
            <a:off x="1541555" y="3687103"/>
            <a:ext cx="361950" cy="6350"/>
          </a:xfrm>
          <a:prstGeom prst="straightConnector1">
            <a:avLst/>
          </a:prstGeom>
          <a:ln w="190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TextBox 4"/>
          <p:cNvSpPr txBox="1">
            <a:spLocks noChangeArrowheads="1"/>
          </p:cNvSpPr>
          <p:nvPr/>
        </p:nvSpPr>
        <p:spPr bwMode="auto">
          <a:xfrm>
            <a:off x="1349448" y="2049549"/>
            <a:ext cx="1644474" cy="400110"/>
          </a:xfrm>
          <a:prstGeom prst="rect">
            <a:avLst/>
          </a:prstGeom>
          <a:solidFill>
            <a:srgbClr val="FFFEF8"/>
          </a:solidFill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ru-RU" sz="2000" b="1" i="1" dirty="0" smtClean="0">
                <a:solidFill>
                  <a:srgbClr val="000090"/>
                </a:solidFill>
                <a:latin typeface="Arial"/>
                <a:cs typeface="Arial"/>
              </a:rPr>
              <a:t>acceptance</a:t>
            </a:r>
            <a:endParaRPr lang="ru-RU" altLang="ru-RU" sz="2000" b="1" i="1" dirty="0">
              <a:solidFill>
                <a:srgbClr val="00009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015390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TextBox 74"/>
          <p:cNvSpPr txBox="1"/>
          <p:nvPr/>
        </p:nvSpPr>
        <p:spPr bwMode="auto">
          <a:xfrm>
            <a:off x="241300" y="700088"/>
            <a:ext cx="6604000" cy="400110"/>
          </a:xfrm>
          <a:prstGeom prst="rect">
            <a:avLst/>
          </a:prstGeom>
          <a:solidFill>
            <a:srgbClr val="FCF7FB">
              <a:alpha val="96000"/>
            </a:srgbClr>
          </a:solidFill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2000" b="1" u="sng" dirty="0" smtClean="0">
                <a:solidFill>
                  <a:srgbClr val="000090"/>
                </a:solidFill>
              </a:rPr>
              <a:t>Stage I:</a:t>
            </a:r>
            <a:r>
              <a:rPr lang="en-US" sz="2000" b="1" dirty="0" smtClean="0">
                <a:solidFill>
                  <a:srgbClr val="000090"/>
                </a:solidFill>
              </a:rPr>
              <a:t>         TPC, TOF, ECAL, ZDC, FFD</a:t>
            </a:r>
            <a:endParaRPr lang="ru-RU" sz="2000" b="1" dirty="0" smtClean="0">
              <a:solidFill>
                <a:srgbClr val="000090"/>
              </a:solidFill>
            </a:endParaRPr>
          </a:p>
        </p:txBody>
      </p:sp>
      <p:sp>
        <p:nvSpPr>
          <p:cNvPr id="89" name="TextBox 7"/>
          <p:cNvSpPr txBox="1">
            <a:spLocks noChangeArrowheads="1"/>
          </p:cNvSpPr>
          <p:nvPr/>
        </p:nvSpPr>
        <p:spPr bwMode="auto">
          <a:xfrm>
            <a:off x="2089150" y="88900"/>
            <a:ext cx="4544934" cy="461665"/>
          </a:xfrm>
          <a:prstGeom prst="rect">
            <a:avLst/>
          </a:prstGeom>
          <a:solidFill>
            <a:srgbClr val="AEFFFB"/>
          </a:solidFill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 dirty="0" smtClean="0">
                <a:solidFill>
                  <a:srgbClr val="FF0000"/>
                </a:solidFill>
              </a:rPr>
              <a:t>M</a:t>
            </a:r>
            <a:r>
              <a:rPr lang="en-US" b="1" dirty="0" smtClean="0">
                <a:solidFill>
                  <a:srgbClr val="000090"/>
                </a:solidFill>
              </a:rPr>
              <a:t>ulti-</a:t>
            </a:r>
            <a:r>
              <a:rPr lang="en-US" b="1" dirty="0" smtClean="0">
                <a:solidFill>
                  <a:srgbClr val="FF0000"/>
                </a:solidFill>
              </a:rPr>
              <a:t>P</a:t>
            </a:r>
            <a:r>
              <a:rPr lang="en-US" b="1" dirty="0" smtClean="0">
                <a:solidFill>
                  <a:srgbClr val="000090"/>
                </a:solidFill>
              </a:rPr>
              <a:t>urpose </a:t>
            </a:r>
            <a:r>
              <a:rPr lang="en-US" b="1" dirty="0" smtClean="0">
                <a:solidFill>
                  <a:srgbClr val="FF0000"/>
                </a:solidFill>
              </a:rPr>
              <a:t>D</a:t>
            </a:r>
            <a:r>
              <a:rPr lang="en-US" b="1" dirty="0" smtClean="0">
                <a:solidFill>
                  <a:srgbClr val="000090"/>
                </a:solidFill>
              </a:rPr>
              <a:t>etector (</a:t>
            </a:r>
            <a:r>
              <a:rPr lang="en-US" b="1" dirty="0" smtClean="0">
                <a:solidFill>
                  <a:srgbClr val="FF0000"/>
                </a:solidFill>
              </a:rPr>
              <a:t>MPD</a:t>
            </a:r>
            <a:r>
              <a:rPr lang="en-US" b="1" dirty="0" smtClean="0">
                <a:solidFill>
                  <a:srgbClr val="000090"/>
                </a:solidFill>
              </a:rPr>
              <a:t>)</a:t>
            </a:r>
            <a:endParaRPr lang="ru-RU" b="1" dirty="0">
              <a:solidFill>
                <a:srgbClr val="000090"/>
              </a:solidFill>
            </a:endParaRPr>
          </a:p>
        </p:txBody>
      </p:sp>
      <p:pic>
        <p:nvPicPr>
          <p:cNvPr id="90" name="Picture 6" descr="NICA-Logo_4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9400" y="25400"/>
            <a:ext cx="1244600" cy="613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1"/>
          <p:cNvSpPr txBox="1">
            <a:spLocks noChangeArrowheads="1"/>
          </p:cNvSpPr>
          <p:nvPr/>
        </p:nvSpPr>
        <p:spPr bwMode="auto">
          <a:xfrm>
            <a:off x="107577" y="5841253"/>
            <a:ext cx="4061012" cy="707886"/>
          </a:xfrm>
          <a:prstGeom prst="rect">
            <a:avLst/>
          </a:prstGeom>
          <a:solidFill>
            <a:srgbClr val="9DFCFF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 smtClean="0">
                <a:solidFill>
                  <a:srgbClr val="0C1167"/>
                </a:solidFill>
              </a:rPr>
              <a:t>Stage I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C1167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: </a:t>
            </a:r>
            <a:r>
              <a:rPr kumimoji="0" lang="en-US" sz="20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C1167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overall commissioning</a:t>
            </a: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C1167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starts in </a:t>
            </a:r>
            <a:r>
              <a:rPr kumimoji="0" lang="en-US" sz="20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2020</a:t>
            </a: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34125"/>
            <a:ext cx="2133600" cy="476250"/>
          </a:xfrm>
        </p:spPr>
        <p:txBody>
          <a:bodyPr anchor="b"/>
          <a:lstStyle/>
          <a:p>
            <a:pPr>
              <a:defRPr/>
            </a:pPr>
            <a:r>
              <a:rPr lang="en-US" smtClean="0"/>
              <a:t>October 29, 2018</a:t>
            </a:r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34125"/>
            <a:ext cx="2895600" cy="476250"/>
          </a:xfrm>
        </p:spPr>
        <p:txBody>
          <a:bodyPr anchor="b"/>
          <a:lstStyle/>
          <a:p>
            <a:pPr>
              <a:defRPr/>
            </a:pPr>
            <a:r>
              <a:rPr lang="en-GB" smtClean="0"/>
              <a:t>V.Kekelidze, II Collaboration</a:t>
            </a: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34125"/>
            <a:ext cx="2133600" cy="476250"/>
          </a:xfrm>
        </p:spPr>
        <p:txBody>
          <a:bodyPr anchor="b"/>
          <a:lstStyle/>
          <a:p>
            <a:fld id="{4480217B-8183-4E7A-98AC-12846F6965A4}" type="slidenum">
              <a:rPr lang="ru-RU" smtClean="0"/>
              <a:pPr/>
              <a:t>28</a:t>
            </a:fld>
            <a:endParaRPr lang="ru-RU"/>
          </a:p>
        </p:txBody>
      </p:sp>
      <p:grpSp>
        <p:nvGrpSpPr>
          <p:cNvPr id="62" name="Группа 29"/>
          <p:cNvGrpSpPr>
            <a:grpSpLocks/>
          </p:cNvGrpSpPr>
          <p:nvPr/>
        </p:nvGrpSpPr>
        <p:grpSpPr bwMode="auto">
          <a:xfrm>
            <a:off x="74705" y="2442504"/>
            <a:ext cx="3625850" cy="2987675"/>
            <a:chOff x="114300" y="3714752"/>
            <a:chExt cx="3625821" cy="2987675"/>
          </a:xfrm>
        </p:grpSpPr>
        <p:pic>
          <p:nvPicPr>
            <p:cNvPr id="63" name="Рисунок 5"/>
            <p:cNvPicPr>
              <a:picLocks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38" t="7805" r="9120" b="6364"/>
            <a:stretch>
              <a:fillRect/>
            </a:stretch>
          </p:blipFill>
          <p:spPr bwMode="auto">
            <a:xfrm>
              <a:off x="500034" y="3714752"/>
              <a:ext cx="3240087" cy="2987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4" name="TextBox 63"/>
            <p:cNvSpPr txBox="1"/>
            <p:nvPr/>
          </p:nvSpPr>
          <p:spPr>
            <a:xfrm>
              <a:off x="870304" y="3789365"/>
              <a:ext cx="959710" cy="830997"/>
            </a:xfrm>
            <a:prstGeom prst="rect">
              <a:avLst/>
            </a:prstGeom>
            <a:solidFill>
              <a:srgbClr val="FCF7FB"/>
            </a:solidFill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1600" dirty="0" smtClean="0">
                  <a:solidFill>
                    <a:srgbClr val="000090"/>
                  </a:solidFill>
                </a:rPr>
                <a:t>URQMD</a:t>
              </a:r>
            </a:p>
            <a:p>
              <a:pPr algn="ctr">
                <a:defRPr/>
              </a:pPr>
              <a:r>
                <a:rPr lang="en-US" sz="1600" dirty="0" smtClean="0">
                  <a:solidFill>
                    <a:srgbClr val="000090"/>
                  </a:solidFill>
                </a:rPr>
                <a:t>charged</a:t>
              </a:r>
              <a:endParaRPr lang="en-US" sz="1600" dirty="0">
                <a:solidFill>
                  <a:srgbClr val="000090"/>
                </a:solidFill>
              </a:endParaRPr>
            </a:p>
            <a:p>
              <a:pPr algn="ctr">
                <a:defRPr/>
              </a:pPr>
              <a:r>
                <a:rPr lang="en-US" sz="1600" dirty="0">
                  <a:solidFill>
                    <a:srgbClr val="000090"/>
                  </a:solidFill>
                </a:rPr>
                <a:t>b&lt;11 </a:t>
              </a:r>
              <a:r>
                <a:rPr lang="en-US" sz="1600" dirty="0" err="1">
                  <a:solidFill>
                    <a:srgbClr val="000090"/>
                  </a:solidFill>
                </a:rPr>
                <a:t>fm</a:t>
              </a:r>
              <a:endParaRPr lang="ru-RU" sz="1600" dirty="0">
                <a:solidFill>
                  <a:srgbClr val="000090"/>
                </a:solidFill>
              </a:endParaRPr>
            </a:p>
          </p:txBody>
        </p:sp>
        <p:sp>
          <p:nvSpPr>
            <p:cNvPr id="65" name="TextBox 8"/>
            <p:cNvSpPr txBox="1">
              <a:spLocks noChangeArrowheads="1"/>
            </p:cNvSpPr>
            <p:nvPr/>
          </p:nvSpPr>
          <p:spPr bwMode="auto">
            <a:xfrm rot="-5400000">
              <a:off x="-102393" y="4006056"/>
              <a:ext cx="787400" cy="3540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ru-RU" sz="1700">
                  <a:latin typeface="Calibri" panose="020F0502020204030204" pitchFamily="34" charset="0"/>
                </a:rPr>
                <a:t>dN/d</a:t>
              </a:r>
              <a:r>
                <a:rPr lang="en-US" altLang="ru-RU" sz="1700">
                  <a:latin typeface="Symbol" panose="05050102010706020507" pitchFamily="18" charset="2"/>
                </a:rPr>
                <a:t>h</a:t>
              </a:r>
              <a:endParaRPr lang="ru-RU" altLang="ru-RU" sz="1700">
                <a:latin typeface="Calibri" panose="020F0502020204030204" pitchFamily="34" charset="0"/>
              </a:endParaRPr>
            </a:p>
          </p:txBody>
        </p:sp>
        <p:sp>
          <p:nvSpPr>
            <p:cNvPr id="66" name="TextBox 76"/>
            <p:cNvSpPr txBox="1">
              <a:spLocks noChangeArrowheads="1"/>
            </p:cNvSpPr>
            <p:nvPr/>
          </p:nvSpPr>
          <p:spPr bwMode="auto">
            <a:xfrm>
              <a:off x="2911474" y="5078413"/>
              <a:ext cx="698473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ru-RU" sz="1600" b="1" dirty="0" err="1" smtClean="0">
                  <a:solidFill>
                    <a:srgbClr val="FF0000"/>
                  </a:solidFill>
                </a:rPr>
                <a:t>ECal</a:t>
              </a:r>
              <a:endParaRPr lang="ru-RU" altLang="ru-RU" sz="16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67" name="TextBox 7"/>
          <p:cNvSpPr txBox="1">
            <a:spLocks noChangeArrowheads="1"/>
          </p:cNvSpPr>
          <p:nvPr/>
        </p:nvSpPr>
        <p:spPr bwMode="auto">
          <a:xfrm>
            <a:off x="2025743" y="5390491"/>
            <a:ext cx="316131" cy="310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b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en-US" altLang="ru-RU" sz="1700" dirty="0">
                <a:latin typeface="Symbol" panose="05050102010706020507" pitchFamily="18" charset="2"/>
              </a:rPr>
              <a:t>h</a:t>
            </a:r>
            <a:endParaRPr lang="ru-RU" altLang="ru-RU" sz="1700" dirty="0">
              <a:latin typeface="Calibri" panose="020F0502020204030204" pitchFamily="34" charset="0"/>
            </a:endParaRPr>
          </a:p>
        </p:txBody>
      </p:sp>
      <p:sp>
        <p:nvSpPr>
          <p:cNvPr id="69" name="Прямоугольник 64"/>
          <p:cNvSpPr/>
          <p:nvPr/>
        </p:nvSpPr>
        <p:spPr>
          <a:xfrm>
            <a:off x="1895568" y="3348968"/>
            <a:ext cx="571500" cy="45719"/>
          </a:xfrm>
          <a:prstGeom prst="rect">
            <a:avLst/>
          </a:prstGeom>
          <a:solidFill>
            <a:srgbClr val="000090"/>
          </a:solidFill>
          <a:ln>
            <a:solidFill>
              <a:srgbClr val="0000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1" name="Прямоугольник 67"/>
          <p:cNvSpPr/>
          <p:nvPr/>
        </p:nvSpPr>
        <p:spPr>
          <a:xfrm>
            <a:off x="1928906" y="3922053"/>
            <a:ext cx="511174" cy="47625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2" name="Прямоугольник 69"/>
          <p:cNvSpPr/>
          <p:nvPr/>
        </p:nvSpPr>
        <p:spPr>
          <a:xfrm>
            <a:off x="1317719" y="4414178"/>
            <a:ext cx="357187" cy="46038"/>
          </a:xfrm>
          <a:prstGeom prst="rect">
            <a:avLst/>
          </a:prstGeom>
          <a:solidFill>
            <a:srgbClr val="000090"/>
          </a:solidFill>
          <a:ln>
            <a:solidFill>
              <a:srgbClr val="0000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3" name="Прямоугольник 71"/>
          <p:cNvSpPr/>
          <p:nvPr/>
        </p:nvSpPr>
        <p:spPr>
          <a:xfrm>
            <a:off x="2603594" y="4414178"/>
            <a:ext cx="357187" cy="46038"/>
          </a:xfrm>
          <a:prstGeom prst="rect">
            <a:avLst/>
          </a:prstGeom>
          <a:solidFill>
            <a:srgbClr val="000090"/>
          </a:solidFill>
          <a:ln>
            <a:solidFill>
              <a:srgbClr val="0000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4" name="Прямоугольник 72"/>
          <p:cNvSpPr/>
          <p:nvPr/>
        </p:nvSpPr>
        <p:spPr>
          <a:xfrm>
            <a:off x="1174843" y="4699928"/>
            <a:ext cx="285750" cy="46038"/>
          </a:xfrm>
          <a:prstGeom prst="rect">
            <a:avLst/>
          </a:prstGeom>
          <a:solidFill>
            <a:srgbClr val="000090"/>
          </a:solidFill>
          <a:ln>
            <a:solidFill>
              <a:srgbClr val="0000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6" name="Прямоугольник 73"/>
          <p:cNvSpPr/>
          <p:nvPr/>
        </p:nvSpPr>
        <p:spPr>
          <a:xfrm>
            <a:off x="2817905" y="4699928"/>
            <a:ext cx="285750" cy="46038"/>
          </a:xfrm>
          <a:prstGeom prst="rect">
            <a:avLst/>
          </a:prstGeom>
          <a:solidFill>
            <a:srgbClr val="000090"/>
          </a:solidFill>
          <a:ln>
            <a:solidFill>
              <a:srgbClr val="0000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7" name="TextBox 75"/>
          <p:cNvSpPr txBox="1">
            <a:spLocks noChangeArrowheads="1"/>
          </p:cNvSpPr>
          <p:nvPr/>
        </p:nvSpPr>
        <p:spPr bwMode="auto">
          <a:xfrm>
            <a:off x="1855881" y="3010828"/>
            <a:ext cx="7143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ru-RU" b="1" dirty="0">
                <a:solidFill>
                  <a:srgbClr val="000090"/>
                </a:solidFill>
              </a:rPr>
              <a:t>TPC</a:t>
            </a:r>
            <a:endParaRPr lang="ru-RU" altLang="ru-RU" b="1" dirty="0">
              <a:solidFill>
                <a:srgbClr val="000090"/>
              </a:solidFill>
            </a:endParaRPr>
          </a:p>
        </p:txBody>
      </p:sp>
      <p:cxnSp>
        <p:nvCxnSpPr>
          <p:cNvPr id="78" name="Прямая со стрелкой 78"/>
          <p:cNvCxnSpPr/>
          <p:nvPr/>
        </p:nvCxnSpPr>
        <p:spPr>
          <a:xfrm flipH="1">
            <a:off x="2475007" y="3950628"/>
            <a:ext cx="406398" cy="3175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TextBox 79"/>
          <p:cNvSpPr txBox="1">
            <a:spLocks noChangeArrowheads="1"/>
          </p:cNvSpPr>
          <p:nvPr/>
        </p:nvSpPr>
        <p:spPr bwMode="auto">
          <a:xfrm>
            <a:off x="1927317" y="4501492"/>
            <a:ext cx="68738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ru-RU" sz="1600" b="1" dirty="0">
                <a:solidFill>
                  <a:srgbClr val="000090"/>
                </a:solidFill>
              </a:rPr>
              <a:t>FFD</a:t>
            </a:r>
            <a:endParaRPr lang="ru-RU" altLang="ru-RU" sz="1600" b="1" dirty="0">
              <a:solidFill>
                <a:srgbClr val="000090"/>
              </a:solidFill>
            </a:endParaRPr>
          </a:p>
        </p:txBody>
      </p:sp>
      <p:sp>
        <p:nvSpPr>
          <p:cNvPr id="80" name="TextBox 81"/>
          <p:cNvSpPr txBox="1">
            <a:spLocks noChangeArrowheads="1"/>
          </p:cNvSpPr>
          <p:nvPr/>
        </p:nvSpPr>
        <p:spPr bwMode="auto">
          <a:xfrm>
            <a:off x="1833656" y="4799942"/>
            <a:ext cx="78581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ru-RU" sz="1600" b="1" dirty="0" err="1">
                <a:solidFill>
                  <a:srgbClr val="000090"/>
                </a:solidFill>
              </a:rPr>
              <a:t>FHCal</a:t>
            </a:r>
            <a:endParaRPr lang="ru-RU" altLang="ru-RU" sz="1600" b="1" dirty="0">
              <a:solidFill>
                <a:srgbClr val="000090"/>
              </a:solidFill>
            </a:endParaRPr>
          </a:p>
        </p:txBody>
      </p:sp>
      <p:cxnSp>
        <p:nvCxnSpPr>
          <p:cNvPr id="81" name="Прямая со стрелкой 82"/>
          <p:cNvCxnSpPr>
            <a:stCxn id="80" idx="3"/>
          </p:cNvCxnSpPr>
          <p:nvPr/>
        </p:nvCxnSpPr>
        <p:spPr>
          <a:xfrm flipV="1">
            <a:off x="2619469" y="4823753"/>
            <a:ext cx="312736" cy="145466"/>
          </a:xfrm>
          <a:prstGeom prst="straightConnector1">
            <a:avLst/>
          </a:prstGeom>
          <a:ln w="190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Прямая соединительная линия 2"/>
          <p:cNvCxnSpPr/>
          <p:nvPr/>
        </p:nvCxnSpPr>
        <p:spPr>
          <a:xfrm>
            <a:off x="1924983" y="3679167"/>
            <a:ext cx="513509" cy="0"/>
          </a:xfrm>
          <a:prstGeom prst="line">
            <a:avLst/>
          </a:prstGeom>
          <a:ln w="47625">
            <a:solidFill>
              <a:srgbClr val="000090"/>
            </a:solidFill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83" name="TextBox 82"/>
          <p:cNvSpPr txBox="1"/>
          <p:nvPr/>
        </p:nvSpPr>
        <p:spPr>
          <a:xfrm>
            <a:off x="1001805" y="3469042"/>
            <a:ext cx="718768" cy="377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90"/>
                </a:solidFill>
              </a:rPr>
              <a:t>TOF</a:t>
            </a:r>
            <a:endParaRPr lang="ru-RU" b="1" dirty="0">
              <a:solidFill>
                <a:srgbClr val="000090"/>
              </a:solidFill>
            </a:endParaRPr>
          </a:p>
        </p:txBody>
      </p:sp>
      <p:cxnSp>
        <p:nvCxnSpPr>
          <p:cNvPr id="84" name="Прямая со стрелкой 82"/>
          <p:cNvCxnSpPr/>
          <p:nvPr/>
        </p:nvCxnSpPr>
        <p:spPr>
          <a:xfrm flipH="1" flipV="1">
            <a:off x="1370105" y="4798353"/>
            <a:ext cx="423864" cy="183566"/>
          </a:xfrm>
          <a:prstGeom prst="straightConnector1">
            <a:avLst/>
          </a:prstGeom>
          <a:ln w="190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5" name="Group 84"/>
          <p:cNvGrpSpPr/>
          <p:nvPr/>
        </p:nvGrpSpPr>
        <p:grpSpPr>
          <a:xfrm>
            <a:off x="2665505" y="2385353"/>
            <a:ext cx="1590968" cy="646331"/>
            <a:chOff x="3213100" y="2387600"/>
            <a:chExt cx="1590968" cy="646331"/>
          </a:xfrm>
        </p:grpSpPr>
        <p:sp>
          <p:nvSpPr>
            <p:cNvPr id="86" name="TextBox 85"/>
            <p:cNvSpPr txBox="1"/>
            <p:nvPr/>
          </p:nvSpPr>
          <p:spPr>
            <a:xfrm>
              <a:off x="3213100" y="2387600"/>
              <a:ext cx="1590968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en-US" dirty="0" smtClean="0">
                  <a:solidFill>
                    <a:srgbClr val="000090"/>
                  </a:solidFill>
                </a:rPr>
                <a:t>4 A </a:t>
              </a:r>
              <a:r>
                <a:rPr lang="en-US" dirty="0" err="1" smtClean="0">
                  <a:solidFill>
                    <a:srgbClr val="000090"/>
                  </a:solidFill>
                </a:rPr>
                <a:t>GeV</a:t>
              </a:r>
              <a:endParaRPr lang="en-US" dirty="0" smtClean="0">
                <a:solidFill>
                  <a:srgbClr val="000090"/>
                </a:solidFill>
              </a:endParaRPr>
            </a:p>
            <a:p>
              <a:pPr algn="r"/>
              <a:r>
                <a:rPr lang="en-US" dirty="0" smtClean="0">
                  <a:solidFill>
                    <a:srgbClr val="000090"/>
                  </a:solidFill>
                </a:rPr>
                <a:t>11 A </a:t>
              </a:r>
              <a:r>
                <a:rPr lang="en-US" dirty="0" err="1" smtClean="0">
                  <a:solidFill>
                    <a:srgbClr val="000090"/>
                  </a:solidFill>
                </a:rPr>
                <a:t>GeV</a:t>
              </a:r>
              <a:endParaRPr lang="en-US" dirty="0">
                <a:solidFill>
                  <a:srgbClr val="000090"/>
                </a:solidFill>
              </a:endParaRPr>
            </a:p>
          </p:txBody>
        </p:sp>
        <p:cxnSp>
          <p:nvCxnSpPr>
            <p:cNvPr id="87" name="Straight Connector 86"/>
            <p:cNvCxnSpPr/>
            <p:nvPr/>
          </p:nvCxnSpPr>
          <p:spPr>
            <a:xfrm>
              <a:off x="3327400" y="2578100"/>
              <a:ext cx="406400" cy="0"/>
            </a:xfrm>
            <a:prstGeom prst="line">
              <a:avLst/>
            </a:prstGeom>
            <a:ln w="38100" cmpd="sng">
              <a:solidFill>
                <a:srgbClr val="FF99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/>
            <p:nvPr/>
          </p:nvCxnSpPr>
          <p:spPr>
            <a:xfrm>
              <a:off x="3327400" y="2870200"/>
              <a:ext cx="406400" cy="0"/>
            </a:xfrm>
            <a:prstGeom prst="line">
              <a:avLst/>
            </a:prstGeom>
            <a:ln w="38100" cmpd="sng">
              <a:solidFill>
                <a:srgbClr val="3366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91" name="Прямая со стрелкой 82"/>
          <p:cNvCxnSpPr/>
          <p:nvPr/>
        </p:nvCxnSpPr>
        <p:spPr>
          <a:xfrm flipV="1">
            <a:off x="2454369" y="4531653"/>
            <a:ext cx="312736" cy="145466"/>
          </a:xfrm>
          <a:prstGeom prst="straightConnector1">
            <a:avLst/>
          </a:prstGeom>
          <a:ln w="190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Прямая со стрелкой 82"/>
          <p:cNvCxnSpPr/>
          <p:nvPr/>
        </p:nvCxnSpPr>
        <p:spPr>
          <a:xfrm flipH="1" flipV="1">
            <a:off x="1586005" y="4518953"/>
            <a:ext cx="423864" cy="183566"/>
          </a:xfrm>
          <a:prstGeom prst="straightConnector1">
            <a:avLst/>
          </a:prstGeom>
          <a:ln w="190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Прямая со стрелкой 82"/>
          <p:cNvCxnSpPr/>
          <p:nvPr/>
        </p:nvCxnSpPr>
        <p:spPr>
          <a:xfrm flipV="1">
            <a:off x="1541555" y="3687103"/>
            <a:ext cx="361950" cy="6350"/>
          </a:xfrm>
          <a:prstGeom prst="straightConnector1">
            <a:avLst/>
          </a:prstGeom>
          <a:ln w="190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TextBox 4"/>
          <p:cNvSpPr txBox="1">
            <a:spLocks noChangeArrowheads="1"/>
          </p:cNvSpPr>
          <p:nvPr/>
        </p:nvSpPr>
        <p:spPr bwMode="auto">
          <a:xfrm>
            <a:off x="1349448" y="2049549"/>
            <a:ext cx="1644474" cy="400110"/>
          </a:xfrm>
          <a:prstGeom prst="rect">
            <a:avLst/>
          </a:prstGeom>
          <a:solidFill>
            <a:srgbClr val="FFFEF8"/>
          </a:solidFill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ru-RU" sz="2000" b="1" i="1" dirty="0" smtClean="0">
                <a:solidFill>
                  <a:srgbClr val="000090"/>
                </a:solidFill>
                <a:latin typeface="Arial"/>
                <a:cs typeface="Arial"/>
              </a:rPr>
              <a:t>acceptance</a:t>
            </a:r>
            <a:endParaRPr lang="ru-RU" altLang="ru-RU" sz="2000" b="1" i="1" dirty="0">
              <a:solidFill>
                <a:srgbClr val="000090"/>
              </a:solidFill>
              <a:latin typeface="Arial"/>
              <a:cs typeface="Arial"/>
            </a:endParaRPr>
          </a:p>
        </p:txBody>
      </p:sp>
      <p:grpSp>
        <p:nvGrpSpPr>
          <p:cNvPr id="95" name="Group 94"/>
          <p:cNvGrpSpPr/>
          <p:nvPr/>
        </p:nvGrpSpPr>
        <p:grpSpPr>
          <a:xfrm>
            <a:off x="227105" y="2004353"/>
            <a:ext cx="3489326" cy="2143125"/>
            <a:chOff x="533400" y="3035300"/>
            <a:chExt cx="3489326" cy="2143125"/>
          </a:xfrm>
        </p:grpSpPr>
        <p:sp>
          <p:nvSpPr>
            <p:cNvPr id="96" name="Прямоугольник 67"/>
            <p:cNvSpPr/>
            <p:nvPr/>
          </p:nvSpPr>
          <p:spPr>
            <a:xfrm>
              <a:off x="1816099" y="5111750"/>
              <a:ext cx="422275" cy="50800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97" name="Прямоугольник 67"/>
            <p:cNvSpPr/>
            <p:nvPr/>
          </p:nvSpPr>
          <p:spPr>
            <a:xfrm>
              <a:off x="2724149" y="5127625"/>
              <a:ext cx="422275" cy="50800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cxnSp>
          <p:nvCxnSpPr>
            <p:cNvPr id="98" name="Прямая соединительная линия 2"/>
            <p:cNvCxnSpPr/>
            <p:nvPr/>
          </p:nvCxnSpPr>
          <p:spPr>
            <a:xfrm>
              <a:off x="1758203" y="4846639"/>
              <a:ext cx="513509" cy="0"/>
            </a:xfrm>
            <a:prstGeom prst="line">
              <a:avLst/>
            </a:prstGeom>
            <a:ln w="47625">
              <a:solidFill>
                <a:srgbClr val="000090"/>
              </a:solidFill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99" name="Прямая соединительная линия 2"/>
            <p:cNvCxnSpPr/>
            <p:nvPr/>
          </p:nvCxnSpPr>
          <p:spPr>
            <a:xfrm>
              <a:off x="2704353" y="4846639"/>
              <a:ext cx="513509" cy="0"/>
            </a:xfrm>
            <a:prstGeom prst="line">
              <a:avLst/>
            </a:prstGeom>
            <a:ln w="47625">
              <a:solidFill>
                <a:srgbClr val="000090"/>
              </a:solidFill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00" name="Прямая соединительная линия 2"/>
            <p:cNvCxnSpPr/>
            <p:nvPr/>
          </p:nvCxnSpPr>
          <p:spPr>
            <a:xfrm>
              <a:off x="2676525" y="4543425"/>
              <a:ext cx="485775" cy="0"/>
            </a:xfrm>
            <a:prstGeom prst="line">
              <a:avLst/>
            </a:prstGeom>
            <a:ln w="47625">
              <a:solidFill>
                <a:srgbClr val="3366FF"/>
              </a:solidFill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01" name="Прямая соединительная линия 2"/>
            <p:cNvCxnSpPr/>
            <p:nvPr/>
          </p:nvCxnSpPr>
          <p:spPr>
            <a:xfrm>
              <a:off x="1803400" y="4533900"/>
              <a:ext cx="485775" cy="0"/>
            </a:xfrm>
            <a:prstGeom prst="line">
              <a:avLst/>
            </a:prstGeom>
            <a:ln w="47625">
              <a:solidFill>
                <a:srgbClr val="3366FF"/>
              </a:solidFill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sp>
          <p:nvSpPr>
            <p:cNvPr id="102" name="TextBox 75"/>
            <p:cNvSpPr txBox="1">
              <a:spLocks noChangeArrowheads="1"/>
            </p:cNvSpPr>
            <p:nvPr/>
          </p:nvSpPr>
          <p:spPr bwMode="auto">
            <a:xfrm>
              <a:off x="3308351" y="4352925"/>
              <a:ext cx="714375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ru-RU" b="1" dirty="0" smtClean="0">
                  <a:solidFill>
                    <a:srgbClr val="3366FF"/>
                  </a:solidFill>
                </a:rPr>
                <a:t>CPC</a:t>
              </a:r>
              <a:endParaRPr lang="ru-RU" altLang="ru-RU" b="1" dirty="0">
                <a:solidFill>
                  <a:srgbClr val="3366FF"/>
                </a:solidFill>
              </a:endParaRP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533400" y="3035300"/>
              <a:ext cx="109687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solidFill>
                    <a:srgbClr val="3366FF"/>
                  </a:solidFill>
                </a:rPr>
                <a:t>Stage </a:t>
              </a:r>
              <a:r>
                <a:rPr lang="en-US" sz="2000" b="1" dirty="0" smtClean="0">
                  <a:solidFill>
                    <a:srgbClr val="FF0000"/>
                  </a:solidFill>
                </a:rPr>
                <a:t>II</a:t>
              </a:r>
              <a:endParaRPr lang="en-US" sz="20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105" name="TextBox 104"/>
          <p:cNvSpPr txBox="1"/>
          <p:nvPr/>
        </p:nvSpPr>
        <p:spPr bwMode="auto">
          <a:xfrm>
            <a:off x="228600" y="1335088"/>
            <a:ext cx="7480300" cy="400110"/>
          </a:xfrm>
          <a:prstGeom prst="rect">
            <a:avLst/>
          </a:prstGeom>
          <a:solidFill>
            <a:srgbClr val="EEF3FF">
              <a:alpha val="96000"/>
            </a:srgbClr>
          </a:solidFill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sng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Stage</a:t>
            </a:r>
            <a:r>
              <a:rPr kumimoji="0" lang="en-US" sz="2000" b="1" i="0" u="sng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II </a:t>
            </a:r>
            <a:r>
              <a:rPr kumimoji="0" lang="en-US" sz="2000" b="1" i="0" u="sng" strike="noStrike" kern="1200" cap="none" spc="0" normalizeH="0" baseline="0" noProof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( </a:t>
            </a:r>
            <a:r>
              <a:rPr kumimoji="0" lang="en-US" sz="2000" b="1" i="0" u="sng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2023</a:t>
            </a:r>
            <a:r>
              <a:rPr kumimoji="0" lang="en-US" sz="2000" b="1" i="0" u="sng" strike="noStrike" kern="1200" cap="none" spc="0" normalizeH="0" baseline="0" noProof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)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:   + ITS +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EndCap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(CPC, Straw, TOF, ECAL)</a:t>
            </a:r>
            <a:endParaRPr kumimoji="0" lang="ru-RU" sz="2000" b="1" i="0" u="none" strike="noStrike" kern="1200" cap="none" spc="0" normalizeH="0" baseline="0" noProof="0" dirty="0" smtClean="0">
              <a:ln>
                <a:noFill/>
              </a:ln>
              <a:solidFill>
                <a:srgbClr val="00009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56" name="Прямоугольник 25"/>
          <p:cNvSpPr/>
          <p:nvPr/>
        </p:nvSpPr>
        <p:spPr>
          <a:xfrm>
            <a:off x="5057775" y="3478213"/>
            <a:ext cx="252413" cy="1189037"/>
          </a:xfrm>
          <a:prstGeom prst="rect">
            <a:avLst/>
          </a:prstGeom>
          <a:solidFill>
            <a:srgbClr val="FFC000">
              <a:alpha val="6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7" name="Прямоугольник 26"/>
          <p:cNvSpPr/>
          <p:nvPr/>
        </p:nvSpPr>
        <p:spPr>
          <a:xfrm>
            <a:off x="7056438" y="3478213"/>
            <a:ext cx="250825" cy="1189037"/>
          </a:xfrm>
          <a:prstGeom prst="rect">
            <a:avLst/>
          </a:prstGeom>
          <a:solidFill>
            <a:srgbClr val="FFC000">
              <a:alpha val="6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8" name="Прямоугольник 27"/>
          <p:cNvSpPr/>
          <p:nvPr/>
        </p:nvSpPr>
        <p:spPr>
          <a:xfrm>
            <a:off x="4643438" y="3198813"/>
            <a:ext cx="252412" cy="1728787"/>
          </a:xfrm>
          <a:prstGeom prst="rect">
            <a:avLst/>
          </a:prstGeom>
          <a:solidFill>
            <a:srgbClr val="FFC000">
              <a:alpha val="5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9" name="Прямоугольник 28"/>
          <p:cNvSpPr/>
          <p:nvPr/>
        </p:nvSpPr>
        <p:spPr>
          <a:xfrm>
            <a:off x="7451725" y="3198813"/>
            <a:ext cx="252413" cy="1728787"/>
          </a:xfrm>
          <a:prstGeom prst="rect">
            <a:avLst/>
          </a:prstGeom>
          <a:solidFill>
            <a:srgbClr val="FFC000">
              <a:alpha val="5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cxnSp>
        <p:nvCxnSpPr>
          <p:cNvPr id="60" name="Прямая со стрелкой 30"/>
          <p:cNvCxnSpPr/>
          <p:nvPr/>
        </p:nvCxnSpPr>
        <p:spPr>
          <a:xfrm rot="2580000">
            <a:off x="4176713" y="2938463"/>
            <a:ext cx="1366837" cy="504825"/>
          </a:xfrm>
          <a:prstGeom prst="straightConnector1">
            <a:avLst/>
          </a:prstGeom>
          <a:ln w="254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Прямая со стрелкой 32"/>
          <p:cNvCxnSpPr/>
          <p:nvPr/>
        </p:nvCxnSpPr>
        <p:spPr>
          <a:xfrm rot="1740000">
            <a:off x="4248150" y="2686050"/>
            <a:ext cx="792163" cy="973138"/>
          </a:xfrm>
          <a:prstGeom prst="straightConnector1">
            <a:avLst/>
          </a:prstGeom>
          <a:ln w="254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4" name="Picture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8425" y="2106613"/>
            <a:ext cx="5146675" cy="411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6" name="Group 91"/>
          <p:cNvGrpSpPr>
            <a:grpSpLocks/>
          </p:cNvGrpSpPr>
          <p:nvPr/>
        </p:nvGrpSpPr>
        <p:grpSpPr bwMode="auto">
          <a:xfrm>
            <a:off x="4559300" y="3454400"/>
            <a:ext cx="3302000" cy="1854200"/>
            <a:chOff x="4572000" y="2209800"/>
            <a:chExt cx="3302000" cy="1854200"/>
          </a:xfrm>
        </p:grpSpPr>
        <p:grpSp>
          <p:nvGrpSpPr>
            <p:cNvPr id="107" name="Group 88"/>
            <p:cNvGrpSpPr>
              <a:grpSpLocks/>
            </p:cNvGrpSpPr>
            <p:nvPr/>
          </p:nvGrpSpPr>
          <p:grpSpPr bwMode="auto">
            <a:xfrm>
              <a:off x="4572000" y="2209800"/>
              <a:ext cx="731519" cy="1854200"/>
              <a:chOff x="4572000" y="2209800"/>
              <a:chExt cx="731519" cy="1854200"/>
            </a:xfrm>
          </p:grpSpPr>
          <p:sp>
            <p:nvSpPr>
              <p:cNvPr id="138" name="Rectangle 137"/>
              <p:cNvSpPr/>
              <p:nvPr/>
            </p:nvSpPr>
            <p:spPr>
              <a:xfrm>
                <a:off x="4572000" y="2209800"/>
                <a:ext cx="190500" cy="889000"/>
              </a:xfrm>
              <a:prstGeom prst="rect">
                <a:avLst/>
              </a:prstGeom>
              <a:solidFill>
                <a:srgbClr val="0000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39" name="Rectangle 138"/>
              <p:cNvSpPr/>
              <p:nvPr/>
            </p:nvSpPr>
            <p:spPr>
              <a:xfrm>
                <a:off x="4762500" y="2490788"/>
                <a:ext cx="165100" cy="608012"/>
              </a:xfrm>
              <a:prstGeom prst="rect">
                <a:avLst/>
              </a:prstGeom>
              <a:solidFill>
                <a:srgbClr val="226438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40" name="Rectangle 139"/>
              <p:cNvSpPr/>
              <p:nvPr/>
            </p:nvSpPr>
            <p:spPr>
              <a:xfrm>
                <a:off x="4572000" y="3175000"/>
                <a:ext cx="190500" cy="889000"/>
              </a:xfrm>
              <a:prstGeom prst="rect">
                <a:avLst/>
              </a:prstGeom>
              <a:solidFill>
                <a:srgbClr val="0000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41" name="Rectangle 140"/>
              <p:cNvSpPr/>
              <p:nvPr/>
            </p:nvSpPr>
            <p:spPr>
              <a:xfrm>
                <a:off x="4775200" y="3176588"/>
                <a:ext cx="165100" cy="608012"/>
              </a:xfrm>
              <a:prstGeom prst="rect">
                <a:avLst/>
              </a:prstGeom>
              <a:solidFill>
                <a:srgbClr val="226438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42" name="Rectangle 141"/>
              <p:cNvSpPr/>
              <p:nvPr/>
            </p:nvSpPr>
            <p:spPr>
              <a:xfrm>
                <a:off x="5245100" y="2490788"/>
                <a:ext cx="46038" cy="608012"/>
              </a:xfrm>
              <a:prstGeom prst="rect">
                <a:avLst/>
              </a:prstGeom>
              <a:solidFill>
                <a:srgbClr val="00009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43" name="Rectangle 142"/>
              <p:cNvSpPr/>
              <p:nvPr/>
            </p:nvSpPr>
            <p:spPr>
              <a:xfrm>
                <a:off x="5257800" y="3176588"/>
                <a:ext cx="46038" cy="608012"/>
              </a:xfrm>
              <a:prstGeom prst="rect">
                <a:avLst/>
              </a:prstGeom>
              <a:solidFill>
                <a:srgbClr val="00009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44" name="Rectangle 143"/>
              <p:cNvSpPr/>
              <p:nvPr/>
            </p:nvSpPr>
            <p:spPr>
              <a:xfrm>
                <a:off x="5067300" y="2490788"/>
                <a:ext cx="46038" cy="544512"/>
              </a:xfrm>
              <a:prstGeom prst="rect">
                <a:avLst/>
              </a:prstGeom>
              <a:solidFill>
                <a:srgbClr val="00009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45" name="Rectangle 144"/>
              <p:cNvSpPr/>
              <p:nvPr/>
            </p:nvSpPr>
            <p:spPr>
              <a:xfrm>
                <a:off x="5080000" y="3227388"/>
                <a:ext cx="46038" cy="544512"/>
              </a:xfrm>
              <a:prstGeom prst="rect">
                <a:avLst/>
              </a:prstGeom>
              <a:solidFill>
                <a:srgbClr val="00009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46" name="Rectangle 145"/>
              <p:cNvSpPr/>
              <p:nvPr/>
            </p:nvSpPr>
            <p:spPr>
              <a:xfrm>
                <a:off x="5143500" y="2490788"/>
                <a:ext cx="101600" cy="557212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47" name="Rectangle 146"/>
              <p:cNvSpPr/>
              <p:nvPr/>
            </p:nvSpPr>
            <p:spPr>
              <a:xfrm>
                <a:off x="5143500" y="3201988"/>
                <a:ext cx="101600" cy="557212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48" name="Rectangle 147"/>
              <p:cNvSpPr/>
              <p:nvPr/>
            </p:nvSpPr>
            <p:spPr>
              <a:xfrm>
                <a:off x="4940300" y="2503488"/>
                <a:ext cx="127000" cy="379412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49" name="Rectangle 148"/>
              <p:cNvSpPr/>
              <p:nvPr/>
            </p:nvSpPr>
            <p:spPr>
              <a:xfrm>
                <a:off x="4940300" y="3367088"/>
                <a:ext cx="127000" cy="379412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grpSp>
          <p:nvGrpSpPr>
            <p:cNvPr id="108" name="Group 89"/>
            <p:cNvGrpSpPr>
              <a:grpSpLocks/>
            </p:cNvGrpSpPr>
            <p:nvPr/>
          </p:nvGrpSpPr>
          <p:grpSpPr bwMode="auto">
            <a:xfrm>
              <a:off x="7137400" y="2222500"/>
              <a:ext cx="736600" cy="1841500"/>
              <a:chOff x="7137400" y="2222500"/>
              <a:chExt cx="736600" cy="1841500"/>
            </a:xfrm>
          </p:grpSpPr>
          <p:sp>
            <p:nvSpPr>
              <p:cNvPr id="126" name="Rectangle 125"/>
              <p:cNvSpPr/>
              <p:nvPr/>
            </p:nvSpPr>
            <p:spPr>
              <a:xfrm>
                <a:off x="7670800" y="2222500"/>
                <a:ext cx="190500" cy="889000"/>
              </a:xfrm>
              <a:prstGeom prst="rect">
                <a:avLst/>
              </a:prstGeom>
              <a:solidFill>
                <a:srgbClr val="0000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27" name="Rectangle 126"/>
              <p:cNvSpPr/>
              <p:nvPr/>
            </p:nvSpPr>
            <p:spPr>
              <a:xfrm>
                <a:off x="7683500" y="3175000"/>
                <a:ext cx="190500" cy="889000"/>
              </a:xfrm>
              <a:prstGeom prst="rect">
                <a:avLst/>
              </a:prstGeom>
              <a:solidFill>
                <a:srgbClr val="0000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28" name="Rectangle 127"/>
              <p:cNvSpPr/>
              <p:nvPr/>
            </p:nvSpPr>
            <p:spPr>
              <a:xfrm>
                <a:off x="7505700" y="2503488"/>
                <a:ext cx="165100" cy="608012"/>
              </a:xfrm>
              <a:prstGeom prst="rect">
                <a:avLst/>
              </a:prstGeom>
              <a:solidFill>
                <a:srgbClr val="226438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29" name="Rectangle 128"/>
              <p:cNvSpPr/>
              <p:nvPr/>
            </p:nvSpPr>
            <p:spPr>
              <a:xfrm>
                <a:off x="7518400" y="3176588"/>
                <a:ext cx="165100" cy="608012"/>
              </a:xfrm>
              <a:prstGeom prst="rect">
                <a:avLst/>
              </a:prstGeom>
              <a:solidFill>
                <a:srgbClr val="226438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30" name="Rectangle 129"/>
              <p:cNvSpPr/>
              <p:nvPr/>
            </p:nvSpPr>
            <p:spPr>
              <a:xfrm>
                <a:off x="7137400" y="2490788"/>
                <a:ext cx="46038" cy="608012"/>
              </a:xfrm>
              <a:prstGeom prst="rect">
                <a:avLst/>
              </a:prstGeom>
              <a:solidFill>
                <a:srgbClr val="00009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31" name="Rectangle 130"/>
              <p:cNvSpPr/>
              <p:nvPr/>
            </p:nvSpPr>
            <p:spPr>
              <a:xfrm>
                <a:off x="7137400" y="3176588"/>
                <a:ext cx="46038" cy="608012"/>
              </a:xfrm>
              <a:prstGeom prst="rect">
                <a:avLst/>
              </a:prstGeom>
              <a:solidFill>
                <a:srgbClr val="00009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32" name="Rectangle 131"/>
              <p:cNvSpPr/>
              <p:nvPr/>
            </p:nvSpPr>
            <p:spPr>
              <a:xfrm>
                <a:off x="7315200" y="2503488"/>
                <a:ext cx="46038" cy="544512"/>
              </a:xfrm>
              <a:prstGeom prst="rect">
                <a:avLst/>
              </a:prstGeom>
              <a:solidFill>
                <a:srgbClr val="00009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33" name="Rectangle 132"/>
              <p:cNvSpPr/>
              <p:nvPr/>
            </p:nvSpPr>
            <p:spPr>
              <a:xfrm>
                <a:off x="7315200" y="3227388"/>
                <a:ext cx="46038" cy="544512"/>
              </a:xfrm>
              <a:prstGeom prst="rect">
                <a:avLst/>
              </a:prstGeom>
              <a:solidFill>
                <a:srgbClr val="00009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34" name="Rectangle 133"/>
              <p:cNvSpPr/>
              <p:nvPr/>
            </p:nvSpPr>
            <p:spPr>
              <a:xfrm>
                <a:off x="7213600" y="2490788"/>
                <a:ext cx="101600" cy="557212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35" name="Rectangle 134"/>
              <p:cNvSpPr/>
              <p:nvPr/>
            </p:nvSpPr>
            <p:spPr>
              <a:xfrm>
                <a:off x="7200900" y="3214688"/>
                <a:ext cx="101600" cy="557212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36" name="Rectangle 135"/>
              <p:cNvSpPr/>
              <p:nvPr/>
            </p:nvSpPr>
            <p:spPr>
              <a:xfrm>
                <a:off x="7366000" y="2503488"/>
                <a:ext cx="127000" cy="379412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37" name="Rectangle 136"/>
              <p:cNvSpPr/>
              <p:nvPr/>
            </p:nvSpPr>
            <p:spPr>
              <a:xfrm>
                <a:off x="7366000" y="3367088"/>
                <a:ext cx="127000" cy="379412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grpSp>
          <p:nvGrpSpPr>
            <p:cNvPr id="109" name="Group 90"/>
            <p:cNvGrpSpPr>
              <a:grpSpLocks/>
            </p:cNvGrpSpPr>
            <p:nvPr/>
          </p:nvGrpSpPr>
          <p:grpSpPr bwMode="auto">
            <a:xfrm>
              <a:off x="5614193" y="3010694"/>
              <a:ext cx="1243806" cy="240506"/>
              <a:chOff x="5614193" y="3010694"/>
              <a:chExt cx="1243806" cy="240506"/>
            </a:xfrm>
          </p:grpSpPr>
          <p:cxnSp>
            <p:nvCxnSpPr>
              <p:cNvPr id="110" name="Straight Connector 109"/>
              <p:cNvCxnSpPr/>
              <p:nvPr/>
            </p:nvCxnSpPr>
            <p:spPr>
              <a:xfrm>
                <a:off x="5918200" y="3048000"/>
                <a:ext cx="596900" cy="1588"/>
              </a:xfrm>
              <a:prstGeom prst="line">
                <a:avLst/>
              </a:prstGeom>
              <a:ln>
                <a:solidFill>
                  <a:srgbClr val="00009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Straight Connector 110"/>
              <p:cNvCxnSpPr/>
              <p:nvPr/>
            </p:nvCxnSpPr>
            <p:spPr>
              <a:xfrm>
                <a:off x="5918200" y="3086100"/>
                <a:ext cx="596900" cy="1588"/>
              </a:xfrm>
              <a:prstGeom prst="line">
                <a:avLst/>
              </a:prstGeom>
              <a:ln>
                <a:solidFill>
                  <a:srgbClr val="00009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2" name="Straight Connector 111"/>
              <p:cNvCxnSpPr/>
              <p:nvPr/>
            </p:nvCxnSpPr>
            <p:spPr>
              <a:xfrm>
                <a:off x="5918200" y="3200400"/>
                <a:ext cx="596900" cy="1588"/>
              </a:xfrm>
              <a:prstGeom prst="line">
                <a:avLst/>
              </a:prstGeom>
              <a:ln>
                <a:solidFill>
                  <a:srgbClr val="00009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" name="Straight Connector 112"/>
              <p:cNvCxnSpPr/>
              <p:nvPr/>
            </p:nvCxnSpPr>
            <p:spPr>
              <a:xfrm>
                <a:off x="5918200" y="3238500"/>
                <a:ext cx="596900" cy="1588"/>
              </a:xfrm>
              <a:prstGeom prst="line">
                <a:avLst/>
              </a:prstGeom>
              <a:ln>
                <a:solidFill>
                  <a:srgbClr val="00009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" name="Straight Connector 113"/>
              <p:cNvCxnSpPr/>
              <p:nvPr/>
            </p:nvCxnSpPr>
            <p:spPr>
              <a:xfrm rot="16800000" flipH="1">
                <a:off x="5791994" y="3048794"/>
                <a:ext cx="87312" cy="12700"/>
              </a:xfrm>
              <a:prstGeom prst="line">
                <a:avLst/>
              </a:prstGeom>
              <a:ln>
                <a:solidFill>
                  <a:srgbClr val="00009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" name="Straight Connector 114"/>
              <p:cNvCxnSpPr/>
              <p:nvPr/>
            </p:nvCxnSpPr>
            <p:spPr>
              <a:xfrm rot="16800000" flipH="1">
                <a:off x="5791994" y="3201194"/>
                <a:ext cx="87312" cy="12700"/>
              </a:xfrm>
              <a:prstGeom prst="line">
                <a:avLst/>
              </a:prstGeom>
              <a:ln>
                <a:solidFill>
                  <a:srgbClr val="00009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" name="Straight Connector 115"/>
              <p:cNvCxnSpPr/>
              <p:nvPr/>
            </p:nvCxnSpPr>
            <p:spPr>
              <a:xfrm rot="16800000" flipH="1">
                <a:off x="5690394" y="3201194"/>
                <a:ext cx="87312" cy="12700"/>
              </a:xfrm>
              <a:prstGeom prst="line">
                <a:avLst/>
              </a:prstGeom>
              <a:ln>
                <a:solidFill>
                  <a:srgbClr val="00009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" name="Straight Connector 116"/>
              <p:cNvCxnSpPr/>
              <p:nvPr/>
            </p:nvCxnSpPr>
            <p:spPr>
              <a:xfrm rot="16800000" flipH="1">
                <a:off x="5690394" y="3061494"/>
                <a:ext cx="87312" cy="12700"/>
              </a:xfrm>
              <a:prstGeom prst="line">
                <a:avLst/>
              </a:prstGeom>
              <a:ln>
                <a:solidFill>
                  <a:srgbClr val="00009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" name="Straight Connector 117"/>
              <p:cNvCxnSpPr/>
              <p:nvPr/>
            </p:nvCxnSpPr>
            <p:spPr>
              <a:xfrm rot="16800000" flipH="1">
                <a:off x="5576094" y="3201194"/>
                <a:ext cx="87312" cy="12700"/>
              </a:xfrm>
              <a:prstGeom prst="line">
                <a:avLst/>
              </a:prstGeom>
              <a:ln>
                <a:solidFill>
                  <a:srgbClr val="00009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" name="Straight Connector 118"/>
              <p:cNvCxnSpPr/>
              <p:nvPr/>
            </p:nvCxnSpPr>
            <p:spPr>
              <a:xfrm rot="16800000" flipH="1">
                <a:off x="5576094" y="3048794"/>
                <a:ext cx="87312" cy="12700"/>
              </a:xfrm>
              <a:prstGeom prst="line">
                <a:avLst/>
              </a:prstGeom>
              <a:ln>
                <a:solidFill>
                  <a:srgbClr val="00009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0" name="Straight Connector 119"/>
              <p:cNvCxnSpPr/>
              <p:nvPr/>
            </p:nvCxnSpPr>
            <p:spPr>
              <a:xfrm rot="16800000" flipH="1">
                <a:off x="6579394" y="3201194"/>
                <a:ext cx="87312" cy="12700"/>
              </a:xfrm>
              <a:prstGeom prst="line">
                <a:avLst/>
              </a:prstGeom>
              <a:ln>
                <a:solidFill>
                  <a:srgbClr val="00009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1" name="Straight Connector 120"/>
              <p:cNvCxnSpPr/>
              <p:nvPr/>
            </p:nvCxnSpPr>
            <p:spPr>
              <a:xfrm rot="16800000" flipH="1">
                <a:off x="6680994" y="3201194"/>
                <a:ext cx="87312" cy="12700"/>
              </a:xfrm>
              <a:prstGeom prst="line">
                <a:avLst/>
              </a:prstGeom>
              <a:ln>
                <a:solidFill>
                  <a:srgbClr val="00009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" name="Straight Connector 121"/>
              <p:cNvCxnSpPr/>
              <p:nvPr/>
            </p:nvCxnSpPr>
            <p:spPr>
              <a:xfrm rot="16800000" flipH="1">
                <a:off x="6807994" y="3201194"/>
                <a:ext cx="87312" cy="12700"/>
              </a:xfrm>
              <a:prstGeom prst="line">
                <a:avLst/>
              </a:prstGeom>
              <a:ln>
                <a:solidFill>
                  <a:srgbClr val="00009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" name="Straight Connector 122"/>
              <p:cNvCxnSpPr/>
              <p:nvPr/>
            </p:nvCxnSpPr>
            <p:spPr>
              <a:xfrm rot="16800000" flipH="1">
                <a:off x="6579394" y="3048794"/>
                <a:ext cx="87312" cy="12700"/>
              </a:xfrm>
              <a:prstGeom prst="line">
                <a:avLst/>
              </a:prstGeom>
              <a:ln>
                <a:solidFill>
                  <a:srgbClr val="00009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" name="Straight Connector 123"/>
              <p:cNvCxnSpPr/>
              <p:nvPr/>
            </p:nvCxnSpPr>
            <p:spPr>
              <a:xfrm rot="16800000" flipH="1">
                <a:off x="6680994" y="3061494"/>
                <a:ext cx="87312" cy="12700"/>
              </a:xfrm>
              <a:prstGeom prst="line">
                <a:avLst/>
              </a:prstGeom>
              <a:ln>
                <a:solidFill>
                  <a:srgbClr val="00009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" name="Straight Connector 124"/>
              <p:cNvCxnSpPr/>
              <p:nvPr/>
            </p:nvCxnSpPr>
            <p:spPr>
              <a:xfrm rot="16800000" flipH="1">
                <a:off x="6807994" y="3048794"/>
                <a:ext cx="87312" cy="12700"/>
              </a:xfrm>
              <a:prstGeom prst="line">
                <a:avLst/>
              </a:prstGeom>
              <a:ln>
                <a:solidFill>
                  <a:srgbClr val="00009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50" name="TextBox 149"/>
          <p:cNvSpPr txBox="1"/>
          <p:nvPr/>
        </p:nvSpPr>
        <p:spPr>
          <a:xfrm>
            <a:off x="8394700" y="4495800"/>
            <a:ext cx="693381" cy="30777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+mn-cs"/>
              </a:rPr>
              <a:t>FHCal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pitchFamily="34" charset="-128"/>
              <a:cs typeface="+mn-cs"/>
            </a:endParaRPr>
          </a:p>
        </p:txBody>
      </p:sp>
      <p:sp>
        <p:nvSpPr>
          <p:cNvPr id="151" name="TextBox 150"/>
          <p:cNvSpPr txBox="1"/>
          <p:nvPr/>
        </p:nvSpPr>
        <p:spPr>
          <a:xfrm>
            <a:off x="8432800" y="4813300"/>
            <a:ext cx="533657" cy="30777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+mn-cs"/>
              </a:rPr>
              <a:t>FFD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48468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09" t="10382" r="26785" b="11237"/>
          <a:stretch>
            <a:fillRect/>
          </a:stretch>
        </p:blipFill>
        <p:spPr bwMode="auto">
          <a:xfrm>
            <a:off x="12700" y="691628"/>
            <a:ext cx="5156200" cy="4739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Овал 12"/>
          <p:cNvSpPr/>
          <p:nvPr/>
        </p:nvSpPr>
        <p:spPr bwMode="auto">
          <a:xfrm>
            <a:off x="3698875" y="3269204"/>
            <a:ext cx="142875" cy="22225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9" name="TextBox 18"/>
          <p:cNvSpPr txBox="1"/>
          <p:nvPr/>
        </p:nvSpPr>
        <p:spPr>
          <a:xfrm>
            <a:off x="5113354" y="714482"/>
            <a:ext cx="4030646" cy="2298065"/>
          </a:xfrm>
          <a:prstGeom prst="rect">
            <a:avLst/>
          </a:prstGeom>
          <a:solidFill>
            <a:srgbClr val="DFFBFF"/>
          </a:solidFill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20000"/>
              </a:lnSpc>
              <a:buFont typeface="Wingdings" pitchFamily="2" charset="2"/>
              <a:buChar char="v"/>
            </a:pPr>
            <a:r>
              <a:rPr lang="en-US" sz="2000" i="1" dirty="0" err="1" smtClean="0">
                <a:solidFill>
                  <a:srgbClr val="000090"/>
                </a:solidFill>
                <a:latin typeface="+mn-lt"/>
              </a:rPr>
              <a:t>Pb+Sc</a:t>
            </a:r>
            <a:r>
              <a:rPr lang="en-US" sz="2000" i="1" dirty="0" smtClean="0">
                <a:solidFill>
                  <a:srgbClr val="000090"/>
                </a:solidFill>
                <a:latin typeface="+mn-lt"/>
              </a:rPr>
              <a:t> “</a:t>
            </a:r>
            <a:r>
              <a:rPr lang="en-US" sz="2000" i="1" dirty="0" err="1" smtClean="0">
                <a:solidFill>
                  <a:srgbClr val="000090"/>
                </a:solidFill>
                <a:latin typeface="+mn-lt"/>
              </a:rPr>
              <a:t>Shashlyk</a:t>
            </a:r>
            <a:r>
              <a:rPr lang="en-US" sz="2000" i="1" dirty="0" smtClean="0">
                <a:solidFill>
                  <a:srgbClr val="000090"/>
                </a:solidFill>
                <a:latin typeface="+mn-lt"/>
              </a:rPr>
              <a:t>” </a:t>
            </a:r>
          </a:p>
          <a:p>
            <a:pPr marL="285750" indent="-285750">
              <a:lnSpc>
                <a:spcPct val="120000"/>
              </a:lnSpc>
              <a:buFont typeface="Wingdings" pitchFamily="2" charset="2"/>
              <a:buChar char="v"/>
            </a:pPr>
            <a:r>
              <a:rPr lang="en-US" sz="2000" i="1" dirty="0" smtClean="0">
                <a:solidFill>
                  <a:srgbClr val="000090"/>
                </a:solidFill>
              </a:rPr>
              <a:t>read</a:t>
            </a:r>
            <a:r>
              <a:rPr lang="en-US" sz="2000" i="1" dirty="0">
                <a:solidFill>
                  <a:srgbClr val="000090"/>
                </a:solidFill>
              </a:rPr>
              <a:t>-out: </a:t>
            </a:r>
            <a:r>
              <a:rPr lang="en-US" sz="2000" i="1" dirty="0" smtClean="0">
                <a:solidFill>
                  <a:srgbClr val="000090"/>
                </a:solidFill>
              </a:rPr>
              <a:t> </a:t>
            </a:r>
            <a:r>
              <a:rPr lang="en-US" sz="2000" i="1" dirty="0">
                <a:solidFill>
                  <a:srgbClr val="000090"/>
                </a:solidFill>
              </a:rPr>
              <a:t>WLS fibers + MAPD</a:t>
            </a:r>
          </a:p>
          <a:p>
            <a:pPr marL="285750" indent="-285750">
              <a:lnSpc>
                <a:spcPct val="120000"/>
              </a:lnSpc>
              <a:buFont typeface="Wingdings" pitchFamily="2" charset="2"/>
              <a:buChar char="v"/>
            </a:pPr>
            <a:r>
              <a:rPr lang="en-US" sz="2000" i="1" dirty="0">
                <a:solidFill>
                  <a:srgbClr val="000090"/>
                </a:solidFill>
                <a:sym typeface="SymbolPS" charset="0"/>
              </a:rPr>
              <a:t>L ~35</a:t>
            </a:r>
            <a:r>
              <a:rPr lang="en-US" sz="2000" i="1" dirty="0">
                <a:solidFill>
                  <a:srgbClr val="000090"/>
                </a:solidFill>
              </a:rPr>
              <a:t> cm (~ 14 X</a:t>
            </a:r>
            <a:r>
              <a:rPr lang="en-US" sz="2000" i="1" baseline="-25000" dirty="0">
                <a:solidFill>
                  <a:srgbClr val="000090"/>
                </a:solidFill>
              </a:rPr>
              <a:t>0</a:t>
            </a:r>
            <a:r>
              <a:rPr lang="en-US" sz="2000" i="1" dirty="0">
                <a:solidFill>
                  <a:srgbClr val="000090"/>
                </a:solidFill>
              </a:rPr>
              <a:t>)</a:t>
            </a:r>
            <a:endParaRPr lang="en-US" sz="2000" i="1" dirty="0" smtClean="0">
              <a:solidFill>
                <a:srgbClr val="000090"/>
              </a:solidFill>
              <a:latin typeface="+mn-lt"/>
            </a:endParaRPr>
          </a:p>
          <a:p>
            <a:pPr marL="285750" indent="-285750">
              <a:lnSpc>
                <a:spcPct val="120000"/>
              </a:lnSpc>
              <a:buFont typeface="Wingdings" pitchFamily="2" charset="2"/>
              <a:buChar char="v"/>
            </a:pPr>
            <a:r>
              <a:rPr lang="en-US" sz="2000" i="1" dirty="0" smtClean="0">
                <a:solidFill>
                  <a:srgbClr val="000090"/>
                </a:solidFill>
                <a:latin typeface="+mn-lt"/>
              </a:rPr>
              <a:t>Segmentation (4x4 cm</a:t>
            </a:r>
            <a:r>
              <a:rPr lang="en-US" sz="2000" i="1" baseline="30000" dirty="0" smtClean="0">
                <a:solidFill>
                  <a:srgbClr val="000090"/>
                </a:solidFill>
                <a:latin typeface="+mn-lt"/>
              </a:rPr>
              <a:t>2</a:t>
            </a:r>
            <a:r>
              <a:rPr lang="en-US" sz="2000" i="1" dirty="0" smtClean="0">
                <a:solidFill>
                  <a:srgbClr val="000090"/>
                </a:solidFill>
                <a:latin typeface="+mn-lt"/>
              </a:rPr>
              <a:t>), </a:t>
            </a:r>
          </a:p>
          <a:p>
            <a:pPr marL="285750" indent="-285750">
              <a:lnSpc>
                <a:spcPct val="120000"/>
              </a:lnSpc>
              <a:buFont typeface="Wingdings" pitchFamily="2" charset="2"/>
              <a:buChar char="v"/>
            </a:pPr>
            <a:r>
              <a:rPr lang="en-US" sz="2000" i="1" dirty="0" smtClean="0">
                <a:solidFill>
                  <a:srgbClr val="000090"/>
                </a:solidFill>
                <a:latin typeface="Symbol" charset="2"/>
                <a:cs typeface="Symbol" charset="2"/>
              </a:rPr>
              <a:t>s</a:t>
            </a:r>
            <a:r>
              <a:rPr lang="en-US" sz="2000" i="1" dirty="0" smtClean="0">
                <a:solidFill>
                  <a:srgbClr val="000090"/>
                </a:solidFill>
                <a:latin typeface="+mn-lt"/>
              </a:rPr>
              <a:t>(E) better than 5% @ 1 </a:t>
            </a:r>
            <a:r>
              <a:rPr lang="en-US" sz="2000" i="1" dirty="0" err="1" smtClean="0">
                <a:solidFill>
                  <a:srgbClr val="000090"/>
                </a:solidFill>
                <a:latin typeface="+mn-lt"/>
              </a:rPr>
              <a:t>GeV</a:t>
            </a:r>
            <a:r>
              <a:rPr lang="en-US" sz="2000" i="1" dirty="0" smtClean="0">
                <a:solidFill>
                  <a:srgbClr val="000090"/>
                </a:solidFill>
                <a:latin typeface="+mn-lt"/>
              </a:rPr>
              <a:t>; </a:t>
            </a:r>
          </a:p>
          <a:p>
            <a:pPr marL="285750" indent="-285750">
              <a:lnSpc>
                <a:spcPct val="120000"/>
              </a:lnSpc>
              <a:buFont typeface="Wingdings" pitchFamily="2" charset="2"/>
              <a:buChar char="v"/>
            </a:pPr>
            <a:r>
              <a:rPr lang="en-US" sz="2000" i="1" dirty="0" smtClean="0">
                <a:solidFill>
                  <a:srgbClr val="000090"/>
                </a:solidFill>
                <a:latin typeface="+mn-lt"/>
              </a:rPr>
              <a:t>time resolution ~500 </a:t>
            </a:r>
            <a:r>
              <a:rPr lang="en-US" sz="2000" i="1" dirty="0" err="1" smtClean="0">
                <a:solidFill>
                  <a:srgbClr val="000090"/>
                </a:solidFill>
                <a:latin typeface="+mn-lt"/>
              </a:rPr>
              <a:t>ps</a:t>
            </a:r>
            <a:r>
              <a:rPr lang="en-US" sz="2000" i="1" dirty="0" smtClean="0">
                <a:solidFill>
                  <a:srgbClr val="000090"/>
                </a:solidFill>
                <a:latin typeface="+mn-lt"/>
              </a:rPr>
              <a:t>  </a:t>
            </a:r>
            <a:endParaRPr lang="ru-RU" sz="2000" i="1" dirty="0">
              <a:solidFill>
                <a:srgbClr val="000090"/>
              </a:solidFill>
              <a:latin typeface="+mn-lt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14300" y="681561"/>
            <a:ext cx="3879588" cy="400110"/>
          </a:xfrm>
          <a:prstGeom prst="rect">
            <a:avLst/>
          </a:prstGeom>
          <a:solidFill>
            <a:srgbClr val="F9DCCF"/>
          </a:solidFill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0090"/>
                </a:solidFill>
                <a:latin typeface="Arial"/>
                <a:cs typeface="Arial"/>
              </a:rPr>
              <a:t>Barrel </a:t>
            </a:r>
            <a:r>
              <a:rPr lang="en-US" sz="2000" b="1" dirty="0">
                <a:solidFill>
                  <a:srgbClr val="000090"/>
                </a:solidFill>
                <a:latin typeface="Arial"/>
                <a:cs typeface="Arial"/>
              </a:rPr>
              <a:t>ECAL </a:t>
            </a:r>
            <a:r>
              <a:rPr lang="en-US" sz="2000" dirty="0">
                <a:solidFill>
                  <a:srgbClr val="000090"/>
                </a:solidFill>
                <a:latin typeface="Arial"/>
                <a:cs typeface="Arial"/>
              </a:rPr>
              <a:t>~ </a:t>
            </a:r>
            <a:r>
              <a:rPr lang="en-US" sz="2000" b="1" dirty="0" smtClean="0">
                <a:solidFill>
                  <a:srgbClr val="DE4E43"/>
                </a:solidFill>
                <a:latin typeface="Arial"/>
                <a:cs typeface="Arial"/>
              </a:rPr>
              <a:t>43 000</a:t>
            </a:r>
            <a:r>
              <a:rPr lang="en-US" sz="2000" dirty="0" smtClean="0">
                <a:solidFill>
                  <a:srgbClr val="000090"/>
                </a:solidFill>
                <a:latin typeface="Arial"/>
                <a:cs typeface="Arial"/>
              </a:rPr>
              <a:t>  modules</a:t>
            </a:r>
            <a:endParaRPr lang="ru-RU" sz="2000" dirty="0">
              <a:solidFill>
                <a:srgbClr val="000090"/>
              </a:solidFill>
              <a:latin typeface="Arial"/>
              <a:cs typeface="Arial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308101" y="2247900"/>
            <a:ext cx="2836332" cy="400110"/>
          </a:xfrm>
          <a:prstGeom prst="rect">
            <a:avLst/>
          </a:prstGeom>
          <a:solidFill>
            <a:srgbClr val="00009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>
                <a:solidFill>
                  <a:schemeClr val="bg1"/>
                </a:solidFill>
              </a:rPr>
              <a:t>p</a:t>
            </a:r>
            <a:r>
              <a:rPr lang="en-US" sz="2000" i="1" dirty="0" smtClean="0">
                <a:solidFill>
                  <a:schemeClr val="bg1"/>
                </a:solidFill>
              </a:rPr>
              <a:t>rojective geometry</a:t>
            </a:r>
            <a:endParaRPr lang="en-US" sz="2000" i="1" dirty="0">
              <a:solidFill>
                <a:schemeClr val="bg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698580" y="108083"/>
            <a:ext cx="5774412" cy="492443"/>
          </a:xfrm>
          <a:prstGeom prst="rect">
            <a:avLst/>
          </a:prstGeom>
          <a:solidFill>
            <a:srgbClr val="EEF3FF"/>
          </a:solidFill>
        </p:spPr>
        <p:txBody>
          <a:bodyPr wrap="none" rtlCol="0">
            <a:spAutoFit/>
          </a:bodyPr>
          <a:lstStyle/>
          <a:p>
            <a:r>
              <a:rPr lang="en-US" sz="2600" b="1" dirty="0" smtClean="0">
                <a:solidFill>
                  <a:srgbClr val="000090"/>
                </a:solidFill>
                <a:latin typeface="Arial" pitchFamily="34" charset="0"/>
                <a:cs typeface="Arial" pitchFamily="34" charset="0"/>
              </a:rPr>
              <a:t>Electromagnetic calorimeter: ECAL</a:t>
            </a:r>
            <a:endParaRPr lang="ru-RU" sz="2600" b="1" dirty="0">
              <a:solidFill>
                <a:srgbClr val="00009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1300" y="3091941"/>
            <a:ext cx="3390900" cy="2541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97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2" t="8987" r="22678" b="11047"/>
          <a:stretch>
            <a:fillRect/>
          </a:stretch>
        </p:blipFill>
        <p:spPr bwMode="auto">
          <a:xfrm>
            <a:off x="5448300" y="3136900"/>
            <a:ext cx="1059870" cy="730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557433" y="5092694"/>
            <a:ext cx="2212747" cy="400110"/>
          </a:xfrm>
          <a:prstGeom prst="rect">
            <a:avLst/>
          </a:prstGeom>
          <a:solidFill>
            <a:srgbClr val="F9DCCF"/>
          </a:solidFill>
        </p:spPr>
        <p:txBody>
          <a:bodyPr wrap="none" rtlCol="0" anchor="b">
            <a:spAutoFit/>
          </a:bodyPr>
          <a:lstStyle/>
          <a:p>
            <a:r>
              <a:rPr lang="en-US" sz="2000" i="1" dirty="0">
                <a:solidFill>
                  <a:srgbClr val="000090"/>
                </a:solidFill>
              </a:rPr>
              <a:t>m</a:t>
            </a:r>
            <a:r>
              <a:rPr lang="en-US" sz="2000" i="1" dirty="0" smtClean="0">
                <a:solidFill>
                  <a:srgbClr val="000090"/>
                </a:solidFill>
              </a:rPr>
              <a:t>odule prototype</a:t>
            </a:r>
            <a:endParaRPr lang="en-US" sz="2000" i="1" baseline="30000" dirty="0">
              <a:solidFill>
                <a:srgbClr val="000090"/>
              </a:solidFill>
            </a:endParaRPr>
          </a:p>
        </p:txBody>
      </p:sp>
      <p:cxnSp>
        <p:nvCxnSpPr>
          <p:cNvPr id="14" name="Прямая со стрелкой 13"/>
          <p:cNvCxnSpPr/>
          <p:nvPr/>
        </p:nvCxnSpPr>
        <p:spPr bwMode="auto">
          <a:xfrm>
            <a:off x="3822700" y="3390900"/>
            <a:ext cx="1790700" cy="660400"/>
          </a:xfrm>
          <a:prstGeom prst="straightConnector1">
            <a:avLst/>
          </a:prstGeom>
          <a:ln w="25400">
            <a:solidFill>
              <a:srgbClr val="FF0000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200400" y="5461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8" name="Picture 2" descr="\\dub-sv-fs1\Projects\JINR\MPD\DESIGN\WORKDATA\User_Folders\Osipov.Dmitriy\Для презентации\2017-08-25\9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1600" y="4685177"/>
            <a:ext cx="2515716" cy="1690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1553633" y="5867394"/>
            <a:ext cx="2155515" cy="400110"/>
          </a:xfrm>
          <a:prstGeom prst="rect">
            <a:avLst/>
          </a:prstGeom>
          <a:solidFill>
            <a:srgbClr val="F9DCCF"/>
          </a:solidFill>
        </p:spPr>
        <p:txBody>
          <a:bodyPr wrap="none" rtlCol="0" anchor="b">
            <a:spAutoFit/>
          </a:bodyPr>
          <a:lstStyle/>
          <a:p>
            <a:r>
              <a:rPr lang="en-US" sz="2000" i="1" dirty="0" smtClean="0">
                <a:solidFill>
                  <a:srgbClr val="000090"/>
                </a:solidFill>
              </a:rPr>
              <a:t>block of modules</a:t>
            </a:r>
            <a:endParaRPr lang="en-US" sz="2000" i="1" baseline="30000" dirty="0">
              <a:solidFill>
                <a:srgbClr val="000090"/>
              </a:solidFill>
            </a:endParaRPr>
          </a:p>
        </p:txBody>
      </p:sp>
      <p:pic>
        <p:nvPicPr>
          <p:cNvPr id="20" name="Picture 6" descr="NICA-Logo_4c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9400" y="25400"/>
            <a:ext cx="1244600" cy="613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34125"/>
            <a:ext cx="2133600" cy="476250"/>
          </a:xfrm>
        </p:spPr>
        <p:txBody>
          <a:bodyPr anchor="b"/>
          <a:lstStyle/>
          <a:p>
            <a:pPr>
              <a:defRPr/>
            </a:pPr>
            <a:r>
              <a:rPr lang="en-US" smtClean="0"/>
              <a:t>October 29, 2018</a:t>
            </a:r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34125"/>
            <a:ext cx="2895600" cy="476250"/>
          </a:xfrm>
        </p:spPr>
        <p:txBody>
          <a:bodyPr anchor="b"/>
          <a:lstStyle/>
          <a:p>
            <a:pPr>
              <a:defRPr/>
            </a:pPr>
            <a:r>
              <a:rPr lang="en-GB" smtClean="0"/>
              <a:t>V.Kekelidze, II Collaboration</a:t>
            </a: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34125"/>
            <a:ext cx="2133600" cy="476250"/>
          </a:xfrm>
        </p:spPr>
        <p:txBody>
          <a:bodyPr anchor="b"/>
          <a:lstStyle/>
          <a:p>
            <a:fld id="{4480217B-8183-4E7A-98AC-12846F6965A4}" type="slidenum">
              <a:rPr lang="ru-RU" smtClean="0"/>
              <a:pPr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65792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33" name="Group 7"/>
          <p:cNvGrpSpPr>
            <a:grpSpLocks/>
          </p:cNvGrpSpPr>
          <p:nvPr/>
        </p:nvGrpSpPr>
        <p:grpSpPr bwMode="auto">
          <a:xfrm>
            <a:off x="360040" y="116632"/>
            <a:ext cx="8532440" cy="6624736"/>
            <a:chOff x="1394741" y="1057808"/>
            <a:chExt cx="5638800" cy="5541963"/>
          </a:xfrm>
        </p:grpSpPr>
        <p:sp>
          <p:nvSpPr>
            <p:cNvPr id="21536" name="TextBox 5"/>
            <p:cNvSpPr txBox="1">
              <a:spLocks noChangeArrowheads="1"/>
            </p:cNvSpPr>
            <p:nvPr/>
          </p:nvSpPr>
          <p:spPr bwMode="auto">
            <a:xfrm>
              <a:off x="3429000" y="3581400"/>
              <a:ext cx="762000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400" b="1">
                  <a:solidFill>
                    <a:srgbClr val="FFFF00"/>
                  </a:solidFill>
                </a:rPr>
                <a:t>NICA</a:t>
              </a:r>
            </a:p>
          </p:txBody>
        </p:sp>
        <p:pic>
          <p:nvPicPr>
            <p:cNvPr id="21537" name="Picture 1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94741" y="1057808"/>
              <a:ext cx="5638800" cy="5541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8" name="TextBox 17"/>
          <p:cNvSpPr txBox="1"/>
          <p:nvPr/>
        </p:nvSpPr>
        <p:spPr>
          <a:xfrm>
            <a:off x="467544" y="6074325"/>
            <a:ext cx="8352928" cy="595035"/>
          </a:xfrm>
          <a:prstGeom prst="rect">
            <a:avLst/>
          </a:prstGeom>
          <a:solidFill>
            <a:srgbClr val="000090"/>
          </a:solidFill>
        </p:spPr>
        <p:txBody>
          <a:bodyPr wrap="square" rtlCol="0" anchor="b">
            <a:spAutoFit/>
          </a:bodyPr>
          <a:lstStyle/>
          <a:p>
            <a:pPr>
              <a:lnSpc>
                <a:spcPct val="80000"/>
              </a:lnSpc>
            </a:pPr>
            <a:r>
              <a:rPr lang="en-US" sz="2000" i="1" dirty="0" smtClean="0">
                <a:solidFill>
                  <a:schemeClr val="bg1"/>
                </a:solidFill>
                <a:latin typeface="Arial"/>
                <a:cs typeface="Arial"/>
              </a:rPr>
              <a:t>                                                                             baryonic density  </a:t>
            </a:r>
            <a:r>
              <a:rPr lang="en-US" sz="2000" i="1" dirty="0" smtClean="0">
                <a:solidFill>
                  <a:schemeClr val="bg1"/>
                </a:solidFill>
                <a:latin typeface="Symbol" charset="2"/>
                <a:cs typeface="Symbol" charset="2"/>
              </a:rPr>
              <a:t>r / r</a:t>
            </a:r>
            <a:r>
              <a:rPr lang="en-US" sz="2000" i="1" baseline="-25000" dirty="0" smtClean="0">
                <a:solidFill>
                  <a:schemeClr val="bg1"/>
                </a:solidFill>
                <a:latin typeface="Symbol" charset="2"/>
                <a:cs typeface="Symbol" charset="2"/>
              </a:rPr>
              <a:t>0</a:t>
            </a:r>
            <a:endParaRPr lang="en-US" sz="2000" i="1" dirty="0">
              <a:solidFill>
                <a:schemeClr val="bg1"/>
              </a:solidFill>
              <a:latin typeface="Symbol" charset="2"/>
              <a:cs typeface="Symbol" charset="2"/>
            </a:endParaRPr>
          </a:p>
          <a:p>
            <a:pPr>
              <a:lnSpc>
                <a:spcPct val="80000"/>
              </a:lnSpc>
            </a:pPr>
            <a:r>
              <a:rPr lang="en-US" sz="2000" i="1" dirty="0" smtClean="0">
                <a:solidFill>
                  <a:schemeClr val="bg1"/>
                </a:solidFill>
                <a:latin typeface="Symbol" charset="2"/>
                <a:cs typeface="Symbol" charset="2"/>
              </a:rPr>
              <a:t>             0                                       1                                           r</a:t>
            </a:r>
            <a:r>
              <a:rPr lang="en-US" sz="2000" i="1" baseline="-25000" dirty="0" smtClean="0">
                <a:solidFill>
                  <a:schemeClr val="bg1"/>
                </a:solidFill>
                <a:latin typeface="Symbol" charset="2"/>
                <a:cs typeface="Symbol" charset="2"/>
              </a:rPr>
              <a:t>0 </a:t>
            </a:r>
            <a:r>
              <a:rPr lang="en-US" sz="2000" i="1" dirty="0" smtClean="0">
                <a:solidFill>
                  <a:schemeClr val="bg1"/>
                </a:solidFill>
                <a:latin typeface="Symbol" charset="2"/>
                <a:cs typeface="Symbol" charset="2"/>
              </a:rPr>
              <a:t>= 0,16 </a:t>
            </a:r>
            <a:r>
              <a:rPr lang="en-US" sz="2000" i="1" dirty="0" smtClean="0">
                <a:solidFill>
                  <a:schemeClr val="bg1"/>
                </a:solidFill>
                <a:latin typeface="Arial"/>
                <a:cs typeface="Arial"/>
              </a:rPr>
              <a:t>fm</a:t>
            </a:r>
            <a:r>
              <a:rPr lang="en-US" sz="2000" i="1" baseline="30000" dirty="0" smtClean="0">
                <a:solidFill>
                  <a:schemeClr val="bg1"/>
                </a:solidFill>
                <a:latin typeface="Symbol" charset="2"/>
                <a:cs typeface="Symbol" charset="2"/>
              </a:rPr>
              <a:t>-3</a:t>
            </a:r>
            <a:endParaRPr lang="en-US" sz="2000" i="1" baseline="30000" dirty="0">
              <a:solidFill>
                <a:schemeClr val="bg1"/>
              </a:solidFill>
              <a:latin typeface="Symbol" charset="2"/>
              <a:cs typeface="Symbol" charset="2"/>
            </a:endParaRPr>
          </a:p>
        </p:txBody>
      </p:sp>
      <p:sp>
        <p:nvSpPr>
          <p:cNvPr id="2" name="Block Arc 1"/>
          <p:cNvSpPr/>
          <p:nvPr/>
        </p:nvSpPr>
        <p:spPr>
          <a:xfrm>
            <a:off x="3491880" y="5517232"/>
            <a:ext cx="1080120" cy="1008112"/>
          </a:xfrm>
          <a:prstGeom prst="blockArc">
            <a:avLst/>
          </a:prstGeom>
          <a:solidFill>
            <a:srgbClr val="00009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644900" y="5651956"/>
            <a:ext cx="800100" cy="369332"/>
          </a:xfrm>
          <a:prstGeom prst="rect">
            <a:avLst/>
          </a:prstGeom>
          <a:solidFill>
            <a:srgbClr val="000090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nuclei</a:t>
            </a:r>
            <a:endParaRPr lang="en-US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21521" name="TextBox 21"/>
          <p:cNvSpPr txBox="1">
            <a:spLocks noChangeArrowheads="1"/>
          </p:cNvSpPr>
          <p:nvPr/>
        </p:nvSpPr>
        <p:spPr bwMode="auto">
          <a:xfrm>
            <a:off x="6255808" y="3945464"/>
            <a:ext cx="1317625" cy="338138"/>
          </a:xfrm>
          <a:prstGeom prst="rect">
            <a:avLst/>
          </a:prstGeom>
          <a:solidFill>
            <a:srgbClr val="30499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ru-RU" sz="1600">
                <a:solidFill>
                  <a:schemeClr val="bg1"/>
                </a:solidFill>
              </a:rPr>
              <a:t> </a:t>
            </a:r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21530" name="TextBox 10"/>
          <p:cNvSpPr txBox="1">
            <a:spLocks noChangeArrowheads="1"/>
          </p:cNvSpPr>
          <p:nvPr/>
        </p:nvSpPr>
        <p:spPr bwMode="auto">
          <a:xfrm>
            <a:off x="5076056" y="3244914"/>
            <a:ext cx="3600400" cy="400110"/>
          </a:xfrm>
          <a:prstGeom prst="rect">
            <a:avLst/>
          </a:prstGeom>
          <a:solidFill>
            <a:srgbClr val="30499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en-US" sz="2000" i="1" dirty="0" smtClean="0">
              <a:solidFill>
                <a:srgbClr val="FFFF00"/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3995936" y="3429000"/>
            <a:ext cx="2262252" cy="2088233"/>
            <a:chOff x="4077674" y="3429000"/>
            <a:chExt cx="2201110" cy="2088233"/>
          </a:xfrm>
        </p:grpSpPr>
        <p:sp>
          <p:nvSpPr>
            <p:cNvPr id="17" name="TextBox 10"/>
            <p:cNvSpPr txBox="1">
              <a:spLocks noChangeArrowheads="1"/>
            </p:cNvSpPr>
            <p:nvPr/>
          </p:nvSpPr>
          <p:spPr bwMode="auto">
            <a:xfrm>
              <a:off x="5198664" y="3429000"/>
              <a:ext cx="1080120" cy="461665"/>
            </a:xfrm>
            <a:prstGeom prst="rect">
              <a:avLst/>
            </a:prstGeom>
            <a:solidFill>
              <a:srgbClr val="3049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b="1" dirty="0" smtClean="0">
                  <a:solidFill>
                    <a:srgbClr val="FFFF00"/>
                  </a:solidFill>
                </a:rPr>
                <a:t>NICA</a:t>
              </a:r>
            </a:p>
          </p:txBody>
        </p:sp>
        <p:cxnSp>
          <p:nvCxnSpPr>
            <p:cNvPr id="5" name="Curved Connector 4"/>
            <p:cNvCxnSpPr/>
            <p:nvPr/>
          </p:nvCxnSpPr>
          <p:spPr>
            <a:xfrm rot="5400000" flipH="1" flipV="1">
              <a:off x="3951173" y="4059558"/>
              <a:ext cx="1584176" cy="1331174"/>
            </a:xfrm>
            <a:prstGeom prst="curvedConnector3">
              <a:avLst>
                <a:gd name="adj1" fmla="val 50000"/>
              </a:avLst>
            </a:prstGeom>
            <a:ln w="57150" cmpd="sng">
              <a:solidFill>
                <a:srgbClr val="FFFF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oup 3"/>
          <p:cNvGrpSpPr/>
          <p:nvPr/>
        </p:nvGrpSpPr>
        <p:grpSpPr>
          <a:xfrm>
            <a:off x="1711855" y="4150781"/>
            <a:ext cx="3427940" cy="1513417"/>
            <a:chOff x="1826155" y="4201581"/>
            <a:chExt cx="3427940" cy="1513417"/>
          </a:xfrm>
        </p:grpSpPr>
        <p:pic>
          <p:nvPicPr>
            <p:cNvPr id="21519" name="Picture 19" descr="500px-Quark_structure_proton.svg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8801" y="4836053"/>
              <a:ext cx="592666" cy="592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20" name="Picture 25" descr="525px-Quark_structure_neutron.svg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94050" y="5149848"/>
              <a:ext cx="565150" cy="565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23" name="Picture 24" descr="525px-Quark_structure_neutron.svg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96216" y="4201581"/>
              <a:ext cx="518583" cy="5185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25" name="Picture 22" descr="500px-Quark_structure_proton.svg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6155" y="4351864"/>
              <a:ext cx="510645" cy="5106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26" name="Picture 20" descr="500px-Quark_structure_proton.svg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99000" y="4766203"/>
              <a:ext cx="555095" cy="5550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2" name="Rectangle 11"/>
          <p:cNvSpPr/>
          <p:nvPr/>
        </p:nvSpPr>
        <p:spPr>
          <a:xfrm>
            <a:off x="4860032" y="5445224"/>
            <a:ext cx="792088" cy="576064"/>
          </a:xfrm>
          <a:prstGeom prst="rect">
            <a:avLst/>
          </a:prstGeom>
          <a:solidFill>
            <a:srgbClr val="314B9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4427984" y="3297684"/>
            <a:ext cx="792088" cy="576064"/>
          </a:xfrm>
          <a:prstGeom prst="rect">
            <a:avLst/>
          </a:prstGeom>
          <a:solidFill>
            <a:srgbClr val="314B9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Connector 19"/>
          <p:cNvCxnSpPr/>
          <p:nvPr/>
        </p:nvCxnSpPr>
        <p:spPr>
          <a:xfrm>
            <a:off x="4102100" y="6046688"/>
            <a:ext cx="0" cy="216024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1475656" y="6021288"/>
            <a:ext cx="0" cy="216024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1"/>
          <p:cNvSpPr txBox="1">
            <a:spLocks noChangeArrowheads="1"/>
          </p:cNvSpPr>
          <p:nvPr/>
        </p:nvSpPr>
        <p:spPr bwMode="auto">
          <a:xfrm>
            <a:off x="1772709" y="491064"/>
            <a:ext cx="716491" cy="338138"/>
          </a:xfrm>
          <a:prstGeom prst="rect">
            <a:avLst/>
          </a:prstGeom>
          <a:solidFill>
            <a:srgbClr val="30499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ru-RU" sz="1600">
                <a:solidFill>
                  <a:schemeClr val="bg1"/>
                </a:solidFill>
              </a:rPr>
              <a:t> </a:t>
            </a:r>
            <a:endParaRPr lang="en-US" sz="1600">
              <a:solidFill>
                <a:schemeClr val="bg1"/>
              </a:solidFill>
            </a:endParaRPr>
          </a:p>
        </p:txBody>
      </p:sp>
      <p:grpSp>
        <p:nvGrpSpPr>
          <p:cNvPr id="21508" name="Group 21507"/>
          <p:cNvGrpSpPr/>
          <p:nvPr/>
        </p:nvGrpSpPr>
        <p:grpSpPr>
          <a:xfrm>
            <a:off x="1573188" y="565572"/>
            <a:ext cx="3036912" cy="5352628"/>
            <a:chOff x="1573188" y="565572"/>
            <a:chExt cx="3036912" cy="5352628"/>
          </a:xfrm>
        </p:grpSpPr>
        <p:sp>
          <p:nvSpPr>
            <p:cNvPr id="22" name="TextBox 10"/>
            <p:cNvSpPr txBox="1">
              <a:spLocks noChangeArrowheads="1"/>
            </p:cNvSpPr>
            <p:nvPr/>
          </p:nvSpPr>
          <p:spPr bwMode="auto">
            <a:xfrm>
              <a:off x="1573188" y="565572"/>
              <a:ext cx="3036912" cy="400110"/>
            </a:xfrm>
            <a:prstGeom prst="rect">
              <a:avLst/>
            </a:prstGeom>
            <a:solidFill>
              <a:srgbClr val="3049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 b="1" dirty="0" smtClean="0">
                  <a:solidFill>
                    <a:schemeClr val="bg1"/>
                  </a:solidFill>
                </a:rPr>
                <a:t>LHC</a:t>
              </a:r>
            </a:p>
          </p:txBody>
        </p:sp>
        <p:grpSp>
          <p:nvGrpSpPr>
            <p:cNvPr id="21507" name="Group 21506"/>
            <p:cNvGrpSpPr/>
            <p:nvPr/>
          </p:nvGrpSpPr>
          <p:grpSpPr>
            <a:xfrm>
              <a:off x="1727200" y="1092200"/>
              <a:ext cx="1752600" cy="4826000"/>
              <a:chOff x="1727200" y="1092200"/>
              <a:chExt cx="1752600" cy="4826000"/>
            </a:xfrm>
          </p:grpSpPr>
          <p:cxnSp>
            <p:nvCxnSpPr>
              <p:cNvPr id="27" name="Curved Connector 26"/>
              <p:cNvCxnSpPr/>
              <p:nvPr/>
            </p:nvCxnSpPr>
            <p:spPr>
              <a:xfrm>
                <a:off x="1727200" y="5334000"/>
                <a:ext cx="1752600" cy="584200"/>
              </a:xfrm>
              <a:prstGeom prst="curvedConnector3">
                <a:avLst>
                  <a:gd name="adj1" fmla="val 725"/>
                </a:avLst>
              </a:prstGeom>
              <a:ln w="76200" cmpd="sng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506" name="Straight Arrow Connector 21505"/>
              <p:cNvCxnSpPr/>
              <p:nvPr/>
            </p:nvCxnSpPr>
            <p:spPr>
              <a:xfrm flipV="1">
                <a:off x="1727200" y="1092200"/>
                <a:ext cx="76200" cy="4267200"/>
              </a:xfrm>
              <a:prstGeom prst="straightConnector1">
                <a:avLst/>
              </a:prstGeom>
              <a:ln w="76200" cmpd="sng"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1514" name="Group 21513"/>
          <p:cNvGrpSpPr/>
          <p:nvPr/>
        </p:nvGrpSpPr>
        <p:grpSpPr>
          <a:xfrm>
            <a:off x="1498600" y="119380"/>
            <a:ext cx="1676400" cy="5913119"/>
            <a:chOff x="1498600" y="119380"/>
            <a:chExt cx="2425700" cy="5913119"/>
          </a:xfrm>
        </p:grpSpPr>
        <p:sp>
          <p:nvSpPr>
            <p:cNvPr id="21512" name="Right Triangle 21511"/>
            <p:cNvSpPr/>
            <p:nvPr/>
          </p:nvSpPr>
          <p:spPr>
            <a:xfrm flipV="1">
              <a:off x="1498600" y="119380"/>
              <a:ext cx="2425700" cy="5913119"/>
            </a:xfrm>
            <a:prstGeom prst="rtTriangle">
              <a:avLst/>
            </a:prstGeom>
            <a:gradFill>
              <a:gsLst>
                <a:gs pos="0">
                  <a:schemeClr val="accent1">
                    <a:tint val="100000"/>
                    <a:shade val="100000"/>
                    <a:satMod val="130000"/>
                    <a:alpha val="4500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 </a:t>
              </a:r>
              <a:endParaRPr lang="en-US" dirty="0"/>
            </a:p>
          </p:txBody>
        </p:sp>
        <p:sp>
          <p:nvSpPr>
            <p:cNvPr id="21513" name="TextBox 21512"/>
            <p:cNvSpPr txBox="1"/>
            <p:nvPr/>
          </p:nvSpPr>
          <p:spPr>
            <a:xfrm>
              <a:off x="1663700" y="203200"/>
              <a:ext cx="1943101" cy="707886"/>
            </a:xfrm>
            <a:prstGeom prst="rect">
              <a:avLst/>
            </a:prstGeom>
            <a:solidFill>
              <a:schemeClr val="accent5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i="1" dirty="0" smtClean="0">
                  <a:solidFill>
                    <a:srgbClr val="000090"/>
                  </a:solidFill>
                </a:rPr>
                <a:t>Lattice</a:t>
              </a:r>
            </a:p>
            <a:p>
              <a:pPr algn="ctr"/>
              <a:r>
                <a:rPr lang="en-US" sz="2000" b="1" i="1" dirty="0" smtClean="0">
                  <a:solidFill>
                    <a:srgbClr val="000090"/>
                  </a:solidFill>
                </a:rPr>
                <a:t>QCD </a:t>
              </a:r>
              <a:endParaRPr lang="en-US" sz="2000" b="1" i="1" dirty="0">
                <a:solidFill>
                  <a:srgbClr val="000090"/>
                </a:solidFill>
              </a:endParaRPr>
            </a:p>
          </p:txBody>
        </p:sp>
      </p:grpSp>
      <p:sp>
        <p:nvSpPr>
          <p:cNvPr id="21515" name="TextBox 21514"/>
          <p:cNvSpPr txBox="1"/>
          <p:nvPr/>
        </p:nvSpPr>
        <p:spPr>
          <a:xfrm>
            <a:off x="431800" y="3746500"/>
            <a:ext cx="1005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2 10</a:t>
            </a:r>
            <a:r>
              <a:rPr lang="ru-RU" baseline="30000" dirty="0" smtClean="0">
                <a:solidFill>
                  <a:schemeClr val="bg1"/>
                </a:solidFill>
              </a:rPr>
              <a:t>12</a:t>
            </a:r>
            <a:r>
              <a:rPr lang="en-US" baseline="30000" dirty="0" smtClean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K</a:t>
            </a:r>
            <a:endParaRPr lang="en-US" baseline="30000" dirty="0">
              <a:solidFill>
                <a:schemeClr val="bg1"/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October 29, 2018</a:t>
            </a:r>
            <a:endParaRPr lang="ru-RU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V.Kekelidze, II Collaboration</a:t>
            </a:r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07510-CD4E-4320-B1B7-E77576364A88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06524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1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2900" y="3323304"/>
            <a:ext cx="3319461" cy="3387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 descr="\\DUB-SV-FS1\Projects\JINR\MPD\DESIGN\WORKDATA\Andrey.Sharov\Rama_Sila\Картинки_V1\4.bm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1" y="1252717"/>
            <a:ext cx="3200399" cy="24024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" t="8888" r="2779" b="9135"/>
          <a:stretch>
            <a:fillRect/>
          </a:stretch>
        </p:blipFill>
        <p:spPr bwMode="auto">
          <a:xfrm>
            <a:off x="304799" y="3932344"/>
            <a:ext cx="4615035" cy="2201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\\DUB-SV-FS1\Projects\JINR\MPD\DESIGN\WORKDATA\Andrey.Sharov\Tehnol_sbor_V1\For_prezentac\10.bm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3764" y="1249364"/>
            <a:ext cx="4264186" cy="2027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6"/>
          <p:cNvSpPr txBox="1">
            <a:spLocks noChangeArrowheads="1"/>
          </p:cNvSpPr>
          <p:nvPr/>
        </p:nvSpPr>
        <p:spPr bwMode="auto">
          <a:xfrm>
            <a:off x="1973263" y="160338"/>
            <a:ext cx="5058597" cy="461665"/>
          </a:xfrm>
          <a:prstGeom prst="rect">
            <a:avLst/>
          </a:prstGeom>
          <a:solidFill>
            <a:srgbClr val="AEFFFB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000090"/>
                </a:solidFill>
              </a:rPr>
              <a:t>t</a:t>
            </a:r>
            <a:r>
              <a:rPr lang="en-US" sz="2400" b="1" dirty="0" smtClean="0">
                <a:solidFill>
                  <a:srgbClr val="000090"/>
                </a:solidFill>
              </a:rPr>
              <a:t>wo scenarios of </a:t>
            </a:r>
            <a:r>
              <a:rPr lang="en-US" sz="2400" b="1" dirty="0" err="1" smtClean="0">
                <a:solidFill>
                  <a:srgbClr val="000090"/>
                </a:solidFill>
              </a:rPr>
              <a:t>ECal</a:t>
            </a:r>
            <a:r>
              <a:rPr lang="en-US" sz="2400" b="1" dirty="0" smtClean="0">
                <a:solidFill>
                  <a:srgbClr val="000090"/>
                </a:solidFill>
              </a:rPr>
              <a:t> integration</a:t>
            </a:r>
            <a:endParaRPr lang="en-US" sz="2400" b="1" dirty="0">
              <a:solidFill>
                <a:srgbClr val="00009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498600" y="825500"/>
            <a:ext cx="1477087" cy="400110"/>
          </a:xfrm>
          <a:prstGeom prst="rect">
            <a:avLst/>
          </a:prstGeom>
          <a:solidFill>
            <a:srgbClr val="FBF1D7"/>
          </a:solidFill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0090"/>
                </a:solidFill>
              </a:rPr>
              <a:t>s</a:t>
            </a:r>
            <a:r>
              <a:rPr lang="en-US" sz="2000" b="1" dirty="0" smtClean="0">
                <a:solidFill>
                  <a:srgbClr val="000090"/>
                </a:solidFill>
              </a:rPr>
              <a:t>cenario A</a:t>
            </a:r>
            <a:endParaRPr lang="en-US" sz="2000" b="1" dirty="0">
              <a:solidFill>
                <a:srgbClr val="00009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121400" y="774700"/>
            <a:ext cx="1496123" cy="400110"/>
          </a:xfrm>
          <a:prstGeom prst="rect">
            <a:avLst/>
          </a:prstGeom>
          <a:solidFill>
            <a:srgbClr val="FBF1D7"/>
          </a:solidFill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0090"/>
                </a:solidFill>
              </a:rPr>
              <a:t>s</a:t>
            </a:r>
            <a:r>
              <a:rPr lang="en-US" sz="2000" b="1" dirty="0" smtClean="0">
                <a:solidFill>
                  <a:srgbClr val="000090"/>
                </a:solidFill>
              </a:rPr>
              <a:t>cenario B</a:t>
            </a:r>
            <a:endParaRPr lang="en-US" sz="2000" b="1" dirty="0">
              <a:solidFill>
                <a:srgbClr val="00009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679700" y="1524000"/>
            <a:ext cx="15018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 smtClean="0">
                <a:solidFill>
                  <a:srgbClr val="000090"/>
                </a:solidFill>
              </a:rPr>
              <a:t>184</a:t>
            </a:r>
            <a:r>
              <a:rPr lang="en-US" sz="2000" i="1" dirty="0" smtClean="0">
                <a:solidFill>
                  <a:srgbClr val="000090"/>
                </a:solidFill>
              </a:rPr>
              <a:t> towers</a:t>
            </a:r>
            <a:endParaRPr lang="en-US" sz="2000" i="1" dirty="0">
              <a:solidFill>
                <a:srgbClr val="00009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124200" y="1981200"/>
            <a:ext cx="9459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 smtClean="0">
                <a:solidFill>
                  <a:srgbClr val="000090"/>
                </a:solidFill>
              </a:rPr>
              <a:t>5</a:t>
            </a:r>
            <a:r>
              <a:rPr lang="en-US" sz="2000" i="1" dirty="0" smtClean="0">
                <a:solidFill>
                  <a:srgbClr val="000090"/>
                </a:solidFill>
              </a:rPr>
              <a:t> tons</a:t>
            </a:r>
            <a:endParaRPr lang="en-US" sz="2000" i="1" dirty="0">
              <a:solidFill>
                <a:srgbClr val="000090"/>
              </a:solidFill>
            </a:endParaRPr>
          </a:p>
        </p:txBody>
      </p:sp>
      <p:cxnSp>
        <p:nvCxnSpPr>
          <p:cNvPr id="17" name="Curved Connector 16"/>
          <p:cNvCxnSpPr/>
          <p:nvPr/>
        </p:nvCxnSpPr>
        <p:spPr>
          <a:xfrm>
            <a:off x="9144000" y="0"/>
            <a:ext cx="914400" cy="914400"/>
          </a:xfrm>
          <a:prstGeom prst="curvedConnector3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Curved Connector 18"/>
          <p:cNvCxnSpPr/>
          <p:nvPr/>
        </p:nvCxnSpPr>
        <p:spPr>
          <a:xfrm rot="5400000">
            <a:off x="2025650" y="3448050"/>
            <a:ext cx="1638300" cy="1041400"/>
          </a:xfrm>
          <a:prstGeom prst="curvedConnector3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7620000" y="1244600"/>
            <a:ext cx="13095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 smtClean="0">
                <a:solidFill>
                  <a:srgbClr val="000090"/>
                </a:solidFill>
              </a:rPr>
              <a:t>~ </a:t>
            </a:r>
            <a:r>
              <a:rPr lang="en-US" sz="2000" b="1" i="1" dirty="0">
                <a:solidFill>
                  <a:srgbClr val="000090"/>
                </a:solidFill>
              </a:rPr>
              <a:t>9</a:t>
            </a:r>
            <a:r>
              <a:rPr lang="en-US" sz="2000" b="1" i="1" dirty="0" smtClean="0">
                <a:solidFill>
                  <a:srgbClr val="000090"/>
                </a:solidFill>
              </a:rPr>
              <a:t>0</a:t>
            </a:r>
            <a:r>
              <a:rPr lang="en-US" sz="2000" i="1" dirty="0" smtClean="0">
                <a:solidFill>
                  <a:srgbClr val="000090"/>
                </a:solidFill>
              </a:rPr>
              <a:t> tons</a:t>
            </a:r>
            <a:endParaRPr lang="en-US" sz="2000" i="1" dirty="0">
              <a:solidFill>
                <a:srgbClr val="00009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00100" y="2794000"/>
            <a:ext cx="1088933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i="1" dirty="0" smtClean="0">
                <a:solidFill>
                  <a:srgbClr val="000090"/>
                </a:solidFill>
              </a:rPr>
              <a:t>5520 mm</a:t>
            </a:r>
            <a:endParaRPr lang="en-US" sz="1600" i="1" dirty="0">
              <a:solidFill>
                <a:srgbClr val="000090"/>
              </a:solidFill>
            </a:endParaRPr>
          </a:p>
        </p:txBody>
      </p:sp>
      <p:pic>
        <p:nvPicPr>
          <p:cNvPr id="18" name="Picture 6" descr="NICA-Logo_4c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9400" y="25400"/>
            <a:ext cx="1244600" cy="613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21425"/>
            <a:ext cx="2133600" cy="476250"/>
          </a:xfrm>
        </p:spPr>
        <p:txBody>
          <a:bodyPr anchor="b"/>
          <a:lstStyle/>
          <a:p>
            <a:pPr>
              <a:defRPr/>
            </a:pPr>
            <a:r>
              <a:rPr lang="en-US" smtClean="0"/>
              <a:t>October 29, 2018</a:t>
            </a:r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21425"/>
            <a:ext cx="2895600" cy="476250"/>
          </a:xfrm>
        </p:spPr>
        <p:txBody>
          <a:bodyPr anchor="b"/>
          <a:lstStyle/>
          <a:p>
            <a:pPr>
              <a:defRPr/>
            </a:pPr>
            <a:r>
              <a:rPr lang="en-GB" smtClean="0"/>
              <a:t>V.Kekelidze, II Collaboration</a:t>
            </a: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21425"/>
            <a:ext cx="2133600" cy="476250"/>
          </a:xfrm>
        </p:spPr>
        <p:txBody>
          <a:bodyPr anchor="b"/>
          <a:lstStyle/>
          <a:p>
            <a:fld id="{4480217B-8183-4E7A-98AC-12846F6965A4}" type="slidenum">
              <a:rPr lang="ru-RU" smtClean="0"/>
              <a:pPr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97783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1"/>
          <p:cNvSpPr txBox="1">
            <a:spLocks noChangeArrowheads="1"/>
          </p:cNvSpPr>
          <p:nvPr/>
        </p:nvSpPr>
        <p:spPr bwMode="auto">
          <a:xfrm>
            <a:off x="25400" y="770235"/>
            <a:ext cx="3771900" cy="1323439"/>
          </a:xfrm>
          <a:prstGeom prst="rect">
            <a:avLst/>
          </a:prstGeom>
          <a:solidFill>
            <a:srgbClr val="EAFCFF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i="1" dirty="0" smtClean="0">
                <a:solidFill>
                  <a:srgbClr val="000090"/>
                </a:solidFill>
                <a:latin typeface="Arial"/>
                <a:cs typeface="Arial"/>
              </a:rPr>
              <a:t>technology transfer </a:t>
            </a:r>
          </a:p>
          <a:p>
            <a:pPr eaLnBrk="1" hangingPunct="1"/>
            <a:r>
              <a:rPr lang="en-US" sz="2000" i="1" dirty="0" smtClean="0">
                <a:solidFill>
                  <a:srgbClr val="000090"/>
                </a:solidFill>
                <a:latin typeface="Arial"/>
                <a:cs typeface="Arial"/>
              </a:rPr>
              <a:t>from </a:t>
            </a:r>
            <a:r>
              <a:rPr lang="en-US" sz="2000" b="1" i="1" dirty="0">
                <a:solidFill>
                  <a:srgbClr val="DE4E43"/>
                </a:solidFill>
                <a:latin typeface="Arial"/>
                <a:cs typeface="Arial"/>
              </a:rPr>
              <a:t>ALICE/CERN</a:t>
            </a:r>
            <a:r>
              <a:rPr lang="en-US" sz="2000" b="1" i="1" dirty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endParaRPr lang="en-US" sz="2000" b="1" i="1" dirty="0" smtClean="0">
              <a:solidFill>
                <a:srgbClr val="000090"/>
              </a:solidFill>
              <a:latin typeface="Arial"/>
              <a:cs typeface="Arial"/>
            </a:endParaRPr>
          </a:p>
          <a:p>
            <a:pPr marL="342900" indent="-342900" eaLnBrk="1" hangingPunct="1">
              <a:buFont typeface="Arial"/>
              <a:buChar char="•"/>
            </a:pPr>
            <a:r>
              <a:rPr lang="en-US" sz="2000" b="1" i="1" dirty="0" smtClean="0">
                <a:solidFill>
                  <a:srgbClr val="000090"/>
                </a:solidFill>
                <a:latin typeface="Arial"/>
                <a:cs typeface="Arial"/>
              </a:rPr>
              <a:t>MAPS</a:t>
            </a:r>
            <a:r>
              <a:rPr lang="en-US" sz="2000" i="1" dirty="0" smtClean="0">
                <a:solidFill>
                  <a:srgbClr val="000090"/>
                </a:solidFill>
                <a:latin typeface="Arial"/>
                <a:cs typeface="Arial"/>
              </a:rPr>
              <a:t> of new</a:t>
            </a:r>
            <a:r>
              <a:rPr lang="en-US" sz="2000" b="1" i="1" dirty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en-US" sz="2000" b="1" i="1" dirty="0" smtClean="0">
                <a:solidFill>
                  <a:srgbClr val="000090"/>
                </a:solidFill>
                <a:latin typeface="Arial"/>
                <a:cs typeface="Arial"/>
              </a:rPr>
              <a:t>ALICE ITS</a:t>
            </a:r>
          </a:p>
          <a:p>
            <a:pPr marL="285750" indent="-285750" eaLnBrk="1" hangingPunct="1">
              <a:buFont typeface="Arial"/>
              <a:buChar char="•"/>
            </a:pPr>
            <a:r>
              <a:rPr lang="en-US" sz="2000" i="1" dirty="0" smtClean="0">
                <a:solidFill>
                  <a:srgbClr val="000090"/>
                </a:solidFill>
                <a:latin typeface="Arial"/>
                <a:cs typeface="Arial"/>
              </a:rPr>
              <a:t>carbon </a:t>
            </a:r>
            <a:r>
              <a:rPr lang="en-US" sz="2000" i="1" dirty="0">
                <a:solidFill>
                  <a:srgbClr val="000090"/>
                </a:solidFill>
                <a:latin typeface="Arial"/>
                <a:cs typeface="Arial"/>
              </a:rPr>
              <a:t>fiber space frames</a:t>
            </a:r>
            <a:r>
              <a:rPr lang="en-US" sz="2000" b="1" i="1" dirty="0" smtClean="0">
                <a:solidFill>
                  <a:srgbClr val="000090"/>
                </a:solidFill>
                <a:latin typeface="Arial"/>
                <a:cs typeface="Arial"/>
              </a:rPr>
              <a:t>;</a:t>
            </a:r>
            <a:endParaRPr lang="en-US" sz="2000" b="1" i="1" dirty="0">
              <a:solidFill>
                <a:srgbClr val="000090"/>
              </a:solidFill>
              <a:latin typeface="Arial"/>
              <a:cs typeface="Arial"/>
            </a:endParaRPr>
          </a:p>
        </p:txBody>
      </p:sp>
      <p:pic>
        <p:nvPicPr>
          <p:cNvPr id="24" name="Рисунок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236" y="2521028"/>
            <a:ext cx="4282263" cy="2457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8537" y="727077"/>
            <a:ext cx="5195463" cy="2981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3">
            <a:extLst>
              <a:ext uri="{FF2B5EF4-FFF2-40B4-BE49-F238E27FC236}"/>
            </a:extLst>
          </p:cNvPr>
          <p:cNvSpPr txBox="1">
            <a:spLocks noChangeArrowheads="1"/>
          </p:cNvSpPr>
          <p:nvPr/>
        </p:nvSpPr>
        <p:spPr bwMode="auto">
          <a:xfrm>
            <a:off x="4394200" y="2462213"/>
            <a:ext cx="4038600" cy="1233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en-US" altLang="ru-RU" sz="2000" b="1" i="1" dirty="0" smtClean="0">
                <a:solidFill>
                  <a:srgbClr val="000090"/>
                </a:solidFill>
                <a:latin typeface="Arial"/>
                <a:ea typeface="+mn-ea"/>
                <a:cs typeface="Arial"/>
              </a:rPr>
              <a:t>~ 9 500 </a:t>
            </a:r>
          </a:p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en-US" altLang="ru-RU" sz="2000" b="1" i="1" dirty="0" smtClean="0">
                <a:solidFill>
                  <a:srgbClr val="000090"/>
                </a:solidFill>
                <a:latin typeface="Arial"/>
                <a:ea typeface="+mn-ea"/>
                <a:cs typeface="Arial"/>
              </a:rPr>
              <a:t>ALPIDE MAPS</a:t>
            </a:r>
          </a:p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en-US" altLang="ru-RU" sz="2000" i="1" dirty="0" smtClean="0">
                <a:solidFill>
                  <a:srgbClr val="000090"/>
                </a:solidFill>
                <a:latin typeface="Arial"/>
                <a:ea typeface="+mn-ea"/>
                <a:cs typeface="Arial"/>
              </a:rPr>
              <a:t> in </a:t>
            </a:r>
            <a:r>
              <a:rPr lang="en-US" altLang="ru-RU" sz="2000" b="1" i="1" dirty="0" smtClean="0">
                <a:solidFill>
                  <a:srgbClr val="FF0000"/>
                </a:solidFill>
                <a:latin typeface="Arial"/>
                <a:ea typeface="+mn-ea"/>
                <a:cs typeface="Arial"/>
              </a:rPr>
              <a:t>5</a:t>
            </a:r>
            <a:r>
              <a:rPr lang="en-US" altLang="ru-RU" sz="2000" i="1" dirty="0" smtClean="0">
                <a:solidFill>
                  <a:srgbClr val="000090"/>
                </a:solidFill>
                <a:latin typeface="Arial"/>
                <a:ea typeface="+mn-ea"/>
                <a:cs typeface="Arial"/>
              </a:rPr>
              <a:t> cylinders of </a:t>
            </a:r>
            <a:r>
              <a:rPr lang="en-US" altLang="ru-RU" sz="2000" b="1" i="1" dirty="0">
                <a:solidFill>
                  <a:srgbClr val="FF0000"/>
                </a:solidFill>
                <a:latin typeface="Arial"/>
                <a:ea typeface="+mn-ea"/>
                <a:cs typeface="Arial"/>
              </a:rPr>
              <a:t>2</a:t>
            </a:r>
            <a:r>
              <a:rPr lang="en-US" altLang="ru-RU" sz="2000" i="1" dirty="0" smtClean="0">
                <a:solidFill>
                  <a:srgbClr val="000090"/>
                </a:solidFill>
                <a:latin typeface="Arial"/>
                <a:ea typeface="+mn-ea"/>
                <a:cs typeface="Arial"/>
              </a:rPr>
              <a:t> barrels  </a:t>
            </a:r>
          </a:p>
          <a:p>
            <a:pPr eaLnBrk="1" hangingPunct="1">
              <a:buFont typeface="Arial" panose="020B0604020202020204" pitchFamily="34" charset="0"/>
              <a:buNone/>
              <a:defRPr/>
            </a:pPr>
            <a:endParaRPr lang="en-US" altLang="ru-RU" sz="2000" i="1" dirty="0" smtClean="0">
              <a:solidFill>
                <a:srgbClr val="000090"/>
              </a:solidFill>
              <a:latin typeface="Arial"/>
              <a:ea typeface="+mn-ea"/>
              <a:cs typeface="Arial"/>
            </a:endParaRPr>
          </a:p>
          <a:p>
            <a:pPr eaLnBrk="1" hangingPunct="1">
              <a:buFont typeface="Arial" panose="020B0604020202020204" pitchFamily="34" charset="0"/>
              <a:buNone/>
              <a:defRPr/>
            </a:pPr>
            <a:endParaRPr lang="ru-RU" altLang="ru-RU" sz="2000" i="1" dirty="0">
              <a:solidFill>
                <a:srgbClr val="000090"/>
              </a:solidFill>
              <a:latin typeface="Arial"/>
              <a:ea typeface="+mn-ea"/>
              <a:cs typeface="Arial"/>
            </a:endParaRPr>
          </a:p>
        </p:txBody>
      </p:sp>
      <p:grpSp>
        <p:nvGrpSpPr>
          <p:cNvPr id="9" name="Gruppieren 15"/>
          <p:cNvGrpSpPr>
            <a:grpSpLocks/>
          </p:cNvGrpSpPr>
          <p:nvPr/>
        </p:nvGrpSpPr>
        <p:grpSpPr bwMode="auto">
          <a:xfrm>
            <a:off x="6743700" y="647701"/>
            <a:ext cx="2176463" cy="1396999"/>
            <a:chOff x="289739" y="1149628"/>
            <a:chExt cx="5284649" cy="2588419"/>
          </a:xfrm>
        </p:grpSpPr>
        <p:sp>
          <p:nvSpPr>
            <p:cNvPr id="10" name="Ellipse 4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2516457" y="2366223"/>
              <a:ext cx="336784" cy="337620"/>
            </a:xfrm>
            <a:prstGeom prst="ellipse">
              <a:avLst/>
            </a:prstGeom>
            <a:solidFill>
              <a:srgbClr val="00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de-DE"/>
            </a:p>
          </p:txBody>
        </p:sp>
        <p:sp>
          <p:nvSpPr>
            <p:cNvPr id="11" name="Pfeil nach rechts 5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1620753" y="2325477"/>
              <a:ext cx="766722" cy="378366"/>
            </a:xfrm>
            <a:prstGeom prst="rightArrow">
              <a:avLst/>
            </a:prstGeom>
            <a:solidFill>
              <a:srgbClr val="00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de-DE"/>
            </a:p>
          </p:txBody>
        </p:sp>
        <p:cxnSp>
          <p:nvCxnSpPr>
            <p:cNvPr id="12" name="Gerade Verbindung mit Pfeil 7">
              <a:extLst>
                <a:ext uri="{FF2B5EF4-FFF2-40B4-BE49-F238E27FC236}"/>
              </a:extLst>
            </p:cNvPr>
            <p:cNvCxnSpPr/>
            <p:nvPr/>
          </p:nvCxnSpPr>
          <p:spPr>
            <a:xfrm flipV="1">
              <a:off x="2989388" y="1820987"/>
              <a:ext cx="1422377" cy="518071"/>
            </a:xfrm>
            <a:prstGeom prst="straightConnector1">
              <a:avLst/>
            </a:prstGeom>
            <a:ln w="38100">
              <a:solidFill>
                <a:srgbClr val="00FFF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Gerade Verbindung mit Pfeil 38">
              <a:extLst>
                <a:ext uri="{FF2B5EF4-FFF2-40B4-BE49-F238E27FC236}"/>
              </a:extLst>
            </p:cNvPr>
            <p:cNvCxnSpPr/>
            <p:nvPr/>
          </p:nvCxnSpPr>
          <p:spPr>
            <a:xfrm>
              <a:off x="2989388" y="2540854"/>
              <a:ext cx="1773492" cy="79555"/>
            </a:xfrm>
            <a:prstGeom prst="straightConnector1">
              <a:avLst/>
            </a:prstGeom>
            <a:ln w="38100">
              <a:solidFill>
                <a:srgbClr val="FF00F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Gerade Verbindung mit Pfeil 40">
              <a:extLst>
                <a:ext uri="{FF2B5EF4-FFF2-40B4-BE49-F238E27FC236}"/>
              </a:extLst>
            </p:cNvPr>
            <p:cNvCxnSpPr/>
            <p:nvPr/>
          </p:nvCxnSpPr>
          <p:spPr>
            <a:xfrm>
              <a:off x="2989388" y="2736829"/>
              <a:ext cx="1182328" cy="547177"/>
            </a:xfrm>
            <a:prstGeom prst="straightConnector1">
              <a:avLst/>
            </a:prstGeom>
            <a:ln w="38100">
              <a:solidFill>
                <a:srgbClr val="FF00F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Ellipse 42">
              <a:extLst>
                <a:ext uri="{FF2B5EF4-FFF2-40B4-BE49-F238E27FC236}"/>
              </a:extLst>
            </p:cNvPr>
            <p:cNvSpPr/>
            <p:nvPr/>
          </p:nvSpPr>
          <p:spPr>
            <a:xfrm flipV="1">
              <a:off x="4198588" y="3284006"/>
              <a:ext cx="137938" cy="139705"/>
            </a:xfrm>
            <a:prstGeom prst="ellipse">
              <a:avLst/>
            </a:prstGeom>
            <a:solidFill>
              <a:srgbClr val="FF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de-DE"/>
            </a:p>
          </p:txBody>
        </p:sp>
        <p:sp>
          <p:nvSpPr>
            <p:cNvPr id="16" name="Ellipse 43">
              <a:extLst>
                <a:ext uri="{FF2B5EF4-FFF2-40B4-BE49-F238E27FC236}"/>
              </a:extLst>
            </p:cNvPr>
            <p:cNvSpPr/>
            <p:nvPr/>
          </p:nvSpPr>
          <p:spPr>
            <a:xfrm flipV="1">
              <a:off x="4469090" y="1661879"/>
              <a:ext cx="206012" cy="205676"/>
            </a:xfrm>
            <a:prstGeom prst="ellipse">
              <a:avLst/>
            </a:prstGeom>
            <a:solidFill>
              <a:srgbClr val="00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de-DE"/>
            </a:p>
          </p:txBody>
        </p:sp>
        <p:sp>
          <p:nvSpPr>
            <p:cNvPr id="17" name="Ellipse 44">
              <a:extLst>
                <a:ext uri="{FF2B5EF4-FFF2-40B4-BE49-F238E27FC236}"/>
              </a:extLst>
            </p:cNvPr>
            <p:cNvSpPr/>
            <p:nvPr/>
          </p:nvSpPr>
          <p:spPr>
            <a:xfrm flipV="1">
              <a:off x="4811249" y="2550556"/>
              <a:ext cx="137938" cy="137764"/>
            </a:xfrm>
            <a:prstGeom prst="ellipse">
              <a:avLst/>
            </a:prstGeom>
            <a:solidFill>
              <a:srgbClr val="FF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de-DE"/>
            </a:p>
          </p:txBody>
        </p:sp>
        <p:sp>
          <p:nvSpPr>
            <p:cNvPr id="18" name="Textfeld 10"/>
            <p:cNvSpPr txBox="1">
              <a:spLocks noChangeArrowheads="1"/>
            </p:cNvSpPr>
            <p:nvPr/>
          </p:nvSpPr>
          <p:spPr bwMode="auto">
            <a:xfrm>
              <a:off x="2481459" y="1346286"/>
              <a:ext cx="574196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de-DE" sz="3200" dirty="0">
                  <a:solidFill>
                    <a:srgbClr val="00FF00"/>
                  </a:solidFill>
                  <a:latin typeface="Times New Roman" charset="0"/>
                </a:rPr>
                <a:t>D</a:t>
              </a:r>
              <a:r>
                <a:rPr lang="de-DE" sz="3200" baseline="30000" dirty="0">
                  <a:solidFill>
                    <a:srgbClr val="00FF00"/>
                  </a:solidFill>
                  <a:latin typeface="Times New Roman" charset="0"/>
                </a:rPr>
                <a:t>+</a:t>
              </a:r>
              <a:endParaRPr lang="de-DE" sz="3200" dirty="0">
                <a:solidFill>
                  <a:srgbClr val="00FF00"/>
                </a:solidFill>
                <a:latin typeface="Times New Roman" charset="0"/>
              </a:endParaRPr>
            </a:p>
          </p:txBody>
        </p:sp>
        <p:sp>
          <p:nvSpPr>
            <p:cNvPr id="19" name="Textfeld 46"/>
            <p:cNvSpPr txBox="1">
              <a:spLocks noChangeArrowheads="1"/>
            </p:cNvSpPr>
            <p:nvPr/>
          </p:nvSpPr>
          <p:spPr bwMode="auto">
            <a:xfrm>
              <a:off x="4785229" y="1323165"/>
              <a:ext cx="481222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de-DE" sz="3200">
                  <a:solidFill>
                    <a:srgbClr val="00FFFF"/>
                  </a:solidFill>
                  <a:latin typeface="Times New Roman" charset="0"/>
                </a:rPr>
                <a:t>K</a:t>
              </a:r>
              <a:r>
                <a:rPr lang="de-DE" sz="3200" baseline="30000">
                  <a:solidFill>
                    <a:srgbClr val="00FFFF"/>
                  </a:solidFill>
                  <a:latin typeface="Times New Roman" charset="0"/>
                </a:rPr>
                <a:t>-</a:t>
              </a:r>
              <a:endParaRPr lang="de-DE" sz="3200">
                <a:solidFill>
                  <a:srgbClr val="00FFFF"/>
                </a:solidFill>
                <a:latin typeface="Times New Roman" charset="0"/>
              </a:endParaRPr>
            </a:p>
          </p:txBody>
        </p:sp>
        <p:sp>
          <p:nvSpPr>
            <p:cNvPr id="20" name="Textfeld 47"/>
            <p:cNvSpPr txBox="1">
              <a:spLocks noChangeArrowheads="1"/>
            </p:cNvSpPr>
            <p:nvPr/>
          </p:nvSpPr>
          <p:spPr bwMode="auto">
            <a:xfrm>
              <a:off x="5025840" y="2366362"/>
              <a:ext cx="548548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l-GR" sz="3200">
                  <a:solidFill>
                    <a:srgbClr val="FF00FF"/>
                  </a:solidFill>
                  <a:latin typeface="Times New Roman" charset="0"/>
                </a:rPr>
                <a:t>π</a:t>
              </a:r>
              <a:r>
                <a:rPr lang="de-DE" sz="3200" baseline="30000">
                  <a:solidFill>
                    <a:srgbClr val="FF00FF"/>
                  </a:solidFill>
                  <a:latin typeface="Times New Roman" charset="0"/>
                </a:rPr>
                <a:t>+</a:t>
              </a:r>
              <a:endParaRPr lang="de-DE" sz="3200">
                <a:solidFill>
                  <a:srgbClr val="FF00FF"/>
                </a:solidFill>
                <a:latin typeface="Times New Roman" charset="0"/>
              </a:endParaRPr>
            </a:p>
          </p:txBody>
        </p:sp>
        <p:sp>
          <p:nvSpPr>
            <p:cNvPr id="21" name="Textfeld 48"/>
            <p:cNvSpPr txBox="1">
              <a:spLocks noChangeArrowheads="1"/>
            </p:cNvSpPr>
            <p:nvPr/>
          </p:nvSpPr>
          <p:spPr bwMode="auto">
            <a:xfrm>
              <a:off x="4342697" y="3153272"/>
              <a:ext cx="548548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l-GR" sz="3200">
                  <a:solidFill>
                    <a:srgbClr val="FF00FF"/>
                  </a:solidFill>
                  <a:latin typeface="Times New Roman" charset="0"/>
                </a:rPr>
                <a:t>π</a:t>
              </a:r>
              <a:r>
                <a:rPr lang="de-DE" sz="3200" baseline="30000">
                  <a:solidFill>
                    <a:srgbClr val="FF00FF"/>
                  </a:solidFill>
                  <a:latin typeface="Times New Roman" charset="0"/>
                </a:rPr>
                <a:t>+</a:t>
              </a:r>
              <a:endParaRPr lang="de-DE" sz="3200">
                <a:solidFill>
                  <a:srgbClr val="FF00FF"/>
                </a:solidFill>
                <a:latin typeface="Times New Roman" charset="0"/>
              </a:endParaRPr>
            </a:p>
          </p:txBody>
        </p:sp>
        <p:pic>
          <p:nvPicPr>
            <p:cNvPr id="22" name="Picture 4" descr="coll6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lum bright="6000" contrast="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603" t="22414" r="35577" b="19571"/>
            <a:stretch>
              <a:fillRect/>
            </a:stretch>
          </p:blipFill>
          <p:spPr bwMode="auto">
            <a:xfrm>
              <a:off x="289739" y="1149628"/>
              <a:ext cx="1795463" cy="2568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5" name="TextBox 24"/>
          <p:cNvSpPr txBox="1"/>
          <p:nvPr/>
        </p:nvSpPr>
        <p:spPr>
          <a:xfrm>
            <a:off x="215900" y="3898900"/>
            <a:ext cx="28829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>
                <a:solidFill>
                  <a:srgbClr val="000090"/>
                </a:solidFill>
              </a:rPr>
              <a:t>t</a:t>
            </a:r>
            <a:r>
              <a:rPr lang="en-US" sz="2000" i="1" dirty="0" smtClean="0">
                <a:solidFill>
                  <a:srgbClr val="000090"/>
                </a:solidFill>
              </a:rPr>
              <a:t>entative assembly </a:t>
            </a:r>
          </a:p>
          <a:p>
            <a:pPr algn="r"/>
            <a:r>
              <a:rPr lang="en-US" sz="2000" i="1" dirty="0" smtClean="0">
                <a:solidFill>
                  <a:srgbClr val="000090"/>
                </a:solidFill>
              </a:rPr>
              <a:t>layout </a:t>
            </a:r>
            <a:endParaRPr lang="en-US" sz="2000" i="1" dirty="0">
              <a:solidFill>
                <a:srgbClr val="000090"/>
              </a:solidFill>
            </a:endParaRPr>
          </a:p>
        </p:txBody>
      </p:sp>
      <p:sp>
        <p:nvSpPr>
          <p:cNvPr id="26" name="TextBox 6"/>
          <p:cNvSpPr txBox="1">
            <a:spLocks noChangeArrowheads="1"/>
          </p:cNvSpPr>
          <p:nvPr/>
        </p:nvSpPr>
        <p:spPr bwMode="auto">
          <a:xfrm>
            <a:off x="1528763" y="147638"/>
            <a:ext cx="5478667" cy="461665"/>
          </a:xfrm>
          <a:prstGeom prst="rect">
            <a:avLst/>
          </a:prstGeom>
          <a:solidFill>
            <a:srgbClr val="AEFFFB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000090"/>
                </a:solidFill>
              </a:rPr>
              <a:t>Inner Tracker System </a:t>
            </a:r>
            <a:r>
              <a:rPr lang="en-US" sz="2400" b="1" i="1" dirty="0" smtClean="0">
                <a:solidFill>
                  <a:srgbClr val="000090"/>
                </a:solidFill>
              </a:rPr>
              <a:t>(MPD stage II)</a:t>
            </a:r>
            <a:endParaRPr lang="en-US" sz="2400" b="1" i="1" dirty="0">
              <a:solidFill>
                <a:srgbClr val="000090"/>
              </a:solidFill>
            </a:endParaRPr>
          </a:p>
        </p:txBody>
      </p:sp>
      <p:pic>
        <p:nvPicPr>
          <p:cNvPr id="28" name="Picture 6" descr="NICA-Logo_4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9400" y="25400"/>
            <a:ext cx="1244600" cy="613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4673600" y="3994835"/>
            <a:ext cx="4114800" cy="400110"/>
          </a:xfrm>
          <a:prstGeom prst="rect">
            <a:avLst/>
          </a:prstGeom>
          <a:solidFill>
            <a:srgbClr val="FFFEF8"/>
          </a:solidFill>
        </p:spPr>
        <p:txBody>
          <a:bodyPr wrap="square">
            <a:spAutoFit/>
          </a:bodyPr>
          <a:lstStyle/>
          <a:p>
            <a:pPr algn="r"/>
            <a:r>
              <a:rPr lang="en-US" sz="2000" b="1" i="1" dirty="0" smtClean="0">
                <a:solidFill>
                  <a:srgbClr val="000090"/>
                </a:solidFill>
              </a:rPr>
              <a:t>4,9</a:t>
            </a:r>
            <a:r>
              <a:rPr lang="x-none" sz="2000" b="1" i="1" dirty="0" smtClean="0">
                <a:solidFill>
                  <a:srgbClr val="000090"/>
                </a:solidFill>
              </a:rPr>
              <a:t>۰</a:t>
            </a:r>
            <a:r>
              <a:rPr lang="en-US" sz="2000" b="1" i="1" dirty="0" smtClean="0">
                <a:solidFill>
                  <a:srgbClr val="000090"/>
                </a:solidFill>
              </a:rPr>
              <a:t>10</a:t>
            </a:r>
            <a:r>
              <a:rPr lang="en-US" sz="2000" b="1" i="1" baseline="30000" dirty="0" smtClean="0">
                <a:solidFill>
                  <a:srgbClr val="000090"/>
                </a:solidFill>
              </a:rPr>
              <a:t>9</a:t>
            </a:r>
            <a:r>
              <a:rPr lang="en-US" sz="2000" i="1" dirty="0" smtClean="0">
                <a:solidFill>
                  <a:srgbClr val="000090"/>
                </a:solidFill>
              </a:rPr>
              <a:t> pixels,</a:t>
            </a:r>
            <a:r>
              <a:rPr lang="en-US" sz="2000" i="1" dirty="0">
                <a:solidFill>
                  <a:srgbClr val="000090"/>
                </a:solidFill>
              </a:rPr>
              <a:t> </a:t>
            </a:r>
            <a:r>
              <a:rPr lang="en-US" sz="2000" i="1" dirty="0" smtClean="0">
                <a:solidFill>
                  <a:srgbClr val="000090"/>
                </a:solidFill>
              </a:rPr>
              <a:t>active </a:t>
            </a:r>
            <a:r>
              <a:rPr lang="en-US" sz="2000" i="1" dirty="0">
                <a:solidFill>
                  <a:srgbClr val="000090"/>
                </a:solidFill>
              </a:rPr>
              <a:t>area </a:t>
            </a:r>
            <a:r>
              <a:rPr lang="en-US" sz="2000" b="1" i="1" dirty="0">
                <a:solidFill>
                  <a:srgbClr val="000090"/>
                </a:solidFill>
              </a:rPr>
              <a:t>3,9 m</a:t>
            </a:r>
            <a:r>
              <a:rPr lang="en-US" sz="2000" b="1" i="1" baseline="30000" dirty="0">
                <a:solidFill>
                  <a:srgbClr val="000090"/>
                </a:solidFill>
              </a:rPr>
              <a:t>2</a:t>
            </a:r>
            <a:r>
              <a:rPr lang="en-US" sz="2000" i="1" dirty="0">
                <a:solidFill>
                  <a:srgbClr val="000090"/>
                </a:solidFill>
              </a:rPr>
              <a:t>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08725"/>
            <a:ext cx="2133600" cy="476250"/>
          </a:xfrm>
        </p:spPr>
        <p:txBody>
          <a:bodyPr anchor="b"/>
          <a:lstStyle/>
          <a:p>
            <a:pPr>
              <a:defRPr/>
            </a:pPr>
            <a:r>
              <a:rPr lang="en-US" smtClean="0"/>
              <a:t>October 29, 2018</a:t>
            </a: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08725"/>
            <a:ext cx="2895600" cy="476250"/>
          </a:xfrm>
        </p:spPr>
        <p:txBody>
          <a:bodyPr anchor="b"/>
          <a:lstStyle/>
          <a:p>
            <a:pPr>
              <a:defRPr/>
            </a:pPr>
            <a:r>
              <a:rPr lang="en-GB" smtClean="0"/>
              <a:t>V.Kekelidze, II Collaboration</a:t>
            </a:r>
            <a:endParaRPr lang="ru-RU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12"/>
          </p:nvPr>
        </p:nvSpPr>
        <p:spPr>
          <a:xfrm>
            <a:off x="6553200" y="6308725"/>
            <a:ext cx="2133600" cy="476250"/>
          </a:xfrm>
        </p:spPr>
        <p:txBody>
          <a:bodyPr anchor="b"/>
          <a:lstStyle/>
          <a:p>
            <a:fld id="{4480217B-8183-4E7A-98AC-12846F6965A4}" type="slidenum">
              <a:rPr lang="ru-RU" smtClean="0"/>
              <a:pPr/>
              <a:t>31</a:t>
            </a:fld>
            <a:endParaRPr lang="ru-RU"/>
          </a:p>
        </p:txBody>
      </p:sp>
      <p:pic>
        <p:nvPicPr>
          <p:cNvPr id="29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40604"/>
            <a:ext cx="6718300" cy="2049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Rectangle 29"/>
          <p:cNvSpPr/>
          <p:nvPr/>
        </p:nvSpPr>
        <p:spPr>
          <a:xfrm>
            <a:off x="558800" y="4692134"/>
            <a:ext cx="5892800" cy="400110"/>
          </a:xfrm>
          <a:prstGeom prst="rect">
            <a:avLst/>
          </a:prstGeom>
          <a:solidFill>
            <a:srgbClr val="DFFAF5"/>
          </a:solidFill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000090"/>
                </a:solidFill>
              </a:rPr>
              <a:t>beam </a:t>
            </a:r>
            <a:r>
              <a:rPr lang="en-US" sz="2000" b="1" dirty="0" smtClean="0">
                <a:solidFill>
                  <a:srgbClr val="000090"/>
                </a:solidFill>
              </a:rPr>
              <a:t>pipe:  </a:t>
            </a:r>
            <a:r>
              <a:rPr lang="en-US" sz="2000" i="1" dirty="0" smtClean="0">
                <a:solidFill>
                  <a:srgbClr val="000090"/>
                </a:solidFill>
              </a:rPr>
              <a:t>possible </a:t>
            </a:r>
            <a:r>
              <a:rPr lang="en-US" sz="2000" i="1" dirty="0">
                <a:solidFill>
                  <a:srgbClr val="000090"/>
                </a:solidFill>
              </a:rPr>
              <a:t>cooperation </a:t>
            </a:r>
            <a:r>
              <a:rPr lang="en-US" sz="2000" i="1" dirty="0" smtClean="0">
                <a:solidFill>
                  <a:srgbClr val="000090"/>
                </a:solidFill>
              </a:rPr>
              <a:t>with </a:t>
            </a:r>
            <a:r>
              <a:rPr lang="en-US" sz="2000" b="1" i="1" dirty="0" smtClean="0">
                <a:solidFill>
                  <a:srgbClr val="FF0000"/>
                </a:solidFill>
              </a:rPr>
              <a:t>CERN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171700" y="5880100"/>
            <a:ext cx="3355103" cy="400110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0090"/>
                </a:solidFill>
              </a:rPr>
              <a:t>Stage I: </a:t>
            </a:r>
            <a:r>
              <a:rPr lang="en-US" sz="2000" b="1" i="1" dirty="0" smtClean="0">
                <a:solidFill>
                  <a:srgbClr val="FF0000"/>
                </a:solidFill>
              </a:rPr>
              <a:t>64</a:t>
            </a:r>
            <a:r>
              <a:rPr lang="en-US" sz="2000" i="1" dirty="0" smtClean="0">
                <a:solidFill>
                  <a:srgbClr val="000090"/>
                </a:solidFill>
              </a:rPr>
              <a:t> mm in diameter</a:t>
            </a:r>
            <a:endParaRPr lang="en-US" sz="2000" i="1" dirty="0">
              <a:solidFill>
                <a:srgbClr val="00009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642100" y="5486400"/>
            <a:ext cx="237108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0090"/>
                </a:solidFill>
              </a:rPr>
              <a:t>Stage II: </a:t>
            </a:r>
          </a:p>
          <a:p>
            <a:r>
              <a:rPr lang="en-US" sz="2000" b="1" i="1" dirty="0" smtClean="0">
                <a:solidFill>
                  <a:srgbClr val="FF0000"/>
                </a:solidFill>
              </a:rPr>
              <a:t>38</a:t>
            </a:r>
            <a:r>
              <a:rPr lang="en-US" sz="2000" i="1" dirty="0" smtClean="0">
                <a:solidFill>
                  <a:srgbClr val="000090"/>
                </a:solidFill>
              </a:rPr>
              <a:t> mm in diameter</a:t>
            </a:r>
            <a:endParaRPr lang="en-US" sz="2000" i="1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70811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71701" y="2522836"/>
            <a:ext cx="5054600" cy="1077218"/>
          </a:xfrm>
          <a:prstGeom prst="rect">
            <a:avLst/>
          </a:prstGeom>
          <a:solidFill>
            <a:srgbClr val="000090"/>
          </a:solidFill>
        </p:spPr>
        <p:txBody>
          <a:bodyPr wrap="square">
            <a:spAutoFit/>
          </a:bodyPr>
          <a:lstStyle/>
          <a:p>
            <a:pPr algn="ctr" eaLnBrk="1" hangingPunct="1">
              <a:buSzPct val="75000"/>
            </a:pPr>
            <a:r>
              <a:rPr lang="en-US" sz="3200" b="1" dirty="0" smtClean="0">
                <a:solidFill>
                  <a:srgbClr val="FFFFFF"/>
                </a:solidFill>
              </a:rPr>
              <a:t>Conclusions </a:t>
            </a:r>
          </a:p>
          <a:p>
            <a:pPr algn="ctr" eaLnBrk="1" hangingPunct="1">
              <a:buSzPct val="75000"/>
            </a:pPr>
            <a:r>
              <a:rPr lang="en-US" sz="3200" b="1" dirty="0" smtClean="0">
                <a:solidFill>
                  <a:srgbClr val="FFFFFF"/>
                </a:solidFill>
              </a:rPr>
              <a:t>and summary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October 29, 2018</a:t>
            </a:r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V.Kekelidze, II Collaboration</a:t>
            </a: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0217B-8183-4E7A-98AC-12846F6965A4}" type="slidenum">
              <a:rPr lang="ru-RU" smtClean="0"/>
              <a:pPr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163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271059" y="188640"/>
            <a:ext cx="4108824" cy="504056"/>
          </a:xfrm>
          <a:solidFill>
            <a:srgbClr val="9DFCFF"/>
          </a:solidFill>
        </p:spPr>
        <p:txBody>
          <a:bodyPr>
            <a:noAutofit/>
          </a:bodyPr>
          <a:lstStyle/>
          <a:p>
            <a:r>
              <a:rPr lang="en-US" sz="2400" b="1" dirty="0" smtClean="0">
                <a:solidFill>
                  <a:srgbClr val="000090"/>
                </a:solidFill>
                <a:latin typeface="Arial"/>
                <a:ea typeface="Lucida Grande"/>
                <a:cs typeface="Arial"/>
              </a:rPr>
              <a:t>major milestones</a:t>
            </a:r>
            <a:endParaRPr lang="en-US" sz="2400" b="1" dirty="0">
              <a:solidFill>
                <a:srgbClr val="000090"/>
              </a:solidFill>
              <a:latin typeface="Arial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9552" y="978180"/>
            <a:ext cx="8208912" cy="5144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ru-RU" sz="2000" b="1" i="1" dirty="0" smtClean="0">
                <a:solidFill>
                  <a:srgbClr val="3366FF"/>
                </a:solidFill>
                <a:latin typeface="Arial"/>
                <a:cs typeface="Arial"/>
              </a:rPr>
              <a:t>2018</a:t>
            </a:r>
            <a:r>
              <a:rPr lang="ru-RU" sz="2000" i="1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en-US" sz="2000" i="1" dirty="0" smtClean="0">
                <a:solidFill>
                  <a:srgbClr val="000090"/>
                </a:solidFill>
                <a:latin typeface="Arial"/>
                <a:cs typeface="Arial"/>
              </a:rPr>
              <a:t>	</a:t>
            </a:r>
            <a:r>
              <a:rPr lang="ru-RU" sz="2000" i="1" dirty="0" smtClean="0">
                <a:solidFill>
                  <a:srgbClr val="000090"/>
                </a:solidFill>
                <a:latin typeface="Arial"/>
                <a:cs typeface="Arial"/>
              </a:rPr>
              <a:t>– </a:t>
            </a:r>
            <a:r>
              <a:rPr lang="en-US" sz="2000" i="1" dirty="0" smtClean="0">
                <a:solidFill>
                  <a:srgbClr val="000090"/>
                </a:solidFill>
                <a:latin typeface="Arial"/>
                <a:cs typeface="Arial"/>
              </a:rPr>
              <a:t>start of </a:t>
            </a:r>
            <a:r>
              <a:rPr lang="en-US" sz="2000" b="1" i="1" dirty="0" smtClean="0">
                <a:solidFill>
                  <a:srgbClr val="000090"/>
                </a:solidFill>
                <a:latin typeface="Arial"/>
                <a:cs typeface="Arial"/>
              </a:rPr>
              <a:t>BM@N </a:t>
            </a:r>
            <a:r>
              <a:rPr lang="en-US" sz="2000" i="1" dirty="0" smtClean="0">
                <a:solidFill>
                  <a:srgbClr val="000090"/>
                </a:solidFill>
                <a:latin typeface="Arial"/>
                <a:cs typeface="Arial"/>
              </a:rPr>
              <a:t>experiment</a:t>
            </a:r>
            <a:r>
              <a:rPr lang="en-US" sz="2000" b="1" i="1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en-US" sz="2000" i="1" dirty="0" smtClean="0">
                <a:solidFill>
                  <a:srgbClr val="000090"/>
                </a:solidFill>
                <a:latin typeface="Arial"/>
                <a:cs typeface="Arial"/>
              </a:rPr>
              <a:t>(min. configuration)</a:t>
            </a:r>
            <a:endParaRPr lang="ru-RU" sz="2000" i="1" dirty="0" smtClean="0">
              <a:solidFill>
                <a:srgbClr val="000090"/>
              </a:solidFill>
              <a:latin typeface="Arial"/>
              <a:cs typeface="Arial"/>
            </a:endParaRPr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ru-RU" sz="2000" b="1" i="1" dirty="0" smtClean="0">
                <a:solidFill>
                  <a:srgbClr val="000090"/>
                </a:solidFill>
                <a:latin typeface="Arial"/>
                <a:cs typeface="Arial"/>
              </a:rPr>
              <a:t>2018</a:t>
            </a:r>
            <a:r>
              <a:rPr lang="ru-RU" sz="2000" i="1" dirty="0" smtClean="0">
                <a:solidFill>
                  <a:srgbClr val="000090"/>
                </a:solidFill>
                <a:latin typeface="Arial"/>
                <a:cs typeface="Arial"/>
              </a:rPr>
              <a:t> –</a:t>
            </a:r>
            <a:r>
              <a:rPr lang="en-US" sz="2000" b="1" i="1" dirty="0" smtClean="0">
                <a:solidFill>
                  <a:srgbClr val="000090"/>
                </a:solidFill>
                <a:latin typeface="Arial"/>
                <a:cs typeface="Arial"/>
              </a:rPr>
              <a:t>2019  </a:t>
            </a:r>
            <a:r>
              <a:rPr lang="ru-RU" sz="2000" i="1" dirty="0" smtClean="0">
                <a:solidFill>
                  <a:srgbClr val="000090"/>
                </a:solidFill>
                <a:latin typeface="Arial"/>
                <a:cs typeface="Arial"/>
              </a:rPr>
              <a:t>–</a:t>
            </a:r>
            <a:r>
              <a:rPr lang="en-US" sz="2000" i="1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en-US" sz="2000" b="1" i="1" dirty="0" smtClean="0">
                <a:solidFill>
                  <a:srgbClr val="000090"/>
                </a:solidFill>
                <a:latin typeface="Arial"/>
                <a:cs typeface="Arial"/>
              </a:rPr>
              <a:t>Booster</a:t>
            </a:r>
            <a:r>
              <a:rPr lang="en-US" sz="2000" i="1" dirty="0" smtClean="0">
                <a:solidFill>
                  <a:srgbClr val="000090"/>
                </a:solidFill>
                <a:latin typeface="Arial"/>
                <a:cs typeface="Arial"/>
              </a:rPr>
              <a:t> commissioning</a:t>
            </a:r>
            <a:endParaRPr lang="ru-RU" sz="2000" b="1" i="1" dirty="0" smtClean="0">
              <a:solidFill>
                <a:srgbClr val="000090"/>
              </a:solidFill>
              <a:latin typeface="Arial"/>
              <a:cs typeface="Arial"/>
            </a:endParaRPr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ru-RU" sz="2000" b="1" i="1" dirty="0" smtClean="0">
                <a:solidFill>
                  <a:srgbClr val="FF0000"/>
                </a:solidFill>
                <a:latin typeface="Arial"/>
                <a:cs typeface="Arial"/>
              </a:rPr>
              <a:t>201</a:t>
            </a:r>
            <a:r>
              <a:rPr lang="en-US" sz="2000" b="1" i="1" dirty="0" smtClean="0">
                <a:solidFill>
                  <a:srgbClr val="FF0000"/>
                </a:solidFill>
                <a:latin typeface="Arial"/>
                <a:cs typeface="Arial"/>
              </a:rPr>
              <a:t>9</a:t>
            </a:r>
            <a:r>
              <a:rPr lang="ru-RU" sz="2000" i="1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sz="2000" i="1" dirty="0" smtClean="0">
                <a:solidFill>
                  <a:srgbClr val="000090"/>
                </a:solidFill>
                <a:latin typeface="Arial"/>
                <a:cs typeface="Arial"/>
              </a:rPr>
              <a:t>	</a:t>
            </a:r>
            <a:r>
              <a:rPr lang="ru-RU" sz="2000" i="1" dirty="0" smtClean="0">
                <a:solidFill>
                  <a:srgbClr val="000090"/>
                </a:solidFill>
                <a:latin typeface="Arial"/>
                <a:cs typeface="Arial"/>
              </a:rPr>
              <a:t>– </a:t>
            </a:r>
            <a:r>
              <a:rPr lang="en-US" sz="2000" i="1" dirty="0" smtClean="0">
                <a:solidFill>
                  <a:srgbClr val="000090"/>
                </a:solidFill>
                <a:latin typeface="Arial"/>
                <a:cs typeface="Arial"/>
              </a:rPr>
              <a:t>readiness of </a:t>
            </a:r>
            <a:r>
              <a:rPr lang="en-US" sz="2000" b="1" i="1" dirty="0" smtClean="0">
                <a:solidFill>
                  <a:srgbClr val="000090"/>
                </a:solidFill>
                <a:latin typeface="Arial"/>
                <a:cs typeface="Arial"/>
              </a:rPr>
              <a:t>MPD Hall</a:t>
            </a:r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ru-RU" sz="2000" b="1" i="1" dirty="0" smtClean="0">
                <a:solidFill>
                  <a:srgbClr val="FF0000"/>
                </a:solidFill>
                <a:latin typeface="Arial"/>
                <a:cs typeface="Arial"/>
              </a:rPr>
              <a:t>2019</a:t>
            </a:r>
            <a:r>
              <a:rPr lang="en-US" sz="2000" b="1" i="1" dirty="0" smtClean="0">
                <a:solidFill>
                  <a:srgbClr val="000090"/>
                </a:solidFill>
                <a:latin typeface="Arial"/>
                <a:cs typeface="Arial"/>
              </a:rPr>
              <a:t>		</a:t>
            </a:r>
            <a:r>
              <a:rPr lang="ru-RU" sz="2000" i="1" dirty="0" smtClean="0">
                <a:solidFill>
                  <a:srgbClr val="000090"/>
                </a:solidFill>
                <a:latin typeface="Arial"/>
                <a:cs typeface="Arial"/>
              </a:rPr>
              <a:t>–</a:t>
            </a:r>
            <a:r>
              <a:rPr lang="en-US" sz="2000" i="1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en-US" sz="2000" b="1" i="1" dirty="0" smtClean="0">
                <a:solidFill>
                  <a:srgbClr val="000090"/>
                </a:solidFill>
                <a:latin typeface="Arial"/>
                <a:cs typeface="Arial"/>
              </a:rPr>
              <a:t>MPD magnet </a:t>
            </a:r>
            <a:r>
              <a:rPr lang="en-US" sz="2000" i="1" dirty="0" smtClean="0">
                <a:solidFill>
                  <a:srgbClr val="000090"/>
                </a:solidFill>
                <a:latin typeface="Arial"/>
                <a:cs typeface="Arial"/>
              </a:rPr>
              <a:t>commissioning </a:t>
            </a:r>
            <a:r>
              <a:rPr lang="ru-RU" sz="2000" i="1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endParaRPr lang="en-US" sz="2000" i="1" dirty="0" smtClean="0">
              <a:solidFill>
                <a:srgbClr val="000090"/>
              </a:solidFill>
              <a:latin typeface="Arial"/>
              <a:cs typeface="Arial"/>
            </a:endParaRPr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en-US" sz="2000" b="1" i="1" dirty="0" smtClean="0">
                <a:solidFill>
                  <a:srgbClr val="FF0000"/>
                </a:solidFill>
                <a:latin typeface="Arial"/>
                <a:cs typeface="Arial"/>
              </a:rPr>
              <a:t>2020</a:t>
            </a:r>
            <a:r>
              <a:rPr lang="en-US" sz="2000" b="1" i="1" dirty="0" smtClean="0">
                <a:solidFill>
                  <a:srgbClr val="000090"/>
                </a:solidFill>
                <a:latin typeface="Arial"/>
                <a:cs typeface="Arial"/>
              </a:rPr>
              <a:t>		</a:t>
            </a:r>
            <a:r>
              <a:rPr lang="ru-RU" sz="2000" i="1" dirty="0" smtClean="0">
                <a:solidFill>
                  <a:srgbClr val="000090"/>
                </a:solidFill>
                <a:latin typeface="Arial"/>
                <a:cs typeface="Arial"/>
              </a:rPr>
              <a:t>–</a:t>
            </a:r>
            <a:r>
              <a:rPr lang="en-US" sz="2000" i="1" dirty="0" smtClean="0">
                <a:solidFill>
                  <a:srgbClr val="000090"/>
                </a:solidFill>
                <a:latin typeface="Arial"/>
                <a:cs typeface="Arial"/>
              </a:rPr>
              <a:t> completion of </a:t>
            </a:r>
            <a:r>
              <a:rPr lang="en-US" sz="2000" b="1" i="1" dirty="0" smtClean="0">
                <a:solidFill>
                  <a:srgbClr val="000090"/>
                </a:solidFill>
                <a:latin typeface="Arial"/>
                <a:cs typeface="Arial"/>
              </a:rPr>
              <a:t>civil construction </a:t>
            </a:r>
            <a:r>
              <a:rPr lang="ru-RU" sz="2000" i="1" dirty="0" smtClean="0">
                <a:solidFill>
                  <a:srgbClr val="000090"/>
                </a:solidFill>
                <a:latin typeface="Arial"/>
                <a:cs typeface="Arial"/>
              </a:rPr>
              <a:t>(</a:t>
            </a:r>
            <a:r>
              <a:rPr lang="en-US" sz="2000" i="1" dirty="0" smtClean="0">
                <a:solidFill>
                  <a:srgbClr val="000090"/>
                </a:solidFill>
                <a:latin typeface="Arial"/>
                <a:cs typeface="Arial"/>
              </a:rPr>
              <a:t>build.</a:t>
            </a:r>
            <a:r>
              <a:rPr lang="ru-RU" sz="2000" i="1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ru-RU" sz="2000" b="1" i="1" dirty="0">
                <a:solidFill>
                  <a:srgbClr val="000090"/>
                </a:solidFill>
                <a:latin typeface="Arial"/>
                <a:cs typeface="Arial"/>
              </a:rPr>
              <a:t>17)</a:t>
            </a:r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en-US" sz="2000" b="1" i="1" dirty="0" smtClean="0">
                <a:solidFill>
                  <a:srgbClr val="FF0000"/>
                </a:solidFill>
                <a:latin typeface="Arial"/>
                <a:cs typeface="Arial"/>
              </a:rPr>
              <a:t>2020</a:t>
            </a:r>
            <a:r>
              <a:rPr lang="en-US" sz="2000" i="1" dirty="0" smtClean="0">
                <a:solidFill>
                  <a:srgbClr val="000090"/>
                </a:solidFill>
                <a:latin typeface="Arial"/>
                <a:cs typeface="Arial"/>
              </a:rPr>
              <a:t> 	– </a:t>
            </a:r>
            <a:r>
              <a:rPr lang="en-US" sz="2000" b="1" i="1" dirty="0" smtClean="0">
                <a:solidFill>
                  <a:srgbClr val="000090"/>
                </a:solidFill>
                <a:latin typeface="Arial"/>
                <a:cs typeface="Arial"/>
              </a:rPr>
              <a:t>MPD</a:t>
            </a:r>
            <a:r>
              <a:rPr lang="en-US" sz="2000" i="1" dirty="0" smtClean="0">
                <a:solidFill>
                  <a:srgbClr val="000090"/>
                </a:solidFill>
                <a:latin typeface="Arial"/>
                <a:cs typeface="Arial"/>
              </a:rPr>
              <a:t> commissioning (</a:t>
            </a:r>
            <a:r>
              <a:rPr lang="en-US" sz="2000" b="1" i="1" dirty="0" smtClean="0">
                <a:solidFill>
                  <a:srgbClr val="000090"/>
                </a:solidFill>
                <a:latin typeface="Arial"/>
                <a:cs typeface="Arial"/>
              </a:rPr>
              <a:t>Stage I</a:t>
            </a:r>
            <a:r>
              <a:rPr lang="en-US" sz="2000" i="1" dirty="0" smtClean="0">
                <a:solidFill>
                  <a:srgbClr val="000090"/>
                </a:solidFill>
                <a:latin typeface="Arial"/>
                <a:cs typeface="Arial"/>
              </a:rPr>
              <a:t>) </a:t>
            </a:r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en-US" sz="2000" b="1" i="1" dirty="0" smtClean="0">
                <a:solidFill>
                  <a:srgbClr val="FF0000"/>
                </a:solidFill>
                <a:latin typeface="Arial"/>
                <a:cs typeface="Arial"/>
              </a:rPr>
              <a:t>2021</a:t>
            </a:r>
            <a:r>
              <a:rPr lang="en-US" sz="2000" i="1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ru-RU" sz="2000" i="1" dirty="0" smtClean="0">
                <a:solidFill>
                  <a:srgbClr val="FF0000"/>
                </a:solidFill>
                <a:latin typeface="Arial"/>
                <a:cs typeface="Arial"/>
              </a:rPr>
              <a:t> 	</a:t>
            </a:r>
            <a:r>
              <a:rPr lang="en-US" sz="2000" i="1" dirty="0" smtClean="0">
                <a:solidFill>
                  <a:srgbClr val="000090"/>
                </a:solidFill>
                <a:latin typeface="Arial"/>
                <a:cs typeface="Arial"/>
              </a:rPr>
              <a:t>– </a:t>
            </a:r>
            <a:r>
              <a:rPr lang="en-US" sz="2000" b="1" i="1" dirty="0" smtClean="0">
                <a:solidFill>
                  <a:srgbClr val="000090"/>
                </a:solidFill>
                <a:latin typeface="Arial"/>
                <a:cs typeface="Arial"/>
              </a:rPr>
              <a:t>Collider</a:t>
            </a:r>
            <a:r>
              <a:rPr lang="en-US" sz="2000" i="1" dirty="0" smtClean="0">
                <a:solidFill>
                  <a:srgbClr val="000090"/>
                </a:solidFill>
                <a:latin typeface="Arial"/>
                <a:cs typeface="Arial"/>
              </a:rPr>
              <a:t> commissioning </a:t>
            </a:r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en-US" sz="2000" b="1" i="1" dirty="0" smtClean="0">
                <a:solidFill>
                  <a:srgbClr val="FF0000"/>
                </a:solidFill>
                <a:latin typeface="Arial"/>
                <a:cs typeface="Arial"/>
              </a:rPr>
              <a:t>2020</a:t>
            </a:r>
            <a:r>
              <a:rPr lang="en-US" sz="2000" b="1" i="1" dirty="0" smtClean="0">
                <a:solidFill>
                  <a:srgbClr val="000090"/>
                </a:solidFill>
                <a:latin typeface="Arial"/>
                <a:cs typeface="Arial"/>
              </a:rPr>
              <a:t>		 </a:t>
            </a:r>
            <a:r>
              <a:rPr lang="en-US" sz="2000" i="1" dirty="0" smtClean="0">
                <a:solidFill>
                  <a:srgbClr val="000090"/>
                </a:solidFill>
                <a:latin typeface="Arial"/>
                <a:cs typeface="Arial"/>
              </a:rPr>
              <a:t>– completion of </a:t>
            </a:r>
            <a:r>
              <a:rPr lang="en-US" sz="2000" b="1" i="1" dirty="0" smtClean="0">
                <a:solidFill>
                  <a:srgbClr val="000090"/>
                </a:solidFill>
                <a:latin typeface="Arial"/>
                <a:cs typeface="Arial"/>
              </a:rPr>
              <a:t>“NICA Center”</a:t>
            </a:r>
            <a:r>
              <a:rPr lang="en-US" sz="2000" i="1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en-US" sz="2000" i="1" dirty="0">
                <a:solidFill>
                  <a:srgbClr val="000090"/>
                </a:solidFill>
                <a:latin typeface="Arial"/>
                <a:cs typeface="Arial"/>
              </a:rPr>
              <a:t>construction</a:t>
            </a:r>
            <a:endParaRPr lang="en-US" sz="2000" b="1" i="1" dirty="0" smtClean="0">
              <a:solidFill>
                <a:srgbClr val="000090"/>
              </a:solidFill>
              <a:latin typeface="Arial"/>
              <a:cs typeface="Arial"/>
            </a:endParaRPr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ru-RU" sz="2000" b="1" i="1" dirty="0" smtClean="0">
                <a:solidFill>
                  <a:srgbClr val="FF0000"/>
                </a:solidFill>
                <a:latin typeface="Arial"/>
                <a:cs typeface="Arial"/>
              </a:rPr>
              <a:t>202</a:t>
            </a:r>
            <a:r>
              <a:rPr lang="en-US" sz="2000" b="1" i="1" dirty="0" smtClean="0">
                <a:solidFill>
                  <a:srgbClr val="FF0000"/>
                </a:solidFill>
                <a:latin typeface="Arial"/>
                <a:cs typeface="Arial"/>
              </a:rPr>
              <a:t>1</a:t>
            </a:r>
            <a:r>
              <a:rPr lang="ru-RU" sz="2000" b="1" i="1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en-US" sz="2000" b="1" i="1" dirty="0" smtClean="0">
                <a:solidFill>
                  <a:srgbClr val="000090"/>
                </a:solidFill>
                <a:latin typeface="Arial"/>
                <a:cs typeface="Arial"/>
              </a:rPr>
              <a:t>	</a:t>
            </a:r>
            <a:r>
              <a:rPr lang="ru-RU" sz="2000" b="1" i="1" dirty="0" smtClean="0">
                <a:solidFill>
                  <a:srgbClr val="000090"/>
                </a:solidFill>
                <a:latin typeface="Arial"/>
                <a:cs typeface="Arial"/>
              </a:rPr>
              <a:t>– </a:t>
            </a:r>
            <a:r>
              <a:rPr lang="en-US" sz="2000" b="1" i="1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en-US" sz="2000" i="1" dirty="0" smtClean="0">
                <a:solidFill>
                  <a:srgbClr val="000090"/>
                </a:solidFill>
                <a:latin typeface="Arial"/>
                <a:cs typeface="Arial"/>
              </a:rPr>
              <a:t>commissioning of </a:t>
            </a:r>
            <a:r>
              <a:rPr lang="en-US" sz="2000" b="1" i="1" dirty="0" smtClean="0">
                <a:solidFill>
                  <a:srgbClr val="000090"/>
                </a:solidFill>
                <a:latin typeface="Arial"/>
                <a:cs typeface="Arial"/>
              </a:rPr>
              <a:t>Computer center </a:t>
            </a:r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en-US" sz="2000" b="1" i="1" dirty="0" smtClean="0">
                <a:solidFill>
                  <a:srgbClr val="FF0000"/>
                </a:solidFill>
                <a:latin typeface="Arial"/>
                <a:cs typeface="Arial"/>
              </a:rPr>
              <a:t>2023</a:t>
            </a:r>
            <a:r>
              <a:rPr lang="en-US" sz="2000" i="1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en-US" sz="2000" i="1" dirty="0">
                <a:solidFill>
                  <a:srgbClr val="000090"/>
                </a:solidFill>
                <a:latin typeface="Arial"/>
                <a:cs typeface="Arial"/>
              </a:rPr>
              <a:t>	– </a:t>
            </a:r>
            <a:r>
              <a:rPr lang="en-US" sz="2000" b="1" i="1" dirty="0">
                <a:solidFill>
                  <a:srgbClr val="000090"/>
                </a:solidFill>
                <a:latin typeface="Arial"/>
                <a:cs typeface="Arial"/>
              </a:rPr>
              <a:t>MPD</a:t>
            </a:r>
            <a:r>
              <a:rPr lang="en-US" sz="2000" i="1" dirty="0">
                <a:solidFill>
                  <a:srgbClr val="000090"/>
                </a:solidFill>
                <a:latin typeface="Arial"/>
                <a:cs typeface="Arial"/>
              </a:rPr>
              <a:t> commissioning (</a:t>
            </a:r>
            <a:r>
              <a:rPr lang="en-US" sz="2000" b="1" i="1" dirty="0">
                <a:solidFill>
                  <a:srgbClr val="000090"/>
                </a:solidFill>
                <a:latin typeface="Arial"/>
                <a:cs typeface="Arial"/>
              </a:rPr>
              <a:t>Stage </a:t>
            </a:r>
            <a:r>
              <a:rPr lang="en-US" sz="2000" b="1" i="1" dirty="0" smtClean="0">
                <a:solidFill>
                  <a:srgbClr val="000090"/>
                </a:solidFill>
                <a:latin typeface="Arial"/>
                <a:cs typeface="Arial"/>
              </a:rPr>
              <a:t>II</a:t>
            </a:r>
            <a:r>
              <a:rPr lang="en-US" sz="2000" i="1" dirty="0">
                <a:solidFill>
                  <a:srgbClr val="000090"/>
                </a:solidFill>
                <a:latin typeface="Arial"/>
                <a:cs typeface="Arial"/>
              </a:rPr>
              <a:t>) </a:t>
            </a:r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en-US" sz="2000" b="1" i="1" dirty="0" smtClean="0">
                <a:solidFill>
                  <a:srgbClr val="FF0000"/>
                </a:solidFill>
                <a:latin typeface="Arial"/>
                <a:cs typeface="Arial"/>
              </a:rPr>
              <a:t>2025	</a:t>
            </a:r>
            <a:r>
              <a:rPr lang="en-US" sz="2000" b="1" i="1" dirty="0" smtClean="0">
                <a:solidFill>
                  <a:srgbClr val="000090"/>
                </a:solidFill>
                <a:latin typeface="Arial"/>
                <a:cs typeface="Arial"/>
              </a:rPr>
              <a:t>	</a:t>
            </a:r>
            <a:r>
              <a:rPr lang="ru-RU" sz="2000" b="1" i="1" dirty="0" smtClean="0">
                <a:solidFill>
                  <a:srgbClr val="000090"/>
                </a:solidFill>
                <a:latin typeface="Arial"/>
                <a:cs typeface="Arial"/>
              </a:rPr>
              <a:t>–</a:t>
            </a:r>
            <a:r>
              <a:rPr lang="en-US" sz="2000" b="1" i="1" dirty="0" smtClean="0">
                <a:solidFill>
                  <a:srgbClr val="000090"/>
                </a:solidFill>
                <a:latin typeface="Arial"/>
                <a:cs typeface="Arial"/>
              </a:rPr>
              <a:t> SPD</a:t>
            </a:r>
            <a:r>
              <a:rPr lang="en-US" sz="2000" i="1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en-US" sz="2000" i="1" dirty="0">
                <a:solidFill>
                  <a:srgbClr val="000090"/>
                </a:solidFill>
                <a:latin typeface="Arial"/>
                <a:cs typeface="Arial"/>
              </a:rPr>
              <a:t>commissioning (</a:t>
            </a:r>
            <a:r>
              <a:rPr lang="en-US" sz="2000" b="1" i="1" dirty="0">
                <a:solidFill>
                  <a:srgbClr val="000090"/>
                </a:solidFill>
                <a:latin typeface="Arial"/>
                <a:cs typeface="Arial"/>
              </a:rPr>
              <a:t>Stage </a:t>
            </a:r>
            <a:r>
              <a:rPr lang="en-US" sz="2000" b="1" i="1" dirty="0" smtClean="0">
                <a:solidFill>
                  <a:srgbClr val="000090"/>
                </a:solidFill>
                <a:latin typeface="Arial"/>
                <a:cs typeface="Arial"/>
              </a:rPr>
              <a:t>I</a:t>
            </a:r>
            <a:r>
              <a:rPr lang="en-US" sz="2000" i="1" dirty="0" smtClean="0">
                <a:solidFill>
                  <a:srgbClr val="000090"/>
                </a:solidFill>
                <a:latin typeface="Arial"/>
                <a:cs typeface="Arial"/>
              </a:rPr>
              <a:t>)</a:t>
            </a:r>
            <a:endParaRPr lang="ru-RU" sz="2000" b="1" i="1" dirty="0">
              <a:solidFill>
                <a:srgbClr val="000090"/>
              </a:solidFill>
              <a:latin typeface="Arial"/>
              <a:cs typeface="Arial"/>
            </a:endParaRPr>
          </a:p>
        </p:txBody>
      </p:sp>
      <p:pic>
        <p:nvPicPr>
          <p:cNvPr id="9" name="Picture 6" descr="NICA-Logo_4c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32822" y="171792"/>
            <a:ext cx="1203674" cy="59291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19930"/>
            <a:ext cx="2133600" cy="476250"/>
          </a:xfrm>
        </p:spPr>
        <p:txBody>
          <a:bodyPr anchor="b"/>
          <a:lstStyle/>
          <a:p>
            <a:pPr>
              <a:defRPr/>
            </a:pPr>
            <a:r>
              <a:rPr lang="en-US" smtClean="0"/>
              <a:t>October 29, 2018</a:t>
            </a:r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19930"/>
            <a:ext cx="2895600" cy="476250"/>
          </a:xfrm>
        </p:spPr>
        <p:txBody>
          <a:bodyPr anchor="b"/>
          <a:lstStyle/>
          <a:p>
            <a:pPr>
              <a:defRPr/>
            </a:pPr>
            <a:r>
              <a:rPr lang="en-GB" smtClean="0"/>
              <a:t>V.Kekelidze, II Collaboration</a:t>
            </a:r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19930"/>
            <a:ext cx="2133600" cy="476250"/>
          </a:xfrm>
        </p:spPr>
        <p:txBody>
          <a:bodyPr anchor="b"/>
          <a:lstStyle/>
          <a:p>
            <a:fld id="{4480217B-8183-4E7A-98AC-12846F6965A4}" type="slidenum">
              <a:rPr lang="ru-RU" smtClean="0"/>
              <a:pPr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37445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21425"/>
            <a:ext cx="2133600" cy="476250"/>
          </a:xfrm>
        </p:spPr>
        <p:txBody>
          <a:bodyPr anchor="b"/>
          <a:lstStyle/>
          <a:p>
            <a:r>
              <a:rPr lang="en-US" smtClean="0"/>
              <a:t>September 20, 2018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21425"/>
            <a:ext cx="2895600" cy="476250"/>
          </a:xfrm>
        </p:spPr>
        <p:txBody>
          <a:bodyPr anchor="b"/>
          <a:lstStyle/>
          <a:p>
            <a:r>
              <a:rPr lang="en-US" smtClean="0"/>
              <a:t>V.Kekelidze, SC-124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21425"/>
            <a:ext cx="2133600" cy="476250"/>
          </a:xfrm>
        </p:spPr>
        <p:txBody>
          <a:bodyPr anchor="b"/>
          <a:lstStyle/>
          <a:p>
            <a:fld id="{A3F4FC57-BEB2-DE4E-BF17-B917B8D0D1E9}" type="slidenum">
              <a:rPr lang="en-US" smtClean="0"/>
              <a:t>34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103718" y="804894"/>
            <a:ext cx="66675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000" u="sng" dirty="0">
                <a:solidFill>
                  <a:srgbClr val="000090"/>
                </a:solidFill>
              </a:rPr>
              <a:t>http://</a:t>
            </a:r>
            <a:r>
              <a:rPr lang="en-US" sz="2000" u="sng" dirty="0" err="1">
                <a:solidFill>
                  <a:srgbClr val="000090"/>
                </a:solidFill>
              </a:rPr>
              <a:t>www.rfbr.ru</a:t>
            </a:r>
            <a:r>
              <a:rPr lang="en-US" sz="2000" u="sng" dirty="0">
                <a:solidFill>
                  <a:srgbClr val="000090"/>
                </a:solidFill>
              </a:rPr>
              <a:t>/</a:t>
            </a:r>
            <a:r>
              <a:rPr lang="en-US" sz="2000" u="sng" dirty="0" err="1">
                <a:solidFill>
                  <a:srgbClr val="000090"/>
                </a:solidFill>
              </a:rPr>
              <a:t>rffi</a:t>
            </a:r>
            <a:r>
              <a:rPr lang="en-US" sz="2000" u="sng" dirty="0">
                <a:solidFill>
                  <a:srgbClr val="000090"/>
                </a:solidFill>
              </a:rPr>
              <a:t>/</a:t>
            </a:r>
            <a:r>
              <a:rPr lang="en-US" sz="2000" u="sng" dirty="0" err="1">
                <a:solidFill>
                  <a:srgbClr val="000090"/>
                </a:solidFill>
              </a:rPr>
              <a:t>ru</a:t>
            </a:r>
            <a:r>
              <a:rPr lang="en-US" sz="2000" u="sng" dirty="0">
                <a:solidFill>
                  <a:srgbClr val="000090"/>
                </a:solidFill>
              </a:rPr>
              <a:t>/classifieds/o_2076537</a:t>
            </a:r>
            <a:endParaRPr lang="en-US" sz="2000" dirty="0">
              <a:solidFill>
                <a:srgbClr val="00009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30199" y="392837"/>
            <a:ext cx="8395447" cy="461665"/>
          </a:xfrm>
          <a:prstGeom prst="rect">
            <a:avLst/>
          </a:prstGeom>
          <a:solidFill>
            <a:srgbClr val="9DFCFF"/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b="1" i="1" dirty="0">
                <a:solidFill>
                  <a:srgbClr val="000090"/>
                </a:solidFill>
              </a:rPr>
              <a:t>The </a:t>
            </a:r>
            <a:r>
              <a:rPr lang="en-US" sz="2400" b="1" i="1" dirty="0" smtClean="0">
                <a:solidFill>
                  <a:srgbClr val="000090"/>
                </a:solidFill>
                <a:latin typeface="Arial"/>
                <a:cs typeface="Arial"/>
              </a:rPr>
              <a:t>Russian </a:t>
            </a:r>
            <a:r>
              <a:rPr lang="en-US" sz="2400" b="1" i="1" dirty="0">
                <a:solidFill>
                  <a:srgbClr val="000090"/>
                </a:solidFill>
                <a:latin typeface="Arial"/>
                <a:cs typeface="Arial"/>
              </a:rPr>
              <a:t>Fund of Basic Research </a:t>
            </a:r>
            <a:r>
              <a:rPr lang="en-US" sz="2400" b="1" i="1" dirty="0" smtClean="0">
                <a:solidFill>
                  <a:srgbClr val="000090"/>
                </a:solidFill>
                <a:latin typeface="Arial"/>
                <a:cs typeface="Arial"/>
              </a:rPr>
              <a:t>announced:  </a:t>
            </a:r>
          </a:p>
        </p:txBody>
      </p:sp>
      <p:sp>
        <p:nvSpPr>
          <p:cNvPr id="8" name="Rectangle 7"/>
          <p:cNvSpPr/>
          <p:nvPr/>
        </p:nvSpPr>
        <p:spPr>
          <a:xfrm>
            <a:off x="431800" y="2694524"/>
            <a:ext cx="8394700" cy="1323439"/>
          </a:xfrm>
          <a:prstGeom prst="rect">
            <a:avLst/>
          </a:prstGeom>
          <a:solidFill>
            <a:srgbClr val="FFFEF8"/>
          </a:solidFill>
        </p:spPr>
        <p:txBody>
          <a:bodyPr wrap="square">
            <a:spAutoFit/>
          </a:bodyPr>
          <a:lstStyle/>
          <a:p>
            <a:r>
              <a:rPr lang="en-US" sz="2000" i="1" dirty="0" smtClean="0">
                <a:solidFill>
                  <a:srgbClr val="000090"/>
                </a:solidFill>
              </a:rPr>
              <a:t>Starting date </a:t>
            </a:r>
            <a:r>
              <a:rPr lang="en-US" sz="2000" i="1" dirty="0">
                <a:solidFill>
                  <a:srgbClr val="000090"/>
                </a:solidFill>
              </a:rPr>
              <a:t>and time of application submission: </a:t>
            </a:r>
            <a:r>
              <a:rPr lang="en-US" sz="2000" i="1" dirty="0" smtClean="0">
                <a:solidFill>
                  <a:srgbClr val="000090"/>
                </a:solidFill>
              </a:rPr>
              <a:t>	       </a:t>
            </a:r>
            <a:r>
              <a:rPr lang="en-US" sz="2000" b="1" i="1" dirty="0" smtClean="0">
                <a:solidFill>
                  <a:srgbClr val="000090"/>
                </a:solidFill>
              </a:rPr>
              <a:t>10.09.2018</a:t>
            </a:r>
            <a:r>
              <a:rPr lang="en-US" sz="2000" i="1" dirty="0" smtClean="0">
                <a:solidFill>
                  <a:srgbClr val="000090"/>
                </a:solidFill>
              </a:rPr>
              <a:t> </a:t>
            </a:r>
          </a:p>
          <a:p>
            <a:pPr algn="r"/>
            <a:r>
              <a:rPr lang="en-US" sz="2000" i="1" dirty="0" smtClean="0">
                <a:solidFill>
                  <a:srgbClr val="000090"/>
                </a:solidFill>
              </a:rPr>
              <a:t>   15</a:t>
            </a:r>
            <a:r>
              <a:rPr lang="en-US" sz="2000" i="1" dirty="0">
                <a:solidFill>
                  <a:srgbClr val="000090"/>
                </a:solidFill>
              </a:rPr>
              <a:t>:00 (MSK</a:t>
            </a:r>
            <a:r>
              <a:rPr lang="en-US" sz="2000" i="1" dirty="0" smtClean="0">
                <a:solidFill>
                  <a:srgbClr val="000090"/>
                </a:solidFill>
              </a:rPr>
              <a:t>)</a:t>
            </a:r>
            <a:endParaRPr lang="en-US" sz="2000" i="1" dirty="0">
              <a:solidFill>
                <a:srgbClr val="000090"/>
              </a:solidFill>
            </a:endParaRPr>
          </a:p>
          <a:p>
            <a:r>
              <a:rPr lang="en-US" sz="2000" i="1" dirty="0">
                <a:solidFill>
                  <a:srgbClr val="000090"/>
                </a:solidFill>
              </a:rPr>
              <a:t>T</a:t>
            </a:r>
            <a:r>
              <a:rPr lang="en-US" sz="2000" i="1" dirty="0" smtClean="0">
                <a:solidFill>
                  <a:srgbClr val="000090"/>
                </a:solidFill>
              </a:rPr>
              <a:t>ime </a:t>
            </a:r>
            <a:r>
              <a:rPr lang="en-US" sz="2000" i="1" dirty="0">
                <a:solidFill>
                  <a:srgbClr val="000090"/>
                </a:solidFill>
              </a:rPr>
              <a:t>of the deadline for submission of </a:t>
            </a:r>
            <a:r>
              <a:rPr lang="en-US" sz="2000" i="1" dirty="0" smtClean="0">
                <a:solidFill>
                  <a:srgbClr val="000090"/>
                </a:solidFill>
              </a:rPr>
              <a:t>applications was  </a:t>
            </a:r>
          </a:p>
          <a:p>
            <a:r>
              <a:rPr lang="en-US" sz="2000" i="1" dirty="0" smtClean="0">
                <a:solidFill>
                  <a:srgbClr val="000090"/>
                </a:solidFill>
              </a:rPr>
              <a:t>		prolonged up to:                       </a:t>
            </a:r>
            <a:r>
              <a:rPr lang="en-US" sz="2000" b="1" i="1" dirty="0" smtClean="0">
                <a:solidFill>
                  <a:srgbClr val="000090"/>
                </a:solidFill>
              </a:rPr>
              <a:t>26/10/</a:t>
            </a:r>
            <a:r>
              <a:rPr lang="en-US" sz="2000" b="1" i="1" dirty="0">
                <a:solidFill>
                  <a:srgbClr val="000090"/>
                </a:solidFill>
              </a:rPr>
              <a:t>2018  </a:t>
            </a:r>
            <a:r>
              <a:rPr lang="en-US" sz="2000" b="1" i="1" dirty="0" smtClean="0">
                <a:solidFill>
                  <a:srgbClr val="000090"/>
                </a:solidFill>
              </a:rPr>
              <a:t> </a:t>
            </a:r>
            <a:r>
              <a:rPr lang="en-US" sz="2000" i="1" dirty="0" smtClean="0">
                <a:solidFill>
                  <a:srgbClr val="000090"/>
                </a:solidFill>
              </a:rPr>
              <a:t>23:</a:t>
            </a:r>
            <a:r>
              <a:rPr lang="en-US" sz="2000" i="1" dirty="0">
                <a:solidFill>
                  <a:srgbClr val="000090"/>
                </a:solidFill>
              </a:rPr>
              <a:t>59 </a:t>
            </a:r>
            <a:r>
              <a:rPr lang="en-US" sz="2000" i="1" dirty="0" smtClean="0">
                <a:solidFill>
                  <a:srgbClr val="000090"/>
                </a:solidFill>
              </a:rPr>
              <a:t>(</a:t>
            </a:r>
            <a:r>
              <a:rPr lang="en-US" sz="2000" i="1" dirty="0">
                <a:solidFill>
                  <a:srgbClr val="000090"/>
                </a:solidFill>
              </a:rPr>
              <a:t>MSK)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06400" y="1187706"/>
            <a:ext cx="8393953" cy="1323439"/>
          </a:xfrm>
          <a:prstGeom prst="rect">
            <a:avLst/>
          </a:prstGeom>
          <a:solidFill>
            <a:srgbClr val="EAFCFF"/>
          </a:solidFill>
        </p:spPr>
        <p:txBody>
          <a:bodyPr wrap="square">
            <a:spAutoFit/>
          </a:bodyPr>
          <a:lstStyle/>
          <a:p>
            <a:r>
              <a:rPr lang="en-US" sz="2000" b="1" i="1" dirty="0" smtClean="0">
                <a:solidFill>
                  <a:srgbClr val="FF0000"/>
                </a:solidFill>
              </a:rPr>
              <a:t>2018</a:t>
            </a:r>
            <a:r>
              <a:rPr lang="en-US" sz="2000" i="1" dirty="0" smtClean="0">
                <a:solidFill>
                  <a:srgbClr val="000090"/>
                </a:solidFill>
              </a:rPr>
              <a:t> </a:t>
            </a:r>
            <a:r>
              <a:rPr lang="en-US" sz="2000" i="1" dirty="0">
                <a:solidFill>
                  <a:srgbClr val="000090"/>
                </a:solidFill>
              </a:rPr>
              <a:t>competition for the best projects on </a:t>
            </a:r>
            <a:r>
              <a:rPr lang="en-US" sz="2000" b="1" i="1" dirty="0" smtClean="0">
                <a:solidFill>
                  <a:srgbClr val="000090"/>
                </a:solidFill>
              </a:rPr>
              <a:t>"</a:t>
            </a:r>
            <a:r>
              <a:rPr lang="en-US" sz="2000" b="1" i="1" dirty="0">
                <a:solidFill>
                  <a:srgbClr val="000090"/>
                </a:solidFill>
              </a:rPr>
              <a:t>Fundamental properties and phase </a:t>
            </a:r>
            <a:r>
              <a:rPr lang="en-US" sz="2000" b="1" i="1" dirty="0" smtClean="0">
                <a:solidFill>
                  <a:srgbClr val="000090"/>
                </a:solidFill>
              </a:rPr>
              <a:t>transitions </a:t>
            </a:r>
            <a:r>
              <a:rPr lang="en-US" sz="2000" b="1" i="1" dirty="0">
                <a:solidFill>
                  <a:srgbClr val="000090"/>
                </a:solidFill>
              </a:rPr>
              <a:t>of </a:t>
            </a:r>
            <a:r>
              <a:rPr lang="en-US" sz="2000" b="1" i="1" dirty="0" err="1">
                <a:solidFill>
                  <a:srgbClr val="000090"/>
                </a:solidFill>
              </a:rPr>
              <a:t>hadronic</a:t>
            </a:r>
            <a:r>
              <a:rPr lang="en-US" sz="2000" b="1" i="1" dirty="0">
                <a:solidFill>
                  <a:srgbClr val="000090"/>
                </a:solidFill>
              </a:rPr>
              <a:t> and quark-gluon </a:t>
            </a:r>
            <a:r>
              <a:rPr lang="en-US" sz="2000" b="1" i="1" dirty="0" smtClean="0">
                <a:solidFill>
                  <a:srgbClr val="000090"/>
                </a:solidFill>
              </a:rPr>
              <a:t>matter”:</a:t>
            </a:r>
          </a:p>
          <a:p>
            <a:r>
              <a:rPr lang="en-US" sz="2000" b="1" i="1" dirty="0" smtClean="0">
                <a:solidFill>
                  <a:srgbClr val="000090"/>
                </a:solidFill>
              </a:rPr>
              <a:t>a </a:t>
            </a:r>
            <a:r>
              <a:rPr lang="en-US" sz="2000" b="1" i="1" dirty="0">
                <a:solidFill>
                  <a:srgbClr val="000090"/>
                </a:solidFill>
              </a:rPr>
              <a:t>mega-class facility of the complex "</a:t>
            </a:r>
            <a:r>
              <a:rPr lang="en-US" sz="2000" b="1" i="1" dirty="0" smtClean="0">
                <a:solidFill>
                  <a:srgbClr val="FF0000"/>
                </a:solidFill>
              </a:rPr>
              <a:t>NICA</a:t>
            </a:r>
            <a:r>
              <a:rPr lang="en-US" sz="2000" i="1" dirty="0" smtClean="0">
                <a:solidFill>
                  <a:srgbClr val="000090"/>
                </a:solidFill>
              </a:rPr>
              <a:t>”</a:t>
            </a:r>
          </a:p>
          <a:p>
            <a:pPr algn="r"/>
            <a:r>
              <a:rPr lang="en-US" sz="2000" i="1" dirty="0" smtClean="0">
                <a:solidFill>
                  <a:srgbClr val="000090"/>
                </a:solidFill>
              </a:rPr>
              <a:t> </a:t>
            </a:r>
            <a:r>
              <a:rPr lang="en-US" sz="2000" i="1" dirty="0">
                <a:solidFill>
                  <a:srgbClr val="000090"/>
                </a:solidFill>
              </a:rPr>
              <a:t>("</a:t>
            </a:r>
            <a:r>
              <a:rPr lang="en-US" sz="2000" i="1" dirty="0" err="1" smtClean="0">
                <a:solidFill>
                  <a:srgbClr val="000090"/>
                </a:solidFill>
              </a:rPr>
              <a:t>Megasciense</a:t>
            </a:r>
            <a:r>
              <a:rPr lang="en-US" sz="2000" i="1" dirty="0" smtClean="0">
                <a:solidFill>
                  <a:srgbClr val="000090"/>
                </a:solidFill>
              </a:rPr>
              <a:t> </a:t>
            </a:r>
            <a:r>
              <a:rPr lang="en-US" sz="2000" i="1" dirty="0">
                <a:solidFill>
                  <a:srgbClr val="000090"/>
                </a:solidFill>
              </a:rPr>
              <a:t>- </a:t>
            </a:r>
            <a:r>
              <a:rPr lang="en-US" sz="2000" b="1" i="1" dirty="0" smtClean="0">
                <a:solidFill>
                  <a:srgbClr val="FF0000"/>
                </a:solidFill>
              </a:rPr>
              <a:t>NICA</a:t>
            </a:r>
            <a:r>
              <a:rPr lang="en-US" sz="2000" i="1" dirty="0" smtClean="0">
                <a:solidFill>
                  <a:srgbClr val="000090"/>
                </a:solidFill>
              </a:rPr>
              <a:t>”)</a:t>
            </a:r>
            <a:r>
              <a:rPr lang="en-US" sz="2000" i="1" dirty="0">
                <a:solidFill>
                  <a:srgbClr val="000090"/>
                </a:solidFill>
              </a:rPr>
              <a:t>.</a:t>
            </a:r>
            <a:r>
              <a:rPr lang="en-US" sz="2000" i="1" dirty="0" smtClean="0">
                <a:solidFill>
                  <a:srgbClr val="000090"/>
                </a:solidFill>
              </a:rPr>
              <a:t> </a:t>
            </a:r>
            <a:endParaRPr lang="en-US" sz="2000" i="1" dirty="0">
              <a:solidFill>
                <a:srgbClr val="00009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56347" y="4383258"/>
            <a:ext cx="8444006" cy="1200328"/>
          </a:xfrm>
          <a:prstGeom prst="rect">
            <a:avLst/>
          </a:prstGeom>
          <a:solidFill>
            <a:srgbClr val="ADFFFF"/>
          </a:solidFill>
        </p:spPr>
        <p:txBody>
          <a:bodyPr wrap="square">
            <a:spAutoFit/>
          </a:bodyPr>
          <a:lstStyle/>
          <a:p>
            <a:r>
              <a:rPr lang="en-US" sz="2400" b="1" i="1" dirty="0" smtClean="0">
                <a:solidFill>
                  <a:srgbClr val="000090"/>
                </a:solidFill>
                <a:latin typeface="Arial"/>
                <a:cs typeface="Arial"/>
              </a:rPr>
              <a:t>RF National Project </a:t>
            </a:r>
            <a:r>
              <a:rPr lang="ru-RU" sz="2400" b="1" i="1" dirty="0" smtClean="0">
                <a:solidFill>
                  <a:srgbClr val="000090"/>
                </a:solidFill>
                <a:latin typeface="Arial"/>
                <a:cs typeface="Arial"/>
              </a:rPr>
              <a:t>«</a:t>
            </a:r>
            <a:r>
              <a:rPr lang="ru-RU" sz="2400" b="1" i="1" dirty="0" smtClean="0">
                <a:solidFill>
                  <a:srgbClr val="FF0000"/>
                </a:solidFill>
                <a:latin typeface="Arial"/>
                <a:cs typeface="Arial"/>
              </a:rPr>
              <a:t>НАУКА</a:t>
            </a:r>
            <a:r>
              <a:rPr lang="ru-RU" sz="2400" b="1" i="1" dirty="0" smtClean="0">
                <a:solidFill>
                  <a:srgbClr val="000090"/>
                </a:solidFill>
                <a:latin typeface="Arial"/>
                <a:cs typeface="Arial"/>
              </a:rPr>
              <a:t>»  (</a:t>
            </a:r>
            <a:r>
              <a:rPr lang="en-US" sz="2400" i="1" dirty="0" smtClean="0">
                <a:solidFill>
                  <a:srgbClr val="000090"/>
                </a:solidFill>
                <a:latin typeface="Arial"/>
                <a:cs typeface="Arial"/>
              </a:rPr>
              <a:t>SCIENCE):</a:t>
            </a:r>
          </a:p>
          <a:p>
            <a:r>
              <a:rPr lang="en-US" sz="2400" b="1" i="1" dirty="0" smtClean="0">
                <a:solidFill>
                  <a:srgbClr val="000090"/>
                </a:solidFill>
                <a:latin typeface="Arial"/>
                <a:cs typeface="Arial"/>
              </a:rPr>
              <a:t>2-nd Federal Project </a:t>
            </a:r>
          </a:p>
          <a:p>
            <a:pPr algn="r"/>
            <a:r>
              <a:rPr lang="en-US" sz="2400" b="1" i="1" dirty="0" smtClean="0">
                <a:solidFill>
                  <a:srgbClr val="000090"/>
                </a:solidFill>
                <a:latin typeface="Arial"/>
                <a:cs typeface="Arial"/>
              </a:rPr>
              <a:t>“Research Infrastructure incl. </a:t>
            </a:r>
            <a:r>
              <a:rPr lang="en-US" sz="2400" b="1" i="1" dirty="0" err="1" smtClean="0">
                <a:solidFill>
                  <a:srgbClr val="000090"/>
                </a:solidFill>
                <a:latin typeface="Arial"/>
                <a:cs typeface="Arial"/>
              </a:rPr>
              <a:t>Megasciense</a:t>
            </a:r>
            <a:r>
              <a:rPr lang="en-US" sz="2400" b="1" i="1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en-US" sz="2400" b="1" i="1" dirty="0" smtClean="0">
                <a:solidFill>
                  <a:srgbClr val="000090"/>
                </a:solidFill>
                <a:latin typeface="Arial"/>
                <a:cs typeface="Arial"/>
              </a:rPr>
              <a:t>Facilities”.</a:t>
            </a:r>
            <a:endParaRPr lang="en-US" sz="2400" b="1" i="1" dirty="0">
              <a:solidFill>
                <a:srgbClr val="000090"/>
              </a:solidFill>
              <a:latin typeface="Arial"/>
              <a:cs typeface="Arial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82494" y="5716534"/>
            <a:ext cx="8432799" cy="707886"/>
          </a:xfrm>
          <a:prstGeom prst="rect">
            <a:avLst/>
          </a:prstGeom>
          <a:solidFill>
            <a:srgbClr val="CDE9FD"/>
          </a:solidFill>
        </p:spPr>
        <p:txBody>
          <a:bodyPr wrap="square">
            <a:spAutoFit/>
          </a:bodyPr>
          <a:lstStyle/>
          <a:p>
            <a:r>
              <a:rPr lang="en-US" sz="2000" i="1" dirty="0" smtClean="0">
                <a:solidFill>
                  <a:srgbClr val="000090"/>
                </a:solidFill>
                <a:latin typeface="Arial"/>
                <a:cs typeface="Arial"/>
              </a:rPr>
              <a:t>We are preparing application </a:t>
            </a:r>
            <a:r>
              <a:rPr lang="en-US" sz="2000" i="1" dirty="0">
                <a:solidFill>
                  <a:srgbClr val="000090"/>
                </a:solidFill>
                <a:latin typeface="Arial"/>
                <a:cs typeface="Arial"/>
              </a:rPr>
              <a:t>in the framework of </a:t>
            </a:r>
            <a:r>
              <a:rPr lang="en-US" sz="2000" b="1" i="1" dirty="0" smtClean="0">
                <a:solidFill>
                  <a:srgbClr val="000090"/>
                </a:solidFill>
                <a:latin typeface="Arial"/>
                <a:cs typeface="Arial"/>
              </a:rPr>
              <a:t>2</a:t>
            </a:r>
            <a:r>
              <a:rPr lang="en-US" sz="2000" b="1" i="1" dirty="0">
                <a:solidFill>
                  <a:srgbClr val="000090"/>
                </a:solidFill>
                <a:latin typeface="Arial"/>
                <a:cs typeface="Arial"/>
              </a:rPr>
              <a:t>-nd Federal </a:t>
            </a:r>
            <a:r>
              <a:rPr lang="en-US" sz="2000" b="1" i="1" dirty="0" smtClean="0">
                <a:solidFill>
                  <a:srgbClr val="000090"/>
                </a:solidFill>
                <a:latin typeface="Arial"/>
                <a:cs typeface="Arial"/>
              </a:rPr>
              <a:t>Project</a:t>
            </a:r>
          </a:p>
          <a:p>
            <a:pPr algn="r"/>
            <a:r>
              <a:rPr lang="en-US" sz="2000" i="1" dirty="0" smtClean="0">
                <a:solidFill>
                  <a:srgbClr val="000090"/>
                </a:solidFill>
                <a:latin typeface="Arial"/>
                <a:cs typeface="Arial"/>
              </a:rPr>
              <a:t>to get necessary funding for  </a:t>
            </a:r>
            <a:r>
              <a:rPr lang="en-US" sz="2000" b="1" i="1" dirty="0" smtClean="0">
                <a:solidFill>
                  <a:srgbClr val="FF0000"/>
                </a:solidFill>
                <a:latin typeface="Arial"/>
                <a:cs typeface="Arial"/>
              </a:rPr>
              <a:t>NICA Complex</a:t>
            </a:r>
            <a:endParaRPr lang="en-US" sz="2000" b="1" i="1" dirty="0">
              <a:solidFill>
                <a:srgbClr val="00009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134906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09" name="TextBox 4"/>
          <p:cNvSpPr txBox="1">
            <a:spLocks noChangeArrowheads="1"/>
          </p:cNvSpPr>
          <p:nvPr/>
        </p:nvSpPr>
        <p:spPr bwMode="auto">
          <a:xfrm>
            <a:off x="3738843" y="254467"/>
            <a:ext cx="1800493" cy="523220"/>
          </a:xfrm>
          <a:prstGeom prst="rect">
            <a:avLst/>
          </a:prstGeom>
          <a:solidFill>
            <a:srgbClr val="C7FCFF"/>
          </a:solidFill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 b="1" dirty="0" smtClean="0">
                <a:solidFill>
                  <a:srgbClr val="000090"/>
                </a:solidFill>
              </a:rPr>
              <a:t>summary</a:t>
            </a:r>
            <a:endParaRPr lang="en-US" sz="2800" b="1" dirty="0">
              <a:solidFill>
                <a:srgbClr val="000090"/>
              </a:solidFill>
            </a:endParaRPr>
          </a:p>
        </p:txBody>
      </p:sp>
      <p:sp>
        <p:nvSpPr>
          <p:cNvPr id="62466" name="Rectangle 6"/>
          <p:cNvSpPr>
            <a:spLocks noChangeArrowheads="1"/>
          </p:cNvSpPr>
          <p:nvPr/>
        </p:nvSpPr>
        <p:spPr bwMode="auto">
          <a:xfrm>
            <a:off x="215900" y="979283"/>
            <a:ext cx="8761413" cy="5262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 marL="342900" indent="-342900" eaLnBrk="0" hangingPunct="0">
              <a:buClr>
                <a:srgbClr val="FF0000"/>
              </a:buClr>
              <a:buSzPct val="160000"/>
              <a:buFont typeface="Wingdings" charset="0"/>
              <a:buChar char="Ø"/>
              <a:defRPr/>
            </a:pPr>
            <a:r>
              <a:rPr lang="en-US" sz="2000" b="1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sz="2000" b="1" dirty="0" smtClean="0">
                <a:solidFill>
                  <a:srgbClr val="FF0D1A"/>
                </a:solidFill>
                <a:latin typeface="Arial"/>
                <a:cs typeface="Arial"/>
              </a:rPr>
              <a:t>Density frontier </a:t>
            </a:r>
            <a:r>
              <a:rPr lang="en-US" sz="2000" b="1" dirty="0" smtClean="0">
                <a:solidFill>
                  <a:srgbClr val="002060"/>
                </a:solidFill>
                <a:latin typeface="Arial"/>
                <a:cs typeface="Arial"/>
              </a:rPr>
              <a:t>is less explored </a:t>
            </a:r>
            <a:r>
              <a:rPr lang="en-US" sz="2000" b="1" dirty="0">
                <a:solidFill>
                  <a:srgbClr val="002060"/>
                </a:solidFill>
                <a:latin typeface="Arial"/>
                <a:cs typeface="Arial"/>
              </a:rPr>
              <a:t>area </a:t>
            </a:r>
            <a:endParaRPr lang="en-US" sz="2000" b="1" dirty="0" smtClean="0">
              <a:solidFill>
                <a:srgbClr val="002060"/>
              </a:solidFill>
              <a:latin typeface="Arial"/>
              <a:cs typeface="Arial"/>
            </a:endParaRPr>
          </a:p>
          <a:p>
            <a:pPr algn="r" eaLnBrk="0" hangingPunct="0">
              <a:buClr>
                <a:srgbClr val="FF0000"/>
              </a:buClr>
              <a:buSzPct val="160000"/>
              <a:defRPr/>
            </a:pPr>
            <a:r>
              <a:rPr lang="en-US" sz="2000" b="1" dirty="0" smtClean="0">
                <a:solidFill>
                  <a:srgbClr val="002060"/>
                </a:solidFill>
                <a:latin typeface="Arial"/>
                <a:cs typeface="Arial"/>
              </a:rPr>
              <a:t>of the QCD phase diagram and its study</a:t>
            </a:r>
            <a:endParaRPr lang="en-US" sz="2000" b="1" i="1" dirty="0" smtClean="0">
              <a:solidFill>
                <a:srgbClr val="002060"/>
              </a:solidFill>
              <a:latin typeface="Arial"/>
              <a:cs typeface="Arial"/>
            </a:endParaRPr>
          </a:p>
          <a:p>
            <a:pPr algn="r" eaLnBrk="0" hangingPunct="0">
              <a:buClr>
                <a:srgbClr val="FF0000"/>
              </a:buClr>
              <a:buSzPct val="160000"/>
              <a:defRPr/>
            </a:pPr>
            <a:r>
              <a:rPr lang="en-US" sz="2000" b="1" dirty="0">
                <a:solidFill>
                  <a:srgbClr val="002060"/>
                </a:solidFill>
                <a:latin typeface="Arial"/>
                <a:cs typeface="Arial"/>
              </a:rPr>
              <a:t>c</a:t>
            </a:r>
            <a:r>
              <a:rPr lang="en-US" sz="2000" b="1" dirty="0" smtClean="0">
                <a:solidFill>
                  <a:srgbClr val="002060"/>
                </a:solidFill>
                <a:latin typeface="Arial"/>
                <a:cs typeface="Arial"/>
              </a:rPr>
              <a:t>ould </a:t>
            </a:r>
            <a:r>
              <a:rPr lang="en-US" sz="2000" b="1" i="1" dirty="0" smtClean="0">
                <a:solidFill>
                  <a:srgbClr val="002060"/>
                </a:solidFill>
                <a:latin typeface="Arial"/>
                <a:cs typeface="Arial"/>
              </a:rPr>
              <a:t>lead to interesting discoveries</a:t>
            </a:r>
            <a:endParaRPr lang="en-US" sz="2000" b="1" dirty="0" smtClean="0">
              <a:solidFill>
                <a:srgbClr val="E36828"/>
              </a:solidFill>
              <a:latin typeface="Arial"/>
              <a:ea typeface="ＭＳ Ｐゴシック" charset="0"/>
              <a:cs typeface="Arial"/>
            </a:endParaRPr>
          </a:p>
          <a:p>
            <a:pPr marL="342900" indent="-342900" eaLnBrk="0" hangingPunct="0">
              <a:lnSpc>
                <a:spcPct val="120000"/>
              </a:lnSpc>
              <a:buClr>
                <a:srgbClr val="FF0000"/>
              </a:buClr>
              <a:buSzPct val="160000"/>
              <a:buFont typeface="Wingdings" charset="0"/>
              <a:buChar char="Ø"/>
              <a:defRPr/>
            </a:pPr>
            <a:r>
              <a:rPr lang="en-US" sz="2000" b="1" dirty="0" smtClean="0">
                <a:solidFill>
                  <a:srgbClr val="FF0D1A"/>
                </a:solidFill>
                <a:latin typeface="Arial"/>
                <a:ea typeface="ＭＳ Ｐゴシック" charset="0"/>
                <a:cs typeface="Arial"/>
              </a:rPr>
              <a:t>NICA</a:t>
            </a:r>
            <a:r>
              <a:rPr lang="en-US" sz="2000" b="1" dirty="0" smtClean="0">
                <a:solidFill>
                  <a:srgbClr val="E36828"/>
                </a:solidFill>
                <a:latin typeface="Arial"/>
                <a:ea typeface="ＭＳ Ｐゴシック" charset="0"/>
                <a:cs typeface="Arial"/>
              </a:rPr>
              <a:t> </a:t>
            </a:r>
            <a:r>
              <a:rPr lang="en-US" sz="2000" b="1" dirty="0">
                <a:solidFill>
                  <a:srgbClr val="002060"/>
                </a:solidFill>
                <a:latin typeface="Arial"/>
                <a:ea typeface="ＭＳ Ｐゴシック" charset="0"/>
                <a:cs typeface="Arial"/>
              </a:rPr>
              <a:t>complex has a potential for competitive research </a:t>
            </a:r>
          </a:p>
          <a:p>
            <a:pPr marL="342900" indent="-342900" algn="r" eaLnBrk="0" hangingPunct="0">
              <a:buClr>
                <a:srgbClr val="222268"/>
              </a:buClr>
              <a:buSzPct val="160000"/>
              <a:defRPr/>
            </a:pPr>
            <a:r>
              <a:rPr lang="en-US" sz="2000" b="1" i="1" dirty="0">
                <a:solidFill>
                  <a:srgbClr val="002060"/>
                </a:solidFill>
                <a:latin typeface="Arial"/>
                <a:ea typeface="ＭＳ Ｐゴシック" charset="0"/>
                <a:cs typeface="Arial"/>
              </a:rPr>
              <a:t>in the field of </a:t>
            </a:r>
            <a:r>
              <a:rPr lang="en-US" sz="2000" b="1" i="1" dirty="0">
                <a:solidFill>
                  <a:srgbClr val="FF0D1A"/>
                </a:solidFill>
                <a:latin typeface="Arial"/>
                <a:ea typeface="ＭＳ Ｐゴシック" charset="0"/>
                <a:cs typeface="Arial"/>
              </a:rPr>
              <a:t>baryon rich matter </a:t>
            </a:r>
            <a:endParaRPr lang="en-US" sz="2000" b="1" dirty="0" smtClean="0">
              <a:solidFill>
                <a:srgbClr val="002060"/>
              </a:solidFill>
              <a:latin typeface="Arial"/>
              <a:cs typeface="Arial"/>
            </a:endParaRPr>
          </a:p>
          <a:p>
            <a:pPr marL="342900" indent="-342900" eaLnBrk="0" hangingPunct="0">
              <a:lnSpc>
                <a:spcPct val="120000"/>
              </a:lnSpc>
              <a:buClr>
                <a:srgbClr val="FF0000"/>
              </a:buClr>
              <a:buSzPct val="160000"/>
              <a:buFont typeface="Wingdings" charset="0"/>
              <a:buChar char="Ø"/>
              <a:defRPr/>
            </a:pPr>
            <a:r>
              <a:rPr lang="en-US" sz="2000" b="1" dirty="0" smtClean="0">
                <a:solidFill>
                  <a:srgbClr val="002060"/>
                </a:solidFill>
                <a:latin typeface="Arial" charset="0"/>
                <a:ea typeface="ＭＳ Ｐゴシック" charset="0"/>
                <a:cs typeface="ＭＳ Ｐゴシック" charset="0"/>
              </a:rPr>
              <a:t> Preparations of accelerator complex</a:t>
            </a:r>
          </a:p>
          <a:p>
            <a:pPr algn="ctr" eaLnBrk="0" hangingPunct="0">
              <a:buClr>
                <a:srgbClr val="FF0000"/>
              </a:buClr>
              <a:buSzPct val="160000"/>
              <a:defRPr/>
            </a:pPr>
            <a:r>
              <a:rPr lang="en-US" sz="2000" b="1" dirty="0" smtClean="0">
                <a:solidFill>
                  <a:srgbClr val="002060"/>
                </a:solidFill>
                <a:latin typeface="Arial" charset="0"/>
                <a:ea typeface="ＭＳ Ｐゴシック" charset="0"/>
                <a:cs typeface="ＭＳ Ｐゴシック" charset="0"/>
              </a:rPr>
              <a:t>and both detectors</a:t>
            </a:r>
            <a:r>
              <a:rPr lang="en-US" sz="2000" b="1" dirty="0" smtClean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 BM@N </a:t>
            </a:r>
            <a:r>
              <a:rPr lang="en-US" sz="2000" b="1" dirty="0" smtClean="0">
                <a:solidFill>
                  <a:srgbClr val="002060"/>
                </a:solidFill>
                <a:latin typeface="Arial" charset="0"/>
                <a:ea typeface="ＭＳ Ｐゴシック" charset="0"/>
                <a:cs typeface="ＭＳ Ｐゴシック" charset="0"/>
              </a:rPr>
              <a:t>and  </a:t>
            </a:r>
            <a:r>
              <a:rPr lang="en-US" sz="2000" b="1" dirty="0" smtClean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MPD </a:t>
            </a:r>
          </a:p>
          <a:p>
            <a:pPr algn="r" eaLnBrk="0" hangingPunct="0">
              <a:buClr>
                <a:srgbClr val="FF0000"/>
              </a:buClr>
              <a:buSzPct val="160000"/>
              <a:defRPr/>
            </a:pPr>
            <a:r>
              <a:rPr lang="en-US" sz="2000" b="1" i="1" dirty="0" smtClean="0">
                <a:solidFill>
                  <a:srgbClr val="000090"/>
                </a:solidFill>
                <a:latin typeface="Arial" charset="0"/>
                <a:ea typeface="ＭＳ Ｐゴシック" charset="0"/>
                <a:cs typeface="ＭＳ Ｐゴシック" charset="0"/>
              </a:rPr>
              <a:t>are</a:t>
            </a:r>
            <a:r>
              <a:rPr lang="en-US" sz="2000" b="1" dirty="0" smtClean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000" b="1" i="1" dirty="0" smtClean="0">
                <a:solidFill>
                  <a:srgbClr val="002060"/>
                </a:solidFill>
                <a:latin typeface="Arial" charset="0"/>
                <a:ea typeface="ＭＳ Ｐゴシック" charset="0"/>
                <a:cs typeface="ＭＳ Ｐゴシック" charset="0"/>
              </a:rPr>
              <a:t>going </a:t>
            </a:r>
            <a:r>
              <a:rPr lang="en-US" sz="2000" b="1" i="1" dirty="0" smtClean="0">
                <a:solidFill>
                  <a:schemeClr val="accent6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close to the schedule</a:t>
            </a:r>
          </a:p>
          <a:p>
            <a:pPr marL="342900" indent="-342900" eaLnBrk="0" hangingPunct="0">
              <a:lnSpc>
                <a:spcPct val="140000"/>
              </a:lnSpc>
              <a:buClr>
                <a:srgbClr val="FF0000"/>
              </a:buClr>
              <a:buSzPct val="160000"/>
              <a:buFont typeface="Wingdings" charset="0"/>
              <a:buChar char="Ø"/>
              <a:defRPr/>
            </a:pPr>
            <a:r>
              <a:rPr lang="en-US" sz="2000" b="1" dirty="0" smtClean="0">
                <a:solidFill>
                  <a:srgbClr val="002060"/>
                </a:solidFill>
                <a:latin typeface="Arial" charset="0"/>
                <a:ea typeface="ＭＳ Ｐゴシック" charset="0"/>
                <a:cs typeface="ＭＳ Ｐゴシック" charset="0"/>
              </a:rPr>
              <a:t> CDR of  </a:t>
            </a:r>
            <a:r>
              <a:rPr lang="en-US" sz="2000" b="1" dirty="0" smtClean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SPD</a:t>
            </a:r>
            <a:r>
              <a:rPr lang="en-US" sz="2000" b="1" dirty="0" smtClean="0">
                <a:solidFill>
                  <a:srgbClr val="002060"/>
                </a:solidFill>
                <a:latin typeface="Arial" charset="0"/>
                <a:ea typeface="ＭＳ Ｐゴシック" charset="0"/>
                <a:cs typeface="ＭＳ Ｐゴシック" charset="0"/>
              </a:rPr>
              <a:t> project will be presented in </a:t>
            </a:r>
            <a:r>
              <a:rPr lang="en-US" sz="2000" b="1" dirty="0" smtClean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2019</a:t>
            </a:r>
          </a:p>
          <a:p>
            <a:pPr marL="342900" indent="-342900" eaLnBrk="0" hangingPunct="0">
              <a:buClr>
                <a:srgbClr val="FF0000"/>
              </a:buClr>
              <a:buSzPct val="160000"/>
              <a:buFont typeface="Wingdings" charset="0"/>
              <a:buChar char="Ø"/>
              <a:defRPr/>
            </a:pPr>
            <a:endParaRPr lang="en-US" sz="2000" b="1" dirty="0">
              <a:solidFill>
                <a:srgbClr val="002060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marL="342900" indent="-342900" eaLnBrk="0" hangingPunct="0">
              <a:buClr>
                <a:srgbClr val="FF0000"/>
              </a:buClr>
              <a:buSzPct val="160000"/>
              <a:buFont typeface="Wingdings" charset="0"/>
              <a:buChar char="Ø"/>
              <a:defRPr/>
            </a:pPr>
            <a:r>
              <a:rPr lang="en-US" sz="2000" b="1" dirty="0" smtClean="0">
                <a:solidFill>
                  <a:srgbClr val="000090"/>
                </a:solidFill>
              </a:rPr>
              <a:t> two major </a:t>
            </a:r>
            <a:r>
              <a:rPr lang="en-US" sz="2000" b="1" dirty="0" smtClean="0">
                <a:solidFill>
                  <a:srgbClr val="FF0D1A"/>
                </a:solidFill>
              </a:rPr>
              <a:t>milestones 2018 </a:t>
            </a:r>
            <a:r>
              <a:rPr lang="en-US" sz="2000" b="1" dirty="0" smtClean="0">
                <a:solidFill>
                  <a:srgbClr val="DE4E43"/>
                </a:solidFill>
              </a:rPr>
              <a:t> </a:t>
            </a:r>
            <a:r>
              <a:rPr lang="en-US" sz="2000" b="1" dirty="0" smtClean="0">
                <a:solidFill>
                  <a:srgbClr val="000090"/>
                </a:solidFill>
              </a:rPr>
              <a:t>to be fulfilled with slight delay</a:t>
            </a:r>
            <a:endParaRPr lang="en-US" sz="2000" b="1" dirty="0">
              <a:solidFill>
                <a:srgbClr val="000090"/>
              </a:solidFill>
            </a:endParaRPr>
          </a:p>
          <a:p>
            <a:pPr marL="342900" indent="-342900" eaLnBrk="0" hangingPunct="0">
              <a:buClr>
                <a:srgbClr val="FF0000"/>
              </a:buClr>
              <a:buSzPct val="160000"/>
              <a:buFont typeface="Wingdings" charset="0"/>
              <a:buChar char="Ø"/>
              <a:defRPr/>
            </a:pPr>
            <a:endParaRPr lang="en-US" sz="2000" b="1" dirty="0" smtClean="0">
              <a:solidFill>
                <a:srgbClr val="002060"/>
              </a:solidFill>
              <a:latin typeface="Arial"/>
              <a:cs typeface="Arial"/>
            </a:endParaRPr>
          </a:p>
          <a:p>
            <a:pPr marL="342900" indent="-342900" eaLnBrk="0" hangingPunct="0">
              <a:buClr>
                <a:srgbClr val="FF0000"/>
              </a:buClr>
              <a:buSzPct val="160000"/>
              <a:buFont typeface="Wingdings" charset="0"/>
              <a:buChar char="Ø"/>
              <a:defRPr/>
            </a:pPr>
            <a:r>
              <a:rPr lang="en-US" sz="2000" b="1" dirty="0" smtClean="0">
                <a:solidFill>
                  <a:srgbClr val="002060"/>
                </a:solidFill>
                <a:latin typeface="Arial"/>
                <a:cs typeface="Arial"/>
              </a:rPr>
              <a:t> Both </a:t>
            </a:r>
            <a:r>
              <a:rPr lang="en-US" sz="2000" b="1" dirty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BM@N </a:t>
            </a:r>
            <a:r>
              <a:rPr lang="en-US" sz="2000" b="1" dirty="0">
                <a:solidFill>
                  <a:srgbClr val="002060"/>
                </a:solidFill>
                <a:latin typeface="Arial" charset="0"/>
                <a:ea typeface="ＭＳ Ｐゴシック" charset="0"/>
                <a:cs typeface="ＭＳ Ｐゴシック" charset="0"/>
              </a:rPr>
              <a:t>and  </a:t>
            </a:r>
            <a:r>
              <a:rPr lang="en-US" sz="2000" b="1" dirty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MPD </a:t>
            </a:r>
            <a:r>
              <a:rPr lang="en-US" sz="2000" b="1" dirty="0" smtClean="0">
                <a:solidFill>
                  <a:srgbClr val="002060"/>
                </a:solidFill>
                <a:latin typeface="Arial"/>
                <a:cs typeface="Arial"/>
              </a:rPr>
              <a:t>collaborations are crowing </a:t>
            </a:r>
          </a:p>
          <a:p>
            <a:pPr marL="342900" indent="-342900" eaLnBrk="0" hangingPunct="0">
              <a:buClr>
                <a:srgbClr val="FF0000"/>
              </a:buClr>
              <a:buSzPct val="160000"/>
              <a:buFont typeface="Wingdings" charset="0"/>
              <a:buChar char="Ø"/>
              <a:defRPr/>
            </a:pPr>
            <a:endParaRPr lang="en-US" sz="2000" b="1" dirty="0">
              <a:solidFill>
                <a:srgbClr val="002060"/>
              </a:solidFill>
              <a:latin typeface="Arial"/>
              <a:cs typeface="Arial"/>
            </a:endParaRPr>
          </a:p>
          <a:p>
            <a:pPr marL="342900" indent="-342900" eaLnBrk="0" hangingPunct="0">
              <a:buClr>
                <a:srgbClr val="FF0000"/>
              </a:buClr>
              <a:buSzPct val="160000"/>
              <a:buFont typeface="Wingdings" charset="0"/>
              <a:buChar char="Ø"/>
              <a:defRPr/>
            </a:pPr>
            <a:r>
              <a:rPr lang="en-US" sz="2000" b="1" dirty="0" smtClean="0">
                <a:solidFill>
                  <a:srgbClr val="002060"/>
                </a:solidFill>
                <a:latin typeface="Arial"/>
                <a:cs typeface="Arial"/>
              </a:rPr>
              <a:t> Recently opened </a:t>
            </a:r>
            <a:r>
              <a:rPr lang="en-US" sz="2000" b="1" dirty="0" smtClean="0">
                <a:solidFill>
                  <a:srgbClr val="FF0000"/>
                </a:solidFill>
                <a:latin typeface="Arial"/>
                <a:cs typeface="Arial"/>
              </a:rPr>
              <a:t>RFBR grants </a:t>
            </a:r>
            <a:r>
              <a:rPr lang="en-US" sz="2000" b="1" dirty="0" smtClean="0">
                <a:solidFill>
                  <a:srgbClr val="002060"/>
                </a:solidFill>
                <a:latin typeface="Arial"/>
                <a:cs typeface="Arial"/>
              </a:rPr>
              <a:t>are very important</a:t>
            </a:r>
          </a:p>
          <a:p>
            <a:pPr algn="r" eaLnBrk="0" hangingPunct="0">
              <a:buClr>
                <a:srgbClr val="FF0000"/>
              </a:buClr>
              <a:buSzPct val="160000"/>
              <a:defRPr/>
            </a:pPr>
            <a:r>
              <a:rPr lang="en-US" sz="2000" b="1" i="1" dirty="0">
                <a:solidFill>
                  <a:srgbClr val="002060"/>
                </a:solidFill>
                <a:latin typeface="Arial"/>
                <a:ea typeface="ＭＳ Ｐゴシック" charset="0"/>
                <a:cs typeface="Arial"/>
              </a:rPr>
              <a:t>f</a:t>
            </a:r>
            <a:r>
              <a:rPr lang="en-US" sz="2000" b="1" i="1" dirty="0" smtClean="0">
                <a:solidFill>
                  <a:srgbClr val="002060"/>
                </a:solidFill>
                <a:latin typeface="Arial"/>
                <a:ea typeface="ＭＳ Ｐゴシック" charset="0"/>
                <a:cs typeface="Arial"/>
              </a:rPr>
              <a:t>or larger involvement of Russian researches to the </a:t>
            </a:r>
            <a:r>
              <a:rPr lang="en-US" sz="2000" b="1" i="1" dirty="0" smtClean="0">
                <a:solidFill>
                  <a:srgbClr val="FF0000"/>
                </a:solidFill>
                <a:latin typeface="Arial"/>
                <a:ea typeface="ＭＳ Ｐゴシック" charset="0"/>
                <a:cs typeface="Arial"/>
              </a:rPr>
              <a:t>NICA</a:t>
            </a:r>
            <a:r>
              <a:rPr lang="en-US" sz="2000" b="1" i="1" dirty="0" smtClean="0">
                <a:solidFill>
                  <a:srgbClr val="002060"/>
                </a:solidFill>
                <a:latin typeface="Arial"/>
                <a:ea typeface="ＭＳ Ｐゴシック" charset="0"/>
                <a:cs typeface="Arial"/>
              </a:rPr>
              <a:t> project</a:t>
            </a:r>
            <a:endParaRPr lang="en-US" sz="2000" b="1" i="1" dirty="0">
              <a:solidFill>
                <a:schemeClr val="accent6">
                  <a:lumMod val="75000"/>
                </a:schemeClr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45414" name="Picture 6" descr="NICA-Logo_4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5400" y="22225"/>
            <a:ext cx="1498600" cy="7381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21425"/>
            <a:ext cx="2133600" cy="476250"/>
          </a:xfrm>
        </p:spPr>
        <p:txBody>
          <a:bodyPr anchor="b"/>
          <a:lstStyle/>
          <a:p>
            <a:pPr>
              <a:defRPr/>
            </a:pPr>
            <a:r>
              <a:rPr lang="en-US" smtClean="0"/>
              <a:t>October 29, 2018</a:t>
            </a:r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21425"/>
            <a:ext cx="2895600" cy="476250"/>
          </a:xfrm>
        </p:spPr>
        <p:txBody>
          <a:bodyPr anchor="b"/>
          <a:lstStyle/>
          <a:p>
            <a:pPr>
              <a:defRPr/>
            </a:pPr>
            <a:r>
              <a:rPr lang="en-US" smtClean="0"/>
              <a:t>V.Kekelidze, II Collaboration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21425"/>
            <a:ext cx="2133600" cy="476250"/>
          </a:xfrm>
        </p:spPr>
        <p:txBody>
          <a:bodyPr anchor="b"/>
          <a:lstStyle/>
          <a:p>
            <a:fld id="{0D407510-CD4E-4320-B1B7-E77576364A88}" type="slidenum">
              <a:rPr lang="ru-RU" smtClean="0"/>
              <a:pPr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02691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3994"/>
            <a:ext cx="9144000" cy="404937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97647" y="236555"/>
            <a:ext cx="6904798" cy="461665"/>
          </a:xfrm>
          <a:prstGeom prst="rect">
            <a:avLst/>
          </a:prstGeom>
          <a:solidFill>
            <a:srgbClr val="ADFFFF"/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0090"/>
                </a:solidFill>
                <a:latin typeface="Arial"/>
                <a:cs typeface="Arial"/>
              </a:rPr>
              <a:t>Welcome to the </a:t>
            </a:r>
            <a:r>
              <a:rPr lang="en-US" sz="2400" b="1" dirty="0" smtClean="0">
                <a:solidFill>
                  <a:srgbClr val="000090"/>
                </a:solidFill>
                <a:latin typeface="Arial"/>
                <a:cs typeface="Arial"/>
              </a:rPr>
              <a:t>2-nd</a:t>
            </a:r>
            <a:r>
              <a:rPr lang="en-US" sz="2400" b="1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en-US" sz="2400" b="1" dirty="0" smtClean="0">
                <a:solidFill>
                  <a:srgbClr val="000090"/>
                </a:solidFill>
                <a:latin typeface="Arial"/>
                <a:cs typeface="Arial"/>
              </a:rPr>
              <a:t>Collaboration Meeting</a:t>
            </a:r>
            <a:endParaRPr lang="en-US" sz="2400" b="1" dirty="0">
              <a:solidFill>
                <a:srgbClr val="000090"/>
              </a:solidFill>
              <a:latin typeface="Arial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948083" y="4577229"/>
            <a:ext cx="30703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err="1" smtClean="0">
                <a:solidFill>
                  <a:schemeClr val="bg1"/>
                </a:solidFill>
              </a:rPr>
              <a:t>Dubna</a:t>
            </a:r>
            <a:r>
              <a:rPr lang="en-US" sz="2000" i="1" dirty="0" smtClean="0">
                <a:solidFill>
                  <a:schemeClr val="bg1"/>
                </a:solidFill>
              </a:rPr>
              <a:t>, 11-13 April, 2018 </a:t>
            </a:r>
            <a:endParaRPr lang="en-US" sz="2000" i="1" dirty="0">
              <a:solidFill>
                <a:schemeClr val="bg1"/>
              </a:solidFill>
            </a:endParaRPr>
          </a:p>
        </p:txBody>
      </p:sp>
      <p:pic>
        <p:nvPicPr>
          <p:cNvPr id="9" name="Picture 6" descr="NICA-Logo_4c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45400" y="0"/>
            <a:ext cx="1498600" cy="7381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34125"/>
            <a:ext cx="2133600" cy="476250"/>
          </a:xfrm>
        </p:spPr>
        <p:txBody>
          <a:bodyPr anchor="b"/>
          <a:lstStyle/>
          <a:p>
            <a:pPr>
              <a:defRPr/>
            </a:pPr>
            <a:r>
              <a:rPr lang="en-US" smtClean="0"/>
              <a:t>October 29, 2018</a:t>
            </a:r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34125"/>
            <a:ext cx="2895600" cy="476250"/>
          </a:xfrm>
        </p:spPr>
        <p:txBody>
          <a:bodyPr anchor="b"/>
          <a:lstStyle/>
          <a:p>
            <a:pPr>
              <a:defRPr/>
            </a:pPr>
            <a:r>
              <a:rPr lang="en-US" smtClean="0"/>
              <a:t>V.Kekelidze, II Collaboration</a:t>
            </a:r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34125"/>
            <a:ext cx="2133600" cy="476250"/>
          </a:xfrm>
        </p:spPr>
        <p:txBody>
          <a:bodyPr anchor="b"/>
          <a:lstStyle/>
          <a:p>
            <a:fld id="{0D407510-CD4E-4320-B1B7-E77576364A88}" type="slidenum">
              <a:rPr lang="ru-RU" smtClean="0"/>
              <a:pPr/>
              <a:t>36</a:t>
            </a:fld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3551517" y="5406464"/>
            <a:ext cx="19802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0090"/>
                </a:solidFill>
              </a:rPr>
              <a:t>Thank you</a:t>
            </a:r>
            <a:endParaRPr lang="en-US" sz="2800" b="1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80758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7-05-09 at 10.21.1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53962"/>
            <a:ext cx="9144000" cy="364547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46100" y="5899439"/>
            <a:ext cx="51660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latin typeface="Arial"/>
                <a:cs typeface="Arial"/>
              </a:rPr>
              <a:t>I.C. </a:t>
            </a:r>
            <a:r>
              <a:rPr lang="en-US" i="1" dirty="0" err="1" smtClean="0">
                <a:latin typeface="Arial"/>
                <a:cs typeface="Arial"/>
              </a:rPr>
              <a:t>Arsene</a:t>
            </a:r>
            <a:r>
              <a:rPr lang="en-US" i="1" dirty="0" smtClean="0">
                <a:latin typeface="Arial"/>
                <a:cs typeface="Arial"/>
              </a:rPr>
              <a:t> at al., Phys. Rev. C75 (2007) 24902.</a:t>
            </a:r>
            <a:endParaRPr lang="en-US" i="1" dirty="0">
              <a:latin typeface="Arial"/>
              <a:cs typeface="Arial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546100" y="1663700"/>
            <a:ext cx="3594100" cy="2806700"/>
            <a:chOff x="546100" y="1663700"/>
            <a:chExt cx="3594100" cy="2806700"/>
          </a:xfrm>
        </p:grpSpPr>
        <p:grpSp>
          <p:nvGrpSpPr>
            <p:cNvPr id="12" name="Group 11"/>
            <p:cNvGrpSpPr/>
            <p:nvPr/>
          </p:nvGrpSpPr>
          <p:grpSpPr>
            <a:xfrm>
              <a:off x="546100" y="3593524"/>
              <a:ext cx="3594100" cy="876876"/>
              <a:chOff x="546100" y="3593524"/>
              <a:chExt cx="3594100" cy="876876"/>
            </a:xfrm>
          </p:grpSpPr>
          <p:cxnSp>
            <p:nvCxnSpPr>
              <p:cNvPr id="7" name="Straight Connector 6"/>
              <p:cNvCxnSpPr/>
              <p:nvPr/>
            </p:nvCxnSpPr>
            <p:spPr>
              <a:xfrm>
                <a:off x="546100" y="4470400"/>
                <a:ext cx="3594100" cy="0"/>
              </a:xfrm>
              <a:prstGeom prst="line">
                <a:avLst/>
              </a:prstGeom>
              <a:ln w="57150" cmpd="sng">
                <a:solidFill>
                  <a:srgbClr val="00009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" name="TextBox 9"/>
              <p:cNvSpPr txBox="1"/>
              <p:nvPr/>
            </p:nvSpPr>
            <p:spPr>
              <a:xfrm>
                <a:off x="647700" y="3593524"/>
                <a:ext cx="854454" cy="5847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 smtClean="0">
                    <a:solidFill>
                      <a:srgbClr val="000090"/>
                    </a:solidFill>
                    <a:latin typeface="Symbol" charset="2"/>
                    <a:cs typeface="Symbol" charset="2"/>
                  </a:rPr>
                  <a:t>5 r</a:t>
                </a:r>
                <a:r>
                  <a:rPr lang="en-US" sz="3200" baseline="-25000" dirty="0" smtClean="0">
                    <a:solidFill>
                      <a:srgbClr val="000090"/>
                    </a:solidFill>
                    <a:latin typeface="Symbol" charset="2"/>
                    <a:cs typeface="Symbol" charset="2"/>
                  </a:rPr>
                  <a:t>0</a:t>
                </a:r>
                <a:endParaRPr lang="en-US" sz="3200" baseline="-25000" dirty="0">
                  <a:solidFill>
                    <a:srgbClr val="000090"/>
                  </a:solidFill>
                  <a:latin typeface="Symbol" charset="2"/>
                  <a:cs typeface="Symbol" charset="2"/>
                </a:endParaRPr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>
              <a:off x="1308100" y="1663700"/>
              <a:ext cx="208332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solidFill>
                    <a:srgbClr val="000090"/>
                  </a:solidFill>
                  <a:latin typeface="Arial"/>
                  <a:cs typeface="Arial"/>
                </a:rPr>
                <a:t>FAIR SIS-100</a:t>
              </a:r>
              <a:endParaRPr lang="en-US" sz="2400" b="1" dirty="0">
                <a:solidFill>
                  <a:srgbClr val="000090"/>
                </a:solidFill>
                <a:latin typeface="Arial"/>
                <a:cs typeface="Arial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5270500" y="1663700"/>
            <a:ext cx="3594100" cy="2298700"/>
            <a:chOff x="5283200" y="1930400"/>
            <a:chExt cx="3594100" cy="2298700"/>
          </a:xfrm>
        </p:grpSpPr>
        <p:grpSp>
          <p:nvGrpSpPr>
            <p:cNvPr id="13" name="Group 12"/>
            <p:cNvGrpSpPr/>
            <p:nvPr/>
          </p:nvGrpSpPr>
          <p:grpSpPr>
            <a:xfrm>
              <a:off x="5283200" y="2996048"/>
              <a:ext cx="3594100" cy="1233052"/>
              <a:chOff x="5283200" y="2996048"/>
              <a:chExt cx="3594100" cy="1233052"/>
            </a:xfrm>
          </p:grpSpPr>
          <p:cxnSp>
            <p:nvCxnSpPr>
              <p:cNvPr id="9" name="Straight Connector 8"/>
              <p:cNvCxnSpPr/>
              <p:nvPr/>
            </p:nvCxnSpPr>
            <p:spPr>
              <a:xfrm>
                <a:off x="5283200" y="4229100"/>
                <a:ext cx="3594100" cy="0"/>
              </a:xfrm>
              <a:prstGeom prst="line">
                <a:avLst/>
              </a:prstGeom>
              <a:ln w="57150" cmpd="sng">
                <a:solidFill>
                  <a:srgbClr val="FF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" name="TextBox 10"/>
              <p:cNvSpPr txBox="1"/>
              <p:nvPr/>
            </p:nvSpPr>
            <p:spPr>
              <a:xfrm>
                <a:off x="6934200" y="2996048"/>
                <a:ext cx="854454" cy="5847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 smtClean="0">
                    <a:solidFill>
                      <a:srgbClr val="FF0000"/>
                    </a:solidFill>
                    <a:latin typeface="Symbol" charset="2"/>
                    <a:cs typeface="Symbol" charset="2"/>
                  </a:rPr>
                  <a:t>8 r</a:t>
                </a:r>
                <a:r>
                  <a:rPr lang="en-US" sz="3200" baseline="-25000" dirty="0" smtClean="0">
                    <a:solidFill>
                      <a:srgbClr val="FF0000"/>
                    </a:solidFill>
                    <a:latin typeface="Symbol" charset="2"/>
                    <a:cs typeface="Symbol" charset="2"/>
                  </a:rPr>
                  <a:t>0</a:t>
                </a:r>
                <a:endParaRPr lang="en-US" sz="3200" baseline="-25000" dirty="0">
                  <a:solidFill>
                    <a:srgbClr val="FF0000"/>
                  </a:solidFill>
                  <a:latin typeface="Symbol" charset="2"/>
                  <a:cs typeface="Symbol" charset="2"/>
                </a:endParaRPr>
              </a:p>
            </p:txBody>
          </p:sp>
        </p:grpSp>
        <p:sp>
          <p:nvSpPr>
            <p:cNvPr id="14" name="TextBox 13"/>
            <p:cNvSpPr txBox="1"/>
            <p:nvPr/>
          </p:nvSpPr>
          <p:spPr>
            <a:xfrm>
              <a:off x="6585629" y="1930400"/>
              <a:ext cx="92845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solidFill>
                    <a:srgbClr val="FF0000"/>
                  </a:solidFill>
                  <a:latin typeface="Arial"/>
                  <a:cs typeface="Arial"/>
                </a:rPr>
                <a:t>NICA</a:t>
              </a:r>
              <a:endParaRPr lang="en-US" sz="2400" b="1" dirty="0">
                <a:solidFill>
                  <a:srgbClr val="FF0000"/>
                </a:solidFill>
                <a:latin typeface="Arial"/>
                <a:cs typeface="Arial"/>
              </a:endParaRP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1699322" y="482600"/>
            <a:ext cx="6190893" cy="954107"/>
          </a:xfrm>
          <a:prstGeom prst="rect">
            <a:avLst/>
          </a:prstGeom>
          <a:solidFill>
            <a:srgbClr val="E9F3FF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0090"/>
                </a:solidFill>
                <a:latin typeface="Arial"/>
                <a:cs typeface="Arial"/>
              </a:rPr>
              <a:t>Net Baryonic density to be reached</a:t>
            </a:r>
          </a:p>
          <a:p>
            <a:pPr algn="ctr"/>
            <a:r>
              <a:rPr lang="en-US" sz="2800" b="1" dirty="0">
                <a:solidFill>
                  <a:srgbClr val="000090"/>
                </a:solidFill>
                <a:latin typeface="Arial"/>
                <a:cs typeface="Arial"/>
              </a:rPr>
              <a:t>i</a:t>
            </a:r>
            <a:r>
              <a:rPr lang="en-US" sz="2800" b="1" dirty="0" smtClean="0">
                <a:solidFill>
                  <a:srgbClr val="000090"/>
                </a:solidFill>
                <a:latin typeface="Arial"/>
                <a:cs typeface="Arial"/>
              </a:rPr>
              <a:t>n Au + Au collisions</a:t>
            </a:r>
            <a:endParaRPr lang="en-US" sz="2800" b="1" dirty="0">
              <a:solidFill>
                <a:srgbClr val="000090"/>
              </a:solidFill>
              <a:latin typeface="Arial"/>
              <a:cs typeface="Arial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21425"/>
            <a:ext cx="2133600" cy="476250"/>
          </a:xfrm>
        </p:spPr>
        <p:txBody>
          <a:bodyPr anchor="b"/>
          <a:lstStyle/>
          <a:p>
            <a:pPr>
              <a:defRPr/>
            </a:pPr>
            <a:r>
              <a:rPr lang="en-US" smtClean="0"/>
              <a:t>October 29, 2018</a:t>
            </a:r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21425"/>
            <a:ext cx="2895600" cy="476250"/>
          </a:xfrm>
        </p:spPr>
        <p:txBody>
          <a:bodyPr anchor="b"/>
          <a:lstStyle/>
          <a:p>
            <a:pPr>
              <a:defRPr/>
            </a:pPr>
            <a:r>
              <a:rPr lang="en-GB" smtClean="0"/>
              <a:t>V.Kekelidze, II Collaboration</a:t>
            </a: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21425"/>
            <a:ext cx="2133600" cy="476250"/>
          </a:xfrm>
        </p:spPr>
        <p:txBody>
          <a:bodyPr anchor="b"/>
          <a:lstStyle/>
          <a:p>
            <a:fld id="{4480217B-8183-4E7A-98AC-12846F6965A4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17710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creen Shot 2017-10-16 at 8.15.3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06425"/>
            <a:ext cx="9144000" cy="574875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7236" y="726726"/>
            <a:ext cx="8568952" cy="1141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2400" b="1" dirty="0">
                <a:solidFill>
                  <a:schemeClr val="bg1"/>
                </a:solidFill>
                <a:latin typeface="Arial"/>
                <a:cs typeface="Arial"/>
              </a:rPr>
              <a:t>main goal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spcAft>
                <a:spcPts val="600"/>
              </a:spcAft>
              <a:buClr>
                <a:srgbClr val="FDF520"/>
              </a:buClr>
              <a:buFont typeface="Wingdings" charset="0"/>
              <a:buNone/>
            </a:pPr>
            <a:r>
              <a:rPr lang="en-US" sz="2400" i="1" dirty="0">
                <a:solidFill>
                  <a:schemeClr val="bg1"/>
                </a:solidFill>
              </a:rPr>
              <a:t>t</a:t>
            </a:r>
            <a:r>
              <a:rPr lang="en-US" sz="2400" i="1" dirty="0" smtClean="0">
                <a:solidFill>
                  <a:schemeClr val="bg1"/>
                </a:solidFill>
              </a:rPr>
              <a:t>o obtain new data on </a:t>
            </a:r>
            <a:r>
              <a:rPr lang="en-US" sz="2400" i="1" dirty="0">
                <a:solidFill>
                  <a:schemeClr val="bg1"/>
                </a:solidFill>
              </a:rPr>
              <a:t>hot </a:t>
            </a:r>
            <a:r>
              <a:rPr lang="en-US" sz="2400" i="1" dirty="0" smtClean="0">
                <a:solidFill>
                  <a:schemeClr val="bg1"/>
                </a:solidFill>
              </a:rPr>
              <a:t>baryonic matter</a:t>
            </a:r>
          </a:p>
          <a:p>
            <a:pPr eaLnBrk="1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  <a:buClr>
                <a:srgbClr val="FDF520"/>
              </a:buClr>
              <a:buFont typeface="Wingdings" charset="0"/>
              <a:buNone/>
            </a:pPr>
            <a:r>
              <a:rPr lang="en-US" sz="2400" i="1" dirty="0" smtClean="0">
                <a:solidFill>
                  <a:schemeClr val="bg1"/>
                </a:solidFill>
              </a:rPr>
              <a:t>at </a:t>
            </a:r>
            <a:r>
              <a:rPr lang="en-US" sz="2400" i="1" dirty="0">
                <a:solidFill>
                  <a:schemeClr val="bg1"/>
                </a:solidFill>
              </a:rPr>
              <a:t>the </a:t>
            </a:r>
            <a:r>
              <a:rPr lang="en-US" sz="2400" i="1" dirty="0" smtClean="0">
                <a:solidFill>
                  <a:schemeClr val="bg1"/>
                </a:solidFill>
              </a:rPr>
              <a:t>region of </a:t>
            </a:r>
            <a:r>
              <a:rPr lang="en-US" sz="2400" i="1" dirty="0">
                <a:solidFill>
                  <a:schemeClr val="bg1"/>
                </a:solidFill>
              </a:rPr>
              <a:t>max baryonic </a:t>
            </a:r>
            <a:r>
              <a:rPr lang="en-US" sz="2400" i="1" dirty="0" smtClean="0">
                <a:solidFill>
                  <a:schemeClr val="bg1"/>
                </a:solidFill>
              </a:rPr>
              <a:t> density</a:t>
            </a:r>
            <a:endParaRPr lang="en-US" sz="24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>
          <a:xfrm>
            <a:off x="457200" y="6321425"/>
            <a:ext cx="2133600" cy="476250"/>
          </a:xfrm>
        </p:spPr>
        <p:txBody>
          <a:bodyPr anchor="b"/>
          <a:lstStyle/>
          <a:p>
            <a:pPr>
              <a:defRPr/>
            </a:pPr>
            <a:r>
              <a:rPr lang="en-US" smtClean="0"/>
              <a:t>October 29, 2018</a:t>
            </a:r>
            <a:endParaRPr lang="ru-RU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3124200" y="6321425"/>
            <a:ext cx="2895600" cy="476250"/>
          </a:xfrm>
        </p:spPr>
        <p:txBody>
          <a:bodyPr anchor="b"/>
          <a:lstStyle/>
          <a:p>
            <a:pPr>
              <a:defRPr/>
            </a:pPr>
            <a:r>
              <a:rPr lang="en-GB" smtClean="0"/>
              <a:t>V.Kekelidze, II Collaboration</a:t>
            </a:r>
            <a:endParaRPr lang="ru-RU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6553200" y="6321425"/>
            <a:ext cx="2133600" cy="476250"/>
          </a:xfrm>
        </p:spPr>
        <p:txBody>
          <a:bodyPr anchor="b"/>
          <a:lstStyle/>
          <a:p>
            <a:fld id="{4480217B-8183-4E7A-98AC-12846F6965A4}" type="slidenum">
              <a:rPr lang="ru-RU" smtClean="0"/>
              <a:pPr/>
              <a:t>5</a:t>
            </a:fld>
            <a:endParaRPr lang="ru-RU" dirty="0"/>
          </a:p>
        </p:txBody>
      </p:sp>
      <p:sp>
        <p:nvSpPr>
          <p:cNvPr id="12" name="Rectangle 11"/>
          <p:cNvSpPr/>
          <p:nvPr/>
        </p:nvSpPr>
        <p:spPr>
          <a:xfrm>
            <a:off x="2771800" y="44624"/>
            <a:ext cx="633670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i="1" dirty="0" smtClean="0">
                <a:solidFill>
                  <a:srgbClr val="000090"/>
                </a:solidFill>
                <a:latin typeface="Arial"/>
                <a:cs typeface="Arial"/>
              </a:rPr>
              <a:t>«</a:t>
            </a:r>
            <a:r>
              <a:rPr lang="en-US" sz="2000" i="1" dirty="0">
                <a:solidFill>
                  <a:srgbClr val="000090"/>
                </a:solidFill>
              </a:rPr>
              <a:t>The only source of knowledge is </a:t>
            </a:r>
            <a:r>
              <a:rPr lang="en-US" sz="2000" i="1" dirty="0" smtClean="0">
                <a:solidFill>
                  <a:srgbClr val="000090"/>
                </a:solidFill>
              </a:rPr>
              <a:t>experience</a:t>
            </a:r>
            <a:r>
              <a:rPr lang="ru-RU" sz="2000" i="1" dirty="0" smtClean="0">
                <a:solidFill>
                  <a:srgbClr val="000090"/>
                </a:solidFill>
                <a:latin typeface="Arial"/>
                <a:cs typeface="Arial"/>
              </a:rPr>
              <a:t>»</a:t>
            </a:r>
          </a:p>
          <a:p>
            <a:pPr algn="r"/>
            <a:r>
              <a:rPr lang="en-US" sz="2000" i="1" dirty="0" smtClean="0">
                <a:solidFill>
                  <a:srgbClr val="000090"/>
                </a:solidFill>
                <a:latin typeface="Arial"/>
                <a:cs typeface="Arial"/>
              </a:rPr>
              <a:t>A. Einstein</a:t>
            </a:r>
            <a:endParaRPr lang="ru-RU" sz="2000" i="1" dirty="0">
              <a:solidFill>
                <a:srgbClr val="000090"/>
              </a:solidFill>
              <a:latin typeface="Arial"/>
              <a:cs typeface="Arial"/>
            </a:endParaRPr>
          </a:p>
        </p:txBody>
      </p:sp>
      <p:sp>
        <p:nvSpPr>
          <p:cNvPr id="13" name="TextBox 3"/>
          <p:cNvSpPr txBox="1">
            <a:spLocks noChangeArrowheads="1"/>
          </p:cNvSpPr>
          <p:nvPr/>
        </p:nvSpPr>
        <p:spPr bwMode="auto">
          <a:xfrm>
            <a:off x="2209800" y="1962696"/>
            <a:ext cx="6921500" cy="4862870"/>
          </a:xfrm>
          <a:prstGeom prst="rect">
            <a:avLst/>
          </a:prstGeom>
          <a:solidFill>
            <a:srgbClr val="EEF3FF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2000" b="1" dirty="0" smtClean="0">
                <a:solidFill>
                  <a:srgbClr val="000090"/>
                </a:solidFill>
                <a:latin typeface="+mn-lt"/>
              </a:rPr>
              <a:t>Comprehensive study of: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sz="2000" b="1" i="1" dirty="0" smtClean="0">
                <a:solidFill>
                  <a:srgbClr val="000090"/>
                </a:solidFill>
                <a:latin typeface="+mn-lt"/>
              </a:rPr>
              <a:t>bulk </a:t>
            </a:r>
            <a:r>
              <a:rPr lang="en-US" sz="2000" b="1" i="1" dirty="0">
                <a:solidFill>
                  <a:srgbClr val="000090"/>
                </a:solidFill>
                <a:latin typeface="+mn-lt"/>
              </a:rPr>
              <a:t>properties, EOS</a:t>
            </a:r>
          </a:p>
          <a:p>
            <a:r>
              <a:rPr lang="en-US" sz="2000" i="1" dirty="0" smtClean="0">
                <a:solidFill>
                  <a:srgbClr val="000090"/>
                </a:solidFill>
                <a:latin typeface="+mn-lt"/>
              </a:rPr>
              <a:t>    - particle </a:t>
            </a:r>
            <a:r>
              <a:rPr lang="en-US" sz="2000" i="1" dirty="0">
                <a:solidFill>
                  <a:srgbClr val="000090"/>
                </a:solidFill>
                <a:latin typeface="+mn-lt"/>
              </a:rPr>
              <a:t>yields &amp; spectra, ratios, </a:t>
            </a:r>
            <a:r>
              <a:rPr lang="en-US" sz="2000" i="1" dirty="0" err="1">
                <a:solidFill>
                  <a:srgbClr val="000090"/>
                </a:solidFill>
                <a:latin typeface="+mn-lt"/>
              </a:rPr>
              <a:t>femtoscopy</a:t>
            </a:r>
            <a:r>
              <a:rPr lang="en-US" sz="2000" i="1" dirty="0">
                <a:solidFill>
                  <a:srgbClr val="000090"/>
                </a:solidFill>
                <a:latin typeface="+mn-lt"/>
              </a:rPr>
              <a:t>, </a:t>
            </a:r>
            <a:r>
              <a:rPr lang="en-US" sz="2000" i="1" dirty="0" smtClean="0">
                <a:solidFill>
                  <a:srgbClr val="000090"/>
                </a:solidFill>
                <a:latin typeface="+mn-lt"/>
              </a:rPr>
              <a:t>flow</a:t>
            </a:r>
            <a:endParaRPr lang="en-US" sz="2000" i="1" dirty="0">
              <a:solidFill>
                <a:srgbClr val="000090"/>
              </a:solidFill>
              <a:latin typeface="+mn-lt"/>
            </a:endParaRP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000" b="1" i="1" dirty="0">
                <a:solidFill>
                  <a:srgbClr val="000090"/>
                </a:solidFill>
                <a:latin typeface="+mn-lt"/>
              </a:rPr>
              <a:t>i</a:t>
            </a:r>
            <a:r>
              <a:rPr lang="en-US" sz="2000" b="1" i="1" dirty="0" smtClean="0">
                <a:solidFill>
                  <a:srgbClr val="000090"/>
                </a:solidFill>
                <a:latin typeface="+mn-lt"/>
              </a:rPr>
              <a:t>n-medium </a:t>
            </a:r>
            <a:r>
              <a:rPr lang="en-US" sz="2000" b="1" i="1" dirty="0">
                <a:solidFill>
                  <a:srgbClr val="000090"/>
                </a:solidFill>
                <a:latin typeface="+mn-lt"/>
              </a:rPr>
              <a:t>modification of hadron</a:t>
            </a:r>
            <a:r>
              <a:rPr lang="ru-RU" sz="2000" b="1" i="1" dirty="0">
                <a:solidFill>
                  <a:srgbClr val="000090"/>
                </a:solidFill>
                <a:latin typeface="+mn-lt"/>
              </a:rPr>
              <a:t> </a:t>
            </a:r>
            <a:r>
              <a:rPr lang="en-US" sz="2000" b="1" i="1" dirty="0">
                <a:solidFill>
                  <a:srgbClr val="000090"/>
                </a:solidFill>
                <a:latin typeface="+mn-lt"/>
              </a:rPr>
              <a:t>properties</a:t>
            </a:r>
          </a:p>
          <a:p>
            <a:r>
              <a:rPr lang="en-US" sz="2000" i="1" dirty="0">
                <a:solidFill>
                  <a:srgbClr val="000090"/>
                </a:solidFill>
                <a:latin typeface="+mn-lt"/>
              </a:rPr>
              <a:t> </a:t>
            </a:r>
            <a:r>
              <a:rPr lang="en-US" sz="2000" i="1" dirty="0" smtClean="0">
                <a:solidFill>
                  <a:srgbClr val="000090"/>
                </a:solidFill>
                <a:latin typeface="+mn-lt"/>
              </a:rPr>
              <a:t>   - onset </a:t>
            </a:r>
            <a:r>
              <a:rPr lang="en-US" sz="2000" i="1" dirty="0">
                <a:solidFill>
                  <a:srgbClr val="000090"/>
                </a:solidFill>
                <a:latin typeface="+mn-lt"/>
              </a:rPr>
              <a:t>of low-mass </a:t>
            </a:r>
            <a:r>
              <a:rPr lang="en-US" sz="2000" i="1" dirty="0" err="1">
                <a:solidFill>
                  <a:srgbClr val="000090"/>
                </a:solidFill>
                <a:latin typeface="+mn-lt"/>
              </a:rPr>
              <a:t>dilepton</a:t>
            </a:r>
            <a:r>
              <a:rPr lang="en-US" sz="2000" i="1" dirty="0">
                <a:solidFill>
                  <a:srgbClr val="000090"/>
                </a:solidFill>
                <a:latin typeface="+mn-lt"/>
              </a:rPr>
              <a:t> </a:t>
            </a:r>
            <a:r>
              <a:rPr lang="en-US" sz="2000" i="1" dirty="0" smtClean="0">
                <a:solidFill>
                  <a:srgbClr val="000090"/>
                </a:solidFill>
                <a:latin typeface="+mn-lt"/>
              </a:rPr>
              <a:t>enhancement</a:t>
            </a:r>
            <a:endParaRPr lang="en-US" sz="2000" i="1" dirty="0">
              <a:solidFill>
                <a:srgbClr val="000090"/>
              </a:solidFill>
              <a:latin typeface="+mn-lt"/>
              <a:sym typeface="Wingdings" pitchFamily="2" charset="2"/>
            </a:endParaRP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000" b="1" i="1" dirty="0" smtClean="0">
                <a:solidFill>
                  <a:srgbClr val="000090"/>
                </a:solidFill>
                <a:latin typeface="+mn-lt"/>
                <a:sym typeface="Wingdings" pitchFamily="2" charset="2"/>
              </a:rPr>
              <a:t>Y-N interactions in dense nuclear matter</a:t>
            </a:r>
          </a:p>
          <a:p>
            <a:r>
              <a:rPr lang="en-US" sz="2000" i="1" dirty="0">
                <a:solidFill>
                  <a:srgbClr val="000090"/>
                </a:solidFill>
                <a:latin typeface="+mn-lt"/>
                <a:sym typeface="Wingdings" pitchFamily="2" charset="2"/>
              </a:rPr>
              <a:t> </a:t>
            </a:r>
            <a:r>
              <a:rPr lang="en-US" sz="2000" i="1" dirty="0" smtClean="0">
                <a:solidFill>
                  <a:srgbClr val="000090"/>
                </a:solidFill>
                <a:latin typeface="+mn-lt"/>
                <a:sym typeface="Wingdings" pitchFamily="2" charset="2"/>
              </a:rPr>
              <a:t>   - </a:t>
            </a:r>
            <a:r>
              <a:rPr lang="en-US" sz="2000" i="1" dirty="0" err="1">
                <a:solidFill>
                  <a:srgbClr val="000090"/>
                </a:solidFill>
                <a:latin typeface="+mn-lt"/>
                <a:sym typeface="Wingdings" pitchFamily="2" charset="2"/>
              </a:rPr>
              <a:t>hypernuclei</a:t>
            </a:r>
            <a:endParaRPr lang="en-US" sz="2000" b="1" i="1" dirty="0">
              <a:solidFill>
                <a:srgbClr val="000090"/>
              </a:solidFill>
              <a:latin typeface="+mn-lt"/>
              <a:sym typeface="Wingdings" pitchFamily="2" charset="2"/>
            </a:endParaRPr>
          </a:p>
          <a:p>
            <a:pPr>
              <a:lnSpc>
                <a:spcPct val="150000"/>
              </a:lnSpc>
            </a:pPr>
            <a:r>
              <a:rPr lang="en-US" sz="2000" b="1" dirty="0" smtClean="0">
                <a:solidFill>
                  <a:srgbClr val="000090"/>
                </a:solidFill>
                <a:latin typeface="+mn-lt"/>
                <a:sym typeface="Wingdings" pitchFamily="2" charset="2"/>
              </a:rPr>
              <a:t>Search for: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sz="2000" b="1" i="1" dirty="0" err="1" smtClean="0">
                <a:solidFill>
                  <a:srgbClr val="000090"/>
                </a:solidFill>
                <a:latin typeface="+mn-lt"/>
                <a:sym typeface="Wingdings" pitchFamily="2" charset="2"/>
              </a:rPr>
              <a:t>deconfinement</a:t>
            </a:r>
            <a:r>
              <a:rPr lang="en-US" sz="2000" b="1" i="1" dirty="0" smtClean="0">
                <a:solidFill>
                  <a:srgbClr val="000090"/>
                </a:solidFill>
                <a:latin typeface="+mn-lt"/>
                <a:sym typeface="Wingdings" pitchFamily="2" charset="2"/>
              </a:rPr>
              <a:t> </a:t>
            </a:r>
            <a:r>
              <a:rPr lang="en-US" sz="2000" b="1" i="1" dirty="0">
                <a:solidFill>
                  <a:srgbClr val="000090"/>
                </a:solidFill>
                <a:latin typeface="+mn-lt"/>
                <a:sym typeface="Wingdings" pitchFamily="2" charset="2"/>
              </a:rPr>
              <a:t>(chiral) phase </a:t>
            </a:r>
            <a:r>
              <a:rPr lang="en-US" sz="2000" b="1" i="1" dirty="0" smtClean="0">
                <a:solidFill>
                  <a:srgbClr val="000090"/>
                </a:solidFill>
                <a:latin typeface="+mn-lt"/>
                <a:sym typeface="Wingdings" pitchFamily="2" charset="2"/>
              </a:rPr>
              <a:t>transition</a:t>
            </a:r>
            <a:endParaRPr lang="en-US" sz="2000" b="1" i="1" baseline="-25000" dirty="0" smtClean="0">
              <a:solidFill>
                <a:srgbClr val="000090"/>
              </a:solidFill>
              <a:latin typeface="+mn-lt"/>
              <a:sym typeface="Wingdings" pitchFamily="2" charset="2"/>
            </a:endParaRPr>
          </a:p>
          <a:p>
            <a:r>
              <a:rPr lang="en-US" sz="2000" i="1" dirty="0" smtClean="0">
                <a:solidFill>
                  <a:srgbClr val="000090"/>
                </a:solidFill>
                <a:latin typeface="+mn-lt"/>
                <a:sym typeface="Wingdings" pitchFamily="2" charset="2"/>
              </a:rPr>
              <a:t>      - strangeness production</a:t>
            </a:r>
          </a:p>
          <a:p>
            <a:r>
              <a:rPr lang="en-US" sz="2000" i="1" dirty="0" smtClean="0">
                <a:solidFill>
                  <a:srgbClr val="000090"/>
                </a:solidFill>
                <a:latin typeface="+mn-lt"/>
                <a:sym typeface="Wingdings" pitchFamily="2" charset="2"/>
              </a:rPr>
              <a:t>      - Chiral </a:t>
            </a:r>
            <a:r>
              <a:rPr lang="en-US" sz="2000" i="1" dirty="0">
                <a:solidFill>
                  <a:srgbClr val="000090"/>
                </a:solidFill>
                <a:latin typeface="+mn-lt"/>
                <a:sym typeface="Wingdings" pitchFamily="2" charset="2"/>
              </a:rPr>
              <a:t>Magnetic (</a:t>
            </a:r>
            <a:r>
              <a:rPr lang="en-US" sz="2000" i="1" dirty="0" err="1" smtClean="0">
                <a:solidFill>
                  <a:srgbClr val="000090"/>
                </a:solidFill>
                <a:latin typeface="+mn-lt"/>
                <a:sym typeface="Wingdings" pitchFamily="2" charset="2"/>
              </a:rPr>
              <a:t>Vortical</a:t>
            </a:r>
            <a:r>
              <a:rPr lang="en-US" sz="2000" i="1" dirty="0">
                <a:solidFill>
                  <a:srgbClr val="000090"/>
                </a:solidFill>
                <a:latin typeface="+mn-lt"/>
                <a:sym typeface="Wingdings" pitchFamily="2" charset="2"/>
              </a:rPr>
              <a:t>) effect, </a:t>
            </a:r>
            <a:r>
              <a:rPr lang="en-US" sz="2000" i="1" dirty="0">
                <a:solidFill>
                  <a:srgbClr val="000090"/>
                </a:solidFill>
                <a:latin typeface="Symbol"/>
                <a:sym typeface="Wingdings" pitchFamily="2" charset="2"/>
              </a:rPr>
              <a:t>L</a:t>
            </a:r>
            <a:r>
              <a:rPr lang="en-US" sz="2000" i="1" dirty="0">
                <a:solidFill>
                  <a:srgbClr val="000090"/>
                </a:solidFill>
                <a:latin typeface="+mn-lt"/>
                <a:sym typeface="Wingdings" pitchFamily="2" charset="2"/>
              </a:rPr>
              <a:t> </a:t>
            </a:r>
            <a:r>
              <a:rPr lang="en-US" sz="2000" i="1" dirty="0" smtClean="0">
                <a:solidFill>
                  <a:srgbClr val="000090"/>
                </a:solidFill>
                <a:latin typeface="+mn-lt"/>
                <a:sym typeface="Wingdings" pitchFamily="2" charset="2"/>
              </a:rPr>
              <a:t>polarization</a:t>
            </a:r>
            <a:endParaRPr lang="en-US" sz="2000" i="1" dirty="0">
              <a:solidFill>
                <a:srgbClr val="000090"/>
              </a:solidFill>
              <a:latin typeface="+mn-lt"/>
              <a:sym typeface="Wingdings" pitchFamily="2" charset="2"/>
            </a:endParaRP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000" b="1" i="1" dirty="0" smtClean="0">
                <a:solidFill>
                  <a:srgbClr val="000090"/>
                </a:solidFill>
                <a:latin typeface="+mn-lt"/>
                <a:sym typeface="Wingdings" pitchFamily="2" charset="2"/>
              </a:rPr>
              <a:t>QCD </a:t>
            </a:r>
            <a:r>
              <a:rPr lang="en-US" sz="2000" b="1" i="1" dirty="0">
                <a:solidFill>
                  <a:srgbClr val="000090"/>
                </a:solidFill>
                <a:latin typeface="+mn-lt"/>
                <a:sym typeface="Wingdings" pitchFamily="2" charset="2"/>
              </a:rPr>
              <a:t>Critical Point</a:t>
            </a:r>
          </a:p>
          <a:p>
            <a:r>
              <a:rPr lang="en-US" sz="2000" i="1" dirty="0" smtClean="0">
                <a:solidFill>
                  <a:srgbClr val="000090"/>
                </a:solidFill>
                <a:latin typeface="+mn-lt"/>
                <a:sym typeface="Wingdings" pitchFamily="2" charset="2"/>
              </a:rPr>
              <a:t>     - event-by-event </a:t>
            </a:r>
            <a:r>
              <a:rPr lang="en-US" sz="2000" i="1" dirty="0">
                <a:solidFill>
                  <a:srgbClr val="000090"/>
                </a:solidFill>
                <a:latin typeface="+mn-lt"/>
                <a:sym typeface="Wingdings" pitchFamily="2" charset="2"/>
              </a:rPr>
              <a:t>fluctuations &amp;</a:t>
            </a:r>
            <a:r>
              <a:rPr lang="en-US" sz="2000" i="1" dirty="0" smtClean="0">
                <a:solidFill>
                  <a:srgbClr val="000090"/>
                </a:solidFill>
                <a:latin typeface="+mn-lt"/>
                <a:sym typeface="Wingdings" pitchFamily="2" charset="2"/>
              </a:rPr>
              <a:t> correlations</a:t>
            </a:r>
            <a:endParaRPr lang="en-US" sz="2000" i="1" dirty="0">
              <a:solidFill>
                <a:srgbClr val="000090"/>
              </a:solidFill>
              <a:latin typeface="+mn-lt"/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3143163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87400" y="1478340"/>
            <a:ext cx="7607300" cy="406778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FF0000"/>
              </a:buClr>
              <a:buFont typeface="Wingdings" charset="2"/>
              <a:buChar char="Ø"/>
            </a:pPr>
            <a:r>
              <a:rPr lang="en-US" sz="2000" i="1" dirty="0" smtClean="0">
                <a:solidFill>
                  <a:srgbClr val="000090"/>
                </a:solidFill>
                <a:latin typeface="Arial"/>
                <a:cs typeface="Arial"/>
              </a:rPr>
              <a:t>maximum in the net baryon density – </a:t>
            </a:r>
            <a:r>
              <a:rPr lang="en-US" sz="2000" b="1" i="1" dirty="0" smtClean="0">
                <a:solidFill>
                  <a:srgbClr val="FF0000"/>
                </a:solidFill>
                <a:latin typeface="Arial"/>
                <a:cs typeface="Arial"/>
              </a:rPr>
              <a:t>density frontier</a:t>
            </a:r>
            <a:r>
              <a:rPr lang="en-US" sz="2000" i="1" dirty="0" smtClean="0">
                <a:solidFill>
                  <a:srgbClr val="000090"/>
                </a:solidFill>
                <a:latin typeface="Arial"/>
                <a:cs typeface="Arial"/>
              </a:rPr>
              <a:t>;</a:t>
            </a:r>
          </a:p>
          <a:p>
            <a:pPr marL="342900" indent="-342900">
              <a:lnSpc>
                <a:spcPct val="150000"/>
              </a:lnSpc>
              <a:buClr>
                <a:srgbClr val="FF0000"/>
              </a:buClr>
              <a:buFont typeface="Wingdings" charset="2"/>
              <a:buChar char="Ø"/>
            </a:pPr>
            <a:r>
              <a:rPr lang="en-US" sz="2000" i="1" dirty="0" smtClean="0">
                <a:solidFill>
                  <a:srgbClr val="000090"/>
                </a:solidFill>
                <a:latin typeface="Arial"/>
                <a:cs typeface="Arial"/>
              </a:rPr>
              <a:t>maximum </a:t>
            </a:r>
            <a:r>
              <a:rPr lang="en-US" sz="2000" i="1" dirty="0">
                <a:solidFill>
                  <a:srgbClr val="000090"/>
                </a:solidFill>
                <a:latin typeface="Arial"/>
                <a:cs typeface="Arial"/>
              </a:rPr>
              <a:t>in</a:t>
            </a:r>
            <a:r>
              <a:rPr lang="en-US" sz="2000" i="1" dirty="0">
                <a:solidFill>
                  <a:srgbClr val="000090"/>
                </a:solidFill>
                <a:latin typeface="Symbol" charset="2"/>
                <a:cs typeface="Symbol" charset="2"/>
              </a:rPr>
              <a:t> </a:t>
            </a:r>
            <a:r>
              <a:rPr lang="en-US" sz="2000" b="1" i="1" dirty="0" smtClean="0">
                <a:solidFill>
                  <a:srgbClr val="000090"/>
                </a:solidFill>
                <a:latin typeface="Symbol" charset="2"/>
                <a:cs typeface="Symbol" charset="2"/>
              </a:rPr>
              <a:t>K</a:t>
            </a:r>
            <a:r>
              <a:rPr lang="en-US" sz="2000" b="1" i="1" baseline="30000" dirty="0" smtClean="0">
                <a:solidFill>
                  <a:srgbClr val="000090"/>
                </a:solidFill>
                <a:latin typeface="Symbol" charset="2"/>
                <a:cs typeface="Symbol" charset="2"/>
              </a:rPr>
              <a:t>+</a:t>
            </a:r>
            <a:r>
              <a:rPr lang="en-US" sz="2000" i="1" dirty="0">
                <a:solidFill>
                  <a:srgbClr val="000090"/>
                </a:solidFill>
                <a:latin typeface="Symbol" charset="2"/>
                <a:cs typeface="Symbol" charset="2"/>
              </a:rPr>
              <a:t>/</a:t>
            </a:r>
            <a:r>
              <a:rPr lang="en-US" sz="2000" i="1" dirty="0" smtClean="0">
                <a:solidFill>
                  <a:srgbClr val="000090"/>
                </a:solidFill>
                <a:latin typeface="Symbol" charset="2"/>
                <a:cs typeface="Symbol" charset="2"/>
              </a:rPr>
              <a:t>p</a:t>
            </a:r>
            <a:r>
              <a:rPr lang="en-US" sz="2000" b="1" i="1" baseline="30000" dirty="0" smtClean="0">
                <a:solidFill>
                  <a:srgbClr val="000090"/>
                </a:solidFill>
                <a:latin typeface="Symbol" charset="2"/>
                <a:cs typeface="Symbol" charset="2"/>
              </a:rPr>
              <a:t>+</a:t>
            </a:r>
            <a:r>
              <a:rPr lang="en-US" sz="2000" b="1" i="1" dirty="0" smtClean="0">
                <a:solidFill>
                  <a:srgbClr val="000090"/>
                </a:solidFill>
                <a:latin typeface="Symbol" charset="2"/>
                <a:cs typeface="Symbol" charset="2"/>
              </a:rPr>
              <a:t> </a:t>
            </a:r>
            <a:r>
              <a:rPr lang="en-US" sz="2000" i="1" dirty="0" smtClean="0">
                <a:solidFill>
                  <a:srgbClr val="000090"/>
                </a:solidFill>
                <a:latin typeface="Arial"/>
                <a:cs typeface="Arial"/>
              </a:rPr>
              <a:t>ratio;</a:t>
            </a:r>
            <a:endParaRPr lang="en-US" sz="2000" i="1" dirty="0">
              <a:solidFill>
                <a:srgbClr val="000090"/>
              </a:solidFill>
              <a:latin typeface="Arial"/>
              <a:cs typeface="Arial"/>
            </a:endParaRPr>
          </a:p>
          <a:p>
            <a:pPr marL="342900" indent="-342900">
              <a:lnSpc>
                <a:spcPct val="150000"/>
              </a:lnSpc>
              <a:buClr>
                <a:srgbClr val="FF0000"/>
              </a:buClr>
              <a:buFont typeface="Wingdings" charset="2"/>
              <a:buChar char="Ø"/>
            </a:pPr>
            <a:r>
              <a:rPr lang="en-US" sz="2000" i="1" dirty="0">
                <a:solidFill>
                  <a:srgbClr val="000090"/>
                </a:solidFill>
                <a:latin typeface="Arial"/>
                <a:cs typeface="Arial"/>
              </a:rPr>
              <a:t>m</a:t>
            </a:r>
            <a:r>
              <a:rPr lang="en-US" sz="2000" i="1" dirty="0" smtClean="0">
                <a:solidFill>
                  <a:srgbClr val="000090"/>
                </a:solidFill>
                <a:latin typeface="Arial"/>
                <a:cs typeface="Arial"/>
              </a:rPr>
              <a:t>aximum </a:t>
            </a:r>
            <a:r>
              <a:rPr lang="en-US" sz="2000" i="1" dirty="0">
                <a:solidFill>
                  <a:srgbClr val="000090"/>
                </a:solidFill>
                <a:latin typeface="Arial"/>
                <a:cs typeface="Arial"/>
              </a:rPr>
              <a:t>in </a:t>
            </a:r>
            <a:r>
              <a:rPr lang="en-US" sz="2000" i="1" dirty="0" smtClean="0">
                <a:solidFill>
                  <a:srgbClr val="000090"/>
                </a:solidFill>
                <a:latin typeface="Symbol" charset="2"/>
                <a:cs typeface="Symbol" charset="2"/>
              </a:rPr>
              <a:t>L/p </a:t>
            </a:r>
            <a:r>
              <a:rPr lang="en-US" sz="2000" i="1" dirty="0" smtClean="0">
                <a:solidFill>
                  <a:srgbClr val="000090"/>
                </a:solidFill>
                <a:latin typeface="Arial"/>
                <a:cs typeface="Arial"/>
              </a:rPr>
              <a:t>ratio;</a:t>
            </a:r>
          </a:p>
          <a:p>
            <a:pPr marL="342900" indent="-342900">
              <a:lnSpc>
                <a:spcPct val="150000"/>
              </a:lnSpc>
              <a:buClr>
                <a:srgbClr val="FF0000"/>
              </a:buClr>
              <a:buFont typeface="Wingdings" charset="2"/>
              <a:buChar char="Ø"/>
            </a:pPr>
            <a:r>
              <a:rPr lang="en-US" sz="2000" i="1" dirty="0">
                <a:solidFill>
                  <a:srgbClr val="000090"/>
                </a:solidFill>
                <a:latin typeface="Arial"/>
                <a:cs typeface="Arial"/>
              </a:rPr>
              <a:t>m</a:t>
            </a:r>
            <a:r>
              <a:rPr lang="en-US" sz="2000" i="1" dirty="0" smtClean="0">
                <a:solidFill>
                  <a:srgbClr val="000090"/>
                </a:solidFill>
                <a:latin typeface="Arial"/>
                <a:cs typeface="Arial"/>
              </a:rPr>
              <a:t>aximum yield if </a:t>
            </a:r>
            <a:r>
              <a:rPr lang="en-US" sz="2000" i="1" dirty="0" err="1" smtClean="0">
                <a:solidFill>
                  <a:srgbClr val="000090"/>
                </a:solidFill>
                <a:latin typeface="Arial"/>
                <a:cs typeface="Arial"/>
              </a:rPr>
              <a:t>hypernuclei</a:t>
            </a:r>
            <a:endParaRPr lang="en-US" sz="2000" i="1" dirty="0">
              <a:solidFill>
                <a:srgbClr val="000090"/>
              </a:solidFill>
              <a:latin typeface="Arial"/>
              <a:cs typeface="Arial"/>
            </a:endParaRPr>
          </a:p>
          <a:p>
            <a:pPr marL="342900" indent="-342900">
              <a:lnSpc>
                <a:spcPct val="150000"/>
              </a:lnSpc>
              <a:buClr>
                <a:srgbClr val="FF0000"/>
              </a:buClr>
              <a:buFont typeface="Wingdings" charset="2"/>
              <a:buChar char="Ø"/>
            </a:pPr>
            <a:r>
              <a:rPr lang="en-US" sz="2000" i="1" dirty="0" smtClean="0">
                <a:solidFill>
                  <a:srgbClr val="000090"/>
                </a:solidFill>
                <a:latin typeface="Arial"/>
                <a:cs typeface="Arial"/>
              </a:rPr>
              <a:t>transition </a:t>
            </a:r>
            <a:r>
              <a:rPr lang="en-US" sz="2000" i="1" dirty="0">
                <a:solidFill>
                  <a:srgbClr val="000090"/>
                </a:solidFill>
                <a:latin typeface="Arial"/>
                <a:cs typeface="Arial"/>
              </a:rPr>
              <a:t>from a Baryon dominated system </a:t>
            </a:r>
            <a:endParaRPr lang="en-US" sz="2000" i="1" dirty="0" smtClean="0">
              <a:solidFill>
                <a:srgbClr val="000090"/>
              </a:solidFill>
              <a:latin typeface="Arial"/>
              <a:cs typeface="Arial"/>
            </a:endParaRPr>
          </a:p>
          <a:p>
            <a:pPr algn="r">
              <a:buClr>
                <a:srgbClr val="FF0000"/>
              </a:buClr>
            </a:pPr>
            <a:r>
              <a:rPr lang="en-US" sz="2000" i="1" dirty="0" smtClean="0">
                <a:solidFill>
                  <a:srgbClr val="000090"/>
                </a:solidFill>
                <a:latin typeface="Arial"/>
                <a:cs typeface="Arial"/>
              </a:rPr>
              <a:t>to </a:t>
            </a:r>
            <a:r>
              <a:rPr lang="en-US" sz="2000" i="1" dirty="0">
                <a:solidFill>
                  <a:srgbClr val="000090"/>
                </a:solidFill>
                <a:latin typeface="Arial"/>
                <a:cs typeface="Arial"/>
              </a:rPr>
              <a:t>a </a:t>
            </a:r>
            <a:r>
              <a:rPr lang="en-US" sz="2000" i="1" dirty="0" smtClean="0">
                <a:solidFill>
                  <a:srgbClr val="000090"/>
                </a:solidFill>
                <a:latin typeface="Arial"/>
                <a:cs typeface="Arial"/>
              </a:rPr>
              <a:t>Meson dominated one;</a:t>
            </a:r>
          </a:p>
          <a:p>
            <a:pPr marL="342900" indent="-342900">
              <a:lnSpc>
                <a:spcPct val="150000"/>
              </a:lnSpc>
              <a:buClr>
                <a:srgbClr val="FF0000"/>
              </a:buClr>
              <a:buFont typeface="Wingdings" charset="2"/>
              <a:buChar char="Ø"/>
            </a:pPr>
            <a:r>
              <a:rPr lang="en-US" sz="2000" i="1" dirty="0">
                <a:solidFill>
                  <a:srgbClr val="000090"/>
                </a:solidFill>
                <a:latin typeface="Arial"/>
                <a:cs typeface="Arial"/>
              </a:rPr>
              <a:t>m</a:t>
            </a:r>
            <a:r>
              <a:rPr lang="en-US" sz="2000" i="1" dirty="0" smtClean="0">
                <a:solidFill>
                  <a:srgbClr val="000090"/>
                </a:solidFill>
                <a:latin typeface="Arial"/>
                <a:cs typeface="Arial"/>
              </a:rPr>
              <a:t>aximum of the </a:t>
            </a:r>
            <a:r>
              <a:rPr lang="en-US" sz="2000" i="1" dirty="0" smtClean="0">
                <a:solidFill>
                  <a:srgbClr val="000090"/>
                </a:solidFill>
                <a:latin typeface="Symbol" charset="2"/>
                <a:cs typeface="Symbol" charset="2"/>
              </a:rPr>
              <a:t>L</a:t>
            </a:r>
            <a:r>
              <a:rPr lang="en-US" sz="2000" i="1" dirty="0" smtClean="0">
                <a:solidFill>
                  <a:srgbClr val="000090"/>
                </a:solidFill>
                <a:latin typeface="Arial"/>
                <a:cs typeface="Arial"/>
              </a:rPr>
              <a:t> polarization;</a:t>
            </a:r>
          </a:p>
          <a:p>
            <a:pPr marL="342900" indent="-342900">
              <a:lnSpc>
                <a:spcPct val="150000"/>
              </a:lnSpc>
              <a:buClr>
                <a:srgbClr val="FF0000"/>
              </a:buClr>
              <a:buFont typeface="Wingdings" charset="2"/>
              <a:buChar char="Ø"/>
            </a:pPr>
            <a:r>
              <a:rPr lang="en-US" sz="2000" i="1" dirty="0" smtClean="0">
                <a:solidFill>
                  <a:srgbClr val="000090"/>
                </a:solidFill>
                <a:latin typeface="Arial"/>
                <a:cs typeface="Arial"/>
              </a:rPr>
              <a:t>1-st order transition &amp; mixed phase creation;</a:t>
            </a:r>
          </a:p>
          <a:p>
            <a:pPr marL="342900" indent="-342900">
              <a:lnSpc>
                <a:spcPct val="150000"/>
              </a:lnSpc>
              <a:buClr>
                <a:srgbClr val="FF0000"/>
              </a:buClr>
              <a:buFont typeface="Wingdings" charset="2"/>
              <a:buChar char="Ø"/>
            </a:pPr>
            <a:r>
              <a:rPr lang="en-US" sz="2000" i="1" dirty="0" smtClean="0">
                <a:solidFill>
                  <a:srgbClr val="000090"/>
                </a:solidFill>
                <a:latin typeface="Arial"/>
                <a:cs typeface="Arial"/>
              </a:rPr>
              <a:t>Critical Endpoint ? </a:t>
            </a:r>
            <a:endParaRPr lang="en-US" sz="2000" i="1" dirty="0">
              <a:solidFill>
                <a:srgbClr val="000090"/>
              </a:solidFill>
              <a:latin typeface="Arial"/>
              <a:cs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65200" y="571500"/>
            <a:ext cx="5081589" cy="461665"/>
          </a:xfrm>
          <a:prstGeom prst="rect">
            <a:avLst/>
          </a:prstGeom>
          <a:solidFill>
            <a:srgbClr val="FFF6DB"/>
          </a:solidFill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0090"/>
                </a:solidFill>
                <a:latin typeface="Arial"/>
                <a:cs typeface="Arial"/>
              </a:rPr>
              <a:t>QCD matter at the </a:t>
            </a:r>
            <a:r>
              <a:rPr lang="en-US" sz="2400" b="1" dirty="0" smtClean="0">
                <a:solidFill>
                  <a:srgbClr val="FF0000"/>
                </a:solidFill>
                <a:latin typeface="Arial"/>
                <a:cs typeface="Arial"/>
              </a:rPr>
              <a:t>NICA</a:t>
            </a:r>
            <a:r>
              <a:rPr lang="en-US" sz="2400" b="1" dirty="0" smtClean="0">
                <a:solidFill>
                  <a:srgbClr val="000090"/>
                </a:solidFill>
                <a:latin typeface="Arial"/>
                <a:cs typeface="Arial"/>
              </a:rPr>
              <a:t> energies:</a:t>
            </a:r>
            <a:endParaRPr lang="en-US" sz="2400" b="1" dirty="0">
              <a:solidFill>
                <a:srgbClr val="000090"/>
              </a:solidFill>
              <a:latin typeface="Arial"/>
              <a:cs typeface="Arial"/>
            </a:endParaRPr>
          </a:p>
        </p:txBody>
      </p:sp>
      <p:sp>
        <p:nvSpPr>
          <p:cNvPr id="2" name="Oval 1"/>
          <p:cNvSpPr/>
          <p:nvPr/>
        </p:nvSpPr>
        <p:spPr>
          <a:xfrm>
            <a:off x="457200" y="4457700"/>
            <a:ext cx="6019800" cy="1219200"/>
          </a:xfrm>
          <a:prstGeom prst="ellipse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October 29, 2018</a:t>
            </a: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V.Kekelidze, II Collaboration</a:t>
            </a: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0217B-8183-4E7A-98AC-12846F6965A4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76798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7"/>
          <p:cNvSpPr>
            <a:spLocks noChangeArrowheads="1"/>
          </p:cNvSpPr>
          <p:nvPr/>
        </p:nvSpPr>
        <p:spPr bwMode="auto">
          <a:xfrm>
            <a:off x="127001" y="731839"/>
            <a:ext cx="8779933" cy="1323439"/>
          </a:xfrm>
          <a:prstGeom prst="rect">
            <a:avLst/>
          </a:prstGeom>
          <a:solidFill>
            <a:srgbClr val="FFFBCE"/>
          </a:solidFill>
          <a:ln>
            <a:noFill/>
          </a:ln>
          <a:extLst/>
        </p:spPr>
        <p:txBody>
          <a:bodyPr wrap="square">
            <a:spAutoFit/>
          </a:bodyPr>
          <a:lstStyle/>
          <a:p>
            <a:r>
              <a:rPr lang="ru-RU" sz="2000" i="1" dirty="0" err="1">
                <a:solidFill>
                  <a:srgbClr val="000090"/>
                </a:solidFill>
                <a:latin typeface="Arial Unicode MS" charset="0"/>
                <a:cs typeface="Arial" charset="0"/>
              </a:rPr>
              <a:t>Physics</a:t>
            </a:r>
            <a:r>
              <a:rPr lang="ru-RU" sz="2000" i="1" dirty="0">
                <a:solidFill>
                  <a:srgbClr val="000090"/>
                </a:solidFill>
                <a:latin typeface="Arial Unicode MS" charset="0"/>
                <a:cs typeface="Arial" charset="0"/>
              </a:rPr>
              <a:t> </a:t>
            </a:r>
            <a:r>
              <a:rPr lang="ru-RU" sz="2000" i="1" dirty="0" err="1">
                <a:solidFill>
                  <a:srgbClr val="000090"/>
                </a:solidFill>
                <a:latin typeface="Arial Unicode MS" charset="0"/>
                <a:cs typeface="Arial" charset="0"/>
              </a:rPr>
              <a:t>targets</a:t>
            </a:r>
            <a:r>
              <a:rPr lang="ru-RU" sz="2000" i="1" dirty="0">
                <a:solidFill>
                  <a:srgbClr val="000090"/>
                </a:solidFill>
                <a:latin typeface="Arial Unicode MS" charset="0"/>
                <a:cs typeface="Arial" charset="0"/>
              </a:rPr>
              <a:t> </a:t>
            </a:r>
            <a:r>
              <a:rPr lang="ru-RU" sz="2000" i="1" dirty="0" err="1">
                <a:solidFill>
                  <a:srgbClr val="000090"/>
                </a:solidFill>
                <a:latin typeface="Arial Unicode MS" charset="0"/>
                <a:cs typeface="Arial" charset="0"/>
              </a:rPr>
              <a:t>for</a:t>
            </a:r>
            <a:r>
              <a:rPr lang="ru-RU" sz="2000" i="1" dirty="0">
                <a:solidFill>
                  <a:srgbClr val="000090"/>
                </a:solidFill>
                <a:latin typeface="Arial Unicode MS" charset="0"/>
                <a:cs typeface="Arial" charset="0"/>
              </a:rPr>
              <a:t> </a:t>
            </a:r>
            <a:r>
              <a:rPr lang="ru-RU" sz="2000" i="1" dirty="0" err="1">
                <a:solidFill>
                  <a:srgbClr val="000090"/>
                </a:solidFill>
                <a:latin typeface="Arial Unicode MS" charset="0"/>
                <a:cs typeface="Arial" charset="0"/>
              </a:rPr>
              <a:t>the</a:t>
            </a:r>
            <a:r>
              <a:rPr lang="ru-RU" sz="2000" i="1" dirty="0">
                <a:solidFill>
                  <a:srgbClr val="000090"/>
                </a:solidFill>
                <a:latin typeface="Arial Unicode MS" charset="0"/>
                <a:cs typeface="Arial" charset="0"/>
              </a:rPr>
              <a:t> </a:t>
            </a:r>
            <a:r>
              <a:rPr lang="ru-RU" sz="2000" i="1" dirty="0" err="1">
                <a:solidFill>
                  <a:srgbClr val="000090"/>
                </a:solidFill>
                <a:latin typeface="Arial Unicode MS" charset="0"/>
                <a:cs typeface="Arial" charset="0"/>
              </a:rPr>
              <a:t>exploration</a:t>
            </a:r>
            <a:r>
              <a:rPr lang="ru-RU" sz="2000" i="1" dirty="0">
                <a:solidFill>
                  <a:srgbClr val="000090"/>
                </a:solidFill>
                <a:latin typeface="Arial Unicode MS" charset="0"/>
                <a:cs typeface="Arial" charset="0"/>
              </a:rPr>
              <a:t> </a:t>
            </a:r>
            <a:r>
              <a:rPr lang="ru-RU" sz="2000" i="1" dirty="0" err="1" smtClean="0">
                <a:solidFill>
                  <a:srgbClr val="000090"/>
                </a:solidFill>
                <a:latin typeface="Arial Unicode MS" charset="0"/>
                <a:cs typeface="Arial" charset="0"/>
              </a:rPr>
              <a:t>of</a:t>
            </a:r>
            <a:r>
              <a:rPr lang="ru-RU" sz="2000" i="1" dirty="0" smtClean="0">
                <a:solidFill>
                  <a:srgbClr val="000090"/>
                </a:solidFill>
                <a:latin typeface="Arial Unicode MS" charset="0"/>
                <a:cs typeface="Arial" charset="0"/>
              </a:rPr>
              <a:t> </a:t>
            </a:r>
            <a:r>
              <a:rPr lang="ru-RU" sz="2000" i="1" dirty="0" err="1">
                <a:solidFill>
                  <a:srgbClr val="000090"/>
                </a:solidFill>
                <a:latin typeface="Arial Unicode MS" charset="0"/>
                <a:cs typeface="Arial" charset="0"/>
              </a:rPr>
              <a:t>first</a:t>
            </a:r>
            <a:r>
              <a:rPr lang="ru-RU" sz="2000" i="1" dirty="0">
                <a:solidFill>
                  <a:srgbClr val="000090"/>
                </a:solidFill>
                <a:latin typeface="Arial Unicode MS" charset="0"/>
                <a:cs typeface="Arial" charset="0"/>
              </a:rPr>
              <a:t> </a:t>
            </a:r>
            <a:r>
              <a:rPr lang="ru-RU" sz="2000" i="1" dirty="0" err="1">
                <a:solidFill>
                  <a:srgbClr val="000090"/>
                </a:solidFill>
                <a:latin typeface="Arial Unicode MS" charset="0"/>
                <a:cs typeface="Arial" charset="0"/>
              </a:rPr>
              <a:t>order</a:t>
            </a:r>
            <a:r>
              <a:rPr lang="ru-RU" sz="2000" i="1" dirty="0">
                <a:solidFill>
                  <a:srgbClr val="000090"/>
                </a:solidFill>
                <a:latin typeface="Arial Unicode MS" charset="0"/>
                <a:cs typeface="Arial" charset="0"/>
              </a:rPr>
              <a:t> </a:t>
            </a:r>
            <a:r>
              <a:rPr lang="ru-RU" sz="2000" i="1" dirty="0" err="1">
                <a:solidFill>
                  <a:srgbClr val="000090"/>
                </a:solidFill>
                <a:latin typeface="Arial Unicode MS" charset="0"/>
                <a:cs typeface="Arial" charset="0"/>
              </a:rPr>
              <a:t>phase</a:t>
            </a:r>
            <a:r>
              <a:rPr lang="ru-RU" sz="2000" i="1" dirty="0">
                <a:solidFill>
                  <a:srgbClr val="000090"/>
                </a:solidFill>
                <a:latin typeface="Arial Unicode MS" charset="0"/>
                <a:cs typeface="Arial" charset="0"/>
              </a:rPr>
              <a:t> </a:t>
            </a:r>
            <a:r>
              <a:rPr lang="ru-RU" sz="2000" i="1" dirty="0" err="1">
                <a:solidFill>
                  <a:srgbClr val="000090"/>
                </a:solidFill>
                <a:latin typeface="Arial Unicode MS" charset="0"/>
                <a:cs typeface="Arial" charset="0"/>
              </a:rPr>
              <a:t>transition</a:t>
            </a:r>
            <a:r>
              <a:rPr lang="en-US" sz="2000" i="1" dirty="0">
                <a:solidFill>
                  <a:srgbClr val="000090"/>
                </a:solidFill>
                <a:latin typeface="Arial Unicode MS" charset="0"/>
                <a:cs typeface="Arial" charset="0"/>
              </a:rPr>
              <a:t>s</a:t>
            </a:r>
            <a:r>
              <a:rPr lang="ru-RU" sz="2000" i="1" dirty="0">
                <a:solidFill>
                  <a:srgbClr val="000090"/>
                </a:solidFill>
                <a:latin typeface="Arial Unicode MS" charset="0"/>
                <a:cs typeface="Arial" charset="0"/>
              </a:rPr>
              <a:t> </a:t>
            </a:r>
            <a:r>
              <a:rPr lang="ru-RU" sz="2000" i="1" dirty="0" err="1">
                <a:solidFill>
                  <a:srgbClr val="000090"/>
                </a:solidFill>
                <a:latin typeface="Arial Unicode MS" charset="0"/>
                <a:cs typeface="Arial" charset="0"/>
              </a:rPr>
              <a:t>in</a:t>
            </a:r>
            <a:r>
              <a:rPr lang="ru-RU" sz="2000" i="1" dirty="0">
                <a:solidFill>
                  <a:srgbClr val="000090"/>
                </a:solidFill>
                <a:latin typeface="Arial Unicode MS" charset="0"/>
                <a:cs typeface="Arial" charset="0"/>
              </a:rPr>
              <a:t> </a:t>
            </a:r>
            <a:r>
              <a:rPr lang="ru-RU" sz="2000" i="1" dirty="0" err="1">
                <a:solidFill>
                  <a:srgbClr val="000090"/>
                </a:solidFill>
                <a:latin typeface="Arial Unicode MS" charset="0"/>
                <a:cs typeface="Arial" charset="0"/>
              </a:rPr>
              <a:t>the</a:t>
            </a:r>
            <a:r>
              <a:rPr lang="ru-RU" sz="2000" i="1" dirty="0">
                <a:solidFill>
                  <a:srgbClr val="000090"/>
                </a:solidFill>
                <a:latin typeface="Arial Unicode MS" charset="0"/>
                <a:cs typeface="Arial" charset="0"/>
              </a:rPr>
              <a:t> </a:t>
            </a:r>
            <a:r>
              <a:rPr lang="ru-RU" sz="2000" i="1" dirty="0" err="1">
                <a:solidFill>
                  <a:srgbClr val="000090"/>
                </a:solidFill>
                <a:latin typeface="Arial Unicode MS" charset="0"/>
                <a:cs typeface="Arial" charset="0"/>
              </a:rPr>
              <a:t>region</a:t>
            </a:r>
            <a:r>
              <a:rPr lang="ru-RU" sz="2000" i="1" dirty="0">
                <a:solidFill>
                  <a:srgbClr val="000090"/>
                </a:solidFill>
                <a:latin typeface="Arial Unicode MS" charset="0"/>
                <a:cs typeface="Arial" charset="0"/>
              </a:rPr>
              <a:t> </a:t>
            </a:r>
            <a:r>
              <a:rPr lang="ru-RU" sz="2000" i="1" dirty="0" err="1">
                <a:solidFill>
                  <a:srgbClr val="000090"/>
                </a:solidFill>
                <a:latin typeface="Arial Unicode MS" charset="0"/>
                <a:cs typeface="Arial" charset="0"/>
              </a:rPr>
              <a:t>of</a:t>
            </a:r>
            <a:r>
              <a:rPr lang="ru-RU" sz="2000" i="1" dirty="0">
                <a:solidFill>
                  <a:srgbClr val="000090"/>
                </a:solidFill>
                <a:latin typeface="Arial Unicode MS" charset="0"/>
                <a:cs typeface="Arial" charset="0"/>
              </a:rPr>
              <a:t> </a:t>
            </a:r>
            <a:r>
              <a:rPr lang="ru-RU" sz="2000" i="1" dirty="0" err="1">
                <a:solidFill>
                  <a:srgbClr val="000090"/>
                </a:solidFill>
                <a:latin typeface="Arial Unicode MS" charset="0"/>
                <a:cs typeface="Arial" charset="0"/>
              </a:rPr>
              <a:t>the</a:t>
            </a:r>
            <a:r>
              <a:rPr lang="ru-RU" sz="2000" i="1" dirty="0">
                <a:solidFill>
                  <a:srgbClr val="000090"/>
                </a:solidFill>
                <a:latin typeface="Arial Unicode MS" charset="0"/>
                <a:cs typeface="Arial" charset="0"/>
              </a:rPr>
              <a:t> QCD </a:t>
            </a:r>
            <a:r>
              <a:rPr lang="ru-RU" sz="2000" i="1" dirty="0" err="1">
                <a:solidFill>
                  <a:srgbClr val="000090"/>
                </a:solidFill>
                <a:latin typeface="Arial Unicode MS" charset="0"/>
                <a:cs typeface="Arial" charset="0"/>
              </a:rPr>
              <a:t>phase</a:t>
            </a:r>
            <a:r>
              <a:rPr lang="ru-RU" sz="2000" i="1" dirty="0">
                <a:solidFill>
                  <a:srgbClr val="000090"/>
                </a:solidFill>
                <a:latin typeface="Arial Unicode MS" charset="0"/>
                <a:cs typeface="Arial" charset="0"/>
              </a:rPr>
              <a:t> </a:t>
            </a:r>
            <a:r>
              <a:rPr lang="ru-RU" sz="2000" i="1" dirty="0" err="1">
                <a:solidFill>
                  <a:srgbClr val="000090"/>
                </a:solidFill>
                <a:latin typeface="Arial Unicode MS" charset="0"/>
                <a:cs typeface="Arial" charset="0"/>
              </a:rPr>
              <a:t>diagram</a:t>
            </a:r>
            <a:r>
              <a:rPr lang="ru-RU" sz="2000" i="1" dirty="0">
                <a:solidFill>
                  <a:srgbClr val="000090"/>
                </a:solidFill>
                <a:latin typeface="Arial Unicode MS" charset="0"/>
                <a:cs typeface="Arial" charset="0"/>
              </a:rPr>
              <a:t> </a:t>
            </a:r>
            <a:r>
              <a:rPr lang="ru-RU" sz="2000" i="1" dirty="0" err="1">
                <a:solidFill>
                  <a:srgbClr val="000090"/>
                </a:solidFill>
                <a:latin typeface="Arial Unicode MS" charset="0"/>
                <a:cs typeface="Arial" charset="0"/>
              </a:rPr>
              <a:t>accessible</a:t>
            </a:r>
            <a:r>
              <a:rPr lang="ru-RU" sz="2000" i="1" dirty="0">
                <a:solidFill>
                  <a:srgbClr val="000090"/>
                </a:solidFill>
                <a:latin typeface="Arial Unicode MS" charset="0"/>
                <a:cs typeface="Arial" charset="0"/>
              </a:rPr>
              <a:t> </a:t>
            </a:r>
            <a:r>
              <a:rPr lang="ru-RU" sz="2000" i="1" dirty="0" err="1">
                <a:solidFill>
                  <a:srgbClr val="000090"/>
                </a:solidFill>
                <a:latin typeface="Arial Unicode MS" charset="0"/>
                <a:cs typeface="Arial" charset="0"/>
              </a:rPr>
              <a:t>to</a:t>
            </a:r>
            <a:r>
              <a:rPr lang="ru-RU" sz="2000" i="1" dirty="0">
                <a:solidFill>
                  <a:srgbClr val="000090"/>
                </a:solidFill>
                <a:latin typeface="Arial Unicode MS" charset="0"/>
                <a:cs typeface="Arial" charset="0"/>
              </a:rPr>
              <a:t> NICA </a:t>
            </a:r>
            <a:r>
              <a:rPr lang="en-US" sz="2000" i="1" dirty="0">
                <a:solidFill>
                  <a:srgbClr val="000090"/>
                </a:solidFill>
                <a:latin typeface="Arial Unicode MS" charset="0"/>
                <a:cs typeface="Arial" charset="0"/>
              </a:rPr>
              <a:t>&amp;</a:t>
            </a:r>
            <a:r>
              <a:rPr lang="ru-RU" sz="2000" i="1" dirty="0" smtClean="0">
                <a:solidFill>
                  <a:srgbClr val="000090"/>
                </a:solidFill>
                <a:latin typeface="Arial Unicode MS" charset="0"/>
                <a:cs typeface="Arial" charset="0"/>
              </a:rPr>
              <a:t> </a:t>
            </a:r>
            <a:r>
              <a:rPr lang="en-US" sz="2000" i="1" dirty="0" smtClean="0">
                <a:solidFill>
                  <a:srgbClr val="000090"/>
                </a:solidFill>
                <a:latin typeface="Arial Unicode MS" charset="0"/>
                <a:cs typeface="Arial" charset="0"/>
              </a:rPr>
              <a:t>FAIR</a:t>
            </a:r>
            <a:r>
              <a:rPr lang="ru-RU" sz="2000" i="1" dirty="0" smtClean="0">
                <a:solidFill>
                  <a:srgbClr val="000090"/>
                </a:solidFill>
                <a:latin typeface="Arial Unicode MS" charset="0"/>
                <a:cs typeface="Arial" charset="0"/>
              </a:rPr>
              <a:t> </a:t>
            </a:r>
            <a:r>
              <a:rPr lang="ru-RU" sz="2000" i="1" dirty="0" err="1" smtClean="0">
                <a:solidFill>
                  <a:srgbClr val="000090"/>
                </a:solidFill>
                <a:latin typeface="Arial Unicode MS" charset="0"/>
                <a:cs typeface="Arial" charset="0"/>
              </a:rPr>
              <a:t>and</a:t>
            </a:r>
            <a:r>
              <a:rPr lang="en-US" sz="2000" i="1" dirty="0">
                <a:solidFill>
                  <a:srgbClr val="000090"/>
                </a:solidFill>
                <a:latin typeface="Arial Unicode MS" charset="0"/>
                <a:cs typeface="Arial" charset="0"/>
              </a:rPr>
              <a:t> </a:t>
            </a:r>
            <a:r>
              <a:rPr lang="ru-RU" sz="2000" i="1" dirty="0" err="1" smtClean="0">
                <a:solidFill>
                  <a:srgbClr val="000090"/>
                </a:solidFill>
                <a:latin typeface="Arial Unicode MS" charset="0"/>
                <a:cs typeface="Arial" charset="0"/>
              </a:rPr>
              <a:t>possible</a:t>
            </a:r>
            <a:r>
              <a:rPr lang="en-US" sz="2000" i="1" dirty="0" smtClean="0">
                <a:solidFill>
                  <a:srgbClr val="000090"/>
                </a:solidFill>
                <a:latin typeface="Arial Unicode MS" charset="0"/>
                <a:cs typeface="Arial" charset="0"/>
              </a:rPr>
              <a:t> </a:t>
            </a:r>
            <a:r>
              <a:rPr lang="ru-RU" sz="2000" i="1" dirty="0" err="1" smtClean="0">
                <a:solidFill>
                  <a:srgbClr val="000090"/>
                </a:solidFill>
                <a:latin typeface="Arial Unicode MS" charset="0"/>
                <a:cs typeface="Arial" charset="0"/>
              </a:rPr>
              <a:t>observable</a:t>
            </a:r>
            <a:r>
              <a:rPr lang="ru-RU" sz="2000" i="1" dirty="0" smtClean="0">
                <a:solidFill>
                  <a:srgbClr val="000090"/>
                </a:solidFill>
                <a:latin typeface="Arial Unicode MS" charset="0"/>
                <a:cs typeface="Arial" charset="0"/>
              </a:rPr>
              <a:t> </a:t>
            </a:r>
            <a:r>
              <a:rPr lang="ru-RU" sz="2000" i="1" dirty="0" err="1">
                <a:solidFill>
                  <a:srgbClr val="000090"/>
                </a:solidFill>
                <a:latin typeface="Arial Unicode MS" charset="0"/>
                <a:cs typeface="Arial" charset="0"/>
              </a:rPr>
              <a:t>effects</a:t>
            </a:r>
            <a:r>
              <a:rPr lang="ru-RU" sz="2000" i="1" dirty="0">
                <a:solidFill>
                  <a:srgbClr val="000090"/>
                </a:solidFill>
                <a:latin typeface="Arial Unicode MS" charset="0"/>
                <a:cs typeface="Arial" charset="0"/>
              </a:rPr>
              <a:t> </a:t>
            </a:r>
            <a:r>
              <a:rPr lang="ru-RU" sz="2000" i="1" dirty="0" err="1">
                <a:solidFill>
                  <a:srgbClr val="000090"/>
                </a:solidFill>
                <a:latin typeface="Arial Unicode MS" charset="0"/>
                <a:cs typeface="Arial" charset="0"/>
              </a:rPr>
              <a:t>of</a:t>
            </a:r>
            <a:r>
              <a:rPr lang="ru-RU" sz="2000" i="1" dirty="0">
                <a:solidFill>
                  <a:srgbClr val="000090"/>
                </a:solidFill>
                <a:latin typeface="Arial Unicode MS" charset="0"/>
                <a:cs typeface="Arial" charset="0"/>
              </a:rPr>
              <a:t> </a:t>
            </a:r>
            <a:r>
              <a:rPr lang="ru-RU" sz="2000" i="1" dirty="0" err="1">
                <a:solidFill>
                  <a:srgbClr val="000090"/>
                </a:solidFill>
                <a:latin typeface="Arial Unicode MS" charset="0"/>
                <a:cs typeface="Arial" charset="0"/>
              </a:rPr>
              <a:t>a</a:t>
            </a:r>
            <a:r>
              <a:rPr lang="ru-RU" sz="2000" i="1" dirty="0">
                <a:solidFill>
                  <a:srgbClr val="000090"/>
                </a:solidFill>
                <a:latin typeface="Arial Unicode MS" charset="0"/>
                <a:cs typeface="Arial" charset="0"/>
              </a:rPr>
              <a:t> “</a:t>
            </a:r>
            <a:r>
              <a:rPr lang="ru-RU" altLang="ja-JP" sz="2000" i="1" dirty="0" err="1">
                <a:solidFill>
                  <a:srgbClr val="000090"/>
                </a:solidFill>
                <a:latin typeface="Arial Unicode MS" charset="0"/>
                <a:cs typeface="Arial" charset="0"/>
              </a:rPr>
              <a:t>mixed</a:t>
            </a:r>
            <a:r>
              <a:rPr lang="ru-RU" altLang="ja-JP" sz="2000" i="1" dirty="0">
                <a:solidFill>
                  <a:srgbClr val="000090"/>
                </a:solidFill>
                <a:latin typeface="Arial Unicode MS" charset="0"/>
                <a:cs typeface="Arial" charset="0"/>
              </a:rPr>
              <a:t> </a:t>
            </a:r>
            <a:r>
              <a:rPr lang="ru-RU" altLang="ja-JP" sz="2000" i="1" dirty="0" err="1" smtClean="0">
                <a:solidFill>
                  <a:srgbClr val="000090"/>
                </a:solidFill>
                <a:latin typeface="Arial Unicode MS" charset="0"/>
                <a:cs typeface="Arial" charset="0"/>
              </a:rPr>
              <a:t>phase</a:t>
            </a:r>
            <a:r>
              <a:rPr lang="en-US" altLang="ja-JP" sz="2000" i="1" dirty="0" smtClean="0">
                <a:solidFill>
                  <a:srgbClr val="000090"/>
                </a:solidFill>
                <a:latin typeface="Arial Unicode MS" charset="0"/>
                <a:cs typeface="Arial" charset="0"/>
              </a:rPr>
              <a:t> indicated </a:t>
            </a:r>
            <a:r>
              <a:rPr lang="ru-RU" altLang="ja-JP" sz="2000" i="1" dirty="0" err="1" smtClean="0">
                <a:solidFill>
                  <a:srgbClr val="000090"/>
                </a:solidFill>
                <a:latin typeface="Arial Unicode MS" charset="0"/>
                <a:cs typeface="Arial" charset="0"/>
              </a:rPr>
              <a:t>in</a:t>
            </a:r>
            <a:r>
              <a:rPr lang="ru-RU" altLang="ja-JP" sz="2000" i="1" dirty="0" smtClean="0">
                <a:solidFill>
                  <a:srgbClr val="000090"/>
                </a:solidFill>
                <a:latin typeface="Arial Unicode MS" charset="0"/>
                <a:cs typeface="Arial" charset="0"/>
              </a:rPr>
              <a:t> </a:t>
            </a:r>
            <a:r>
              <a:rPr lang="ru-RU" altLang="ja-JP" sz="2000" i="1" dirty="0" err="1">
                <a:solidFill>
                  <a:srgbClr val="000090"/>
                </a:solidFill>
                <a:latin typeface="Arial Unicode MS" charset="0"/>
                <a:cs typeface="Arial" charset="0"/>
              </a:rPr>
              <a:t>the</a:t>
            </a:r>
            <a:r>
              <a:rPr lang="ru-RU" altLang="ja-JP" sz="2000" i="1" dirty="0">
                <a:solidFill>
                  <a:srgbClr val="000090"/>
                </a:solidFill>
                <a:latin typeface="Arial Unicode MS" charset="0"/>
                <a:cs typeface="Arial" charset="0"/>
              </a:rPr>
              <a:t> </a:t>
            </a:r>
            <a:r>
              <a:rPr lang="ru-RU" altLang="ja-JP" sz="2000" i="1" dirty="0" err="1">
                <a:solidFill>
                  <a:srgbClr val="000090"/>
                </a:solidFill>
                <a:latin typeface="Arial Unicode MS" charset="0"/>
                <a:cs typeface="Arial" charset="0"/>
              </a:rPr>
              <a:t>release</a:t>
            </a:r>
            <a:r>
              <a:rPr lang="ru-RU" altLang="ja-JP" sz="2000" i="1" dirty="0">
                <a:solidFill>
                  <a:srgbClr val="000090"/>
                </a:solidFill>
                <a:latin typeface="Arial Unicode MS" charset="0"/>
                <a:cs typeface="Arial" charset="0"/>
              </a:rPr>
              <a:t> </a:t>
            </a:r>
            <a:r>
              <a:rPr lang="ru-RU" altLang="ja-JP" sz="2000" i="1" dirty="0" err="1" smtClean="0">
                <a:solidFill>
                  <a:srgbClr val="000090"/>
                </a:solidFill>
                <a:latin typeface="Arial Unicode MS" charset="0"/>
                <a:cs typeface="Arial" charset="0"/>
              </a:rPr>
              <a:t>of</a:t>
            </a:r>
            <a:r>
              <a:rPr lang="en-US" altLang="ja-JP" sz="2000" i="1" dirty="0" smtClean="0">
                <a:solidFill>
                  <a:srgbClr val="000090"/>
                </a:solidFill>
                <a:latin typeface="Arial Unicode MS" charset="0"/>
                <a:cs typeface="Arial" charset="0"/>
              </a:rPr>
              <a:t> </a:t>
            </a:r>
            <a:r>
              <a:rPr lang="ru-RU" altLang="ja-JP" sz="2000" i="1" dirty="0" err="1" smtClean="0">
                <a:solidFill>
                  <a:srgbClr val="000090"/>
                </a:solidFill>
                <a:latin typeface="Arial Unicode MS" charset="0"/>
                <a:cs typeface="Arial" charset="0"/>
              </a:rPr>
              <a:t>the</a:t>
            </a:r>
            <a:r>
              <a:rPr lang="ru-RU" altLang="ja-JP" sz="2000" i="1" dirty="0" smtClean="0">
                <a:solidFill>
                  <a:srgbClr val="000090"/>
                </a:solidFill>
                <a:latin typeface="Arial Unicode MS" charset="0"/>
                <a:cs typeface="Arial" charset="0"/>
              </a:rPr>
              <a:t> </a:t>
            </a:r>
            <a:r>
              <a:rPr lang="ru-RU" sz="2000" i="1" dirty="0">
                <a:solidFill>
                  <a:srgbClr val="000090"/>
                </a:solidFill>
                <a:latin typeface="Arial Unicode MS" charset="0"/>
                <a:cs typeface="Arial" charset="0"/>
              </a:rPr>
              <a:t>“</a:t>
            </a:r>
            <a:r>
              <a:rPr lang="ru-RU" altLang="ja-JP" sz="2000" i="1" dirty="0">
                <a:solidFill>
                  <a:srgbClr val="000090"/>
                </a:solidFill>
                <a:latin typeface="Arial Unicode MS" charset="0"/>
                <a:cs typeface="Arial" charset="0"/>
              </a:rPr>
              <a:t>NICA </a:t>
            </a:r>
            <a:r>
              <a:rPr lang="ru-RU" altLang="ja-JP" sz="2000" i="1" dirty="0" err="1">
                <a:solidFill>
                  <a:srgbClr val="000090"/>
                </a:solidFill>
                <a:latin typeface="Arial Unicode MS" charset="0"/>
                <a:cs typeface="Arial" charset="0"/>
              </a:rPr>
              <a:t>White</a:t>
            </a:r>
            <a:r>
              <a:rPr lang="ru-RU" altLang="ja-JP" sz="2000" i="1" dirty="0">
                <a:solidFill>
                  <a:srgbClr val="000090"/>
                </a:solidFill>
                <a:latin typeface="Arial Unicode MS" charset="0"/>
                <a:cs typeface="Arial" charset="0"/>
              </a:rPr>
              <a:t> </a:t>
            </a:r>
            <a:r>
              <a:rPr lang="ru-RU" altLang="ja-JP" sz="2000" i="1" dirty="0" err="1">
                <a:solidFill>
                  <a:srgbClr val="000090"/>
                </a:solidFill>
                <a:latin typeface="Arial Unicode MS" charset="0"/>
                <a:cs typeface="Arial" charset="0"/>
              </a:rPr>
              <a:t>Paper</a:t>
            </a:r>
            <a:r>
              <a:rPr lang="ru-RU" sz="2000" i="1" dirty="0">
                <a:solidFill>
                  <a:srgbClr val="000090"/>
                </a:solidFill>
                <a:latin typeface="Arial Unicode MS" charset="0"/>
                <a:cs typeface="Arial" charset="0"/>
              </a:rPr>
              <a:t>”</a:t>
            </a:r>
            <a:r>
              <a:rPr lang="ru-RU" altLang="ja-JP" sz="2000" i="1" dirty="0">
                <a:solidFill>
                  <a:srgbClr val="000090"/>
                </a:solidFill>
                <a:latin typeface="Arial Unicode MS" charset="0"/>
                <a:cs typeface="Arial" charset="0"/>
              </a:rPr>
              <a:t> </a:t>
            </a:r>
            <a:r>
              <a:rPr lang="ru-RU" altLang="ja-JP" sz="2000" i="1" dirty="0" err="1" smtClean="0">
                <a:solidFill>
                  <a:srgbClr val="000090"/>
                </a:solidFill>
                <a:latin typeface="Arial Unicode MS" charset="0"/>
                <a:cs typeface="Arial" charset="0"/>
              </a:rPr>
              <a:t>as</a:t>
            </a:r>
            <a:r>
              <a:rPr lang="ru-RU" altLang="ja-JP" sz="2000" i="1" dirty="0" smtClean="0">
                <a:solidFill>
                  <a:srgbClr val="000090"/>
                </a:solidFill>
                <a:latin typeface="Arial Unicode MS" charset="0"/>
                <a:cs typeface="Arial" charset="0"/>
              </a:rPr>
              <a:t> </a:t>
            </a:r>
            <a:r>
              <a:rPr lang="ru-RU" altLang="ja-JP" sz="2000" i="1" dirty="0" err="1">
                <a:solidFill>
                  <a:srgbClr val="000090"/>
                </a:solidFill>
                <a:latin typeface="Arial Unicode MS" charset="0"/>
                <a:cs typeface="Arial" charset="0"/>
              </a:rPr>
              <a:t>a</a:t>
            </a:r>
            <a:r>
              <a:rPr lang="ru-RU" altLang="ja-JP" sz="2000" i="1" dirty="0">
                <a:solidFill>
                  <a:srgbClr val="000090"/>
                </a:solidFill>
                <a:latin typeface="Arial Unicode MS" charset="0"/>
                <a:cs typeface="Arial" charset="0"/>
              </a:rPr>
              <a:t> </a:t>
            </a:r>
            <a:r>
              <a:rPr lang="ru-RU" altLang="ja-JP" sz="2000" i="1" dirty="0" err="1">
                <a:solidFill>
                  <a:srgbClr val="000090"/>
                </a:solidFill>
                <a:latin typeface="Arial Unicode MS" charset="0"/>
                <a:cs typeface="Arial" charset="0"/>
              </a:rPr>
              <a:t>Topical</a:t>
            </a:r>
            <a:r>
              <a:rPr lang="ru-RU" altLang="ja-JP" sz="2000" i="1" dirty="0">
                <a:solidFill>
                  <a:srgbClr val="000090"/>
                </a:solidFill>
                <a:latin typeface="Arial Unicode MS" charset="0"/>
                <a:cs typeface="Arial" charset="0"/>
              </a:rPr>
              <a:t> </a:t>
            </a:r>
            <a:r>
              <a:rPr lang="ru-RU" altLang="ja-JP" sz="2000" i="1" dirty="0" err="1">
                <a:solidFill>
                  <a:srgbClr val="000090"/>
                </a:solidFill>
                <a:latin typeface="Arial Unicode MS" charset="0"/>
                <a:cs typeface="Arial" charset="0"/>
              </a:rPr>
              <a:t>Issue</a:t>
            </a:r>
            <a:r>
              <a:rPr lang="ru-RU" altLang="ja-JP" sz="2000" i="1" dirty="0">
                <a:solidFill>
                  <a:srgbClr val="000090"/>
                </a:solidFill>
                <a:latin typeface="Arial Unicode MS" charset="0"/>
                <a:cs typeface="Arial" charset="0"/>
              </a:rPr>
              <a:t> </a:t>
            </a:r>
            <a:r>
              <a:rPr lang="ru-RU" altLang="ja-JP" sz="2000" i="1" dirty="0" err="1">
                <a:solidFill>
                  <a:srgbClr val="000090"/>
                </a:solidFill>
                <a:latin typeface="Arial Unicode MS" charset="0"/>
                <a:cs typeface="Arial" charset="0"/>
              </a:rPr>
              <a:t>of</a:t>
            </a:r>
            <a:r>
              <a:rPr lang="ru-RU" altLang="ja-JP" sz="2000" i="1" dirty="0">
                <a:solidFill>
                  <a:srgbClr val="000090"/>
                </a:solidFill>
                <a:latin typeface="Arial Unicode MS" charset="0"/>
                <a:cs typeface="Arial" charset="0"/>
              </a:rPr>
              <a:t> </a:t>
            </a:r>
            <a:r>
              <a:rPr lang="ru-RU" altLang="ja-JP" sz="2000" i="1" dirty="0" err="1">
                <a:solidFill>
                  <a:srgbClr val="000090"/>
                </a:solidFill>
                <a:latin typeface="Arial Unicode MS" charset="0"/>
                <a:cs typeface="Arial" charset="0"/>
              </a:rPr>
              <a:t>the</a:t>
            </a:r>
            <a:r>
              <a:rPr lang="ru-RU" altLang="ja-JP" sz="2000" i="1" dirty="0">
                <a:solidFill>
                  <a:srgbClr val="000090"/>
                </a:solidFill>
                <a:latin typeface="Arial Unicode MS" charset="0"/>
                <a:cs typeface="Arial" charset="0"/>
              </a:rPr>
              <a:t> </a:t>
            </a:r>
            <a:r>
              <a:rPr lang="ru-RU" altLang="ja-JP" sz="2000" b="1" i="1" dirty="0">
                <a:solidFill>
                  <a:srgbClr val="000090"/>
                </a:solidFill>
                <a:latin typeface="Arial Unicode MS" charset="0"/>
                <a:cs typeface="Arial" charset="0"/>
              </a:rPr>
              <a:t>EPJ </a:t>
            </a:r>
            <a:r>
              <a:rPr lang="ru-RU" altLang="ja-JP" sz="2000" b="1" i="1" dirty="0" err="1">
                <a:solidFill>
                  <a:srgbClr val="000090"/>
                </a:solidFill>
                <a:latin typeface="Arial Unicode MS" charset="0"/>
                <a:cs typeface="Arial" charset="0"/>
              </a:rPr>
              <a:t>A</a:t>
            </a:r>
            <a:r>
              <a:rPr lang="ru-RU" altLang="ja-JP" sz="2000" b="1" i="1" dirty="0">
                <a:solidFill>
                  <a:srgbClr val="000090"/>
                </a:solidFill>
                <a:latin typeface="Arial Unicode MS" charset="0"/>
                <a:cs typeface="Arial" charset="0"/>
              </a:rPr>
              <a:t> </a:t>
            </a:r>
            <a:r>
              <a:rPr lang="ru-RU" altLang="ja-JP" sz="2000" i="1" dirty="0">
                <a:solidFill>
                  <a:srgbClr val="000090"/>
                </a:solidFill>
                <a:latin typeface="Arial Unicode MS" charset="0"/>
                <a:cs typeface="Arial" charset="0"/>
              </a:rPr>
              <a:t>(</a:t>
            </a:r>
            <a:r>
              <a:rPr lang="en-US" altLang="ja-JP" sz="2000" i="1" dirty="0">
                <a:solidFill>
                  <a:srgbClr val="000090"/>
                </a:solidFill>
                <a:latin typeface="Arial Unicode MS" charset="0"/>
                <a:cs typeface="Arial" charset="0"/>
              </a:rPr>
              <a:t>July </a:t>
            </a:r>
            <a:r>
              <a:rPr lang="ru-RU" altLang="ja-JP" sz="2000" i="1" dirty="0" smtClean="0">
                <a:solidFill>
                  <a:srgbClr val="000090"/>
                </a:solidFill>
                <a:latin typeface="Arial Unicode MS" charset="0"/>
                <a:cs typeface="Arial" charset="0"/>
              </a:rPr>
              <a:t>2016</a:t>
            </a:r>
            <a:r>
              <a:rPr lang="en-US" altLang="ja-JP" sz="2000" i="1" dirty="0" smtClean="0">
                <a:solidFill>
                  <a:srgbClr val="000090"/>
                </a:solidFill>
                <a:latin typeface="Arial Unicode MS" charset="0"/>
                <a:cs typeface="Arial" charset="0"/>
              </a:rPr>
              <a:t>).</a:t>
            </a:r>
            <a:endParaRPr lang="en-US" altLang="ja-JP" sz="2000" i="1" dirty="0">
              <a:solidFill>
                <a:srgbClr val="000090"/>
              </a:solidFill>
              <a:latin typeface="Arial Unicode MS" charset="0"/>
              <a:cs typeface="Arial" charset="0"/>
            </a:endParaRPr>
          </a:p>
        </p:txBody>
      </p:sp>
      <p:pic>
        <p:nvPicPr>
          <p:cNvPr id="31748" name="Picture 6" descr="PDF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7" y="2128643"/>
            <a:ext cx="3301996" cy="4322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0" name="Прямоугольник 5"/>
          <p:cNvSpPr>
            <a:spLocks noChangeArrowheads="1"/>
          </p:cNvSpPr>
          <p:nvPr/>
        </p:nvSpPr>
        <p:spPr bwMode="auto">
          <a:xfrm>
            <a:off x="6722535" y="2404004"/>
            <a:ext cx="2269066" cy="1015663"/>
          </a:xfrm>
          <a:prstGeom prst="rect">
            <a:avLst/>
          </a:prstGeom>
          <a:solidFill>
            <a:srgbClr val="00009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FFFF00"/>
                </a:solidFill>
                <a:cs typeface="Times New Roman" charset="0"/>
              </a:rPr>
              <a:t>111</a:t>
            </a:r>
            <a:r>
              <a:rPr lang="en-US" sz="2000" b="1" dirty="0">
                <a:solidFill>
                  <a:srgbClr val="0C1167"/>
                </a:solidFill>
                <a:cs typeface="Times New Roman" charset="0"/>
              </a:rPr>
              <a:t> </a:t>
            </a:r>
            <a:r>
              <a:rPr lang="en-US" sz="2000" i="1" dirty="0">
                <a:solidFill>
                  <a:schemeClr val="bg1"/>
                </a:solidFill>
                <a:cs typeface="Times New Roman" charset="0"/>
              </a:rPr>
              <a:t>contributions</a:t>
            </a:r>
            <a:r>
              <a:rPr lang="en-US" sz="2000" i="1" dirty="0" smtClean="0">
                <a:solidFill>
                  <a:schemeClr val="bg1"/>
                </a:solidFill>
                <a:cs typeface="Times New Roman" charset="0"/>
              </a:rPr>
              <a:t>,</a:t>
            </a:r>
            <a:r>
              <a:rPr lang="en-US" sz="2000" b="1" dirty="0">
                <a:solidFill>
                  <a:srgbClr val="0C1167"/>
                </a:solidFill>
                <a:cs typeface="Times New Roman" charset="0"/>
              </a:rPr>
              <a:t> </a:t>
            </a:r>
            <a:endParaRPr lang="en-US" sz="2000" b="1" dirty="0" smtClean="0">
              <a:solidFill>
                <a:srgbClr val="0C1167"/>
              </a:solidFill>
              <a:cs typeface="Times New Roman" charset="0"/>
            </a:endParaRPr>
          </a:p>
          <a:p>
            <a:r>
              <a:rPr lang="en-US" sz="2000" b="1" dirty="0" smtClean="0">
                <a:solidFill>
                  <a:srgbClr val="FFFF00"/>
                </a:solidFill>
              </a:rPr>
              <a:t>188</a:t>
            </a:r>
            <a:r>
              <a:rPr lang="en-US" sz="2000" b="1" dirty="0" smtClean="0">
                <a:solidFill>
                  <a:srgbClr val="0C1167"/>
                </a:solidFill>
              </a:rPr>
              <a:t> </a:t>
            </a:r>
            <a:r>
              <a:rPr lang="en-US" sz="2000" i="1" dirty="0" smtClean="0">
                <a:solidFill>
                  <a:srgbClr val="FFFFFF"/>
                </a:solidFill>
              </a:rPr>
              <a:t>authors</a:t>
            </a:r>
          </a:p>
          <a:p>
            <a:r>
              <a:rPr lang="en-US" sz="2000" i="1" dirty="0" smtClean="0">
                <a:solidFill>
                  <a:srgbClr val="FFFFFF"/>
                </a:solidFill>
              </a:rPr>
              <a:t> from</a:t>
            </a:r>
            <a:r>
              <a:rPr lang="en-US" sz="2000" b="1" dirty="0" smtClean="0">
                <a:solidFill>
                  <a:srgbClr val="FFFFFF"/>
                </a:solidFill>
              </a:rPr>
              <a:t> </a:t>
            </a:r>
            <a:r>
              <a:rPr lang="en-US" sz="2000" b="1" dirty="0" smtClean="0">
                <a:solidFill>
                  <a:srgbClr val="FFFF00"/>
                </a:solidFill>
              </a:rPr>
              <a:t>24</a:t>
            </a:r>
            <a:r>
              <a:rPr lang="en-US" sz="2000" b="1" dirty="0" smtClean="0">
                <a:solidFill>
                  <a:srgbClr val="0C1167"/>
                </a:solidFill>
              </a:rPr>
              <a:t> </a:t>
            </a:r>
            <a:r>
              <a:rPr lang="en-US" sz="2000" i="1" dirty="0">
                <a:solidFill>
                  <a:srgbClr val="FFFFFF"/>
                </a:solidFill>
              </a:rPr>
              <a:t>countries</a:t>
            </a:r>
          </a:p>
        </p:txBody>
      </p:sp>
      <p:sp>
        <p:nvSpPr>
          <p:cNvPr id="31751" name="Content Placeholder 2"/>
          <p:cNvSpPr txBox="1">
            <a:spLocks/>
          </p:cNvSpPr>
          <p:nvPr/>
        </p:nvSpPr>
        <p:spPr bwMode="auto">
          <a:xfrm>
            <a:off x="118535" y="147638"/>
            <a:ext cx="7484533" cy="525462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en-GB" b="1" dirty="0">
                <a:solidFill>
                  <a:srgbClr val="000090"/>
                </a:solidFill>
                <a:cs typeface="Arial" charset="0"/>
              </a:rPr>
              <a:t>New </a:t>
            </a:r>
            <a:r>
              <a:rPr lang="en-GB" b="1" dirty="0" smtClean="0">
                <a:solidFill>
                  <a:srgbClr val="000090"/>
                </a:solidFill>
                <a:cs typeface="Arial" charset="0"/>
              </a:rPr>
              <a:t>issues: NICA </a:t>
            </a:r>
            <a:r>
              <a:rPr lang="en-GB" b="1" dirty="0">
                <a:solidFill>
                  <a:srgbClr val="000090"/>
                </a:solidFill>
                <a:cs typeface="Arial" charset="0"/>
              </a:rPr>
              <a:t>White </a:t>
            </a:r>
            <a:r>
              <a:rPr lang="en-GB" b="1" dirty="0" smtClean="0">
                <a:solidFill>
                  <a:srgbClr val="000090"/>
                </a:solidFill>
                <a:cs typeface="Arial" charset="0"/>
              </a:rPr>
              <a:t>Paper, SQM proceedings</a:t>
            </a:r>
            <a:endParaRPr lang="en-GB" b="1" dirty="0">
              <a:solidFill>
                <a:srgbClr val="000090"/>
              </a:solidFill>
              <a:cs typeface="Arial" charset="0"/>
            </a:endParaRPr>
          </a:p>
        </p:txBody>
      </p:sp>
      <p:pic>
        <p:nvPicPr>
          <p:cNvPr id="10" name="Picture 6" descr="NICA-Logo_4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5400" y="0"/>
            <a:ext cx="1498600" cy="7381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" y="2099731"/>
            <a:ext cx="2930911" cy="43356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296025"/>
            <a:ext cx="2133600" cy="476250"/>
          </a:xfrm>
        </p:spPr>
        <p:txBody>
          <a:bodyPr anchor="b"/>
          <a:lstStyle/>
          <a:p>
            <a:pPr>
              <a:defRPr/>
            </a:pPr>
            <a:r>
              <a:rPr lang="en-US" smtClean="0"/>
              <a:t>October 29, 2018</a:t>
            </a:r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296025"/>
            <a:ext cx="2895600" cy="476250"/>
          </a:xfrm>
        </p:spPr>
        <p:txBody>
          <a:bodyPr anchor="b"/>
          <a:lstStyle/>
          <a:p>
            <a:pPr>
              <a:defRPr/>
            </a:pPr>
            <a:r>
              <a:rPr lang="en-GB" smtClean="0"/>
              <a:t>V.Kekelidze, II Collaboration</a:t>
            </a:r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296025"/>
            <a:ext cx="2133600" cy="476250"/>
          </a:xfrm>
        </p:spPr>
        <p:txBody>
          <a:bodyPr anchor="b"/>
          <a:lstStyle/>
          <a:p>
            <a:fld id="{4480217B-8183-4E7A-98AC-12846F6965A4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07499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3"/>
          <a:srcRect l="6693" t="19695" r="63611"/>
          <a:stretch/>
        </p:blipFill>
        <p:spPr>
          <a:xfrm>
            <a:off x="4753586" y="1444664"/>
            <a:ext cx="1863113" cy="1184635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21425"/>
            <a:ext cx="2133600" cy="476250"/>
          </a:xfrm>
        </p:spPr>
        <p:txBody>
          <a:bodyPr anchor="b"/>
          <a:lstStyle/>
          <a:p>
            <a:pPr>
              <a:defRPr/>
            </a:pPr>
            <a:r>
              <a:rPr lang="en-US" smtClean="0"/>
              <a:t>October 29, 2018</a:t>
            </a: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21425"/>
            <a:ext cx="2895600" cy="476250"/>
          </a:xfrm>
        </p:spPr>
        <p:txBody>
          <a:bodyPr anchor="b"/>
          <a:lstStyle/>
          <a:p>
            <a:pPr>
              <a:defRPr/>
            </a:pPr>
            <a:r>
              <a:rPr lang="en-US" smtClean="0"/>
              <a:t>V.Kekelidze, II Collaboration</a:t>
            </a: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21425"/>
            <a:ext cx="2133600" cy="476250"/>
          </a:xfrm>
        </p:spPr>
        <p:txBody>
          <a:bodyPr anchor="b"/>
          <a:lstStyle/>
          <a:p>
            <a:fld id="{4480217B-8183-4E7A-98AC-12846F6965A4}" type="slidenum">
              <a:rPr lang="ru-RU" smtClean="0"/>
              <a:pPr/>
              <a:t>8</a:t>
            </a:fld>
            <a:endParaRPr lang="ru-RU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9" t="2150" r="11793" b="8410"/>
          <a:stretch/>
        </p:blipFill>
        <p:spPr>
          <a:xfrm>
            <a:off x="6591300" y="3060700"/>
            <a:ext cx="2463800" cy="2074999"/>
          </a:xfrm>
          <a:prstGeom prst="rect">
            <a:avLst/>
          </a:prstGeom>
        </p:spPr>
      </p:pic>
      <p:sp>
        <p:nvSpPr>
          <p:cNvPr id="18" name="Rectangle 8"/>
          <p:cNvSpPr>
            <a:spLocks noChangeArrowheads="1"/>
          </p:cNvSpPr>
          <p:nvPr/>
        </p:nvSpPr>
        <p:spPr bwMode="auto">
          <a:xfrm>
            <a:off x="226120" y="3683000"/>
            <a:ext cx="6365180" cy="1368709"/>
          </a:xfrm>
          <a:prstGeom prst="rect">
            <a:avLst/>
          </a:prstGeom>
          <a:solidFill>
            <a:srgbClr val="FFFEF8"/>
          </a:solidFill>
          <a:ln>
            <a:noFill/>
          </a:ln>
          <a:effectLst/>
          <a:extLst/>
        </p:spPr>
        <p:txBody>
          <a:bodyPr wrap="square" lIns="90000" tIns="46800" rIns="90000" bIns="46800">
            <a:spAutoFit/>
          </a:bodyPr>
          <a:lstStyle>
            <a:lvl1pPr eaLnBrk="0" hangingPunct="0">
              <a:spcBef>
                <a:spcPts val="8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 eaLnBrk="0" hangingPunct="0">
              <a:spcBef>
                <a:spcPts val="7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 eaLnBrk="0" hangingPunct="0">
              <a:spcBef>
                <a:spcPts val="6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 eaLnBrk="0" hangingPunct="0">
              <a:spcBef>
                <a:spcPts val="5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 eaLnBrk="0" hangingPunct="0">
              <a:spcBef>
                <a:spcPts val="5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0"/>
              </a:spcBef>
              <a:buClr>
                <a:srgbClr val="FF0000"/>
              </a:buClr>
              <a:buNone/>
            </a:pPr>
            <a:r>
              <a:rPr lang="en-GB" altLang="ru-RU" sz="1800" b="1" dirty="0" smtClean="0">
                <a:solidFill>
                  <a:srgbClr val="C00000"/>
                </a:solidFill>
                <a:latin typeface="Verdana" pitchFamily="34" charset="0"/>
              </a:rPr>
              <a:t>Polarized beams</a:t>
            </a:r>
            <a:endParaRPr lang="en-GB" altLang="ru-RU" sz="1800" b="1" dirty="0">
              <a:solidFill>
                <a:srgbClr val="C00000"/>
              </a:solidFill>
              <a:latin typeface="Verdana" pitchFamily="34" charset="0"/>
            </a:endParaRPr>
          </a:p>
          <a:p>
            <a:pPr marL="228600" indent="-228600" eaLnBrk="1" hangingPunct="1">
              <a:lnSpc>
                <a:spcPct val="120000"/>
              </a:lnSpc>
              <a:spcBef>
                <a:spcPct val="0"/>
              </a:spcBef>
              <a:buClr>
                <a:srgbClr val="000099"/>
              </a:buClr>
              <a:buFont typeface="Wingdings" panose="05000000000000000000" pitchFamily="2" charset="2"/>
              <a:buChar char="§"/>
            </a:pPr>
            <a:r>
              <a:rPr lang="en-GB" altLang="ru-RU" sz="1800" b="1" dirty="0">
                <a:solidFill>
                  <a:srgbClr val="000099"/>
                </a:solidFill>
                <a:latin typeface="Verdana" pitchFamily="34" charset="0"/>
              </a:rPr>
              <a:t> </a:t>
            </a:r>
            <a:r>
              <a:rPr lang="en-GB" altLang="ru-RU" sz="1800" b="1" dirty="0" err="1">
                <a:solidFill>
                  <a:srgbClr val="000099"/>
                </a:solidFill>
                <a:latin typeface="Verdana" pitchFamily="34" charset="0"/>
              </a:rPr>
              <a:t>p</a:t>
            </a:r>
            <a:r>
              <a:rPr lang="en-GB" altLang="ru-RU" sz="1800" dirty="0" err="1">
                <a:solidFill>
                  <a:srgbClr val="000099"/>
                </a:solidFill>
                <a:latin typeface="Symbol" pitchFamily="18" charset="2"/>
              </a:rPr>
              <a:t></a:t>
            </a:r>
            <a:r>
              <a:rPr lang="en-GB" altLang="ru-RU" sz="1800" b="1" dirty="0" err="1">
                <a:solidFill>
                  <a:srgbClr val="000099"/>
                </a:solidFill>
                <a:latin typeface="Verdana" pitchFamily="34" charset="0"/>
              </a:rPr>
              <a:t>p</a:t>
            </a:r>
            <a:r>
              <a:rPr lang="en-GB" altLang="ru-RU" sz="1800" dirty="0" smtClean="0">
                <a:solidFill>
                  <a:srgbClr val="000099"/>
                </a:solidFill>
                <a:latin typeface="Symbol" pitchFamily="18" charset="2"/>
              </a:rPr>
              <a:t></a:t>
            </a:r>
            <a:r>
              <a:rPr lang="en-GB" altLang="ru-RU" sz="1800" dirty="0" smtClean="0">
                <a:solidFill>
                  <a:schemeClr val="bg1"/>
                </a:solidFill>
              </a:rPr>
              <a:t> </a:t>
            </a:r>
            <a:r>
              <a:rPr lang="en-GB" altLang="ru-RU" sz="1800" dirty="0">
                <a:solidFill>
                  <a:srgbClr val="000099"/>
                </a:solidFill>
                <a:latin typeface="Verdana" pitchFamily="34" charset="0"/>
              </a:rPr>
              <a:t>at  </a:t>
            </a:r>
            <a:r>
              <a:rPr lang="en-GB" altLang="ru-RU" sz="1800" dirty="0">
                <a:solidFill>
                  <a:srgbClr val="000099"/>
                </a:solidFill>
                <a:latin typeface="Symbol" pitchFamily="18" charset="2"/>
              </a:rPr>
              <a:t></a:t>
            </a:r>
            <a:r>
              <a:rPr lang="en-GB" altLang="ru-RU" sz="1800" dirty="0" err="1">
                <a:solidFill>
                  <a:srgbClr val="000099"/>
                </a:solidFill>
                <a:latin typeface="Verdana" pitchFamily="34" charset="0"/>
              </a:rPr>
              <a:t>s</a:t>
            </a:r>
            <a:r>
              <a:rPr lang="en-GB" altLang="ru-RU" sz="1800" baseline="-25000" dirty="0" err="1">
                <a:solidFill>
                  <a:srgbClr val="000099"/>
                </a:solidFill>
                <a:latin typeface="Verdana" pitchFamily="34" charset="0"/>
              </a:rPr>
              <a:t>pp</a:t>
            </a:r>
            <a:r>
              <a:rPr lang="en-GB" altLang="ru-RU" sz="1800" baseline="30000" dirty="0">
                <a:solidFill>
                  <a:srgbClr val="000099"/>
                </a:solidFill>
                <a:latin typeface="Verdana" pitchFamily="34" charset="0"/>
              </a:rPr>
              <a:t> </a:t>
            </a:r>
            <a:r>
              <a:rPr lang="en-GB" altLang="ru-RU" sz="1800" b="1" dirty="0">
                <a:solidFill>
                  <a:srgbClr val="000099"/>
                </a:solidFill>
                <a:latin typeface="Verdana" pitchFamily="34" charset="0"/>
              </a:rPr>
              <a:t>= 12 </a:t>
            </a:r>
            <a:r>
              <a:rPr lang="en-GB" altLang="ru-RU" sz="1800" b="1" dirty="0" smtClean="0">
                <a:solidFill>
                  <a:srgbClr val="000099"/>
                </a:solidFill>
                <a:latin typeface="Verdana" pitchFamily="34" charset="0"/>
              </a:rPr>
              <a:t>- </a:t>
            </a:r>
            <a:r>
              <a:rPr lang="en-GB" altLang="ru-RU" sz="1800" b="1" dirty="0">
                <a:solidFill>
                  <a:srgbClr val="000099"/>
                </a:solidFill>
                <a:latin typeface="Verdana" pitchFamily="34" charset="0"/>
              </a:rPr>
              <a:t>27 </a:t>
            </a:r>
            <a:r>
              <a:rPr lang="en-GB" altLang="ru-RU" sz="1800" b="1" dirty="0" err="1" smtClean="0">
                <a:solidFill>
                  <a:srgbClr val="000099"/>
                </a:solidFill>
                <a:latin typeface="Verdana" pitchFamily="34" charset="0"/>
              </a:rPr>
              <a:t>GeV</a:t>
            </a:r>
            <a:r>
              <a:rPr lang="en-GB" altLang="ru-RU" sz="1800" b="1" dirty="0" smtClean="0">
                <a:solidFill>
                  <a:srgbClr val="000099"/>
                </a:solidFill>
                <a:latin typeface="Verdana" pitchFamily="34" charset="0"/>
              </a:rPr>
              <a:t>,  </a:t>
            </a:r>
            <a:r>
              <a:rPr lang="en-GB" altLang="ru-RU" sz="1800" b="1" dirty="0" err="1" smtClean="0">
                <a:solidFill>
                  <a:srgbClr val="000090"/>
                </a:solidFill>
                <a:latin typeface="Verdana" pitchFamily="34" charset="0"/>
              </a:rPr>
              <a:t>L</a:t>
            </a:r>
            <a:r>
              <a:rPr lang="en-GB" altLang="ru-RU" sz="1800" b="1" baseline="-25000" dirty="0" err="1" smtClean="0">
                <a:solidFill>
                  <a:srgbClr val="000090"/>
                </a:solidFill>
                <a:latin typeface="Verdana" pitchFamily="34" charset="0"/>
              </a:rPr>
              <a:t>av</a:t>
            </a:r>
            <a:r>
              <a:rPr lang="en-GB" altLang="ru-RU" sz="1800" b="1" dirty="0" smtClean="0">
                <a:solidFill>
                  <a:srgbClr val="000090"/>
                </a:solidFill>
                <a:latin typeface="Verdana" pitchFamily="34" charset="0"/>
              </a:rPr>
              <a:t> </a:t>
            </a:r>
            <a:r>
              <a:rPr lang="en-GB" altLang="ru-RU" sz="1800" dirty="0">
                <a:solidFill>
                  <a:srgbClr val="000090"/>
                </a:solidFill>
                <a:latin typeface="Verdana" pitchFamily="34" charset="0"/>
              </a:rPr>
              <a:t>≈  10</a:t>
            </a:r>
            <a:r>
              <a:rPr lang="en-GB" altLang="ru-RU" sz="1800" baseline="30000" dirty="0">
                <a:solidFill>
                  <a:srgbClr val="000090"/>
                </a:solidFill>
                <a:latin typeface="Verdana" pitchFamily="34" charset="0"/>
              </a:rPr>
              <a:t>32</a:t>
            </a:r>
            <a:r>
              <a:rPr lang="en-GB" altLang="ru-RU" sz="1800" dirty="0">
                <a:solidFill>
                  <a:srgbClr val="000090"/>
                </a:solidFill>
                <a:latin typeface="Verdana" pitchFamily="34" charset="0"/>
              </a:rPr>
              <a:t> cm</a:t>
            </a:r>
            <a:r>
              <a:rPr lang="en-GB" altLang="ru-RU" sz="1800" baseline="30000" dirty="0">
                <a:solidFill>
                  <a:srgbClr val="000090"/>
                </a:solidFill>
                <a:latin typeface="Verdana" pitchFamily="34" charset="0"/>
              </a:rPr>
              <a:t>-2</a:t>
            </a:r>
            <a:r>
              <a:rPr lang="en-GB" altLang="ru-RU" sz="1800" dirty="0">
                <a:solidFill>
                  <a:srgbClr val="000090"/>
                </a:solidFill>
                <a:latin typeface="Verdana" pitchFamily="34" charset="0"/>
              </a:rPr>
              <a:t>s</a:t>
            </a:r>
            <a:r>
              <a:rPr lang="en-GB" altLang="ru-RU" sz="1800" baseline="30000" dirty="0">
                <a:solidFill>
                  <a:srgbClr val="000090"/>
                </a:solidFill>
                <a:latin typeface="Verdana" pitchFamily="34" charset="0"/>
              </a:rPr>
              <a:t>-1</a:t>
            </a:r>
            <a:endParaRPr lang="en-GB" altLang="ru-RU" sz="1800" dirty="0">
              <a:solidFill>
                <a:srgbClr val="000090"/>
              </a:solidFill>
              <a:latin typeface="Tahoma" pitchFamily="34" charset="0"/>
            </a:endParaRPr>
          </a:p>
          <a:p>
            <a:pPr marL="228600" indent="-228600" eaLnBrk="1" hangingPunct="1">
              <a:lnSpc>
                <a:spcPct val="120000"/>
              </a:lnSpc>
              <a:spcBef>
                <a:spcPct val="0"/>
              </a:spcBef>
              <a:buClr>
                <a:srgbClr val="000099"/>
              </a:buClr>
              <a:buFont typeface="Wingdings" panose="05000000000000000000" pitchFamily="2" charset="2"/>
              <a:buChar char="§"/>
            </a:pPr>
            <a:r>
              <a:rPr lang="en-GB" altLang="ru-RU" sz="1800" b="1" dirty="0" err="1" smtClean="0">
                <a:solidFill>
                  <a:srgbClr val="000099"/>
                </a:solidFill>
                <a:latin typeface="Verdana" pitchFamily="34" charset="0"/>
              </a:rPr>
              <a:t>d</a:t>
            </a:r>
            <a:r>
              <a:rPr lang="en-GB" altLang="ru-RU" sz="1800" dirty="0" err="1">
                <a:solidFill>
                  <a:srgbClr val="000099"/>
                </a:solidFill>
                <a:latin typeface="Symbol" pitchFamily="18" charset="2"/>
              </a:rPr>
              <a:t></a:t>
            </a:r>
            <a:r>
              <a:rPr lang="en-GB" altLang="ru-RU" sz="1800" b="1" dirty="0" err="1">
                <a:solidFill>
                  <a:srgbClr val="000099"/>
                </a:solidFill>
                <a:latin typeface="Verdana" pitchFamily="34" charset="0"/>
              </a:rPr>
              <a:t>d</a:t>
            </a:r>
            <a:r>
              <a:rPr lang="en-GB" altLang="ru-RU" sz="1800" dirty="0" smtClean="0">
                <a:solidFill>
                  <a:srgbClr val="000099"/>
                </a:solidFill>
                <a:latin typeface="Symbol" pitchFamily="18" charset="2"/>
              </a:rPr>
              <a:t></a:t>
            </a:r>
            <a:r>
              <a:rPr lang="en-GB" altLang="ru-RU" sz="1800" dirty="0" smtClean="0">
                <a:solidFill>
                  <a:srgbClr val="000099"/>
                </a:solidFill>
                <a:latin typeface="Verdana" pitchFamily="34" charset="0"/>
              </a:rPr>
              <a:t> </a:t>
            </a:r>
            <a:r>
              <a:rPr lang="en-GB" altLang="ru-RU" sz="1800" dirty="0">
                <a:solidFill>
                  <a:srgbClr val="000099"/>
                </a:solidFill>
                <a:latin typeface="Verdana" pitchFamily="34" charset="0"/>
              </a:rPr>
              <a:t>at </a:t>
            </a:r>
            <a:r>
              <a:rPr lang="en-GB" altLang="ru-RU" sz="1800" dirty="0">
                <a:solidFill>
                  <a:srgbClr val="000099"/>
                </a:solidFill>
                <a:latin typeface="Symbol" pitchFamily="18" charset="2"/>
              </a:rPr>
              <a:t></a:t>
            </a:r>
            <a:r>
              <a:rPr lang="en-GB" altLang="ru-RU" sz="1800" dirty="0" err="1">
                <a:solidFill>
                  <a:srgbClr val="000099"/>
                </a:solidFill>
                <a:latin typeface="Verdana" pitchFamily="34" charset="0"/>
              </a:rPr>
              <a:t>s</a:t>
            </a:r>
            <a:r>
              <a:rPr lang="en-GB" altLang="ru-RU" sz="1800" baseline="-25000" dirty="0" err="1">
                <a:solidFill>
                  <a:srgbClr val="000099"/>
                </a:solidFill>
                <a:latin typeface="Verdana" pitchFamily="34" charset="0"/>
              </a:rPr>
              <a:t>NN</a:t>
            </a:r>
            <a:r>
              <a:rPr lang="en-GB" altLang="ru-RU" sz="1800" dirty="0">
                <a:solidFill>
                  <a:srgbClr val="000099"/>
                </a:solidFill>
                <a:latin typeface="Verdana" pitchFamily="34" charset="0"/>
              </a:rPr>
              <a:t> </a:t>
            </a:r>
            <a:r>
              <a:rPr lang="en-GB" altLang="ru-RU" sz="1800" b="1" dirty="0">
                <a:solidFill>
                  <a:srgbClr val="000099"/>
                </a:solidFill>
                <a:latin typeface="Verdana" pitchFamily="34" charset="0"/>
              </a:rPr>
              <a:t>= </a:t>
            </a:r>
            <a:r>
              <a:rPr lang="en-GB" altLang="ru-RU" sz="1800" b="1" dirty="0" smtClean="0">
                <a:solidFill>
                  <a:srgbClr val="000099"/>
                </a:solidFill>
                <a:latin typeface="Verdana" pitchFamily="34" charset="0"/>
              </a:rPr>
              <a:t>  4 - </a:t>
            </a:r>
            <a:r>
              <a:rPr lang="en-GB" altLang="ru-RU" sz="1800" b="1" dirty="0">
                <a:solidFill>
                  <a:srgbClr val="000099"/>
                </a:solidFill>
                <a:latin typeface="Verdana" pitchFamily="34" charset="0"/>
              </a:rPr>
              <a:t>13 </a:t>
            </a:r>
            <a:r>
              <a:rPr lang="en-GB" altLang="ru-RU" sz="1800" b="1" dirty="0" err="1" smtClean="0">
                <a:solidFill>
                  <a:srgbClr val="000099"/>
                </a:solidFill>
                <a:latin typeface="Verdana" pitchFamily="34" charset="0"/>
              </a:rPr>
              <a:t>GeV</a:t>
            </a:r>
            <a:endParaRPr lang="en-GB" altLang="ru-RU" sz="1800" b="1" baseline="30000" dirty="0">
              <a:solidFill>
                <a:srgbClr val="C00000"/>
              </a:solidFill>
              <a:latin typeface="Verdana" pitchFamily="34" charset="0"/>
            </a:endParaRPr>
          </a:p>
          <a:p>
            <a:pPr marL="228600" indent="-228600" eaLnBrk="1" hangingPunct="1">
              <a:lnSpc>
                <a:spcPct val="100000"/>
              </a:lnSpc>
              <a:spcBef>
                <a:spcPct val="0"/>
              </a:spcBef>
              <a:buClr>
                <a:srgbClr val="000099"/>
              </a:buClr>
              <a:buFont typeface="Wingdings" panose="05000000000000000000" pitchFamily="2" charset="2"/>
              <a:buChar char="§"/>
            </a:pPr>
            <a:r>
              <a:rPr lang="en-GB" altLang="ru-RU" sz="1800" i="1" dirty="0" smtClean="0">
                <a:solidFill>
                  <a:srgbClr val="000099"/>
                </a:solidFill>
                <a:latin typeface="Tahoma" pitchFamily="34" charset="0"/>
              </a:rPr>
              <a:t>longitudinal </a:t>
            </a:r>
            <a:r>
              <a:rPr lang="en-GB" altLang="ru-RU" sz="1800" i="1" dirty="0">
                <a:solidFill>
                  <a:srgbClr val="000099"/>
                </a:solidFill>
                <a:latin typeface="Tahoma" pitchFamily="34" charset="0"/>
              </a:rPr>
              <a:t>and transverse polarization in </a:t>
            </a:r>
            <a:r>
              <a:rPr lang="en-GB" altLang="ru-RU" sz="1800" i="1" dirty="0" smtClean="0">
                <a:solidFill>
                  <a:srgbClr val="000099"/>
                </a:solidFill>
                <a:latin typeface="Tahoma" pitchFamily="34" charset="0"/>
              </a:rPr>
              <a:t>SPD and MPD</a:t>
            </a:r>
            <a:endParaRPr lang="en-GB" altLang="ru-RU" sz="1800" i="1" dirty="0">
              <a:solidFill>
                <a:srgbClr val="000099"/>
              </a:solidFill>
              <a:latin typeface="Tahoma" pitchFamily="34" charset="0"/>
            </a:endParaRPr>
          </a:p>
        </p:txBody>
      </p:sp>
      <p:sp>
        <p:nvSpPr>
          <p:cNvPr id="19" name="Rectangle 8"/>
          <p:cNvSpPr>
            <a:spLocks noChangeArrowheads="1"/>
          </p:cNvSpPr>
          <p:nvPr/>
        </p:nvSpPr>
        <p:spPr bwMode="auto">
          <a:xfrm>
            <a:off x="149920" y="448305"/>
            <a:ext cx="7622480" cy="3275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spcBef>
                <a:spcPts val="8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 eaLnBrk="0" hangingPunct="0">
              <a:spcBef>
                <a:spcPts val="7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 eaLnBrk="0" hangingPunct="0">
              <a:spcBef>
                <a:spcPts val="6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 eaLnBrk="0" hangingPunct="0">
              <a:spcBef>
                <a:spcPts val="5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 eaLnBrk="0" hangingPunct="0">
              <a:spcBef>
                <a:spcPts val="5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0"/>
              </a:spcBef>
              <a:buClr>
                <a:srgbClr val="FF0000"/>
              </a:buClr>
              <a:buNone/>
            </a:pPr>
            <a:r>
              <a:rPr lang="en-GB" altLang="ru-RU" sz="1800" b="1" dirty="0" smtClean="0">
                <a:solidFill>
                  <a:srgbClr val="C00000"/>
                </a:solidFill>
                <a:latin typeface="Verdana" pitchFamily="34" charset="0"/>
              </a:rPr>
              <a:t>Physics tasks</a:t>
            </a:r>
          </a:p>
          <a:p>
            <a:pPr marL="285750" indent="-285750" eaLnBrk="1" hangingPunct="1">
              <a:spcBef>
                <a:spcPts val="0"/>
              </a:spcBef>
            </a:pPr>
            <a:r>
              <a:rPr lang="en-US" altLang="en-US" sz="1800" dirty="0">
                <a:solidFill>
                  <a:srgbClr val="000066"/>
                </a:solidFill>
                <a:cs typeface="Times New Roman" panose="02020603050405020304" pitchFamily="18" charset="0"/>
              </a:rPr>
              <a:t>Nucleon spin structure </a:t>
            </a:r>
            <a:r>
              <a:rPr lang="en-US" altLang="en-US" sz="1800" dirty="0" smtClean="0">
                <a:solidFill>
                  <a:srgbClr val="000066"/>
                </a:solidFill>
                <a:cs typeface="Times New Roman" panose="02020603050405020304" pitchFamily="18" charset="0"/>
              </a:rPr>
              <a:t>studies</a:t>
            </a:r>
            <a:endParaRPr lang="en-US" altLang="en-US" sz="1800" dirty="0">
              <a:solidFill>
                <a:srgbClr val="000066"/>
              </a:solidFill>
              <a:cs typeface="Times New Roman" panose="02020603050405020304" pitchFamily="18" charset="0"/>
            </a:endParaRPr>
          </a:p>
          <a:p>
            <a:pPr eaLnBrk="1" hangingPunct="1">
              <a:lnSpc>
                <a:spcPct val="120000"/>
              </a:lnSpc>
              <a:spcBef>
                <a:spcPts val="0"/>
              </a:spcBef>
              <a:buClrTx/>
              <a:buNone/>
            </a:pPr>
            <a:r>
              <a:rPr lang="en-US" altLang="en-US" sz="1800" dirty="0" smtClean="0">
                <a:solidFill>
                  <a:srgbClr val="000066"/>
                </a:solidFill>
                <a:cs typeface="Times New Roman" panose="02020603050405020304" pitchFamily="18" charset="0"/>
              </a:rPr>
              <a:t>    </a:t>
            </a:r>
            <a:r>
              <a:rPr lang="en-US" altLang="en-US" sz="1800" i="1" dirty="0" err="1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Drell</a:t>
            </a:r>
            <a:r>
              <a:rPr lang="en-US" altLang="en-US" sz="1800" i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-Yan pairs             </a:t>
            </a:r>
            <a:r>
              <a:rPr lang="en-US" altLang="en-US" sz="1800" i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Direct </a:t>
            </a:r>
            <a:r>
              <a:rPr lang="en-US" altLang="en-US" sz="1800" i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photons               J/ψ </a:t>
            </a:r>
            <a:r>
              <a:rPr lang="en-US" altLang="en-US" sz="1800" i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production</a:t>
            </a:r>
            <a:endParaRPr lang="en-US" altLang="en-US" sz="1800" i="1" dirty="0" smtClean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eaLnBrk="1" hangingPunct="1">
              <a:lnSpc>
                <a:spcPct val="8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§"/>
            </a:pPr>
            <a:endParaRPr lang="en-US" altLang="en-US" sz="1800" dirty="0">
              <a:solidFill>
                <a:srgbClr val="000066"/>
              </a:solidFill>
              <a:cs typeface="Times New Roman" panose="02020603050405020304" pitchFamily="18" charset="0"/>
            </a:endParaRPr>
          </a:p>
          <a:p>
            <a:pPr lvl="1" eaLnBrk="1" hangingPunct="1">
              <a:lnSpc>
                <a:spcPct val="8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§"/>
            </a:pPr>
            <a:endParaRPr lang="en-US" altLang="en-US" sz="1800" dirty="0" smtClean="0">
              <a:solidFill>
                <a:srgbClr val="000066"/>
              </a:solidFill>
              <a:cs typeface="Times New Roman" panose="02020603050405020304" pitchFamily="18" charset="0"/>
            </a:endParaRPr>
          </a:p>
          <a:p>
            <a:pPr lvl="1" eaLnBrk="1" hangingPunct="1">
              <a:lnSpc>
                <a:spcPct val="8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§"/>
            </a:pPr>
            <a:endParaRPr lang="en-US" altLang="en-US" sz="1800" dirty="0">
              <a:solidFill>
                <a:srgbClr val="000066"/>
              </a:solidFill>
              <a:cs typeface="Times New Roman" panose="02020603050405020304" pitchFamily="18" charset="0"/>
            </a:endParaRPr>
          </a:p>
          <a:p>
            <a:pPr lvl="1" eaLnBrk="1" hangingPunct="1">
              <a:lnSpc>
                <a:spcPct val="8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§"/>
            </a:pPr>
            <a:endParaRPr lang="en-US" altLang="en-US" sz="1800" dirty="0" smtClean="0">
              <a:solidFill>
                <a:srgbClr val="000066"/>
              </a:solidFill>
              <a:cs typeface="Times New Roman" panose="02020603050405020304" pitchFamily="18" charset="0"/>
            </a:endParaRPr>
          </a:p>
          <a:p>
            <a:pPr lvl="1" eaLnBrk="1" hangingPunct="1">
              <a:lnSpc>
                <a:spcPct val="8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§"/>
            </a:pPr>
            <a:endParaRPr lang="en-US" altLang="en-US" sz="1800" dirty="0">
              <a:solidFill>
                <a:srgbClr val="000066"/>
              </a:solidFill>
              <a:cs typeface="Times New Roman" panose="02020603050405020304" pitchFamily="18" charset="0"/>
            </a:endParaRPr>
          </a:p>
          <a:p>
            <a:pPr lvl="1" eaLnBrk="1" hangingPunct="1">
              <a:lnSpc>
                <a:spcPct val="8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§"/>
            </a:pPr>
            <a:endParaRPr lang="en-US" altLang="en-US" sz="1800" dirty="0" smtClean="0">
              <a:solidFill>
                <a:srgbClr val="000066"/>
              </a:solidFill>
              <a:cs typeface="Times New Roman" panose="02020603050405020304" pitchFamily="18" charset="0"/>
            </a:endParaRPr>
          </a:p>
          <a:p>
            <a:pPr marL="285750" indent="-285750" eaLnBrk="1" hangingPunct="1">
              <a:lnSpc>
                <a:spcPct val="110000"/>
              </a:lnSpc>
              <a:spcBef>
                <a:spcPts val="0"/>
              </a:spcBef>
            </a:pPr>
            <a:r>
              <a:rPr lang="en-US" altLang="en-US" sz="1800" i="1" dirty="0">
                <a:solidFill>
                  <a:srgbClr val="000066"/>
                </a:solidFill>
                <a:cs typeface="Times New Roman" panose="02020603050405020304" pitchFamily="18" charset="0"/>
              </a:rPr>
              <a:t>s</a:t>
            </a:r>
            <a:r>
              <a:rPr lang="en-US" altLang="en-US" sz="1800" i="1" dirty="0" smtClean="0">
                <a:solidFill>
                  <a:srgbClr val="000066"/>
                </a:solidFill>
                <a:cs typeface="Times New Roman" panose="02020603050405020304" pitchFamily="18" charset="0"/>
              </a:rPr>
              <a:t>pin-dependent </a:t>
            </a:r>
            <a:r>
              <a:rPr lang="en-US" altLang="en-US" sz="1800" i="1" dirty="0">
                <a:solidFill>
                  <a:srgbClr val="000066"/>
                </a:solidFill>
                <a:cs typeface="Times New Roman" panose="02020603050405020304" pitchFamily="18" charset="0"/>
              </a:rPr>
              <a:t>effects in elastic </a:t>
            </a:r>
            <a:r>
              <a:rPr lang="en-US" altLang="en-US" sz="1800" b="1" i="1" dirty="0">
                <a:solidFill>
                  <a:srgbClr val="000066"/>
                </a:solidFill>
                <a:cs typeface="Times New Roman" panose="02020603050405020304" pitchFamily="18" charset="0"/>
              </a:rPr>
              <a:t>pp</a:t>
            </a:r>
            <a:r>
              <a:rPr lang="en-US" altLang="en-US" sz="1800" i="1" dirty="0">
                <a:solidFill>
                  <a:srgbClr val="000066"/>
                </a:solidFill>
                <a:cs typeface="Times New Roman" panose="02020603050405020304" pitchFamily="18" charset="0"/>
              </a:rPr>
              <a:t>, </a:t>
            </a:r>
            <a:r>
              <a:rPr lang="en-US" altLang="en-US" sz="1800" b="1" i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pd</a:t>
            </a:r>
            <a:r>
              <a:rPr lang="en-US" altLang="en-US" sz="1800" i="1" dirty="0">
                <a:solidFill>
                  <a:srgbClr val="000066"/>
                </a:solidFill>
                <a:cs typeface="Times New Roman" panose="02020603050405020304" pitchFamily="18" charset="0"/>
              </a:rPr>
              <a:t> and </a:t>
            </a:r>
            <a:r>
              <a:rPr lang="en-US" altLang="en-US" sz="1800" b="1" i="1" dirty="0" err="1" smtClean="0">
                <a:solidFill>
                  <a:srgbClr val="000066"/>
                </a:solidFill>
                <a:cs typeface="Times New Roman" panose="02020603050405020304" pitchFamily="18" charset="0"/>
              </a:rPr>
              <a:t>dd</a:t>
            </a:r>
            <a:r>
              <a:rPr lang="en-US" altLang="en-US" sz="1800" i="1" dirty="0" smtClean="0">
                <a:solidFill>
                  <a:srgbClr val="000066"/>
                </a:solidFill>
                <a:cs typeface="Times New Roman" panose="02020603050405020304" pitchFamily="18" charset="0"/>
              </a:rPr>
              <a:t> scattering</a:t>
            </a:r>
            <a:r>
              <a:rPr lang="en-US" altLang="en-US" sz="1800" i="1" dirty="0">
                <a:solidFill>
                  <a:srgbClr val="000066"/>
                </a:solidFill>
                <a:cs typeface="Times New Roman" panose="02020603050405020304" pitchFamily="18" charset="0"/>
              </a:rPr>
              <a:t>; </a:t>
            </a:r>
          </a:p>
          <a:p>
            <a:pPr marL="285750" indent="-285750" eaLnBrk="1" hangingPunct="1">
              <a:lnSpc>
                <a:spcPct val="110000"/>
              </a:lnSpc>
              <a:spcBef>
                <a:spcPts val="0"/>
              </a:spcBef>
            </a:pPr>
            <a:r>
              <a:rPr lang="en-US" altLang="en-US" sz="1800" i="1" dirty="0">
                <a:solidFill>
                  <a:srgbClr val="000066"/>
                </a:solidFill>
                <a:cs typeface="Times New Roman" panose="02020603050405020304" pitchFamily="18" charset="0"/>
              </a:rPr>
              <a:t>s</a:t>
            </a:r>
            <a:r>
              <a:rPr lang="en-US" altLang="en-US" sz="1800" i="1" dirty="0" smtClean="0">
                <a:solidFill>
                  <a:srgbClr val="000066"/>
                </a:solidFill>
                <a:cs typeface="Times New Roman" panose="02020603050405020304" pitchFamily="18" charset="0"/>
              </a:rPr>
              <a:t>pin </a:t>
            </a:r>
            <a:r>
              <a:rPr lang="en-US" altLang="en-US" sz="1800" i="1" dirty="0">
                <a:solidFill>
                  <a:srgbClr val="000066"/>
                </a:solidFill>
                <a:cs typeface="Times New Roman" panose="02020603050405020304" pitchFamily="18" charset="0"/>
              </a:rPr>
              <a:t>effects in exclusive hadron production;</a:t>
            </a:r>
          </a:p>
          <a:p>
            <a:pPr marL="285750" indent="-285750" eaLnBrk="1" hangingPunct="1">
              <a:lnSpc>
                <a:spcPct val="110000"/>
              </a:lnSpc>
              <a:spcBef>
                <a:spcPts val="0"/>
              </a:spcBef>
            </a:pPr>
            <a:r>
              <a:rPr lang="en-US" altLang="en-US" sz="1800" i="1" dirty="0">
                <a:solidFill>
                  <a:srgbClr val="000066"/>
                </a:solidFill>
                <a:cs typeface="Times New Roman" panose="02020603050405020304" pitchFamily="18" charset="0"/>
              </a:rPr>
              <a:t>s</a:t>
            </a:r>
            <a:r>
              <a:rPr lang="en-US" altLang="en-US" sz="1800" i="1" dirty="0" smtClean="0">
                <a:solidFill>
                  <a:srgbClr val="000066"/>
                </a:solidFill>
                <a:cs typeface="Times New Roman" panose="02020603050405020304" pitchFamily="18" charset="0"/>
              </a:rPr>
              <a:t>pin </a:t>
            </a:r>
            <a:r>
              <a:rPr lang="en-US" altLang="en-US" sz="1800" i="1" dirty="0">
                <a:solidFill>
                  <a:srgbClr val="000066"/>
                </a:solidFill>
                <a:cs typeface="Times New Roman" panose="02020603050405020304" pitchFamily="18" charset="0"/>
              </a:rPr>
              <a:t>effects in production of hadrons with  high </a:t>
            </a:r>
            <a:r>
              <a:rPr lang="en-US" altLang="en-US" sz="1800" i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p</a:t>
            </a:r>
            <a:r>
              <a:rPr lang="en-US" altLang="en-US" sz="1800" i="1" baseline="-25000" dirty="0" err="1">
                <a:solidFill>
                  <a:srgbClr val="000066"/>
                </a:solidFill>
                <a:cs typeface="Times New Roman" panose="02020603050405020304" pitchFamily="18" charset="0"/>
              </a:rPr>
              <a:t>T</a:t>
            </a:r>
            <a:r>
              <a:rPr lang="en-US" altLang="en-US" sz="1800" i="1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20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373"/>
          <a:stretch/>
        </p:blipFill>
        <p:spPr bwMode="auto">
          <a:xfrm>
            <a:off x="387380" y="1583184"/>
            <a:ext cx="1873219" cy="11777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1" name="Picture 7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120"/>
          <a:stretch/>
        </p:blipFill>
        <p:spPr bwMode="auto">
          <a:xfrm>
            <a:off x="2512025" y="1660988"/>
            <a:ext cx="1724752" cy="955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215900" y="5118894"/>
            <a:ext cx="8788400" cy="1441420"/>
          </a:xfrm>
          <a:prstGeom prst="rect">
            <a:avLst/>
          </a:prstGeom>
          <a:solidFill>
            <a:srgbClr val="A3C9FF"/>
          </a:solidFill>
        </p:spPr>
        <p:txBody>
          <a:bodyPr wrap="square">
            <a:spAutoFit/>
          </a:bodyPr>
          <a:lstStyle/>
          <a:p>
            <a:pPr defTabSz="914400" eaLnBrk="1" hangingPunct="1">
              <a:lnSpc>
                <a:spcPct val="110000"/>
              </a:lnSpc>
              <a:buClrTx/>
              <a:buSzTx/>
              <a:buFontTx/>
              <a:buNone/>
            </a:pPr>
            <a:r>
              <a:rPr lang="en-US" sz="2000" b="1" dirty="0">
                <a:solidFill>
                  <a:srgbClr val="FF0000"/>
                </a:solidFill>
              </a:rPr>
              <a:t>SPD</a:t>
            </a:r>
            <a:r>
              <a:rPr lang="en-US" sz="2000" b="1" dirty="0">
                <a:solidFill>
                  <a:srgbClr val="000090"/>
                </a:solidFill>
              </a:rPr>
              <a:t>/NICA </a:t>
            </a:r>
            <a:r>
              <a:rPr lang="en-US" sz="2000" dirty="0">
                <a:solidFill>
                  <a:srgbClr val="000090"/>
                </a:solidFill>
              </a:rPr>
              <a:t>will provide a unique opportunity </a:t>
            </a:r>
            <a:r>
              <a:rPr lang="en-US" sz="2000" b="1" i="1" dirty="0" smtClean="0">
                <a:solidFill>
                  <a:srgbClr val="3366FF"/>
                </a:solidFill>
              </a:rPr>
              <a:t>not </a:t>
            </a:r>
            <a:r>
              <a:rPr lang="en-US" sz="2000" b="1" i="1" dirty="0">
                <a:solidFill>
                  <a:srgbClr val="3366FF"/>
                </a:solidFill>
              </a:rPr>
              <a:t>available at other facilit</a:t>
            </a:r>
            <a:r>
              <a:rPr lang="en-US" sz="2000" b="1" dirty="0">
                <a:solidFill>
                  <a:srgbClr val="3366FF"/>
                </a:solidFill>
              </a:rPr>
              <a:t>ies</a:t>
            </a:r>
          </a:p>
          <a:p>
            <a:pPr defTabSz="914400" eaLnBrk="1" hangingPunct="1">
              <a:lnSpc>
                <a:spcPct val="110000"/>
              </a:lnSpc>
              <a:buClrTx/>
              <a:buSzTx/>
              <a:buFontTx/>
              <a:buNone/>
            </a:pPr>
            <a:r>
              <a:rPr lang="en-US" sz="2000" dirty="0">
                <a:solidFill>
                  <a:srgbClr val="000090"/>
                </a:solidFill>
              </a:rPr>
              <a:t>to study all </a:t>
            </a:r>
            <a:r>
              <a:rPr lang="en-US" sz="2000" b="1" dirty="0">
                <a:solidFill>
                  <a:srgbClr val="000090"/>
                </a:solidFill>
              </a:rPr>
              <a:t>the </a:t>
            </a:r>
            <a:r>
              <a:rPr lang="en-US" sz="2000" b="1" dirty="0">
                <a:solidFill>
                  <a:srgbClr val="FF0000"/>
                </a:solidFill>
              </a:rPr>
              <a:t>eight </a:t>
            </a:r>
            <a:r>
              <a:rPr lang="en-US" sz="2000" b="1" dirty="0">
                <a:solidFill>
                  <a:srgbClr val="000090"/>
                </a:solidFill>
              </a:rPr>
              <a:t>nucleon</a:t>
            </a:r>
            <a:r>
              <a:rPr lang="en-US" sz="2000" dirty="0">
                <a:solidFill>
                  <a:srgbClr val="000090"/>
                </a:solidFill>
              </a:rPr>
              <a:t> </a:t>
            </a:r>
            <a:r>
              <a:rPr lang="en-US" sz="2000" b="1" dirty="0" smtClean="0">
                <a:solidFill>
                  <a:srgbClr val="000090"/>
                </a:solidFill>
              </a:rPr>
              <a:t>PDF</a:t>
            </a:r>
            <a:r>
              <a:rPr lang="en-US" sz="2000" dirty="0" smtClean="0">
                <a:solidFill>
                  <a:srgbClr val="000090"/>
                </a:solidFill>
              </a:rPr>
              <a:t> in </a:t>
            </a:r>
            <a:r>
              <a:rPr lang="en-US" sz="2000" dirty="0">
                <a:solidFill>
                  <a:srgbClr val="000090"/>
                </a:solidFill>
              </a:rPr>
              <a:t>one experiment </a:t>
            </a:r>
            <a:endParaRPr lang="en-US" sz="2000" dirty="0" smtClean="0">
              <a:solidFill>
                <a:srgbClr val="000090"/>
              </a:solidFill>
            </a:endParaRPr>
          </a:p>
          <a:p>
            <a:pPr defTabSz="914400" eaLnBrk="1" hangingPunct="1">
              <a:lnSpc>
                <a:spcPct val="110000"/>
              </a:lnSpc>
              <a:buClrTx/>
              <a:buSzTx/>
              <a:buFontTx/>
              <a:buNone/>
            </a:pPr>
            <a:r>
              <a:rPr lang="en-US" sz="2000" dirty="0" smtClean="0">
                <a:solidFill>
                  <a:srgbClr val="000090"/>
                </a:solidFill>
              </a:rPr>
              <a:t>and </a:t>
            </a:r>
            <a:r>
              <a:rPr lang="en-US" sz="2000" dirty="0">
                <a:solidFill>
                  <a:srgbClr val="000090"/>
                </a:solidFill>
              </a:rPr>
              <a:t>obtain comprehensive information on the nucleon spin structure </a:t>
            </a:r>
          </a:p>
          <a:p>
            <a:pPr defTabSz="914400" eaLnBrk="1" hangingPunct="1">
              <a:lnSpc>
                <a:spcPct val="110000"/>
              </a:lnSpc>
              <a:buClrTx/>
              <a:buSzTx/>
              <a:buFontTx/>
              <a:buNone/>
            </a:pPr>
            <a:r>
              <a:rPr lang="en-US" sz="2000" i="1" dirty="0">
                <a:solidFill>
                  <a:srgbClr val="FF0000"/>
                </a:solidFill>
              </a:rPr>
              <a:t>at high statistical level and with minimal systematic uncertainties</a:t>
            </a:r>
            <a:r>
              <a:rPr lang="en-US" sz="2000" dirty="0">
                <a:solidFill>
                  <a:srgbClr val="FF0000"/>
                </a:solidFill>
              </a:rPr>
              <a:t>.  </a:t>
            </a:r>
          </a:p>
        </p:txBody>
      </p:sp>
      <p:pic>
        <p:nvPicPr>
          <p:cNvPr id="25" name="Picture 8" descr="Slide1.gi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6400" y="0"/>
            <a:ext cx="2387600" cy="179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Content Placeholder 2"/>
          <p:cNvSpPr txBox="1">
            <a:spLocks/>
          </p:cNvSpPr>
          <p:nvPr/>
        </p:nvSpPr>
        <p:spPr>
          <a:xfrm>
            <a:off x="127000" y="832802"/>
            <a:ext cx="8636448" cy="2443798"/>
          </a:xfrm>
          <a:prstGeom prst="rect">
            <a:avLst/>
          </a:prstGeom>
          <a:solidFill>
            <a:srgbClr val="9DFCFF"/>
          </a:solidFill>
        </p:spPr>
        <p:txBody>
          <a:bodyPr>
            <a:noAutofit/>
          </a:bodyPr>
          <a:lstStyle>
            <a:lvl1pPr marL="341313" indent="-341313" algn="l" defTabSz="457200" rtl="0" eaLnBrk="0" fontAlgn="base" hangingPunct="0">
              <a:lnSpc>
                <a:spcPct val="105000"/>
              </a:lnSpc>
              <a:spcBef>
                <a:spcPts val="800"/>
              </a:spcBef>
              <a:spcAft>
                <a:spcPct val="0"/>
              </a:spcAft>
              <a:buClr>
                <a:srgbClr val="3333CC"/>
              </a:buClr>
              <a:buSzPct val="100000"/>
              <a:buFont typeface="Helvetica" pitchFamily="34" charset="0"/>
              <a:buChar char="•"/>
              <a:defRPr sz="2200">
                <a:solidFill>
                  <a:srgbClr val="000000"/>
                </a:solidFill>
                <a:latin typeface="+mj-lt"/>
                <a:ea typeface="+mn-ea"/>
                <a:cs typeface="+mn-cs"/>
              </a:defRPr>
            </a:lvl1pPr>
            <a:lvl2pPr marL="741363" indent="-284163" algn="l" defTabSz="457200" rtl="0" eaLnBrk="0" fontAlgn="base" hangingPunct="0">
              <a:lnSpc>
                <a:spcPct val="105000"/>
              </a:lnSpc>
              <a:spcBef>
                <a:spcPts val="700"/>
              </a:spcBef>
              <a:spcAft>
                <a:spcPct val="0"/>
              </a:spcAft>
              <a:buClr>
                <a:srgbClr val="3333CC"/>
              </a:buClr>
              <a:buSzPct val="100000"/>
              <a:buFont typeface="Helvetica" pitchFamily="34" charset="0"/>
              <a:buChar char="–"/>
              <a:defRPr sz="2000">
                <a:solidFill>
                  <a:srgbClr val="000000"/>
                </a:solidFill>
                <a:latin typeface="+mj-lt"/>
              </a:defRPr>
            </a:lvl2pPr>
            <a:lvl3pPr marL="1143000" indent="-228600" algn="l" defTabSz="457200" rtl="0" eaLnBrk="0" fontAlgn="base" hangingPunct="0">
              <a:lnSpc>
                <a:spcPct val="105000"/>
              </a:lnSpc>
              <a:spcBef>
                <a:spcPts val="600"/>
              </a:spcBef>
              <a:spcAft>
                <a:spcPct val="0"/>
              </a:spcAft>
              <a:buClr>
                <a:srgbClr val="3333CC"/>
              </a:buClr>
              <a:buSzPct val="100000"/>
              <a:buFont typeface="Helvetica" pitchFamily="34" charset="0"/>
              <a:buChar char="•"/>
              <a:defRPr sz="2000">
                <a:solidFill>
                  <a:srgbClr val="000000"/>
                </a:solidFill>
                <a:latin typeface="+mj-lt"/>
              </a:defRPr>
            </a:lvl3pPr>
            <a:lvl4pPr marL="1600200" indent="-228600" algn="l" defTabSz="457200" rtl="0" eaLnBrk="0" fontAlgn="base" hangingPunct="0">
              <a:lnSpc>
                <a:spcPct val="105000"/>
              </a:lnSpc>
              <a:spcBef>
                <a:spcPts val="500"/>
              </a:spcBef>
              <a:spcAft>
                <a:spcPct val="0"/>
              </a:spcAft>
              <a:buClr>
                <a:srgbClr val="3333CC"/>
              </a:buClr>
              <a:buSzPct val="100000"/>
              <a:buFont typeface="Helvetica" pitchFamily="34" charset="0"/>
              <a:buChar char="–"/>
              <a:defRPr sz="2000">
                <a:solidFill>
                  <a:srgbClr val="000000"/>
                </a:solidFill>
                <a:latin typeface="+mj-lt"/>
              </a:defRPr>
            </a:lvl4pPr>
            <a:lvl5pPr marL="2057400" indent="-228600" algn="l" defTabSz="457200" rtl="0" eaLnBrk="0" fontAlgn="base" hangingPunct="0">
              <a:lnSpc>
                <a:spcPct val="105000"/>
              </a:lnSpc>
              <a:spcBef>
                <a:spcPts val="500"/>
              </a:spcBef>
              <a:spcAft>
                <a:spcPct val="0"/>
              </a:spcAft>
              <a:buClr>
                <a:srgbClr val="3333CC"/>
              </a:buClr>
              <a:buSzPct val="100000"/>
              <a:buFont typeface="Helvetica" pitchFamily="34" charset="0"/>
              <a:buChar char="»"/>
              <a:defRPr sz="2000">
                <a:solidFill>
                  <a:srgbClr val="000000"/>
                </a:solidFill>
                <a:latin typeface="+mj-lt"/>
              </a:defRPr>
            </a:lvl5pPr>
            <a:lvl6pPr marL="2514600" indent="-228600" algn="l" defTabSz="457200" rtl="0" eaLnBrk="0" fontAlgn="base" hangingPunct="0">
              <a:lnSpc>
                <a:spcPct val="105000"/>
              </a:lnSpc>
              <a:spcBef>
                <a:spcPts val="500"/>
              </a:spcBef>
              <a:spcAft>
                <a:spcPct val="0"/>
              </a:spcAft>
              <a:buClr>
                <a:srgbClr val="3333CC"/>
              </a:buClr>
              <a:buSzPct val="100000"/>
              <a:buFont typeface="Helvetica" pitchFamily="34" charset="0"/>
              <a:buChar char="»"/>
              <a:defRPr sz="2000">
                <a:solidFill>
                  <a:srgbClr val="000000"/>
                </a:solidFill>
                <a:latin typeface="+mn-lt"/>
              </a:defRPr>
            </a:lvl6pPr>
            <a:lvl7pPr marL="2971800" indent="-228600" algn="l" defTabSz="457200" rtl="0" eaLnBrk="0" fontAlgn="base" hangingPunct="0">
              <a:lnSpc>
                <a:spcPct val="105000"/>
              </a:lnSpc>
              <a:spcBef>
                <a:spcPts val="500"/>
              </a:spcBef>
              <a:spcAft>
                <a:spcPct val="0"/>
              </a:spcAft>
              <a:buClr>
                <a:srgbClr val="3333CC"/>
              </a:buClr>
              <a:buSzPct val="100000"/>
              <a:buFont typeface="Helvetica" pitchFamily="34" charset="0"/>
              <a:buChar char="»"/>
              <a:defRPr sz="2000">
                <a:solidFill>
                  <a:srgbClr val="000000"/>
                </a:solidFill>
                <a:latin typeface="+mn-lt"/>
              </a:defRPr>
            </a:lvl7pPr>
            <a:lvl8pPr marL="3429000" indent="-228600" algn="l" defTabSz="457200" rtl="0" eaLnBrk="0" fontAlgn="base" hangingPunct="0">
              <a:lnSpc>
                <a:spcPct val="105000"/>
              </a:lnSpc>
              <a:spcBef>
                <a:spcPts val="500"/>
              </a:spcBef>
              <a:spcAft>
                <a:spcPct val="0"/>
              </a:spcAft>
              <a:buClr>
                <a:srgbClr val="3333CC"/>
              </a:buClr>
              <a:buSzPct val="100000"/>
              <a:buFont typeface="Helvetica" pitchFamily="34" charset="0"/>
              <a:buChar char="»"/>
              <a:defRPr sz="2000">
                <a:solidFill>
                  <a:srgbClr val="000000"/>
                </a:solidFill>
                <a:latin typeface="+mn-lt"/>
              </a:defRPr>
            </a:lvl8pPr>
            <a:lvl9pPr marL="3886200" indent="-228600" algn="l" defTabSz="457200" rtl="0" eaLnBrk="0" fontAlgn="base" hangingPunct="0">
              <a:lnSpc>
                <a:spcPct val="105000"/>
              </a:lnSpc>
              <a:spcBef>
                <a:spcPts val="500"/>
              </a:spcBef>
              <a:spcAft>
                <a:spcPct val="0"/>
              </a:spcAft>
              <a:buClr>
                <a:srgbClr val="3333CC"/>
              </a:buClr>
              <a:buSzPct val="100000"/>
              <a:buFont typeface="Helvetica" pitchFamily="34" charset="0"/>
              <a:buChar char="»"/>
              <a:defRPr sz="2000">
                <a:solidFill>
                  <a:srgbClr val="000000"/>
                </a:solidFill>
                <a:latin typeface="+mn-lt"/>
              </a:defRPr>
            </a:lvl9pPr>
          </a:lstStyle>
          <a:p>
            <a:pPr marL="0" indent="0">
              <a:spcBef>
                <a:spcPts val="0"/>
              </a:spcBef>
              <a:spcAft>
                <a:spcPts val="300"/>
              </a:spcAft>
              <a:buNone/>
            </a:pPr>
            <a:r>
              <a:rPr lang="en-US" sz="2000" b="1" dirty="0" smtClean="0">
                <a:solidFill>
                  <a:srgbClr val="00009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Timeline</a:t>
            </a:r>
          </a:p>
          <a:p>
            <a:pPr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en-US" sz="2000" dirty="0">
                <a:solidFill>
                  <a:srgbClr val="000090"/>
                </a:solidFill>
              </a:rPr>
              <a:t>o</a:t>
            </a:r>
            <a:r>
              <a:rPr lang="en-US" sz="2000" dirty="0" smtClean="0">
                <a:solidFill>
                  <a:srgbClr val="000090"/>
                </a:solidFill>
              </a:rPr>
              <a:t>pen a project </a:t>
            </a:r>
            <a:r>
              <a:rPr lang="en-US" sz="2000" dirty="0">
                <a:solidFill>
                  <a:srgbClr val="000090"/>
                </a:solidFill>
              </a:rPr>
              <a:t>for the </a:t>
            </a:r>
            <a:r>
              <a:rPr lang="en-US" sz="2000" b="1" dirty="0">
                <a:solidFill>
                  <a:srgbClr val="000090"/>
                </a:solidFill>
              </a:rPr>
              <a:t>SPD </a:t>
            </a:r>
            <a:r>
              <a:rPr lang="en-US" sz="2000" b="1" dirty="0" smtClean="0">
                <a:solidFill>
                  <a:srgbClr val="000090"/>
                </a:solidFill>
              </a:rPr>
              <a:t>design: </a:t>
            </a:r>
            <a:r>
              <a:rPr lang="en-US" sz="2000" dirty="0" smtClean="0">
                <a:solidFill>
                  <a:srgbClr val="000090"/>
                </a:solidFill>
              </a:rPr>
              <a:t>					 </a:t>
            </a:r>
            <a:r>
              <a:rPr lang="en-US" sz="2000" b="1" dirty="0">
                <a:solidFill>
                  <a:srgbClr val="000090"/>
                </a:solidFill>
              </a:rPr>
              <a:t>	</a:t>
            </a:r>
            <a:r>
              <a:rPr lang="en-US" sz="2000" b="1" dirty="0" smtClean="0">
                <a:solidFill>
                  <a:srgbClr val="000090"/>
                </a:solidFill>
              </a:rPr>
              <a:t> Jan.  2019</a:t>
            </a:r>
            <a:endParaRPr lang="en-US" sz="2000" b="1" kern="0" dirty="0" smtClean="0">
              <a:solidFill>
                <a:srgbClr val="000090"/>
              </a:solidFill>
            </a:endParaRPr>
          </a:p>
          <a:p>
            <a:pPr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en-US" sz="2000" kern="0" dirty="0">
                <a:solidFill>
                  <a:srgbClr val="000090"/>
                </a:solidFill>
              </a:rPr>
              <a:t>p</a:t>
            </a:r>
            <a:r>
              <a:rPr lang="en-US" sz="2000" kern="0" dirty="0" smtClean="0">
                <a:solidFill>
                  <a:srgbClr val="000090"/>
                </a:solidFill>
              </a:rPr>
              <a:t>reparation of </a:t>
            </a:r>
            <a:r>
              <a:rPr lang="en-US" sz="2000" b="1" kern="0" dirty="0" smtClean="0">
                <a:solidFill>
                  <a:srgbClr val="000090"/>
                </a:solidFill>
              </a:rPr>
              <a:t>CDR:									 	         </a:t>
            </a:r>
            <a:r>
              <a:rPr lang="en-US" sz="2000" b="1" kern="0" dirty="0" smtClean="0">
                <a:solidFill>
                  <a:srgbClr val="FF0000"/>
                </a:solidFill>
              </a:rPr>
              <a:t> 2019</a:t>
            </a:r>
            <a:r>
              <a:rPr lang="en-US" sz="2000" b="1" kern="0" dirty="0" smtClean="0">
                <a:solidFill>
                  <a:srgbClr val="000090"/>
                </a:solidFill>
              </a:rPr>
              <a:t>	</a:t>
            </a:r>
          </a:p>
          <a:p>
            <a:pPr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en-US" sz="2000" kern="0" dirty="0" smtClean="0">
                <a:solidFill>
                  <a:srgbClr val="000090"/>
                </a:solidFill>
              </a:rPr>
              <a:t>preparation of </a:t>
            </a:r>
            <a:r>
              <a:rPr lang="en-US" sz="2000" b="1" kern="0" dirty="0" smtClean="0">
                <a:solidFill>
                  <a:srgbClr val="000090"/>
                </a:solidFill>
              </a:rPr>
              <a:t>TDR</a:t>
            </a:r>
            <a:r>
              <a:rPr lang="en-US" sz="2000" kern="0" dirty="0" smtClean="0">
                <a:solidFill>
                  <a:srgbClr val="000090"/>
                </a:solidFill>
              </a:rPr>
              <a:t> (</a:t>
            </a:r>
            <a:r>
              <a:rPr lang="en-US" sz="2000" kern="0" dirty="0">
                <a:solidFill>
                  <a:srgbClr val="000090"/>
                </a:solidFill>
              </a:rPr>
              <a:t>+</a:t>
            </a:r>
            <a:r>
              <a:rPr lang="en-US" sz="2000" kern="0" dirty="0" smtClean="0">
                <a:solidFill>
                  <a:srgbClr val="000090"/>
                </a:solidFill>
              </a:rPr>
              <a:t> prototyping); stage I: 		          </a:t>
            </a:r>
            <a:r>
              <a:rPr lang="en-US" sz="2000" b="1" kern="0" dirty="0" smtClean="0">
                <a:solidFill>
                  <a:srgbClr val="000090"/>
                </a:solidFill>
              </a:rPr>
              <a:t> 2020 – 2022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kern="0" dirty="0">
                <a:solidFill>
                  <a:srgbClr val="000090"/>
                </a:solidFill>
              </a:rPr>
              <a:t>	</a:t>
            </a:r>
            <a:r>
              <a:rPr lang="en-US" sz="2000" kern="0" dirty="0" smtClean="0">
                <a:solidFill>
                  <a:srgbClr val="000090"/>
                </a:solidFill>
              </a:rPr>
              <a:t>							</a:t>
            </a:r>
            <a:r>
              <a:rPr lang="en-US" sz="2000" kern="0" dirty="0">
                <a:solidFill>
                  <a:srgbClr val="000090"/>
                </a:solidFill>
              </a:rPr>
              <a:t>	</a:t>
            </a:r>
            <a:r>
              <a:rPr lang="en-US" sz="2000" kern="0" dirty="0" smtClean="0">
                <a:solidFill>
                  <a:srgbClr val="000090"/>
                </a:solidFill>
              </a:rPr>
              <a:t>    stage II</a:t>
            </a:r>
            <a:r>
              <a:rPr lang="en-US" sz="2000" b="1" kern="0" dirty="0" smtClean="0">
                <a:solidFill>
                  <a:srgbClr val="000090"/>
                </a:solidFill>
              </a:rPr>
              <a:t>:                                2023</a:t>
            </a:r>
            <a:endParaRPr lang="ru-RU" sz="2000" b="1" kern="0" dirty="0" smtClean="0">
              <a:solidFill>
                <a:srgbClr val="000090"/>
              </a:solidFill>
            </a:endParaRPr>
          </a:p>
          <a:p>
            <a:pPr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en-US" sz="2000" kern="0" dirty="0">
                <a:solidFill>
                  <a:srgbClr val="000090"/>
                </a:solidFill>
              </a:rPr>
              <a:t>c</a:t>
            </a:r>
            <a:r>
              <a:rPr lang="en-US" sz="2000" kern="0" dirty="0" smtClean="0">
                <a:solidFill>
                  <a:srgbClr val="000090"/>
                </a:solidFill>
              </a:rPr>
              <a:t>onstruction of the detector: 							     </a:t>
            </a:r>
            <a:r>
              <a:rPr lang="en-US" sz="2000" b="1" kern="0" dirty="0" smtClean="0">
                <a:solidFill>
                  <a:srgbClr val="000090"/>
                </a:solidFill>
              </a:rPr>
              <a:t>2022 </a:t>
            </a:r>
            <a:r>
              <a:rPr lang="en-US" sz="2000" b="1" kern="0" dirty="0">
                <a:solidFill>
                  <a:srgbClr val="000090"/>
                </a:solidFill>
              </a:rPr>
              <a:t>– </a:t>
            </a:r>
            <a:r>
              <a:rPr lang="en-US" sz="2000" b="1" kern="0" dirty="0" smtClean="0">
                <a:solidFill>
                  <a:srgbClr val="000090"/>
                </a:solidFill>
              </a:rPr>
              <a:t>2025 </a:t>
            </a:r>
          </a:p>
          <a:p>
            <a:pPr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en-US" sz="2000" kern="0" dirty="0">
                <a:solidFill>
                  <a:srgbClr val="000090"/>
                </a:solidFill>
              </a:rPr>
              <a:t>f</a:t>
            </a:r>
            <a:r>
              <a:rPr lang="en-US" sz="2000" kern="0" dirty="0" smtClean="0">
                <a:solidFill>
                  <a:srgbClr val="000090"/>
                </a:solidFill>
              </a:rPr>
              <a:t>irst measurements: 											  </a:t>
            </a:r>
            <a:r>
              <a:rPr lang="en-US" sz="2000" b="1" kern="0" dirty="0" smtClean="0">
                <a:solidFill>
                  <a:srgbClr val="000090"/>
                </a:solidFill>
              </a:rPr>
              <a:t> </a:t>
            </a:r>
            <a:r>
              <a:rPr lang="en-US" sz="2000" b="1" kern="0" dirty="0" smtClean="0">
                <a:solidFill>
                  <a:srgbClr val="FF0000"/>
                </a:solidFill>
              </a:rPr>
              <a:t> 2025</a:t>
            </a:r>
          </a:p>
        </p:txBody>
      </p:sp>
      <p:sp>
        <p:nvSpPr>
          <p:cNvPr id="16" name="TextBox 7"/>
          <p:cNvSpPr txBox="1">
            <a:spLocks noChangeArrowheads="1"/>
          </p:cNvSpPr>
          <p:nvPr/>
        </p:nvSpPr>
        <p:spPr bwMode="auto">
          <a:xfrm>
            <a:off x="2762250" y="120650"/>
            <a:ext cx="4514850" cy="461665"/>
          </a:xfrm>
          <a:prstGeom prst="rect">
            <a:avLst/>
          </a:prstGeom>
          <a:solidFill>
            <a:srgbClr val="000090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 dirty="0" smtClean="0">
                <a:solidFill>
                  <a:srgbClr val="FFFFFF"/>
                </a:solidFill>
                <a:cs typeface="Arial" charset="0"/>
              </a:rPr>
              <a:t>Spin Physics Detector (SPD)</a:t>
            </a:r>
            <a:endParaRPr lang="en-US" b="1" dirty="0">
              <a:solidFill>
                <a:srgbClr val="FFFFFF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5688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NICA-Logo_4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03648" cy="691416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NICA_scheme_v_2.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41094"/>
            <a:ext cx="9144000" cy="5140990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V="1">
            <a:off x="1714500" y="4437724"/>
            <a:ext cx="1092200" cy="609600"/>
          </a:xfrm>
          <a:prstGeom prst="straightConnector1">
            <a:avLst/>
          </a:prstGeom>
          <a:ln>
            <a:noFill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AutoShape 4"/>
          <p:cNvSpPr>
            <a:spLocks noChangeAspect="1" noChangeArrowheads="1"/>
          </p:cNvSpPr>
          <p:nvPr/>
        </p:nvSpPr>
        <p:spPr bwMode="auto">
          <a:xfrm>
            <a:off x="1498600" y="119063"/>
            <a:ext cx="2616200" cy="477837"/>
          </a:xfrm>
          <a:prstGeom prst="rect">
            <a:avLst/>
          </a:prstGeom>
          <a:solidFill>
            <a:srgbClr val="000090"/>
          </a:solidFill>
          <a:ln>
            <a:noFill/>
          </a:ln>
          <a:extLst/>
        </p:spPr>
        <p:txBody>
          <a:bodyPr anchor="ctr"/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basic </a:t>
            </a:r>
            <a:r>
              <a:rPr lang="en-US" sz="2400" b="1" dirty="0">
                <a:solidFill>
                  <a:schemeClr val="bg1"/>
                </a:solidFill>
              </a:rPr>
              <a:t>facility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5868144" y="1052736"/>
            <a:ext cx="712029" cy="400110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0090"/>
                </a:solidFill>
                <a:latin typeface="Arial"/>
                <a:cs typeface="Arial"/>
              </a:rPr>
              <a:t>SPD </a:t>
            </a:r>
            <a:endParaRPr lang="en-US" sz="2000" b="1" dirty="0">
              <a:solidFill>
                <a:srgbClr val="000090"/>
              </a:solidFill>
              <a:latin typeface="Arial"/>
              <a:cs typeface="Arial"/>
            </a:endParaRPr>
          </a:p>
        </p:txBody>
      </p:sp>
      <p:pic>
        <p:nvPicPr>
          <p:cNvPr id="23" name="Picture 22" descr="Macintosh HD:Users:air:Desktop:АРЕНА:20180118_Dubna_IQ-2_cam11_2_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4725144"/>
            <a:ext cx="3240360" cy="201622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7" name="Group 26"/>
          <p:cNvGrpSpPr/>
          <p:nvPr/>
        </p:nvGrpSpPr>
        <p:grpSpPr>
          <a:xfrm>
            <a:off x="3923928" y="3191644"/>
            <a:ext cx="3168352" cy="3617512"/>
            <a:chOff x="4067944" y="2564904"/>
            <a:chExt cx="3168352" cy="3617512"/>
          </a:xfrm>
        </p:grpSpPr>
        <p:cxnSp>
          <p:nvCxnSpPr>
            <p:cNvPr id="16" name="Straight Arrow Connector 15"/>
            <p:cNvCxnSpPr/>
            <p:nvPr/>
          </p:nvCxnSpPr>
          <p:spPr>
            <a:xfrm flipV="1">
              <a:off x="5436096" y="2564904"/>
              <a:ext cx="1800200" cy="1584176"/>
            </a:xfrm>
            <a:prstGeom prst="straightConnector1">
              <a:avLst/>
            </a:prstGeom>
            <a:ln w="57150" cmpd="sng">
              <a:solidFill>
                <a:srgbClr val="0000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7" name="Picture 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14"/>
            <a:stretch>
              <a:fillRect/>
            </a:stretch>
          </p:blipFill>
          <p:spPr bwMode="auto">
            <a:xfrm>
              <a:off x="4067944" y="4149080"/>
              <a:ext cx="2487613" cy="2033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18" name="Rectangle 17"/>
            <p:cNvSpPr/>
            <p:nvPr/>
          </p:nvSpPr>
          <p:spPr>
            <a:xfrm>
              <a:off x="4067944" y="4149080"/>
              <a:ext cx="859289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 eaLnBrk="1" hangingPunct="1">
                <a:spcBef>
                  <a:spcPct val="20000"/>
                </a:spcBef>
                <a:buClr>
                  <a:srgbClr val="000090"/>
                </a:buClr>
              </a:pPr>
              <a:r>
                <a:rPr lang="en-US" b="1" i="1" dirty="0">
                  <a:solidFill>
                    <a:srgbClr val="000090"/>
                  </a:solidFill>
                </a:rPr>
                <a:t>MPD </a:t>
              </a: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6732240" y="4509120"/>
            <a:ext cx="2160240" cy="400110"/>
          </a:xfrm>
          <a:prstGeom prst="rect">
            <a:avLst/>
          </a:prstGeom>
          <a:solidFill>
            <a:srgbClr val="000090"/>
          </a:solidFill>
        </p:spPr>
        <p:txBody>
          <a:bodyPr wrap="square" rtlCol="0">
            <a:spAutoFit/>
          </a:bodyPr>
          <a:lstStyle/>
          <a:p>
            <a:r>
              <a:rPr lang="en-US" sz="2000" i="1" dirty="0" smtClean="0">
                <a:solidFill>
                  <a:schemeClr val="bg1"/>
                </a:solidFill>
                <a:latin typeface="Arial"/>
                <a:cs typeface="Arial"/>
              </a:rPr>
              <a:t>Center</a:t>
            </a:r>
            <a:r>
              <a:rPr lang="ru-RU" sz="2000" i="1" dirty="0" smtClean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2000" i="1" dirty="0" smtClean="0">
                <a:solidFill>
                  <a:schemeClr val="bg1"/>
                </a:solidFill>
                <a:latin typeface="Arial"/>
                <a:cs typeface="Arial"/>
              </a:rPr>
              <a:t>NICA</a:t>
            </a:r>
            <a:endParaRPr lang="en-US" sz="2000" b="1" i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cxnSp>
        <p:nvCxnSpPr>
          <p:cNvPr id="21" name="Straight Arrow Connector 20"/>
          <p:cNvCxnSpPr/>
          <p:nvPr/>
        </p:nvCxnSpPr>
        <p:spPr>
          <a:xfrm flipV="1">
            <a:off x="1498601" y="4025900"/>
            <a:ext cx="838199" cy="1162693"/>
          </a:xfrm>
          <a:prstGeom prst="straightConnector1">
            <a:avLst/>
          </a:prstGeom>
          <a:ln>
            <a:solidFill>
              <a:srgbClr val="00009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11"/>
          <p:cNvSpPr txBox="1">
            <a:spLocks noChangeArrowheads="1"/>
          </p:cNvSpPr>
          <p:nvPr/>
        </p:nvSpPr>
        <p:spPr bwMode="auto">
          <a:xfrm>
            <a:off x="0" y="5143500"/>
            <a:ext cx="2924175" cy="369888"/>
          </a:xfrm>
          <a:prstGeom prst="rect">
            <a:avLst/>
          </a:prstGeom>
          <a:solidFill>
            <a:schemeClr val="bg1"/>
          </a:solidFill>
          <a:ln w="9525">
            <a:solidFill>
              <a:srgbClr val="1822CD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FF"/>
                </a:solidFill>
              </a:rPr>
              <a:t>Nuclotron ring (c=251,5 m)</a:t>
            </a:r>
          </a:p>
        </p:txBody>
      </p:sp>
      <p:sp>
        <p:nvSpPr>
          <p:cNvPr id="28" name="TextBox 11"/>
          <p:cNvSpPr txBox="1">
            <a:spLocks noChangeArrowheads="1"/>
          </p:cNvSpPr>
          <p:nvPr/>
        </p:nvSpPr>
        <p:spPr bwMode="auto">
          <a:xfrm>
            <a:off x="4229100" y="2247900"/>
            <a:ext cx="2525902" cy="369332"/>
          </a:xfrm>
          <a:prstGeom prst="rect">
            <a:avLst/>
          </a:prstGeom>
          <a:solidFill>
            <a:schemeClr val="bg1"/>
          </a:solidFill>
          <a:ln w="9525">
            <a:solidFill>
              <a:srgbClr val="1822CD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Collider </a:t>
            </a:r>
            <a:r>
              <a:rPr lang="en-US" dirty="0">
                <a:solidFill>
                  <a:srgbClr val="0000FF"/>
                </a:solidFill>
              </a:rPr>
              <a:t>ring (c</a:t>
            </a:r>
            <a:r>
              <a:rPr lang="en-US" dirty="0" smtClean="0">
                <a:solidFill>
                  <a:srgbClr val="0000FF"/>
                </a:solidFill>
              </a:rPr>
              <a:t>=5</a:t>
            </a:r>
            <a:r>
              <a:rPr lang="ru-RU" dirty="0" smtClean="0">
                <a:solidFill>
                  <a:srgbClr val="0000FF"/>
                </a:solidFill>
              </a:rPr>
              <a:t>03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>
                <a:solidFill>
                  <a:srgbClr val="0000FF"/>
                </a:solidFill>
              </a:rPr>
              <a:t>m)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21425"/>
            <a:ext cx="2133600" cy="476250"/>
          </a:xfrm>
        </p:spPr>
        <p:txBody>
          <a:bodyPr anchor="b"/>
          <a:lstStyle/>
          <a:p>
            <a:pPr>
              <a:defRPr/>
            </a:pPr>
            <a:r>
              <a:rPr lang="en-US" smtClean="0"/>
              <a:t>October 29, 2018</a:t>
            </a: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21425"/>
            <a:ext cx="2895600" cy="476250"/>
          </a:xfrm>
        </p:spPr>
        <p:txBody>
          <a:bodyPr anchor="b"/>
          <a:lstStyle/>
          <a:p>
            <a:pPr>
              <a:defRPr/>
            </a:pPr>
            <a:r>
              <a:rPr lang="en-GB" smtClean="0"/>
              <a:t>V.Kekelidze, II Collaboration</a:t>
            </a:r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321425"/>
            <a:ext cx="2133600" cy="476250"/>
          </a:xfrm>
        </p:spPr>
        <p:txBody>
          <a:bodyPr anchor="b"/>
          <a:lstStyle/>
          <a:p>
            <a:fld id="{4480217B-8183-4E7A-98AC-12846F6965A4}" type="slidenum">
              <a:rPr lang="ru-RU" smtClean="0"/>
              <a:pPr/>
              <a:t>9</a:t>
            </a:fld>
            <a:endParaRPr lang="ru-RU"/>
          </a:p>
        </p:txBody>
      </p:sp>
      <p:sp>
        <p:nvSpPr>
          <p:cNvPr id="15" name="TextBox 14"/>
          <p:cNvSpPr txBox="1"/>
          <p:nvPr/>
        </p:nvSpPr>
        <p:spPr>
          <a:xfrm>
            <a:off x="4398712" y="139700"/>
            <a:ext cx="4102054" cy="461665"/>
          </a:xfrm>
          <a:prstGeom prst="rect">
            <a:avLst/>
          </a:prstGeom>
          <a:solidFill>
            <a:srgbClr val="A3C9FF"/>
          </a:solidFill>
          <a:ln w="57150" cmpd="sng">
            <a:solidFill>
              <a:srgbClr val="EAFCFF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2 major milestones in 2018</a:t>
            </a:r>
            <a:endParaRPr lang="en-US" sz="2400" b="1" dirty="0">
              <a:solidFill>
                <a:srgbClr val="FF0000"/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0" y="709959"/>
            <a:ext cx="2844800" cy="1817341"/>
            <a:chOff x="0" y="709959"/>
            <a:chExt cx="2844800" cy="1817341"/>
          </a:xfrm>
        </p:grpSpPr>
        <p:grpSp>
          <p:nvGrpSpPr>
            <p:cNvPr id="10" name="Group 9"/>
            <p:cNvGrpSpPr/>
            <p:nvPr/>
          </p:nvGrpSpPr>
          <p:grpSpPr>
            <a:xfrm>
              <a:off x="0" y="709959"/>
              <a:ext cx="2844800" cy="1817341"/>
              <a:chOff x="1763688" y="1065559"/>
              <a:chExt cx="2844800" cy="1817341"/>
            </a:xfrm>
          </p:grpSpPr>
          <p:cxnSp>
            <p:nvCxnSpPr>
              <p:cNvPr id="12" name="Straight Arrow Connector 11"/>
              <p:cNvCxnSpPr/>
              <p:nvPr/>
            </p:nvCxnSpPr>
            <p:spPr>
              <a:xfrm>
                <a:off x="3605188" y="2565400"/>
                <a:ext cx="1003300" cy="317500"/>
              </a:xfrm>
              <a:prstGeom prst="straightConnector1">
                <a:avLst/>
              </a:prstGeom>
              <a:ln w="76200" cmpd="sng">
                <a:solidFill>
                  <a:srgbClr val="AAF3FF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Picture 12" descr="C:\Users\Yury\Documents\Suzdal\BMN.jpg"/>
              <p:cNvPicPr>
                <a:picLocks noChangeAspect="1" noChangeArrowheads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 bwMode="auto">
              <a:xfrm>
                <a:off x="1763688" y="1065559"/>
                <a:ext cx="2539876" cy="15839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1" name="Rectangle 10"/>
              <p:cNvSpPr/>
              <p:nvPr/>
            </p:nvSpPr>
            <p:spPr>
              <a:xfrm>
                <a:off x="1852588" y="1124744"/>
                <a:ext cx="113030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eaLnBrk="1" hangingPunct="1">
                  <a:spcBef>
                    <a:spcPct val="20000"/>
                  </a:spcBef>
                  <a:buClr>
                    <a:srgbClr val="000090"/>
                  </a:buClr>
                </a:pPr>
                <a:r>
                  <a:rPr lang="en-US" b="1" i="1" dirty="0">
                    <a:solidFill>
                      <a:schemeClr val="bg1"/>
                    </a:solidFill>
                  </a:rPr>
                  <a:t>BM@N </a:t>
                </a:r>
              </a:p>
            </p:txBody>
          </p:sp>
        </p:grpSp>
        <p:sp>
          <p:nvSpPr>
            <p:cNvPr id="19" name="TextBox 18"/>
            <p:cNvSpPr txBox="1"/>
            <p:nvPr/>
          </p:nvSpPr>
          <p:spPr>
            <a:xfrm>
              <a:off x="1049870" y="757768"/>
              <a:ext cx="160020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i="1" dirty="0">
                  <a:solidFill>
                    <a:srgbClr val="FFFFFF"/>
                  </a:solidFill>
                </a:rPr>
                <a:t>t</a:t>
              </a:r>
              <a:r>
                <a:rPr lang="en-US" sz="2000" b="1" i="1" dirty="0" smtClean="0">
                  <a:solidFill>
                    <a:srgbClr val="FFFFFF"/>
                  </a:solidFill>
                </a:rPr>
                <a:t>he first </a:t>
              </a:r>
            </a:p>
            <a:p>
              <a:pPr algn="r"/>
              <a:r>
                <a:rPr lang="en-US" sz="2000" b="1" i="1" dirty="0" smtClean="0">
                  <a:solidFill>
                    <a:srgbClr val="FFFFFF"/>
                  </a:solidFill>
                </a:rPr>
                <a:t>physics run</a:t>
              </a:r>
              <a:endParaRPr lang="en-US" sz="2000" b="1" i="1" dirty="0">
                <a:solidFill>
                  <a:srgbClr val="FFFFFF"/>
                </a:solidFill>
              </a:endParaRPr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881529" y="4030133"/>
            <a:ext cx="3466353" cy="707886"/>
          </a:xfrm>
          <a:prstGeom prst="rect">
            <a:avLst/>
          </a:prstGeom>
          <a:solidFill>
            <a:srgbClr val="DFFAF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dirty="0">
                <a:solidFill>
                  <a:srgbClr val="000090"/>
                </a:solidFill>
              </a:rPr>
              <a:t>s</a:t>
            </a:r>
            <a:r>
              <a:rPr lang="en-US" sz="2000" b="1" i="1" dirty="0" smtClean="0">
                <a:solidFill>
                  <a:srgbClr val="000090"/>
                </a:solidFill>
              </a:rPr>
              <a:t>tarting Booster assembly</a:t>
            </a:r>
          </a:p>
          <a:p>
            <a:pPr algn="ctr"/>
            <a:r>
              <a:rPr lang="en-US" sz="2000" b="1" i="1" dirty="0" smtClean="0">
                <a:solidFill>
                  <a:srgbClr val="000090"/>
                </a:solidFill>
              </a:rPr>
              <a:t> &amp; commissioning </a:t>
            </a:r>
            <a:endParaRPr lang="en-US" sz="2000" b="1" i="1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70048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9" grpId="0" animBg="1"/>
    </p:bldLst>
  </p:timing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65988</TotalTime>
  <Words>3794</Words>
  <Application>Microsoft Macintosh PowerPoint</Application>
  <PresentationFormat>On-screen Show (4:3)</PresentationFormat>
  <Paragraphs>713</Paragraphs>
  <Slides>36</Slides>
  <Notes>19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37" baseType="lpstr">
      <vt:lpstr>Оформление по умолчанию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Civil construction works for the transfer channel Booster-Nuclotron are completed.</vt:lpstr>
      <vt:lpstr>PowerPoint Presentation</vt:lpstr>
      <vt:lpstr>PowerPoint Presentation</vt:lpstr>
      <vt:lpstr>Cryogenics at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major milestones</vt:lpstr>
      <vt:lpstr>PowerPoint Presentation</vt:lpstr>
      <vt:lpstr>PowerPoint Presentation</vt:lpstr>
      <vt:lpstr>PowerPoint Presentation</vt:lpstr>
    </vt:vector>
  </TitlesOfParts>
  <Company>JINR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Smirnov</dc:creator>
  <cp:lastModifiedBy>Air</cp:lastModifiedBy>
  <cp:revision>2142</cp:revision>
  <cp:lastPrinted>2018-09-10T17:43:13Z</cp:lastPrinted>
  <dcterms:created xsi:type="dcterms:W3CDTF">2014-10-09T06:21:49Z</dcterms:created>
  <dcterms:modified xsi:type="dcterms:W3CDTF">2018-10-29T05:34:52Z</dcterms:modified>
</cp:coreProperties>
</file>