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9" r:id="rId2"/>
    <p:sldId id="268" r:id="rId3"/>
    <p:sldId id="283" r:id="rId4"/>
    <p:sldId id="269" r:id="rId5"/>
    <p:sldId id="270" r:id="rId6"/>
    <p:sldId id="271" r:id="rId7"/>
    <p:sldId id="272" r:id="rId8"/>
    <p:sldId id="280" r:id="rId9"/>
    <p:sldId id="282" r:id="rId10"/>
    <p:sldId id="278" r:id="rId11"/>
    <p:sldId id="279" r:id="rId12"/>
    <p:sldId id="273" r:id="rId13"/>
    <p:sldId id="265" r:id="rId14"/>
    <p:sldId id="266" r:id="rId15"/>
    <p:sldId id="277" r:id="rId16"/>
    <p:sldId id="284" r:id="rId17"/>
    <p:sldId id="28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7CE"/>
    <a:srgbClr val="C6E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356" autoAdjust="0"/>
  </p:normalViewPr>
  <p:slideViewPr>
    <p:cSldViewPr snapToGrid="0">
      <p:cViewPr varScale="1">
        <p:scale>
          <a:sx n="90" d="100"/>
          <a:sy n="90" d="100"/>
        </p:scale>
        <p:origin x="14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48D67-E3B6-4284-9B47-94DC282FD7E0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01AF0-949D-462F-8265-1BC7D6022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94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At the beginning, let me remind you about the current design of the barrel part</a:t>
            </a:r>
            <a:r>
              <a:rPr lang="en-US" sz="1400" baseline="0" dirty="0" smtClean="0"/>
              <a:t> of the </a:t>
            </a:r>
            <a:r>
              <a:rPr lang="en-US" sz="1400" dirty="0" smtClean="0"/>
              <a:t>TOF system. </a:t>
            </a:r>
          </a:p>
          <a:p>
            <a:r>
              <a:rPr lang="en-US" sz="1400" baseline="0" dirty="0" smtClean="0"/>
              <a:t>It looks like a cylinder composed of 14 sectors. It is convenient for integration with </a:t>
            </a:r>
            <a:r>
              <a:rPr lang="en-US" sz="1400" baseline="0" dirty="0" err="1" smtClean="0"/>
              <a:t>ECal</a:t>
            </a:r>
            <a:r>
              <a:rPr lang="en-US" sz="1400" baseline="0" dirty="0" smtClean="0"/>
              <a:t> since it consists of 28 sectors.</a:t>
            </a:r>
          </a:p>
          <a:p>
            <a:r>
              <a:rPr lang="en-US" sz="1400" baseline="0" dirty="0" smtClean="0"/>
              <a:t>The radius of the TOF cylinder is about one and half meters. The radius of the TOF cylinder is about one and half meters. </a:t>
            </a:r>
          </a:p>
          <a:p>
            <a:r>
              <a:rPr lang="en-US" sz="1400" baseline="0" dirty="0" smtClean="0"/>
              <a:t>Detectors are arranged inside module with small angle to the beam line for better registration and geometrical efficiency.</a:t>
            </a:r>
          </a:p>
          <a:p>
            <a:r>
              <a:rPr lang="en-US" sz="1400" baseline="0" dirty="0" smtClean="0"/>
              <a:t>In this table I present the numbers of the main parts of the barrel TOF. </a:t>
            </a:r>
          </a:p>
          <a:p>
            <a:r>
              <a:rPr lang="en-US" sz="1400" baseline="0" dirty="0" smtClean="0"/>
              <a:t>Total the TOF contents 280 detectors and covers the area of 52 square meters. The total number of the electronics channels is 13440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D1207-DD09-4E80-94F6-7EEBA811654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415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aseline="0" dirty="0" smtClean="0"/>
              <a:t>The triple stack MRPC…</a:t>
            </a:r>
            <a:endParaRPr lang="en-US" sz="140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D1207-DD09-4E80-94F6-7EEBA811654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864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very important part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creating the TOF system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 cabling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single module with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communications that should be placed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inside it.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readout electronics must be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close as possible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detector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achieving best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 resolution.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each crate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radiates heat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 to 300 W. Therefore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decided to fix them directly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yoke.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Cables taking the signals from the FEE, LV cables, gas tubes and slow control buses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be routed through the center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module to its outer ends.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they will come out from the external sides of the sector and pass through special holes in the yoke.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space about 70 cm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(&lt;1% of total size) is enough in each hole in the yoke for all TOF system cables, tubes.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D1207-DD09-4E80-94F6-7EEBA811654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777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part is the module…. It is finalized.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in our laboratory several such TOF module. But most serial modules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in Minsk for the improvement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D1207-DD09-4E80-94F6-7EEBA811654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311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D1207-DD09-4E80-94F6-7EEBA811654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0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D1207-DD09-4E80-94F6-7EEBA811654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757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D1207-DD09-4E80-94F6-7EEBA811654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45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1AF0-949D-462F-8265-1BC7D60221C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67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C417-E3F1-4422-8845-75F20E87CE00}" type="datetime1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46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88CC-C54D-4FDD-B376-68B873FEECD8}" type="datetime1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504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D3F6-A96B-4328-A9F9-C6492C62DB56}" type="datetime1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263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31AD-5E11-4D91-9E82-014B7272D001}" type="datetime1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04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35E82-A6C3-45C8-9557-C7A19B0B4866}" type="datetime1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027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2769-0552-409A-85DD-4E434DB1EA77}" type="datetime1">
              <a:rPr lang="ru-RU" smtClean="0"/>
              <a:t>22.10.2018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75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21F4-E6C0-43BC-93D3-A63157E677F7}" type="datetime1">
              <a:rPr lang="ru-RU" smtClean="0"/>
              <a:t>22.10.2018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775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B2D7E-C7D8-453D-859B-A58C5290B1AF}" type="datetime1">
              <a:rPr lang="ru-RU" smtClean="0"/>
              <a:t>22.10.2018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04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DDEA-5687-43A6-8044-135181F388E3}" type="datetime1">
              <a:rPr lang="ru-RU" smtClean="0"/>
              <a:t>22.10.2018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907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41A4-A17D-421F-B826-1A22C19B2630}" type="datetime1">
              <a:rPr lang="ru-RU" smtClean="0"/>
              <a:t>22.10.2018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605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89054-AEB8-4808-8E2A-95010D9BBBD5}" type="datetime1">
              <a:rPr lang="ru-RU" smtClean="0"/>
              <a:t>22.10.2018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32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E42AF-BEE6-4CD7-A2C4-CF0F177C54E1}" type="datetime1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FEF7C-E1F9-4E78-A13A-12B45BDE7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9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6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35.emf"/><Relationship Id="rId4" Type="http://schemas.openxmlformats.org/officeDocument/2006/relationships/image" Target="../media/image37.jpeg"/><Relationship Id="rId9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15074" y="2263806"/>
            <a:ext cx="2833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MPD TOF </a:t>
            </a:r>
            <a:r>
              <a:rPr lang="en-US" sz="3200" dirty="0" smtClean="0"/>
              <a:t>status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1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529326" y="6066918"/>
            <a:ext cx="640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Vadim </a:t>
            </a:r>
            <a:r>
              <a:rPr lang="en-US" dirty="0" err="1" smtClean="0"/>
              <a:t>Babkin</a:t>
            </a:r>
            <a:r>
              <a:rPr lang="en-US" dirty="0" smtClean="0"/>
              <a:t> on behalf of the </a:t>
            </a:r>
            <a:r>
              <a:rPr lang="en-US" dirty="0" err="1" smtClean="0"/>
              <a:t>ToF</a:t>
            </a:r>
            <a:r>
              <a:rPr lang="en-US" dirty="0" smtClean="0"/>
              <a:t> group of the MPD collaboration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818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85397" y="0"/>
            <a:ext cx="277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Gas system of the </a:t>
            </a:r>
            <a:r>
              <a:rPr lang="en-US" dirty="0" smtClean="0"/>
              <a:t>TOF MPD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10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6684" y="1126016"/>
            <a:ext cx="6053469" cy="4540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5358" y="1117710"/>
            <a:ext cx="5987020" cy="449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2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80297" y="0"/>
            <a:ext cx="418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Building </a:t>
            </a:r>
            <a:r>
              <a:rPr lang="ru-RU" dirty="0" smtClean="0"/>
              <a:t>42</a:t>
            </a:r>
            <a:r>
              <a:rPr lang="en-US" dirty="0" smtClean="0"/>
              <a:t> modernization (TOF workshop)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" y="746790"/>
            <a:ext cx="5415058" cy="2834557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11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" y="3622310"/>
            <a:ext cx="5353235" cy="30111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6934" y="336495"/>
            <a:ext cx="2990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New clear ventilation </a:t>
            </a:r>
            <a:r>
              <a:rPr lang="en-US" dirty="0"/>
              <a:t>system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 rot="15230746">
            <a:off x="1176404" y="3547854"/>
            <a:ext cx="825544" cy="14891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457950" y="4714042"/>
            <a:ext cx="1653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</a:t>
            </a:r>
          </a:p>
          <a:p>
            <a:r>
              <a:rPr lang="en-US" dirty="0" smtClean="0"/>
              <a:t>Filters &amp; pumps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t="10666" b="8778"/>
          <a:stretch/>
        </p:blipFill>
        <p:spPr>
          <a:xfrm>
            <a:off x="5702407" y="1040664"/>
            <a:ext cx="3254261" cy="4995020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 rot="13340484">
            <a:off x="5173713" y="3130663"/>
            <a:ext cx="825544" cy="14891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86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92070" y="0"/>
            <a:ext cx="1759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Mass production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175326" y="1539140"/>
            <a:ext cx="688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Painting</a:t>
            </a:r>
            <a:endParaRPr lang="ru-RU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" y="3938325"/>
            <a:ext cx="3021184" cy="2265117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6122816" y="1440053"/>
            <a:ext cx="3021184" cy="2514586"/>
            <a:chOff x="3072796" y="1268901"/>
            <a:chExt cx="3021184" cy="2514586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796" y="1268901"/>
              <a:ext cx="3021184" cy="226665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737245" y="3506488"/>
              <a:ext cx="1410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MRPC assembling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-116255" y="6191729"/>
            <a:ext cx="3177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Optical quality control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153" y="3947372"/>
            <a:ext cx="3017401" cy="22651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32534" y="6213013"/>
            <a:ext cx="23246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Cables and connectors soldering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120758" y="3938325"/>
            <a:ext cx="3020156" cy="2561143"/>
            <a:chOff x="17808" y="3792533"/>
            <a:chExt cx="3020156" cy="2561143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8" y="3792533"/>
              <a:ext cx="3020156" cy="226511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25234" y="6076677"/>
              <a:ext cx="27363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Detectors installation to the TOF box 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302049" y="3640776"/>
            <a:ext cx="253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Painting of the HV conductive layer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9929243"/>
              </p:ext>
            </p:extLst>
          </p:nvPr>
        </p:nvGraphicFramePr>
        <p:xfrm>
          <a:off x="3061479" y="1424479"/>
          <a:ext cx="3031723" cy="2261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2" name="CorelDRAW" r:id="rId7" imgW="2755356" imgH="2055510" progId="CorelDraw.Graphic.17">
                  <p:embed/>
                </p:oleObj>
              </mc:Choice>
              <mc:Fallback>
                <p:oleObj name="CorelDRAW" r:id="rId7" imgW="2755356" imgH="2055510" progId="CorelDraw.Graphic.17">
                  <p:embed/>
                  <p:pic>
                    <p:nvPicPr>
                      <p:cNvPr id="24" name="Объект 23"/>
                      <p:cNvPicPr/>
                      <p:nvPr/>
                    </p:nvPicPr>
                    <p:blipFill>
                      <a:blip r:embed="rId8">
                        <a:lum bright="15000" contrast="40000"/>
                      </a:blip>
                      <a:stretch>
                        <a:fillRect/>
                      </a:stretch>
                    </p:blipFill>
                    <p:spPr>
                      <a:xfrm>
                        <a:off x="3061479" y="1424479"/>
                        <a:ext cx="3031723" cy="2261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6074702"/>
              </p:ext>
            </p:extLst>
          </p:nvPr>
        </p:nvGraphicFramePr>
        <p:xfrm>
          <a:off x="0" y="1424479"/>
          <a:ext cx="3061479" cy="2266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3" name="CorelDRAW" r:id="rId9" imgW="2763730" imgH="2046870" progId="CorelDraw.Graphic.17">
                  <p:embed/>
                </p:oleObj>
              </mc:Choice>
              <mc:Fallback>
                <p:oleObj name="CorelDRAW" r:id="rId9" imgW="2763730" imgH="2046870" progId="CorelDraw.Graphic.17">
                  <p:embed/>
                  <p:pic>
                    <p:nvPicPr>
                      <p:cNvPr id="25" name="Объект 24"/>
                      <p:cNvPicPr/>
                      <p:nvPr/>
                    </p:nvPicPr>
                    <p:blipFill>
                      <a:blip r:embed="rId10">
                        <a:lum contrast="12000"/>
                      </a:blip>
                      <a:stretch>
                        <a:fillRect/>
                      </a:stretch>
                    </p:blipFill>
                    <p:spPr>
                      <a:xfrm>
                        <a:off x="0" y="1424479"/>
                        <a:ext cx="3061479" cy="2266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46784" y="3630819"/>
            <a:ext cx="2266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Ultrasonic wave glass cleaning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16461" y="388359"/>
            <a:ext cx="7027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production staff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physicists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technicians, 2 electronics engineers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Productivity</a:t>
            </a:r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1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per day (1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module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/2 weeks)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During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 operation, all modules can be assembled in 1 year and 2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months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16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66499" y="0"/>
            <a:ext cx="541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Current status </a:t>
            </a:r>
            <a:r>
              <a:rPr lang="en-US" dirty="0"/>
              <a:t>of production and equipment </a:t>
            </a:r>
            <a:r>
              <a:rPr lang="en-US" dirty="0" smtClean="0"/>
              <a:t>purchasing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092749"/>
              </p:ext>
            </p:extLst>
          </p:nvPr>
        </p:nvGraphicFramePr>
        <p:xfrm>
          <a:off x="275208" y="369332"/>
          <a:ext cx="8637974" cy="6056309"/>
        </p:xfrm>
        <a:graphic>
          <a:graphicData uri="http://schemas.openxmlformats.org/drawingml/2006/table">
            <a:tbl>
              <a:tblPr firstRow="1" firstCol="1" bandRow="1"/>
              <a:tblGrid>
                <a:gridCol w="2095852">
                  <a:extLst>
                    <a:ext uri="{9D8B030D-6E8A-4147-A177-3AD203B41FA5}">
                      <a16:colId xmlns:a16="http://schemas.microsoft.com/office/drawing/2014/main" val="1795987727"/>
                    </a:ext>
                  </a:extLst>
                </a:gridCol>
                <a:gridCol w="5645476">
                  <a:extLst>
                    <a:ext uri="{9D8B030D-6E8A-4147-A177-3AD203B41FA5}">
                      <a16:colId xmlns:a16="http://schemas.microsoft.com/office/drawing/2014/main" val="1475881780"/>
                    </a:ext>
                  </a:extLst>
                </a:gridCol>
                <a:gridCol w="896646">
                  <a:extLst>
                    <a:ext uri="{9D8B030D-6E8A-4147-A177-3AD203B41FA5}">
                      <a16:colId xmlns:a16="http://schemas.microsoft.com/office/drawing/2014/main" val="3890671847"/>
                    </a:ext>
                  </a:extLst>
                </a:gridCol>
              </a:tblGrid>
              <a:tr h="3417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Task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Current status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Readiness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80237754"/>
                  </a:ext>
                </a:extLst>
              </a:tr>
              <a:tr h="1708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TOF modules</a:t>
                      </a:r>
                      <a:r>
                        <a:rPr lang="en-US" sz="14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detectors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566873"/>
                  </a:ext>
                </a:extLst>
              </a:tr>
              <a:tr h="1708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Materials for detectors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Purchased &gt;90% of materials and components. The beginning of the production was delayed due to repair activity in the building 42.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90460"/>
                  </a:ext>
                </a:extLst>
              </a:tr>
              <a:tr h="1708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TOF module box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TOF modules are being reworked and finalized.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 a result of these works, the tightness of the gas volume will be improved.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Carriages for moving the modules are installed on the boxes. Added the basket for protection of signal cables. Delivery of the finalized boxes is scheduled for November-December.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308409"/>
                  </a:ext>
                </a:extLst>
              </a:tr>
              <a:tr h="1708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TOF cosmic</a:t>
                      </a:r>
                      <a:r>
                        <a:rPr lang="en-US" sz="14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 stand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mechanical structure of the test stand is ready. More than 80% of the equipment is purchased. Completion of the assembly and commissioning is planned after the finishing of repair of the building 42.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793652"/>
                  </a:ext>
                </a:extLst>
              </a:tr>
              <a:tr h="4009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TOF front-end</a:t>
                      </a:r>
                      <a:r>
                        <a:rPr lang="en-US" sz="14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electronics</a:t>
                      </a:r>
                      <a:r>
                        <a:rPr lang="en-US" sz="1400" b="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production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 have 180 amplifiers in stock. The contract for the production of another 560 units signed. Total will be 130%. 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Delivery is scheduled for the 2019.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892667"/>
                  </a:ext>
                </a:extLst>
              </a:tr>
              <a:tr h="1708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DAQ </a:t>
                      </a:r>
                      <a:r>
                        <a:rPr lang="en-US" sz="14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sysytem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023667"/>
                  </a:ext>
                </a:extLst>
              </a:tr>
              <a:tr h="1708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Signal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cables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Done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920649"/>
                  </a:ext>
                </a:extLst>
              </a:tr>
              <a:tr h="1708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VME64x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VXS crates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stock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6 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pcs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(14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needed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+ 6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 production.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172498"/>
                  </a:ext>
                </a:extLst>
              </a:tr>
              <a:tr h="1708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TDC72VHL modules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stock – 21 pcs (196 needed) + 51 in production.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067165"/>
                  </a:ext>
                </a:extLst>
              </a:tr>
              <a:tr h="5126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Gas</a:t>
                      </a:r>
                      <a:r>
                        <a:rPr lang="en-US" sz="14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system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 work is performed by a group of  WUT (Poland). Purchased more than 90% of the equipment. 80%. assembled in the building 42.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20876"/>
                  </a:ext>
                </a:extLst>
              </a:tr>
              <a:tr h="1708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TOF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integration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 of the equipment is ready (rails, carriages). A tender has been announced for the design and manufacture of an assembly and transportation device.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596008"/>
                  </a:ext>
                </a:extLst>
              </a:tr>
              <a:tr h="1708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HV 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LV systems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150025"/>
                  </a:ext>
                </a:extLst>
              </a:tr>
              <a:tr h="2453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LV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stock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pcs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(14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needed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Done.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417783"/>
                  </a:ext>
                </a:extLst>
              </a:tr>
              <a:tr h="1708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НV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stock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modules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needed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8" marR="50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415330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39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8597" y="0"/>
            <a:ext cx="6886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Actual time </a:t>
            </a:r>
            <a:r>
              <a:rPr lang="en-US" dirty="0"/>
              <a:t>schedule of the MPD TOF</a:t>
            </a:r>
            <a:r>
              <a:rPr lang="ru-RU" dirty="0"/>
              <a:t> </a:t>
            </a:r>
            <a:r>
              <a:rPr lang="en-US" dirty="0"/>
              <a:t>assembling </a:t>
            </a:r>
            <a:r>
              <a:rPr lang="en-US" dirty="0" smtClean="0"/>
              <a:t>(with new conditions)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"/>
          <a:stretch/>
        </p:blipFill>
        <p:spPr bwMode="auto">
          <a:xfrm>
            <a:off x="1639313" y="350709"/>
            <a:ext cx="6031230" cy="61989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036816" y="2716567"/>
            <a:ext cx="568170" cy="15522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954540" y="3678130"/>
            <a:ext cx="348754" cy="15245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067551" y="3837702"/>
            <a:ext cx="331469" cy="16041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6604986" y="813911"/>
            <a:ext cx="0" cy="5730240"/>
          </a:xfrm>
          <a:prstGeom prst="straightConnector1">
            <a:avLst/>
          </a:prstGeom>
          <a:ln>
            <a:solidFill>
              <a:srgbClr val="FF0000"/>
            </a:solidFill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14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954540" y="5590658"/>
            <a:ext cx="444480" cy="1594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02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15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143" y="0"/>
            <a:ext cx="1881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ja-JP" sz="2400" b="1" dirty="0" smtClean="0" bmk="">
                <a:latin typeface="Cambria" pitchFamily="18" charset="0"/>
                <a:ea typeface="Times New Roman" pitchFamily="18" charset="0"/>
                <a:cs typeface="Arial" pitchFamily="34" charset="0"/>
              </a:rPr>
              <a:t>Conclusions</a:t>
            </a:r>
            <a:endParaRPr lang="ru-RU" altLang="ja-JP" sz="2400" b="1" dirty="0" smtClean="0"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1273" y="1340768"/>
            <a:ext cx="73448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design of the MPD TOF system is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complete.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 materials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TOF production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purchased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90%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entire system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corresponds to the procurement plan.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Everything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ready to start mass-production of detectors.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the readout electronics is complete now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Mass production began last year. At the moment we already have 30% of preamplifier boards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contract for the production of another 560 units signed.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 systems are in development and purchase state.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Setup for testing TOF modules with cosmic rays should be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commissioned at the end 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year.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67345" y="5373216"/>
            <a:ext cx="4832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ja-JP" sz="2800" b="1" dirty="0" smtClean="0" bmk="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Thank you for the attention!</a:t>
            </a:r>
            <a:endParaRPr lang="ru-RU" altLang="ja-JP" sz="2800" b="1" dirty="0" smtClean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63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16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41407" y="2870790"/>
            <a:ext cx="1827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ja-JP" sz="2400" b="1" dirty="0" smtClean="0" bmk="">
                <a:latin typeface="Cambria" pitchFamily="18" charset="0"/>
                <a:ea typeface="Times New Roman" pitchFamily="18" charset="0"/>
                <a:cs typeface="Arial" pitchFamily="34" charset="0"/>
              </a:rPr>
              <a:t>Extra slides</a:t>
            </a:r>
            <a:endParaRPr lang="ru-RU" altLang="ja-JP" sz="2400" b="1" dirty="0" smtClean="0"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3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91" y="679612"/>
            <a:ext cx="4054510" cy="283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91" y="3516451"/>
            <a:ext cx="4395428" cy="298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70544" y="0"/>
            <a:ext cx="2402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BM@N TOF-400 system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17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33980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 the BM@N 26 </a:t>
            </a:r>
            <a:r>
              <a:rPr lang="en-US" dirty="0"/>
              <a:t>detectors (20 at the experiment and </a:t>
            </a:r>
            <a:r>
              <a:rPr lang="en-US" dirty="0" smtClean="0"/>
              <a:t>6 are </a:t>
            </a:r>
            <a:r>
              <a:rPr lang="en-US" dirty="0"/>
              <a:t>reserved</a:t>
            </a:r>
            <a:r>
              <a:rPr lang="en-US" dirty="0" smtClean="0"/>
              <a:t>) was assembled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57950" y="1825960"/>
            <a:ext cx="21835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103 </a:t>
            </a:r>
            <a:r>
              <a:rPr lang="en-US" sz="1400" b="1" dirty="0" err="1" smtClean="0"/>
              <a:t>ps</a:t>
            </a:r>
            <a:r>
              <a:rPr lang="en-US" sz="1400" b="1" dirty="0" smtClean="0"/>
              <a:t> </a:t>
            </a:r>
            <a:r>
              <a:rPr lang="en-US" sz="1400" dirty="0" smtClean="0"/>
              <a:t>– time resolution of </a:t>
            </a:r>
          </a:p>
          <a:p>
            <a:r>
              <a:rPr lang="en-US" sz="1400" dirty="0" smtClean="0"/>
              <a:t>the BM@N TOF system</a:t>
            </a:r>
          </a:p>
          <a:p>
            <a:r>
              <a:rPr lang="en-US" sz="1400" dirty="0" smtClean="0"/>
              <a:t>(for protons)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2"/>
          <a:stretch/>
        </p:blipFill>
        <p:spPr>
          <a:xfrm>
            <a:off x="573389" y="722139"/>
            <a:ext cx="4013597" cy="1337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6" b="15039"/>
          <a:stretch/>
        </p:blipFill>
        <p:spPr>
          <a:xfrm>
            <a:off x="573390" y="2202403"/>
            <a:ext cx="4013596" cy="429580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32482" y="6498208"/>
            <a:ext cx="7057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Details in the M. Rumyantsev presentation “</a:t>
            </a:r>
            <a:r>
              <a:rPr lang="en-US" sz="1400" b="1" dirty="0"/>
              <a:t>Particle ID in recent runs</a:t>
            </a:r>
            <a:r>
              <a:rPr lang="en-US" sz="1400" dirty="0" smtClean="0"/>
              <a:t>” in the BM@N section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4216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D:\babkin\NIKA-MPD\ToF_RPC\documents_15\ToF_TDR\fig_3_18_box_along.png"/>
          <p:cNvPicPr>
            <a:picLocks noChangeAspect="1"/>
          </p:cNvPicPr>
          <p:nvPr/>
        </p:nvPicPr>
        <p:blipFill>
          <a:blip r:embed="rId3" cstate="print"/>
          <a:srcRect r="42201"/>
          <a:stretch>
            <a:fillRect/>
          </a:stretch>
        </p:blipFill>
        <p:spPr bwMode="auto">
          <a:xfrm>
            <a:off x="4067944" y="332656"/>
            <a:ext cx="4968552" cy="289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154777" y="1020455"/>
            <a:ext cx="4104456" cy="487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1200" b="1" dirty="0" smtClean="0">
                <a:latin typeface="Cambria" panose="02040503050406030204" pitchFamily="18" charset="0"/>
              </a:rPr>
              <a:t>640x12.5 </a:t>
            </a:r>
            <a:r>
              <a:rPr lang="it-IT" sz="1200" b="1" dirty="0">
                <a:latin typeface="Cambria" panose="02040503050406030204" pitchFamily="18" charset="0"/>
              </a:rPr>
              <a:t>mm strip</a:t>
            </a:r>
            <a:r>
              <a:rPr lang="ru-RU" sz="1200" b="1" dirty="0">
                <a:latin typeface="Cambria" panose="02040503050406030204" pitchFamily="18" charset="0"/>
              </a:rPr>
              <a:t>:</a:t>
            </a:r>
            <a:r>
              <a:rPr lang="it-IT" sz="1200" b="1" dirty="0">
                <a:latin typeface="Cambria" panose="02040503050406030204" pitchFamily="18" charset="0"/>
              </a:rPr>
              <a:t> 280</a:t>
            </a:r>
            <a:r>
              <a:rPr lang="ru-RU" sz="1200" b="1" dirty="0">
                <a:latin typeface="Cambria" panose="02040503050406030204" pitchFamily="18" charset="0"/>
              </a:rPr>
              <a:t>х24 = </a:t>
            </a:r>
            <a:r>
              <a:rPr lang="en-US" sz="1200" b="1" dirty="0">
                <a:latin typeface="Cambria" panose="02040503050406030204" pitchFamily="18" charset="0"/>
              </a:rPr>
              <a:t>6720</a:t>
            </a:r>
            <a:r>
              <a:rPr lang="ru-RU" sz="1200" b="1" dirty="0">
                <a:latin typeface="Cambria" panose="02040503050406030204" pitchFamily="18" charset="0"/>
              </a:rPr>
              <a:t> </a:t>
            </a:r>
            <a:r>
              <a:rPr lang="it-IT" sz="1200" b="1" dirty="0">
                <a:latin typeface="Cambria" panose="02040503050406030204" pitchFamily="18" charset="0"/>
              </a:rPr>
              <a:t>strips → </a:t>
            </a:r>
            <a:r>
              <a:rPr lang="it-IT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13440</a:t>
            </a:r>
            <a:r>
              <a:rPr lang="it-IT" sz="1200" b="1" dirty="0">
                <a:latin typeface="Cambria" panose="02040503050406030204" pitchFamily="18" charset="0"/>
              </a:rPr>
              <a:t> el.ch </a:t>
            </a:r>
          </a:p>
          <a:p>
            <a:endParaRPr lang="ru-RU" sz="1200" b="1" dirty="0">
              <a:latin typeface="Cambria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4777" y="372383"/>
            <a:ext cx="33801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mbria" panose="02040503050406030204" pitchFamily="18" charset="0"/>
              </a:rPr>
              <a:t>Advantages of the design:</a:t>
            </a:r>
          </a:p>
          <a:p>
            <a:r>
              <a:rPr lang="en-US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~94</a:t>
            </a:r>
            <a:r>
              <a:rPr lang="ru-RU" sz="1200" b="1" dirty="0">
                <a:solidFill>
                  <a:srgbClr val="FF0000"/>
                </a:solidFill>
                <a:latin typeface="Cambria" panose="02040503050406030204" pitchFamily="18" charset="0"/>
              </a:rPr>
              <a:t>%</a:t>
            </a:r>
            <a:r>
              <a:rPr lang="ru-RU" sz="1200" b="1" dirty="0">
                <a:latin typeface="Cambria" panose="02040503050406030204" pitchFamily="18" charset="0"/>
              </a:rPr>
              <a:t> </a:t>
            </a:r>
            <a:r>
              <a:rPr lang="en-US" sz="1200" b="1" dirty="0">
                <a:latin typeface="Cambria" panose="02040503050406030204" pitchFamily="18" charset="0"/>
              </a:rPr>
              <a:t>estimated geometrical efficiency</a:t>
            </a:r>
          </a:p>
          <a:p>
            <a:r>
              <a:rPr lang="en-US" sz="1200" b="1" dirty="0" err="1">
                <a:latin typeface="Cambria" panose="02040503050406030204" pitchFamily="18" charset="0"/>
              </a:rPr>
              <a:t>Convience</a:t>
            </a:r>
            <a:r>
              <a:rPr lang="en-US" sz="1200" b="1" dirty="0">
                <a:latin typeface="Cambria" panose="02040503050406030204" pitchFamily="18" charset="0"/>
              </a:rPr>
              <a:t> of integration (28 sec. </a:t>
            </a:r>
            <a:r>
              <a:rPr lang="en-US" sz="1200" b="1" dirty="0" err="1">
                <a:latin typeface="Cambria" panose="02040503050406030204" pitchFamily="18" charset="0"/>
              </a:rPr>
              <a:t>ECal</a:t>
            </a:r>
            <a:r>
              <a:rPr lang="en-US" sz="1200" b="1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50752" y="0"/>
            <a:ext cx="5242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Design of the time-of-flight (TOF) system</a:t>
            </a:r>
            <a:endParaRPr lang="ru-RU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5456586" y="2565032"/>
            <a:ext cx="2002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mbria" panose="02040503050406030204" pitchFamily="18" charset="0"/>
                <a:cs typeface="Times New Roman" pitchFamily="18" charset="0"/>
              </a:rPr>
              <a:t>Z-direction detectors layout</a:t>
            </a:r>
            <a:endParaRPr lang="ru-RU" sz="1200" dirty="0">
              <a:latin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4" name="Рисунок 33" descr="D:\babkin\NIKA-MPD\ToF_RPC\documents_15\ToF_TDR\barrel_tof_14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3"/>
          <a:stretch>
            <a:fillRect/>
          </a:stretch>
        </p:blipFill>
        <p:spPr bwMode="auto">
          <a:xfrm>
            <a:off x="0" y="1336889"/>
            <a:ext cx="4486920" cy="417646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187274"/>
              </p:ext>
            </p:extLst>
          </p:nvPr>
        </p:nvGraphicFramePr>
        <p:xfrm>
          <a:off x="3755416" y="5019894"/>
          <a:ext cx="5364088" cy="1253871"/>
        </p:xfrm>
        <a:graphic>
          <a:graphicData uri="http://schemas.openxmlformats.org/drawingml/2006/table">
            <a:tbl>
              <a:tblPr/>
              <a:tblGrid>
                <a:gridCol w="760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8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0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36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Number of detectors</a:t>
                      </a:r>
                      <a:endParaRPr lang="ru-RU" sz="1200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Number of readout strips</a:t>
                      </a:r>
                      <a:endParaRPr lang="ru-RU" sz="1200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Sensitive area, m</a:t>
                      </a:r>
                      <a:r>
                        <a:rPr lang="en-US" sz="1100" b="1" baseline="3000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Number of FEE cards</a:t>
                      </a:r>
                      <a:endParaRPr lang="ru-RU" sz="120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Number of FEE channels</a:t>
                      </a:r>
                      <a:endParaRPr lang="ru-RU" sz="120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MRPC</a:t>
                      </a:r>
                      <a:endParaRPr lang="ru-RU" sz="1200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200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24</a:t>
                      </a:r>
                      <a:endParaRPr lang="ru-RU" sz="120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0.192</a:t>
                      </a:r>
                      <a:endParaRPr lang="ru-RU" sz="1200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48</a:t>
                      </a:r>
                      <a:endParaRPr lang="ru-RU" sz="120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Module</a:t>
                      </a:r>
                      <a:endParaRPr lang="ru-RU" sz="1200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10</a:t>
                      </a:r>
                      <a:endParaRPr lang="ru-RU" sz="1200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240</a:t>
                      </a:r>
                      <a:endParaRPr lang="ru-RU" sz="1200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1.848</a:t>
                      </a:r>
                      <a:endParaRPr lang="ru-RU" sz="1200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20</a:t>
                      </a:r>
                      <a:endParaRPr lang="ru-RU" sz="1200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480</a:t>
                      </a:r>
                      <a:endParaRPr lang="ru-RU" sz="1200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Barrel</a:t>
                      </a:r>
                      <a:endParaRPr lang="ru-RU" sz="120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280</a:t>
                      </a:r>
                      <a:endParaRPr lang="ru-RU" sz="1200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6720</a:t>
                      </a:r>
                      <a:endParaRPr lang="ru-RU" sz="1200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51.8</a:t>
                      </a:r>
                      <a:endParaRPr lang="ru-RU" sz="1200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560</a:t>
                      </a:r>
                      <a:endParaRPr lang="ru-RU" sz="1200" dirty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13440</a:t>
                      </a:r>
                      <a:endParaRPr lang="ru-RU" sz="1200" b="1" dirty="0" smtClean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(1680 NINO)</a:t>
                      </a:r>
                      <a:endParaRPr lang="ru-RU" sz="1200" dirty="0" smtClean="0">
                        <a:latin typeface="Cambria" panose="0204050305040603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0052" y="3425964"/>
            <a:ext cx="3024336" cy="139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1331640" y="4293096"/>
            <a:ext cx="2283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mbria" panose="02040503050406030204" pitchFamily="18" charset="0"/>
                <a:cs typeface="Times New Roman" pitchFamily="18" charset="0"/>
              </a:rPr>
              <a:t>φ-direction TOF modules layout</a:t>
            </a:r>
            <a:endParaRPr lang="ru-RU" sz="1200" dirty="0">
              <a:latin typeface="Cambria" panose="02040503050406030204" pitchFamily="18" charset="0"/>
              <a:cs typeface="Times New Roman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4355976" y="3309463"/>
            <a:ext cx="606806" cy="265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703697" y="3001686"/>
            <a:ext cx="1087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  <a:cs typeface="Times New Roman" panose="02020603050405020304" pitchFamily="18" charset="0"/>
              </a:rPr>
              <a:t>For TPC </a:t>
            </a:r>
            <a:r>
              <a:rPr lang="en-US" sz="14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rail</a:t>
            </a:r>
            <a:endParaRPr lang="ru-RU" sz="14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4722175" y="3309463"/>
            <a:ext cx="10686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D6898-0A46-4AB4-8E0F-EC70D0D57769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t="5360" r="-255" b="10660"/>
          <a:stretch/>
        </p:blipFill>
        <p:spPr>
          <a:xfrm>
            <a:off x="4543906" y="3042302"/>
            <a:ext cx="3828088" cy="18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5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29355" y="0"/>
            <a:ext cx="3085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MRPC for the MPD TOF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D6898-0A46-4AB4-8E0F-EC70D0D57769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6" name="Рисунок 15" descr="D:\babkin\NIKA-MPD\ToF_RPC\documents_15\ToF_TDR\buryakov\10mm_1.PNG"/>
          <p:cNvPicPr/>
          <p:nvPr/>
        </p:nvPicPr>
        <p:blipFill>
          <a:blip r:embed="rId4" cstate="print"/>
          <a:srcRect t="8276"/>
          <a:stretch>
            <a:fillRect/>
          </a:stretch>
        </p:blipFill>
        <p:spPr bwMode="auto">
          <a:xfrm>
            <a:off x="96211" y="3921972"/>
            <a:ext cx="476382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187624" y="6013852"/>
            <a:ext cx="2398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Inner readout board with strips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D:\babkin\NIKA-MPD\ToF_RPC\documents_15\ToF_TDR\tripple_stack_SRPC_scheme_v2.png"/>
          <p:cNvPicPr/>
          <p:nvPr/>
        </p:nvPicPr>
        <p:blipFill>
          <a:blip r:embed="rId5" cstate="print"/>
          <a:srcRect b="20582"/>
          <a:stretch>
            <a:fillRect/>
          </a:stretch>
        </p:blipFill>
        <p:spPr bwMode="auto">
          <a:xfrm>
            <a:off x="96211" y="560682"/>
            <a:ext cx="5927057" cy="3211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491880" y="2851694"/>
            <a:ext cx="2313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Triple-stack MRPC cut view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D:\Documents\TOF\MPD\TDR_MPD\EfficiencySRPC200_2015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69970"/>
            <a:ext cx="3888432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/>
          <p:cNvSpPr/>
          <p:nvPr/>
        </p:nvSpPr>
        <p:spPr>
          <a:xfrm>
            <a:off x="4540600" y="6051271"/>
            <a:ext cx="49320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/>
                <a:ea typeface="Calibri"/>
              </a:rPr>
              <a:t>Efficiency and time resolution of the MRPC versus HV</a:t>
            </a:r>
            <a:endParaRPr lang="ru-RU" sz="1400" dirty="0"/>
          </a:p>
        </p:txBody>
      </p:sp>
      <p:pic>
        <p:nvPicPr>
          <p:cNvPr id="22" name="Picture 17" descr="D:\babkin\NIKA-MPD\ToF_RPC\beamtest2015-02\MPD_test\170mV_Thr\dt280_12_25kV_RPC2016_1.pn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9478" y="706706"/>
            <a:ext cx="2945782" cy="2484709"/>
          </a:xfrm>
          <a:prstGeom prst="rect">
            <a:avLst/>
          </a:prstGeom>
          <a:noFill/>
        </p:spPr>
      </p:pic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559578"/>
              </p:ext>
            </p:extLst>
          </p:nvPr>
        </p:nvGraphicFramePr>
        <p:xfrm>
          <a:off x="6958411" y="433307"/>
          <a:ext cx="1267915" cy="305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9" name="Формула" r:id="rId8" imgW="1193760" imgH="266400" progId="Equation.3">
                  <p:embed/>
                </p:oleObj>
              </mc:Choice>
              <mc:Fallback>
                <p:oleObj name="Формула" r:id="rId8" imgW="1193760" imgH="266400" progId="Equation.3">
                  <p:embed/>
                  <p:pic>
                    <p:nvPicPr>
                      <p:cNvPr id="33" name="Объект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8411" y="433307"/>
                        <a:ext cx="1267915" cy="30565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470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30" t="2995" r="1022" b="1528"/>
          <a:stretch>
            <a:fillRect/>
          </a:stretch>
        </p:blipFill>
        <p:spPr bwMode="auto">
          <a:xfrm>
            <a:off x="2627784" y="2688874"/>
            <a:ext cx="651621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970195" y="0"/>
            <a:ext cx="5203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Cabling and readout electronics location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0207" y="384496"/>
            <a:ext cx="3800265" cy="2520280"/>
          </a:xfrm>
          <a:prstGeom prst="rect">
            <a:avLst/>
          </a:prstGeom>
        </p:spPr>
      </p:pic>
      <p:pic>
        <p:nvPicPr>
          <p:cNvPr id="7" name="Рисунок 6" descr="E:\YaDisk\YandexDisk\Скриншоты\2015-11-30 12-04-20 Скриншот экрана.png"/>
          <p:cNvPicPr/>
          <p:nvPr/>
        </p:nvPicPr>
        <p:blipFill rotWithShape="1">
          <a:blip r:embed="rId5" cstate="print"/>
          <a:srcRect l="1524" b="6892"/>
          <a:stretch/>
        </p:blipFill>
        <p:spPr bwMode="auto">
          <a:xfrm>
            <a:off x="115410" y="484858"/>
            <a:ext cx="4696321" cy="36441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Стрелка вправо 7"/>
          <p:cNvSpPr/>
          <p:nvPr/>
        </p:nvSpPr>
        <p:spPr>
          <a:xfrm rot="14859076">
            <a:off x="6667385" y="2894376"/>
            <a:ext cx="417743" cy="269415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-31370" y="4489076"/>
            <a:ext cx="26498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cs typeface="Times New Roman" pitchFamily="18" charset="0"/>
              </a:rPr>
              <a:t>Total cabling:</a:t>
            </a:r>
          </a:p>
          <a:p>
            <a:r>
              <a:rPr lang="en-US" sz="1400" dirty="0" smtClean="0">
                <a:cs typeface="Times New Roman" pitchFamily="18" charset="0"/>
              </a:rPr>
              <a:t>14 VME crates </a:t>
            </a:r>
          </a:p>
          <a:p>
            <a:r>
              <a:rPr lang="en-US" sz="1400" dirty="0" smtClean="0">
                <a:cs typeface="Times New Roman" pitchFamily="18" charset="0"/>
              </a:rPr>
              <a:t>196 TDC72VHL  =&gt; 14 per crate</a:t>
            </a:r>
          </a:p>
          <a:p>
            <a:r>
              <a:rPr lang="en-US" sz="1400" dirty="0" smtClean="0">
                <a:cs typeface="Times New Roman" pitchFamily="18" charset="0"/>
              </a:rPr>
              <a:t>560 cables Molex CXP =&gt; </a:t>
            </a:r>
            <a:r>
              <a:rPr lang="en-US" sz="1400" dirty="0" smtClean="0">
                <a:cs typeface="Times New Roman" pitchFamily="18" charset="0"/>
              </a:rPr>
              <a:t>40/</a:t>
            </a:r>
            <a:r>
              <a:rPr lang="en-US" sz="1400" dirty="0" smtClean="0">
                <a:cs typeface="Times New Roman" pitchFamily="18" charset="0"/>
              </a:rPr>
              <a:t>crate</a:t>
            </a:r>
            <a:endParaRPr lang="en-US" sz="1400" dirty="0" smtClean="0">
              <a:cs typeface="Times New Roman" pitchFamily="18" charset="0"/>
            </a:endParaRPr>
          </a:p>
          <a:p>
            <a:r>
              <a:rPr lang="en-US" sz="1400" dirty="0" smtClean="0">
                <a:cs typeface="Times New Roman" pitchFamily="18" charset="0"/>
              </a:rPr>
              <a:t>Cable lengths: 4 - 8 m</a:t>
            </a:r>
          </a:p>
          <a:p>
            <a:r>
              <a:rPr lang="en-US" sz="1400" dirty="0" smtClean="0">
                <a:cs typeface="Times New Roman" pitchFamily="18" charset="0"/>
              </a:rPr>
              <a:t>About 70 cm</a:t>
            </a:r>
            <a:r>
              <a:rPr lang="en-US" sz="1400" baseline="30000" dirty="0" smtClean="0">
                <a:cs typeface="Times New Roman" pitchFamily="18" charset="0"/>
              </a:rPr>
              <a:t>2</a:t>
            </a:r>
            <a:r>
              <a:rPr lang="en-US" sz="1400" dirty="0" smtClean="0">
                <a:cs typeface="Times New Roman" pitchFamily="18" charset="0"/>
              </a:rPr>
              <a:t> in each technical </a:t>
            </a:r>
          </a:p>
          <a:p>
            <a:r>
              <a:rPr lang="en-US" sz="1400" dirty="0" smtClean="0">
                <a:cs typeface="Times New Roman" pitchFamily="18" charset="0"/>
              </a:rPr>
              <a:t>hole for cables and tubes.</a:t>
            </a:r>
            <a:endParaRPr lang="en-US" sz="1400" baseline="30000" dirty="0" smtClean="0">
              <a:cs typeface="Times New Roman" pitchFamily="18" charset="0"/>
            </a:endParaRPr>
          </a:p>
          <a:p>
            <a:r>
              <a:rPr lang="en-US" sz="1400" dirty="0" smtClean="0">
                <a:cs typeface="Times New Roman" pitchFamily="18" charset="0"/>
              </a:rPr>
              <a:t>Low heat dissipation </a:t>
            </a:r>
          </a:p>
          <a:p>
            <a:r>
              <a:rPr lang="en-US" sz="1400" dirty="0" smtClean="0">
                <a:cs typeface="Times New Roman" pitchFamily="18" charset="0"/>
              </a:rPr>
              <a:t>inside the barrel! ~10 W/m</a:t>
            </a:r>
            <a:r>
              <a:rPr lang="en-US" sz="1400" baseline="30000" dirty="0" smtClean="0">
                <a:cs typeface="Times New Roman" pitchFamily="18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76256" y="5137148"/>
            <a:ext cx="1139414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NINO preamp</a:t>
            </a:r>
            <a:endParaRPr lang="ru-RU" sz="1200" b="1" dirty="0">
              <a:solidFill>
                <a:srgbClr val="FF0000"/>
              </a:solidFill>
            </a:endParaRPr>
          </a:p>
        </p:txBody>
      </p:sp>
      <p:cxnSp>
        <p:nvCxnSpPr>
          <p:cNvPr id="12" name="Прямая со стрелкой 11"/>
          <p:cNvCxnSpPr>
            <a:stCxn id="11" idx="0"/>
          </p:cNvCxnSpPr>
          <p:nvPr/>
        </p:nvCxnSpPr>
        <p:spPr>
          <a:xfrm flipH="1" flipV="1">
            <a:off x="7020276" y="4489076"/>
            <a:ext cx="425687" cy="64807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40152" y="5641204"/>
            <a:ext cx="1876026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Molex </a:t>
            </a:r>
            <a:r>
              <a:rPr lang="en-US" sz="1200" b="1" dirty="0" err="1" smtClean="0">
                <a:solidFill>
                  <a:srgbClr val="FF0000"/>
                </a:solidFill>
              </a:rPr>
              <a:t>InfiniBand</a:t>
            </a:r>
            <a:r>
              <a:rPr lang="en-US" sz="1200" b="1" dirty="0" smtClean="0">
                <a:solidFill>
                  <a:srgbClr val="FF0000"/>
                </a:solidFill>
              </a:rPr>
              <a:t> cables</a:t>
            </a:r>
            <a:endParaRPr lang="ru-RU" sz="1200" b="1" dirty="0">
              <a:solidFill>
                <a:srgbClr val="FF0000"/>
              </a:solidFill>
            </a:endParaRPr>
          </a:p>
        </p:txBody>
      </p:sp>
      <p:cxnSp>
        <p:nvCxnSpPr>
          <p:cNvPr id="14" name="Прямая со стрелкой 13"/>
          <p:cNvCxnSpPr>
            <a:stCxn id="13" idx="0"/>
          </p:cNvCxnSpPr>
          <p:nvPr/>
        </p:nvCxnSpPr>
        <p:spPr>
          <a:xfrm flipH="1" flipV="1">
            <a:off x="5724132" y="4633092"/>
            <a:ext cx="1154033" cy="100811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04586" y="4777108"/>
            <a:ext cx="815886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HV cable</a:t>
            </a:r>
            <a:endParaRPr lang="ru-RU" sz="1200" b="1" dirty="0">
              <a:solidFill>
                <a:srgbClr val="FF0000"/>
              </a:solidFill>
            </a:endParaRPr>
          </a:p>
        </p:txBody>
      </p:sp>
      <p:cxnSp>
        <p:nvCxnSpPr>
          <p:cNvPr id="16" name="Прямая со стрелкой 15"/>
          <p:cNvCxnSpPr>
            <a:stCxn id="15" idx="0"/>
          </p:cNvCxnSpPr>
          <p:nvPr/>
        </p:nvCxnSpPr>
        <p:spPr>
          <a:xfrm flipH="1" flipV="1">
            <a:off x="7308308" y="4129036"/>
            <a:ext cx="1104221" cy="64807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85249" y="431178"/>
            <a:ext cx="1224136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VMEx64 crate</a:t>
            </a:r>
            <a:endParaRPr lang="ru-RU" sz="1200" b="1" dirty="0">
              <a:solidFill>
                <a:srgbClr val="FF0000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2385249" y="731370"/>
            <a:ext cx="612068" cy="132486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трелка вправо 21"/>
          <p:cNvSpPr/>
          <p:nvPr/>
        </p:nvSpPr>
        <p:spPr>
          <a:xfrm rot="10147375">
            <a:off x="4665356" y="2093226"/>
            <a:ext cx="417743" cy="269415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91" y="2688874"/>
            <a:ext cx="6540648" cy="39485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314" y="4042200"/>
            <a:ext cx="3657122" cy="2352073"/>
          </a:xfrm>
          <a:prstGeom prst="rect">
            <a:avLst/>
          </a:prstGeom>
        </p:spPr>
      </p:pic>
      <p:cxnSp>
        <p:nvCxnSpPr>
          <p:cNvPr id="6" name="Прямая со стрелкой 5"/>
          <p:cNvCxnSpPr>
            <a:stCxn id="23" idx="2"/>
          </p:cNvCxnSpPr>
          <p:nvPr/>
        </p:nvCxnSpPr>
        <p:spPr>
          <a:xfrm>
            <a:off x="5827616" y="4573229"/>
            <a:ext cx="180222" cy="3667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48093" y="4265452"/>
            <a:ext cx="959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Air cooling</a:t>
            </a:r>
            <a:endParaRPr lang="ru-RU" sz="1400" dirty="0">
              <a:solidFill>
                <a:srgbClr val="FFFF00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6275678" y="4273294"/>
            <a:ext cx="2801" cy="5245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07775" y="4018855"/>
            <a:ext cx="978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Trigger out</a:t>
            </a:r>
            <a:endParaRPr lang="ru-RU" sz="1400" dirty="0">
              <a:solidFill>
                <a:srgbClr val="FFFF00"/>
              </a:solidFill>
            </a:endParaRPr>
          </a:p>
        </p:txBody>
      </p:sp>
      <p:cxnSp>
        <p:nvCxnSpPr>
          <p:cNvPr id="27" name="Прямая со стрелкой 26"/>
          <p:cNvCxnSpPr>
            <a:stCxn id="28" idx="2"/>
          </p:cNvCxnSpPr>
          <p:nvPr/>
        </p:nvCxnSpPr>
        <p:spPr>
          <a:xfrm flipH="1">
            <a:off x="6772580" y="4520606"/>
            <a:ext cx="421164" cy="3270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637277" y="4212829"/>
            <a:ext cx="1112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Signal cables</a:t>
            </a:r>
            <a:endParaRPr lang="ru-RU" sz="1400" dirty="0">
              <a:solidFill>
                <a:srgbClr val="FFFF00"/>
              </a:solidFill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flipH="1" flipV="1">
            <a:off x="6032794" y="5491287"/>
            <a:ext cx="369223" cy="6315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691785" y="6066403"/>
            <a:ext cx="1302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Gas connectors</a:t>
            </a:r>
            <a:endParaRPr lang="ru-RU" sz="1400" dirty="0">
              <a:solidFill>
                <a:srgbClr val="FFFF00"/>
              </a:solidFill>
            </a:endParaRPr>
          </a:p>
        </p:txBody>
      </p:sp>
      <p:cxnSp>
        <p:nvCxnSpPr>
          <p:cNvPr id="37" name="Прямая со стрелкой 36"/>
          <p:cNvCxnSpPr>
            <a:stCxn id="38" idx="2"/>
          </p:cNvCxnSpPr>
          <p:nvPr/>
        </p:nvCxnSpPr>
        <p:spPr>
          <a:xfrm flipH="1">
            <a:off x="7226123" y="4500109"/>
            <a:ext cx="1088186" cy="2793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693222" y="3976889"/>
            <a:ext cx="1242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LV distribution</a:t>
            </a:r>
          </a:p>
          <a:p>
            <a:r>
              <a:rPr lang="en-US" sz="1400" dirty="0" smtClean="0">
                <a:solidFill>
                  <a:srgbClr val="FFFF00"/>
                </a:solidFill>
              </a:rPr>
              <a:t>Slow control</a:t>
            </a:r>
            <a:endParaRPr lang="ru-RU" sz="1400" dirty="0">
              <a:solidFill>
                <a:srgbClr val="FFFF00"/>
              </a:solidFill>
            </a:endParaRPr>
          </a:p>
        </p:txBody>
      </p:sp>
      <p:cxnSp>
        <p:nvCxnSpPr>
          <p:cNvPr id="41" name="Прямая со стрелкой 40"/>
          <p:cNvCxnSpPr>
            <a:stCxn id="42" idx="0"/>
          </p:cNvCxnSpPr>
          <p:nvPr/>
        </p:nvCxnSpPr>
        <p:spPr>
          <a:xfrm flipV="1">
            <a:off x="8089286" y="5306589"/>
            <a:ext cx="69872" cy="7028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466295" y="6009460"/>
            <a:ext cx="1245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HV connectors</a:t>
            </a:r>
            <a:endParaRPr lang="ru-RU" sz="1400" dirty="0">
              <a:solidFill>
                <a:srgbClr val="FFFF00"/>
              </a:solidFill>
            </a:endParaRPr>
          </a:p>
        </p:txBody>
      </p:sp>
      <p:cxnSp>
        <p:nvCxnSpPr>
          <p:cNvPr id="44" name="Прямая со стрелкой 43"/>
          <p:cNvCxnSpPr>
            <a:stCxn id="42" idx="0"/>
          </p:cNvCxnSpPr>
          <p:nvPr/>
        </p:nvCxnSpPr>
        <p:spPr>
          <a:xfrm flipH="1" flipV="1">
            <a:off x="6355366" y="5458880"/>
            <a:ext cx="1733920" cy="5505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V="1">
            <a:off x="6412165" y="5251714"/>
            <a:ext cx="2168168" cy="8681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28" idx="2"/>
          </p:cNvCxnSpPr>
          <p:nvPr/>
        </p:nvCxnSpPr>
        <p:spPr>
          <a:xfrm>
            <a:off x="7193744" y="4520606"/>
            <a:ext cx="551804" cy="2557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68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23" grpId="0"/>
      <p:bldP spid="26" grpId="0"/>
      <p:bldP spid="28" grpId="0"/>
      <p:bldP spid="30" grpId="0"/>
      <p:bldP spid="38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45552" y="0"/>
            <a:ext cx="7452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TOF gas and front-end electronics </a:t>
            </a:r>
            <a:r>
              <a:rPr lang="en-US" sz="2400" dirty="0"/>
              <a:t>box (“</a:t>
            </a:r>
            <a:r>
              <a:rPr lang="en-US" sz="2400" dirty="0" err="1"/>
              <a:t>Artmash</a:t>
            </a:r>
            <a:r>
              <a:rPr lang="en-US" sz="2400" dirty="0"/>
              <a:t>”(Minsk) )</a:t>
            </a:r>
            <a:endParaRPr lang="ru-RU" sz="2400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t="21347" r="9806" b="6415"/>
          <a:stretch/>
        </p:blipFill>
        <p:spPr>
          <a:xfrm>
            <a:off x="1164273" y="391725"/>
            <a:ext cx="6781241" cy="299439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5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6" t="16771" r="3466" b="7139"/>
          <a:stretch/>
        </p:blipFill>
        <p:spPr>
          <a:xfrm>
            <a:off x="1164273" y="3534393"/>
            <a:ext cx="6781241" cy="318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17113" y="0"/>
            <a:ext cx="2109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TOF integration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40" y="608159"/>
            <a:ext cx="2448540" cy="15532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7" y="1970773"/>
            <a:ext cx="2994240" cy="21616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45155" y="422166"/>
            <a:ext cx="3451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“</a:t>
            </a:r>
            <a:r>
              <a:rPr lang="en-US" sz="16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Artmash</a:t>
            </a:r>
            <a:r>
              <a:rPr lang="en-US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”(Minsk) guides with rollers</a:t>
            </a:r>
            <a:endParaRPr lang="ru-RU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2200"/>
          <a:stretch/>
        </p:blipFill>
        <p:spPr>
          <a:xfrm>
            <a:off x="219477" y="4233354"/>
            <a:ext cx="2994240" cy="232475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12772" r="12970" b="24480"/>
          <a:stretch/>
        </p:blipFill>
        <p:spPr>
          <a:xfrm>
            <a:off x="3348546" y="3588674"/>
            <a:ext cx="5659708" cy="276767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7" b="5685"/>
          <a:stretch/>
        </p:blipFill>
        <p:spPr>
          <a:xfrm>
            <a:off x="3348546" y="857615"/>
            <a:ext cx="5642376" cy="260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7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92820" y="0"/>
            <a:ext cx="6358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Assembly and transport device (being developed)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99" y="1058662"/>
            <a:ext cx="9147399" cy="47406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29835" y="1058662"/>
            <a:ext cx="2017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“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Artmash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”(Minsk)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92820" y="0"/>
            <a:ext cx="6358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Assembly and transport device (being developed)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8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6539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12080" y="956539"/>
            <a:ext cx="2017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“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Artmash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”(Minsk)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945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85397" y="0"/>
            <a:ext cx="277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Gas system of the </a:t>
            </a:r>
            <a:r>
              <a:rPr lang="en-US" dirty="0" smtClean="0"/>
              <a:t>TOF MPD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FEF7C-E1F9-4E78-A13A-12B45BDE7700}" type="slidenum">
              <a:rPr lang="ru-RU" smtClean="0"/>
              <a:t>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3" y="436091"/>
            <a:ext cx="4438789" cy="2964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042" y="369332"/>
            <a:ext cx="4429814" cy="30365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042" y="3400149"/>
            <a:ext cx="4447721" cy="30367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3" y="3400149"/>
            <a:ext cx="4429814" cy="3036745"/>
          </a:xfrm>
          <a:prstGeom prst="rect">
            <a:avLst/>
          </a:prstGeom>
        </p:spPr>
      </p:pic>
      <p:pic>
        <p:nvPicPr>
          <p:cNvPr id="11" name="Obraz 1" descr="logo[1]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920" y="5754146"/>
            <a:ext cx="1043608" cy="1052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9052" y="2924809"/>
            <a:ext cx="72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Mixer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859068" y="2994161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Distributor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100245" y="6252019"/>
            <a:ext cx="1259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Purification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132528" y="5776888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Closed loop pump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883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36065</TotalTime>
  <Words>1201</Words>
  <Application>Microsoft Office PowerPoint</Application>
  <PresentationFormat>Экран (4:3)</PresentationFormat>
  <Paragraphs>183</Paragraphs>
  <Slides>17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Тема Office</vt:lpstr>
      <vt:lpstr>CorelDRAW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Image&amp;Matros ®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Image&amp;Matros ®</dc:creator>
  <cp:lastModifiedBy>Вадим Бабкин</cp:lastModifiedBy>
  <cp:revision>287</cp:revision>
  <dcterms:created xsi:type="dcterms:W3CDTF">2018-02-19T08:29:52Z</dcterms:created>
  <dcterms:modified xsi:type="dcterms:W3CDTF">2018-10-30T06:32:10Z</dcterms:modified>
</cp:coreProperties>
</file>