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4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8" r:id="rId3"/>
    <p:sldId id="271" r:id="rId4"/>
    <p:sldId id="272" r:id="rId5"/>
    <p:sldId id="270" r:id="rId6"/>
    <p:sldId id="273" r:id="rId7"/>
    <p:sldId id="305" r:id="rId8"/>
    <p:sldId id="274" r:id="rId9"/>
    <p:sldId id="302" r:id="rId10"/>
    <p:sldId id="265" r:id="rId11"/>
    <p:sldId id="300" r:id="rId12"/>
    <p:sldId id="304" r:id="rId13"/>
    <p:sldId id="281" r:id="rId14"/>
    <p:sldId id="280" r:id="rId15"/>
    <p:sldId id="307" r:id="rId16"/>
    <p:sldId id="283" r:id="rId17"/>
    <p:sldId id="287" r:id="rId18"/>
    <p:sldId id="292" r:id="rId19"/>
    <p:sldId id="286" r:id="rId20"/>
    <p:sldId id="308" r:id="rId21"/>
    <p:sldId id="301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Tahoma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Taho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42BA"/>
    <a:srgbClr val="BA13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14" autoAdjust="0"/>
  </p:normalViewPr>
  <p:slideViewPr>
    <p:cSldViewPr>
      <p:cViewPr>
        <p:scale>
          <a:sx n="70" d="100"/>
          <a:sy n="70" d="100"/>
        </p:scale>
        <p:origin x="-1156" y="-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ierk\2018%20NICA%20project\MCORD%20Cosmic%20Ray\Technical%20Report%20MCORD\MCORD_project-timeline_ve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6711534991553695"/>
          <c:y val="6.9525384471449792E-2"/>
          <c:w val="0.75415747986728798"/>
          <c:h val="0.92045292026357972"/>
        </c:manualLayout>
      </c:layout>
      <c:barChart>
        <c:barDir val="bar"/>
        <c:grouping val="stacked"/>
        <c:ser>
          <c:idx val="1"/>
          <c:order val="0"/>
          <c:tx>
            <c:strRef>
              <c:f>ProjectTimeline!$F$31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ProjectTimeline!$F$32:$F$63</c:f>
              <c:numCache>
                <c:formatCode>dd/mm/yyyy</c:formatCode>
                <c:ptCount val="32"/>
                <c:pt idx="1">
                  <c:v>43191</c:v>
                </c:pt>
                <c:pt idx="2">
                  <c:v>43191</c:v>
                </c:pt>
                <c:pt idx="3">
                  <c:v>43191</c:v>
                </c:pt>
                <c:pt idx="4">
                  <c:v>43282</c:v>
                </c:pt>
                <c:pt idx="5">
                  <c:v>43282</c:v>
                </c:pt>
                <c:pt idx="6">
                  <c:v>43282</c:v>
                </c:pt>
                <c:pt idx="7">
                  <c:v>43466</c:v>
                </c:pt>
                <c:pt idx="8">
                  <c:v>43466</c:v>
                </c:pt>
                <c:pt idx="9">
                  <c:v>43556</c:v>
                </c:pt>
                <c:pt idx="10">
                  <c:v>43556</c:v>
                </c:pt>
                <c:pt idx="11">
                  <c:v>43556</c:v>
                </c:pt>
                <c:pt idx="12">
                  <c:v>43556</c:v>
                </c:pt>
                <c:pt idx="13">
                  <c:v>43466</c:v>
                </c:pt>
                <c:pt idx="14">
                  <c:v>43556</c:v>
                </c:pt>
                <c:pt idx="15">
                  <c:v>43647</c:v>
                </c:pt>
                <c:pt idx="16">
                  <c:v>43647</c:v>
                </c:pt>
                <c:pt idx="17">
                  <c:v>43647</c:v>
                </c:pt>
                <c:pt idx="18">
                  <c:v>43739</c:v>
                </c:pt>
                <c:pt idx="19">
                  <c:v>43861</c:v>
                </c:pt>
                <c:pt idx="20">
                  <c:v>44075</c:v>
                </c:pt>
                <c:pt idx="21">
                  <c:v>43831</c:v>
                </c:pt>
                <c:pt idx="22">
                  <c:v>44105</c:v>
                </c:pt>
                <c:pt idx="23">
                  <c:v>44197</c:v>
                </c:pt>
                <c:pt idx="24">
                  <c:v>44228</c:v>
                </c:pt>
                <c:pt idx="25">
                  <c:v>0</c:v>
                </c:pt>
                <c:pt idx="26">
                  <c:v>0</c:v>
                </c:pt>
                <c:pt idx="27">
                  <c:v>43466</c:v>
                </c:pt>
                <c:pt idx="28">
                  <c:v>43374</c:v>
                </c:pt>
                <c:pt idx="29">
                  <c:v>43191</c:v>
                </c:pt>
                <c:pt idx="30">
                  <c:v>44075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46-45F7-AE0A-DF408E829EF2}"/>
            </c:ext>
          </c:extLst>
        </c:ser>
        <c:ser>
          <c:idx val="3"/>
          <c:order val="1"/>
          <c:tx>
            <c:strRef>
              <c:f>ProjectTimeline!$G$31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ProjectTimeline!$G$32:$G$63</c:f>
              <c:numCache>
                <c:formatCode>General</c:formatCode>
                <c:ptCount val="32"/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  <c:pt idx="4">
                  <c:v>274</c:v>
                </c:pt>
                <c:pt idx="5">
                  <c:v>457</c:v>
                </c:pt>
                <c:pt idx="6">
                  <c:v>365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46-45F7-AE0A-DF408E829EF2}"/>
            </c:ext>
          </c:extLst>
        </c:ser>
        <c:ser>
          <c:idx val="2"/>
          <c:order val="2"/>
          <c:tx>
            <c:strRef>
              <c:f>ProjectTimeline!$H$31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ProjectTimeline!$H$32:$H$63</c:f>
              <c:numCache>
                <c:formatCode>General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365</c:v>
                </c:pt>
                <c:pt idx="8">
                  <c:v>365</c:v>
                </c:pt>
                <c:pt idx="9">
                  <c:v>306</c:v>
                </c:pt>
                <c:pt idx="10">
                  <c:v>306</c:v>
                </c:pt>
                <c:pt idx="11">
                  <c:v>366</c:v>
                </c:pt>
                <c:pt idx="12">
                  <c:v>366</c:v>
                </c:pt>
                <c:pt idx="13">
                  <c:v>547</c:v>
                </c:pt>
                <c:pt idx="14">
                  <c:v>457</c:v>
                </c:pt>
                <c:pt idx="15">
                  <c:v>366</c:v>
                </c:pt>
                <c:pt idx="16">
                  <c:v>458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3-4061-83AF-43EE974744FB}"/>
            </c:ext>
          </c:extLst>
        </c:ser>
        <c:ser>
          <c:idx val="4"/>
          <c:order val="3"/>
          <c:tx>
            <c:strRef>
              <c:f>ProjectTimeline!$I$31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ProjectTimeline!$I$32:$I$63</c:f>
              <c:numCache>
                <c:formatCode>General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276</c:v>
                </c:pt>
                <c:pt idx="18">
                  <c:v>366</c:v>
                </c:pt>
                <c:pt idx="19">
                  <c:v>336</c:v>
                </c:pt>
                <c:pt idx="20">
                  <c:v>212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43-4061-83AF-43EE974744FB}"/>
            </c:ext>
          </c:extLst>
        </c:ser>
        <c:ser>
          <c:idx val="5"/>
          <c:order val="4"/>
          <c:tx>
            <c:strRef>
              <c:f>ProjectTimeline!$J$31</c:f>
              <c:strCache>
                <c:ptCount val="1"/>
                <c:pt idx="0">
                  <c:v>Brown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ProjectTimeline!$J$32:$J$63</c:f>
              <c:numCache>
                <c:formatCode>General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457</c:v>
                </c:pt>
                <c:pt idx="22">
                  <c:v>365</c:v>
                </c:pt>
                <c:pt idx="23">
                  <c:v>456</c:v>
                </c:pt>
                <c:pt idx="24">
                  <c:v>424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3-4061-83AF-43EE974744FB}"/>
            </c:ext>
          </c:extLst>
        </c:ser>
        <c:ser>
          <c:idx val="6"/>
          <c:order val="5"/>
          <c:tx>
            <c:strRef>
              <c:f>ProjectTimeline!$K$31</c:f>
              <c:strCache>
                <c:ptCount val="1"/>
                <c:pt idx="0">
                  <c:v>Orange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ProjectTimeline!$K$32:$K$63</c:f>
              <c:numCache>
                <c:formatCode>General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3-4061-83AF-43EE974744FB}"/>
            </c:ext>
          </c:extLst>
        </c:ser>
        <c:ser>
          <c:idx val="7"/>
          <c:order val="6"/>
          <c:tx>
            <c:strRef>
              <c:f>ProjectTimeline!$L$31</c:f>
              <c:strCache>
                <c:ptCount val="1"/>
                <c:pt idx="0">
                  <c:v>Purple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ProjectTimeline!$A$32:$B$63</c:f>
              <c:multiLvlStrCache>
                <c:ptCount val="31"/>
                <c:lvl>
                  <c:pt idx="1">
                    <c:v>Preliminary Technical Design</c:v>
                  </c:pt>
                  <c:pt idx="2">
                    <c:v>Preliminary Electronic Design</c:v>
                  </c:pt>
                  <c:pt idx="3">
                    <c:v>TPC and TOF requirements</c:v>
                  </c:pt>
                  <c:pt idx="4">
                    <c:v>Market research</c:v>
                  </c:pt>
                  <c:pt idx="5">
                    <c:v>Literature Studies</c:v>
                  </c:pt>
                  <c:pt idx="6">
                    <c:v>Cost Estimates</c:v>
                  </c:pt>
                  <c:pt idx="7">
                    <c:v>Scintilator characterization</c:v>
                  </c:pt>
                  <c:pt idx="8">
                    <c:v>SiPM characterization</c:v>
                  </c:pt>
                  <c:pt idx="9">
                    <c:v>(PW-NCBJ) Front-End Characterization</c:v>
                  </c:pt>
                  <c:pt idx="10">
                    <c:v>(PW-NCBJ) Power supply and temperature compensation</c:v>
                  </c:pt>
                  <c:pt idx="11">
                    <c:v>(PW) Digital electronic characterization</c:v>
                  </c:pt>
                  <c:pt idx="12">
                    <c:v>(NCBJ) Detector response simulation</c:v>
                  </c:pt>
                  <c:pt idx="13">
                    <c:v>(UJK) Cosmic-ray simulation</c:v>
                  </c:pt>
                  <c:pt idx="14">
                    <c:v>(Wrocław) MPD detectors spectra simulation</c:v>
                  </c:pt>
                  <c:pt idx="15">
                    <c:v>Veto response and background subtraction</c:v>
                  </c:pt>
                  <c:pt idx="16">
                    <c:v>Integration</c:v>
                  </c:pt>
                  <c:pt idx="17">
                    <c:v>Detail Design of MCORD demonstartor</c:v>
                  </c:pt>
                  <c:pt idx="18">
                    <c:v>Procurement of modules for MCORD demonstrator</c:v>
                  </c:pt>
                  <c:pt idx="19">
                    <c:v>MCORD demonstrator laboratory test</c:v>
                  </c:pt>
                  <c:pt idx="20">
                    <c:v>MCORD demonstrator instalation at MPD</c:v>
                  </c:pt>
                  <c:pt idx="21">
                    <c:v>Detail Design of MCORD</c:v>
                  </c:pt>
                  <c:pt idx="22">
                    <c:v>Procurement of modules for MCORD</c:v>
                  </c:pt>
                  <c:pt idx="23">
                    <c:v>MCORD laboratory tests</c:v>
                  </c:pt>
                  <c:pt idx="24">
                    <c:v>MCORD instalation at MPD</c:v>
                  </c:pt>
                  <c:pt idx="27">
                    <c:v>Milestones raports</c:v>
                  </c:pt>
                  <c:pt idx="28">
                    <c:v>Administration</c:v>
                  </c:pt>
                  <c:pt idx="29">
                    <c:v>Documentation</c:v>
                  </c:pt>
                  <c:pt idx="30">
                    <c:v>Operational use</c:v>
                  </c:pt>
                </c:lvl>
                <c:lvl>
                  <c:pt idx="1">
                    <c:v>Conceptual Design</c:v>
                  </c:pt>
                  <c:pt idx="7">
                    <c:v>Module Optimisation</c:v>
                  </c:pt>
                  <c:pt idx="17">
                    <c:v>Demonstrator constr.</c:v>
                  </c:pt>
                  <c:pt idx="21">
                    <c:v>Final detector constr.</c:v>
                  </c:pt>
                  <c:pt idx="27">
                    <c:v>Other</c:v>
                  </c:pt>
                </c:lvl>
              </c:multiLvlStrCache>
            </c:multiLvlStrRef>
          </c:cat>
          <c:val>
            <c:numRef>
              <c:f>ProjectTimeline!$L$32:$L$63</c:f>
              <c:numCache>
                <c:formatCode>General</c:formatCode>
                <c:ptCount val="3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1186</c:v>
                </c:pt>
                <c:pt idx="28">
                  <c:v>1278</c:v>
                </c:pt>
                <c:pt idx="29">
                  <c:v>1461</c:v>
                </c:pt>
                <c:pt idx="30">
                  <c:v>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43-4061-83AF-43EE974744FB}"/>
            </c:ext>
          </c:extLst>
        </c:ser>
        <c:gapWidth val="20"/>
        <c:overlap val="100"/>
        <c:axId val="90551424"/>
        <c:axId val="90552960"/>
      </c:barChart>
      <c:scatterChart>
        <c:scatterStyle val="lineMarker"/>
        <c:ser>
          <c:idx val="8"/>
          <c:order val="7"/>
          <c:tx>
            <c:strRef>
              <c:f>ProjectTimeline!$B$68</c:f>
              <c:strCache>
                <c:ptCount val="1"/>
                <c:pt idx="0">
                  <c:v>Milestone 1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alpha val="4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CatName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'[MCORD_project-timeline_ver1.xlsx]ProjectTimeline'!$C$68,'[MCORD_project-timeline_ver1.xlsx]ProjectTimeline'!$C$68</c:f>
              <c:numCache>
                <c:formatCode>dd/mm/yyyy</c:formatCode>
                <c:ptCount val="2"/>
                <c:pt idx="0">
                  <c:v>43556</c:v>
                </c:pt>
                <c:pt idx="1">
                  <c:v>43556</c:v>
                </c:pt>
              </c:numCache>
            </c:numRef>
          </c:xVal>
          <c:yVal>
            <c:numRef>
              <c:f>ProjectTimeline!$D$68:$E$68</c:f>
              <c:numCache>
                <c:formatCode>0%</c:formatCode>
                <c:ptCount val="2"/>
                <c:pt idx="0">
                  <c:v>0.5</c:v>
                </c:pt>
                <c:pt idx="1">
                  <c:v>0.95000000000000029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F923-4553-B6A2-A589FB58A1B5}"/>
            </c:ext>
          </c:extLst>
        </c:ser>
        <c:ser>
          <c:idx val="9"/>
          <c:order val="8"/>
          <c:tx>
            <c:strRef>
              <c:f>ProjectTimeline!$B$69</c:f>
              <c:strCache>
                <c:ptCount val="1"/>
                <c:pt idx="0">
                  <c:v>Milestone 2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alpha val="4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CatName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'[MCORD_project-timeline_ver1.xlsx]ProjectTimeline'!$C$69,'[MCORD_project-timeline_ver1.xlsx]ProjectTimeline'!$C$69</c:f>
              <c:numCache>
                <c:formatCode>dd/mm/yyyy</c:formatCode>
                <c:ptCount val="2"/>
                <c:pt idx="0">
                  <c:v>43922</c:v>
                </c:pt>
                <c:pt idx="1">
                  <c:v>43922</c:v>
                </c:pt>
              </c:numCache>
            </c:numRef>
          </c:xVal>
          <c:yVal>
            <c:numRef>
              <c:f>ProjectTimeline!$D$69:$E$69</c:f>
              <c:numCache>
                <c:formatCode>0%</c:formatCode>
                <c:ptCount val="2"/>
                <c:pt idx="0">
                  <c:v>0.25</c:v>
                </c:pt>
                <c:pt idx="1">
                  <c:v>0.95000000000000029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F923-4553-B6A2-A589FB58A1B5}"/>
            </c:ext>
          </c:extLst>
        </c:ser>
        <c:ser>
          <c:idx val="10"/>
          <c:order val="9"/>
          <c:tx>
            <c:strRef>
              <c:f>ProjectTimeline!$B$70</c:f>
              <c:strCache>
                <c:ptCount val="1"/>
                <c:pt idx="0">
                  <c:v>Milestone 3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alpha val="41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CatName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'[MCORD_project-timeline_ver1.xlsx]ProjectTimeline'!$C$70,'[MCORD_project-timeline_ver1.xlsx]ProjectTimeline'!$C$70</c:f>
              <c:numCache>
                <c:formatCode>dd/mm/yyyy</c:formatCode>
                <c:ptCount val="2"/>
                <c:pt idx="0">
                  <c:v>44287</c:v>
                </c:pt>
                <c:pt idx="1">
                  <c:v>44287</c:v>
                </c:pt>
              </c:numCache>
            </c:numRef>
          </c:xVal>
          <c:yVal>
            <c:numRef>
              <c:f>ProjectTimeline!$D$70:$E$70</c:f>
              <c:numCache>
                <c:formatCode>0%</c:formatCode>
                <c:ptCount val="2"/>
                <c:pt idx="0">
                  <c:v>0.1</c:v>
                </c:pt>
                <c:pt idx="1">
                  <c:v>0.95000000000000029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F923-4553-B6A2-A589FB58A1B5}"/>
            </c:ext>
          </c:extLst>
        </c:ser>
        <c:ser>
          <c:idx val="11"/>
          <c:order val="10"/>
          <c:tx>
            <c:strRef>
              <c:f>ProjectTimeline!$B$71</c:f>
              <c:strCache>
                <c:ptCount val="1"/>
                <c:pt idx="0">
                  <c:v>Milestone 4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140721978209516"/>
                </c:manualLayout>
              </c:layout>
              <c:dLblPos val="l"/>
              <c:showCatName val="1"/>
              <c:showSerName val="1"/>
              <c:separator>
</c:separator>
            </c:dLbl>
            <c:spPr>
              <a:solidFill>
                <a:schemeClr val="bg1">
                  <a:alpha val="41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CatName val="1"/>
            <c:showSer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'[MCORD_project-timeline_ver1.xlsx]ProjectTimeline'!$C$71,'[MCORD_project-timeline_ver1.xlsx]ProjectTimeline'!$C$71</c:f>
              <c:numCache>
                <c:formatCode>dd/mm/yyyy</c:formatCode>
                <c:ptCount val="2"/>
                <c:pt idx="0">
                  <c:v>44652</c:v>
                </c:pt>
                <c:pt idx="1">
                  <c:v>44652</c:v>
                </c:pt>
              </c:numCache>
            </c:numRef>
          </c:xVal>
          <c:yVal>
            <c:numRef>
              <c:f>ProjectTimeline!$D$71:$E$71</c:f>
              <c:numCache>
                <c:formatCode>0%</c:formatCode>
                <c:ptCount val="2"/>
                <c:pt idx="0">
                  <c:v>0.30000000000000016</c:v>
                </c:pt>
                <c:pt idx="1">
                  <c:v>0.95000000000000029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F923-4553-B6A2-A589FB58A1B5}"/>
            </c:ext>
          </c:extLst>
        </c:ser>
        <c:axId val="90572672"/>
        <c:axId val="90571136"/>
      </c:scatterChart>
      <c:catAx>
        <c:axId val="90551424"/>
        <c:scaling>
          <c:orientation val="maxMin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552960"/>
        <c:crosses val="autoZero"/>
        <c:auto val="1"/>
        <c:lblAlgn val="ctr"/>
        <c:lblOffset val="100"/>
        <c:tickLblSkip val="1"/>
      </c:catAx>
      <c:valAx>
        <c:axId val="90552960"/>
        <c:scaling>
          <c:orientation val="minMax"/>
          <c:max val="44700"/>
          <c:min val="4315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 d\,\ yyyy;@" sourceLinked="0"/>
        <c:majorTickMark val="none"/>
        <c:tickLblPos val="nextTo"/>
        <c:spPr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551424"/>
        <c:crosses val="autoZero"/>
        <c:crossBetween val="between"/>
        <c:majorUnit val="30"/>
      </c:valAx>
      <c:valAx>
        <c:axId val="90571136"/>
        <c:scaling>
          <c:orientation val="minMax"/>
          <c:max val="1"/>
        </c:scaling>
        <c:delete val="1"/>
        <c:axPos val="r"/>
        <c:numFmt formatCode="General" sourceLinked="0"/>
        <c:tickLblPos val="nextTo"/>
        <c:crossAx val="90572672"/>
        <c:crosses val="max"/>
        <c:crossBetween val="midCat"/>
        <c:majorUnit val="1"/>
      </c:valAx>
      <c:valAx>
        <c:axId val="90572672"/>
        <c:scaling>
          <c:orientation val="minMax"/>
        </c:scaling>
        <c:delete val="1"/>
        <c:axPos val="b"/>
        <c:numFmt formatCode="dd/mm/yyyy" sourceLinked="1"/>
        <c:tickLblPos val="nextTo"/>
        <c:crossAx val="90571136"/>
        <c:crosses val="autoZero"/>
        <c:crossBetween val="midCat"/>
      </c:valAx>
      <c:spPr>
        <a:noFill/>
        <a:ln>
          <a:noFill/>
        </a:ln>
        <a:effectLst/>
      </c:spPr>
    </c:plotArea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814D-DC0D-EC41-849D-8A33F1437B6B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8F6D-BD33-D44E-8601-FF95575FE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13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6D5E19-91E3-4E5C-A451-7AAD71499F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7622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55F9D-64FE-404F-AD4D-FFA44D237CDA}" type="datetime1">
              <a:rPr lang="pl-PL" smtClean="0"/>
              <a:t>30.10.2018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225F1-097E-4726-9960-BA65379CF3A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6030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F9CE8-EFDE-45CE-9AF7-7EE755FDE5B0}" type="datetime1">
              <a:rPr lang="pl-PL" smtClean="0"/>
              <a:t>30.10.2018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477C6-64D0-4D73-8D5C-EC3E47B0244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409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F4DEF-1355-4587-92C2-371D36DA0D1A}" type="datetime1">
              <a:rPr lang="pl-PL" smtClean="0"/>
              <a:t>30.10.2018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2D0E-B610-4C1A-B9A2-7C98BDA703A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2406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D935A-61E7-4940-8514-2A5304E05E4C}" type="datetime1">
              <a:rPr lang="pl-PL" smtClean="0"/>
              <a:t>30.10.2018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6113F-9960-4406-8005-4F5099C4F0D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94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79DBF6-0180-43EA-B2C1-9D9B873805F1}" type="datetime1">
              <a:rPr lang="pl-PL" smtClean="0"/>
              <a:t>30.10.2018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9679-5067-4042-B6F8-3B216C583C4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131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AEA0B-144E-4891-9008-6D2217B65BAF}" type="datetime1">
              <a:rPr lang="pl-PL" smtClean="0"/>
              <a:t>30.10.2018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96C5A-60A1-4BB8-9342-F8F437C4C44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8464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CE136-5344-4102-B217-B35DE82CC5F0}" type="datetime1">
              <a:rPr lang="pl-PL" smtClean="0"/>
              <a:t>30.10.2018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B5DAA-63A2-47D0-A5A6-107CEDBEC67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289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367E7-D44A-4832-9725-5D2132A6D90A}" type="datetime1">
              <a:rPr lang="pl-PL" smtClean="0"/>
              <a:t>30.10.2018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887A-FC19-46B4-A3F8-7ED77FC5716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567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9175B-AFF4-4E92-8EE1-F811CF6E4BBD}" type="datetime1">
              <a:rPr lang="pl-PL" smtClean="0"/>
              <a:t>30.10.2018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5654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83425-679E-4453-AD16-CE9EA3B6B7AD}" type="datetime1">
              <a:rPr lang="pl-PL" smtClean="0"/>
              <a:t>30.10.2018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109A8-30E6-4970-8CB3-0A4D9E5BF2A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969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856B6-056D-4C59-9553-AFF0E9A3F5A1}" type="datetime1">
              <a:rPr lang="pl-PL" smtClean="0"/>
              <a:t>30.10.2018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32D-58D0-4C28-A9CF-8A208BC9A7D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6917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833AAC-154D-4876-B559-96523DCD987B}" type="datetime1">
              <a:rPr lang="pl-PL" smtClean="0"/>
              <a:t>30.10.2018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097636-A90F-4A32-9767-CC0449FFA2E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484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/index.php?title=AIRshower_Extended_Simulations&amp;action=edit&amp;redlink=1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844" y="142852"/>
            <a:ext cx="6143668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pl-PL" sz="4800" b="1" dirty="0" smtClean="0">
                <a:solidFill>
                  <a:schemeClr val="tx1"/>
                </a:solidFill>
                <a:latin typeface="+mj-lt"/>
              </a:rPr>
              <a:t>MCORD</a:t>
            </a:r>
            <a:r>
              <a:rPr lang="en-US" altLang="pl-PL" sz="40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pl-PL" sz="3200" b="1" dirty="0" smtClean="0">
                <a:solidFill>
                  <a:schemeClr val="tx1"/>
                </a:solidFill>
                <a:latin typeface="+mj-lt"/>
              </a:rPr>
              <a:t>MPD Cosmic Ray Detector for NICA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pl-PL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by </a:t>
            </a:r>
            <a:r>
              <a:rPr lang="en-US" altLang="pl-PL" sz="2000" dirty="0" smtClean="0">
                <a:solidFill>
                  <a:schemeClr val="tx1"/>
                </a:solidFill>
                <a:cs typeface="Arial" charset="0"/>
              </a:rPr>
              <a:t>Polish consortium NICA-PL</a:t>
            </a:r>
            <a:endParaRPr lang="en-US" altLang="pl-PL" sz="20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l-PL" sz="20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pl-PL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Dr</a:t>
            </a:r>
            <a:r>
              <a:rPr lang="pl-PL" altLang="pl-PL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en-US" altLang="pl-PL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Bielewicz (NCBJ-</a:t>
            </a:r>
            <a:r>
              <a:rPr lang="en-US" altLang="pl-PL" sz="1600" dirty="0" err="1" smtClean="0">
                <a:solidFill>
                  <a:schemeClr val="tx1"/>
                </a:solidFill>
                <a:latin typeface="+mj-lt"/>
                <a:cs typeface="Arial" charset="0"/>
              </a:rPr>
              <a:t>Swierk</a:t>
            </a:r>
            <a:r>
              <a:rPr lang="en-US" altLang="pl-PL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, JINR</a:t>
            </a:r>
            <a:r>
              <a:rPr lang="en-US" altLang="pl-PL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endParaRPr lang="en-US" altLang="pl-PL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5122" name="Picture 2" descr="Znalezione obrazy dla zapytania logo politechnika warszaw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29132"/>
            <a:ext cx="1995525" cy="1995526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uniwersytet jana kochanowskiego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572140"/>
            <a:ext cx="1619250" cy="1019176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  <p:pic>
        <p:nvPicPr>
          <p:cNvPr id="7" name="Picture 5" descr="Jinr-big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071942"/>
            <a:ext cx="18413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2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85688" y="2841516"/>
            <a:ext cx="88583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Energy spectrum reconstruction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Implementation of m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ore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complex muon source definition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Launching particle tracking and the coincidence analysis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Design and validation of the pre-demon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tration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system , which will be built at NCBJ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Evaluate the muon detection for scintillators of various size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50 – 200 cm length bars</a:t>
            </a: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 – 20 cm width</a:t>
            </a: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 – 5 cm thick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Comparison and calibration with experimental data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pl-PL" sz="3200" b="1" dirty="0" err="1" smtClean="0">
                <a:solidFill>
                  <a:schemeClr val="tx1"/>
                </a:solidFill>
              </a:rPr>
              <a:t>Conceptual</a:t>
            </a:r>
            <a:r>
              <a:rPr lang="pl-PL" sz="3200" b="1" dirty="0" smtClean="0">
                <a:solidFill>
                  <a:schemeClr val="tx1"/>
                </a:solidFill>
              </a:rPr>
              <a:t> Design - </a:t>
            </a:r>
            <a:r>
              <a:rPr lang="pl-PL" sz="3200" dirty="0" err="1" smtClean="0">
                <a:solidFill>
                  <a:schemeClr val="tx1"/>
                </a:solidFill>
              </a:rPr>
              <a:t>simulations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2844" y="928670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pl-PL" altLang="pl-PL" sz="2800" dirty="0" smtClean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altLang="pl-PL" sz="2800" dirty="0" err="1" smtClean="0">
                <a:solidFill>
                  <a:schemeClr val="tx1"/>
                </a:solidFill>
                <a:cs typeface="Arial" charset="0"/>
              </a:rPr>
              <a:t>imulations</a:t>
            </a:r>
            <a:r>
              <a:rPr lang="en-US" altLang="pl-PL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of muon energy deposition in plastic scintillator </a:t>
            </a:r>
            <a:r>
              <a:rPr lang="en-US" sz="2800" b="1" dirty="0" smtClean="0">
                <a:solidFill>
                  <a:schemeClr val="tx1"/>
                </a:solidFill>
              </a:rPr>
              <a:t>(MCNPX and GEANT4),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multi-purpose shower simulation program</a:t>
            </a:r>
            <a:r>
              <a:rPr lang="pl-PL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i="1" dirty="0" smtClean="0">
                <a:solidFill>
                  <a:schemeClr val="tx1"/>
                </a:solidFill>
              </a:rPr>
              <a:t>air</a:t>
            </a:r>
            <a:r>
              <a:rPr lang="en-US" sz="2800" dirty="0" smtClean="0">
                <a:solidFill>
                  <a:schemeClr val="tx1"/>
                </a:solidFill>
              </a:rPr>
              <a:t> shower development</a:t>
            </a: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</a:rPr>
              <a:t>(CORSICA and </a:t>
            </a:r>
            <a:r>
              <a:rPr lang="pl-PL" sz="2800" b="1" dirty="0" err="1" smtClean="0">
                <a:solidFill>
                  <a:schemeClr val="tx1"/>
                </a:solidFill>
              </a:rPr>
              <a:t>Showersim</a:t>
            </a:r>
            <a:r>
              <a:rPr lang="pl-PL" sz="2800" b="1" dirty="0" smtClean="0">
                <a:solidFill>
                  <a:schemeClr val="tx1"/>
                </a:solidFill>
              </a:rPr>
              <a:t>)</a:t>
            </a:r>
            <a:endParaRPr lang="en-US" altLang="pl-PL" sz="28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9" name="Symbol zastępczy stopki 2"/>
          <p:cNvSpPr txBox="1">
            <a:spLocks/>
          </p:cNvSpPr>
          <p:nvPr/>
        </p:nvSpPr>
        <p:spPr>
          <a:xfrm>
            <a:off x="2411760" y="6309320"/>
            <a:ext cx="482453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t>Marcin Bielewicz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t>, tytuł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Tahoma" charset="0"/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7C019110-A3FE-4DC4-9929-256923FE579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Tahoma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57554" y="1000108"/>
            <a:ext cx="23574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The first MCNPX simulation of muon energy deposition in plastic scintillator</a:t>
            </a:r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 for NICA</a:t>
            </a:r>
            <a:endParaRPr lang="en-US" sz="14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Energy spectrum reconstruction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Cylindrical plastic scintillator Ø20 × 2.5 cm</a:t>
            </a:r>
            <a:r>
              <a:rPr lang="en-US" sz="12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– the same </a:t>
            </a:r>
            <a:br>
              <a:rPr lang="en-US" sz="120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used for experiment at NCBJ</a:t>
            </a:r>
            <a:endParaRPr lang="en-US" sz="1200" baseline="300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The maximum energy deposition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is around 4 MeV - reasonable result,  assuming 2 MeV/cm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dE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dx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energy loss for muons </a:t>
            </a:r>
            <a:r>
              <a:rPr lang="pl-PL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in organic scintillator. Light generation due to ionization in plastic scintillator will be implemented in the near</a:t>
            </a:r>
            <a:r>
              <a:rPr lang="pl-PL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future.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85720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pl-PL" sz="3200" b="1" dirty="0" err="1" smtClean="0">
                <a:solidFill>
                  <a:schemeClr val="tx1"/>
                </a:solidFill>
              </a:rPr>
              <a:t>Conceptual</a:t>
            </a:r>
            <a:r>
              <a:rPr lang="pl-PL" sz="3200" b="1" dirty="0" smtClean="0">
                <a:solidFill>
                  <a:schemeClr val="tx1"/>
                </a:solidFill>
              </a:rPr>
              <a:t> Design - </a:t>
            </a:r>
            <a:r>
              <a:rPr lang="pl-PL" sz="3200" dirty="0" err="1" smtClean="0">
                <a:solidFill>
                  <a:schemeClr val="tx1"/>
                </a:solidFill>
              </a:rPr>
              <a:t>simulations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43636" y="5786454"/>
            <a:ext cx="241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j-lt"/>
              </a:rPr>
              <a:t>Geometry </a:t>
            </a:r>
            <a:r>
              <a:rPr lang="pl-PL" sz="1400" b="1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</a:rPr>
              <a:t> (40000 </a:t>
            </a:r>
            <a:r>
              <a:rPr lang="pl-PL" sz="1400" b="1" dirty="0" err="1" smtClean="0">
                <a:solidFill>
                  <a:schemeClr val="tx1"/>
                </a:solidFill>
                <a:latin typeface="+mj-lt"/>
              </a:rPr>
              <a:t>tracks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pl-PL" sz="1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182469"/>
              </p:ext>
            </p:extLst>
          </p:nvPr>
        </p:nvGraphicFramePr>
        <p:xfrm>
          <a:off x="5500694" y="642918"/>
          <a:ext cx="4129164" cy="3024336"/>
        </p:xfrm>
        <a:graphic>
          <a:graphicData uri="http://schemas.openxmlformats.org/presentationml/2006/ole">
            <p:oleObj spid="_x0000_s95234" name="Graph" r:id="rId4" imgW="3981450" imgH="2914650" progId="">
              <p:embed/>
            </p:oleObj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6072198" y="350043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j-lt"/>
              </a:rPr>
              <a:t>Energy </a:t>
            </a:r>
            <a:r>
              <a:rPr lang="pl-PL" sz="1400" b="1" dirty="0" err="1" smtClean="0">
                <a:solidFill>
                  <a:schemeClr val="tx1"/>
                </a:solidFill>
                <a:latin typeface="+mj-lt"/>
              </a:rPr>
              <a:t>deposition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</a:rPr>
              <a:t> spectrum</a:t>
            </a:r>
            <a:endParaRPr lang="pl-PL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Obraz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20812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7715272" y="407194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µ</a:t>
            </a:r>
          </a:p>
        </p:txBody>
      </p:sp>
      <p:pic>
        <p:nvPicPr>
          <p:cNvPr id="19" name="Obraz 18" descr="track_vis_cross_section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571768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v1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3143272" cy="254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rostokąt 20"/>
          <p:cNvSpPr/>
          <p:nvPr/>
        </p:nvSpPr>
        <p:spPr>
          <a:xfrm>
            <a:off x="0" y="60007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Energy deposition spectra of 2 </a:t>
            </a:r>
            <a:r>
              <a:rPr lang="en-US" sz="1200" b="1" dirty="0" err="1" smtClean="0">
                <a:solidFill>
                  <a:schemeClr val="tx1"/>
                </a:solidFill>
              </a:rPr>
              <a:t>GeV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monoenergetic</a:t>
            </a:r>
            <a:r>
              <a:rPr lang="en-US" sz="1200" b="1" dirty="0" smtClean="0">
                <a:solidFill>
                  <a:schemeClr val="tx1"/>
                </a:solidFill>
              </a:rPr>
              <a:t> muons 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9" name="Symbol zastępczy stopki 2"/>
          <p:cNvSpPr txBox="1">
            <a:spLocks/>
          </p:cNvSpPr>
          <p:nvPr/>
        </p:nvSpPr>
        <p:spPr>
          <a:xfrm>
            <a:off x="2411760" y="6309320"/>
            <a:ext cx="482453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t>Marcin Bielewicz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t>, tytuł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Tahoma" charset="0"/>
            </a:endParaRPr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7C019110-A3FE-4DC4-9929-256923FE579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Tahoma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Tahoma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5720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pl-PL" sz="3200" b="1" dirty="0" err="1" smtClean="0">
                <a:solidFill>
                  <a:schemeClr val="tx1"/>
                </a:solidFill>
              </a:rPr>
              <a:t>Conceptual</a:t>
            </a:r>
            <a:r>
              <a:rPr lang="pl-PL" sz="3200" b="1" dirty="0" smtClean="0">
                <a:solidFill>
                  <a:schemeClr val="tx1"/>
                </a:solidFill>
              </a:rPr>
              <a:t> Design - </a:t>
            </a:r>
            <a:r>
              <a:rPr lang="pl-PL" sz="3200" dirty="0" err="1" smtClean="0">
                <a:solidFill>
                  <a:schemeClr val="tx1"/>
                </a:solidFill>
              </a:rPr>
              <a:t>simulations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28794" y="857232"/>
            <a:ext cx="529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CORSICA simulation of Cosmic Showers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428860" y="3786190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Angular distribution of atmospheric cosmic shower particles 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57158" y="1428736"/>
          <a:ext cx="3613150" cy="2355850"/>
        </p:xfrm>
        <a:graphic>
          <a:graphicData uri="http://schemas.openxmlformats.org/presentationml/2006/ole">
            <p:oleObj spid="_x0000_s121859" name="Acrobat Document" r:id="rId4" imgW="3613076" imgH="2355827" progId="AcroExch.Document.11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285720" y="4000504"/>
          <a:ext cx="3613150" cy="2355850"/>
        </p:xfrm>
        <a:graphic>
          <a:graphicData uri="http://schemas.openxmlformats.org/presentationml/2006/ole">
            <p:oleObj spid="_x0000_s121860" name="Acrobat Document" r:id="rId5" imgW="3613076" imgH="2355827" progId="AcroExch.Document.11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4929190" y="1500174"/>
          <a:ext cx="3613150" cy="2355850"/>
        </p:xfrm>
        <a:graphic>
          <a:graphicData uri="http://schemas.openxmlformats.org/presentationml/2006/ole">
            <p:oleObj spid="_x0000_s121861" name="Acrobat Document" r:id="rId6" imgW="3613076" imgH="2355827" progId="AcroExch.Document.11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4929190" y="4071942"/>
          <a:ext cx="3613150" cy="2355850"/>
        </p:xfrm>
        <a:graphic>
          <a:graphicData uri="http://schemas.openxmlformats.org/presentationml/2006/ole">
            <p:oleObj spid="_x0000_s121862" name="Acrobat Document" r:id="rId7" imgW="3613076" imgH="235582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14348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pl-PL" sz="3200" dirty="0" smtClean="0">
                <a:solidFill>
                  <a:schemeClr val="tx1"/>
                </a:solidFill>
              </a:rPr>
              <a:t>3. </a:t>
            </a:r>
            <a:r>
              <a:rPr lang="en-US" sz="3200" dirty="0" smtClean="0">
                <a:solidFill>
                  <a:schemeClr val="tx1"/>
                </a:solidFill>
              </a:rPr>
              <a:t>Design, mo</a:t>
            </a:r>
            <a:r>
              <a:rPr lang="pl-PL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</a:rPr>
              <a:t>deling</a:t>
            </a:r>
            <a:r>
              <a:rPr lang="en-US" sz="3200" dirty="0" smtClean="0">
                <a:solidFill>
                  <a:schemeClr val="tx1"/>
                </a:solidFill>
              </a:rPr>
              <a:t> proposition</a:t>
            </a:r>
          </a:p>
        </p:txBody>
      </p:sp>
      <p:pic>
        <p:nvPicPr>
          <p:cNvPr id="6" name="Obraz 5" descr="MCORD_project 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857232"/>
            <a:ext cx="3217091" cy="4714884"/>
          </a:xfrm>
          <a:prstGeom prst="rect">
            <a:avLst/>
          </a:prstGeom>
        </p:spPr>
      </p:pic>
      <p:pic>
        <p:nvPicPr>
          <p:cNvPr id="7" name="Obraz 6" descr="MCORD_project v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857232"/>
            <a:ext cx="3214710" cy="470245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28596" y="5786454"/>
            <a:ext cx="370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surface</a:t>
            </a:r>
            <a:r>
              <a:rPr lang="pl-PL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on half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ircumference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929190" y="585789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One surface on full circumference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928926" y="3214686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pl-PL" sz="3200" dirty="0" smtClean="0">
                <a:solidFill>
                  <a:schemeClr val="tx1"/>
                </a:solidFill>
              </a:rPr>
              <a:t>3. </a:t>
            </a:r>
            <a:r>
              <a:rPr lang="en-US" sz="3200" dirty="0" smtClean="0">
                <a:solidFill>
                  <a:schemeClr val="tx1"/>
                </a:solidFill>
              </a:rPr>
              <a:t>Design, mo</a:t>
            </a:r>
            <a:r>
              <a:rPr lang="pl-PL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</a:rPr>
              <a:t>deling</a:t>
            </a:r>
            <a:r>
              <a:rPr lang="en-US" sz="3200" dirty="0" smtClean="0">
                <a:solidFill>
                  <a:schemeClr val="tx1"/>
                </a:solidFill>
              </a:rPr>
              <a:t> proposition</a:t>
            </a:r>
          </a:p>
        </p:txBody>
      </p:sp>
      <p:pic>
        <p:nvPicPr>
          <p:cNvPr id="12" name="Picture 2" descr="C:\Swierk\2018 NICA project\MCORD Cosmic Ray\Technical Report MCORD\MCORD 1 MPD pod ka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7126387" cy="3643338"/>
          </a:xfrm>
          <a:prstGeom prst="rect">
            <a:avLst/>
          </a:prstGeom>
          <a:noFill/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0" y="5429264"/>
            <a:ext cx="4714908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MCORD on MPD scheme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Swierk\2018 NICA project\MCORD Cosmic Ray\Technical Report MCORD\MCORD 1 MPD przekr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4138603" cy="2017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285728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pl-PL" sz="3200" dirty="0" smtClean="0">
                <a:solidFill>
                  <a:schemeClr val="tx1"/>
                </a:solidFill>
              </a:rPr>
              <a:t>3. </a:t>
            </a:r>
            <a:r>
              <a:rPr lang="en-US" sz="3200" dirty="0" smtClean="0">
                <a:solidFill>
                  <a:schemeClr val="tx1"/>
                </a:solidFill>
              </a:rPr>
              <a:t>Design, mo</a:t>
            </a:r>
            <a:r>
              <a:rPr lang="pl-PL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</a:rPr>
              <a:t>deling</a:t>
            </a:r>
            <a:r>
              <a:rPr lang="en-US" sz="3200" dirty="0" smtClean="0">
                <a:solidFill>
                  <a:schemeClr val="tx1"/>
                </a:solidFill>
              </a:rPr>
              <a:t> proposition</a:t>
            </a: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285720" y="5286388"/>
            <a:ext cx="528638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Scintilators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pl-P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Swierk\2018 NICA project\MCORD Cosmic Ray\Technical Report MCORD\Modul 18 scyntylator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57752" cy="3848654"/>
          </a:xfrm>
          <a:prstGeom prst="rect">
            <a:avLst/>
          </a:prstGeom>
          <a:noFill/>
        </p:spPr>
      </p:pic>
      <p:pic>
        <p:nvPicPr>
          <p:cNvPr id="10" name="Picture 4" descr="C:\Swierk\2018 NICA project\MCORD Cosmic Ray\Technical Report MCORD\MCORD 1 tylko modul i scyntyl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714644" cy="532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714348" y="214290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3</a:t>
            </a:r>
            <a:r>
              <a:rPr lang="pl-PL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>Design, mo</a:t>
            </a:r>
            <a:r>
              <a:rPr lang="pl-PL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</a:rPr>
              <a:t>deling</a:t>
            </a:r>
            <a:r>
              <a:rPr lang="en-US" sz="3200" dirty="0" smtClean="0">
                <a:solidFill>
                  <a:schemeClr val="tx1"/>
                </a:solidFill>
              </a:rPr>
              <a:t> proposition</a:t>
            </a: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57224" y="857232"/>
            <a:ext cx="7495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MUON DETECTOR SCHEME OF ANALOG SIGNAL PATH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85918" y="592933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Photomultiplier are not </a:t>
            </a:r>
            <a:r>
              <a:rPr lang="pl-PL" dirty="0" smtClean="0">
                <a:solidFill>
                  <a:schemeClr val="tx1"/>
                </a:solidFill>
              </a:rPr>
              <a:t>so </a:t>
            </a:r>
            <a:r>
              <a:rPr lang="en-US" dirty="0" smtClean="0">
                <a:solidFill>
                  <a:schemeClr val="tx1"/>
                </a:solidFill>
              </a:rPr>
              <a:t>good </a:t>
            </a:r>
            <a:r>
              <a:rPr lang="pl-PL" dirty="0" smtClean="0">
                <a:solidFill>
                  <a:schemeClr val="tx1"/>
                </a:solidFill>
              </a:rPr>
              <a:t>for </a:t>
            </a:r>
            <a:r>
              <a:rPr lang="pl-PL" dirty="0" err="1" smtClean="0">
                <a:solidFill>
                  <a:schemeClr val="tx1"/>
                </a:solidFill>
              </a:rPr>
              <a:t>us</a:t>
            </a:r>
            <a:r>
              <a:rPr lang="en-US" dirty="0" smtClean="0">
                <a:solidFill>
                  <a:schemeClr val="tx1"/>
                </a:solidFill>
              </a:rPr>
              <a:t>!!!   MPPC are much better !!!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Obraz 8" descr="Muon_Detector_v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14414" y="1428736"/>
            <a:ext cx="6786610" cy="307183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42910" y="457200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Legend: S (violet) – plastic scintillator, (blue) – SiPM, P (red) – power supply with temperature compensation circuit, T (brown) – temperature sensor, A (green) – amplifier, D (yellow) – MicroTCA system with ADC boards, C (orange) – Analog Front End Module.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0" descr="b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54" name="Shape 54"/>
          <p:cNvSpPr/>
          <p:nvPr/>
        </p:nvSpPr>
        <p:spPr>
          <a:xfrm>
            <a:off x="2871300" y="1821667"/>
            <a:ext cx="4595700" cy="3331600"/>
          </a:xfrm>
          <a:prstGeom prst="roundRect">
            <a:avLst>
              <a:gd name="adj" fmla="val 659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2214546" y="1285860"/>
            <a:ext cx="42084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</a:rPr>
              <a:t>uTCA</a:t>
            </a:r>
            <a:r>
              <a:rPr lang="en-GB" dirty="0">
                <a:solidFill>
                  <a:schemeClr val="tx1"/>
                </a:solidFill>
              </a:rPr>
              <a:t> based modular muon trigger </a:t>
            </a:r>
            <a:r>
              <a:rPr lang="en-GB" dirty="0"/>
              <a:t>system</a:t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57158" y="1925633"/>
            <a:ext cx="1473817" cy="462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Detector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106750" y="2039867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AFE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106750" y="2662667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AFE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540150" y="1938633"/>
            <a:ext cx="1508400" cy="13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AMC FPGA</a:t>
            </a:r>
            <a:endParaRPr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FMC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carrier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018350" y="2039867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FMC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018350" y="2662667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FMC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742450" y="21664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106750" y="3724933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AFE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106750" y="4347733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AFE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3540150" y="3623700"/>
            <a:ext cx="1508400" cy="13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AMC FPGA</a:t>
            </a:r>
            <a:endParaRPr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FMC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carrier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3018350" y="3724933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FMC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3018350" y="4347733"/>
            <a:ext cx="635700" cy="4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FMC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2742450" y="38515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4042675" y="3216500"/>
            <a:ext cx="683400" cy="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12x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742450" y="27892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747200" y="44743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121450" y="5300333"/>
            <a:ext cx="4353000" cy="57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tx1"/>
                </a:solidFill>
              </a:rPr>
              <a:t>Another sub-trigger system (AFE + FMC + AMC +MCH)</a:t>
            </a:r>
            <a:endParaRPr sz="1300">
              <a:solidFill>
                <a:schemeClr val="tx1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304825" y="1938633"/>
            <a:ext cx="2030700" cy="305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tx1"/>
                </a:solidFill>
              </a:rPr>
              <a:t>MicroTCA</a:t>
            </a:r>
            <a:r>
              <a:rPr lang="en-GB" sz="2000" dirty="0">
                <a:solidFill>
                  <a:schemeClr val="tx1"/>
                </a:solidFill>
              </a:rPr>
              <a:t> Carrier Hub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(MCH Tongue 3)</a:t>
            </a:r>
            <a:endParaRPr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Xilinx FPGA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on board</a:t>
            </a:r>
            <a:endParaRPr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tx1"/>
                </a:solidFill>
              </a:rPr>
              <a:t>Main MCH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5048550" y="25078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048550" y="42397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6474450" y="4997833"/>
            <a:ext cx="341700" cy="850400"/>
          </a:xfrm>
          <a:prstGeom prst="leftUpArrow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6479700" y="4984500"/>
            <a:ext cx="635700" cy="1392000"/>
          </a:xfrm>
          <a:prstGeom prst="leftUpArrow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117850" y="5954967"/>
            <a:ext cx="4353000" cy="57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tx1"/>
                </a:solidFill>
              </a:rPr>
              <a:t>Another sub-trigger system (AFE + FMC + AMC +MCH)</a:t>
            </a:r>
            <a:endParaRPr sz="1300">
              <a:solidFill>
                <a:schemeClr val="tx1"/>
              </a:solidFill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7022525" y="5450200"/>
            <a:ext cx="15084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10G Ethernet / Aurora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830975" y="21664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830975" y="2789267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830975" y="38515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830975" y="44743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855050" y="54795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841213" y="6154933"/>
            <a:ext cx="266400" cy="2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354625" y="4241533"/>
            <a:ext cx="635700" cy="303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354625" y="3229267"/>
            <a:ext cx="683400" cy="34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6009000" y="1465567"/>
            <a:ext cx="1424700" cy="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MTCA crate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7500958" y="2071678"/>
            <a:ext cx="15084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10/40G Ethernet</a:t>
            </a:r>
            <a:endParaRPr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Muon trigger out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7473600" y="4357694"/>
            <a:ext cx="16704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Triggers @ SYNC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285720" y="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3</a:t>
            </a:r>
            <a:r>
              <a:rPr lang="pl-PL" sz="3200" dirty="0" smtClean="0">
                <a:solidFill>
                  <a:schemeClr val="tx1"/>
                </a:solidFill>
              </a:rPr>
              <a:t>.  </a:t>
            </a:r>
            <a:r>
              <a:rPr lang="en-US" sz="3200" dirty="0" smtClean="0">
                <a:solidFill>
                  <a:schemeClr val="tx1"/>
                </a:solidFill>
              </a:rPr>
              <a:t>Design, mo</a:t>
            </a:r>
            <a:r>
              <a:rPr lang="pl-PL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</a:rPr>
              <a:t>deling</a:t>
            </a:r>
            <a:r>
              <a:rPr lang="en-US" sz="3200" dirty="0" smtClean="0">
                <a:solidFill>
                  <a:schemeClr val="tx1"/>
                </a:solidFill>
              </a:rPr>
              <a:t> proposition</a:t>
            </a: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71472" y="857232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MUON DETECTOR SCHEME OF DIGITAL SIGNAL PATH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b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126" name="Shape 126"/>
          <p:cNvSpPr txBox="1">
            <a:spLocks noGrp="1"/>
          </p:cNvSpPr>
          <p:nvPr>
            <p:ph type="ctrTitle" idx="4294967295"/>
          </p:nvPr>
        </p:nvSpPr>
        <p:spPr>
          <a:xfrm>
            <a:off x="428596" y="428604"/>
            <a:ext cx="8520600" cy="1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/>
              <a:t>MicroTCA</a:t>
            </a:r>
            <a:r>
              <a:rPr lang="en-GB" sz="4000" dirty="0"/>
              <a:t> (MTCA) configuration</a:t>
            </a:r>
            <a:endParaRPr sz="4000"/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8660" y="1071546"/>
            <a:ext cx="5715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85720" y="3643314"/>
            <a:ext cx="4357686" cy="292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Standard MTCA crate (14U)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 smtClean="0">
                <a:solidFill>
                  <a:schemeClr val="tx1"/>
                </a:solidFill>
              </a:rPr>
              <a:t>(cable fi1,5cm 24 channels +8)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 smtClean="0">
                <a:solidFill>
                  <a:schemeClr val="tx1"/>
                </a:solidFill>
              </a:rPr>
              <a:t>(additional cable for 5V </a:t>
            </a:r>
            <a:r>
              <a:rPr lang="pl-PL" dirty="0" smtClean="0">
                <a:solidFill>
                  <a:schemeClr val="tx1"/>
                </a:solidFill>
              </a:rPr>
              <a:t>and 40V </a:t>
            </a:r>
            <a:r>
              <a:rPr lang="en-US" dirty="0" smtClean="0">
                <a:solidFill>
                  <a:schemeClr val="tx1"/>
                </a:solidFill>
              </a:rPr>
              <a:t>power)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Crate number depends on channel count and sampling speed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At 250MS/s: 192 channels / crate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At 125MS/s: 384 channels / crate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		(16 cables)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At 80MS/s: 576 channels / crate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At 50MS/s: 768 channels / crate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643438" y="5143512"/>
            <a:ext cx="4643470" cy="144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</a:rPr>
              <a:t>For several MTCAs one main MCH concentrate data from slaves MHCs to generate final muon trigger</a:t>
            </a:r>
            <a:endParaRPr sz="2000" b="1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" name="Shape 9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643834" y="1214422"/>
            <a:ext cx="1366200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4857752" y="1357298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Analog</a:t>
            </a:r>
            <a:r>
              <a:rPr lang="en-GB" dirty="0" smtClean="0">
                <a:solidFill>
                  <a:schemeClr val="tx1"/>
                </a:solidFill>
              </a:rPr>
              <a:t> Front-End module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Shape 10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929586" y="2071678"/>
            <a:ext cx="1060887" cy="890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4786314" y="2285992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FPGA mezzanine card (FMC)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" name="Shape 11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7786710" y="3214686"/>
            <a:ext cx="1143957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4929190" y="3357562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AMC FMC carrier board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" name="Shape 121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358082" y="4143380"/>
            <a:ext cx="1633521" cy="88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4929190" y="4429132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MTCA Carrier Hub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285720" y="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sz="2400" dirty="0" smtClean="0">
                <a:solidFill>
                  <a:schemeClr val="tx1"/>
                </a:solidFill>
              </a:rPr>
              <a:t>3</a:t>
            </a:r>
            <a:r>
              <a:rPr lang="pl-PL" sz="2400" dirty="0" smtClean="0">
                <a:solidFill>
                  <a:schemeClr val="tx1"/>
                </a:solidFill>
              </a:rPr>
              <a:t>.  </a:t>
            </a:r>
            <a:r>
              <a:rPr lang="en-US" sz="2400" dirty="0" smtClean="0">
                <a:solidFill>
                  <a:schemeClr val="tx1"/>
                </a:solidFill>
              </a:rPr>
              <a:t>Design, mo</a:t>
            </a:r>
            <a:r>
              <a:rPr lang="pl-PL" sz="2400" dirty="0" smtClean="0">
                <a:solidFill>
                  <a:schemeClr val="tx1"/>
                </a:solidFill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</a:rPr>
              <a:t>deling</a:t>
            </a:r>
            <a:r>
              <a:rPr lang="en-US" sz="2400" dirty="0" smtClean="0">
                <a:solidFill>
                  <a:schemeClr val="tx1"/>
                </a:solidFill>
              </a:rPr>
              <a:t> proposition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357158" y="214290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4</a:t>
            </a:r>
            <a:r>
              <a:rPr lang="pl-PL" sz="2400" dirty="0" smtClean="0">
                <a:solidFill>
                  <a:schemeClr val="tx1"/>
                </a:solidFill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</a:rPr>
              <a:t>Conclusion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3970" name="Picture 2" descr="Znalezione obrazy dla zapytania ncbj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672958" cy="2362218"/>
          </a:xfrm>
          <a:prstGeom prst="rect">
            <a:avLst/>
          </a:prstGeom>
          <a:noFill/>
        </p:spPr>
      </p:pic>
      <p:pic>
        <p:nvPicPr>
          <p:cNvPr id="9" name="Picture 2" descr="Znalezione obrazy dla zapytania logo politechnika warszaw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928802"/>
            <a:ext cx="1066831" cy="1066832"/>
          </a:xfrm>
          <a:prstGeom prst="rect">
            <a:avLst/>
          </a:prstGeom>
          <a:noFill/>
        </p:spPr>
      </p:pic>
      <p:pic>
        <p:nvPicPr>
          <p:cNvPr id="10" name="Picture 4" descr="Znalezione obrazy dla zapytania uniwersytet jana kochanowskieg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8748" y="3143248"/>
            <a:ext cx="1165252" cy="73342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14282" y="785794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30 people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Including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18 scientists </a:t>
            </a:r>
            <a:r>
              <a:rPr lang="en-US" sz="2800" dirty="0" smtClean="0">
                <a:solidFill>
                  <a:schemeClr val="tx1"/>
                </a:solidFill>
              </a:rPr>
              <a:t>(professors </a:t>
            </a:r>
            <a:r>
              <a:rPr lang="en-US" sz="2800" dirty="0" smtClean="0">
                <a:solidFill>
                  <a:schemeClr val="tx1"/>
                </a:solidFill>
              </a:rPr>
              <a:t>and doctors) 12 engineers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from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 universities and 2 science institutes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282" y="3643314"/>
            <a:ext cx="7500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With knowledge and experience in digital and analog electronic</a:t>
            </a:r>
            <a:r>
              <a:rPr lang="pl-PL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scintillators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pl-PL" dirty="0" err="1" smtClean="0">
                <a:solidFill>
                  <a:schemeClr val="tx1"/>
                </a:solidFill>
              </a:rPr>
              <a:t>photodetectors</a:t>
            </a:r>
            <a:r>
              <a:rPr lang="en-US" dirty="0" smtClean="0">
                <a:solidFill>
                  <a:schemeClr val="tx1"/>
                </a:solidFill>
              </a:rPr>
              <a:t>, nuclear and astrophysics,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data acquisition and analysis, simulation and experiments.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42844" y="5000636"/>
            <a:ext cx="679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Our g</a:t>
            </a:r>
            <a:r>
              <a:rPr lang="pl-PL" sz="2000" b="1" dirty="0" err="1" smtClean="0">
                <a:solidFill>
                  <a:schemeClr val="tx1"/>
                </a:solidFill>
              </a:rPr>
              <a:t>r</a:t>
            </a:r>
            <a:r>
              <a:rPr lang="en-US" sz="2000" b="1" dirty="0" err="1" smtClean="0">
                <a:solidFill>
                  <a:schemeClr val="tx1"/>
                </a:solidFill>
              </a:rPr>
              <a:t>oup</a:t>
            </a:r>
            <a:r>
              <a:rPr lang="en-US" sz="2000" b="1" dirty="0" smtClean="0">
                <a:solidFill>
                  <a:schemeClr val="tx1"/>
                </a:solidFill>
              </a:rPr>
              <a:t> is a member of </a:t>
            </a:r>
            <a:r>
              <a:rPr lang="en-US" altLang="pl-PL" sz="2000" b="1" dirty="0" smtClean="0">
                <a:solidFill>
                  <a:schemeClr val="tx1"/>
                </a:solidFill>
                <a:cs typeface="Arial" charset="0"/>
              </a:rPr>
              <a:t>Polish consortium NICA-PL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5" descr="Jinr-big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214818"/>
            <a:ext cx="12997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14348" y="285728"/>
            <a:ext cx="7820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Outline</a:t>
            </a:r>
          </a:p>
          <a:p>
            <a:pPr marL="342900" indent="-342900"/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Cosmic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Ray Detector – Goals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Main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tasks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and schedule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Design, modeling proposition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Conclusion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2571736" cy="22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357158" y="214290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4</a:t>
            </a:r>
            <a:r>
              <a:rPr lang="pl-PL" sz="2400" dirty="0" smtClean="0">
                <a:solidFill>
                  <a:schemeClr val="tx1"/>
                </a:solidFill>
              </a:rPr>
              <a:t>.  </a:t>
            </a:r>
            <a:r>
              <a:rPr lang="pl-PL" sz="2400" dirty="0" err="1" smtClean="0">
                <a:solidFill>
                  <a:schemeClr val="tx1"/>
                </a:solidFill>
              </a:rPr>
              <a:t>Conclusion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3970" name="Picture 2" descr="Znalezione obrazy dla zapytania ncbj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672958" cy="2362218"/>
          </a:xfrm>
          <a:prstGeom prst="rect">
            <a:avLst/>
          </a:prstGeom>
          <a:noFill/>
        </p:spPr>
      </p:pic>
      <p:pic>
        <p:nvPicPr>
          <p:cNvPr id="9" name="Picture 2" descr="Znalezione obrazy dla zapytania logo politechnika warszaw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928802"/>
            <a:ext cx="1066831" cy="1066832"/>
          </a:xfrm>
          <a:prstGeom prst="rect">
            <a:avLst/>
          </a:prstGeom>
          <a:noFill/>
        </p:spPr>
      </p:pic>
      <p:pic>
        <p:nvPicPr>
          <p:cNvPr id="10" name="Picture 4" descr="Znalezione obrazy dla zapytania uniwersytet jana kochanowskieg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8748" y="3143248"/>
            <a:ext cx="1165252" cy="73342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71472" y="714356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Cosmic ray detector is necessary for good calibration of TPC and TOF, MPD detectors before finalizing of MPD construction.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Cosmic ray detector is helpful for good calibration of TPC and TOF, before each experimental session.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Additionally MCORD can be use to astrophysics observation like in another experiments.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Our team have realistic plan and possibilities for build this detector.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785918" y="6000768"/>
            <a:ext cx="679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Our g</a:t>
            </a:r>
            <a:r>
              <a:rPr lang="pl-PL" sz="2000" b="1" dirty="0" err="1" smtClean="0">
                <a:solidFill>
                  <a:schemeClr val="tx1"/>
                </a:solidFill>
              </a:rPr>
              <a:t>r</a:t>
            </a:r>
            <a:r>
              <a:rPr lang="en-US" sz="2000" b="1" dirty="0" err="1" smtClean="0">
                <a:solidFill>
                  <a:schemeClr val="tx1"/>
                </a:solidFill>
              </a:rPr>
              <a:t>oup</a:t>
            </a:r>
            <a:r>
              <a:rPr lang="en-US" sz="2000" b="1" dirty="0" smtClean="0">
                <a:solidFill>
                  <a:schemeClr val="tx1"/>
                </a:solidFill>
              </a:rPr>
              <a:t> is a member of </a:t>
            </a:r>
            <a:r>
              <a:rPr lang="en-US" altLang="pl-PL" sz="2000" b="1" dirty="0" smtClean="0">
                <a:solidFill>
                  <a:schemeClr val="tx1"/>
                </a:solidFill>
                <a:cs typeface="Arial" charset="0"/>
              </a:rPr>
              <a:t>Polish consortium NICA-PL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5" descr="Jinr-big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214818"/>
            <a:ext cx="12997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pic>
        <p:nvPicPr>
          <p:cNvPr id="6" name="Picture 4" descr="https://upload.wikimedia.org/wikipedia/commons/5/5e/Protonsh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797178" cy="364333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71604" y="1357298"/>
            <a:ext cx="5489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Thank You for Attention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Obraz 8" descr="detekto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4057650" cy="27051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71538" y="214290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l-PL" sz="3200" dirty="0" smtClean="0">
                <a:solidFill>
                  <a:schemeClr val="tx1"/>
                </a:solidFill>
                <a:cs typeface="Arial" charset="0"/>
              </a:rPr>
              <a:t>Polish consortium NICA-PL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095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908" y="0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37842" y="1357298"/>
            <a:ext cx="78203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Trigger (for testing or calibration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-before finishing of MPD (testing of TOF, ECAL modules and TPC)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-before experimental session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Veto (normal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mode -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track and time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window recognition)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______________________________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____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Additionally   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+mj-lt"/>
              <a:buAutoNum type="alphaLcParenR" startAt="3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Astrophysics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(muon shower and bundles)</a:t>
            </a:r>
          </a:p>
          <a:p>
            <a:pPr marL="342900" indent="-342900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   - unique for horizontal events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2910" y="21429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. 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Cosmic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Ray Detector – Goals</a:t>
            </a:r>
            <a:endParaRPr lang="pl-PL" sz="3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Obraz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4110" y="2000240"/>
            <a:ext cx="2269890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47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14348" y="21429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Cosmic Ray Detector – Goals</a:t>
            </a:r>
            <a:endParaRPr lang="pl-PL" sz="3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 descr="https://upload.wikimedia.org/wikipedia/commons/thumb/2/2c/AirShower.svg/709px-AirShowe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714488"/>
            <a:ext cx="4415511" cy="3533766"/>
          </a:xfrm>
          <a:prstGeom prst="rect">
            <a:avLst/>
          </a:prstGeom>
          <a:noFill/>
        </p:spPr>
      </p:pic>
      <p:pic>
        <p:nvPicPr>
          <p:cNvPr id="13316" name="Picture 4" descr="https://upload.wikimedia.org/wikipedia/commons/5/5e/Protonsh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4420929" cy="221457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28624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Cosmic ray air shower created by a 1TeV proton hitting the atmosphere 20 km above the Earth. The shower was simulated using the </a:t>
            </a:r>
            <a:r>
              <a:rPr lang="en-US" dirty="0" smtClean="0">
                <a:solidFill>
                  <a:schemeClr val="tx1"/>
                </a:solidFill>
                <a:hlinkClick r:id="rId5" tooltip="AIRshower Extended Simulations (page does not exist)"/>
              </a:rPr>
              <a:t>AIRES</a:t>
            </a:r>
            <a:r>
              <a:rPr lang="en-US" dirty="0" smtClean="0">
                <a:solidFill>
                  <a:schemeClr val="tx1"/>
                </a:solidFill>
              </a:rPr>
              <a:t> package.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85786" y="1142984"/>
            <a:ext cx="239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PRIMARY PARTICLE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28728" y="550070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GROUND LEVEL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10" y="714356"/>
            <a:ext cx="5069990" cy="2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14282" y="21429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Cosmic Ray Detector –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other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experiments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Obraz 5" descr="ACO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3643370" cy="2670395"/>
          </a:xfrm>
          <a:prstGeom prst="rect">
            <a:avLst/>
          </a:prstGeom>
        </p:spPr>
      </p:pic>
      <p:pic>
        <p:nvPicPr>
          <p:cNvPr id="7" name="Obraz 6" descr="ACORD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14422"/>
            <a:ext cx="3822700" cy="23622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929058" y="2071678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ALICE                   ACORDE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3425" name="Picture 1" descr="C:\Swierk\Moje i nasze Prace\Konferencja 2018_10 II Meeting MPD colaboration\ALEPH artic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3935410" cy="2404326"/>
          </a:xfrm>
          <a:prstGeom prst="rect">
            <a:avLst/>
          </a:prstGeom>
          <a:noFill/>
        </p:spPr>
      </p:pic>
      <p:pic>
        <p:nvPicPr>
          <p:cNvPr id="103426" name="Picture 2" descr="C:\Swierk\Moje i nasze Prace\Konferencja 2018_10 II Meeting MPD colaboration\LEP artic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3594095" cy="168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47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00034" y="21429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2</a:t>
            </a:r>
            <a:r>
              <a:rPr lang="pl-PL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>Main </a:t>
            </a:r>
            <a:r>
              <a:rPr lang="pl-PL" sz="3200" dirty="0" err="1" smtClean="0">
                <a:solidFill>
                  <a:schemeClr val="tx1"/>
                </a:solidFill>
              </a:rPr>
              <a:t>tasks</a:t>
            </a:r>
            <a:r>
              <a:rPr lang="en-US" sz="3200" dirty="0" smtClean="0">
                <a:solidFill>
                  <a:schemeClr val="tx1"/>
                </a:solidFill>
              </a:rPr>
              <a:t> and schedule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4282" y="1142984"/>
            <a:ext cx="70009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</a:rPr>
              <a:t>Conceptual Design </a:t>
            </a:r>
            <a:r>
              <a:rPr lang="en-US" sz="2000" dirty="0" smtClean="0">
                <a:solidFill>
                  <a:schemeClr val="tx1"/>
                </a:solidFill>
              </a:rPr>
              <a:t>(9-12 months)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	(Preliminary Technical and Electronic Design, Market Research, Literature Studies, Cost Estimates, TPC and TOF requirements)</a:t>
            </a:r>
          </a:p>
          <a:p>
            <a:pPr marL="342900" indent="-342900">
              <a:buFont typeface="+mj-lt"/>
              <a:buAutoNum type="romanUcPeriod" startAt="2"/>
            </a:pPr>
            <a:r>
              <a:rPr lang="en-US" sz="2400" b="1" dirty="0" smtClean="0">
                <a:solidFill>
                  <a:schemeClr val="tx1"/>
                </a:solidFill>
              </a:rPr>
              <a:t>Module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Optimization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(9-15 months )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	(Scintillator, Power Supply, </a:t>
            </a:r>
            <a:r>
              <a:rPr lang="en-US" sz="2000" dirty="0" err="1" smtClean="0">
                <a:solidFill>
                  <a:schemeClr val="tx1"/>
                </a:solidFill>
              </a:rPr>
              <a:t>Fron</a:t>
            </a:r>
            <a:r>
              <a:rPr lang="en-US" sz="2000" dirty="0" smtClean="0">
                <a:solidFill>
                  <a:schemeClr val="tx1"/>
                </a:solidFill>
              </a:rPr>
              <a:t>-End and Digital electronic characterization; Detector response, Cosmic-ray and MPD spectra simulation, Veto response, Integration  )</a:t>
            </a:r>
          </a:p>
          <a:p>
            <a:pPr marL="342900" indent="-342900">
              <a:buFont typeface="+mj-lt"/>
              <a:buAutoNum type="romanUcPeriod" startAt="3"/>
            </a:pPr>
            <a:r>
              <a:rPr lang="en-US" sz="2400" b="1" dirty="0" smtClean="0">
                <a:solidFill>
                  <a:schemeClr val="tx1"/>
                </a:solidFill>
              </a:rPr>
              <a:t>Demonstrator constr. </a:t>
            </a:r>
            <a:r>
              <a:rPr lang="en-US" sz="2000" dirty="0" smtClean="0">
                <a:solidFill>
                  <a:schemeClr val="tx1"/>
                </a:solidFill>
              </a:rPr>
              <a:t> (2-4 ready to use modules) (10-20 month) (Demo. detail design, Procurement of Modules, Lab. Tests, Installation on MPD</a:t>
            </a:r>
          </a:p>
          <a:p>
            <a:pPr marL="342900" indent="-342900">
              <a:buFont typeface="+mj-lt"/>
              <a:buAutoNum type="romanUcPeriod" startAt="3"/>
            </a:pPr>
            <a:r>
              <a:rPr lang="en-US" sz="2400" b="1" dirty="0" smtClean="0">
                <a:solidFill>
                  <a:schemeClr val="tx1"/>
                </a:solidFill>
              </a:rPr>
              <a:t>Final Detector constr. </a:t>
            </a:r>
            <a:r>
              <a:rPr lang="en-US" sz="2000" dirty="0" smtClean="0">
                <a:solidFill>
                  <a:schemeClr val="tx1"/>
                </a:solidFill>
              </a:rPr>
              <a:t>(all modules procurement, test and installation –12 months)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857496"/>
            <a:ext cx="2071670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47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00034" y="21429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3200" dirty="0" smtClean="0">
                <a:solidFill>
                  <a:schemeClr val="tx1"/>
                </a:solidFill>
              </a:rPr>
              <a:t>2</a:t>
            </a:r>
            <a:r>
              <a:rPr lang="pl-PL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>Main </a:t>
            </a:r>
            <a:r>
              <a:rPr lang="pl-PL" sz="3200" dirty="0" err="1" smtClean="0">
                <a:solidFill>
                  <a:schemeClr val="tx1"/>
                </a:solidFill>
              </a:rPr>
              <a:t>tasks</a:t>
            </a:r>
            <a:r>
              <a:rPr lang="en-US" sz="3200" dirty="0" smtClean="0">
                <a:solidFill>
                  <a:schemeClr val="tx1"/>
                </a:solidFill>
              </a:rPr>
              <a:t> and schedule</a:t>
            </a: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aphicFrame>
        <p:nvGraphicFramePr>
          <p:cNvPr id="10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3273588-A5A1-4D9D-B78C-30406444437C}"/>
              </a:ext>
            </a:extLst>
          </p:cNvPr>
          <p:cNvGraphicFramePr>
            <a:graphicFrameLocks/>
          </p:cNvGraphicFramePr>
          <p:nvPr/>
        </p:nvGraphicFramePr>
        <p:xfrm>
          <a:off x="142844" y="928670"/>
          <a:ext cx="8914206" cy="489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14282" y="0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pl-PL" sz="3200" b="1" dirty="0" err="1" smtClean="0">
                <a:solidFill>
                  <a:schemeClr val="tx1"/>
                </a:solidFill>
              </a:rPr>
              <a:t>Conceptual</a:t>
            </a:r>
            <a:r>
              <a:rPr lang="pl-PL" sz="3200" b="1" dirty="0" smtClean="0">
                <a:solidFill>
                  <a:schemeClr val="tx1"/>
                </a:solidFill>
              </a:rPr>
              <a:t> Design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pl-PL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282" y="642918"/>
            <a:ext cx="514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easurement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cosmic </a:t>
            </a:r>
            <a:r>
              <a:rPr lang="en-US" dirty="0" smtClean="0">
                <a:solidFill>
                  <a:schemeClr val="tx1"/>
                </a:solidFill>
              </a:rPr>
              <a:t>irradiation</a:t>
            </a:r>
            <a:r>
              <a:rPr lang="pl-PL" dirty="0" smtClean="0">
                <a:solidFill>
                  <a:schemeClr val="tx1"/>
                </a:solidFill>
              </a:rPr>
              <a:t> 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Azimuthal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horizontal </a:t>
            </a:r>
            <a:r>
              <a:rPr lang="en-US" dirty="0" smtClean="0">
                <a:solidFill>
                  <a:schemeClr val="tx1"/>
                </a:solidFill>
              </a:rPr>
              <a:t>distribution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Angular influence of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building (</a:t>
            </a:r>
            <a:r>
              <a:rPr lang="pl-PL" dirty="0" err="1" smtClean="0">
                <a:solidFill>
                  <a:schemeClr val="tx1"/>
                </a:solidFill>
              </a:rPr>
              <a:t>concrete</a:t>
            </a:r>
            <a:r>
              <a:rPr lang="en-US" dirty="0" smtClean="0">
                <a:solidFill>
                  <a:schemeClr val="tx1"/>
                </a:solidFill>
              </a:rPr>
              <a:t> walls and </a:t>
            </a:r>
            <a:r>
              <a:rPr lang="pl-PL" dirty="0" err="1" smtClean="0">
                <a:solidFill>
                  <a:schemeClr val="tx1"/>
                </a:solidFill>
              </a:rPr>
              <a:t>ceil</a:t>
            </a:r>
            <a:r>
              <a:rPr lang="en-US" dirty="0" smtClean="0">
                <a:solidFill>
                  <a:schemeClr val="tx1"/>
                </a:solidFill>
              </a:rPr>
              <a:t>ling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Testing of sc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en-US" dirty="0" err="1" smtClean="0">
                <a:solidFill>
                  <a:schemeClr val="tx1"/>
                </a:solidFill>
              </a:rPr>
              <a:t>til</a:t>
            </a:r>
            <a:r>
              <a:rPr lang="pl-PL" dirty="0" smtClean="0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ator</a:t>
            </a:r>
            <a:r>
              <a:rPr lang="en-US" dirty="0" smtClean="0">
                <a:solidFill>
                  <a:schemeClr val="tx1"/>
                </a:solidFill>
              </a:rPr>
              <a:t> shape (length, width, thickness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scintillation response to ionizing </a:t>
            </a:r>
            <a:r>
              <a:rPr lang="en-US" dirty="0" smtClean="0">
                <a:solidFill>
                  <a:schemeClr val="tx1"/>
                </a:solidFill>
              </a:rPr>
              <a:t>radiation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Size and number of optical </a:t>
            </a:r>
            <a:r>
              <a:rPr lang="en-US" dirty="0" smtClean="0">
                <a:solidFill>
                  <a:schemeClr val="tx1"/>
                </a:solidFill>
              </a:rPr>
              <a:t>elements</a:t>
            </a:r>
            <a:endParaRPr lang="pl-PL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Numerical calculation – simulation</a:t>
            </a:r>
            <a:r>
              <a:rPr lang="pl-PL" dirty="0" smtClean="0">
                <a:solidFill>
                  <a:schemeClr val="tx1"/>
                </a:solidFill>
              </a:rPr>
              <a:t> (MCNPX, GEANT4 and CORSIKA, </a:t>
            </a:r>
            <a:r>
              <a:rPr lang="pl-PL" dirty="0" err="1" smtClean="0">
                <a:solidFill>
                  <a:schemeClr val="tx1"/>
                </a:solidFill>
              </a:rPr>
              <a:t>Showersim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Obraz 6" descr="MC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214554"/>
            <a:ext cx="3141830" cy="3643314"/>
          </a:xfrm>
          <a:prstGeom prst="rect">
            <a:avLst/>
          </a:prstGeom>
        </p:spPr>
      </p:pic>
      <p:sp>
        <p:nvSpPr>
          <p:cNvPr id="58370" name="AutoShape 2" descr="Znalezione obrazy dla zapytania cosmic watch detector"/>
          <p:cNvSpPr>
            <a:spLocks noChangeAspect="1" noChangeArrowheads="1"/>
          </p:cNvSpPr>
          <p:nvPr/>
        </p:nvSpPr>
        <p:spPr bwMode="auto">
          <a:xfrm>
            <a:off x="155575" y="-1608138"/>
            <a:ext cx="50387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8372" name="AutoShape 4" descr="Znalezione obrazy dla zapytania cosmic watch detector"/>
          <p:cNvSpPr>
            <a:spLocks noChangeAspect="1" noChangeArrowheads="1"/>
          </p:cNvSpPr>
          <p:nvPr/>
        </p:nvSpPr>
        <p:spPr bwMode="auto">
          <a:xfrm>
            <a:off x="155575" y="-1608138"/>
            <a:ext cx="50387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Detek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714356"/>
            <a:ext cx="2175658" cy="1447802"/>
          </a:xfrm>
          <a:prstGeom prst="rect">
            <a:avLst/>
          </a:prstGeom>
        </p:spPr>
      </p:pic>
      <p:pic>
        <p:nvPicPr>
          <p:cNvPr id="12" name="Obraz 11" descr="scintillato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714356"/>
            <a:ext cx="1814289" cy="142875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42844" y="4071942"/>
            <a:ext cx="185738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Cooperation with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scintillators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manufacturers and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providers:</a:t>
            </a:r>
          </a:p>
          <a:p>
            <a:pPr marL="285750" indent="-285750">
              <a:buFontTx/>
              <a:buChar char="-"/>
            </a:pPr>
            <a:r>
              <a:rPr lang="pl-PL" sz="1200" b="1" dirty="0" err="1" smtClean="0">
                <a:solidFill>
                  <a:schemeClr val="tx1"/>
                </a:solidFill>
              </a:rPr>
              <a:t>Uniplast</a:t>
            </a:r>
            <a:r>
              <a:rPr lang="pl-PL" sz="1200" b="1" dirty="0" smtClean="0">
                <a:solidFill>
                  <a:schemeClr val="tx1"/>
                </a:solidFill>
              </a:rPr>
              <a:t> (Russia)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Amcrys</a:t>
            </a:r>
            <a:r>
              <a:rPr lang="en-US" sz="1200" b="1" dirty="0" smtClean="0">
                <a:solidFill>
                  <a:schemeClr val="tx1"/>
                </a:solidFill>
              </a:rPr>
              <a:t>-H</a:t>
            </a:r>
            <a:r>
              <a:rPr lang="pl-PL" sz="1200" b="1" dirty="0" smtClean="0">
                <a:solidFill>
                  <a:schemeClr val="tx1"/>
                </a:solidFill>
              </a:rPr>
              <a:t> (</a:t>
            </a:r>
            <a:r>
              <a:rPr lang="pl-PL" sz="1200" b="1" dirty="0" err="1" smtClean="0">
                <a:solidFill>
                  <a:schemeClr val="tx1"/>
                </a:solidFill>
              </a:rPr>
              <a:t>Ucraine</a:t>
            </a:r>
            <a:r>
              <a:rPr lang="pl-PL" sz="1200" b="1" dirty="0" smtClean="0">
                <a:solidFill>
                  <a:schemeClr val="tx1"/>
                </a:solidFill>
              </a:rPr>
              <a:t>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</a:rPr>
              <a:t>Saint-Gobain</a:t>
            </a:r>
            <a:r>
              <a:rPr lang="pl-PL" sz="1200" b="1" dirty="0" smtClean="0">
                <a:solidFill>
                  <a:schemeClr val="tx1"/>
                </a:solidFill>
              </a:rPr>
              <a:t> (FR)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Scionix</a:t>
            </a:r>
            <a:r>
              <a:rPr lang="pl-PL" sz="1200" b="1" dirty="0" smtClean="0">
                <a:solidFill>
                  <a:schemeClr val="tx1"/>
                </a:solidFill>
              </a:rPr>
              <a:t> (Holland)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200" b="1" dirty="0" err="1" smtClean="0">
                <a:solidFill>
                  <a:schemeClr val="tx1"/>
                </a:solidFill>
              </a:rPr>
              <a:t>Nuvia</a:t>
            </a:r>
            <a:r>
              <a:rPr lang="pl-PL" sz="1200" b="1" dirty="0" smtClean="0">
                <a:solidFill>
                  <a:schemeClr val="tx1"/>
                </a:solidFill>
              </a:rPr>
              <a:t> (Czech)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071670" y="4071942"/>
            <a:ext cx="185738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tx1"/>
                </a:solidFill>
              </a:rPr>
              <a:t>Cooperation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</a:rPr>
              <a:t>with</a:t>
            </a:r>
            <a:r>
              <a:rPr lang="pl-PL" sz="1200" b="1" dirty="0" smtClean="0">
                <a:solidFill>
                  <a:schemeClr val="tx1"/>
                </a:solidFill>
              </a:rPr>
              <a:t> SiPM </a:t>
            </a:r>
            <a:r>
              <a:rPr lang="pl-PL" sz="1200" b="1" dirty="0" err="1" smtClean="0">
                <a:solidFill>
                  <a:schemeClr val="tx1"/>
                </a:solidFill>
              </a:rPr>
              <a:t>vendors</a:t>
            </a:r>
            <a:r>
              <a:rPr lang="pl-PL" sz="12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sz="1200" b="1" dirty="0" smtClean="0">
                <a:solidFill>
                  <a:schemeClr val="tx1"/>
                </a:solidFill>
              </a:rPr>
              <a:t>Hamamatsu (Japan)</a:t>
            </a:r>
          </a:p>
          <a:p>
            <a:pPr marL="285750" indent="-2857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AdvanSiD</a:t>
            </a:r>
            <a:r>
              <a:rPr lang="en-US" sz="1200" b="1" dirty="0" smtClean="0">
                <a:solidFill>
                  <a:schemeClr val="tx1"/>
                </a:solidFill>
              </a:rPr>
              <a:t> (Italy),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200" b="1" dirty="0" err="1" smtClean="0">
                <a:solidFill>
                  <a:schemeClr val="tx1"/>
                </a:solidFill>
              </a:rPr>
              <a:t>Ketek</a:t>
            </a:r>
            <a:r>
              <a:rPr lang="pl-PL" sz="1200" b="1" dirty="0" smtClean="0">
                <a:solidFill>
                  <a:schemeClr val="tx1"/>
                </a:solidFill>
              </a:rPr>
              <a:t> (Germany),</a:t>
            </a:r>
          </a:p>
          <a:p>
            <a:pPr marL="285750" indent="-285750">
              <a:buFontTx/>
              <a:buChar char="-"/>
            </a:pPr>
            <a:r>
              <a:rPr lang="pl-PL" sz="1200" b="1" dirty="0" err="1" smtClean="0">
                <a:solidFill>
                  <a:schemeClr val="tx1"/>
                </a:solidFill>
              </a:rPr>
              <a:t>SensL</a:t>
            </a:r>
            <a:r>
              <a:rPr lang="pl-PL" sz="1200" b="1" dirty="0" smtClean="0">
                <a:solidFill>
                  <a:schemeClr val="tx1"/>
                </a:solidFill>
              </a:rPr>
              <a:t> (Ireland</a:t>
            </a:r>
            <a:r>
              <a:rPr lang="pl-PL" sz="1200" b="1" dirty="0" smtClean="0">
                <a:solidFill>
                  <a:schemeClr val="tx1"/>
                </a:solidFill>
              </a:rPr>
              <a:t>)</a:t>
            </a:r>
            <a:endParaRPr lang="pl-PL" sz="1200" b="1" dirty="0" smtClean="0">
              <a:solidFill>
                <a:schemeClr val="tx1"/>
              </a:solidFill>
            </a:endParaRPr>
          </a:p>
          <a:p>
            <a:r>
              <a:rPr lang="pl-PL" sz="1200" b="1" dirty="0" err="1" smtClean="0">
                <a:solidFill>
                  <a:schemeClr val="tx1"/>
                </a:solidFill>
              </a:rPr>
              <a:t>Wide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</a:rPr>
              <a:t>range</a:t>
            </a:r>
            <a:r>
              <a:rPr lang="pl-PL" sz="1200" b="1" dirty="0" smtClean="0">
                <a:solidFill>
                  <a:schemeClr val="tx1"/>
                </a:solidFill>
              </a:rPr>
              <a:t> of </a:t>
            </a:r>
            <a:r>
              <a:rPr lang="pl-PL" sz="1200" b="1" dirty="0" err="1" smtClean="0">
                <a:solidFill>
                  <a:schemeClr val="tx1"/>
                </a:solidFill>
              </a:rPr>
              <a:t>size</a:t>
            </a:r>
            <a:r>
              <a:rPr lang="pl-PL" sz="12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pl-PL" sz="1200" b="1" dirty="0" smtClean="0">
                <a:solidFill>
                  <a:schemeClr val="tx1"/>
                </a:solidFill>
              </a:rPr>
              <a:t>1×1 mm</a:t>
            </a:r>
            <a:r>
              <a:rPr lang="pl-PL" sz="1200" b="1" baseline="30000" dirty="0" smtClean="0">
                <a:solidFill>
                  <a:schemeClr val="tx1"/>
                </a:solidFill>
              </a:rPr>
              <a:t>2</a:t>
            </a:r>
            <a:r>
              <a:rPr lang="pl-PL" sz="1200" b="1" dirty="0" smtClean="0">
                <a:solidFill>
                  <a:schemeClr val="tx1"/>
                </a:solidFill>
              </a:rPr>
              <a:t> to 51×51 mm</a:t>
            </a:r>
            <a:r>
              <a:rPr lang="pl-PL" sz="1200" b="1" baseline="30000" dirty="0" smtClean="0">
                <a:solidFill>
                  <a:schemeClr val="tx1"/>
                </a:solidFill>
              </a:rPr>
              <a:t>2</a:t>
            </a:r>
            <a:r>
              <a:rPr lang="pl-PL" sz="1200" b="1" dirty="0" smtClean="0"/>
              <a:t>.</a:t>
            </a:r>
            <a:endParaRPr lang="pl-PL" sz="1200" b="1" dirty="0" smtClean="0"/>
          </a:p>
        </p:txBody>
      </p:sp>
      <p:pic>
        <p:nvPicPr>
          <p:cNvPr id="16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14686"/>
            <a:ext cx="2342472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e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32"/>
            <a:ext cx="9144000" cy="684886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824536" cy="41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M.Bielewicz, 29-30.X.2018 II NICA Collaboration Meeting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9110-A3FE-4DC4-9929-256923FE579A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14282" y="142852"/>
            <a:ext cx="782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Times New Roman" pitchFamily="16" charset="0"/>
              <a:buAutoNum type="romanUcPeriod"/>
            </a:pPr>
            <a:r>
              <a:rPr lang="pl-PL" sz="3200" b="1" dirty="0" err="1" smtClean="0">
                <a:solidFill>
                  <a:schemeClr val="tx1"/>
                </a:solidFill>
              </a:rPr>
              <a:t>Conceptual</a:t>
            </a:r>
            <a:r>
              <a:rPr lang="pl-PL" sz="3200" b="1" dirty="0" smtClean="0">
                <a:solidFill>
                  <a:schemeClr val="tx1"/>
                </a:solidFill>
              </a:rPr>
              <a:t> Design </a:t>
            </a:r>
            <a:r>
              <a:rPr lang="pl-PL" sz="3200" dirty="0" smtClean="0">
                <a:solidFill>
                  <a:schemeClr val="tx1"/>
                </a:solidFill>
              </a:rPr>
              <a:t>- </a:t>
            </a:r>
            <a:r>
              <a:rPr lang="pl-PL" sz="3200" dirty="0" err="1" smtClean="0">
                <a:solidFill>
                  <a:schemeClr val="tx1"/>
                </a:solidFill>
              </a:rPr>
              <a:t>measurements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2844" y="785794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First measurements at Dubna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Azimuthally and horizontal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Angular influence of the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 err="1" smtClean="0">
                <a:solidFill>
                  <a:schemeClr val="tx1"/>
                </a:solidFill>
              </a:rPr>
              <a:t>Pb</a:t>
            </a:r>
            <a:r>
              <a:rPr lang="en-US" dirty="0" smtClean="0">
                <a:solidFill>
                  <a:schemeClr val="tx1"/>
                </a:solidFill>
              </a:rPr>
              <a:t> filter</a:t>
            </a:r>
          </a:p>
        </p:txBody>
      </p:sp>
      <p:sp>
        <p:nvSpPr>
          <p:cNvPr id="10" name="Strzałka w dół 9"/>
          <p:cNvSpPr/>
          <p:nvPr/>
        </p:nvSpPr>
        <p:spPr>
          <a:xfrm>
            <a:off x="5143504" y="1071546"/>
            <a:ext cx="257397" cy="360040"/>
          </a:xfrm>
          <a:prstGeom prst="downArrow">
            <a:avLst/>
          </a:prstGeom>
          <a:solidFill>
            <a:srgbClr val="BA133E"/>
          </a:solidFill>
          <a:ln>
            <a:solidFill>
              <a:srgbClr val="BA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2" descr="C:\Users\Magdalena\Desktop\DUBNA\Magda\odlegl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928670"/>
            <a:ext cx="3234960" cy="2475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agdalena\Desktop\DUBNA\Magda\ziemi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1404615" cy="1450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gdalena\Desktop\DUBNA\Magda\dist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1320901" cy="165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gdalena\Desktop\DUBNA\Magda\k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3099528" cy="22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 descr="C:\Users\mianowskis\Documents\SpiderOak Hive\NICA\set-up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14818"/>
            <a:ext cx="3248340" cy="201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643314"/>
            <a:ext cx="4081908" cy="26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_ncbj wer.9.0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prezentacji_ncbj wer.9.04.potx</Template>
  <TotalTime>7493</TotalTime>
  <Words>1013</Words>
  <Application>Microsoft Office PowerPoint</Application>
  <PresentationFormat>Pokaz na ekranie (4:3)</PresentationFormat>
  <Paragraphs>208</Paragraphs>
  <Slides>21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Szablon prezentacji_ncbj wer.9.04</vt:lpstr>
      <vt:lpstr>Graph</vt:lpstr>
      <vt:lpstr>Acrobat Document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MicroTCA (MTCA) configuration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Papliński Robert</dc:creator>
  <cp:lastModifiedBy>Marcin</cp:lastModifiedBy>
  <cp:revision>250</cp:revision>
  <cp:lastPrinted>2017-04-10T10:47:04Z</cp:lastPrinted>
  <dcterms:created xsi:type="dcterms:W3CDTF">2012-10-16T07:31:25Z</dcterms:created>
  <dcterms:modified xsi:type="dcterms:W3CDTF">2018-10-30T11:16:51Z</dcterms:modified>
</cp:coreProperties>
</file>