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2">
  <p:sldMasterIdLst>
    <p:sldMasterId id="2147483648" r:id="rId1"/>
  </p:sldMasterIdLst>
  <p:notesMasterIdLst>
    <p:notesMasterId r:id="rId35"/>
  </p:notesMasterIdLst>
  <p:sldIdLst>
    <p:sldId id="256" r:id="rId2"/>
    <p:sldId id="308" r:id="rId3"/>
    <p:sldId id="335" r:id="rId4"/>
    <p:sldId id="346" r:id="rId5"/>
    <p:sldId id="369" r:id="rId6"/>
    <p:sldId id="368" r:id="rId7"/>
    <p:sldId id="363" r:id="rId8"/>
    <p:sldId id="358" r:id="rId9"/>
    <p:sldId id="359" r:id="rId10"/>
    <p:sldId id="360" r:id="rId11"/>
    <p:sldId id="361" r:id="rId12"/>
    <p:sldId id="345" r:id="rId13"/>
    <p:sldId id="344" r:id="rId14"/>
    <p:sldId id="349" r:id="rId15"/>
    <p:sldId id="310" r:id="rId16"/>
    <p:sldId id="334" r:id="rId17"/>
    <p:sldId id="337" r:id="rId18"/>
    <p:sldId id="333" r:id="rId19"/>
    <p:sldId id="340" r:id="rId20"/>
    <p:sldId id="355" r:id="rId21"/>
    <p:sldId id="342" r:id="rId22"/>
    <p:sldId id="316" r:id="rId23"/>
    <p:sldId id="364" r:id="rId24"/>
    <p:sldId id="312" r:id="rId25"/>
    <p:sldId id="313" r:id="rId26"/>
    <p:sldId id="315" r:id="rId27"/>
    <p:sldId id="317" r:id="rId28"/>
    <p:sldId id="318" r:id="rId29"/>
    <p:sldId id="356" r:id="rId30"/>
    <p:sldId id="357" r:id="rId31"/>
    <p:sldId id="367" r:id="rId32"/>
    <p:sldId id="365" r:id="rId33"/>
    <p:sldId id="366" r:id="rId34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0554" autoAdjust="0"/>
    <p:restoredTop sz="94670" autoAdjust="0"/>
  </p:normalViewPr>
  <p:slideViewPr>
    <p:cSldViewPr>
      <p:cViewPr>
        <p:scale>
          <a:sx n="110" d="100"/>
          <a:sy n="110" d="100"/>
        </p:scale>
        <p:origin x="-230" y="39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336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53.wmf"/><Relationship Id="rId1" Type="http://schemas.openxmlformats.org/officeDocument/2006/relationships/image" Target="../media/image5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7C0903AC-F64D-460B-B0A3-8C3F3E35D0B5}" type="datetimeFigureOut">
              <a:rPr lang="ru-RU"/>
              <a:pPr>
                <a:defRPr/>
              </a:pPr>
              <a:t>30.10.2018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B95DB203-D3A0-45C5-A0D6-A6FABCC0FC8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95404993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16388" name="Номер слайда 3"/>
          <p:cNvSpPr>
            <a:spLocks noGrp="1"/>
          </p:cNvSpPr>
          <p:nvPr>
            <p:ph type="sldNum" sz="quarter" idx="5"/>
          </p:nvPr>
        </p:nvSpPr>
        <p:spPr bwMode="auto">
          <a:extLst/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E394F9E-8A21-401F-A188-3436129AC64D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5DB203-D3A0-45C5-A0D6-A6FABCC0FC8C}" type="slidenum">
              <a:rPr lang="ru-RU" smtClean="0"/>
              <a:pPr>
                <a:defRPr/>
              </a:pPr>
              <a:t>7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746491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altLang="ru-RU" smtClean="0"/>
              <a:t>Детектора предназначен для диагностики пучка многозарядных ионов. Пучки тяжелых ионов на Нуклотроне имеют интенсивность не превышающую 10</a:t>
            </a:r>
            <a:r>
              <a:rPr lang="en-US" altLang="ru-RU" smtClean="0"/>
              <a:t>^8. </a:t>
            </a:r>
            <a:r>
              <a:rPr lang="ru-RU" altLang="ru-RU" smtClean="0"/>
              <a:t>Так как на Нуклотроне не было детектора способного чувствовать данные интенсивности, возникла потребность в таком детекторе. Была создана система для определения пространственно временных характеристик пучка (профиль; радиальная координата пучка в вакуумной камере, ширину пучка, а также характерные частоты колебаний и качество проводки пучка в моменты инжекции, ускорения и вывода).</a:t>
            </a:r>
          </a:p>
        </p:txBody>
      </p:sp>
      <p:sp>
        <p:nvSpPr>
          <p:cNvPr id="1741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DB9C622-BBD3-46D6-A8A1-10960EB400CC}" type="slidenum">
              <a:rPr lang="ru-RU" altLang="ru-RU" smtClean="0"/>
              <a:pPr eaLnBrk="1" hangingPunct="1">
                <a:spcBef>
                  <a:spcPct val="0"/>
                </a:spcBef>
              </a:pPr>
              <a:t>29</a:t>
            </a:fld>
            <a:endParaRPr lang="ru-RU" alt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544EC9-E63D-4955-9F4F-FD66AB412290}" type="datetime1">
              <a:rPr lang="ru-RU"/>
              <a:pPr>
                <a:defRPr/>
              </a:pPr>
              <a:t>30.10.2018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EC0BC5-A160-4F75-B8E5-1CAA07305E7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1037669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FB6B00-A4AE-4F05-AA1A-083F81911C9A}" type="datetime1">
              <a:rPr lang="ru-RU"/>
              <a:pPr>
                <a:defRPr/>
              </a:pPr>
              <a:t>30.10.2018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D6633A-6236-493F-BB4B-37BBF3B2C47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7180962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596E8C-E619-49A1-848C-05FD05367C90}" type="datetime1">
              <a:rPr lang="ru-RU"/>
              <a:pPr>
                <a:defRPr/>
              </a:pPr>
              <a:t>30.10.2018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3FD88B-FA26-4DAD-B22E-F5F435A204E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1647258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7DDC4D-E274-4ADA-8AAC-AA2AB5837927}" type="datetime1">
              <a:rPr lang="ru-RU"/>
              <a:pPr>
                <a:defRPr/>
              </a:pPr>
              <a:t>30.10.2018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3FCF34-F2E2-4F4A-AA01-5838B913F4F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076923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94A6E7-2106-4D06-A424-BFA6EC1A45E7}" type="datetime1">
              <a:rPr lang="ru-RU"/>
              <a:pPr>
                <a:defRPr/>
              </a:pPr>
              <a:t>30.10.2018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5AD35A-1744-4B22-ADE0-098F124EE55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9360863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3A60EA-B694-41F3-BB00-88DAC51F69D6}" type="datetime1">
              <a:rPr lang="ru-RU"/>
              <a:pPr>
                <a:defRPr/>
              </a:pPr>
              <a:t>30.10.2018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DB7154-2821-4C37-8316-414D1143DCB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0068630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6D7BB1-D6B5-470C-B47D-030A84F3E2D3}" type="datetime1">
              <a:rPr lang="ru-RU"/>
              <a:pPr>
                <a:defRPr/>
              </a:pPr>
              <a:t>30.10.2018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C7ED25-836A-4BE0-9CB1-E6FC768E7F1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559329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4E1B48-9811-4600-83CC-86C42ED32E00}" type="datetime1">
              <a:rPr lang="ru-RU"/>
              <a:pPr>
                <a:defRPr/>
              </a:pPr>
              <a:t>30.10.2018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E5562A-D025-4542-B4FA-C2F880E5AC4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8320077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3FAA6C-1506-43F0-BC50-AFBCDB9BB196}" type="datetime1">
              <a:rPr lang="ru-RU"/>
              <a:pPr>
                <a:defRPr/>
              </a:pPr>
              <a:t>30.10.2018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F751AD-9A66-4FC4-A2DF-8B2D0AC07D3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8662012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27663E-68FE-4583-BBD9-362666516DA7}" type="datetime1">
              <a:rPr lang="ru-RU"/>
              <a:pPr>
                <a:defRPr/>
              </a:pPr>
              <a:t>30.10.2018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522F1C-B799-46FD-8D67-9418048B02C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2681574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7D7C09-3C3A-4325-88B1-1F817C143413}" type="datetime1">
              <a:rPr lang="ru-RU"/>
              <a:pPr>
                <a:defRPr/>
              </a:pPr>
              <a:t>30.10.2018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142881-EA99-4B75-A95F-4879BE5E89C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5642353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D34A265-5858-4783-B5EA-36BC93FF68FA}" type="datetime1">
              <a:rPr lang="ru-RU"/>
              <a:pPr>
                <a:defRPr/>
              </a:pPr>
              <a:t>30.10.2018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335087F-E2FF-46AC-B0EE-ABBD2B30E07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4.png"/><Relationship Id="rId4" Type="http://schemas.openxmlformats.org/officeDocument/2006/relationships/image" Target="../media/image33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emf"/><Relationship Id="rId4" Type="http://schemas.openxmlformats.org/officeDocument/2006/relationships/image" Target="../media/image36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41.emf"/><Relationship Id="rId4" Type="http://schemas.openxmlformats.org/officeDocument/2006/relationships/oleObject" Target="../embeddings/oleObject2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emf"/><Relationship Id="rId4" Type="http://schemas.openxmlformats.org/officeDocument/2006/relationships/image" Target="../media/image44.em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4.bin"/><Relationship Id="rId5" Type="http://schemas.openxmlformats.org/officeDocument/2006/relationships/oleObject" Target="../embeddings/oleObject3.bin"/><Relationship Id="rId4" Type="http://schemas.openxmlformats.org/officeDocument/2006/relationships/image" Target="../media/image5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ctrTitle"/>
          </p:nvPr>
        </p:nvSpPr>
        <p:spPr>
          <a:xfrm>
            <a:off x="71406" y="2928934"/>
            <a:ext cx="8928100" cy="2714645"/>
          </a:xfrm>
        </p:spPr>
        <p:txBody>
          <a:bodyPr/>
          <a:lstStyle/>
          <a:p>
            <a:pPr eaLnBrk="1" hangingPunct="1"/>
            <a:r>
              <a:rPr lang="en-US" altLang="ru-RU" sz="3200" b="1" dirty="0" smtClean="0"/>
              <a:t>On development of diagnostic systems for </a:t>
            </a:r>
            <a:r>
              <a:rPr lang="en-US" altLang="ru-RU" sz="3200" b="1" dirty="0" err="1" smtClean="0"/>
              <a:t>Nuclotron</a:t>
            </a:r>
            <a:r>
              <a:rPr lang="en-US" altLang="ru-RU" sz="3200" b="1" dirty="0" smtClean="0"/>
              <a:t> extracted beams</a:t>
            </a:r>
            <a:r>
              <a:rPr lang="ru-RU" altLang="ru-RU" sz="3200" b="1" dirty="0" smtClean="0"/>
              <a:t/>
            </a:r>
            <a:br>
              <a:rPr lang="ru-RU" altLang="ru-RU" sz="3200" b="1" dirty="0" smtClean="0"/>
            </a:br>
            <a:r>
              <a:rPr lang="ru-RU" altLang="ru-RU" sz="3200" b="1" dirty="0" smtClean="0"/>
              <a:t/>
            </a:r>
            <a:br>
              <a:rPr lang="ru-RU" altLang="ru-RU" sz="3200" b="1" dirty="0" smtClean="0"/>
            </a:br>
            <a:r>
              <a:rPr lang="en-US" altLang="ru-RU" sz="3200" b="1" dirty="0" err="1" smtClean="0"/>
              <a:t>A.A.Baldin</a:t>
            </a:r>
            <a:r>
              <a:rPr lang="ru-RU" altLang="ru-RU" sz="3200" b="1" dirty="0" smtClean="0"/>
              <a:t/>
            </a:r>
            <a:br>
              <a:rPr lang="ru-RU" altLang="ru-RU" sz="3200" b="1" dirty="0" smtClean="0"/>
            </a:br>
            <a:r>
              <a:rPr lang="ru-RU" altLang="ru-RU" sz="3200" b="1" dirty="0" smtClean="0"/>
              <a:t/>
            </a:r>
            <a:br>
              <a:rPr lang="ru-RU" altLang="ru-RU" sz="3200" b="1" dirty="0" smtClean="0"/>
            </a:br>
            <a:r>
              <a:rPr lang="en-US" altLang="ru-RU" sz="3200" b="1" dirty="0" smtClean="0"/>
              <a:t>October 30,</a:t>
            </a:r>
            <a:r>
              <a:rPr lang="ru-RU" altLang="ru-RU" sz="3200" b="1" dirty="0" smtClean="0"/>
              <a:t> 2018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F751AD-9A66-4FC4-A2DF-8B2D0AC07D3E}" type="slidenum">
              <a:rPr lang="ru-RU" smtClean="0"/>
              <a:pPr>
                <a:defRPr/>
              </a:pPr>
              <a:t>10</a:t>
            </a:fld>
            <a:endParaRPr lang="ru-RU"/>
          </a:p>
        </p:txBody>
      </p:sp>
      <p:pic>
        <p:nvPicPr>
          <p:cNvPr id="3" name="Рисунок 2" descr="M:\2018\фото с телефона март\20180307_13014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714356"/>
            <a:ext cx="4286280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M:\2018\фото с телефона март\20180314_23480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3929066"/>
            <a:ext cx="3967473" cy="2743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M:\2018\фото с телефона март\20180315_13174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3786190"/>
            <a:ext cx="4000528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G:\СЕАНС 55\фото1\IMG_8253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628" y="714356"/>
            <a:ext cx="3786214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F:\СЕАНС 55\ОТЧЕТЫ\2018_04_05__07_45_38.pn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95536" y="299924"/>
            <a:ext cx="8229600" cy="341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F:\СЕАНС 55\ОТЧЕТЫ\2018_03_08__17_29_52.pn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3861048"/>
            <a:ext cx="8167936" cy="2791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175830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Заголовок 1"/>
          <p:cNvSpPr>
            <a:spLocks noGrp="1"/>
          </p:cNvSpPr>
          <p:nvPr>
            <p:ph type="title"/>
          </p:nvPr>
        </p:nvSpPr>
        <p:spPr>
          <a:xfrm>
            <a:off x="468313" y="-27383"/>
            <a:ext cx="8229600" cy="1080120"/>
          </a:xfrm>
        </p:spPr>
        <p:txBody>
          <a:bodyPr/>
          <a:lstStyle/>
          <a:p>
            <a:r>
              <a:rPr lang="en-US" altLang="ru-RU" sz="2400" b="1" dirty="0" smtClean="0"/>
              <a:t>Run 50. Diagnostics </a:t>
            </a:r>
            <a:r>
              <a:rPr lang="en-US" altLang="ru-RU" sz="2400" b="1" dirty="0"/>
              <a:t>of the extracted beam.</a:t>
            </a:r>
            <a:br>
              <a:rPr lang="en-US" altLang="ru-RU" sz="2400" b="1" dirty="0"/>
            </a:br>
            <a:r>
              <a:rPr lang="en-US" altLang="ru-RU" sz="2400" b="1" dirty="0" smtClean="0"/>
              <a:t>The beam orbit shifting.</a:t>
            </a:r>
            <a:endParaRPr lang="ru-RU" altLang="ru-RU" sz="2400" b="1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AC2ABF2-88B1-42A2-B184-F7C18BBD63F9}" type="slidenum">
              <a:rPr lang="ru-RU" sz="2000" smtClean="0"/>
              <a:pPr>
                <a:defRPr/>
              </a:pPr>
              <a:t>12</a:t>
            </a:fld>
            <a:endParaRPr lang="ru-RU" sz="2000" dirty="0"/>
          </a:p>
        </p:txBody>
      </p:sp>
      <p:pic>
        <p:nvPicPr>
          <p:cNvPr id="17412" name="Рисунок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1587500"/>
            <a:ext cx="6840538" cy="195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652120" y="1628800"/>
            <a:ext cx="1229439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ru-RU" altLang="ru-RU" sz="1400" b="1" dirty="0" err="1"/>
              <a:t>Ar</a:t>
            </a:r>
            <a:r>
              <a:rPr lang="ru-RU" altLang="ru-RU" sz="1400" b="1" dirty="0"/>
              <a:t> 500</a:t>
            </a:r>
            <a:r>
              <a:rPr lang="en-US" altLang="ru-RU" sz="1400" b="1" dirty="0"/>
              <a:t> MeV</a:t>
            </a:r>
            <a:r>
              <a:rPr lang="ru-RU" altLang="ru-RU" sz="1400" b="1" dirty="0"/>
              <a:t>/</a:t>
            </a:r>
            <a:r>
              <a:rPr lang="en-US" altLang="ru-RU" sz="1400" b="1" dirty="0"/>
              <a:t>n</a:t>
            </a:r>
            <a:endParaRPr lang="ru-RU" sz="1400" dirty="0"/>
          </a:p>
        </p:txBody>
      </p:sp>
      <p:pic>
        <p:nvPicPr>
          <p:cNvPr id="9" name="Рисунок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366" t="330" r="-359" b="11938"/>
          <a:stretch>
            <a:fillRect/>
          </a:stretch>
        </p:blipFill>
        <p:spPr bwMode="auto">
          <a:xfrm>
            <a:off x="2915816" y="4114800"/>
            <a:ext cx="4525726" cy="160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6337" t="18066" r="16159" b="14326"/>
          <a:stretch>
            <a:fillRect/>
          </a:stretch>
        </p:blipFill>
        <p:spPr bwMode="auto">
          <a:xfrm flipV="1">
            <a:off x="7710488" y="4285348"/>
            <a:ext cx="788987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3"/>
          <p:cNvSpPr>
            <a:spLocks noChangeArrowheads="1"/>
          </p:cNvSpPr>
          <p:nvPr/>
        </p:nvSpPr>
        <p:spPr bwMode="auto">
          <a:xfrm>
            <a:off x="4148138" y="5614988"/>
            <a:ext cx="763587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200" b="1"/>
              <a:t>Time, ms</a:t>
            </a:r>
            <a:endParaRPr lang="ru-RU" altLang="ru-RU" sz="1200" b="1"/>
          </a:p>
        </p:txBody>
      </p:sp>
      <p:sp>
        <p:nvSpPr>
          <p:cNvPr id="12" name="Прямоугольник 3"/>
          <p:cNvSpPr>
            <a:spLocks noChangeArrowheads="1"/>
          </p:cNvSpPr>
          <p:nvPr/>
        </p:nvSpPr>
        <p:spPr bwMode="auto">
          <a:xfrm>
            <a:off x="2491083" y="4293194"/>
            <a:ext cx="369332" cy="12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vert270"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ru-RU" sz="1200" b="1" dirty="0" smtClean="0"/>
              <a:t>X Coordinate, mm</a:t>
            </a:r>
            <a:endParaRPr lang="ru-RU" altLang="ru-RU" sz="1200" b="1" dirty="0" smtClean="0"/>
          </a:p>
        </p:txBody>
      </p:sp>
      <p:sp>
        <p:nvSpPr>
          <p:cNvPr id="13" name="Прямоугольник 5"/>
          <p:cNvSpPr>
            <a:spLocks noChangeArrowheads="1"/>
          </p:cNvSpPr>
          <p:nvPr/>
        </p:nvSpPr>
        <p:spPr bwMode="auto">
          <a:xfrm>
            <a:off x="1140482" y="5892800"/>
            <a:ext cx="630106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1600" b="1" dirty="0"/>
              <a:t>Horizontal dynamic profile of the extracted beam of </a:t>
            </a:r>
            <a:r>
              <a:rPr lang="ru-RU" altLang="ru-RU" sz="1600" b="1" dirty="0"/>
              <a:t>Ar</a:t>
            </a:r>
            <a:r>
              <a:rPr lang="ru-RU" altLang="ru-RU" sz="1600" b="1" baseline="30000" dirty="0"/>
              <a:t>+18</a:t>
            </a:r>
            <a:r>
              <a:rPr lang="ru-RU" altLang="ru-RU" sz="1600" b="1" dirty="0"/>
              <a:t> 500</a:t>
            </a:r>
            <a:r>
              <a:rPr lang="en-US" altLang="ru-RU" sz="1600" b="1" dirty="0"/>
              <a:t> MeV</a:t>
            </a:r>
            <a:r>
              <a:rPr lang="ru-RU" altLang="ru-RU" sz="1600" b="1" dirty="0"/>
              <a:t>/</a:t>
            </a:r>
            <a:r>
              <a:rPr lang="en-US" altLang="ru-RU" sz="1600" b="1" dirty="0" smtClean="0"/>
              <a:t>n.</a:t>
            </a:r>
            <a:endParaRPr lang="ru-RU" altLang="ru-RU" sz="1600" dirty="0"/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 flipV="1">
            <a:off x="3552013" y="1587500"/>
            <a:ext cx="0" cy="430530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7414" name="Прямоугольник 4"/>
          <p:cNvSpPr>
            <a:spLocks noChangeArrowheads="1"/>
          </p:cNvSpPr>
          <p:nvPr/>
        </p:nvSpPr>
        <p:spPr bwMode="auto">
          <a:xfrm>
            <a:off x="737741" y="3541713"/>
            <a:ext cx="7739955" cy="338554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1600" b="1" dirty="0"/>
              <a:t>Dynamic profile of the </a:t>
            </a:r>
            <a:r>
              <a:rPr lang="en-US" altLang="ru-RU" sz="1600" b="1" dirty="0" smtClean="0"/>
              <a:t>circulating beam </a:t>
            </a:r>
            <a:r>
              <a:rPr lang="en-US" altLang="ru-RU" sz="1600" b="1" dirty="0"/>
              <a:t>registered by</a:t>
            </a:r>
            <a:r>
              <a:rPr lang="ru-RU" altLang="ru-RU" sz="1600" b="1" dirty="0"/>
              <a:t> </a:t>
            </a:r>
            <a:r>
              <a:rPr lang="en-US" altLang="ru-RU" sz="1600" b="1" dirty="0"/>
              <a:t>the MCP detector</a:t>
            </a:r>
            <a:r>
              <a:rPr lang="ru-RU" altLang="ru-RU" sz="1600" b="1" dirty="0" smtClean="0"/>
              <a:t>.</a:t>
            </a:r>
            <a:endParaRPr lang="ru-RU" altLang="ru-RU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"/>
          <p:cNvSpPr>
            <a:spLocks noGrp="1"/>
          </p:cNvSpPr>
          <p:nvPr>
            <p:ph type="title"/>
          </p:nvPr>
        </p:nvSpPr>
        <p:spPr>
          <a:xfrm>
            <a:off x="493204" y="23751"/>
            <a:ext cx="8229600" cy="1143000"/>
          </a:xfrm>
        </p:spPr>
        <p:txBody>
          <a:bodyPr/>
          <a:lstStyle/>
          <a:p>
            <a:r>
              <a:rPr lang="en-US" altLang="ru-RU" sz="2400" b="1" dirty="0" smtClean="0"/>
              <a:t>Run 50. Diagnostics of the extracted beam.</a:t>
            </a:r>
            <a:br>
              <a:rPr lang="en-US" altLang="ru-RU" sz="2400" b="1" dirty="0" smtClean="0"/>
            </a:br>
            <a:r>
              <a:rPr lang="en-US" altLang="ru-RU" sz="2400" b="1" dirty="0" smtClean="0"/>
              <a:t>Spatial Distribution.</a:t>
            </a:r>
            <a:endParaRPr lang="ru-RU" altLang="ru-RU" sz="2400" b="1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A6C7CD-B5D4-4778-B4B1-CF20A76F3A6C}" type="slidenum">
              <a:rPr lang="ru-RU" sz="2000" smtClean="0"/>
              <a:pPr>
                <a:defRPr/>
              </a:pPr>
              <a:t>13</a:t>
            </a:fld>
            <a:endParaRPr lang="ru-RU" sz="2000" dirty="0"/>
          </a:p>
        </p:txBody>
      </p:sp>
      <p:pic>
        <p:nvPicPr>
          <p:cNvPr id="13316" name="Рисунок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567" b="10571"/>
          <a:stretch>
            <a:fillRect/>
          </a:stretch>
        </p:blipFill>
        <p:spPr bwMode="auto">
          <a:xfrm>
            <a:off x="1472927" y="2123490"/>
            <a:ext cx="6107113" cy="163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7" name="Прямоугольник 5"/>
          <p:cNvSpPr>
            <a:spLocks noChangeArrowheads="1"/>
          </p:cNvSpPr>
          <p:nvPr/>
        </p:nvSpPr>
        <p:spPr bwMode="auto">
          <a:xfrm>
            <a:off x="1377677" y="3923715"/>
            <a:ext cx="581977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1600" b="1" dirty="0"/>
              <a:t>Vertical dynamic profile of the extracted beam of </a:t>
            </a:r>
            <a:r>
              <a:rPr lang="ru-RU" altLang="ru-RU" sz="1600" b="1" dirty="0"/>
              <a:t>Ar</a:t>
            </a:r>
            <a:r>
              <a:rPr lang="ru-RU" altLang="ru-RU" sz="1600" b="1" baseline="30000" dirty="0"/>
              <a:t>+18</a:t>
            </a:r>
            <a:r>
              <a:rPr lang="ru-RU" altLang="ru-RU" sz="1600" b="1" dirty="0"/>
              <a:t> 500</a:t>
            </a:r>
            <a:r>
              <a:rPr lang="en-US" altLang="ru-RU" sz="1600" b="1" dirty="0"/>
              <a:t> MeV</a:t>
            </a:r>
            <a:r>
              <a:rPr lang="ru-RU" altLang="ru-RU" sz="1600" b="1" dirty="0"/>
              <a:t>/</a:t>
            </a:r>
            <a:r>
              <a:rPr lang="en-US" altLang="ru-RU" sz="1600" b="1" dirty="0" smtClean="0"/>
              <a:t>n.</a:t>
            </a:r>
            <a:endParaRPr lang="ru-RU" altLang="ru-RU" sz="1600" dirty="0"/>
          </a:p>
        </p:txBody>
      </p:sp>
      <p:pic>
        <p:nvPicPr>
          <p:cNvPr id="13318" name="Рисунок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0699" t="18066" r="15813" b="14021"/>
          <a:stretch>
            <a:fillRect/>
          </a:stretch>
        </p:blipFill>
        <p:spPr bwMode="auto">
          <a:xfrm>
            <a:off x="7664177" y="2274303"/>
            <a:ext cx="874713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Рисунок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366" t="330" r="-359" b="11938"/>
          <a:stretch>
            <a:fillRect/>
          </a:stretch>
        </p:blipFill>
        <p:spPr bwMode="auto">
          <a:xfrm>
            <a:off x="1453877" y="4609515"/>
            <a:ext cx="6143625" cy="160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0" name="Рисунок 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6337" t="18066" r="16159" b="14326"/>
          <a:stretch>
            <a:fillRect/>
          </a:stretch>
        </p:blipFill>
        <p:spPr bwMode="auto">
          <a:xfrm flipV="1">
            <a:off x="7707040" y="4780063"/>
            <a:ext cx="788987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1" name="Прямоугольник 3"/>
          <p:cNvSpPr>
            <a:spLocks noChangeArrowheads="1"/>
          </p:cNvSpPr>
          <p:nvPr/>
        </p:nvSpPr>
        <p:spPr bwMode="auto">
          <a:xfrm>
            <a:off x="4144690" y="3674478"/>
            <a:ext cx="763587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200" b="1"/>
              <a:t>Time, ms</a:t>
            </a:r>
            <a:endParaRPr lang="ru-RU" altLang="ru-RU" sz="1200" b="1"/>
          </a:p>
        </p:txBody>
      </p:sp>
      <p:sp>
        <p:nvSpPr>
          <p:cNvPr id="13" name="Прямоугольник 3"/>
          <p:cNvSpPr>
            <a:spLocks noChangeArrowheads="1"/>
          </p:cNvSpPr>
          <p:nvPr/>
        </p:nvSpPr>
        <p:spPr bwMode="auto">
          <a:xfrm>
            <a:off x="1084953" y="2320503"/>
            <a:ext cx="369332" cy="1241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vert270"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ru-RU" sz="1200" b="1" dirty="0" smtClean="0"/>
              <a:t>Y Coordinate, mm</a:t>
            </a:r>
            <a:endParaRPr lang="ru-RU" altLang="ru-RU" sz="1200" b="1" dirty="0" smtClean="0"/>
          </a:p>
        </p:txBody>
      </p:sp>
      <p:sp>
        <p:nvSpPr>
          <p:cNvPr id="13323" name="Прямоугольник 3"/>
          <p:cNvSpPr>
            <a:spLocks noChangeArrowheads="1"/>
          </p:cNvSpPr>
          <p:nvPr/>
        </p:nvSpPr>
        <p:spPr bwMode="auto">
          <a:xfrm>
            <a:off x="4144690" y="6109703"/>
            <a:ext cx="763587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200" b="1"/>
              <a:t>Time, ms</a:t>
            </a:r>
            <a:endParaRPr lang="ru-RU" altLang="ru-RU" sz="1200" b="1"/>
          </a:p>
        </p:txBody>
      </p:sp>
      <p:sp>
        <p:nvSpPr>
          <p:cNvPr id="15" name="Прямоугольник 3"/>
          <p:cNvSpPr>
            <a:spLocks noChangeArrowheads="1"/>
          </p:cNvSpPr>
          <p:nvPr/>
        </p:nvSpPr>
        <p:spPr bwMode="auto">
          <a:xfrm>
            <a:off x="1084953" y="4787909"/>
            <a:ext cx="369332" cy="12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vert270"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ru-RU" sz="1200" b="1" dirty="0" smtClean="0"/>
              <a:t>X Coordinate, mm</a:t>
            </a:r>
            <a:endParaRPr lang="ru-RU" altLang="ru-RU" sz="1200" b="1" dirty="0" smtClean="0"/>
          </a:p>
        </p:txBody>
      </p:sp>
      <p:sp>
        <p:nvSpPr>
          <p:cNvPr id="13325" name="Прямоугольник 5"/>
          <p:cNvSpPr>
            <a:spLocks noChangeArrowheads="1"/>
          </p:cNvSpPr>
          <p:nvPr/>
        </p:nvSpPr>
        <p:spPr bwMode="auto">
          <a:xfrm>
            <a:off x="1137034" y="6387515"/>
            <a:ext cx="630106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1600" b="1" dirty="0"/>
              <a:t>Horizontal dynamic profile of the extracted beam of </a:t>
            </a:r>
            <a:r>
              <a:rPr lang="ru-RU" altLang="ru-RU" sz="1600" b="1" dirty="0"/>
              <a:t>Ar</a:t>
            </a:r>
            <a:r>
              <a:rPr lang="ru-RU" altLang="ru-RU" sz="1600" b="1" baseline="30000" dirty="0"/>
              <a:t>+18</a:t>
            </a:r>
            <a:r>
              <a:rPr lang="ru-RU" altLang="ru-RU" sz="1600" b="1" dirty="0"/>
              <a:t> 500</a:t>
            </a:r>
            <a:r>
              <a:rPr lang="en-US" altLang="ru-RU" sz="1600" b="1" dirty="0"/>
              <a:t> MeV</a:t>
            </a:r>
            <a:r>
              <a:rPr lang="ru-RU" altLang="ru-RU" sz="1600" b="1" dirty="0"/>
              <a:t>/</a:t>
            </a:r>
            <a:r>
              <a:rPr lang="en-US" altLang="ru-RU" sz="1600" b="1" dirty="0" smtClean="0"/>
              <a:t>n.</a:t>
            </a:r>
            <a:endParaRPr lang="ru-RU" altLang="ru-RU" sz="16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7634809" y="3027768"/>
            <a:ext cx="144462" cy="720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539552" y="1340768"/>
            <a:ext cx="8136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spatial distribution of the extracted beam was registered by the scintillation </a:t>
            </a:r>
            <a:r>
              <a:rPr lang="en-US" dirty="0" err="1" smtClean="0"/>
              <a:t>profilometer</a:t>
            </a:r>
            <a:r>
              <a:rPr lang="en-US" dirty="0" smtClean="0"/>
              <a:t> (</a:t>
            </a:r>
            <a:r>
              <a:rPr lang="en-US" dirty="0" err="1" smtClean="0"/>
              <a:t>hodoscopic</a:t>
            </a:r>
            <a:r>
              <a:rPr lang="en-US" dirty="0" smtClean="0"/>
              <a:t> PMT Hamamatsu; X, Y </a:t>
            </a:r>
            <a:r>
              <a:rPr lang="en-US" dirty="0"/>
              <a:t>– 16 </a:t>
            </a:r>
            <a:r>
              <a:rPr lang="en-US" dirty="0" smtClean="0"/>
              <a:t>channels; step – 3 mm)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1"/>
          <p:cNvSpPr>
            <a:spLocks noGrp="1"/>
          </p:cNvSpPr>
          <p:nvPr>
            <p:ph type="title"/>
          </p:nvPr>
        </p:nvSpPr>
        <p:spPr>
          <a:xfrm>
            <a:off x="493713" y="130845"/>
            <a:ext cx="8229600" cy="777875"/>
          </a:xfrm>
        </p:spPr>
        <p:txBody>
          <a:bodyPr/>
          <a:lstStyle/>
          <a:p>
            <a:pPr eaLnBrk="1" hangingPunct="1"/>
            <a:r>
              <a:rPr lang="en-US" altLang="ru-RU" sz="3600" dirty="0" smtClean="0"/>
              <a:t>Diagnostics of circulating beam.</a:t>
            </a:r>
            <a:r>
              <a:rPr lang="en-US" altLang="ru-RU" sz="3600" dirty="0"/>
              <a:t/>
            </a:r>
            <a:br>
              <a:rPr lang="en-US" altLang="ru-RU" sz="3600" dirty="0"/>
            </a:br>
            <a:r>
              <a:rPr lang="en-US" altLang="ru-RU" sz="3600" dirty="0"/>
              <a:t>Deuteron 4 </a:t>
            </a:r>
            <a:r>
              <a:rPr lang="en-US" altLang="ru-RU" sz="3600" dirty="0" err="1"/>
              <a:t>GeV</a:t>
            </a:r>
            <a:r>
              <a:rPr lang="en-US" altLang="ru-RU" sz="3600" dirty="0"/>
              <a:t>/n</a:t>
            </a:r>
            <a:endParaRPr lang="ru-RU" altLang="ru-RU" sz="3600" dirty="0" smtClean="0"/>
          </a:p>
        </p:txBody>
      </p:sp>
      <p:sp>
        <p:nvSpPr>
          <p:cNvPr id="19459" name="Прямоугольник 2"/>
          <p:cNvSpPr>
            <a:spLocks noChangeArrowheads="1"/>
          </p:cNvSpPr>
          <p:nvPr/>
        </p:nvSpPr>
        <p:spPr bwMode="auto">
          <a:xfrm>
            <a:off x="107950" y="3553073"/>
            <a:ext cx="9144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1400" b="1" dirty="0"/>
              <a:t>Radial beam profile</a:t>
            </a:r>
            <a:r>
              <a:rPr lang="ru-RU" altLang="ru-RU" sz="1400" b="1" dirty="0"/>
              <a:t> (</a:t>
            </a:r>
            <a:r>
              <a:rPr lang="en-US" altLang="ru-RU" sz="1400" b="1" dirty="0"/>
              <a:t>top graph</a:t>
            </a:r>
            <a:r>
              <a:rPr lang="ru-RU" altLang="ru-RU" sz="1400" b="1" dirty="0"/>
              <a:t>)</a:t>
            </a:r>
            <a:r>
              <a:rPr lang="en-US" altLang="ru-RU" sz="1400" b="1" dirty="0"/>
              <a:t> and magnetic accelerator field (bottom graph</a:t>
            </a:r>
            <a:r>
              <a:rPr lang="en-US" altLang="ru-RU" sz="1400" b="1" dirty="0" smtClean="0"/>
              <a:t>).</a:t>
            </a:r>
            <a:endParaRPr lang="ru-RU" altLang="ru-RU" sz="140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732588" y="6308725"/>
            <a:ext cx="2133600" cy="365125"/>
          </a:xfrm>
        </p:spPr>
        <p:txBody>
          <a:bodyPr/>
          <a:lstStyle/>
          <a:p>
            <a:pPr>
              <a:defRPr/>
            </a:pPr>
            <a:fld id="{F827E239-A3D0-44A8-B727-01C17A56D446}" type="slidenum">
              <a:rPr lang="ru-RU" sz="2000"/>
              <a:pPr>
                <a:defRPr/>
              </a:pPr>
              <a:t>14</a:t>
            </a:fld>
            <a:endParaRPr lang="ru-RU" sz="2000" dirty="0"/>
          </a:p>
        </p:txBody>
      </p:sp>
      <p:pic>
        <p:nvPicPr>
          <p:cNvPr id="19461" name="Picture 7" descr="2012_03_17__23_22_24_r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171" r="9138" b="8417"/>
          <a:stretch>
            <a:fillRect/>
          </a:stretch>
        </p:blipFill>
        <p:spPr bwMode="auto">
          <a:xfrm>
            <a:off x="2000250" y="1264444"/>
            <a:ext cx="5178425" cy="213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8" descr="2012_03_17__23_22_24_Mean_Width_r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497" r="-2" b="8539"/>
          <a:stretch>
            <a:fillRect/>
          </a:stretch>
        </p:blipFill>
        <p:spPr bwMode="auto">
          <a:xfrm>
            <a:off x="2000250" y="3929063"/>
            <a:ext cx="5716588" cy="226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3" name="TextBox 3"/>
          <p:cNvSpPr txBox="1">
            <a:spLocks noChangeArrowheads="1"/>
          </p:cNvSpPr>
          <p:nvPr/>
        </p:nvSpPr>
        <p:spPr bwMode="auto">
          <a:xfrm>
            <a:off x="4360863" y="3312319"/>
            <a:ext cx="63817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200" b="1"/>
              <a:t>Time, s</a:t>
            </a:r>
            <a:endParaRPr lang="ru-RU" altLang="ru-RU" sz="1200" b="1"/>
          </a:p>
        </p:txBody>
      </p:sp>
      <p:sp>
        <p:nvSpPr>
          <p:cNvPr id="5" name="TextBox 4"/>
          <p:cNvSpPr txBox="1"/>
          <p:nvPr/>
        </p:nvSpPr>
        <p:spPr>
          <a:xfrm>
            <a:off x="1445718" y="2489076"/>
            <a:ext cx="553998" cy="690830"/>
          </a:xfrm>
          <a:prstGeom prst="rect">
            <a:avLst/>
          </a:prstGeom>
          <a:noFill/>
        </p:spPr>
        <p:txBody>
          <a:bodyPr vert="vert270" wrap="none">
            <a:spAutoFit/>
          </a:bodyPr>
          <a:lstStyle/>
          <a:p>
            <a:pPr algn="ctr">
              <a:defRPr/>
            </a:pPr>
            <a:r>
              <a:rPr lang="en-US" sz="1200" b="1" dirty="0"/>
              <a:t>Magnetic</a:t>
            </a:r>
          </a:p>
          <a:p>
            <a:pPr algn="ctr">
              <a:defRPr/>
            </a:pPr>
            <a:r>
              <a:rPr lang="en-US" sz="1200" b="1" dirty="0"/>
              <a:t>Field, T</a:t>
            </a:r>
            <a:endParaRPr lang="ru-RU" sz="12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1445718" y="1341326"/>
            <a:ext cx="553998" cy="1125949"/>
          </a:xfrm>
          <a:prstGeom prst="rect">
            <a:avLst/>
          </a:prstGeom>
          <a:noFill/>
        </p:spPr>
        <p:txBody>
          <a:bodyPr vert="vert270" wrap="none">
            <a:spAutoFit/>
          </a:bodyPr>
          <a:lstStyle/>
          <a:p>
            <a:pPr algn="ctr">
              <a:defRPr/>
            </a:pPr>
            <a:r>
              <a:rPr lang="en-US" sz="1200" b="1" dirty="0"/>
              <a:t>Beam</a:t>
            </a:r>
          </a:p>
          <a:p>
            <a:pPr algn="ctr">
              <a:defRPr/>
            </a:pPr>
            <a:r>
              <a:rPr lang="en-US" sz="1200" b="1" dirty="0"/>
              <a:t>Coordinate, mm</a:t>
            </a:r>
            <a:endParaRPr lang="ru-RU" sz="1200" b="1" dirty="0"/>
          </a:p>
        </p:txBody>
      </p:sp>
      <p:sp>
        <p:nvSpPr>
          <p:cNvPr id="19466" name="TextBox 13"/>
          <p:cNvSpPr txBox="1">
            <a:spLocks noChangeArrowheads="1"/>
          </p:cNvSpPr>
          <p:nvPr/>
        </p:nvSpPr>
        <p:spPr bwMode="auto">
          <a:xfrm>
            <a:off x="4360863" y="6113463"/>
            <a:ext cx="638175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200" b="1"/>
              <a:t>Time, s</a:t>
            </a:r>
            <a:endParaRPr lang="ru-RU" altLang="ru-RU" sz="1200" b="1"/>
          </a:p>
        </p:txBody>
      </p:sp>
      <p:sp>
        <p:nvSpPr>
          <p:cNvPr id="15" name="TextBox 14"/>
          <p:cNvSpPr txBox="1"/>
          <p:nvPr/>
        </p:nvSpPr>
        <p:spPr>
          <a:xfrm>
            <a:off x="1445718" y="5162483"/>
            <a:ext cx="553998" cy="815287"/>
          </a:xfrm>
          <a:prstGeom prst="rect">
            <a:avLst/>
          </a:prstGeom>
          <a:noFill/>
        </p:spPr>
        <p:txBody>
          <a:bodyPr vert="vert270" wrap="none">
            <a:spAutoFit/>
          </a:bodyPr>
          <a:lstStyle/>
          <a:p>
            <a:pPr algn="ctr">
              <a:defRPr/>
            </a:pPr>
            <a:r>
              <a:rPr lang="en-US" sz="1200" b="1" dirty="0"/>
              <a:t>Beam</a:t>
            </a:r>
          </a:p>
          <a:p>
            <a:pPr algn="ctr">
              <a:defRPr/>
            </a:pPr>
            <a:r>
              <a:rPr lang="en-US" sz="1200" b="1" dirty="0"/>
              <a:t>Width, mm</a:t>
            </a:r>
            <a:endParaRPr lang="ru-RU" sz="12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1445718" y="3973036"/>
            <a:ext cx="553998" cy="1125949"/>
          </a:xfrm>
          <a:prstGeom prst="rect">
            <a:avLst/>
          </a:prstGeom>
          <a:noFill/>
        </p:spPr>
        <p:txBody>
          <a:bodyPr vert="vert270" wrap="none">
            <a:spAutoFit/>
          </a:bodyPr>
          <a:lstStyle/>
          <a:p>
            <a:pPr algn="ctr">
              <a:defRPr/>
            </a:pPr>
            <a:r>
              <a:rPr lang="en-US" sz="1200" b="1" dirty="0"/>
              <a:t>Beam</a:t>
            </a:r>
          </a:p>
          <a:p>
            <a:pPr algn="ctr">
              <a:defRPr/>
            </a:pPr>
            <a:r>
              <a:rPr lang="en-US" sz="1200" b="1" dirty="0"/>
              <a:t>Coordinate, mm</a:t>
            </a:r>
            <a:endParaRPr lang="ru-RU" sz="1200" b="1" dirty="0"/>
          </a:p>
        </p:txBody>
      </p:sp>
      <p:sp>
        <p:nvSpPr>
          <p:cNvPr id="19469" name="Прямоугольник 2"/>
          <p:cNvSpPr>
            <a:spLocks noChangeArrowheads="1"/>
          </p:cNvSpPr>
          <p:nvPr/>
        </p:nvSpPr>
        <p:spPr bwMode="auto">
          <a:xfrm>
            <a:off x="107950" y="6391275"/>
            <a:ext cx="9144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1400" b="1"/>
              <a:t>Radial beam coordinate </a:t>
            </a:r>
            <a:r>
              <a:rPr lang="ru-RU" altLang="ru-RU" sz="1400" b="1"/>
              <a:t>(</a:t>
            </a:r>
            <a:r>
              <a:rPr lang="en-US" altLang="ru-RU" sz="1400" b="1"/>
              <a:t>top graph</a:t>
            </a:r>
            <a:r>
              <a:rPr lang="ru-RU" altLang="ru-RU" sz="1400" b="1"/>
              <a:t>) </a:t>
            </a:r>
            <a:r>
              <a:rPr lang="en-US" altLang="ru-RU" sz="1400" b="1"/>
              <a:t>and beam width</a:t>
            </a:r>
            <a:r>
              <a:rPr lang="ru-RU" altLang="ru-RU" sz="1400" b="1"/>
              <a:t> (</a:t>
            </a:r>
            <a:r>
              <a:rPr lang="en-US" altLang="ru-RU" sz="1400" b="1"/>
              <a:t>bottom graph</a:t>
            </a:r>
            <a:r>
              <a:rPr lang="ru-RU" altLang="ru-RU" sz="1400" b="1"/>
              <a:t>).</a:t>
            </a:r>
            <a:endParaRPr lang="ru-RU" altLang="ru-RU" sz="1400"/>
          </a:p>
        </p:txBody>
      </p:sp>
      <p:pic>
        <p:nvPicPr>
          <p:cNvPr id="19470" name="Рисунок 3" descr="Graph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281" t="12016" r="3790" b="19768"/>
          <a:stretch>
            <a:fillRect/>
          </a:stretch>
        </p:blipFill>
        <p:spPr bwMode="auto">
          <a:xfrm>
            <a:off x="2289175" y="1372394"/>
            <a:ext cx="5395913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ая выноска 7"/>
          <p:cNvSpPr/>
          <p:nvPr/>
        </p:nvSpPr>
        <p:spPr>
          <a:xfrm>
            <a:off x="2555875" y="2056607"/>
            <a:ext cx="720725" cy="360362"/>
          </a:xfrm>
          <a:prstGeom prst="wedgeRectCallout">
            <a:avLst>
              <a:gd name="adj1" fmla="val -84122"/>
              <a:gd name="adj2" fmla="val -78595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000" b="1" dirty="0"/>
              <a:t>Injection moment</a:t>
            </a:r>
            <a:endParaRPr lang="ru-RU" sz="1000" b="1" dirty="0"/>
          </a:p>
        </p:txBody>
      </p:sp>
      <p:sp>
        <p:nvSpPr>
          <p:cNvPr id="21" name="Прямоугольная выноска 20"/>
          <p:cNvSpPr/>
          <p:nvPr/>
        </p:nvSpPr>
        <p:spPr>
          <a:xfrm>
            <a:off x="4694238" y="2056607"/>
            <a:ext cx="865187" cy="360362"/>
          </a:xfrm>
          <a:prstGeom prst="wedgeRectCallout">
            <a:avLst>
              <a:gd name="adj1" fmla="val 60896"/>
              <a:gd name="adj2" fmla="val -103287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000" b="1" dirty="0"/>
              <a:t>Beam orbit shifting</a:t>
            </a:r>
            <a:endParaRPr lang="ru-RU" sz="1000" b="1" dirty="0"/>
          </a:p>
        </p:txBody>
      </p:sp>
      <p:sp>
        <p:nvSpPr>
          <p:cNvPr id="22" name="Прямоугольная выноска 21"/>
          <p:cNvSpPr/>
          <p:nvPr/>
        </p:nvSpPr>
        <p:spPr>
          <a:xfrm>
            <a:off x="4694238" y="1124744"/>
            <a:ext cx="1484312" cy="360363"/>
          </a:xfrm>
          <a:prstGeom prst="wedgeRectCallout">
            <a:avLst>
              <a:gd name="adj1" fmla="val 65752"/>
              <a:gd name="adj2" fmla="val 55445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000" b="1" dirty="0"/>
              <a:t>The beam interacts with the vacuum chamber</a:t>
            </a:r>
            <a:endParaRPr lang="ru-RU" sz="1000" b="1" dirty="0"/>
          </a:p>
        </p:txBody>
      </p:sp>
      <p:sp>
        <p:nvSpPr>
          <p:cNvPr id="24" name="Прямоугольная выноска 23"/>
          <p:cNvSpPr/>
          <p:nvPr/>
        </p:nvSpPr>
        <p:spPr>
          <a:xfrm>
            <a:off x="2771775" y="1124744"/>
            <a:ext cx="877888" cy="360363"/>
          </a:xfrm>
          <a:prstGeom prst="wedgeRectCallout">
            <a:avLst>
              <a:gd name="adj1" fmla="val 33163"/>
              <a:gd name="adj2" fmla="val 117175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000" b="1" dirty="0"/>
              <a:t>Acceleration</a:t>
            </a:r>
            <a:endParaRPr lang="ru-RU" sz="1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>
          <a:xfrm>
            <a:off x="446856" y="0"/>
            <a:ext cx="8229600" cy="836712"/>
          </a:xfrm>
        </p:spPr>
        <p:txBody>
          <a:bodyPr/>
          <a:lstStyle/>
          <a:p>
            <a:r>
              <a:rPr lang="ru-RU" altLang="ru-RU" sz="2400" b="1" dirty="0" smtClean="0"/>
              <a:t>Диагностика пучка в экспериментальном зале фокуса Ф-3.</a:t>
            </a:r>
          </a:p>
        </p:txBody>
      </p:sp>
      <p:pic>
        <p:nvPicPr>
          <p:cNvPr id="4099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2741525"/>
            <a:ext cx="7440612" cy="3382096"/>
          </a:xfr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804248" y="6361385"/>
            <a:ext cx="2133600" cy="365125"/>
          </a:xfrm>
        </p:spPr>
        <p:txBody>
          <a:bodyPr/>
          <a:lstStyle/>
          <a:p>
            <a:pPr>
              <a:defRPr/>
            </a:pPr>
            <a:fld id="{7A63F6FA-B79D-4444-9030-D717FB067AE2}" type="slidenum">
              <a:rPr lang="ru-RU" sz="2000" smtClean="0"/>
              <a:pPr>
                <a:defRPr/>
              </a:pPr>
              <a:t>15</a:t>
            </a:fld>
            <a:endParaRPr lang="ru-RU" sz="2000" dirty="0"/>
          </a:p>
        </p:txBody>
      </p:sp>
      <p:sp>
        <p:nvSpPr>
          <p:cNvPr id="6" name="Прямоугольная выноска 5"/>
          <p:cNvSpPr/>
          <p:nvPr/>
        </p:nvSpPr>
        <p:spPr>
          <a:xfrm>
            <a:off x="4427538" y="3470548"/>
            <a:ext cx="917575" cy="268287"/>
          </a:xfrm>
          <a:prstGeom prst="wedgeRectCallout">
            <a:avLst>
              <a:gd name="adj1" fmla="val -69472"/>
              <a:gd name="adj2" fmla="val 280439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b="1" dirty="0"/>
              <a:t>Focus F3</a:t>
            </a:r>
            <a:endParaRPr lang="ru-RU" sz="1200" b="1" dirty="0"/>
          </a:p>
        </p:txBody>
      </p:sp>
      <p:sp>
        <p:nvSpPr>
          <p:cNvPr id="7" name="Прямоугольная выноска 6"/>
          <p:cNvSpPr/>
          <p:nvPr/>
        </p:nvSpPr>
        <p:spPr>
          <a:xfrm>
            <a:off x="3203575" y="3470548"/>
            <a:ext cx="917575" cy="268287"/>
          </a:xfrm>
          <a:prstGeom prst="wedgeRectCallout">
            <a:avLst>
              <a:gd name="adj1" fmla="val 15651"/>
              <a:gd name="adj2" fmla="val 246869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b="1" dirty="0"/>
              <a:t>Detectors</a:t>
            </a:r>
            <a:endParaRPr lang="ru-RU" sz="1200" b="1" dirty="0"/>
          </a:p>
        </p:txBody>
      </p:sp>
      <p:sp>
        <p:nvSpPr>
          <p:cNvPr id="8" name="Прямоугольная выноска 7"/>
          <p:cNvSpPr/>
          <p:nvPr/>
        </p:nvSpPr>
        <p:spPr>
          <a:xfrm>
            <a:off x="5580063" y="3470548"/>
            <a:ext cx="1079500" cy="268287"/>
          </a:xfrm>
          <a:prstGeom prst="wedgeRectCallout">
            <a:avLst>
              <a:gd name="adj1" fmla="val -85020"/>
              <a:gd name="adj2" fmla="val 182998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b="1" dirty="0"/>
              <a:t>Magnet SP-94</a:t>
            </a:r>
            <a:endParaRPr lang="ru-RU" sz="1200" b="1" dirty="0"/>
          </a:p>
        </p:txBody>
      </p:sp>
      <p:sp>
        <p:nvSpPr>
          <p:cNvPr id="9" name="Прямоугольная выноска 8"/>
          <p:cNvSpPr/>
          <p:nvPr/>
        </p:nvSpPr>
        <p:spPr>
          <a:xfrm>
            <a:off x="1835150" y="3470548"/>
            <a:ext cx="1081088" cy="268287"/>
          </a:xfrm>
          <a:prstGeom prst="wedgeRectCallout">
            <a:avLst>
              <a:gd name="adj1" fmla="val 41084"/>
              <a:gd name="adj2" fmla="val 328482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b="1" dirty="0"/>
              <a:t>Magnet SP-12</a:t>
            </a:r>
            <a:endParaRPr lang="ru-RU" sz="1200" b="1" dirty="0"/>
          </a:p>
        </p:txBody>
      </p:sp>
      <p:sp>
        <p:nvSpPr>
          <p:cNvPr id="10" name="Прямоугольная выноска 9"/>
          <p:cNvSpPr/>
          <p:nvPr/>
        </p:nvSpPr>
        <p:spPr>
          <a:xfrm>
            <a:off x="1258888" y="3911873"/>
            <a:ext cx="733425" cy="269875"/>
          </a:xfrm>
          <a:prstGeom prst="wedgeRectCallout">
            <a:avLst>
              <a:gd name="adj1" fmla="val 41966"/>
              <a:gd name="adj2" fmla="val 246869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b="1" dirty="0"/>
              <a:t>Lenses</a:t>
            </a:r>
            <a:endParaRPr lang="ru-RU" sz="1200" b="1" dirty="0"/>
          </a:p>
        </p:txBody>
      </p:sp>
      <p:sp>
        <p:nvSpPr>
          <p:cNvPr id="13" name="Прямоугольная выноска 12"/>
          <p:cNvSpPr/>
          <p:nvPr/>
        </p:nvSpPr>
        <p:spPr>
          <a:xfrm>
            <a:off x="6659563" y="4334148"/>
            <a:ext cx="733425" cy="268287"/>
          </a:xfrm>
          <a:prstGeom prst="wedgeRectCallout">
            <a:avLst>
              <a:gd name="adj1" fmla="val -138547"/>
              <a:gd name="adj2" fmla="val -118616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b="1" dirty="0"/>
              <a:t>Lenses</a:t>
            </a:r>
            <a:endParaRPr lang="ru-RU" sz="1200" b="1" dirty="0"/>
          </a:p>
        </p:txBody>
      </p:sp>
      <p:sp>
        <p:nvSpPr>
          <p:cNvPr id="4108" name="Прямоугольник 7"/>
          <p:cNvSpPr>
            <a:spLocks noChangeArrowheads="1"/>
          </p:cNvSpPr>
          <p:nvPr/>
        </p:nvSpPr>
        <p:spPr bwMode="auto">
          <a:xfrm>
            <a:off x="1042988" y="6267723"/>
            <a:ext cx="6985000" cy="40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 dirty="0" smtClean="0"/>
              <a:t>Экспериментальный зал фокуса Ф-3</a:t>
            </a:r>
            <a:endParaRPr lang="ru-RU" altLang="ru-RU" sz="2000" dirty="0"/>
          </a:p>
        </p:txBody>
      </p:sp>
      <p:cxnSp>
        <p:nvCxnSpPr>
          <p:cNvPr id="3" name="Прямая со стрелкой 2"/>
          <p:cNvCxnSpPr/>
          <p:nvPr/>
        </p:nvCxnSpPr>
        <p:spPr>
          <a:xfrm flipV="1">
            <a:off x="323528" y="4991422"/>
            <a:ext cx="719460" cy="144413"/>
          </a:xfrm>
          <a:prstGeom prst="straightConnector1">
            <a:avLst/>
          </a:prstGeom>
          <a:ln w="38100">
            <a:tailEnd type="arrow"/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7" name="Прямоугольная выноска 16"/>
          <p:cNvSpPr/>
          <p:nvPr/>
        </p:nvSpPr>
        <p:spPr>
          <a:xfrm>
            <a:off x="971600" y="5394597"/>
            <a:ext cx="733425" cy="269875"/>
          </a:xfrm>
          <a:prstGeom prst="wedgeRectCallout">
            <a:avLst>
              <a:gd name="adj1" fmla="val -71022"/>
              <a:gd name="adj2" fmla="val -173131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b="1" dirty="0" smtClean="0"/>
              <a:t>Beam</a:t>
            </a:r>
            <a:endParaRPr lang="ru-RU" sz="1200" b="1" dirty="0"/>
          </a:p>
        </p:txBody>
      </p:sp>
    </p:spTree>
    <p:extLst>
      <p:ext uri="{BB962C8B-B14F-4D97-AF65-F5344CB8AC3E}">
        <p14:creationId xmlns="" xmlns:p14="http://schemas.microsoft.com/office/powerpoint/2010/main" val="2949796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404664" y="326587"/>
            <a:ext cx="8229600" cy="1143000"/>
          </a:xfrm>
        </p:spPr>
        <p:txBody>
          <a:bodyPr/>
          <a:lstStyle/>
          <a:p>
            <a:r>
              <a:rPr lang="en-US" dirty="0"/>
              <a:t>Kr 2,5 </a:t>
            </a:r>
            <a:r>
              <a:rPr lang="en-US" dirty="0" err="1"/>
              <a:t>GeV</a:t>
            </a:r>
            <a:r>
              <a:rPr lang="en-US" dirty="0"/>
              <a:t>/n</a:t>
            </a:r>
            <a:endParaRPr lang="ru-RU" dirty="0"/>
          </a:p>
        </p:txBody>
      </p:sp>
      <p:pic>
        <p:nvPicPr>
          <p:cNvPr id="4" name="Рисунок 3" descr="G:\СЕАНС 55\СКАН пучка Криптона 03_04_18\Криптон 05_04_18_2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27984" y="220542"/>
            <a:ext cx="4094480" cy="1355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Объект 4" descr="G:\СЕАНС 55\фото эмульсий\фото скан 09_04_18\Углерод\60х\2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4509120"/>
            <a:ext cx="3024336" cy="2146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G:\СЕАНС 55\фото эмульсий\фото скан 09_04_18\Ar\В60Х\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056" y="4365104"/>
            <a:ext cx="3094231" cy="2307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G:\СЕАНС 55\фото эмульсий\фото скан 09_04_18\Кр\Вв60х\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30016" y="1640899"/>
            <a:ext cx="3374032" cy="2611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3732511" y="4959524"/>
            <a:ext cx="4443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C</a:t>
            </a:r>
            <a:endParaRPr lang="ru-RU" sz="28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8244408" y="5036468"/>
            <a:ext cx="5437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 smtClean="0"/>
              <a:t>Ar</a:t>
            </a:r>
            <a:endParaRPr lang="ru-RU" sz="28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220072" y="2946719"/>
            <a:ext cx="6463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smtClean="0"/>
              <a:t>Kr</a:t>
            </a:r>
            <a:endParaRPr lang="ru-RU" sz="3600" dirty="0"/>
          </a:p>
        </p:txBody>
      </p:sp>
    </p:spTree>
    <p:extLst>
      <p:ext uri="{BB962C8B-B14F-4D97-AF65-F5344CB8AC3E}">
        <p14:creationId xmlns="" xmlns:p14="http://schemas.microsoft.com/office/powerpoint/2010/main" val="2059999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3074" name="Object 1"/>
          <p:cNvGraphicFramePr>
            <a:graphicFrameLocks noChangeAspect="1"/>
          </p:cNvGraphicFramePr>
          <p:nvPr/>
        </p:nvGraphicFramePr>
        <p:xfrm>
          <a:off x="214313" y="-500063"/>
          <a:ext cx="8786812" cy="4959351"/>
        </p:xfrm>
        <a:graphic>
          <a:graphicData uri="http://schemas.openxmlformats.org/presentationml/2006/ole">
            <p:oleObj spid="_x0000_s62466" name="PDF" r:id="rId3" imgW="0" imgH="0" progId="FoxitReader.Document">
              <p:embed/>
            </p:oleObj>
          </a:graphicData>
        </a:graphic>
      </p:graphicFrame>
      <p:pic>
        <p:nvPicPr>
          <p:cNvPr id="3076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4375" y="3929063"/>
            <a:ext cx="3857625" cy="250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1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43500" y="3929063"/>
            <a:ext cx="3714750" cy="250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Kr 2,5 </a:t>
            </a:r>
            <a:r>
              <a:rPr lang="en-US" dirty="0" err="1" smtClean="0"/>
              <a:t>GeV</a:t>
            </a:r>
            <a:r>
              <a:rPr lang="en-US" dirty="0" smtClean="0"/>
              <a:t>/n</a:t>
            </a:r>
            <a:endParaRPr lang="ru-RU" dirty="0"/>
          </a:p>
        </p:txBody>
      </p:sp>
      <p:pic>
        <p:nvPicPr>
          <p:cNvPr id="4" name="Picture 3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340769"/>
            <a:ext cx="3610744" cy="2119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340769"/>
            <a:ext cx="3600400" cy="2130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9453" y="4005064"/>
            <a:ext cx="3350499" cy="2212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7984" y="4005064"/>
            <a:ext cx="3816424" cy="23120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625780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82792"/>
          </a:xfrm>
        </p:spPr>
        <p:txBody>
          <a:bodyPr/>
          <a:lstStyle/>
          <a:p>
            <a:r>
              <a:rPr lang="en-US" sz="1600" b="1" dirty="0" smtClean="0"/>
              <a:t>ARGON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en-US" sz="1600" b="1" dirty="0" err="1" smtClean="0"/>
              <a:t>Ar_File</a:t>
            </a:r>
            <a:r>
              <a:rPr lang="en-US" sz="1600" b="1" dirty="0" smtClean="0"/>
              <a:t> 20180328-213035.dat</a:t>
            </a:r>
            <a:r>
              <a:rPr lang="ru-RU" sz="1400" b="1" dirty="0" smtClean="0"/>
              <a:t/>
            </a:r>
            <a:br>
              <a:rPr lang="ru-RU" sz="1400" b="1" dirty="0" smtClean="0"/>
            </a:br>
            <a:r>
              <a:rPr lang="en-US" sz="1000" dirty="0" smtClean="0"/>
              <a:t>pos1X=185mm, pos2X=-95mm, pos2Y=470, th1=7mV,th2=15mV, HV1=1061V,HT2=1190Vstart from Xp2 </a:t>
            </a:r>
            <a:r>
              <a:rPr lang="ru-RU" sz="1000" dirty="0" smtClean="0"/>
              <a:t/>
            </a:r>
            <a:br>
              <a:rPr lang="ru-RU" sz="1000" dirty="0" smtClean="0"/>
            </a:br>
            <a:r>
              <a:rPr lang="en-US" sz="1800" dirty="0" smtClean="0"/>
              <a:t>The amplitude of the signal in the </a:t>
            </a:r>
            <a:r>
              <a:rPr lang="en-US" sz="1800" dirty="0" err="1" smtClean="0"/>
              <a:t>scintillators</a:t>
            </a:r>
            <a:r>
              <a:rPr lang="ru-RU" sz="1800" dirty="0" smtClean="0"/>
              <a:t/>
            </a:r>
            <a:br>
              <a:rPr lang="ru-RU" sz="1800" dirty="0" smtClean="0"/>
            </a:br>
            <a:endParaRPr lang="ru-RU" sz="18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3FCF34-F2E2-4F4A-AA01-5838B913F4FF}" type="slidenum">
              <a:rPr lang="ru-RU" smtClean="0"/>
              <a:pPr>
                <a:defRPr/>
              </a:pPr>
              <a:t>19</a:t>
            </a:fld>
            <a:endParaRPr lang="ru-RU"/>
          </a:p>
        </p:txBody>
      </p:sp>
      <p:pic>
        <p:nvPicPr>
          <p:cNvPr id="5" name="Picture 12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3429000"/>
            <a:ext cx="3451721" cy="262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4" y="3500438"/>
            <a:ext cx="3571900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3" name="TextBox 2"/>
          <p:cNvSpPr txBox="1"/>
          <p:nvPr/>
        </p:nvSpPr>
        <p:spPr>
          <a:xfrm>
            <a:off x="213917" y="77723"/>
            <a:ext cx="87522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Diagnostic systems of the accelerator complex</a:t>
            </a:r>
            <a:endParaRPr lang="ru-RU" sz="24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15" y="908720"/>
            <a:ext cx="8827414" cy="5661682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825234" y="6387839"/>
            <a:ext cx="2133600" cy="365125"/>
          </a:xfrm>
        </p:spPr>
        <p:txBody>
          <a:bodyPr/>
          <a:lstStyle/>
          <a:p>
            <a:pPr>
              <a:defRPr/>
            </a:pPr>
            <a:fld id="{37B0AD32-4986-41B3-9AF4-DA2B43E42400}" type="slidenum">
              <a:rPr lang="ru-RU" sz="2000" smtClean="0"/>
              <a:pPr>
                <a:defRPr/>
              </a:pPr>
              <a:t>2</a:t>
            </a:fld>
            <a:endParaRPr lang="ru-RU" sz="2000"/>
          </a:p>
        </p:txBody>
      </p:sp>
      <p:sp>
        <p:nvSpPr>
          <p:cNvPr id="7" name="Прямоугольная выноска 6"/>
          <p:cNvSpPr/>
          <p:nvPr/>
        </p:nvSpPr>
        <p:spPr>
          <a:xfrm>
            <a:off x="4223309" y="5166270"/>
            <a:ext cx="1212787" cy="422970"/>
          </a:xfrm>
          <a:prstGeom prst="wedgeRectCallout">
            <a:avLst>
              <a:gd name="adj1" fmla="val -60261"/>
              <a:gd name="adj2" fmla="val -149688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b="1" dirty="0" smtClean="0"/>
              <a:t>MCP-based </a:t>
            </a:r>
            <a:r>
              <a:rPr lang="en-US" sz="1200" b="1" dirty="0" err="1" smtClean="0"/>
              <a:t>profilometer</a:t>
            </a:r>
            <a:endParaRPr lang="ru-RU" sz="1200" b="1" dirty="0"/>
          </a:p>
        </p:txBody>
      </p:sp>
      <p:sp>
        <p:nvSpPr>
          <p:cNvPr id="8" name="Прямоугольная выноска 7"/>
          <p:cNvSpPr/>
          <p:nvPr/>
        </p:nvSpPr>
        <p:spPr>
          <a:xfrm>
            <a:off x="251520" y="2204864"/>
            <a:ext cx="1212787" cy="648072"/>
          </a:xfrm>
          <a:prstGeom prst="wedgeRectCallout">
            <a:avLst>
              <a:gd name="adj1" fmla="val 81894"/>
              <a:gd name="adj2" fmla="val 34971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b="1" dirty="0" smtClean="0"/>
              <a:t>Diagnostic system at the beam output</a:t>
            </a:r>
            <a:endParaRPr lang="ru-RU" sz="1200" b="1" dirty="0"/>
          </a:p>
        </p:txBody>
      </p:sp>
      <p:sp>
        <p:nvSpPr>
          <p:cNvPr id="10" name="Прямоугольная выноска 9"/>
          <p:cNvSpPr/>
          <p:nvPr/>
        </p:nvSpPr>
        <p:spPr>
          <a:xfrm>
            <a:off x="251519" y="4981711"/>
            <a:ext cx="1212787" cy="792088"/>
          </a:xfrm>
          <a:prstGeom prst="wedgeRectCallout">
            <a:avLst>
              <a:gd name="adj1" fmla="val 75761"/>
              <a:gd name="adj2" fmla="val -91595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b="1" dirty="0" smtClean="0"/>
              <a:t>Diagnostic system in the experimental hall</a:t>
            </a:r>
            <a:endParaRPr lang="ru-RU" sz="1200" b="1" dirty="0"/>
          </a:p>
        </p:txBody>
      </p:sp>
    </p:spTree>
    <p:extLst>
      <p:ext uri="{BB962C8B-B14F-4D97-AF65-F5344CB8AC3E}">
        <p14:creationId xmlns="" xmlns:p14="http://schemas.microsoft.com/office/powerpoint/2010/main" val="1034679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F751AD-9A66-4FC4-A2DF-8B2D0AC07D3E}" type="slidenum">
              <a:rPr lang="ru-RU" smtClean="0"/>
              <a:pPr>
                <a:defRPr/>
              </a:pPr>
              <a:t>20</a:t>
            </a:fld>
            <a:endParaRPr lang="ru-RU"/>
          </a:p>
        </p:txBody>
      </p:sp>
      <p:pic>
        <p:nvPicPr>
          <p:cNvPr id="125960" name="Рисунок 2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57200"/>
            <a:ext cx="182563" cy="130175"/>
          </a:xfrm>
          <a:prstGeom prst="rect">
            <a:avLst/>
          </a:prstGeom>
          <a:noFill/>
        </p:spPr>
      </p:pic>
      <p:graphicFrame>
        <p:nvGraphicFramePr>
          <p:cNvPr id="125973" name="Object 21"/>
          <p:cNvGraphicFramePr>
            <a:graphicFrameLocks noChangeAspect="1"/>
          </p:cNvGraphicFramePr>
          <p:nvPr/>
        </p:nvGraphicFramePr>
        <p:xfrm>
          <a:off x="0" y="785794"/>
          <a:ext cx="4374473" cy="3357586"/>
        </p:xfrm>
        <a:graphic>
          <a:graphicData uri="http://schemas.openxmlformats.org/presentationml/2006/ole">
            <p:oleObj spid="_x0000_s125973" name="Graph" r:id="rId4" imgW="3920760" imgH="3000960" progId="Origin50.Graph">
              <p:embed/>
            </p:oleObj>
          </a:graphicData>
        </a:graphic>
      </p:graphicFrame>
      <p:grpSp>
        <p:nvGrpSpPr>
          <p:cNvPr id="125965" name="Группа 9"/>
          <p:cNvGrpSpPr>
            <a:grpSpLocks/>
          </p:cNvGrpSpPr>
          <p:nvPr/>
        </p:nvGrpSpPr>
        <p:grpSpPr bwMode="auto">
          <a:xfrm>
            <a:off x="1106488" y="1285826"/>
            <a:ext cx="2392362" cy="1146224"/>
            <a:chOff x="0" y="8219"/>
            <a:chExt cx="23917" cy="11457"/>
          </a:xfrm>
        </p:grpSpPr>
        <p:sp>
          <p:nvSpPr>
            <p:cNvPr id="217" name="Text Box 20"/>
            <p:cNvSpPr txBox="1">
              <a:spLocks noChangeArrowheads="1"/>
            </p:cNvSpPr>
            <p:nvPr/>
          </p:nvSpPr>
          <p:spPr bwMode="auto">
            <a:xfrm>
              <a:off x="20189" y="11777"/>
              <a:ext cx="3728" cy="270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ea typeface="Calibri" pitchFamily="34" charset="0"/>
                  <a:cs typeface="Times New Roman" pitchFamily="18" charset="0"/>
                </a:rPr>
                <a:t>Z8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0" name="Text Box 19"/>
            <p:cNvSpPr txBox="1">
              <a:spLocks noChangeArrowheads="1"/>
            </p:cNvSpPr>
            <p:nvPr/>
          </p:nvSpPr>
          <p:spPr bwMode="auto">
            <a:xfrm>
              <a:off x="16459" y="11338"/>
              <a:ext cx="3727" cy="270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ea typeface="Calibri" pitchFamily="34" charset="0"/>
                  <a:cs typeface="Times New Roman" pitchFamily="18" charset="0"/>
                </a:rPr>
                <a:t>Z7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" name="Text Box 18"/>
            <p:cNvSpPr txBox="1">
              <a:spLocks noChangeArrowheads="1"/>
            </p:cNvSpPr>
            <p:nvPr/>
          </p:nvSpPr>
          <p:spPr bwMode="auto">
            <a:xfrm>
              <a:off x="11792" y="8219"/>
              <a:ext cx="3727" cy="91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ea typeface="Calibri" pitchFamily="34" charset="0"/>
                  <a:cs typeface="Times New Roman" pitchFamily="18" charset="0"/>
                </a:rPr>
                <a:t>Z6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" name="Text Box 17"/>
            <p:cNvSpPr txBox="1">
              <a:spLocks noChangeArrowheads="1"/>
            </p:cNvSpPr>
            <p:nvPr/>
          </p:nvSpPr>
          <p:spPr bwMode="auto">
            <a:xfrm>
              <a:off x="8558" y="16239"/>
              <a:ext cx="3359" cy="2699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ea typeface="Calibri" pitchFamily="34" charset="0"/>
                  <a:cs typeface="Times New Roman" pitchFamily="18" charset="0"/>
                </a:rPr>
                <a:t>Z5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" name="Text Box 16"/>
            <p:cNvSpPr txBox="1">
              <a:spLocks noChangeArrowheads="1"/>
            </p:cNvSpPr>
            <p:nvPr/>
          </p:nvSpPr>
          <p:spPr bwMode="auto">
            <a:xfrm>
              <a:off x="4828" y="16971"/>
              <a:ext cx="3289" cy="270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ea typeface="Calibri" pitchFamily="34" charset="0"/>
                  <a:cs typeface="Times New Roman" pitchFamily="18" charset="0"/>
                </a:rPr>
                <a:t>Z4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" name="Text Box 15"/>
            <p:cNvSpPr txBox="1">
              <a:spLocks noChangeArrowheads="1"/>
            </p:cNvSpPr>
            <p:nvPr/>
          </p:nvSpPr>
          <p:spPr bwMode="auto">
            <a:xfrm>
              <a:off x="1793" y="16788"/>
              <a:ext cx="3728" cy="2706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ea typeface="Calibri" pitchFamily="34" charset="0"/>
                  <a:cs typeface="Times New Roman" pitchFamily="18" charset="0"/>
                </a:rPr>
                <a:t>Z3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" name="Text Box 14"/>
            <p:cNvSpPr txBox="1">
              <a:spLocks noChangeArrowheads="1"/>
            </p:cNvSpPr>
            <p:nvPr/>
          </p:nvSpPr>
          <p:spPr bwMode="auto">
            <a:xfrm>
              <a:off x="0" y="9290"/>
              <a:ext cx="3727" cy="270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ea typeface="Calibri" pitchFamily="34" charset="0"/>
                  <a:cs typeface="Times New Roman" pitchFamily="18" charset="0"/>
                </a:rPr>
                <a:t>Z2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25964" name="Надпись 2"/>
          <p:cNvSpPr txBox="1">
            <a:spLocks noChangeArrowheads="1"/>
          </p:cNvSpPr>
          <p:nvPr/>
        </p:nvSpPr>
        <p:spPr bwMode="auto">
          <a:xfrm>
            <a:off x="857224" y="1285860"/>
            <a:ext cx="336550" cy="269875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Z1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25963" name="Picture 1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43438" y="785794"/>
            <a:ext cx="4583345" cy="3517902"/>
          </a:xfrm>
          <a:prstGeom prst="rect">
            <a:avLst/>
          </a:prstGeom>
          <a:noFill/>
        </p:spPr>
      </p:pic>
      <p:sp>
        <p:nvSpPr>
          <p:cNvPr id="125962" name="Text Box 10"/>
          <p:cNvSpPr txBox="1">
            <a:spLocks noChangeArrowheads="1"/>
          </p:cNvSpPr>
          <p:nvPr/>
        </p:nvSpPr>
        <p:spPr bwMode="auto">
          <a:xfrm>
            <a:off x="1220788" y="2346325"/>
            <a:ext cx="373062" cy="269875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5974" name="Rectangle 2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25975" name="Rectangle 23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5983" name="Rectangle 31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5985" name="Rectangle 33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821238" algn="l"/>
              </a:tabLst>
            </a:pPr>
            <a:r>
              <a:rPr kumimoji="0" 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	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821238" algn="l"/>
              </a:tabLst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5988" name="Rectangle 36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5990" name="Rectangle 38"/>
          <p:cNvSpPr>
            <a:spLocks noChangeArrowheads="1"/>
          </p:cNvSpPr>
          <p:nvPr/>
        </p:nvSpPr>
        <p:spPr bwMode="auto">
          <a:xfrm>
            <a:off x="0" y="457200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5997" name="Rectangle 45"/>
          <p:cNvSpPr>
            <a:spLocks noChangeArrowheads="1"/>
          </p:cNvSpPr>
          <p:nvPr/>
        </p:nvSpPr>
        <p:spPr bwMode="auto">
          <a:xfrm>
            <a:off x="0" y="5873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928794" y="4572008"/>
            <a:ext cx="54453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Run 55 Carbon – file 2018/ 03/ 14 - 17/ 45 /51</a:t>
            </a:r>
            <a:endParaRPr lang="ru-R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F751AD-9A66-4FC4-A2DF-8B2D0AC07D3E}" type="slidenum">
              <a:rPr lang="ru-RU" smtClean="0"/>
              <a:pPr>
                <a:defRPr/>
              </a:pPr>
              <a:t>21</a:t>
            </a:fld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6se="http://schemas.microsoft.com/office/word/2015/wordml/symex" xmlns:w15="http://schemas.microsoft.com/office/word/2012/wordml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cx1="http://schemas.microsoft.com/office/drawing/2015/9/8/chartex" xmlns:cx="http://schemas.microsoft.com/office/drawing/2014/chartex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428596" y="3000372"/>
            <a:ext cx="3500461" cy="233967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/>
          <p:cNvPicPr/>
          <p:nvPr/>
        </p:nvPicPr>
        <p:blipFill>
          <a:blip r:embed="rId3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6se="http://schemas.microsoft.com/office/word/2015/wordml/symex" xmlns:w15="http://schemas.microsoft.com/office/word/2012/wordml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cx1="http://schemas.microsoft.com/office/drawing/2015/9/8/chartex" xmlns:cx="http://schemas.microsoft.com/office/drawing/2014/chartex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4429124" y="3071810"/>
            <a:ext cx="3857652" cy="2214579"/>
          </a:xfrm>
          <a:prstGeom prst="rect">
            <a:avLst/>
          </a:prstGeom>
          <a:noFill/>
          <a:ln>
            <a:noFill/>
          </a:ln>
        </p:spPr>
      </p:pic>
      <p:sp>
        <p:nvSpPr>
          <p:cNvPr id="65537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Carbon 3.16 </a:t>
            </a:r>
            <a:r>
              <a:rPr kumimoji="0" lang="en-US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AGeV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Рисунок 6"/>
          <p:cNvPicPr/>
          <p:nvPr/>
        </p:nvPicPr>
        <p:blipFill>
          <a:blip r:embed="rId4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6se="http://schemas.microsoft.com/office/word/2015/wordml/symex" xmlns:w15="http://schemas.microsoft.com/office/word/2012/wordml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cx1="http://schemas.microsoft.com/office/drawing/2015/9/8/chartex" xmlns:cx="http://schemas.microsoft.com/office/drawing/2014/chartex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785786" y="571480"/>
            <a:ext cx="3500462" cy="200430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/>
          <p:cNvPicPr/>
          <p:nvPr/>
        </p:nvPicPr>
        <p:blipFill>
          <a:blip r:embed="rId5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6se="http://schemas.microsoft.com/office/word/2015/wordml/symex" xmlns:w15="http://schemas.microsoft.com/office/word/2012/wordml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cx1="http://schemas.microsoft.com/office/drawing/2015/9/8/chartex" xmlns:cx="http://schemas.microsoft.com/office/drawing/2014/chartex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71480"/>
            <a:ext cx="3643338" cy="20002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3F3D29-C32A-41C7-915D-CBF856A65F6E}" type="slidenum">
              <a:rPr lang="ru-RU" smtClean="0"/>
              <a:pPr>
                <a:defRPr/>
              </a:pPr>
              <a:t>22</a:t>
            </a:fld>
            <a:endParaRPr lang="ru-RU"/>
          </a:p>
        </p:txBody>
      </p:sp>
      <p:pic>
        <p:nvPicPr>
          <p:cNvPr id="21507" name="Picture 3" descr="D:\ЛФВЭ\Балдинская осень 2014\сырье для доклада\фото\P104036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08720"/>
            <a:ext cx="8940800" cy="504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421196" y="0"/>
            <a:ext cx="8229600" cy="710952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400" b="1" dirty="0" smtClean="0"/>
              <a:t>Пролетная база = 33,5 м</a:t>
            </a:r>
            <a:endParaRPr lang="ru-RU" sz="2400" b="1" dirty="0"/>
          </a:p>
        </p:txBody>
      </p:sp>
    </p:spTree>
    <p:extLst>
      <p:ext uri="{BB962C8B-B14F-4D97-AF65-F5344CB8AC3E}">
        <p14:creationId xmlns="" xmlns:p14="http://schemas.microsoft.com/office/powerpoint/2010/main" val="30822187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3FCF34-F2E2-4F4A-AA01-5838B913F4FF}" type="slidenum">
              <a:rPr lang="ru-RU" smtClean="0"/>
              <a:pPr>
                <a:defRPr/>
              </a:pPr>
              <a:t>23</a:t>
            </a:fld>
            <a:endParaRPr lang="ru-RU"/>
          </a:p>
        </p:txBody>
      </p:sp>
      <p:pic>
        <p:nvPicPr>
          <p:cNvPr id="5" name="Содержимое 4" descr="G:\СЕАНС 55\СКАН пучка Криптона 03_04_18\для Тимошенко2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72198" y="2214554"/>
            <a:ext cx="1874520" cy="2144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G:\СЕАНС 55\ФОТО СЕАНС 55 03_04_18 обезьяны\IMG_868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2000240"/>
            <a:ext cx="4429156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"/>
          <p:cNvSpPr>
            <a:spLocks noGrp="1"/>
          </p:cNvSpPr>
          <p:nvPr>
            <p:ph type="title"/>
          </p:nvPr>
        </p:nvSpPr>
        <p:spPr>
          <a:xfrm>
            <a:off x="493204" y="23751"/>
            <a:ext cx="8229600" cy="596937"/>
          </a:xfrm>
        </p:spPr>
        <p:txBody>
          <a:bodyPr/>
          <a:lstStyle/>
          <a:p>
            <a:r>
              <a:rPr lang="ru-RU" sz="2400" b="1" dirty="0"/>
              <a:t>Сеанс 51. Диагностика пучка углерода 3,5 ГэВ/нуклон.</a:t>
            </a:r>
            <a:endParaRPr lang="ru-RU" altLang="ru-RU" sz="2400" b="1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A6C7CD-B5D4-4778-B4B1-CF20A76F3A6C}" type="slidenum">
              <a:rPr lang="ru-RU" sz="2000" smtClean="0"/>
              <a:pPr>
                <a:defRPr/>
              </a:pPr>
              <a:t>24</a:t>
            </a:fld>
            <a:endParaRPr lang="ru-RU" sz="2000" dirty="0"/>
          </a:p>
        </p:txBody>
      </p:sp>
      <p:pic>
        <p:nvPicPr>
          <p:cNvPr id="13316" name="Рисунок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9279"/>
          <a:stretch/>
        </p:blipFill>
        <p:spPr bwMode="auto">
          <a:xfrm>
            <a:off x="73149" y="2005679"/>
            <a:ext cx="6997649" cy="2524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7" name="Прямоугольник 5"/>
          <p:cNvSpPr>
            <a:spLocks noChangeArrowheads="1"/>
          </p:cNvSpPr>
          <p:nvPr/>
        </p:nvSpPr>
        <p:spPr bwMode="auto">
          <a:xfrm>
            <a:off x="1547664" y="6168759"/>
            <a:ext cx="581977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1600" b="1" dirty="0" smtClean="0"/>
              <a:t>Dynamic beam profile of 3.5 </a:t>
            </a:r>
            <a:r>
              <a:rPr lang="en-US" altLang="ru-RU" sz="1600" b="1" dirty="0" err="1" smtClean="0"/>
              <a:t>GeV</a:t>
            </a:r>
            <a:r>
              <a:rPr lang="en-US" altLang="ru-RU" sz="1600" b="1" dirty="0" smtClean="0"/>
              <a:t>/n C</a:t>
            </a:r>
            <a:endParaRPr lang="ru-RU" altLang="ru-RU" sz="1600" dirty="0"/>
          </a:p>
        </p:txBody>
      </p:sp>
      <p:pic>
        <p:nvPicPr>
          <p:cNvPr id="13318" name="Рисунок 6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5135" t="13246" b="7200"/>
          <a:stretch/>
        </p:blipFill>
        <p:spPr bwMode="auto">
          <a:xfrm rot="16200000">
            <a:off x="6387505" y="1320820"/>
            <a:ext cx="3238793" cy="1872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6268" b="5582"/>
          <a:stretch/>
        </p:blipFill>
        <p:spPr>
          <a:xfrm>
            <a:off x="72008" y="3947645"/>
            <a:ext cx="8676456" cy="214565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54404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9158" t="3939" r="13918" b="7047"/>
          <a:stretch/>
        </p:blipFill>
        <p:spPr>
          <a:xfrm>
            <a:off x="1244421" y="633736"/>
            <a:ext cx="3260035" cy="3252083"/>
          </a:xfr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3FCF34-F2E2-4F4A-AA01-5838B913F4FF}" type="slidenum">
              <a:rPr lang="ru-RU" smtClean="0"/>
              <a:pPr>
                <a:defRPr/>
              </a:pPr>
              <a:t>25</a:t>
            </a:fld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4034" t="8312" r="19350" b="3813"/>
          <a:stretch/>
        </p:blipFill>
        <p:spPr>
          <a:xfrm>
            <a:off x="4556789" y="633734"/>
            <a:ext cx="3321859" cy="3286427"/>
          </a:xfrm>
          <a:prstGeom prst="rect">
            <a:avLst/>
          </a:prstGeom>
        </p:spPr>
      </p:pic>
      <p:cxnSp>
        <p:nvCxnSpPr>
          <p:cNvPr id="8" name="Прямая со стрелкой 7"/>
          <p:cNvCxnSpPr/>
          <p:nvPr/>
        </p:nvCxnSpPr>
        <p:spPr>
          <a:xfrm>
            <a:off x="2996635" y="476672"/>
            <a:ext cx="3024336" cy="0"/>
          </a:xfrm>
          <a:prstGeom prst="straightConnector1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004747" y="130221"/>
            <a:ext cx="7889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1 </a:t>
            </a:r>
            <a:r>
              <a:rPr lang="en-US" sz="2000" b="1" dirty="0" smtClean="0"/>
              <a:t>mm</a:t>
            </a:r>
            <a:endParaRPr lang="ru-RU" sz="2000" b="1" dirty="0"/>
          </a:p>
        </p:txBody>
      </p:sp>
      <p:graphicFrame>
        <p:nvGraphicFramePr>
          <p:cNvPr id="13" name="Объект 12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958650276"/>
              </p:ext>
            </p:extLst>
          </p:nvPr>
        </p:nvGraphicFramePr>
        <p:xfrm>
          <a:off x="4373598" y="4005064"/>
          <a:ext cx="4230850" cy="2413710"/>
        </p:xfrm>
        <a:graphic>
          <a:graphicData uri="http://schemas.openxmlformats.org/presentationml/2006/ole">
            <p:oleObj spid="_x0000_s28674" name="Graph" r:id="rId5" imgW="4132440" imgH="2901600" progId="Origin50.Graph">
              <p:embed/>
            </p:oleObj>
          </a:graphicData>
        </a:graphic>
      </p:graphicFrame>
      <p:graphicFrame>
        <p:nvGraphicFramePr>
          <p:cNvPr id="14" name="Объект 13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3921263433"/>
              </p:ext>
            </p:extLst>
          </p:nvPr>
        </p:nvGraphicFramePr>
        <p:xfrm>
          <a:off x="716401" y="3920161"/>
          <a:ext cx="3657197" cy="2568327"/>
        </p:xfrm>
        <a:graphic>
          <a:graphicData uri="http://schemas.openxmlformats.org/presentationml/2006/ole">
            <p:oleObj spid="_x0000_s28675" name="Graph" r:id="rId6" imgW="4132440" imgH="2901600" progId="Origin50.Graph">
              <p:embed/>
            </p:oleObj>
          </a:graphicData>
        </a:graphic>
      </p:graphicFrame>
    </p:spTree>
    <p:extLst>
      <p:ext uri="{BB962C8B-B14F-4D97-AF65-F5344CB8AC3E}">
        <p14:creationId xmlns="" xmlns:p14="http://schemas.microsoft.com/office/powerpoint/2010/main" val="27868477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1196" y="0"/>
            <a:ext cx="8229600" cy="710952"/>
          </a:xfrm>
        </p:spPr>
        <p:txBody>
          <a:bodyPr/>
          <a:lstStyle/>
          <a:p>
            <a:r>
              <a:rPr lang="ru-RU" sz="2400" b="1" dirty="0"/>
              <a:t>Сеанс 51. Диагностика пучка углерода 3,5 ГэВ/нуклон.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3397873"/>
            <a:ext cx="3560372" cy="2845860"/>
          </a:xfr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3FCF34-F2E2-4F4A-AA01-5838B913F4FF}" type="slidenum">
              <a:rPr lang="ru-RU" smtClean="0"/>
              <a:pPr>
                <a:defRPr/>
              </a:pPr>
              <a:t>26</a:t>
            </a:fld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3397873"/>
            <a:ext cx="3560372" cy="284586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477" y="692696"/>
            <a:ext cx="5361037" cy="267661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712372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5773"/>
            <a:ext cx="8229600" cy="584915"/>
          </a:xfrm>
        </p:spPr>
        <p:txBody>
          <a:bodyPr/>
          <a:lstStyle/>
          <a:p>
            <a:r>
              <a:rPr lang="ru-RU" sz="2400" b="1" dirty="0" smtClean="0"/>
              <a:t>Сеанс 51. Диагностика пучка углерода 3,5 ГэВ/нуклон.</a:t>
            </a:r>
            <a:endParaRPr lang="ru-RU" sz="2400" b="1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325" y="1923269"/>
            <a:ext cx="3087587" cy="2342205"/>
          </a:xfr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3FCF34-F2E2-4F4A-AA01-5838B913F4FF}" type="slidenum">
              <a:rPr lang="ru-RU" smtClean="0"/>
              <a:pPr>
                <a:defRPr/>
              </a:pPr>
              <a:t>27</a:t>
            </a:fld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381801"/>
            <a:ext cx="3163867" cy="235956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2910" y="1873367"/>
            <a:ext cx="3017136" cy="239510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8533" y="4381801"/>
            <a:ext cx="3163867" cy="235956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5983" t="11156" r="14379" b="14013"/>
          <a:stretch/>
        </p:blipFill>
        <p:spPr>
          <a:xfrm>
            <a:off x="1513419" y="828806"/>
            <a:ext cx="1216132" cy="104456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5331" t="12816" r="13958" b="13742"/>
          <a:stretch/>
        </p:blipFill>
        <p:spPr>
          <a:xfrm>
            <a:off x="5961073" y="828806"/>
            <a:ext cx="1258786" cy="104502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6338572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836712"/>
          </a:xfrm>
        </p:spPr>
        <p:txBody>
          <a:bodyPr/>
          <a:lstStyle/>
          <a:p>
            <a:r>
              <a:rPr lang="ru-RU" sz="2400" b="1" dirty="0"/>
              <a:t>Сеанс 51. Диагностика пучка углерода 3,5 ГэВ/нуклон</a:t>
            </a:r>
            <a:r>
              <a:rPr lang="ru-RU" sz="2400" b="1" dirty="0" smtClean="0"/>
              <a:t>.</a:t>
            </a:r>
            <a:r>
              <a:rPr lang="en-US" sz="2400" b="1" dirty="0" smtClean="0"/>
              <a:t/>
            </a:r>
            <a:br>
              <a:rPr lang="en-US" sz="2400" b="1" dirty="0" smtClean="0"/>
            </a:br>
            <a:r>
              <a:rPr lang="ru-RU" sz="2400" b="1" dirty="0" smtClean="0"/>
              <a:t>Ионизационные потери частиц в сцинтилляторе.</a:t>
            </a:r>
            <a:endParaRPr lang="ru-RU" sz="2400" b="1" dirty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xmlns:mc="http://schemas.openxmlformats.org/markup-compatibility/2006" val="3985179626"/>
              </p:ext>
            </p:extLst>
          </p:nvPr>
        </p:nvGraphicFramePr>
        <p:xfrm>
          <a:off x="467544" y="980728"/>
          <a:ext cx="8229600" cy="57601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34480"/>
                <a:gridCol w="2448272"/>
                <a:gridCol w="2304256"/>
                <a:gridCol w="2242592"/>
              </a:tblGrid>
              <a:tr h="60466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Частица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Энергия, ГэВ/н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 smtClean="0"/>
                        <a:t>dE</a:t>
                      </a:r>
                      <a:r>
                        <a:rPr lang="en-US" sz="1600" dirty="0" smtClean="0"/>
                        <a:t>/dx</a:t>
                      </a:r>
                      <a:r>
                        <a:rPr lang="ru-RU" sz="1600" baseline="0" dirty="0" smtClean="0"/>
                        <a:t>, </a:t>
                      </a:r>
                      <a:r>
                        <a:rPr lang="en-US" sz="1600" baseline="0" dirty="0" smtClean="0"/>
                        <a:t>M</a:t>
                      </a:r>
                      <a:r>
                        <a:rPr lang="ru-RU" sz="1600" baseline="0" dirty="0" smtClean="0"/>
                        <a:t>эВ/мм</a:t>
                      </a:r>
                      <a:endParaRPr lang="en-US" sz="1600" baseline="0" dirty="0" smtClean="0"/>
                    </a:p>
                    <a:p>
                      <a:pPr algn="ctr"/>
                      <a:r>
                        <a:rPr lang="en-US" sz="1600" baseline="0" dirty="0" smtClean="0"/>
                        <a:t>(</a:t>
                      </a:r>
                      <a:r>
                        <a:rPr lang="ru-RU" sz="1600" baseline="0" dirty="0" smtClean="0"/>
                        <a:t>сцинтиллятор)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blipFill rotWithShape="1">
                      <a:blip r:embed="rId2"/>
                      <a:stretch>
                        <a:fillRect l="-267120" t="-1010" b="-829293"/>
                      </a:stretch>
                    </a:blipFill>
                  </a:tcPr>
                </a:tc>
              </a:tr>
              <a:tr h="352171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blipFill rotWithShape="1">
                      <a:blip r:embed="rId2"/>
                      <a:stretch>
                        <a:fillRect l="-493" t="-172414" r="-565025" b="-1315517"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3,5</a:t>
                      </a:r>
                      <a:endParaRPr lang="ru-RU" sz="1600" dirty="0"/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8,22</a:t>
                      </a:r>
                      <a:endParaRPr lang="ru-RU" sz="1600" dirty="0"/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0,110</a:t>
                      </a:r>
                      <a:endParaRPr lang="ru-RU" sz="1600" dirty="0"/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</a:tr>
              <a:tr h="352171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blipFill rotWithShape="1">
                      <a:blip r:embed="rId2"/>
                      <a:stretch>
                        <a:fillRect l="-493" t="-272414" r="-565025" b="-1215517"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2,0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8,25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0,161</a:t>
                      </a:r>
                      <a:endParaRPr lang="ru-RU" sz="1600" dirty="0"/>
                    </a:p>
                  </a:txBody>
                  <a:tcPr anchor="ctr"/>
                </a:tc>
              </a:tr>
              <a:tr h="352171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blipFill rotWithShape="1">
                      <a:blip r:embed="rId2"/>
                      <a:stretch>
                        <a:fillRect l="-493" t="-372414" r="-565025" b="-1115517"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3,5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8,2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0,120</a:t>
                      </a:r>
                      <a:endParaRPr lang="ru-RU" sz="1600" dirty="0"/>
                    </a:p>
                  </a:txBody>
                  <a:tcPr anchor="ctr"/>
                </a:tc>
              </a:tr>
              <a:tr h="352171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blipFill rotWithShape="1">
                      <a:blip r:embed="rId2"/>
                      <a:stretch>
                        <a:fillRect l="-493" t="-480702" r="-565025" b="-1035088"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2,0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8,3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0,176</a:t>
                      </a:r>
                      <a:endParaRPr lang="ru-RU" sz="1600" dirty="0"/>
                    </a:p>
                  </a:txBody>
                  <a:tcPr anchor="ctr"/>
                </a:tc>
              </a:tr>
              <a:tr h="350393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blipFill rotWithShape="1">
                      <a:blip r:embed="rId2"/>
                      <a:stretch>
                        <a:fillRect l="-493" t="-570690" r="-565025" b="-917241"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3,5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8,22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0,074</a:t>
                      </a:r>
                      <a:endParaRPr lang="ru-RU" sz="1600" dirty="0"/>
                    </a:p>
                  </a:txBody>
                  <a:tcPr anchor="ctr"/>
                </a:tc>
              </a:tr>
              <a:tr h="350393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blipFill rotWithShape="1">
                      <a:blip r:embed="rId2"/>
                      <a:stretch>
                        <a:fillRect l="-493" t="-682456" r="-565025" b="-833333"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2,0</a:t>
                      </a:r>
                      <a:endParaRPr lang="ru-RU" sz="1600" dirty="0"/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8,25</a:t>
                      </a:r>
                      <a:endParaRPr lang="ru-RU" sz="1600" dirty="0"/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0,108</a:t>
                      </a:r>
                      <a:endParaRPr lang="ru-RU" sz="1600" dirty="0"/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</a:tr>
              <a:tr h="355791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blipFill rotWithShape="1">
                      <a:blip r:embed="rId2"/>
                      <a:stretch>
                        <a:fillRect l="-493" t="-755932" r="-565025" b="-705085"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3,5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5,7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0,100</a:t>
                      </a:r>
                      <a:endParaRPr lang="ru-RU" sz="1600" dirty="0"/>
                    </a:p>
                  </a:txBody>
                  <a:tcPr anchor="ctr"/>
                </a:tc>
              </a:tr>
              <a:tr h="355791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blipFill rotWithShape="1">
                      <a:blip r:embed="rId2"/>
                      <a:stretch>
                        <a:fillRect l="-493" t="-870690" r="-565025" b="-617241"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2,0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5,7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0,147</a:t>
                      </a:r>
                      <a:endParaRPr lang="ru-RU" sz="1600" dirty="0"/>
                    </a:p>
                  </a:txBody>
                  <a:tcPr anchor="ctr"/>
                </a:tc>
              </a:tr>
              <a:tr h="351536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blipFill rotWithShape="1">
                      <a:blip r:embed="rId2"/>
                      <a:stretch>
                        <a:fillRect l="-493" t="-970690" r="-565025" b="-517241"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3,5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3,6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0,088</a:t>
                      </a:r>
                      <a:endParaRPr lang="ru-RU" sz="1600" dirty="0"/>
                    </a:p>
                  </a:txBody>
                  <a:tcPr anchor="ctr"/>
                </a:tc>
              </a:tr>
              <a:tr h="351536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blipFill rotWithShape="1">
                      <a:blip r:embed="rId2"/>
                      <a:stretch>
                        <a:fillRect l="-493" t="-1089474" r="-565025" b="-426316"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2,0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3,6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0,129</a:t>
                      </a:r>
                      <a:endParaRPr lang="ru-RU" sz="1600" dirty="0"/>
                    </a:p>
                  </a:txBody>
                  <a:tcPr anchor="ctr"/>
                </a:tc>
              </a:tr>
              <a:tr h="400586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blipFill rotWithShape="1">
                      <a:blip r:embed="rId2"/>
                      <a:stretch>
                        <a:fillRect l="-493" t="-1168966" r="-565025" b="-318966"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3,5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2,1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0,074</a:t>
                      </a:r>
                      <a:endParaRPr lang="ru-RU" sz="1600" dirty="0"/>
                    </a:p>
                  </a:txBody>
                  <a:tcPr anchor="ctr"/>
                </a:tc>
              </a:tr>
              <a:tr h="353314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blipFill rotWithShape="1">
                      <a:blip r:embed="rId2"/>
                      <a:stretch>
                        <a:fillRect l="-493" t="-1268966" r="-565025" b="-218966"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2,0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2,1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0,108</a:t>
                      </a:r>
                      <a:endParaRPr lang="ru-RU" sz="1600" dirty="0"/>
                    </a:p>
                  </a:txBody>
                  <a:tcPr anchor="ctr"/>
                </a:tc>
              </a:tr>
              <a:tr h="352171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blipFill rotWithShape="1">
                      <a:blip r:embed="rId2"/>
                      <a:stretch>
                        <a:fillRect l="-493" t="-1368966" r="-565025" b="-118966"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3,5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0,94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0,074</a:t>
                      </a:r>
                      <a:endParaRPr lang="ru-RU" sz="1600" dirty="0"/>
                    </a:p>
                  </a:txBody>
                  <a:tcPr anchor="ctr"/>
                </a:tc>
              </a:tr>
              <a:tr h="352171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blipFill rotWithShape="1">
                      <a:blip r:embed="rId2"/>
                      <a:stretch>
                        <a:fillRect l="-493" t="-1468966" r="-565025" b="-18966"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2,0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0,95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0,108</a:t>
                      </a:r>
                      <a:endParaRPr lang="ru-RU" sz="1600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3FCF34-F2E2-4F4A-AA01-5838B913F4FF}" type="slidenum">
              <a:rPr lang="ru-RU" smtClean="0"/>
              <a:pPr>
                <a:defRPr/>
              </a:pPr>
              <a:t>28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9986044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>
          <a:xfrm>
            <a:off x="3175" y="260350"/>
            <a:ext cx="9144000" cy="47625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Dynamic profile and time structure of the beam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6732588" y="6308725"/>
            <a:ext cx="2133600" cy="365125"/>
          </a:xfrm>
        </p:spPr>
        <p:txBody>
          <a:bodyPr/>
          <a:lstStyle/>
          <a:p>
            <a:pPr>
              <a:defRPr/>
            </a:pPr>
            <a:fld id="{6388BCDB-1418-4A45-B0AA-1D89A74937FE}" type="slidenum">
              <a:rPr lang="ru-RU" sz="2000"/>
              <a:pPr>
                <a:defRPr/>
              </a:pPr>
              <a:t>29</a:t>
            </a:fld>
            <a:endParaRPr lang="ru-RU" sz="2000" dirty="0"/>
          </a:p>
        </p:txBody>
      </p:sp>
      <p:sp>
        <p:nvSpPr>
          <p:cNvPr id="2" name="TextBox 1"/>
          <p:cNvSpPr txBox="1"/>
          <p:nvPr/>
        </p:nvSpPr>
        <p:spPr>
          <a:xfrm>
            <a:off x="468313" y="1341438"/>
            <a:ext cx="2900025" cy="304698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Circulating beam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50000"/>
              </a:lnSpc>
              <a:defRPr/>
            </a:pPr>
            <a:endParaRPr lang="ru-RU" dirty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en-US" dirty="0" smtClean="0"/>
              <a:t>MCP based detector</a:t>
            </a:r>
            <a:endParaRPr lang="ru-RU" dirty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en-US" dirty="0" smtClean="0"/>
              <a:t>Vacuum</a:t>
            </a:r>
            <a:r>
              <a:rPr lang="ru-RU" dirty="0"/>
              <a:t>	2×10</a:t>
            </a:r>
            <a:r>
              <a:rPr lang="ru-RU" baseline="30000" dirty="0"/>
              <a:t>-6</a:t>
            </a:r>
            <a:r>
              <a:rPr lang="ru-RU" dirty="0"/>
              <a:t> </a:t>
            </a:r>
            <a:r>
              <a:rPr lang="en-US" dirty="0" smtClean="0"/>
              <a:t>Pa</a:t>
            </a:r>
            <a:endParaRPr lang="ru-RU" dirty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en-US" dirty="0" smtClean="0"/>
              <a:t>Intensity d</a:t>
            </a:r>
            <a:r>
              <a:rPr lang="ru-RU" dirty="0"/>
              <a:t>	</a:t>
            </a:r>
            <a:r>
              <a:rPr lang="ru-RU" dirty="0" smtClean="0"/>
              <a:t>≥</a:t>
            </a:r>
            <a:r>
              <a:rPr lang="en-US" dirty="0" smtClean="0"/>
              <a:t> </a:t>
            </a:r>
            <a:r>
              <a:rPr lang="ru-RU" dirty="0" smtClean="0"/>
              <a:t>10</a:t>
            </a:r>
            <a:r>
              <a:rPr lang="ru-RU" baseline="30000" dirty="0" smtClean="0"/>
              <a:t>6</a:t>
            </a:r>
            <a:endParaRPr lang="ru-RU" baseline="30000" dirty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en-US" dirty="0" smtClean="0"/>
              <a:t>Intensity Ar</a:t>
            </a:r>
            <a:r>
              <a:rPr lang="en-US" baseline="30000" dirty="0" smtClean="0"/>
              <a:t>+16</a:t>
            </a:r>
            <a:r>
              <a:rPr lang="ru-RU" dirty="0"/>
              <a:t>	</a:t>
            </a:r>
            <a:r>
              <a:rPr lang="ru-RU" dirty="0" smtClean="0"/>
              <a:t> ≥ 10</a:t>
            </a:r>
            <a:r>
              <a:rPr lang="ru-RU" baseline="30000" dirty="0" smtClean="0"/>
              <a:t>4</a:t>
            </a:r>
            <a:endParaRPr lang="ru-RU" baseline="30000" dirty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en-US" dirty="0" smtClean="0"/>
              <a:t>Intensity Au</a:t>
            </a:r>
            <a:r>
              <a:rPr lang="en-US" baseline="30000" dirty="0" smtClean="0"/>
              <a:t>+</a:t>
            </a:r>
            <a:r>
              <a:rPr lang="ru-RU" baseline="30000" dirty="0"/>
              <a:t>65</a:t>
            </a:r>
            <a:r>
              <a:rPr lang="ru-RU" dirty="0"/>
              <a:t>	</a:t>
            </a:r>
            <a:r>
              <a:rPr lang="ru-RU" dirty="0" smtClean="0"/>
              <a:t> ≥ </a:t>
            </a:r>
            <a:r>
              <a:rPr lang="en-US" dirty="0" smtClean="0"/>
              <a:t>5×</a:t>
            </a:r>
            <a:r>
              <a:rPr lang="ru-RU" dirty="0"/>
              <a:t>10</a:t>
            </a:r>
            <a:r>
              <a:rPr lang="en-US" baseline="30000" dirty="0"/>
              <a:t>3</a:t>
            </a:r>
            <a:endParaRPr lang="ru-RU" baseline="30000" dirty="0"/>
          </a:p>
        </p:txBody>
      </p:sp>
      <p:sp>
        <p:nvSpPr>
          <p:cNvPr id="7" name="TextBox 6"/>
          <p:cNvSpPr txBox="1"/>
          <p:nvPr/>
        </p:nvSpPr>
        <p:spPr>
          <a:xfrm>
            <a:off x="4854575" y="1341438"/>
            <a:ext cx="3010632" cy="304698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Extracted beam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50000"/>
              </a:lnSpc>
              <a:defRPr/>
            </a:pPr>
            <a:endParaRPr lang="en-US" dirty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en-US" dirty="0" smtClean="0"/>
              <a:t>MCP based detector</a:t>
            </a:r>
            <a:endParaRPr lang="ru-RU" dirty="0" smtClean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en-US" dirty="0" smtClean="0"/>
              <a:t>Vacuum </a:t>
            </a:r>
            <a:r>
              <a:rPr lang="en-US" dirty="0"/>
              <a:t>	1</a:t>
            </a:r>
            <a:r>
              <a:rPr lang="ru-RU" dirty="0"/>
              <a:t>×10</a:t>
            </a:r>
            <a:r>
              <a:rPr lang="ru-RU" baseline="30000" dirty="0"/>
              <a:t>-3</a:t>
            </a:r>
            <a:r>
              <a:rPr lang="ru-RU" dirty="0"/>
              <a:t> </a:t>
            </a:r>
            <a:r>
              <a:rPr lang="en-US" dirty="0" smtClean="0"/>
              <a:t>Pa</a:t>
            </a:r>
            <a:endParaRPr lang="ru-RU" dirty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en-US" dirty="0" smtClean="0"/>
              <a:t>Intensity d</a:t>
            </a:r>
            <a:r>
              <a:rPr lang="en-US" dirty="0"/>
              <a:t>	</a:t>
            </a:r>
            <a:r>
              <a:rPr lang="ru-RU" dirty="0" smtClean="0"/>
              <a:t> ≥ 10</a:t>
            </a:r>
            <a:r>
              <a:rPr lang="ru-RU" baseline="30000" dirty="0" smtClean="0"/>
              <a:t>8</a:t>
            </a:r>
            <a:endParaRPr lang="ru-RU" baseline="30000" dirty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en-US" dirty="0" smtClean="0"/>
              <a:t>Intensity Ar</a:t>
            </a:r>
            <a:r>
              <a:rPr lang="en-US" baseline="30000" dirty="0" smtClean="0"/>
              <a:t>+18</a:t>
            </a:r>
            <a:r>
              <a:rPr lang="en-US" dirty="0"/>
              <a:t>	</a:t>
            </a:r>
            <a:r>
              <a:rPr lang="ru-RU" dirty="0" smtClean="0"/>
              <a:t> ≥ 10</a:t>
            </a:r>
            <a:r>
              <a:rPr lang="ru-RU" baseline="30000" dirty="0" smtClean="0"/>
              <a:t>6</a:t>
            </a:r>
            <a:endParaRPr lang="ru-RU" baseline="30000" dirty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en-US" dirty="0" smtClean="0"/>
              <a:t>Intensity Au</a:t>
            </a:r>
            <a:r>
              <a:rPr lang="en-US" baseline="30000" dirty="0" smtClean="0"/>
              <a:t>+79</a:t>
            </a:r>
            <a:r>
              <a:rPr lang="en-US" dirty="0"/>
              <a:t>	</a:t>
            </a:r>
            <a:r>
              <a:rPr lang="ru-RU" dirty="0" smtClean="0"/>
              <a:t> ≥ </a:t>
            </a:r>
            <a:r>
              <a:rPr lang="en-US" dirty="0" smtClean="0"/>
              <a:t>3×</a:t>
            </a:r>
            <a:r>
              <a:rPr lang="ru-RU" dirty="0" smtClean="0"/>
              <a:t>10</a:t>
            </a:r>
            <a:r>
              <a:rPr lang="en-US" baseline="30000" dirty="0" smtClean="0"/>
              <a:t>4</a:t>
            </a:r>
            <a:endParaRPr lang="ru-RU" baseline="30000" dirty="0"/>
          </a:p>
        </p:txBody>
      </p:sp>
    </p:spTree>
    <p:extLst>
      <p:ext uri="{BB962C8B-B14F-4D97-AF65-F5344CB8AC3E}">
        <p14:creationId xmlns="" xmlns:p14="http://schemas.microsoft.com/office/powerpoint/2010/main" val="1553716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6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553200" y="6283325"/>
            <a:ext cx="2133600" cy="47625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44351654-AD48-4AE5-A85F-3F21D71C4A4E}" type="slidenum">
              <a:rPr lang="ru-RU" altLang="ru-RU">
                <a:solidFill>
                  <a:srgbClr val="898989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pPr eaLnBrk="1" hangingPunct="1"/>
              <a:t>3</a:t>
            </a:fld>
            <a:endParaRPr lang="ru-RU" altLang="ru-RU">
              <a:solidFill>
                <a:srgbClr val="898989"/>
              </a:solidFill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  <p:pic>
        <p:nvPicPr>
          <p:cNvPr id="15364" name="Picture 5" descr="LHEA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283" r="2283"/>
          <a:stretch>
            <a:fillRect/>
          </a:stretch>
        </p:blipFill>
        <p:spPr bwMode="auto">
          <a:xfrm>
            <a:off x="0" y="993775"/>
            <a:ext cx="8990013" cy="546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Rectangle 11"/>
          <p:cNvSpPr>
            <a:spLocks noChangeArrowheads="1"/>
          </p:cNvSpPr>
          <p:nvPr/>
        </p:nvSpPr>
        <p:spPr bwMode="auto">
          <a:xfrm>
            <a:off x="2124075" y="3357563"/>
            <a:ext cx="12604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 b="1">
                <a:solidFill>
                  <a:schemeClr val="hlink"/>
                </a:solidFill>
              </a:rPr>
              <a:t>Nuclotron</a:t>
            </a:r>
            <a:endParaRPr lang="ru-RU" altLang="ru-RU" b="1">
              <a:solidFill>
                <a:schemeClr val="hlink"/>
              </a:solidFill>
            </a:endParaRPr>
          </a:p>
        </p:txBody>
      </p:sp>
      <p:sp>
        <p:nvSpPr>
          <p:cNvPr id="15367" name="Rectangle 18"/>
          <p:cNvSpPr>
            <a:spLocks noChangeArrowheads="1"/>
          </p:cNvSpPr>
          <p:nvPr/>
        </p:nvSpPr>
        <p:spPr bwMode="auto">
          <a:xfrm>
            <a:off x="5214938" y="5786438"/>
            <a:ext cx="9620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 b="1">
                <a:solidFill>
                  <a:schemeClr val="hlink"/>
                </a:solidFill>
              </a:rPr>
              <a:t>~160 m</a:t>
            </a:r>
            <a:endParaRPr lang="ru-RU" altLang="ru-RU" b="1">
              <a:solidFill>
                <a:schemeClr val="hlink"/>
              </a:solidFill>
            </a:endParaRPr>
          </a:p>
        </p:txBody>
      </p:sp>
      <p:pic>
        <p:nvPicPr>
          <p:cNvPr id="15368" name="Picture 25" descr="zone_report_201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1900" y="3286125"/>
            <a:ext cx="4102100" cy="2547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9" name="Rectangle 27"/>
          <p:cNvSpPr>
            <a:spLocks noChangeArrowheads="1"/>
          </p:cNvSpPr>
          <p:nvPr/>
        </p:nvSpPr>
        <p:spPr bwMode="auto">
          <a:xfrm>
            <a:off x="8135938" y="5516563"/>
            <a:ext cx="1016000" cy="40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 sz="2000" b="1">
                <a:solidFill>
                  <a:srgbClr val="000090"/>
                </a:solidFill>
              </a:rPr>
              <a:t>BM@N</a:t>
            </a:r>
            <a:endParaRPr lang="ru-RU" altLang="ru-RU" sz="2000" b="1">
              <a:solidFill>
                <a:srgbClr val="000090"/>
              </a:solidFill>
            </a:endParaRPr>
          </a:p>
        </p:txBody>
      </p:sp>
      <p:sp>
        <p:nvSpPr>
          <p:cNvPr id="15370" name="Line 29"/>
          <p:cNvSpPr>
            <a:spLocks noChangeShapeType="1"/>
          </p:cNvSpPr>
          <p:nvPr/>
        </p:nvSpPr>
        <p:spPr bwMode="auto">
          <a:xfrm flipH="1" flipV="1">
            <a:off x="8316913" y="4581525"/>
            <a:ext cx="215900" cy="93503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lIns="90000" tIns="46800" rIns="90000" bIns="46800">
            <a:spAutoFit/>
          </a:bodyPr>
          <a:lstStyle/>
          <a:p>
            <a:endParaRPr lang="ru-RU"/>
          </a:p>
        </p:txBody>
      </p:sp>
      <p:sp>
        <p:nvSpPr>
          <p:cNvPr id="15371" name="Rectangle 22"/>
          <p:cNvSpPr>
            <a:spLocks noChangeArrowheads="1"/>
          </p:cNvSpPr>
          <p:nvPr/>
        </p:nvSpPr>
        <p:spPr bwMode="auto">
          <a:xfrm>
            <a:off x="5153025" y="3113088"/>
            <a:ext cx="1554163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 b="1">
                <a:solidFill>
                  <a:srgbClr val="000090"/>
                </a:solidFill>
              </a:rPr>
              <a:t>Building 205</a:t>
            </a:r>
            <a:endParaRPr lang="ru-RU" altLang="ru-RU" b="1">
              <a:solidFill>
                <a:srgbClr val="00009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305281" y="1499434"/>
            <a:ext cx="33906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i="1" u="sng" dirty="0" smtClean="0">
                <a:solidFill>
                  <a:srgbClr val="FF0000"/>
                </a:solidFill>
              </a:rPr>
              <a:t>RUN 55  - 2018</a:t>
            </a:r>
            <a:endParaRPr lang="ru-RU" sz="3600" b="1" i="1" u="sng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05697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sz="2400" dirty="0" smtClean="0"/>
              <a:t>In order to provide adequate beams at BM&amp;N setup it is required to:</a:t>
            </a:r>
          </a:p>
          <a:p>
            <a:r>
              <a:rPr lang="en-US" sz="2400" dirty="0" smtClean="0"/>
              <a:t>Equip all magnetic elements with Hall sensors;</a:t>
            </a:r>
          </a:p>
          <a:p>
            <a:r>
              <a:rPr lang="en-US" sz="2400" dirty="0" smtClean="0"/>
              <a:t>Vacuum the whole beam line;</a:t>
            </a:r>
          </a:p>
          <a:p>
            <a:r>
              <a:rPr lang="en-US" sz="2400" dirty="0" smtClean="0"/>
              <a:t>Manufacture 4-5 detector stations for</a:t>
            </a:r>
          </a:p>
          <a:p>
            <a:pPr lvl="1"/>
            <a:r>
              <a:rPr lang="en-US" sz="2400" dirty="0" smtClean="0"/>
              <a:t>beam adjustment,</a:t>
            </a:r>
          </a:p>
          <a:p>
            <a:pPr lvl="1"/>
            <a:r>
              <a:rPr lang="en-US" sz="2400" dirty="0" smtClean="0"/>
              <a:t>b</a:t>
            </a:r>
            <a:r>
              <a:rPr lang="en-US" sz="2400" smtClean="0"/>
              <a:t>eam </a:t>
            </a:r>
            <a:r>
              <a:rPr lang="en-US" sz="2400" dirty="0" smtClean="0"/>
              <a:t>monitoring;</a:t>
            </a:r>
          </a:p>
          <a:p>
            <a:pPr marL="0" lvl="1">
              <a:buFont typeface="Arial" pitchFamily="34" charset="0"/>
              <a:buChar char="•"/>
            </a:pPr>
            <a:r>
              <a:rPr lang="en-US" sz="2400" dirty="0" smtClean="0"/>
              <a:t>All information from these detectors (beam position, time structure, channel transportation mode) should be sent to the accelerator control room and be available to users.</a:t>
            </a:r>
          </a:p>
          <a:p>
            <a:pPr lvl="1">
              <a:buNone/>
            </a:pPr>
            <a:endParaRPr lang="en-US" dirty="0" smtClean="0"/>
          </a:p>
          <a:p>
            <a:endParaRPr lang="en-US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3FCF34-F2E2-4F4A-AA01-5838B913F4FF}" type="slidenum">
              <a:rPr lang="ru-RU" smtClean="0"/>
              <a:pPr>
                <a:defRPr/>
              </a:pPr>
              <a:t>30</a:t>
            </a:fld>
            <a:endParaRPr lang="ru-RU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1"/>
          <p:cNvSpPr>
            <a:spLocks noGrp="1"/>
          </p:cNvSpPr>
          <p:nvPr>
            <p:ph type="title"/>
          </p:nvPr>
        </p:nvSpPr>
        <p:spPr>
          <a:xfrm>
            <a:off x="457200" y="35183"/>
            <a:ext cx="8229600" cy="1017553"/>
          </a:xfrm>
        </p:spPr>
        <p:txBody>
          <a:bodyPr/>
          <a:lstStyle/>
          <a:p>
            <a:r>
              <a:rPr lang="en-US" altLang="ru-RU" sz="2400" b="1" dirty="0" smtClean="0"/>
              <a:t>Run 50. Calibration of the thin scintillation counter and the scintillation </a:t>
            </a:r>
            <a:r>
              <a:rPr lang="en-US" altLang="ru-RU" sz="2400" b="1" dirty="0" err="1" smtClean="0"/>
              <a:t>profilometer</a:t>
            </a:r>
            <a:endParaRPr lang="ru-RU" altLang="ru-RU" sz="2400" b="1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5441AA-C28A-4D4C-8A9D-3ABDAD926531}" type="slidenum">
              <a:rPr lang="ru-RU" sz="2000" smtClean="0"/>
              <a:pPr>
                <a:defRPr/>
              </a:pPr>
              <a:t>31</a:t>
            </a:fld>
            <a:endParaRPr lang="ru-RU" sz="2000" dirty="0"/>
          </a:p>
        </p:txBody>
      </p:sp>
      <p:pic>
        <p:nvPicPr>
          <p:cNvPr id="16388" name="Рисунок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287" r="9209"/>
          <a:stretch>
            <a:fillRect/>
          </a:stretch>
        </p:blipFill>
        <p:spPr bwMode="auto">
          <a:xfrm>
            <a:off x="804863" y="1536700"/>
            <a:ext cx="2959100" cy="200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Рисунок 5" descr="H:\RUN50\фото\109___06\IMG_267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9988" y="1530350"/>
            <a:ext cx="3589337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0" name="Прямоугольник 6"/>
          <p:cNvSpPr>
            <a:spLocks noChangeArrowheads="1"/>
          </p:cNvSpPr>
          <p:nvPr/>
        </p:nvSpPr>
        <p:spPr bwMode="auto">
          <a:xfrm>
            <a:off x="231775" y="3675063"/>
            <a:ext cx="41052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1400" b="1"/>
              <a:t>Photo of manifested nuclear emulsion of Ar</a:t>
            </a:r>
            <a:r>
              <a:rPr lang="ru-RU" altLang="ru-RU" sz="1400" b="1" baseline="30000"/>
              <a:t>+18</a:t>
            </a:r>
            <a:r>
              <a:rPr lang="en-US" altLang="ru-RU" sz="1400" b="1"/>
              <a:t> beam.</a:t>
            </a:r>
            <a:endParaRPr lang="ru-RU" altLang="ru-RU" sz="1400"/>
          </a:p>
        </p:txBody>
      </p:sp>
      <p:sp>
        <p:nvSpPr>
          <p:cNvPr id="16391" name="Прямоугольник 7"/>
          <p:cNvSpPr>
            <a:spLocks noChangeArrowheads="1"/>
          </p:cNvSpPr>
          <p:nvPr/>
        </p:nvSpPr>
        <p:spPr bwMode="auto">
          <a:xfrm>
            <a:off x="4884738" y="3675063"/>
            <a:ext cx="37798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1400" b="1"/>
              <a:t>Photo of nuclear emulsion</a:t>
            </a:r>
            <a:r>
              <a:rPr lang="ru-RU" altLang="ru-RU" sz="1400" b="1"/>
              <a:t>. </a:t>
            </a:r>
            <a:r>
              <a:rPr lang="en-US" altLang="ru-RU" sz="1400" b="1"/>
              <a:t>Zoom</a:t>
            </a:r>
            <a:r>
              <a:rPr lang="ru-RU" altLang="ru-RU" sz="1400" b="1"/>
              <a:t> 200</a:t>
            </a:r>
            <a:r>
              <a:rPr lang="en-US" altLang="ru-RU" sz="1400" b="1"/>
              <a:t>.</a:t>
            </a:r>
            <a:endParaRPr lang="ru-RU" altLang="ru-RU" sz="1400"/>
          </a:p>
        </p:txBody>
      </p:sp>
      <p:pic>
        <p:nvPicPr>
          <p:cNvPr id="16392" name="Рисунок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262" b="9930"/>
          <a:stretch>
            <a:fillRect/>
          </a:stretch>
        </p:blipFill>
        <p:spPr bwMode="auto">
          <a:xfrm>
            <a:off x="2009775" y="4098925"/>
            <a:ext cx="5583238" cy="203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3" name="Прямоугольник 6"/>
          <p:cNvSpPr>
            <a:spLocks noChangeArrowheads="1"/>
          </p:cNvSpPr>
          <p:nvPr/>
        </p:nvSpPr>
        <p:spPr bwMode="auto">
          <a:xfrm>
            <a:off x="1331913" y="6335713"/>
            <a:ext cx="64801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1400" b="1" dirty="0"/>
              <a:t>Profile of extracted beam registered by nuclear </a:t>
            </a:r>
            <a:r>
              <a:rPr lang="en-US" altLang="ru-RU" sz="1400" b="1" dirty="0" err="1" smtClean="0"/>
              <a:t>photoemulsion</a:t>
            </a:r>
            <a:r>
              <a:rPr lang="en-US" altLang="ru-RU" sz="1400" b="1" dirty="0"/>
              <a:t>.</a:t>
            </a:r>
            <a:endParaRPr lang="ru-RU" altLang="ru-RU" sz="1400" dirty="0"/>
          </a:p>
        </p:txBody>
      </p:sp>
      <p:sp>
        <p:nvSpPr>
          <p:cNvPr id="11" name="Прямоугольник 3"/>
          <p:cNvSpPr>
            <a:spLocks noChangeArrowheads="1"/>
          </p:cNvSpPr>
          <p:nvPr/>
        </p:nvSpPr>
        <p:spPr bwMode="auto">
          <a:xfrm>
            <a:off x="1640623" y="4293538"/>
            <a:ext cx="369332" cy="1644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vert270"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ru-RU" sz="1200" b="1" dirty="0" smtClean="0"/>
              <a:t>Vertical Coordinate, mm</a:t>
            </a:r>
            <a:endParaRPr lang="ru-RU" altLang="ru-RU" sz="1200" b="1" dirty="0" smtClean="0"/>
          </a:p>
        </p:txBody>
      </p:sp>
      <p:sp>
        <p:nvSpPr>
          <p:cNvPr id="16395" name="Прямоугольник 3"/>
          <p:cNvSpPr>
            <a:spLocks noChangeArrowheads="1"/>
          </p:cNvSpPr>
          <p:nvPr/>
        </p:nvSpPr>
        <p:spPr bwMode="auto">
          <a:xfrm>
            <a:off x="3719513" y="6059488"/>
            <a:ext cx="191611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200" b="1"/>
              <a:t>Horizontal Coordinate, mm</a:t>
            </a:r>
            <a:endParaRPr lang="ru-RU" altLang="ru-RU" sz="1200" b="1"/>
          </a:p>
        </p:txBody>
      </p:sp>
      <p:sp>
        <p:nvSpPr>
          <p:cNvPr id="2" name="Прямоугольная выноска 1"/>
          <p:cNvSpPr/>
          <p:nvPr/>
        </p:nvSpPr>
        <p:spPr>
          <a:xfrm>
            <a:off x="2699792" y="1769248"/>
            <a:ext cx="1152128" cy="360040"/>
          </a:xfrm>
          <a:prstGeom prst="wedgeRectCallout">
            <a:avLst>
              <a:gd name="adj1" fmla="val -25986"/>
              <a:gd name="adj2" fmla="val 16145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b="1" dirty="0" smtClean="0"/>
              <a:t>Beam shifting</a:t>
            </a:r>
            <a:endParaRPr lang="ru-RU" sz="1200" b="1" dirty="0"/>
          </a:p>
        </p:txBody>
      </p:sp>
      <p:sp>
        <p:nvSpPr>
          <p:cNvPr id="13" name="Прямоугольная выноска 12"/>
          <p:cNvSpPr/>
          <p:nvPr/>
        </p:nvSpPr>
        <p:spPr>
          <a:xfrm>
            <a:off x="5622528" y="5373216"/>
            <a:ext cx="1152128" cy="360040"/>
          </a:xfrm>
          <a:prstGeom prst="wedgeRectCallout">
            <a:avLst>
              <a:gd name="adj1" fmla="val 19366"/>
              <a:gd name="adj2" fmla="val -25414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b="1" dirty="0" smtClean="0"/>
              <a:t>Beam shifting</a:t>
            </a:r>
            <a:endParaRPr lang="ru-RU" sz="1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1"/>
          <p:cNvSpPr>
            <a:spLocks noGrp="1"/>
          </p:cNvSpPr>
          <p:nvPr>
            <p:ph type="title"/>
          </p:nvPr>
        </p:nvSpPr>
        <p:spPr>
          <a:xfrm>
            <a:off x="468313" y="36513"/>
            <a:ext cx="8229600" cy="1143000"/>
          </a:xfrm>
        </p:spPr>
        <p:txBody>
          <a:bodyPr/>
          <a:lstStyle/>
          <a:p>
            <a:r>
              <a:rPr lang="en-US" altLang="ru-RU" sz="3200" dirty="0"/>
              <a:t>Study of the impact of irradiated samples on the monitoring system</a:t>
            </a:r>
            <a:endParaRPr lang="ru-RU" altLang="ru-RU" sz="320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1A28D4-E5F1-4222-9ED2-25E8B06EB077}" type="slidenum">
              <a:rPr lang="ru-RU" sz="2000" smtClean="0"/>
              <a:pPr>
                <a:defRPr/>
              </a:pPr>
              <a:t>32</a:t>
            </a:fld>
            <a:endParaRPr lang="ru-RU" sz="2000"/>
          </a:p>
        </p:txBody>
      </p:sp>
      <p:pic>
        <p:nvPicPr>
          <p:cNvPr id="9220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515"/>
          <a:stretch>
            <a:fillRect/>
          </a:stretch>
        </p:blipFill>
        <p:spPr bwMode="auto">
          <a:xfrm>
            <a:off x="3492500" y="3846513"/>
            <a:ext cx="4935538" cy="249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Овал 5"/>
          <p:cNvSpPr/>
          <p:nvPr/>
        </p:nvSpPr>
        <p:spPr>
          <a:xfrm>
            <a:off x="5816600" y="4508500"/>
            <a:ext cx="198438" cy="792163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9222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7948"/>
          <a:stretch>
            <a:fillRect/>
          </a:stretch>
        </p:blipFill>
        <p:spPr bwMode="auto">
          <a:xfrm>
            <a:off x="3492500" y="1204913"/>
            <a:ext cx="4935538" cy="257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Прямоугольная выноска 12"/>
          <p:cNvSpPr/>
          <p:nvPr/>
        </p:nvSpPr>
        <p:spPr>
          <a:xfrm>
            <a:off x="6630988" y="3846513"/>
            <a:ext cx="1355725" cy="546100"/>
          </a:xfrm>
          <a:prstGeom prst="wedgeRectCallout">
            <a:avLst>
              <a:gd name="adj1" fmla="val -101699"/>
              <a:gd name="adj2" fmla="val 95988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b="1" dirty="0"/>
              <a:t>A Lead Sample</a:t>
            </a:r>
            <a:endParaRPr lang="ru-RU" sz="1600" b="1" dirty="0"/>
          </a:p>
        </p:txBody>
      </p:sp>
      <p:sp>
        <p:nvSpPr>
          <p:cNvPr id="14" name="Прямоугольная выноска 13"/>
          <p:cNvSpPr/>
          <p:nvPr/>
        </p:nvSpPr>
        <p:spPr>
          <a:xfrm>
            <a:off x="6300788" y="1200150"/>
            <a:ext cx="2016125" cy="546100"/>
          </a:xfrm>
          <a:prstGeom prst="wedgeRectCallout">
            <a:avLst>
              <a:gd name="adj1" fmla="val -74705"/>
              <a:gd name="adj2" fmla="val 144764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ru-RU" sz="1600" b="1" dirty="0"/>
              <a:t>The place of irradiation samples</a:t>
            </a:r>
            <a:endParaRPr lang="ru-RU" altLang="ru-RU" sz="1600" b="1" dirty="0"/>
          </a:p>
        </p:txBody>
      </p:sp>
      <p:sp>
        <p:nvSpPr>
          <p:cNvPr id="9225" name="Прямоугольник 1"/>
          <p:cNvSpPr>
            <a:spLocks noChangeArrowheads="1"/>
          </p:cNvSpPr>
          <p:nvPr/>
        </p:nvSpPr>
        <p:spPr bwMode="auto">
          <a:xfrm>
            <a:off x="174625" y="1176338"/>
            <a:ext cx="3244850" cy="535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dirty="0"/>
              <a:t>To explain the differences of the activation analysis method </a:t>
            </a:r>
            <a:r>
              <a:rPr lang="en-US" dirty="0" smtClean="0"/>
              <a:t>between the </a:t>
            </a:r>
            <a:r>
              <a:rPr lang="en-US" dirty="0"/>
              <a:t>groups we studied the effect of the samples </a:t>
            </a:r>
            <a:r>
              <a:rPr lang="en-US" dirty="0" smtClean="0"/>
              <a:t>impacting </a:t>
            </a:r>
            <a:r>
              <a:rPr lang="en-US" dirty="0"/>
              <a:t>on the beam parameters and on the monitoring system</a:t>
            </a:r>
            <a:r>
              <a:rPr lang="en-US" altLang="ru-RU" dirty="0" smtClean="0"/>
              <a:t>.</a:t>
            </a:r>
            <a:endParaRPr lang="en-US" altLang="ru-RU" dirty="0"/>
          </a:p>
          <a:p>
            <a:pPr eaLnBrk="1" hangingPunct="1"/>
            <a:r>
              <a:rPr lang="en-US" altLang="ru-RU" dirty="0"/>
              <a:t>To study this effect, we placed lead samples of different </a:t>
            </a:r>
            <a:r>
              <a:rPr lang="en-US" altLang="ru-RU" dirty="0" smtClean="0"/>
              <a:t>thickness </a:t>
            </a:r>
            <a:r>
              <a:rPr lang="en-US" altLang="ru-RU" dirty="0"/>
              <a:t>between two ionization chambers. Then we observed dependence of the ratio of two chambers from the lead thickness</a:t>
            </a:r>
            <a:r>
              <a:rPr lang="en-US" altLang="ru-RU" dirty="0" smtClean="0"/>
              <a:t>.</a:t>
            </a:r>
          </a:p>
          <a:p>
            <a:pPr eaLnBrk="1" hangingPunct="1"/>
            <a:endParaRPr lang="en-US" altLang="ru-RU" dirty="0" smtClean="0"/>
          </a:p>
          <a:p>
            <a:pPr eaLnBrk="1" hangingPunct="1"/>
            <a:r>
              <a:rPr lang="en-US" altLang="ru-RU" dirty="0" smtClean="0"/>
              <a:t>The lead samples:</a:t>
            </a:r>
          </a:p>
          <a:p>
            <a:pPr eaLnBrk="1" hangingPunct="1"/>
            <a:r>
              <a:rPr lang="en-US" altLang="ru-RU" dirty="0" err="1" smtClean="0"/>
              <a:t>Pb</a:t>
            </a:r>
            <a:r>
              <a:rPr lang="en-US" altLang="ru-RU" dirty="0" smtClean="0"/>
              <a:t> 1 mm;</a:t>
            </a:r>
          </a:p>
          <a:p>
            <a:pPr eaLnBrk="1" hangingPunct="1"/>
            <a:r>
              <a:rPr lang="en-US" altLang="ru-RU" dirty="0" err="1" smtClean="0"/>
              <a:t>Pb</a:t>
            </a:r>
            <a:r>
              <a:rPr lang="en-US" altLang="ru-RU" dirty="0" smtClean="0"/>
              <a:t> 2 mm;</a:t>
            </a:r>
          </a:p>
          <a:p>
            <a:pPr eaLnBrk="1" hangingPunct="1"/>
            <a:r>
              <a:rPr lang="en-US" altLang="ru-RU" dirty="0" err="1" smtClean="0"/>
              <a:t>Pb</a:t>
            </a:r>
            <a:r>
              <a:rPr lang="en-US" altLang="ru-RU" dirty="0" smtClean="0"/>
              <a:t> 3 mm.</a:t>
            </a:r>
            <a:endParaRPr lang="ru-RU" altLang="ru-RU" dirty="0"/>
          </a:p>
        </p:txBody>
      </p:sp>
      <p:sp>
        <p:nvSpPr>
          <p:cNvPr id="15" name="Прямоугольная выноска 14"/>
          <p:cNvSpPr/>
          <p:nvPr/>
        </p:nvSpPr>
        <p:spPr>
          <a:xfrm>
            <a:off x="3492500" y="6069013"/>
            <a:ext cx="1355725" cy="546100"/>
          </a:xfrm>
          <a:prstGeom prst="wedgeRectCallout">
            <a:avLst>
              <a:gd name="adj1" fmla="val 54928"/>
              <a:gd name="adj2" fmla="val -177509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b="1" dirty="0"/>
              <a:t>Ionization Chamber 1</a:t>
            </a:r>
            <a:endParaRPr lang="ru-RU" sz="1600" b="1" dirty="0"/>
          </a:p>
        </p:txBody>
      </p:sp>
      <p:sp>
        <p:nvSpPr>
          <p:cNvPr id="16" name="Прямоугольная выноска 15"/>
          <p:cNvSpPr/>
          <p:nvPr/>
        </p:nvSpPr>
        <p:spPr>
          <a:xfrm>
            <a:off x="5237163" y="6069013"/>
            <a:ext cx="1355725" cy="546100"/>
          </a:xfrm>
          <a:prstGeom prst="wedgeRectCallout">
            <a:avLst>
              <a:gd name="adj1" fmla="val 54928"/>
              <a:gd name="adj2" fmla="val -177509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b="1" dirty="0"/>
              <a:t>Ionization Chamber 2</a:t>
            </a:r>
            <a:endParaRPr lang="ru-RU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ru-RU" sz="3200" dirty="0"/>
              <a:t>Study of the impact of irradiated samples on the monitoring system</a:t>
            </a:r>
            <a:endParaRPr lang="ru-RU" altLang="ru-RU" sz="320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C46B06-707E-4629-B2FC-232C5D8743AC}" type="slidenum">
              <a:rPr lang="ru-RU" sz="2000" smtClean="0"/>
              <a:pPr>
                <a:defRPr/>
              </a:pPr>
              <a:t>33</a:t>
            </a:fld>
            <a:endParaRPr lang="ru-RU" sz="2000" dirty="0"/>
          </a:p>
        </p:txBody>
      </p:sp>
      <p:pic>
        <p:nvPicPr>
          <p:cNvPr id="10244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955" r="10152"/>
          <a:stretch>
            <a:fillRect/>
          </a:stretch>
        </p:blipFill>
        <p:spPr bwMode="auto">
          <a:xfrm>
            <a:off x="314325" y="1844675"/>
            <a:ext cx="3971925" cy="344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899" r="11830"/>
          <a:stretch>
            <a:fillRect/>
          </a:stretch>
        </p:blipFill>
        <p:spPr bwMode="auto">
          <a:xfrm>
            <a:off x="4619625" y="1844675"/>
            <a:ext cx="3952875" cy="345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ая выноска 2"/>
          <p:cNvSpPr/>
          <p:nvPr/>
        </p:nvSpPr>
        <p:spPr>
          <a:xfrm>
            <a:off x="5219700" y="1916113"/>
            <a:ext cx="1908175" cy="534987"/>
          </a:xfrm>
          <a:prstGeom prst="wedgeRectCallout">
            <a:avLst>
              <a:gd name="adj1" fmla="val -53026"/>
              <a:gd name="adj2" fmla="val 182017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050" b="1" dirty="0"/>
              <a:t>This result was obtained at the constant beam intensity</a:t>
            </a:r>
            <a:endParaRPr lang="ru-RU" sz="1050" b="1" dirty="0"/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4932040" y="3164718"/>
            <a:ext cx="3528392" cy="0"/>
          </a:xfrm>
          <a:prstGeom prst="line">
            <a:avLst/>
          </a:prstGeom>
          <a:ln>
            <a:solidFill>
              <a:srgbClr val="FF000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0248" name="Прямоугольник 2"/>
          <p:cNvSpPr>
            <a:spLocks noChangeArrowheads="1"/>
          </p:cNvSpPr>
          <p:nvPr/>
        </p:nvSpPr>
        <p:spPr bwMode="auto">
          <a:xfrm>
            <a:off x="4619625" y="5157788"/>
            <a:ext cx="395287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1400" b="1"/>
              <a:t>Relative intensity of the extracted beam at the measurement time.</a:t>
            </a:r>
            <a:r>
              <a:rPr lang="ru-RU" altLang="ru-RU" sz="1400" b="1"/>
              <a:t> </a:t>
            </a:r>
            <a:r>
              <a:rPr lang="en-US" altLang="ru-RU" sz="1400" b="1"/>
              <a:t>Deuteron 2 GeV/n.</a:t>
            </a:r>
            <a:endParaRPr lang="ru-RU" altLang="ru-RU" sz="1400"/>
          </a:p>
        </p:txBody>
      </p:sp>
      <p:sp>
        <p:nvSpPr>
          <p:cNvPr id="10249" name="Прямоугольник 2"/>
          <p:cNvSpPr>
            <a:spLocks noChangeArrowheads="1"/>
          </p:cNvSpPr>
          <p:nvPr/>
        </p:nvSpPr>
        <p:spPr bwMode="auto">
          <a:xfrm>
            <a:off x="314325" y="5157788"/>
            <a:ext cx="397192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1400" b="1" dirty="0"/>
              <a:t>Histogram of the dependence of the ratio of two chambers from the lead thickness.</a:t>
            </a:r>
            <a:endParaRPr lang="ru-RU" altLang="ru-RU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850" y="3213100"/>
            <a:ext cx="3133725" cy="33337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Скругленная прямоугольная выноска 12"/>
          <p:cNvSpPr/>
          <p:nvPr/>
        </p:nvSpPr>
        <p:spPr>
          <a:xfrm>
            <a:off x="4067175" y="3090863"/>
            <a:ext cx="4392613" cy="3506787"/>
          </a:xfrm>
          <a:prstGeom prst="wedgeRoundRectCallout">
            <a:avLst>
              <a:gd name="adj1" fmla="val -80098"/>
              <a:gd name="adj2" fmla="val 34"/>
              <a:gd name="adj3" fmla="val 16667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/>
              <a:t>Детектор </a:t>
            </a:r>
            <a:r>
              <a:rPr lang="ru-RU" b="1" dirty="0" err="1"/>
              <a:t>монитори-рования</a:t>
            </a:r>
            <a:r>
              <a:rPr lang="ru-RU" b="1" dirty="0"/>
              <a:t> пучка</a:t>
            </a:r>
          </a:p>
        </p:txBody>
      </p:sp>
      <p:pic>
        <p:nvPicPr>
          <p:cNvPr id="14" name="Объект 3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 bwMode="auto">
          <a:xfrm>
            <a:off x="4211960" y="3356992"/>
            <a:ext cx="4128458" cy="3096344"/>
          </a:xfrm>
          <a:prstGeom prst="rect">
            <a:avLst/>
          </a:prstGeom>
          <a:noFill/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7" name="Заголовок 1"/>
          <p:cNvSpPr>
            <a:spLocks noGrp="1"/>
          </p:cNvSpPr>
          <p:nvPr>
            <p:ph type="title"/>
          </p:nvPr>
        </p:nvSpPr>
        <p:spPr>
          <a:xfrm>
            <a:off x="471488" y="115888"/>
            <a:ext cx="8229600" cy="777875"/>
          </a:xfrm>
        </p:spPr>
        <p:txBody>
          <a:bodyPr/>
          <a:lstStyle/>
          <a:p>
            <a:pPr eaLnBrk="1" hangingPunct="1"/>
            <a:r>
              <a:rPr lang="en-US" altLang="ru-RU" sz="4000" dirty="0" smtClean="0"/>
              <a:t>Diagnostics of circulating beam</a:t>
            </a:r>
            <a:endParaRPr lang="ru-RU" altLang="ru-RU" sz="4000" dirty="0" smtClean="0"/>
          </a:p>
        </p:txBody>
      </p:sp>
      <p:sp>
        <p:nvSpPr>
          <p:cNvPr id="18438" name="Прямоугольник 5"/>
          <p:cNvSpPr>
            <a:spLocks noChangeArrowheads="1"/>
          </p:cNvSpPr>
          <p:nvPr/>
        </p:nvSpPr>
        <p:spPr bwMode="auto">
          <a:xfrm>
            <a:off x="295275" y="981075"/>
            <a:ext cx="8580438" cy="203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ru-RU" sz="1800" dirty="0"/>
              <a:t>Creation of modern nondestructive control systems of space-time characteristics of the beam during acceleration and extraction is the one of the most important tasks for exploitation of the </a:t>
            </a:r>
            <a:r>
              <a:rPr lang="en-US" altLang="ru-RU" sz="1800" dirty="0" err="1"/>
              <a:t>Nuclotron</a:t>
            </a:r>
            <a:r>
              <a:rPr lang="en-US" altLang="ru-RU" sz="1800" dirty="0"/>
              <a:t> accelerator complex (JINR LHEP).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en-US" altLang="ru-RU" sz="1800" dirty="0"/>
          </a:p>
          <a:p>
            <a:pPr algn="just" eaLnBrk="1" hangingPunct="1">
              <a:spcBef>
                <a:spcPct val="0"/>
              </a:spcBef>
              <a:buFont typeface="Arial" charset="0"/>
              <a:buNone/>
            </a:pPr>
            <a:r>
              <a:rPr lang="en-US" altLang="ru-RU" sz="1800" dirty="0"/>
              <a:t>The detector was developed for registration of the space-time characteristics of the radial beam component. The system provides measurements in the intensity range of 10</a:t>
            </a:r>
            <a:r>
              <a:rPr lang="en-US" altLang="ru-RU" sz="1800" baseline="30000" dirty="0"/>
              <a:t>6</a:t>
            </a:r>
            <a:r>
              <a:rPr lang="en-US" altLang="ru-RU" sz="1800" dirty="0"/>
              <a:t> – </a:t>
            </a:r>
            <a:r>
              <a:rPr lang="en-US" altLang="ru-RU" sz="1800" dirty="0" smtClean="0"/>
              <a:t>10</a:t>
            </a:r>
            <a:r>
              <a:rPr lang="ru-RU" altLang="ru-RU" sz="1800" baseline="30000" dirty="0" smtClean="0"/>
              <a:t>8</a:t>
            </a:r>
            <a:r>
              <a:rPr lang="en-US" altLang="ru-RU" sz="1800" dirty="0" smtClean="0"/>
              <a:t> </a:t>
            </a:r>
            <a:r>
              <a:rPr lang="en-US" altLang="ru-RU" sz="1800" dirty="0"/>
              <a:t>for singly charged ions which is not covered by existing measuring devices.</a:t>
            </a:r>
            <a:endParaRPr lang="ru-RU" altLang="ru-RU" sz="1800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6732588" y="6308725"/>
            <a:ext cx="2133600" cy="365125"/>
          </a:xfrm>
        </p:spPr>
        <p:txBody>
          <a:bodyPr/>
          <a:lstStyle/>
          <a:p>
            <a:pPr>
              <a:defRPr/>
            </a:pPr>
            <a:fld id="{91B746F2-B07D-40B0-B1BF-1DBA71EC16FA}" type="slidenum">
              <a:rPr lang="ru-RU" sz="2000"/>
              <a:pPr>
                <a:defRPr/>
              </a:pPr>
              <a:t>4</a:t>
            </a:fld>
            <a:endParaRPr lang="ru-RU" sz="2000" dirty="0"/>
          </a:p>
        </p:txBody>
      </p:sp>
      <p:sp>
        <p:nvSpPr>
          <p:cNvPr id="2" name="TextBox 1"/>
          <p:cNvSpPr txBox="1"/>
          <p:nvPr/>
        </p:nvSpPr>
        <p:spPr>
          <a:xfrm>
            <a:off x="107504" y="4153435"/>
            <a:ext cx="1142044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Nuclotron</a:t>
            </a:r>
            <a:endParaRPr lang="ru-RU" b="1" dirty="0"/>
          </a:p>
        </p:txBody>
      </p:sp>
      <p:sp>
        <p:nvSpPr>
          <p:cNvPr id="11" name="Прямоугольная выноска 10"/>
          <p:cNvSpPr/>
          <p:nvPr/>
        </p:nvSpPr>
        <p:spPr>
          <a:xfrm>
            <a:off x="6467475" y="5661025"/>
            <a:ext cx="2376488" cy="576263"/>
          </a:xfrm>
          <a:prstGeom prst="wedgeRectCallout">
            <a:avLst>
              <a:gd name="adj1" fmla="val -37643"/>
              <a:gd name="adj2" fmla="val -148154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b="1" dirty="0">
                <a:solidFill>
                  <a:schemeClr val="tx1"/>
                </a:solidFill>
              </a:rPr>
              <a:t>The detector based on</a:t>
            </a:r>
          </a:p>
          <a:p>
            <a:pPr algn="ctr">
              <a:defRPr/>
            </a:pPr>
            <a:r>
              <a:rPr lang="en-US" sz="1400" b="1" dirty="0" err="1">
                <a:solidFill>
                  <a:schemeClr val="tx1"/>
                </a:solidFill>
              </a:rPr>
              <a:t>microchannel</a:t>
            </a:r>
            <a:r>
              <a:rPr lang="en-US" sz="1400" b="1" dirty="0">
                <a:solidFill>
                  <a:schemeClr val="tx1"/>
                </a:solidFill>
              </a:rPr>
              <a:t> plates (MCP)</a:t>
            </a:r>
            <a:endParaRPr lang="ru-RU" sz="1400" b="1" dirty="0">
              <a:solidFill>
                <a:schemeClr val="tx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319265" y="3044967"/>
            <a:ext cx="3888432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The warm section of </a:t>
            </a:r>
            <a:r>
              <a:rPr lang="en-US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Nuclotron</a:t>
            </a:r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777875"/>
          </a:xfrm>
        </p:spPr>
        <p:txBody>
          <a:bodyPr/>
          <a:lstStyle/>
          <a:p>
            <a:pPr eaLnBrk="1" hangingPunct="1"/>
            <a:r>
              <a:rPr lang="en-US" altLang="ru-RU" sz="4000" dirty="0"/>
              <a:t>Diagnostics of circulating beam.</a:t>
            </a:r>
            <a:br>
              <a:rPr lang="en-US" altLang="ru-RU" sz="4000" dirty="0"/>
            </a:br>
            <a:r>
              <a:rPr lang="en-US" altLang="ru-RU" sz="4000" dirty="0"/>
              <a:t>Deuteron 2 </a:t>
            </a:r>
            <a:r>
              <a:rPr lang="en-US" altLang="ru-RU" sz="4000" dirty="0" err="1"/>
              <a:t>GeV</a:t>
            </a:r>
            <a:r>
              <a:rPr lang="en-US" altLang="ru-RU" sz="4000" dirty="0"/>
              <a:t>/n</a:t>
            </a:r>
            <a:r>
              <a:rPr lang="en-US" altLang="ru-RU" sz="4000" dirty="0" smtClean="0"/>
              <a:t>.</a:t>
            </a:r>
            <a:endParaRPr lang="ru-RU" altLang="ru-RU" sz="4000" dirty="0" smtClean="0"/>
          </a:p>
        </p:txBody>
      </p:sp>
      <p:sp>
        <p:nvSpPr>
          <p:cNvPr id="20483" name="Прямоугольник 2"/>
          <p:cNvSpPr>
            <a:spLocks noChangeArrowheads="1"/>
          </p:cNvSpPr>
          <p:nvPr/>
        </p:nvSpPr>
        <p:spPr bwMode="auto">
          <a:xfrm>
            <a:off x="684213" y="5956300"/>
            <a:ext cx="777557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1600" b="1" dirty="0"/>
              <a:t>Radial beam profile</a:t>
            </a:r>
            <a:r>
              <a:rPr lang="en-US" altLang="ru-RU" sz="1600" b="1" dirty="0" smtClean="0"/>
              <a:t>.</a:t>
            </a:r>
            <a:endParaRPr lang="ru-RU" altLang="ru-RU" sz="1600" dirty="0"/>
          </a:p>
        </p:txBody>
      </p:sp>
      <p:sp>
        <p:nvSpPr>
          <p:cNvPr id="20484" name="Прямоугольник 4"/>
          <p:cNvSpPr>
            <a:spLocks noChangeArrowheads="1"/>
          </p:cNvSpPr>
          <p:nvPr/>
        </p:nvSpPr>
        <p:spPr bwMode="auto">
          <a:xfrm>
            <a:off x="431800" y="1556792"/>
            <a:ext cx="8280400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ru-RU" sz="1800" dirty="0"/>
              <a:t>The graph of an accelerator cycle with fast beam extraction</a:t>
            </a:r>
            <a:r>
              <a:rPr lang="ru-RU" altLang="ru-RU" sz="1800" dirty="0"/>
              <a:t> (50 </a:t>
            </a:r>
            <a:r>
              <a:rPr lang="en-US" altLang="ru-RU" sz="1800" dirty="0" err="1"/>
              <a:t>ms</a:t>
            </a:r>
            <a:r>
              <a:rPr lang="ru-RU" altLang="ru-RU" sz="1800" dirty="0"/>
              <a:t>) </a:t>
            </a:r>
            <a:r>
              <a:rPr lang="en-US" altLang="ru-RU" sz="1800" dirty="0"/>
              <a:t>at an intensity corresponding to the upper limit of the detector operating range </a:t>
            </a:r>
            <a:r>
              <a:rPr lang="ru-RU" altLang="ru-RU" sz="1800" dirty="0"/>
              <a:t>(10</a:t>
            </a:r>
            <a:r>
              <a:rPr lang="ru-RU" altLang="ru-RU" sz="1800" baseline="30000" dirty="0"/>
              <a:t>8</a:t>
            </a:r>
            <a:r>
              <a:rPr lang="ru-RU" altLang="ru-RU" sz="1800" dirty="0"/>
              <a:t> </a:t>
            </a:r>
            <a:r>
              <a:rPr lang="en-US" altLang="ru-RU" sz="1800" dirty="0"/>
              <a:t>single charged ions</a:t>
            </a:r>
            <a:r>
              <a:rPr lang="ru-RU" altLang="ru-RU" sz="1800" dirty="0"/>
              <a:t>). </a:t>
            </a:r>
            <a:r>
              <a:rPr lang="en-US" altLang="ru-RU" sz="1800" dirty="0"/>
              <a:t>At the beginning of the acceleration </a:t>
            </a:r>
            <a:r>
              <a:rPr lang="ru-RU" altLang="ru-RU" sz="1800" dirty="0"/>
              <a:t>(</a:t>
            </a:r>
            <a:r>
              <a:rPr lang="en-US" altLang="ru-RU" sz="1800" dirty="0"/>
              <a:t>the first 0.5 seconds from the time of injection</a:t>
            </a:r>
            <a:r>
              <a:rPr lang="ru-RU" altLang="ru-RU" sz="1800" dirty="0"/>
              <a:t>) </a:t>
            </a:r>
            <a:r>
              <a:rPr lang="en-US" altLang="ru-RU" sz="1800" dirty="0"/>
              <a:t>the detector is overloaded</a:t>
            </a:r>
            <a:r>
              <a:rPr lang="ru-RU" altLang="ru-RU" sz="1800" dirty="0"/>
              <a:t>. </a:t>
            </a:r>
            <a:r>
              <a:rPr lang="en-US" altLang="ru-RU" sz="1800" dirty="0"/>
              <a:t>After transition to the constant magnetic field the beam extraction is produced (3 seconds after injection moment) and than the circulating beam remnants is registered.</a:t>
            </a:r>
            <a:endParaRPr lang="ru-RU" altLang="ru-RU" sz="180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732588" y="6308725"/>
            <a:ext cx="2133600" cy="365125"/>
          </a:xfrm>
        </p:spPr>
        <p:txBody>
          <a:bodyPr/>
          <a:lstStyle/>
          <a:p>
            <a:pPr>
              <a:defRPr/>
            </a:pPr>
            <a:fld id="{3193E464-3872-42EA-B279-C4D2F5F80B51}" type="slidenum">
              <a:rPr lang="ru-RU" sz="2000"/>
              <a:pPr>
                <a:defRPr/>
              </a:pPr>
              <a:t>5</a:t>
            </a:fld>
            <a:endParaRPr lang="ru-RU" sz="2000" dirty="0"/>
          </a:p>
        </p:txBody>
      </p:sp>
      <p:pic>
        <p:nvPicPr>
          <p:cNvPr id="20486" name="Picture 7" descr="2012_03_14__21_14_4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143" r="10571" b="11220"/>
          <a:stretch>
            <a:fillRect/>
          </a:stretch>
        </p:blipFill>
        <p:spPr bwMode="auto">
          <a:xfrm>
            <a:off x="939800" y="4005263"/>
            <a:ext cx="6754813" cy="176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7" name="Прямоугольник 3"/>
          <p:cNvSpPr>
            <a:spLocks noChangeArrowheads="1"/>
          </p:cNvSpPr>
          <p:nvPr/>
        </p:nvSpPr>
        <p:spPr bwMode="auto">
          <a:xfrm>
            <a:off x="4252913" y="5661025"/>
            <a:ext cx="63817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200" b="1"/>
              <a:t>Time, s</a:t>
            </a:r>
            <a:endParaRPr lang="ru-RU" altLang="ru-RU" sz="1200" b="1"/>
          </a:p>
        </p:txBody>
      </p:sp>
      <p:sp>
        <p:nvSpPr>
          <p:cNvPr id="10" name="TextBox 9"/>
          <p:cNvSpPr txBox="1"/>
          <p:nvPr/>
        </p:nvSpPr>
        <p:spPr>
          <a:xfrm>
            <a:off x="386039" y="4323762"/>
            <a:ext cx="553998" cy="1125949"/>
          </a:xfrm>
          <a:prstGeom prst="rect">
            <a:avLst/>
          </a:prstGeom>
          <a:noFill/>
        </p:spPr>
        <p:txBody>
          <a:bodyPr vert="vert270" wrap="none">
            <a:spAutoFit/>
          </a:bodyPr>
          <a:lstStyle/>
          <a:p>
            <a:pPr algn="ctr">
              <a:defRPr/>
            </a:pPr>
            <a:r>
              <a:rPr lang="en-US" sz="1200" b="1" dirty="0"/>
              <a:t>Beam</a:t>
            </a:r>
          </a:p>
          <a:p>
            <a:pPr algn="ctr">
              <a:defRPr/>
            </a:pPr>
            <a:r>
              <a:rPr lang="en-US" sz="1200" b="1" dirty="0"/>
              <a:t>Coordinate, mm</a:t>
            </a:r>
            <a:endParaRPr lang="ru-RU" sz="1200" b="1" dirty="0"/>
          </a:p>
        </p:txBody>
      </p:sp>
      <p:pic>
        <p:nvPicPr>
          <p:cNvPr id="20489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002" t="11790" b="20729"/>
          <a:stretch>
            <a:fillRect/>
          </a:stretch>
        </p:blipFill>
        <p:spPr>
          <a:xfrm>
            <a:off x="1244600" y="4151313"/>
            <a:ext cx="7339013" cy="1371600"/>
          </a:xfrm>
        </p:spPr>
      </p:pic>
      <p:sp>
        <p:nvSpPr>
          <p:cNvPr id="12" name="Прямоугольная выноска 11"/>
          <p:cNvSpPr/>
          <p:nvPr/>
        </p:nvSpPr>
        <p:spPr>
          <a:xfrm>
            <a:off x="3995738" y="3963988"/>
            <a:ext cx="1008062" cy="360362"/>
          </a:xfrm>
          <a:prstGeom prst="wedgeRectCallout">
            <a:avLst>
              <a:gd name="adj1" fmla="val 55484"/>
              <a:gd name="adj2" fmla="val 153292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000" b="1" dirty="0"/>
              <a:t>The beam extraction area</a:t>
            </a:r>
            <a:endParaRPr lang="ru-RU" sz="1000" b="1" dirty="0"/>
          </a:p>
        </p:txBody>
      </p:sp>
      <p:sp>
        <p:nvSpPr>
          <p:cNvPr id="13" name="Прямоугольная выноска 12"/>
          <p:cNvSpPr/>
          <p:nvPr/>
        </p:nvSpPr>
        <p:spPr>
          <a:xfrm>
            <a:off x="5219700" y="3963988"/>
            <a:ext cx="1296988" cy="360362"/>
          </a:xfrm>
          <a:prstGeom prst="wedgeRectCallout">
            <a:avLst>
              <a:gd name="adj1" fmla="val 33575"/>
              <a:gd name="adj2" fmla="val 166543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000" b="1" dirty="0"/>
              <a:t>Beam remnants continue to circulate</a:t>
            </a:r>
            <a:endParaRPr lang="ru-RU" sz="1000" b="1" dirty="0"/>
          </a:p>
        </p:txBody>
      </p:sp>
      <p:sp>
        <p:nvSpPr>
          <p:cNvPr id="14" name="Прямоугольная выноска 13"/>
          <p:cNvSpPr/>
          <p:nvPr/>
        </p:nvSpPr>
        <p:spPr>
          <a:xfrm>
            <a:off x="1331913" y="3963988"/>
            <a:ext cx="720725" cy="360362"/>
          </a:xfrm>
          <a:prstGeom prst="wedgeRectCallout">
            <a:avLst>
              <a:gd name="adj1" fmla="val -51168"/>
              <a:gd name="adj2" fmla="val 145491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000" b="1" dirty="0"/>
              <a:t>Injection</a:t>
            </a:r>
            <a:endParaRPr lang="ru-RU" sz="1000" b="1" dirty="0"/>
          </a:p>
        </p:txBody>
      </p:sp>
      <p:sp>
        <p:nvSpPr>
          <p:cNvPr id="15" name="Прямоугольная выноска 14"/>
          <p:cNvSpPr/>
          <p:nvPr/>
        </p:nvSpPr>
        <p:spPr>
          <a:xfrm>
            <a:off x="2268538" y="3963988"/>
            <a:ext cx="863600" cy="360362"/>
          </a:xfrm>
          <a:prstGeom prst="wedgeRectCallout">
            <a:avLst>
              <a:gd name="adj1" fmla="val -135725"/>
              <a:gd name="adj2" fmla="val 185034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000" b="1" dirty="0"/>
              <a:t>Detector overloading</a:t>
            </a:r>
            <a:endParaRPr lang="ru-RU" sz="1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>
          <a:xfrm>
            <a:off x="438150" y="-9525"/>
            <a:ext cx="8229600" cy="1366838"/>
          </a:xfrm>
        </p:spPr>
        <p:txBody>
          <a:bodyPr/>
          <a:lstStyle/>
          <a:p>
            <a:r>
              <a:rPr lang="ru-RU" altLang="ru-RU" sz="3600" smtClean="0"/>
              <a:t>2014.06 </a:t>
            </a:r>
            <a:r>
              <a:rPr lang="en-US" altLang="ru-RU" sz="3600" smtClean="0"/>
              <a:t>–</a:t>
            </a:r>
            <a:r>
              <a:rPr lang="ru-RU" altLang="ru-RU" sz="3600" smtClean="0"/>
              <a:t> циркулирующий пучок</a:t>
            </a:r>
            <a:r>
              <a:rPr lang="en-US" altLang="ru-RU" sz="3600" smtClean="0"/>
              <a:t> Ar</a:t>
            </a:r>
            <a:r>
              <a:rPr lang="en-US" altLang="ru-RU" sz="3600" baseline="30000" smtClean="0"/>
              <a:t>+16</a:t>
            </a:r>
            <a:r>
              <a:rPr lang="en-US" altLang="ru-RU" sz="3600" smtClean="0"/>
              <a:t>.</a:t>
            </a:r>
            <a:endParaRPr lang="ru-RU" altLang="ru-RU" sz="360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3C6DF1-8275-4769-8691-FB060E79ECCE}" type="slidenum">
              <a:rPr lang="ru-RU" sz="2000" smtClean="0"/>
              <a:pPr>
                <a:defRPr/>
              </a:pPr>
              <a:t>6</a:t>
            </a:fld>
            <a:endParaRPr lang="ru-RU" sz="2000" dirty="0"/>
          </a:p>
        </p:txBody>
      </p:sp>
      <p:sp>
        <p:nvSpPr>
          <p:cNvPr id="5124" name="Прямоугольник 4"/>
          <p:cNvSpPr>
            <a:spLocks noChangeArrowheads="1"/>
          </p:cNvSpPr>
          <p:nvPr/>
        </p:nvSpPr>
        <p:spPr bwMode="auto">
          <a:xfrm>
            <a:off x="684213" y="5316538"/>
            <a:ext cx="7739062" cy="3381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 b="1"/>
              <a:t>Динамический профиль циркулирующего пучка Ar</a:t>
            </a:r>
            <a:r>
              <a:rPr lang="ru-RU" altLang="ru-RU" sz="1600" b="1" baseline="30000"/>
              <a:t>+16</a:t>
            </a:r>
            <a:r>
              <a:rPr lang="ru-RU" altLang="ru-RU" sz="1600" b="1"/>
              <a:t> 500 МэВ/нуклон.</a:t>
            </a:r>
            <a:endParaRPr lang="ru-RU" altLang="ru-RU" sz="1600"/>
          </a:p>
        </p:txBody>
      </p:sp>
      <p:pic>
        <p:nvPicPr>
          <p:cNvPr id="5125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593" y="1700808"/>
            <a:ext cx="6846888" cy="338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6" name="Прямоугольник 1"/>
          <p:cNvSpPr>
            <a:spLocks noChangeArrowheads="1"/>
          </p:cNvSpPr>
          <p:nvPr/>
        </p:nvSpPr>
        <p:spPr bwMode="auto">
          <a:xfrm>
            <a:off x="6269038" y="1773238"/>
            <a:ext cx="1230312" cy="3079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b="1"/>
              <a:t>Ar 500</a:t>
            </a:r>
            <a:r>
              <a:rPr lang="en-US" altLang="ru-RU" sz="1400" b="1"/>
              <a:t> MeV</a:t>
            </a:r>
            <a:r>
              <a:rPr lang="ru-RU" altLang="ru-RU" sz="1400" b="1"/>
              <a:t>/</a:t>
            </a:r>
            <a:r>
              <a:rPr lang="en-US" altLang="ru-RU" sz="1400" b="1"/>
              <a:t>n</a:t>
            </a:r>
            <a:endParaRPr lang="ru-RU" altLang="ru-RU" sz="1400"/>
          </a:p>
        </p:txBody>
      </p:sp>
    </p:spTree>
    <p:extLst>
      <p:ext uri="{BB962C8B-B14F-4D97-AF65-F5344CB8AC3E}">
        <p14:creationId xmlns="" xmlns:p14="http://schemas.microsoft.com/office/powerpoint/2010/main" val="4154344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1"/>
          <p:cNvSpPr>
            <a:spLocks noGrp="1"/>
          </p:cNvSpPr>
          <p:nvPr>
            <p:ph type="title"/>
          </p:nvPr>
        </p:nvSpPr>
        <p:spPr>
          <a:xfrm>
            <a:off x="483939" y="0"/>
            <a:ext cx="8229600" cy="792088"/>
          </a:xfrm>
        </p:spPr>
        <p:txBody>
          <a:bodyPr/>
          <a:lstStyle/>
          <a:p>
            <a:r>
              <a:rPr lang="ru-RU" altLang="ru-RU" sz="2400" b="1" dirty="0" smtClean="0"/>
              <a:t>Диагностика пучка в зоне вывода из </a:t>
            </a:r>
            <a:r>
              <a:rPr lang="ru-RU" altLang="ru-RU" sz="2400" b="1" dirty="0" err="1" smtClean="0"/>
              <a:t>Нуклотрона</a:t>
            </a:r>
            <a:r>
              <a:rPr lang="ru-RU" altLang="ru-RU" sz="2400" b="1" dirty="0" smtClean="0"/>
              <a:t>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889324" y="6488261"/>
            <a:ext cx="2133600" cy="365125"/>
          </a:xfrm>
        </p:spPr>
        <p:txBody>
          <a:bodyPr/>
          <a:lstStyle/>
          <a:p>
            <a:pPr>
              <a:defRPr/>
            </a:pPr>
            <a:fld id="{AD5EB618-6730-4DD1-A04E-C0D3A973815B}" type="slidenum">
              <a:rPr lang="ru-RU" sz="2000" smtClean="0"/>
              <a:pPr>
                <a:defRPr/>
              </a:pPr>
              <a:t>7</a:t>
            </a:fld>
            <a:endParaRPr lang="ru-RU" sz="2000" dirty="0"/>
          </a:p>
        </p:txBody>
      </p:sp>
      <p:pic>
        <p:nvPicPr>
          <p:cNvPr id="11268" name="Рисунок 1" descr="R:\косми\A_Fedorov\Plan NUC3.bmp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6757" r="160" b="3291"/>
          <a:stretch/>
        </p:blipFill>
        <p:spPr bwMode="auto">
          <a:xfrm>
            <a:off x="1664855" y="1196752"/>
            <a:ext cx="7148945" cy="497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ая выноска 5"/>
          <p:cNvSpPr/>
          <p:nvPr/>
        </p:nvSpPr>
        <p:spPr>
          <a:xfrm>
            <a:off x="2523478" y="2094001"/>
            <a:ext cx="917575" cy="412750"/>
          </a:xfrm>
          <a:prstGeom prst="wedgeRectCallout">
            <a:avLst>
              <a:gd name="adj1" fmla="val -33853"/>
              <a:gd name="adj2" fmla="val -143274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b="1" dirty="0" err="1"/>
              <a:t>Nuclotron</a:t>
            </a:r>
            <a:r>
              <a:rPr lang="en-US" sz="1200" b="1" dirty="0"/>
              <a:t> ring</a:t>
            </a:r>
            <a:endParaRPr lang="ru-RU" sz="1200" b="1" dirty="0"/>
          </a:p>
        </p:txBody>
      </p:sp>
      <p:sp>
        <p:nvSpPr>
          <p:cNvPr id="9" name="Прямоугольная выноска 8"/>
          <p:cNvSpPr/>
          <p:nvPr/>
        </p:nvSpPr>
        <p:spPr>
          <a:xfrm>
            <a:off x="3773240" y="2094001"/>
            <a:ext cx="917575" cy="412750"/>
          </a:xfrm>
          <a:prstGeom prst="wedgeRectCallout">
            <a:avLst>
              <a:gd name="adj1" fmla="val 107218"/>
              <a:gd name="adj2" fmla="val -143473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b="1" dirty="0"/>
              <a:t>Beam extraction</a:t>
            </a:r>
            <a:endParaRPr lang="ru-RU" sz="1200" b="1" dirty="0"/>
          </a:p>
        </p:txBody>
      </p:sp>
      <p:sp>
        <p:nvSpPr>
          <p:cNvPr id="10" name="Прямоугольная выноска 9"/>
          <p:cNvSpPr/>
          <p:nvPr/>
        </p:nvSpPr>
        <p:spPr>
          <a:xfrm>
            <a:off x="5971749" y="2094000"/>
            <a:ext cx="917575" cy="412750"/>
          </a:xfrm>
          <a:prstGeom prst="wedgeRectCallout">
            <a:avLst>
              <a:gd name="adj1" fmla="val -85624"/>
              <a:gd name="adj2" fmla="val -154754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b="1" dirty="0"/>
              <a:t>Detectors</a:t>
            </a:r>
            <a:endParaRPr lang="ru-RU" sz="12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210670" y="3682778"/>
            <a:ext cx="936625" cy="2873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1" name="Прямоугольник 7"/>
          <p:cNvSpPr>
            <a:spLocks noChangeArrowheads="1"/>
          </p:cNvSpPr>
          <p:nvPr/>
        </p:nvSpPr>
        <p:spPr bwMode="auto">
          <a:xfrm>
            <a:off x="2020302" y="4330081"/>
            <a:ext cx="561662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1800" b="1" dirty="0" smtClean="0"/>
              <a:t>Extraction region (top view</a:t>
            </a:r>
            <a:r>
              <a:rPr lang="ru-RU" altLang="ru-RU" sz="1800" b="1" dirty="0" smtClean="0"/>
              <a:t>)</a:t>
            </a:r>
            <a:endParaRPr lang="ru-RU" altLang="ru-RU" sz="1800" dirty="0"/>
          </a:p>
        </p:txBody>
      </p:sp>
      <p:sp>
        <p:nvSpPr>
          <p:cNvPr id="12" name="Прямоугольник 7"/>
          <p:cNvSpPr>
            <a:spLocks noChangeArrowheads="1"/>
          </p:cNvSpPr>
          <p:nvPr/>
        </p:nvSpPr>
        <p:spPr bwMode="auto">
          <a:xfrm>
            <a:off x="3226690" y="6160364"/>
            <a:ext cx="320384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1800" b="1" dirty="0" smtClean="0"/>
              <a:t>Extraction region (side view</a:t>
            </a:r>
            <a:r>
              <a:rPr lang="ru-RU" altLang="ru-RU" sz="1800" b="1" dirty="0" smtClean="0"/>
              <a:t>)</a:t>
            </a:r>
            <a:endParaRPr lang="ru-RU" altLang="ru-RU" sz="1800" dirty="0"/>
          </a:p>
        </p:txBody>
      </p:sp>
      <p:cxnSp>
        <p:nvCxnSpPr>
          <p:cNvPr id="14" name="Прямая со стрелкой 13"/>
          <p:cNvCxnSpPr/>
          <p:nvPr/>
        </p:nvCxnSpPr>
        <p:spPr>
          <a:xfrm>
            <a:off x="978583" y="1679318"/>
            <a:ext cx="719460" cy="1"/>
          </a:xfrm>
          <a:prstGeom prst="straightConnector1">
            <a:avLst/>
          </a:prstGeom>
          <a:ln w="38100">
            <a:tailEnd type="arrow"/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5" name="Прямоугольная выноска 14"/>
          <p:cNvSpPr/>
          <p:nvPr/>
        </p:nvSpPr>
        <p:spPr>
          <a:xfrm>
            <a:off x="971600" y="2165438"/>
            <a:ext cx="733425" cy="269875"/>
          </a:xfrm>
          <a:prstGeom prst="wedgeRectCallout">
            <a:avLst>
              <a:gd name="adj1" fmla="val -9494"/>
              <a:gd name="adj2" fmla="val -199534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b="1" dirty="0" smtClean="0"/>
              <a:t>Beam</a:t>
            </a:r>
            <a:endParaRPr lang="ru-RU" sz="1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1271" y="0"/>
            <a:ext cx="8229600" cy="620688"/>
          </a:xfrm>
        </p:spPr>
        <p:txBody>
          <a:bodyPr/>
          <a:lstStyle/>
          <a:p>
            <a:r>
              <a:rPr lang="ru-RU" altLang="ru-RU" sz="2400" b="1" dirty="0"/>
              <a:t>Диагностика пучка в зоне вывода из </a:t>
            </a:r>
            <a:r>
              <a:rPr lang="ru-RU" altLang="ru-RU" sz="2400" b="1" dirty="0" err="1"/>
              <a:t>Нуклотрона</a:t>
            </a:r>
            <a:r>
              <a:rPr lang="ru-RU" altLang="ru-RU" sz="2400" b="1" dirty="0"/>
              <a:t>.</a:t>
            </a:r>
            <a:endParaRPr lang="ru-RU" sz="24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3FCF34-F2E2-4F4A-AA01-5838B913F4FF}" type="slidenum">
              <a:rPr lang="ru-RU" sz="2000" smtClean="0"/>
              <a:pPr>
                <a:defRPr/>
              </a:pPr>
              <a:t>8</a:t>
            </a:fld>
            <a:endParaRPr lang="ru-RU" sz="2000"/>
          </a:p>
        </p:txBody>
      </p:sp>
      <p:pic>
        <p:nvPicPr>
          <p:cNvPr id="5" name="Рисунок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8199" r="11151" b="5244"/>
          <a:stretch>
            <a:fillRect/>
          </a:stretch>
        </p:blipFill>
        <p:spPr bwMode="auto">
          <a:xfrm>
            <a:off x="3707904" y="2564904"/>
            <a:ext cx="5142628" cy="36080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251520" y="2863552"/>
            <a:ext cx="2864439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Calibri" pitchFamily="34" charset="0"/>
              <a:buAutoNum type="arabicPeriod"/>
            </a:pPr>
            <a:r>
              <a:rPr lang="en-US" altLang="ru-RU" sz="1800" dirty="0"/>
              <a:t>Nuclear </a:t>
            </a:r>
            <a:r>
              <a:rPr lang="en-US" altLang="ru-RU" sz="1800" dirty="0" err="1"/>
              <a:t>photoemulsions</a:t>
            </a:r>
            <a:endParaRPr lang="en-US" altLang="ru-RU" sz="1800" dirty="0"/>
          </a:p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en-US" altLang="ru-RU" sz="1800" dirty="0"/>
              <a:t>Ionization chamber</a:t>
            </a:r>
          </a:p>
          <a:p>
            <a:pPr eaLnBrk="1" hangingPunct="1">
              <a:spcBef>
                <a:spcPct val="0"/>
              </a:spcBef>
              <a:buFont typeface="Calibri" pitchFamily="34" charset="0"/>
              <a:buAutoNum type="arabicPeriod"/>
            </a:pPr>
            <a:r>
              <a:rPr lang="en-US" altLang="ru-RU" sz="1800" dirty="0"/>
              <a:t>Thin scintillation </a:t>
            </a:r>
            <a:r>
              <a:rPr lang="en-US" altLang="ru-RU" sz="1800" dirty="0" smtClean="0"/>
              <a:t>counter</a:t>
            </a:r>
            <a:endParaRPr lang="ru-RU" altLang="ru-RU" sz="1800" dirty="0" smtClean="0"/>
          </a:p>
          <a:p>
            <a:pPr eaLnBrk="1" hangingPunct="1">
              <a:spcBef>
                <a:spcPct val="0"/>
              </a:spcBef>
              <a:buFont typeface="Calibri" pitchFamily="34" charset="0"/>
              <a:buAutoNum type="arabicPeriod"/>
            </a:pPr>
            <a:r>
              <a:rPr lang="en-US" altLang="ru-RU" sz="1800" dirty="0" smtClean="0"/>
              <a:t>Scintillation </a:t>
            </a:r>
            <a:r>
              <a:rPr lang="en-US" altLang="ru-RU" sz="1800" dirty="0" err="1" smtClean="0"/>
              <a:t>profilometer</a:t>
            </a:r>
            <a:endParaRPr lang="en-US" altLang="ru-RU" sz="1800" dirty="0"/>
          </a:p>
        </p:txBody>
      </p:sp>
      <p:sp>
        <p:nvSpPr>
          <p:cNvPr id="7" name="Прямоугольник 7"/>
          <p:cNvSpPr>
            <a:spLocks noChangeArrowheads="1"/>
          </p:cNvSpPr>
          <p:nvPr/>
        </p:nvSpPr>
        <p:spPr bwMode="auto">
          <a:xfrm>
            <a:off x="4677294" y="6172944"/>
            <a:ext cx="3203848" cy="40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2000" b="1" dirty="0"/>
              <a:t>Area of the beam extraction</a:t>
            </a:r>
            <a:endParaRPr lang="ru-RU" altLang="ru-RU" sz="2000" dirty="0"/>
          </a:p>
        </p:txBody>
      </p:sp>
      <p:sp>
        <p:nvSpPr>
          <p:cNvPr id="8" name="Прямоугольная выноска 7"/>
          <p:cNvSpPr/>
          <p:nvPr/>
        </p:nvSpPr>
        <p:spPr>
          <a:xfrm>
            <a:off x="7740352" y="5229200"/>
            <a:ext cx="917575" cy="412750"/>
          </a:xfrm>
          <a:prstGeom prst="wedgeRectCallout">
            <a:avLst>
              <a:gd name="adj1" fmla="val -48089"/>
              <a:gd name="adj2" fmla="val -209448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b="1" dirty="0" err="1"/>
              <a:t>Nuclotron</a:t>
            </a:r>
            <a:r>
              <a:rPr lang="en-US" sz="1200" b="1" dirty="0"/>
              <a:t> ring</a:t>
            </a:r>
            <a:endParaRPr lang="ru-RU" sz="1200" b="1" dirty="0"/>
          </a:p>
        </p:txBody>
      </p:sp>
      <p:sp>
        <p:nvSpPr>
          <p:cNvPr id="9" name="Прямоугольная выноска 8"/>
          <p:cNvSpPr/>
          <p:nvPr/>
        </p:nvSpPr>
        <p:spPr>
          <a:xfrm>
            <a:off x="6372200" y="3534271"/>
            <a:ext cx="917575" cy="412750"/>
          </a:xfrm>
          <a:prstGeom prst="wedgeRectCallout">
            <a:avLst>
              <a:gd name="adj1" fmla="val -49381"/>
              <a:gd name="adj2" fmla="val 178765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b="1" dirty="0"/>
              <a:t>Beam extraction</a:t>
            </a:r>
            <a:endParaRPr lang="ru-RU" sz="1200" b="1" dirty="0"/>
          </a:p>
        </p:txBody>
      </p:sp>
      <p:sp>
        <p:nvSpPr>
          <p:cNvPr id="10" name="Прямоугольная выноска 9"/>
          <p:cNvSpPr/>
          <p:nvPr/>
        </p:nvSpPr>
        <p:spPr>
          <a:xfrm>
            <a:off x="4218506" y="3956174"/>
            <a:ext cx="917575" cy="412750"/>
          </a:xfrm>
          <a:prstGeom prst="wedgeRectCallout">
            <a:avLst>
              <a:gd name="adj1" fmla="val 134391"/>
              <a:gd name="adj2" fmla="val 75416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b="1" dirty="0" smtClean="0"/>
              <a:t>Detector stations</a:t>
            </a:r>
            <a:endParaRPr lang="ru-RU" sz="1200" b="1" dirty="0"/>
          </a:p>
        </p:txBody>
      </p:sp>
    </p:spTree>
    <p:extLst>
      <p:ext uri="{BB962C8B-B14F-4D97-AF65-F5344CB8AC3E}">
        <p14:creationId xmlns="" xmlns:p14="http://schemas.microsoft.com/office/powerpoint/2010/main" val="4048570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24" y="1785926"/>
            <a:ext cx="2726602" cy="363546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438" y="1928802"/>
            <a:ext cx="3888432" cy="291632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019259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6177</TotalTime>
  <Words>1084</Words>
  <Application>Microsoft Office PowerPoint</Application>
  <PresentationFormat>Экран (4:3)</PresentationFormat>
  <Paragraphs>237</Paragraphs>
  <Slides>33</Slides>
  <Notes>3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3</vt:i4>
      </vt:variant>
      <vt:variant>
        <vt:lpstr>Заголовки слайдов</vt:lpstr>
      </vt:variant>
      <vt:variant>
        <vt:i4>33</vt:i4>
      </vt:variant>
    </vt:vector>
  </HeadingPairs>
  <TitlesOfParts>
    <vt:vector size="37" baseType="lpstr">
      <vt:lpstr>Тема Office</vt:lpstr>
      <vt:lpstr>PDF</vt:lpstr>
      <vt:lpstr>Graph</vt:lpstr>
      <vt:lpstr>Origin Graph</vt:lpstr>
      <vt:lpstr>On development of diagnostic systems for Nuclotron extracted beams  A.A.Baldin  October 30, 2018</vt:lpstr>
      <vt:lpstr>Слайд 2</vt:lpstr>
      <vt:lpstr>Слайд 3</vt:lpstr>
      <vt:lpstr>Diagnostics of circulating beam</vt:lpstr>
      <vt:lpstr>Diagnostics of circulating beam. Deuteron 2 GeV/n.</vt:lpstr>
      <vt:lpstr>2014.06 – циркулирующий пучок Ar+16.</vt:lpstr>
      <vt:lpstr>Диагностика пучка в зоне вывода из Нуклотрона.</vt:lpstr>
      <vt:lpstr>Диагностика пучка в зоне вывода из Нуклотрона.</vt:lpstr>
      <vt:lpstr>Слайд 9</vt:lpstr>
      <vt:lpstr>Слайд 10</vt:lpstr>
      <vt:lpstr>Слайд 11</vt:lpstr>
      <vt:lpstr>Run 50. Diagnostics of the extracted beam. The beam orbit shifting.</vt:lpstr>
      <vt:lpstr>Run 50. Diagnostics of the extracted beam. Spatial Distribution.</vt:lpstr>
      <vt:lpstr>Diagnostics of circulating beam. Deuteron 4 GeV/n</vt:lpstr>
      <vt:lpstr>Диагностика пучка в экспериментальном зале фокуса Ф-3.</vt:lpstr>
      <vt:lpstr>Kr 2,5 GeV/n</vt:lpstr>
      <vt:lpstr>Слайд 17</vt:lpstr>
      <vt:lpstr>Kr 2,5 GeV/n</vt:lpstr>
      <vt:lpstr>ARGON Ar_File 20180328-213035.dat pos1X=185mm, pos2X=-95mm, pos2Y=470, th1=7mV,th2=15mV, HV1=1061V,HT2=1190Vstart from Xp2  The amplitude of the signal in the scintillators </vt:lpstr>
      <vt:lpstr>Слайд 20</vt:lpstr>
      <vt:lpstr>Слайд 21</vt:lpstr>
      <vt:lpstr>Слайд 22</vt:lpstr>
      <vt:lpstr>Слайд 23</vt:lpstr>
      <vt:lpstr>Сеанс 51. Диагностика пучка углерода 3,5 ГэВ/нуклон.</vt:lpstr>
      <vt:lpstr>Слайд 25</vt:lpstr>
      <vt:lpstr>Сеанс 51. Диагностика пучка углерода 3,5 ГэВ/нуклон.</vt:lpstr>
      <vt:lpstr>Сеанс 51. Диагностика пучка углерода 3,5 ГэВ/нуклон.</vt:lpstr>
      <vt:lpstr>Сеанс 51. Диагностика пучка углерода 3,5 ГэВ/нуклон. Ионизационные потери частиц в сцинтилляторе.</vt:lpstr>
      <vt:lpstr>Dynamic profile and time structure of the beam</vt:lpstr>
      <vt:lpstr>CONCLUSIONS</vt:lpstr>
      <vt:lpstr>Run 50. Calibration of the thin scintillation counter and the scintillation profilometer</vt:lpstr>
      <vt:lpstr>Study of the impact of irradiated samples on the monitoring system</vt:lpstr>
      <vt:lpstr>Study of the impact of irradiated samples on the monitoring system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sos2016</cp:lastModifiedBy>
  <cp:revision>306</cp:revision>
  <dcterms:modified xsi:type="dcterms:W3CDTF">2018-10-30T12:42:32Z</dcterms:modified>
</cp:coreProperties>
</file>