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9" r:id="rId1"/>
    <p:sldMasterId id="2147483861" r:id="rId2"/>
  </p:sldMasterIdLst>
  <p:notesMasterIdLst>
    <p:notesMasterId r:id="rId23"/>
  </p:notesMasterIdLst>
  <p:handoutMasterIdLst>
    <p:handoutMasterId r:id="rId24"/>
  </p:handoutMasterIdLst>
  <p:sldIdLst>
    <p:sldId id="349" r:id="rId3"/>
    <p:sldId id="383" r:id="rId4"/>
    <p:sldId id="394" r:id="rId5"/>
    <p:sldId id="393" r:id="rId6"/>
    <p:sldId id="395" r:id="rId7"/>
    <p:sldId id="372" r:id="rId8"/>
    <p:sldId id="380" r:id="rId9"/>
    <p:sldId id="381" r:id="rId10"/>
    <p:sldId id="373" r:id="rId11"/>
    <p:sldId id="386" r:id="rId12"/>
    <p:sldId id="374" r:id="rId13"/>
    <p:sldId id="375" r:id="rId14"/>
    <p:sldId id="376" r:id="rId15"/>
    <p:sldId id="377" r:id="rId16"/>
    <p:sldId id="384" r:id="rId17"/>
    <p:sldId id="385" r:id="rId18"/>
    <p:sldId id="256" r:id="rId19"/>
    <p:sldId id="257" r:id="rId20"/>
    <p:sldId id="387" r:id="rId21"/>
    <p:sldId id="329" r:id="rId22"/>
  </p:sldIdLst>
  <p:sldSz cx="9144000" cy="6858000" type="screen4x3"/>
  <p:notesSz cx="6797675" cy="9928225"/>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FF"/>
    <a:srgbClr val="CC0066"/>
    <a:srgbClr val="FF0000"/>
    <a:srgbClr val="002060"/>
    <a:srgbClr val="0033CC"/>
    <a:srgbClr val="6600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39" autoAdjust="0"/>
    <p:restoredTop sz="78562" autoAdjust="0"/>
  </p:normalViewPr>
  <p:slideViewPr>
    <p:cSldViewPr>
      <p:cViewPr varScale="1">
        <p:scale>
          <a:sx n="58" d="100"/>
          <a:sy n="58" d="100"/>
        </p:scale>
        <p:origin x="1636" y="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632"/>
    </p:cViewPr>
  </p:sorterViewPr>
  <p:notesViewPr>
    <p:cSldViewPr>
      <p:cViewPr varScale="1">
        <p:scale>
          <a:sx n="42" d="100"/>
          <a:sy n="42" d="100"/>
        </p:scale>
        <p:origin x="-2274"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pitchFamily="34" charset="0"/>
              </a:defRPr>
            </a:lvl1pPr>
          </a:lstStyle>
          <a:p>
            <a:pPr>
              <a:defRPr/>
            </a:pPr>
            <a:endParaRPr lang="zh-CN" altLang="en-US"/>
          </a:p>
        </p:txBody>
      </p:sp>
      <p:sp>
        <p:nvSpPr>
          <p:cNvPr id="3" name="日期占位符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atin typeface="Arial" pitchFamily="34" charset="0"/>
              </a:defRPr>
            </a:lvl1pPr>
          </a:lstStyle>
          <a:p>
            <a:pPr>
              <a:defRPr/>
            </a:pPr>
            <a:fld id="{362291DB-44EA-4132-B599-092F4E20D42D}" type="datetimeFigureOut">
              <a:rPr lang="zh-CN" altLang="en-US"/>
              <a:pPr>
                <a:defRPr/>
              </a:pPr>
              <a:t>2018/10/29</a:t>
            </a:fld>
            <a:endParaRPr lang="zh-CN" altLang="en-US"/>
          </a:p>
        </p:txBody>
      </p:sp>
      <p:sp>
        <p:nvSpPr>
          <p:cNvPr id="4" name="页脚占位符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atin typeface="Arial" pitchFamily="34" charset="0"/>
              </a:defRPr>
            </a:lvl1pPr>
          </a:lstStyle>
          <a:p>
            <a:pPr>
              <a:defRPr/>
            </a:pPr>
            <a:endParaRPr lang="zh-CN" altLang="en-US"/>
          </a:p>
        </p:txBody>
      </p:sp>
      <p:sp>
        <p:nvSpPr>
          <p:cNvPr id="5" name="灯片编号占位符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atin typeface="Arial" pitchFamily="34" charset="0"/>
              </a:defRPr>
            </a:lvl1pPr>
          </a:lstStyle>
          <a:p>
            <a:pPr>
              <a:defRPr/>
            </a:pPr>
            <a:fld id="{172BF17E-7C4C-4956-A920-CBAE1A1AF3E4}"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32E7A281-C79A-4C5D-9CF2-868D58992FB3}" type="datetimeFigureOut">
              <a:rPr lang="zh-CN" altLang="en-US"/>
              <a:pPr>
                <a:defRPr/>
              </a:pPr>
              <a:t>2018/10/29</a:t>
            </a:fld>
            <a:endParaRPr lang="zh-CN" altLang="en-US"/>
          </a:p>
        </p:txBody>
      </p:sp>
      <p:sp>
        <p:nvSpPr>
          <p:cNvPr id="4" name="幻灯片图像占位符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3B2822D6-9BA7-4CC6-897D-1DE5BB0BD1FC}"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2822D6-9BA7-4CC6-897D-1DE5BB0BD1FC}" type="slidenum">
              <a:rPr lang="zh-CN" altLang="en-US" smtClean="0"/>
              <a:pPr>
                <a:defRPr/>
              </a:pPr>
              <a:t>4</a:t>
            </a:fld>
            <a:endParaRPr lang="zh-CN" altLang="en-US"/>
          </a:p>
        </p:txBody>
      </p:sp>
    </p:spTree>
    <p:extLst>
      <p:ext uri="{BB962C8B-B14F-4D97-AF65-F5344CB8AC3E}">
        <p14:creationId xmlns:p14="http://schemas.microsoft.com/office/powerpoint/2010/main" val="3969070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With our production line, we have produced the Silicon Strip Detector and the Silicon Square Detector, both of which achieves quite good energy resolution and being used at the physics experiments.</a:t>
            </a:r>
          </a:p>
        </p:txBody>
      </p:sp>
      <p:sp>
        <p:nvSpPr>
          <p:cNvPr id="4" name="灯片编号占位符 3"/>
          <p:cNvSpPr>
            <a:spLocks noGrp="1"/>
          </p:cNvSpPr>
          <p:nvPr>
            <p:ph type="sldNum" sz="quarter" idx="5"/>
          </p:nvPr>
        </p:nvSpPr>
        <p:spPr/>
        <p:txBody>
          <a:bodyPr/>
          <a:lstStyle/>
          <a:p>
            <a:pPr>
              <a:defRPr/>
            </a:pPr>
            <a:fld id="{3B2822D6-9BA7-4CC6-897D-1DE5BB0BD1FC}" type="slidenum">
              <a:rPr lang="zh-CN" altLang="en-US" smtClean="0"/>
              <a:pPr>
                <a:defRPr/>
              </a:pPr>
              <a:t>15</a:t>
            </a:fld>
            <a:endParaRPr lang="zh-CN" altLang="en-US"/>
          </a:p>
        </p:txBody>
      </p:sp>
    </p:spTree>
    <p:extLst>
      <p:ext uri="{BB962C8B-B14F-4D97-AF65-F5344CB8AC3E}">
        <p14:creationId xmlns:p14="http://schemas.microsoft.com/office/powerpoint/2010/main" val="727916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are developing the independent intellectual technology placing machine and testing platform for pixel chips. The first milestone will be </a:t>
            </a:r>
            <a:r>
              <a:rPr lang="en-US" dirty="0" err="1"/>
              <a:t>packge</a:t>
            </a:r>
            <a:r>
              <a:rPr lang="en-US" dirty="0"/>
              <a:t> 8 Topmetal M chip in to one detector with the placement error better than 2um. The whole process will be automatic. </a:t>
            </a:r>
          </a:p>
        </p:txBody>
      </p:sp>
      <p:sp>
        <p:nvSpPr>
          <p:cNvPr id="4" name="灯片编号占位符 3"/>
          <p:cNvSpPr>
            <a:spLocks noGrp="1"/>
          </p:cNvSpPr>
          <p:nvPr>
            <p:ph type="sldNum" sz="quarter" idx="5"/>
          </p:nvPr>
        </p:nvSpPr>
        <p:spPr/>
        <p:txBody>
          <a:bodyPr/>
          <a:lstStyle/>
          <a:p>
            <a:pPr>
              <a:defRPr/>
            </a:pPr>
            <a:fld id="{3B2822D6-9BA7-4CC6-897D-1DE5BB0BD1FC}" type="slidenum">
              <a:rPr lang="zh-CN" altLang="en-US" smtClean="0"/>
              <a:pPr>
                <a:defRPr/>
              </a:pPr>
              <a:t>16</a:t>
            </a:fld>
            <a:endParaRPr lang="zh-CN" altLang="en-US"/>
          </a:p>
        </p:txBody>
      </p:sp>
    </p:spTree>
    <p:extLst>
      <p:ext uri="{BB962C8B-B14F-4D97-AF65-F5344CB8AC3E}">
        <p14:creationId xmlns:p14="http://schemas.microsoft.com/office/powerpoint/2010/main" val="642901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F7DE7E-C216-4746-8CCF-E3FFA5D8B9B8}"/>
              </a:ext>
            </a:extLst>
          </p:cNvPr>
          <p:cNvSpPr>
            <a:spLocks noGrp="1" noChangeArrowheads="1"/>
          </p:cNvSpPr>
          <p:nvPr>
            <p:ph type="sldNum"/>
          </p:nvPr>
        </p:nvSpPr>
        <p:spPr>
          <a:ln/>
        </p:spPr>
        <p:txBody>
          <a:bodyPr/>
          <a:lstStyle/>
          <a:p>
            <a:fld id="{5AB18225-FDD1-4B7B-A45A-24C1CF211F25}" type="slidenum">
              <a:rPr lang="en-US" altLang="en-US"/>
              <a:pPr/>
              <a:t>17</a:t>
            </a:fld>
            <a:endParaRPr lang="en-US" altLang="en-US"/>
          </a:p>
        </p:txBody>
      </p:sp>
      <p:sp>
        <p:nvSpPr>
          <p:cNvPr id="5121" name="Rectangle 1">
            <a:extLst>
              <a:ext uri="{FF2B5EF4-FFF2-40B4-BE49-F238E27FC236}">
                <a16:creationId xmlns:a16="http://schemas.microsoft.com/office/drawing/2014/main" id="{A22A5355-84B4-4269-9274-8B9D8058E88B}"/>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2" name="Rectangle 2">
            <a:extLst>
              <a:ext uri="{FF2B5EF4-FFF2-40B4-BE49-F238E27FC236}">
                <a16:creationId xmlns:a16="http://schemas.microsoft.com/office/drawing/2014/main" id="{043BAF5F-DC86-4CB8-BD37-D033A7A7DA4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zh-CN" sz="1200" b="0" i="0" u="none" strike="noStrike" kern="1200" dirty="0">
                <a:solidFill>
                  <a:schemeClr val="tx1"/>
                </a:solidFill>
                <a:effectLst/>
                <a:latin typeface="+mn-lt"/>
                <a:ea typeface="+mn-ea"/>
                <a:cs typeface="+mn-cs"/>
              </a:rPr>
              <a:t>QCD</a:t>
            </a:r>
            <a:r>
              <a:rPr lang="zh-CN" altLang="en-US" sz="1200" b="0" i="0" u="none" strike="noStrike" kern="1200" dirty="0">
                <a:solidFill>
                  <a:schemeClr val="tx1"/>
                </a:solidFill>
                <a:effectLst/>
                <a:latin typeface="+mn-lt"/>
                <a:ea typeface="+mn-ea"/>
                <a:cs typeface="+mn-cs"/>
              </a:rPr>
              <a:t>相变结构是当前高能核物理研究的核心问题</a:t>
            </a:r>
            <a:r>
              <a:rPr lang="en-US" altLang="zh-CN" sz="1200" b="0" i="0" u="none" strike="noStrike" kern="1200" dirty="0">
                <a:solidFill>
                  <a:schemeClr val="tx1"/>
                </a:solidFill>
                <a:effectLst/>
                <a:latin typeface="+mn-lt"/>
                <a:ea typeface="+mn-ea"/>
                <a:cs typeface="+mn-cs"/>
              </a:rPr>
              <a:t>, MPD@NICA</a:t>
            </a:r>
            <a:r>
              <a:rPr lang="zh-CN" altLang="en-US" sz="1200" b="0" i="0" u="none" strike="noStrike" kern="1200" dirty="0">
                <a:solidFill>
                  <a:schemeClr val="tx1"/>
                </a:solidFill>
                <a:effectLst/>
                <a:latin typeface="+mn-lt"/>
                <a:ea typeface="+mn-ea"/>
                <a:cs typeface="+mn-cs"/>
              </a:rPr>
              <a:t>的束流能量介于</a:t>
            </a:r>
            <a:r>
              <a:rPr lang="en-US" altLang="zh-CN" sz="1200" b="0" i="0" u="none" strike="noStrike" kern="1200" dirty="0">
                <a:solidFill>
                  <a:schemeClr val="tx1"/>
                </a:solidFill>
                <a:effectLst/>
                <a:latin typeface="+mn-lt"/>
                <a:ea typeface="+mn-ea"/>
                <a:cs typeface="+mn-cs"/>
              </a:rPr>
              <a:t>RHIC</a:t>
            </a:r>
            <a:r>
              <a:rPr lang="zh-CN" altLang="en-US" sz="1200" b="0" i="0" u="none" strike="noStrike" kern="1200" dirty="0">
                <a:solidFill>
                  <a:schemeClr val="tx1"/>
                </a:solidFill>
                <a:effectLst/>
                <a:latin typeface="+mn-lt"/>
                <a:ea typeface="+mn-ea"/>
                <a:cs typeface="+mn-cs"/>
              </a:rPr>
              <a:t>和</a:t>
            </a:r>
            <a:r>
              <a:rPr lang="en-US" altLang="zh-CN" sz="1200" b="0" i="0" u="none" strike="noStrike" kern="1200" dirty="0">
                <a:solidFill>
                  <a:schemeClr val="tx1"/>
                </a:solidFill>
                <a:effectLst/>
                <a:latin typeface="+mn-lt"/>
                <a:ea typeface="+mn-ea"/>
                <a:cs typeface="+mn-cs"/>
              </a:rPr>
              <a:t>SIS100</a:t>
            </a:r>
            <a:r>
              <a:rPr lang="zh-CN" altLang="en-US" sz="1200" b="0" i="0" u="none" strike="noStrike" kern="1200" dirty="0">
                <a:solidFill>
                  <a:schemeClr val="tx1"/>
                </a:solidFill>
                <a:effectLst/>
                <a:latin typeface="+mn-lt"/>
                <a:ea typeface="+mn-ea"/>
                <a:cs typeface="+mn-cs"/>
              </a:rPr>
              <a:t>之间</a:t>
            </a:r>
            <a:r>
              <a:rPr lang="en-US" altLang="zh-CN" sz="1200" b="0" i="0" u="none" strike="noStrike"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非常适合研究</a:t>
            </a:r>
            <a:r>
              <a:rPr lang="en-US" altLang="zh-CN" sz="1200" b="0" i="0" u="none" strike="noStrike" kern="1200" dirty="0">
                <a:solidFill>
                  <a:schemeClr val="tx1"/>
                </a:solidFill>
                <a:effectLst/>
                <a:latin typeface="+mn-lt"/>
                <a:ea typeface="+mn-ea"/>
                <a:cs typeface="+mn-cs"/>
              </a:rPr>
              <a:t>QCD</a:t>
            </a:r>
            <a:r>
              <a:rPr lang="zh-CN" altLang="en-US" sz="1200" b="0" i="0" u="none" strike="noStrike" kern="1200" dirty="0">
                <a:solidFill>
                  <a:schemeClr val="tx1"/>
                </a:solidFill>
                <a:effectLst/>
                <a:latin typeface="+mn-lt"/>
                <a:ea typeface="+mn-ea"/>
                <a:cs typeface="+mn-cs"/>
              </a:rPr>
              <a:t>相变临界点的位置</a:t>
            </a:r>
            <a:r>
              <a:rPr lang="en-US" altLang="zh-CN" sz="1200" b="0" i="0" u="none" strike="noStrike" kern="1200" dirty="0">
                <a:solidFill>
                  <a:schemeClr val="tx1"/>
                </a:solidFill>
                <a:effectLst/>
                <a:latin typeface="+mn-lt"/>
                <a:ea typeface="+mn-ea"/>
                <a:cs typeface="+mn-cs"/>
              </a:rPr>
              <a:t>.</a:t>
            </a:r>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D4F9A6-CD7D-4974-BA29-74D82C1B394D}"/>
              </a:ext>
            </a:extLst>
          </p:cNvPr>
          <p:cNvSpPr>
            <a:spLocks noGrp="1" noChangeArrowheads="1"/>
          </p:cNvSpPr>
          <p:nvPr>
            <p:ph type="sldNum"/>
          </p:nvPr>
        </p:nvSpPr>
        <p:spPr>
          <a:ln/>
        </p:spPr>
        <p:txBody>
          <a:bodyPr/>
          <a:lstStyle/>
          <a:p>
            <a:fld id="{68B6CEBF-CE4B-4FC8-8271-9E2BEC8AB9AB}" type="slidenum">
              <a:rPr lang="en-US" altLang="en-US"/>
              <a:pPr/>
              <a:t>18</a:t>
            </a:fld>
            <a:endParaRPr lang="en-US" altLang="en-US"/>
          </a:p>
        </p:txBody>
      </p:sp>
      <p:sp>
        <p:nvSpPr>
          <p:cNvPr id="6145" name="Rectangle 1">
            <a:extLst>
              <a:ext uri="{FF2B5EF4-FFF2-40B4-BE49-F238E27FC236}">
                <a16:creationId xmlns:a16="http://schemas.microsoft.com/office/drawing/2014/main" id="{A79C31B4-B0D1-4D42-895E-A1F399CE4CFC}"/>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Rectangle 2">
            <a:extLst>
              <a:ext uri="{FF2B5EF4-FFF2-40B4-BE49-F238E27FC236}">
                <a16:creationId xmlns:a16="http://schemas.microsoft.com/office/drawing/2014/main" id="{1C89EF0D-BB65-40F1-8593-F29676B9744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zh-CN" altLang="en-US" sz="1200" b="0" i="0" u="none" strike="noStrike" kern="1200" dirty="0">
                <a:solidFill>
                  <a:schemeClr val="tx1"/>
                </a:solidFill>
                <a:effectLst/>
                <a:latin typeface="+mn-lt"/>
                <a:ea typeface="+mn-ea"/>
                <a:cs typeface="+mn-cs"/>
              </a:rPr>
              <a:t>我们对右边这些课题非常感兴趣再研究，在</a:t>
            </a:r>
            <a:r>
              <a:rPr lang="en-US" altLang="zh-CN" sz="1200" b="0" i="0" u="none" strike="noStrike" kern="1200" dirty="0">
                <a:solidFill>
                  <a:schemeClr val="tx1"/>
                </a:solidFill>
                <a:effectLst/>
                <a:latin typeface="+mn-lt"/>
                <a:ea typeface="+mn-ea"/>
                <a:cs typeface="+mn-cs"/>
              </a:rPr>
              <a:t>MPD</a:t>
            </a:r>
            <a:r>
              <a:rPr lang="zh-CN" altLang="en-US" sz="1200" b="0" i="0" u="none" strike="noStrike" kern="1200" dirty="0">
                <a:solidFill>
                  <a:schemeClr val="tx1"/>
                </a:solidFill>
                <a:effectLst/>
                <a:latin typeface="+mn-lt"/>
                <a:ea typeface="+mn-ea"/>
                <a:cs typeface="+mn-cs"/>
              </a:rPr>
              <a:t>上测量多奇异夸克的重子产额对这些课题得研究我们都有兴趣。 </a:t>
            </a: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a:defRPr/>
            </a:pPr>
            <a:fld id="{3B2822D6-9BA7-4CC6-897D-1DE5BB0BD1FC}" type="slidenum">
              <a:rPr lang="zh-CN" altLang="en-US" smtClean="0"/>
              <a:pPr>
                <a:defRPr/>
              </a:pPr>
              <a:t>5</a:t>
            </a:fld>
            <a:endParaRPr lang="zh-CN" altLang="en-US"/>
          </a:p>
        </p:txBody>
      </p:sp>
    </p:spTree>
    <p:extLst>
      <p:ext uri="{BB962C8B-B14F-4D97-AF65-F5344CB8AC3E}">
        <p14:creationId xmlns:p14="http://schemas.microsoft.com/office/powerpoint/2010/main" val="234330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have the full manufacture line for Silicon detector. We have produced silicon micro-strip detectors, silicon multi-strip detectors, square silicon detectors, Si (Li) drift detectors, gold-silicon surface barrier detectors. These detectors have been used in space charge particle detection and nuclear physics experiment at the HIRFL</a:t>
            </a:r>
            <a:r>
              <a:rPr lang="en-US" altLang="zh-CN" dirty="0"/>
              <a:t>-CSR.</a:t>
            </a:r>
            <a:endParaRPr lang="en-US" dirty="0"/>
          </a:p>
          <a:p>
            <a:endParaRPr lang="en-US" dirty="0"/>
          </a:p>
        </p:txBody>
      </p:sp>
      <p:sp>
        <p:nvSpPr>
          <p:cNvPr id="4" name="灯片编号占位符 3"/>
          <p:cNvSpPr>
            <a:spLocks noGrp="1"/>
          </p:cNvSpPr>
          <p:nvPr>
            <p:ph type="sldNum" sz="quarter" idx="5"/>
          </p:nvPr>
        </p:nvSpPr>
        <p:spPr/>
        <p:txBody>
          <a:bodyPr/>
          <a:lstStyle/>
          <a:p>
            <a:pPr>
              <a:defRPr/>
            </a:pPr>
            <a:fld id="{3B2822D6-9BA7-4CC6-897D-1DE5BB0BD1FC}" type="slidenum">
              <a:rPr lang="zh-CN" altLang="en-US" smtClean="0"/>
              <a:pPr>
                <a:defRPr/>
              </a:pPr>
              <a:t>7</a:t>
            </a:fld>
            <a:endParaRPr lang="zh-CN" altLang="en-US"/>
          </a:p>
        </p:txBody>
      </p:sp>
    </p:spTree>
    <p:extLst>
      <p:ext uri="{BB962C8B-B14F-4D97-AF65-F5344CB8AC3E}">
        <p14:creationId xmlns:p14="http://schemas.microsoft.com/office/powerpoint/2010/main" val="1337856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are now building the full production line for pixel detectors with the resolution of 10-100um.  We will be able to perform massive production of pixel detectors. </a:t>
            </a:r>
          </a:p>
        </p:txBody>
      </p:sp>
      <p:sp>
        <p:nvSpPr>
          <p:cNvPr id="4" name="灯片编号占位符 3"/>
          <p:cNvSpPr>
            <a:spLocks noGrp="1"/>
          </p:cNvSpPr>
          <p:nvPr>
            <p:ph type="sldNum" sz="quarter" idx="5"/>
          </p:nvPr>
        </p:nvSpPr>
        <p:spPr/>
        <p:txBody>
          <a:bodyPr/>
          <a:lstStyle/>
          <a:p>
            <a:pPr>
              <a:defRPr/>
            </a:pPr>
            <a:fld id="{3B2822D6-9BA7-4CC6-897D-1DE5BB0BD1FC}" type="slidenum">
              <a:rPr lang="zh-CN" altLang="en-US" smtClean="0"/>
              <a:pPr>
                <a:defRPr/>
              </a:pPr>
              <a:t>8</a:t>
            </a:fld>
            <a:endParaRPr lang="zh-CN" altLang="en-US"/>
          </a:p>
        </p:txBody>
      </p:sp>
    </p:spTree>
    <p:extLst>
      <p:ext uri="{BB962C8B-B14F-4D97-AF65-F5344CB8AC3E}">
        <p14:creationId xmlns:p14="http://schemas.microsoft.com/office/powerpoint/2010/main" val="687540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have been designed the IC chips for Silicon detector and some other detectors. Such as the pre-amplifier, the Charge Sensitive Amplifier (CSA), the Shaper, etc. </a:t>
            </a:r>
            <a:r>
              <a:rPr lang="en-US" altLang="zh-CN" dirty="0"/>
              <a:t>And also perform the test of these chips.</a:t>
            </a:r>
            <a:endParaRPr lang="en-US" dirty="0"/>
          </a:p>
        </p:txBody>
      </p:sp>
      <p:sp>
        <p:nvSpPr>
          <p:cNvPr id="4" name="灯片编号占位符 3"/>
          <p:cNvSpPr>
            <a:spLocks noGrp="1"/>
          </p:cNvSpPr>
          <p:nvPr>
            <p:ph type="sldNum" sz="quarter" idx="5"/>
          </p:nvPr>
        </p:nvSpPr>
        <p:spPr/>
        <p:txBody>
          <a:bodyPr/>
          <a:lstStyle/>
          <a:p>
            <a:pPr>
              <a:defRPr/>
            </a:pPr>
            <a:fld id="{3B2822D6-9BA7-4CC6-897D-1DE5BB0BD1FC}" type="slidenum">
              <a:rPr lang="zh-CN" altLang="en-US" smtClean="0"/>
              <a:pPr>
                <a:defRPr/>
              </a:pPr>
              <a:t>10</a:t>
            </a:fld>
            <a:endParaRPr lang="zh-CN" altLang="en-US"/>
          </a:p>
        </p:txBody>
      </p:sp>
    </p:spTree>
    <p:extLst>
      <p:ext uri="{BB962C8B-B14F-4D97-AF65-F5344CB8AC3E}">
        <p14:creationId xmlns:p14="http://schemas.microsoft.com/office/powerpoint/2010/main" val="1212548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Together with CCNU, we are now developing pixel chip named Topmetal-M, this chip will be taped out at the end of this year.</a:t>
            </a:r>
          </a:p>
        </p:txBody>
      </p:sp>
      <p:sp>
        <p:nvSpPr>
          <p:cNvPr id="4" name="灯片编号占位符 3"/>
          <p:cNvSpPr>
            <a:spLocks noGrp="1"/>
          </p:cNvSpPr>
          <p:nvPr>
            <p:ph type="sldNum" sz="quarter" idx="5"/>
          </p:nvPr>
        </p:nvSpPr>
        <p:spPr/>
        <p:txBody>
          <a:bodyPr/>
          <a:lstStyle/>
          <a:p>
            <a:pPr>
              <a:defRPr/>
            </a:pPr>
            <a:fld id="{3B2822D6-9BA7-4CC6-897D-1DE5BB0BD1FC}" type="slidenum">
              <a:rPr lang="zh-CN" altLang="en-US" smtClean="0"/>
              <a:pPr>
                <a:defRPr/>
              </a:pPr>
              <a:t>11</a:t>
            </a:fld>
            <a:endParaRPr lang="zh-CN" altLang="en-US"/>
          </a:p>
        </p:txBody>
      </p:sp>
    </p:spTree>
    <p:extLst>
      <p:ext uri="{BB962C8B-B14F-4D97-AF65-F5344CB8AC3E}">
        <p14:creationId xmlns:p14="http://schemas.microsoft.com/office/powerpoint/2010/main" val="1356448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have been developed the electronics for the pixel detectors. This covers from the Front-end readout electronics and the DAQ, including the </a:t>
            </a:r>
            <a:r>
              <a:rPr lang="en-US" dirty="0" err="1"/>
              <a:t>hoster</a:t>
            </a:r>
            <a:r>
              <a:rPr lang="en-US" dirty="0"/>
              <a:t> for pixel chips, the high speed transmission line, the one line algorithms and the radiation tolerance study.  </a:t>
            </a:r>
          </a:p>
        </p:txBody>
      </p:sp>
      <p:sp>
        <p:nvSpPr>
          <p:cNvPr id="4" name="灯片编号占位符 3"/>
          <p:cNvSpPr>
            <a:spLocks noGrp="1"/>
          </p:cNvSpPr>
          <p:nvPr>
            <p:ph type="sldNum" sz="quarter" idx="5"/>
          </p:nvPr>
        </p:nvSpPr>
        <p:spPr/>
        <p:txBody>
          <a:bodyPr/>
          <a:lstStyle/>
          <a:p>
            <a:pPr>
              <a:defRPr/>
            </a:pPr>
            <a:fld id="{3B2822D6-9BA7-4CC6-897D-1DE5BB0BD1FC}" type="slidenum">
              <a:rPr lang="zh-CN" altLang="en-US" smtClean="0"/>
              <a:pPr>
                <a:defRPr/>
              </a:pPr>
              <a:t>12</a:t>
            </a:fld>
            <a:endParaRPr lang="zh-CN" altLang="en-US"/>
          </a:p>
        </p:txBody>
      </p:sp>
    </p:spTree>
    <p:extLst>
      <p:ext uri="{BB962C8B-B14F-4D97-AF65-F5344CB8AC3E}">
        <p14:creationId xmlns:p14="http://schemas.microsoft.com/office/powerpoint/2010/main" val="739835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have been responsible for several readout electronics for the HIRFL experiments. This is the front-electronics, trigger and readout for the Silicon Strip detector at HIRFL.</a:t>
            </a:r>
          </a:p>
        </p:txBody>
      </p:sp>
      <p:sp>
        <p:nvSpPr>
          <p:cNvPr id="4" name="灯片编号占位符 3"/>
          <p:cNvSpPr>
            <a:spLocks noGrp="1"/>
          </p:cNvSpPr>
          <p:nvPr>
            <p:ph type="sldNum" sz="quarter" idx="5"/>
          </p:nvPr>
        </p:nvSpPr>
        <p:spPr/>
        <p:txBody>
          <a:bodyPr/>
          <a:lstStyle/>
          <a:p>
            <a:pPr>
              <a:defRPr/>
            </a:pPr>
            <a:fld id="{3B2822D6-9BA7-4CC6-897D-1DE5BB0BD1FC}" type="slidenum">
              <a:rPr lang="zh-CN" altLang="en-US" smtClean="0"/>
              <a:pPr>
                <a:defRPr/>
              </a:pPr>
              <a:t>13</a:t>
            </a:fld>
            <a:endParaRPr lang="zh-CN" altLang="en-US"/>
          </a:p>
        </p:txBody>
      </p:sp>
    </p:spTree>
    <p:extLst>
      <p:ext uri="{BB962C8B-B14F-4D97-AF65-F5344CB8AC3E}">
        <p14:creationId xmlns:p14="http://schemas.microsoft.com/office/powerpoint/2010/main" val="2482626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have strong experience in space electronics and radiation hard electronics as well. We were responsible for the Front-end electronics of the Plastic Scintillator Detector on the </a:t>
            </a:r>
            <a:r>
              <a:rPr lang="en-US" sz="1200" b="0" i="0" u="none" strike="noStrike" kern="1200" dirty="0" err="1">
                <a:solidFill>
                  <a:schemeClr val="tx1"/>
                </a:solidFill>
                <a:effectLst/>
                <a:latin typeface="+mn-lt"/>
                <a:ea typeface="+mn-ea"/>
                <a:cs typeface="+mn-cs"/>
              </a:rPr>
              <a:t>DArk</a:t>
            </a:r>
            <a:r>
              <a:rPr lang="en-US" sz="1200" b="0" i="0" u="none" strike="noStrike" kern="1200" dirty="0">
                <a:solidFill>
                  <a:schemeClr val="tx1"/>
                </a:solidFill>
                <a:effectLst/>
                <a:latin typeface="+mn-lt"/>
                <a:ea typeface="+mn-ea"/>
                <a:cs typeface="+mn-cs"/>
              </a:rPr>
              <a:t> Matter Particle Explorer (DAMPE), including the design, production, environment test, etc. The detector is now on-orbit for 3 years, and working in stable manner. We are now developing the electronics for the first Chinese Mars Explorer. </a:t>
            </a:r>
            <a:endParaRPr lang="en-US" dirty="0"/>
          </a:p>
        </p:txBody>
      </p:sp>
      <p:sp>
        <p:nvSpPr>
          <p:cNvPr id="4" name="灯片编号占位符 3"/>
          <p:cNvSpPr>
            <a:spLocks noGrp="1"/>
          </p:cNvSpPr>
          <p:nvPr>
            <p:ph type="sldNum" sz="quarter" idx="5"/>
          </p:nvPr>
        </p:nvSpPr>
        <p:spPr/>
        <p:txBody>
          <a:bodyPr/>
          <a:lstStyle/>
          <a:p>
            <a:pPr>
              <a:defRPr/>
            </a:pPr>
            <a:fld id="{3B2822D6-9BA7-4CC6-897D-1DE5BB0BD1FC}" type="slidenum">
              <a:rPr lang="zh-CN" altLang="en-US" smtClean="0"/>
              <a:pPr>
                <a:defRPr/>
              </a:pPr>
              <a:t>14</a:t>
            </a:fld>
            <a:endParaRPr lang="zh-CN" altLang="en-US"/>
          </a:p>
        </p:txBody>
      </p:sp>
    </p:spTree>
    <p:extLst>
      <p:ext uri="{BB962C8B-B14F-4D97-AF65-F5344CB8AC3E}">
        <p14:creationId xmlns:p14="http://schemas.microsoft.com/office/powerpoint/2010/main" val="603037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4.xml"/><Relationship Id="rId4" Type="http://schemas.openxmlformats.org/officeDocument/2006/relationships/image" Target="../media/image2.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05613" y="0"/>
            <a:ext cx="2087562" cy="663257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42925" y="0"/>
            <a:ext cx="6110288" cy="663257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ED537-A379-4EEE-BB0D-3325E33C9296}"/>
              </a:ext>
            </a:extLst>
          </p:cNvPr>
          <p:cNvSpPr>
            <a:spLocks noGrp="1"/>
          </p:cNvSpPr>
          <p:nvPr>
            <p:ph type="title"/>
          </p:nvPr>
        </p:nvSpPr>
        <p:spPr>
          <a:xfrm>
            <a:off x="456481" y="637486"/>
            <a:ext cx="8226720" cy="415765"/>
          </a:xfrm>
        </p:spPr>
        <p:txBody>
          <a:bodyPr/>
          <a:lstStyle/>
          <a:p>
            <a:r>
              <a:rPr lang="zh-CN" altLang="en-US"/>
              <a:t>单击此处编辑母版标题样式</a:t>
            </a:r>
            <a:endParaRPr lang="en-US"/>
          </a:p>
        </p:txBody>
      </p:sp>
      <p:sp>
        <p:nvSpPr>
          <p:cNvPr id="3" name="日期占位符 2">
            <a:extLst>
              <a:ext uri="{FF2B5EF4-FFF2-40B4-BE49-F238E27FC236}">
                <a16:creationId xmlns:a16="http://schemas.microsoft.com/office/drawing/2014/main" id="{7405240C-E60F-4DB3-9623-9DFEA5CA45A8}"/>
              </a:ext>
            </a:extLst>
          </p:cNvPr>
          <p:cNvSpPr>
            <a:spLocks noGrp="1"/>
          </p:cNvSpPr>
          <p:nvPr>
            <p:ph type="dt" idx="10"/>
          </p:nvPr>
        </p:nvSpPr>
        <p:spPr>
          <a:xfrm>
            <a:off x="456481" y="6247376"/>
            <a:ext cx="2128320" cy="470930"/>
          </a:xfrm>
        </p:spPr>
        <p:txBody>
          <a:bodyPr/>
          <a:lstStyle>
            <a:lvl1pPr>
              <a:defRPr/>
            </a:lvl1pPr>
          </a:lstStyle>
          <a:p>
            <a:endParaRPr lang="en-US" altLang="en-US"/>
          </a:p>
        </p:txBody>
      </p:sp>
      <p:sp>
        <p:nvSpPr>
          <p:cNvPr id="4" name="页脚占位符 3">
            <a:extLst>
              <a:ext uri="{FF2B5EF4-FFF2-40B4-BE49-F238E27FC236}">
                <a16:creationId xmlns:a16="http://schemas.microsoft.com/office/drawing/2014/main" id="{033C2C5E-5CAB-4475-9FD0-0BA08198789F}"/>
              </a:ext>
            </a:extLst>
          </p:cNvPr>
          <p:cNvSpPr>
            <a:spLocks noGrp="1"/>
          </p:cNvSpPr>
          <p:nvPr>
            <p:ph type="ftr" idx="11"/>
          </p:nvPr>
        </p:nvSpPr>
        <p:spPr>
          <a:xfrm>
            <a:off x="3127680" y="6247376"/>
            <a:ext cx="2897280" cy="470930"/>
          </a:xfrm>
        </p:spPr>
        <p:txBody>
          <a:bodyPr/>
          <a:lstStyle>
            <a:lvl1pPr>
              <a:defRPr/>
            </a:lvl1pPr>
          </a:lstStyle>
          <a:p>
            <a:endParaRPr lang="en-US" altLang="en-US"/>
          </a:p>
        </p:txBody>
      </p:sp>
      <p:sp>
        <p:nvSpPr>
          <p:cNvPr id="5" name="灯片编号占位符 4">
            <a:extLst>
              <a:ext uri="{FF2B5EF4-FFF2-40B4-BE49-F238E27FC236}">
                <a16:creationId xmlns:a16="http://schemas.microsoft.com/office/drawing/2014/main" id="{BD3A59D8-F4A4-4262-9076-44AE318E7919}"/>
              </a:ext>
            </a:extLst>
          </p:cNvPr>
          <p:cNvSpPr>
            <a:spLocks noGrp="1"/>
          </p:cNvSpPr>
          <p:nvPr>
            <p:ph type="sldNum" idx="12"/>
          </p:nvPr>
        </p:nvSpPr>
        <p:spPr>
          <a:xfrm>
            <a:off x="6556321" y="6247376"/>
            <a:ext cx="2128320" cy="470930"/>
          </a:xfrm>
        </p:spPr>
        <p:txBody>
          <a:bodyPr/>
          <a:lstStyle>
            <a:lvl1pPr>
              <a:defRPr/>
            </a:lvl1pPr>
          </a:lstStyle>
          <a:p>
            <a:fld id="{E841634E-21D5-4C08-AC9A-EE5AA1E7FD86}" type="slidenum">
              <a:rPr lang="en-US" altLang="en-US"/>
              <a:pPr/>
              <a:t>‹#›</a:t>
            </a:fld>
            <a:endParaRPr lang="en-US" altLang="en-US"/>
          </a:p>
        </p:txBody>
      </p:sp>
    </p:spTree>
    <p:extLst>
      <p:ext uri="{BB962C8B-B14F-4D97-AF65-F5344CB8AC3E}">
        <p14:creationId xmlns:p14="http://schemas.microsoft.com/office/powerpoint/2010/main" val="535634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直角三角形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grpSp>
        <p:nvGrpSpPr>
          <p:cNvPr id="5" name="组合 15"/>
          <p:cNvGrpSpPr>
            <a:grpSpLocks/>
          </p:cNvGrpSpPr>
          <p:nvPr/>
        </p:nvGrpSpPr>
        <p:grpSpPr bwMode="auto">
          <a:xfrm>
            <a:off x="-3175" y="4953000"/>
            <a:ext cx="9147175" cy="1911350"/>
            <a:chOff x="-3765" y="4832896"/>
            <a:chExt cx="9147765" cy="2032192"/>
          </a:xfrm>
        </p:grpSpPr>
        <p:sp>
          <p:nvSpPr>
            <p:cNvPr id="6" name="任意多边形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latin typeface="Arial" pitchFamily="34" charset="0"/>
              </a:endParaRPr>
            </a:p>
          </p:txBody>
        </p:sp>
        <p:sp>
          <p:nvSpPr>
            <p:cNvPr id="7" name="任意多边形 18"/>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w="9525" cap="flat" cmpd="sng" algn="ctr">
              <a:noFill/>
              <a:prstDash val="solid"/>
              <a:round/>
              <a:headEnd type="none" w="med" len="med"/>
              <a:tailEnd type="none" w="med" len="med"/>
            </a:ln>
          </p:spPr>
          <p:txBody>
            <a:bodyPr/>
            <a:lstStyle/>
            <a:p>
              <a:pPr>
                <a:defRPr/>
              </a:pPr>
              <a:endParaRPr lang="zh-CN" altLang="en-US"/>
            </a:p>
          </p:txBody>
        </p:sp>
        <p:sp>
          <p:nvSpPr>
            <p:cNvPr id="8" name="任意多边形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0" name="直接连接符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标题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zh-CN" altLang="en-US"/>
              <a:t>单击此处编辑母版标题样式</a:t>
            </a:r>
            <a:endParaRPr lang="en-US"/>
          </a:p>
        </p:txBody>
      </p:sp>
      <p:sp>
        <p:nvSpPr>
          <p:cNvPr id="17" name="副标题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CN" altLang="en-US"/>
              <a:t>单击此处编辑母版副标题样式</a:t>
            </a:r>
            <a:endParaRPr lang="en-US"/>
          </a:p>
        </p:txBody>
      </p:sp>
      <p:sp>
        <p:nvSpPr>
          <p:cNvPr id="11" name="日期占位符 29"/>
          <p:cNvSpPr>
            <a:spLocks noGrp="1"/>
          </p:cNvSpPr>
          <p:nvPr>
            <p:ph type="dt" sz="half" idx="10"/>
          </p:nvPr>
        </p:nvSpPr>
        <p:spPr/>
        <p:txBody>
          <a:bodyPr/>
          <a:lstStyle>
            <a:lvl1pPr>
              <a:defRPr>
                <a:solidFill>
                  <a:srgbClr val="FFFFFF"/>
                </a:solidFill>
              </a:defRPr>
            </a:lvl1pPr>
            <a:extLst/>
          </a:lstStyle>
          <a:p>
            <a:pPr>
              <a:defRPr/>
            </a:pPr>
            <a:fld id="{9940116E-C800-43B8-BF2A-114AFE134A4E}" type="datetimeFigureOut">
              <a:rPr lang="en-US"/>
              <a:pPr>
                <a:defRPr/>
              </a:pPr>
              <a:t>10/29/2018</a:t>
            </a:fld>
            <a:endParaRPr lang="en-US" dirty="0"/>
          </a:p>
        </p:txBody>
      </p:sp>
      <p:sp>
        <p:nvSpPr>
          <p:cNvPr id="12" name="页脚占位符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灯片编号占位符 26"/>
          <p:cNvSpPr>
            <a:spLocks noGrp="1"/>
          </p:cNvSpPr>
          <p:nvPr>
            <p:ph type="sldNum" sz="quarter" idx="12"/>
          </p:nvPr>
        </p:nvSpPr>
        <p:spPr/>
        <p:txBody>
          <a:bodyPr/>
          <a:lstStyle>
            <a:lvl1pPr>
              <a:defRPr>
                <a:solidFill>
                  <a:srgbClr val="FFFFFF"/>
                </a:solidFill>
              </a:defRPr>
            </a:lvl1pPr>
            <a:extLst/>
          </a:lstStyle>
          <a:p>
            <a:pPr>
              <a:defRPr/>
            </a:pPr>
            <a:fld id="{A369769E-9D92-49DE-A931-EE547355A283}" type="slidenum">
              <a:rPr lang="en-US"/>
              <a:pPr>
                <a:defRPr/>
              </a:pPr>
              <a:t>‹#›</a:t>
            </a:fld>
            <a:endParaRPr lang="en-US" dirty="0"/>
          </a:p>
        </p:txBody>
      </p:sp>
    </p:spTree>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标题 6"/>
          <p:cNvSpPr>
            <a:spLocks noGrp="1"/>
          </p:cNvSpPr>
          <p:nvPr>
            <p:ph type="title"/>
          </p:nvPr>
        </p:nvSpPr>
        <p:spPr/>
        <p:txBody>
          <a:bodyPr rtlCol="0"/>
          <a:lstStyle/>
          <a:p>
            <a:r>
              <a:rPr lang="zh-CN" altLang="en-US"/>
              <a:t>单击此处编辑母版标题样式</a:t>
            </a:r>
            <a:endParaRPr lang="en-US"/>
          </a:p>
        </p:txBody>
      </p:sp>
      <p:sp>
        <p:nvSpPr>
          <p:cNvPr id="4" name="日期占位符 9"/>
          <p:cNvSpPr>
            <a:spLocks noGrp="1"/>
          </p:cNvSpPr>
          <p:nvPr>
            <p:ph type="dt" sz="half" idx="10"/>
          </p:nvPr>
        </p:nvSpPr>
        <p:spPr/>
        <p:txBody>
          <a:bodyPr/>
          <a:lstStyle>
            <a:lvl1pPr>
              <a:defRPr/>
            </a:lvl1pPr>
          </a:lstStyle>
          <a:p>
            <a:pPr>
              <a:defRPr/>
            </a:pPr>
            <a:fld id="{AF15601F-EA7C-4D22-9F7E-5627BD93BA13}" type="datetimeFigureOut">
              <a:rPr lang="en-US"/>
              <a:pPr>
                <a:defRPr/>
              </a:pPr>
              <a:t>10/29/2018</a:t>
            </a:fld>
            <a:endParaRPr lang="en-US" dirty="0"/>
          </a:p>
        </p:txBody>
      </p:sp>
      <p:sp>
        <p:nvSpPr>
          <p:cNvPr id="5" name="页脚占位符 21"/>
          <p:cNvSpPr>
            <a:spLocks noGrp="1"/>
          </p:cNvSpPr>
          <p:nvPr>
            <p:ph type="ftr" sz="quarter" idx="11"/>
          </p:nvPr>
        </p:nvSpPr>
        <p:spPr/>
        <p:txBody>
          <a:bodyPr/>
          <a:lstStyle>
            <a:lvl1pPr>
              <a:defRPr/>
            </a:lvl1pPr>
          </a:lstStyle>
          <a:p>
            <a:pPr>
              <a:defRPr/>
            </a:pPr>
            <a:endParaRPr lang="en-US"/>
          </a:p>
        </p:txBody>
      </p:sp>
      <p:sp>
        <p:nvSpPr>
          <p:cNvPr id="6" name="灯片编号占位符 17"/>
          <p:cNvSpPr>
            <a:spLocks noGrp="1"/>
          </p:cNvSpPr>
          <p:nvPr>
            <p:ph type="sldNum" sz="quarter" idx="12"/>
          </p:nvPr>
        </p:nvSpPr>
        <p:spPr/>
        <p:txBody>
          <a:bodyPr/>
          <a:lstStyle>
            <a:lvl1pPr>
              <a:defRPr/>
            </a:lvl1pPr>
          </a:lstStyle>
          <a:p>
            <a:pPr>
              <a:defRPr/>
            </a:pPr>
            <a:fld id="{356013B2-200A-4F33-AE80-FF612585F0C9}" type="slidenum">
              <a:rPr lang="en-US"/>
              <a:pPr>
                <a:defRPr/>
              </a:pPr>
              <a:t>‹#›</a:t>
            </a:fld>
            <a:endParaRPr lang="en-US"/>
          </a:p>
        </p:txBody>
      </p:sp>
    </p:spTree>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燕尾形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5" name="燕尾形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 name="标题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zh-CN" altLang="en-US"/>
              <a:t>单击此处编辑母版标题样式</a:t>
            </a:r>
            <a:endParaRPr lang="en-US"/>
          </a:p>
        </p:txBody>
      </p:sp>
      <p:sp>
        <p:nvSpPr>
          <p:cNvPr id="3" name="文本占位符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zh-CN" altLang="en-US"/>
              <a:t>单击此处编辑母版文本样式</a:t>
            </a:r>
          </a:p>
        </p:txBody>
      </p:sp>
      <p:sp>
        <p:nvSpPr>
          <p:cNvPr id="6" name="日期占位符 3"/>
          <p:cNvSpPr>
            <a:spLocks noGrp="1"/>
          </p:cNvSpPr>
          <p:nvPr>
            <p:ph type="dt" sz="half" idx="10"/>
          </p:nvPr>
        </p:nvSpPr>
        <p:spPr/>
        <p:txBody>
          <a:bodyPr/>
          <a:lstStyle>
            <a:lvl1pPr>
              <a:defRPr/>
            </a:lvl1pPr>
            <a:extLst/>
          </a:lstStyle>
          <a:p>
            <a:pPr>
              <a:defRPr/>
            </a:pPr>
            <a:fld id="{3FFC6FB3-9DF9-4205-8D55-3328D998F813}" type="datetimeFigureOut">
              <a:rPr lang="en-US"/>
              <a:pPr>
                <a:defRPr/>
              </a:pPr>
              <a:t>10/29/2018</a:t>
            </a:fld>
            <a:endParaRPr lang="en-US"/>
          </a:p>
        </p:txBody>
      </p:sp>
      <p:sp>
        <p:nvSpPr>
          <p:cNvPr id="7" name="页脚占位符 4"/>
          <p:cNvSpPr>
            <a:spLocks noGrp="1"/>
          </p:cNvSpPr>
          <p:nvPr>
            <p:ph type="ftr" sz="quarter" idx="11"/>
          </p:nvPr>
        </p:nvSpPr>
        <p:spPr/>
        <p:txBody>
          <a:bodyPr/>
          <a:lstStyle>
            <a:lvl1pPr>
              <a:defRPr/>
            </a:lvl1pPr>
            <a:extLst/>
          </a:lstStyle>
          <a:p>
            <a:pPr>
              <a:defRPr/>
            </a:pPr>
            <a:endParaRPr lang="en-US"/>
          </a:p>
        </p:txBody>
      </p:sp>
      <p:sp>
        <p:nvSpPr>
          <p:cNvPr id="8" name="灯片编号占位符 5"/>
          <p:cNvSpPr>
            <a:spLocks noGrp="1"/>
          </p:cNvSpPr>
          <p:nvPr>
            <p:ph type="sldNum" sz="quarter" idx="12"/>
          </p:nvPr>
        </p:nvSpPr>
        <p:spPr/>
        <p:txBody>
          <a:bodyPr/>
          <a:lstStyle>
            <a:lvl1pPr>
              <a:defRPr/>
            </a:lvl1pPr>
            <a:extLst/>
          </a:lstStyle>
          <a:p>
            <a:pPr>
              <a:defRPr/>
            </a:pPr>
            <a:fld id="{2C347D03-AF60-4F2E-A9E9-5140781D9896}"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内容占位符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8" name="标题 7"/>
          <p:cNvSpPr>
            <a:spLocks noGrp="1"/>
          </p:cNvSpPr>
          <p:nvPr>
            <p:ph type="title"/>
          </p:nvPr>
        </p:nvSpPr>
        <p:spPr/>
        <p:txBody>
          <a:bodyPr rtlCol="0"/>
          <a:lstStyle/>
          <a:p>
            <a:r>
              <a:rPr lang="zh-CN" altLang="en-US"/>
              <a:t>单击此处编辑母版标题样式</a:t>
            </a:r>
            <a:endParaRPr lang="en-US"/>
          </a:p>
        </p:txBody>
      </p:sp>
      <p:sp>
        <p:nvSpPr>
          <p:cNvPr id="5" name="日期占位符 4"/>
          <p:cNvSpPr>
            <a:spLocks noGrp="1"/>
          </p:cNvSpPr>
          <p:nvPr>
            <p:ph type="dt" sz="half" idx="10"/>
          </p:nvPr>
        </p:nvSpPr>
        <p:spPr/>
        <p:txBody>
          <a:bodyPr/>
          <a:lstStyle>
            <a:lvl1pPr>
              <a:defRPr/>
            </a:lvl1pPr>
            <a:extLst/>
          </a:lstStyle>
          <a:p>
            <a:pPr>
              <a:defRPr/>
            </a:pPr>
            <a:fld id="{CF78AD62-4852-4A43-8856-31A2446C3FF7}" type="datetimeFigureOut">
              <a:rPr lang="en-US"/>
              <a:pPr>
                <a:defRPr/>
              </a:pPr>
              <a:t>10/29/2018</a:t>
            </a:fld>
            <a:endParaRPr lang="en-US"/>
          </a:p>
        </p:txBody>
      </p:sp>
      <p:sp>
        <p:nvSpPr>
          <p:cNvPr id="6" name="页脚占位符 5"/>
          <p:cNvSpPr>
            <a:spLocks noGrp="1"/>
          </p:cNvSpPr>
          <p:nvPr>
            <p:ph type="ftr" sz="quarter" idx="11"/>
          </p:nvPr>
        </p:nvSpPr>
        <p:spPr/>
        <p:txBody>
          <a:bodyPr/>
          <a:lstStyle>
            <a:lvl1pPr>
              <a:defRPr/>
            </a:lvl1pPr>
            <a:extLst/>
          </a:lstStyle>
          <a:p>
            <a:pPr>
              <a:defRPr/>
            </a:pPr>
            <a:endParaRPr lang="en-US"/>
          </a:p>
        </p:txBody>
      </p:sp>
      <p:sp>
        <p:nvSpPr>
          <p:cNvPr id="7" name="灯片编号占位符 6"/>
          <p:cNvSpPr>
            <a:spLocks noGrp="1"/>
          </p:cNvSpPr>
          <p:nvPr>
            <p:ph type="sldNum" sz="quarter" idx="12"/>
          </p:nvPr>
        </p:nvSpPr>
        <p:spPr/>
        <p:txBody>
          <a:bodyPr/>
          <a:lstStyle>
            <a:lvl1pPr>
              <a:defRPr/>
            </a:lvl1pPr>
            <a:extLst/>
          </a:lstStyle>
          <a:p>
            <a:pPr>
              <a:defRPr/>
            </a:pPr>
            <a:fld id="{B7CC5212-EB44-40F0-BE8C-1C7C681EAB4D}"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较">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lstStyle>
            <a:lvl1pPr>
              <a:defRPr/>
            </a:lvl1pPr>
            <a:extLst/>
          </a:lstStyle>
          <a:p>
            <a:r>
              <a:rPr lang="zh-CN" altLang="en-US"/>
              <a:t>单击此处编辑母版标题样式</a:t>
            </a:r>
            <a:endParaRPr lang="en-US"/>
          </a:p>
        </p:txBody>
      </p:sp>
      <p:sp>
        <p:nvSpPr>
          <p:cNvPr id="3" name="文本占位符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zh-CN" altLang="en-US"/>
              <a:t>单击此处编辑母版文本样式</a:t>
            </a:r>
          </a:p>
        </p:txBody>
      </p:sp>
      <p:sp>
        <p:nvSpPr>
          <p:cNvPr id="4" name="文本占位符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zh-CN" altLang="en-US"/>
              <a:t>单击此处编辑母版文本样式</a:t>
            </a:r>
          </a:p>
        </p:txBody>
      </p:sp>
      <p:sp>
        <p:nvSpPr>
          <p:cNvPr id="5" name="内容占位符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内容占位符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p:cNvSpPr>
            <a:spLocks noGrp="1"/>
          </p:cNvSpPr>
          <p:nvPr>
            <p:ph type="dt" sz="half" idx="10"/>
          </p:nvPr>
        </p:nvSpPr>
        <p:spPr/>
        <p:txBody>
          <a:bodyPr/>
          <a:lstStyle>
            <a:lvl1pPr>
              <a:defRPr/>
            </a:lvl1pPr>
            <a:extLst/>
          </a:lstStyle>
          <a:p>
            <a:pPr>
              <a:defRPr/>
            </a:pPr>
            <a:fld id="{74D7775E-9B22-4ABE-BBF6-3712E0F1312F}" type="datetimeFigureOut">
              <a:rPr lang="en-US"/>
              <a:pPr>
                <a:defRPr/>
              </a:pPr>
              <a:t>10/29/2018</a:t>
            </a:fld>
            <a:endParaRPr lang="en-US"/>
          </a:p>
        </p:txBody>
      </p:sp>
      <p:sp>
        <p:nvSpPr>
          <p:cNvPr id="8" name="页脚占位符 7"/>
          <p:cNvSpPr>
            <a:spLocks noGrp="1"/>
          </p:cNvSpPr>
          <p:nvPr>
            <p:ph type="ftr" sz="quarter" idx="11"/>
          </p:nvPr>
        </p:nvSpPr>
        <p:spPr/>
        <p:txBody>
          <a:bodyPr/>
          <a:lstStyle>
            <a:lvl1pPr>
              <a:defRPr/>
            </a:lvl1pPr>
            <a:extLst/>
          </a:lstStyle>
          <a:p>
            <a:pPr>
              <a:defRPr/>
            </a:pPr>
            <a:endParaRPr lang="en-US"/>
          </a:p>
        </p:txBody>
      </p:sp>
      <p:sp>
        <p:nvSpPr>
          <p:cNvPr id="9" name="灯片编号占位符 8"/>
          <p:cNvSpPr>
            <a:spLocks noGrp="1"/>
          </p:cNvSpPr>
          <p:nvPr>
            <p:ph type="sldNum" sz="quarter" idx="12"/>
          </p:nvPr>
        </p:nvSpPr>
        <p:spPr/>
        <p:txBody>
          <a:bodyPr/>
          <a:lstStyle>
            <a:lvl1pPr>
              <a:defRPr/>
            </a:lvl1pPr>
            <a:extLst/>
          </a:lstStyle>
          <a:p>
            <a:pPr>
              <a:defRPr/>
            </a:pPr>
            <a:fld id="{F150A704-F433-46C2-88D7-33C2DC4A40C1}"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标题 5"/>
          <p:cNvSpPr>
            <a:spLocks noGrp="1"/>
          </p:cNvSpPr>
          <p:nvPr>
            <p:ph type="title"/>
          </p:nvPr>
        </p:nvSpPr>
        <p:spPr/>
        <p:txBody>
          <a:bodyPr rtlCol="0"/>
          <a:lstStyle/>
          <a:p>
            <a:r>
              <a:rPr lang="zh-CN" altLang="en-US"/>
              <a:t>单击此处编辑母版标题样式</a:t>
            </a:r>
            <a:endParaRPr lang="en-US"/>
          </a:p>
        </p:txBody>
      </p:sp>
      <p:sp>
        <p:nvSpPr>
          <p:cNvPr id="3" name="日期占位符 2"/>
          <p:cNvSpPr>
            <a:spLocks noGrp="1"/>
          </p:cNvSpPr>
          <p:nvPr>
            <p:ph type="dt" sz="half" idx="10"/>
          </p:nvPr>
        </p:nvSpPr>
        <p:spPr/>
        <p:txBody>
          <a:bodyPr/>
          <a:lstStyle>
            <a:lvl1pPr>
              <a:defRPr/>
            </a:lvl1pPr>
            <a:extLst/>
          </a:lstStyle>
          <a:p>
            <a:pPr>
              <a:defRPr/>
            </a:pPr>
            <a:fld id="{2EA6F7FD-4A9C-4466-8D29-69879ACD361B}" type="datetimeFigureOut">
              <a:rPr lang="en-US"/>
              <a:pPr>
                <a:defRPr/>
              </a:pPr>
              <a:t>10/29/2018</a:t>
            </a:fld>
            <a:endParaRPr lang="en-US"/>
          </a:p>
        </p:txBody>
      </p:sp>
      <p:sp>
        <p:nvSpPr>
          <p:cNvPr id="4" name="页脚占位符 3"/>
          <p:cNvSpPr>
            <a:spLocks noGrp="1"/>
          </p:cNvSpPr>
          <p:nvPr>
            <p:ph type="ftr" sz="quarter" idx="11"/>
          </p:nvPr>
        </p:nvSpPr>
        <p:spPr/>
        <p:txBody>
          <a:bodyPr/>
          <a:lstStyle>
            <a:lvl1pPr>
              <a:defRPr/>
            </a:lvl1pPr>
            <a:extLst/>
          </a:lstStyle>
          <a:p>
            <a:pPr>
              <a:defRPr/>
            </a:pPr>
            <a:endParaRPr lang="en-US"/>
          </a:p>
        </p:txBody>
      </p:sp>
      <p:sp>
        <p:nvSpPr>
          <p:cNvPr id="5" name="灯片编号占位符 4"/>
          <p:cNvSpPr>
            <a:spLocks noGrp="1"/>
          </p:cNvSpPr>
          <p:nvPr>
            <p:ph type="sldNum" sz="quarter" idx="12"/>
          </p:nvPr>
        </p:nvSpPr>
        <p:spPr/>
        <p:txBody>
          <a:bodyPr/>
          <a:lstStyle>
            <a:lvl1pPr>
              <a:defRPr/>
            </a:lvl1pPr>
            <a:extLst/>
          </a:lstStyle>
          <a:p>
            <a:pPr>
              <a:defRPr/>
            </a:pPr>
            <a:fld id="{42485039-7961-41B0-BA32-CFEFD2B7B446}"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9"/>
          <p:cNvSpPr>
            <a:spLocks noGrp="1"/>
          </p:cNvSpPr>
          <p:nvPr>
            <p:ph type="dt" sz="half" idx="10"/>
          </p:nvPr>
        </p:nvSpPr>
        <p:spPr/>
        <p:txBody>
          <a:bodyPr/>
          <a:lstStyle>
            <a:lvl1pPr>
              <a:defRPr/>
            </a:lvl1pPr>
          </a:lstStyle>
          <a:p>
            <a:pPr>
              <a:defRPr/>
            </a:pPr>
            <a:fld id="{175C0615-440C-4767-B399-288EEB0317D1}" type="datetimeFigureOut">
              <a:rPr lang="en-US"/>
              <a:pPr>
                <a:defRPr/>
              </a:pPr>
              <a:t>10/29/2018</a:t>
            </a:fld>
            <a:endParaRPr lang="en-US" dirty="0"/>
          </a:p>
        </p:txBody>
      </p:sp>
      <p:sp>
        <p:nvSpPr>
          <p:cNvPr id="3" name="页脚占位符 21"/>
          <p:cNvSpPr>
            <a:spLocks noGrp="1"/>
          </p:cNvSpPr>
          <p:nvPr>
            <p:ph type="ftr" sz="quarter" idx="11"/>
          </p:nvPr>
        </p:nvSpPr>
        <p:spPr/>
        <p:txBody>
          <a:bodyPr/>
          <a:lstStyle>
            <a:lvl1pPr>
              <a:defRPr/>
            </a:lvl1pPr>
          </a:lstStyle>
          <a:p>
            <a:pPr>
              <a:defRPr/>
            </a:pPr>
            <a:endParaRPr lang="en-US"/>
          </a:p>
        </p:txBody>
      </p:sp>
      <p:sp>
        <p:nvSpPr>
          <p:cNvPr id="4" name="灯片编号占位符 17"/>
          <p:cNvSpPr>
            <a:spLocks noGrp="1"/>
          </p:cNvSpPr>
          <p:nvPr>
            <p:ph type="sldNum" sz="quarter" idx="12"/>
          </p:nvPr>
        </p:nvSpPr>
        <p:spPr/>
        <p:txBody>
          <a:bodyPr/>
          <a:lstStyle>
            <a:lvl1pPr>
              <a:defRPr/>
            </a:lvl1pPr>
          </a:lstStyle>
          <a:p>
            <a:pPr>
              <a:defRPr/>
            </a:pPr>
            <a:fld id="{8B4F3C7D-3876-4D84-A223-5FBEF33A4C95}" type="slidenum">
              <a:rPr lang="en-US"/>
              <a:pPr>
                <a:defRPr/>
              </a:pPr>
              <a:t>‹#›</a:t>
            </a:fld>
            <a:endParaRPr lang="en-US"/>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zh-CN" altLang="en-US"/>
              <a:t>单击此处编辑母版标题样式</a:t>
            </a:r>
            <a:endParaRPr lang="en-US"/>
          </a:p>
        </p:txBody>
      </p:sp>
      <p:sp>
        <p:nvSpPr>
          <p:cNvPr id="3" name="文本占位符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zh-CN" altLang="en-US"/>
              <a:t>单击此处编辑母版文本样式</a:t>
            </a:r>
          </a:p>
        </p:txBody>
      </p:sp>
      <p:sp>
        <p:nvSpPr>
          <p:cNvPr id="4" name="内容占位符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p:cNvSpPr>
            <a:spLocks noGrp="1"/>
          </p:cNvSpPr>
          <p:nvPr>
            <p:ph type="dt" sz="half" idx="10"/>
          </p:nvPr>
        </p:nvSpPr>
        <p:spPr/>
        <p:txBody>
          <a:bodyPr/>
          <a:lstStyle>
            <a:lvl1pPr>
              <a:defRPr/>
            </a:lvl1pPr>
            <a:extLst/>
          </a:lstStyle>
          <a:p>
            <a:pPr>
              <a:defRPr/>
            </a:pPr>
            <a:fld id="{4C8CFD40-A336-4511-8416-AC7BFF80F5C5}" type="datetimeFigureOut">
              <a:rPr lang="en-US"/>
              <a:pPr>
                <a:defRPr/>
              </a:pPr>
              <a:t>10/29/2018</a:t>
            </a:fld>
            <a:endParaRPr lang="en-US"/>
          </a:p>
        </p:txBody>
      </p:sp>
      <p:sp>
        <p:nvSpPr>
          <p:cNvPr id="6" name="页脚占位符 5"/>
          <p:cNvSpPr>
            <a:spLocks noGrp="1"/>
          </p:cNvSpPr>
          <p:nvPr>
            <p:ph type="ftr" sz="quarter" idx="11"/>
          </p:nvPr>
        </p:nvSpPr>
        <p:spPr/>
        <p:txBody>
          <a:bodyPr/>
          <a:lstStyle>
            <a:lvl1pPr>
              <a:defRPr/>
            </a:lvl1pPr>
            <a:extLst/>
          </a:lstStyle>
          <a:p>
            <a:pPr>
              <a:defRPr/>
            </a:pPr>
            <a:endParaRPr lang="en-US"/>
          </a:p>
        </p:txBody>
      </p:sp>
      <p:sp>
        <p:nvSpPr>
          <p:cNvPr id="7" name="灯片编号占位符 6"/>
          <p:cNvSpPr>
            <a:spLocks noGrp="1"/>
          </p:cNvSpPr>
          <p:nvPr>
            <p:ph type="sldNum" sz="quarter" idx="12"/>
          </p:nvPr>
        </p:nvSpPr>
        <p:spPr/>
        <p:txBody>
          <a:bodyPr/>
          <a:lstStyle>
            <a:lvl1pPr>
              <a:defRPr/>
            </a:lvl1pPr>
            <a:extLst/>
          </a:lstStyle>
          <a:p>
            <a:pPr>
              <a:defRPr/>
            </a:pPr>
            <a:fld id="{18319F3D-241F-4764-856E-F6DCC5656A0A}"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任意多边形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latin typeface="Arial" pitchFamily="34" charset="0"/>
            </a:endParaRPr>
          </a:p>
        </p:txBody>
      </p:sp>
      <p:sp>
        <p:nvSpPr>
          <p:cNvPr id="6" name="任意多边形 15"/>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w="9525" cap="flat" cmpd="sng" algn="ctr">
            <a:noFill/>
            <a:prstDash val="solid"/>
            <a:round/>
            <a:headEnd type="none" w="med" len="med"/>
            <a:tailEnd type="none" w="med" len="med"/>
          </a:ln>
        </p:spPr>
        <p:txBody>
          <a:bodyPr/>
          <a:lstStyle/>
          <a:p>
            <a:pPr>
              <a:defRPr/>
            </a:pPr>
            <a:endParaRPr lang="zh-CN" altLang="en-US"/>
          </a:p>
        </p:txBody>
      </p:sp>
      <p:sp>
        <p:nvSpPr>
          <p:cNvPr id="7" name="直角三角形 6"/>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8" name="直接连接符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燕尾形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0" name="燕尾形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4" name="文本占位符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zh-CN" altLang="en-US"/>
              <a:t>单击此处编辑母版文本样式</a:t>
            </a:r>
          </a:p>
        </p:txBody>
      </p:sp>
      <p:sp>
        <p:nvSpPr>
          <p:cNvPr id="3" name="图片占位符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zh-CN" altLang="en-US" noProof="0"/>
              <a:t>单击图标添加图片</a:t>
            </a:r>
            <a:endParaRPr lang="en-US" noProof="0" dirty="0"/>
          </a:p>
        </p:txBody>
      </p:sp>
      <p:sp>
        <p:nvSpPr>
          <p:cNvPr id="2" name="标题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zh-CN" altLang="en-US"/>
              <a:t>单击此处编辑母版标题样式</a:t>
            </a:r>
            <a:endParaRPr lang="en-US"/>
          </a:p>
        </p:txBody>
      </p:sp>
      <p:sp>
        <p:nvSpPr>
          <p:cNvPr id="11" name="日期占位符 4"/>
          <p:cNvSpPr>
            <a:spLocks noGrp="1"/>
          </p:cNvSpPr>
          <p:nvPr>
            <p:ph type="dt" sz="half" idx="10"/>
          </p:nvPr>
        </p:nvSpPr>
        <p:spPr/>
        <p:txBody>
          <a:bodyPr/>
          <a:lstStyle>
            <a:lvl1pPr>
              <a:defRPr>
                <a:solidFill>
                  <a:schemeClr val="tx1"/>
                </a:solidFill>
              </a:defRPr>
            </a:lvl1pPr>
            <a:extLst/>
          </a:lstStyle>
          <a:p>
            <a:pPr>
              <a:defRPr/>
            </a:pPr>
            <a:fld id="{6FD454B9-E215-47DB-A000-A03BD2C92E64}" type="datetimeFigureOut">
              <a:rPr lang="en-US"/>
              <a:pPr>
                <a:defRPr/>
              </a:pPr>
              <a:t>10/29/2018</a:t>
            </a:fld>
            <a:endParaRPr lang="en-US"/>
          </a:p>
        </p:txBody>
      </p:sp>
      <p:sp>
        <p:nvSpPr>
          <p:cNvPr id="12" name="页脚占位符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灯片编号占位符 6"/>
          <p:cNvSpPr>
            <a:spLocks noGrp="1"/>
          </p:cNvSpPr>
          <p:nvPr>
            <p:ph type="sldNum" sz="quarter" idx="12"/>
          </p:nvPr>
        </p:nvSpPr>
        <p:spPr/>
        <p:txBody>
          <a:bodyPr/>
          <a:lstStyle>
            <a:lvl1pPr>
              <a:defRPr>
                <a:solidFill>
                  <a:schemeClr val="tx1"/>
                </a:solidFill>
              </a:defRPr>
            </a:lvl1pPr>
            <a:extLst/>
          </a:lstStyle>
          <a:p>
            <a:pPr>
              <a:defRPr/>
            </a:pPr>
            <a:fld id="{DEDE7568-622D-45D4-9207-D7845971E43E}"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1481329"/>
            <a:ext cx="8229600" cy="438607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9"/>
          <p:cNvSpPr>
            <a:spLocks noGrp="1"/>
          </p:cNvSpPr>
          <p:nvPr>
            <p:ph type="dt" sz="half" idx="10"/>
          </p:nvPr>
        </p:nvSpPr>
        <p:spPr/>
        <p:txBody>
          <a:bodyPr/>
          <a:lstStyle>
            <a:lvl1pPr>
              <a:defRPr/>
            </a:lvl1pPr>
          </a:lstStyle>
          <a:p>
            <a:pPr>
              <a:defRPr/>
            </a:pPr>
            <a:fld id="{F746C996-A870-42B5-B5E7-1BE413265A9A}" type="datetimeFigureOut">
              <a:rPr lang="en-US"/>
              <a:pPr>
                <a:defRPr/>
              </a:pPr>
              <a:t>10/29/2018</a:t>
            </a:fld>
            <a:endParaRPr lang="en-US" dirty="0"/>
          </a:p>
        </p:txBody>
      </p:sp>
      <p:sp>
        <p:nvSpPr>
          <p:cNvPr id="5" name="页脚占位符 21"/>
          <p:cNvSpPr>
            <a:spLocks noGrp="1"/>
          </p:cNvSpPr>
          <p:nvPr>
            <p:ph type="ftr" sz="quarter" idx="11"/>
          </p:nvPr>
        </p:nvSpPr>
        <p:spPr/>
        <p:txBody>
          <a:bodyPr/>
          <a:lstStyle>
            <a:lvl1pPr>
              <a:defRPr/>
            </a:lvl1pPr>
          </a:lstStyle>
          <a:p>
            <a:pPr>
              <a:defRPr/>
            </a:pPr>
            <a:endParaRPr lang="en-US"/>
          </a:p>
        </p:txBody>
      </p:sp>
      <p:sp>
        <p:nvSpPr>
          <p:cNvPr id="6" name="灯片编号占位符 17"/>
          <p:cNvSpPr>
            <a:spLocks noGrp="1"/>
          </p:cNvSpPr>
          <p:nvPr>
            <p:ph type="sldNum" sz="quarter" idx="12"/>
          </p:nvPr>
        </p:nvSpPr>
        <p:spPr/>
        <p:txBody>
          <a:bodyPr/>
          <a:lstStyle>
            <a:lvl1pPr>
              <a:defRPr/>
            </a:lvl1pPr>
          </a:lstStyle>
          <a:p>
            <a:pPr>
              <a:defRPr/>
            </a:pPr>
            <a:fld id="{CDAEA560-C26E-4F3E-B340-874E0AE4B032}" type="slidenum">
              <a:rPr lang="en-US"/>
              <a:pPr>
                <a:defRPr/>
              </a:pPr>
              <a:t>‹#›</a:t>
            </a:fld>
            <a:endParaRPr lang="en-US"/>
          </a:p>
        </p:txBody>
      </p:sp>
    </p:spTree>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44013" y="274640"/>
            <a:ext cx="1777470" cy="5592761"/>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41"/>
            <a:ext cx="6324600" cy="559276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9"/>
          <p:cNvSpPr>
            <a:spLocks noGrp="1"/>
          </p:cNvSpPr>
          <p:nvPr>
            <p:ph type="dt" sz="half" idx="10"/>
          </p:nvPr>
        </p:nvSpPr>
        <p:spPr/>
        <p:txBody>
          <a:bodyPr/>
          <a:lstStyle>
            <a:lvl1pPr>
              <a:defRPr/>
            </a:lvl1pPr>
          </a:lstStyle>
          <a:p>
            <a:pPr>
              <a:defRPr/>
            </a:pPr>
            <a:fld id="{818A4864-D794-4919-90CF-A5B9FBECD59C}" type="datetimeFigureOut">
              <a:rPr lang="en-US"/>
              <a:pPr>
                <a:defRPr/>
              </a:pPr>
              <a:t>10/29/2018</a:t>
            </a:fld>
            <a:endParaRPr lang="en-US" dirty="0"/>
          </a:p>
        </p:txBody>
      </p:sp>
      <p:sp>
        <p:nvSpPr>
          <p:cNvPr id="5" name="页脚占位符 21"/>
          <p:cNvSpPr>
            <a:spLocks noGrp="1"/>
          </p:cNvSpPr>
          <p:nvPr>
            <p:ph type="ftr" sz="quarter" idx="11"/>
          </p:nvPr>
        </p:nvSpPr>
        <p:spPr/>
        <p:txBody>
          <a:bodyPr/>
          <a:lstStyle>
            <a:lvl1pPr>
              <a:defRPr/>
            </a:lvl1pPr>
          </a:lstStyle>
          <a:p>
            <a:pPr>
              <a:defRPr/>
            </a:pPr>
            <a:endParaRPr lang="en-US"/>
          </a:p>
        </p:txBody>
      </p:sp>
      <p:sp>
        <p:nvSpPr>
          <p:cNvPr id="6" name="灯片编号占位符 17"/>
          <p:cNvSpPr>
            <a:spLocks noGrp="1"/>
          </p:cNvSpPr>
          <p:nvPr>
            <p:ph type="sldNum" sz="quarter" idx="12"/>
          </p:nvPr>
        </p:nvSpPr>
        <p:spPr/>
        <p:txBody>
          <a:bodyPr/>
          <a:lstStyle>
            <a:lvl1pPr>
              <a:defRPr/>
            </a:lvl1pPr>
          </a:lstStyle>
          <a:p>
            <a:pPr>
              <a:defRPr/>
            </a:pPr>
            <a:fld id="{13618AB0-5062-4BC5-AB72-F950E29654B1}" type="slidenum">
              <a:rPr lang="en-US"/>
              <a:pPr>
                <a:defRPr/>
              </a:pPr>
              <a:t>‹#›</a:t>
            </a:fld>
            <a:endParaRPr lang="en-US"/>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542925" y="990600"/>
            <a:ext cx="4098925" cy="5641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794250" y="990600"/>
            <a:ext cx="4098925" cy="5641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ChangeArrowheads="1"/>
          </p:cNvSpPr>
          <p:nvPr/>
        </p:nvSpPr>
        <p:spPr bwMode="ltGray">
          <a:xfrm>
            <a:off x="0" y="0"/>
            <a:ext cx="9144000" cy="838200"/>
          </a:xfrm>
          <a:prstGeom prst="rect">
            <a:avLst/>
          </a:prstGeom>
          <a:gradFill rotWithShape="0">
            <a:gsLst>
              <a:gs pos="0">
                <a:schemeClr val="accent2">
                  <a:gamma/>
                  <a:shade val="46275"/>
                  <a:invGamma/>
                </a:schemeClr>
              </a:gs>
              <a:gs pos="100000">
                <a:schemeClr val="accent2">
                  <a:alpha val="70000"/>
                </a:schemeClr>
              </a:gs>
            </a:gsLst>
            <a:lin ang="0" scaled="1"/>
          </a:gradFill>
          <a:ln w="9525">
            <a:noFill/>
            <a:miter lim="800000"/>
            <a:headEnd/>
            <a:tailEnd/>
          </a:ln>
          <a:effectLst/>
        </p:spPr>
        <p:txBody>
          <a:bodyPr wrap="none" anchor="ctr"/>
          <a:lstStyle/>
          <a:p>
            <a:pPr>
              <a:defRPr/>
            </a:pPr>
            <a:endParaRPr lang="zh-CN" altLang="en-US">
              <a:latin typeface="Tahoma" pitchFamily="34" charset="0"/>
            </a:endParaRPr>
          </a:p>
        </p:txBody>
      </p:sp>
      <p:sp>
        <p:nvSpPr>
          <p:cNvPr id="1027" name="Rectangle 3"/>
          <p:cNvSpPr>
            <a:spLocks noChangeArrowheads="1"/>
          </p:cNvSpPr>
          <p:nvPr/>
        </p:nvSpPr>
        <p:spPr bwMode="ltGray">
          <a:xfrm>
            <a:off x="0" y="838200"/>
            <a:ext cx="9144000" cy="152400"/>
          </a:xfrm>
          <a:prstGeom prst="rect">
            <a:avLst/>
          </a:prstGeom>
          <a:gradFill rotWithShape="0">
            <a:gsLst>
              <a:gs pos="0">
                <a:schemeClr val="accent2"/>
              </a:gs>
              <a:gs pos="100000">
                <a:schemeClr val="tx1"/>
              </a:gs>
            </a:gsLst>
            <a:lin ang="0" scaled="1"/>
          </a:gradFill>
          <a:ln w="9525">
            <a:noFill/>
            <a:miter lim="800000"/>
            <a:headEnd/>
            <a:tailEnd/>
          </a:ln>
        </p:spPr>
        <p:txBody>
          <a:bodyPr wrap="none" anchor="ctr"/>
          <a:lstStyle/>
          <a:p>
            <a:pPr>
              <a:defRPr/>
            </a:pPr>
            <a:endParaRPr lang="zh-CN" altLang="en-US">
              <a:latin typeface="Tahoma" pitchFamily="34" charset="0"/>
            </a:endParaRPr>
          </a:p>
        </p:txBody>
      </p:sp>
      <p:sp>
        <p:nvSpPr>
          <p:cNvPr id="361476" name="Oval 4"/>
          <p:cNvSpPr>
            <a:spLocks noChangeArrowheads="1"/>
          </p:cNvSpPr>
          <p:nvPr/>
        </p:nvSpPr>
        <p:spPr bwMode="auto">
          <a:xfrm>
            <a:off x="0" y="6400800"/>
            <a:ext cx="457200" cy="457200"/>
          </a:xfrm>
          <a:prstGeom prst="ellipse">
            <a:avLst/>
          </a:prstGeom>
          <a:gradFill rotWithShape="1">
            <a:gsLst>
              <a:gs pos="0">
                <a:schemeClr val="accent1"/>
              </a:gs>
              <a:gs pos="100000">
                <a:schemeClr val="accent1">
                  <a:gamma/>
                  <a:tint val="0"/>
                  <a:invGamma/>
                </a:schemeClr>
              </a:gs>
            </a:gsLst>
            <a:lin ang="18900000" scaled="1"/>
          </a:gradFill>
          <a:ln w="9525">
            <a:noFill/>
            <a:round/>
            <a:headEnd/>
            <a:tailEnd/>
          </a:ln>
          <a:effectLst>
            <a:prstShdw prst="shdw12">
              <a:schemeClr val="bg2">
                <a:alpha val="50000"/>
              </a:schemeClr>
            </a:prstShdw>
          </a:effectLst>
        </p:spPr>
        <p:txBody>
          <a:bodyPr wrap="none" anchor="ctr"/>
          <a:lstStyle/>
          <a:p>
            <a:pPr algn="ctr" eaLnBrk="0" hangingPunct="0">
              <a:defRPr/>
            </a:pPr>
            <a:fld id="{D4BA266F-AF62-46C7-BE2E-6A6646E7F8AE}" type="slidenum">
              <a:rPr lang="en-US" altLang="zh-CN" sz="2000" i="1">
                <a:solidFill>
                  <a:srgbClr val="FF6600"/>
                </a:solidFill>
                <a:effectLst>
                  <a:outerShdw blurRad="38100" dist="38100" dir="2700000" algn="tl">
                    <a:srgbClr val="000000"/>
                  </a:outerShdw>
                </a:effectLst>
                <a:latin typeface="Times New Roman" pitchFamily="18" charset="0"/>
              </a:rPr>
              <a:pPr algn="ctr" eaLnBrk="0" hangingPunct="0">
                <a:defRPr/>
              </a:pPr>
              <a:t>‹#›</a:t>
            </a:fld>
            <a:endParaRPr lang="en-US" altLang="zh-CN" sz="2000" i="1">
              <a:solidFill>
                <a:srgbClr val="FF6600"/>
              </a:solidFill>
              <a:effectLst>
                <a:outerShdw blurRad="38100" dist="38100" dir="2700000" algn="tl">
                  <a:srgbClr val="000000"/>
                </a:outerShdw>
              </a:effectLst>
              <a:latin typeface="Times New Roman" pitchFamily="18" charset="0"/>
            </a:endParaRPr>
          </a:p>
        </p:txBody>
      </p:sp>
      <p:sp>
        <p:nvSpPr>
          <p:cNvPr id="3077" name="Rectangle 5"/>
          <p:cNvSpPr>
            <a:spLocks noGrp="1" noChangeArrowheads="1"/>
          </p:cNvSpPr>
          <p:nvPr>
            <p:ph type="title"/>
          </p:nvPr>
        </p:nvSpPr>
        <p:spPr bwMode="white">
          <a:xfrm>
            <a:off x="652463" y="211138"/>
            <a:ext cx="8240712" cy="412750"/>
          </a:xfrm>
          <a:prstGeom prst="rect">
            <a:avLst/>
          </a:prstGeom>
          <a:noFill/>
          <a:ln w="9525">
            <a:noFill/>
            <a:miter lim="800000"/>
            <a:headEnd/>
            <a:tailEnd/>
          </a:ln>
        </p:spPr>
        <p:txBody>
          <a:bodyPr vert="horz" wrap="square" lIns="180000" tIns="10800" rIns="36000" bIns="10800" numCol="1" anchor="ctr" anchorCtr="0" compatLnSpc="1">
            <a:prstTxWarp prst="textNoShape">
              <a:avLst/>
            </a:prstTxWarp>
            <a:spAutoFit/>
          </a:bodyPr>
          <a:lstStyle/>
          <a:p>
            <a:pPr lvl="0"/>
            <a:r>
              <a:rPr lang="ko-KR" altLang="en-US"/>
              <a:t>单击此处编辑母版标题样式</a:t>
            </a:r>
          </a:p>
        </p:txBody>
      </p:sp>
      <p:sp>
        <p:nvSpPr>
          <p:cNvPr id="3078" name="Rectangle 6"/>
          <p:cNvSpPr>
            <a:spLocks noGrp="1" noChangeArrowheads="1"/>
          </p:cNvSpPr>
          <p:nvPr>
            <p:ph type="body" idx="1"/>
          </p:nvPr>
        </p:nvSpPr>
        <p:spPr bwMode="auto">
          <a:xfrm>
            <a:off x="542925" y="990600"/>
            <a:ext cx="8350250" cy="5641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a:t>单击此处编辑母版文本样式</a:t>
            </a:r>
          </a:p>
          <a:p>
            <a:pPr lvl="1"/>
            <a:r>
              <a:rPr lang="ko-KR" altLang="en-US"/>
              <a:t>第二级</a:t>
            </a:r>
          </a:p>
          <a:p>
            <a:pPr lvl="2"/>
            <a:r>
              <a:rPr lang="ko-KR" altLang="en-US"/>
              <a:t>第三级</a:t>
            </a:r>
          </a:p>
        </p:txBody>
      </p:sp>
      <p:pic>
        <p:nvPicPr>
          <p:cNvPr id="3079" name="Picture 7" descr="中国科学院院徽2"/>
          <p:cNvPicPr>
            <a:picLocks noChangeAspect="1" noChangeArrowheads="1"/>
          </p:cNvPicPr>
          <p:nvPr/>
        </p:nvPicPr>
        <p:blipFill>
          <a:blip r:embed="rId14" cstate="print"/>
          <a:srcRect/>
          <a:stretch>
            <a:fillRect/>
          </a:stretch>
        </p:blipFill>
        <p:spPr bwMode="auto">
          <a:xfrm>
            <a:off x="71438" y="149225"/>
            <a:ext cx="539750" cy="5381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34" r:id="rId12"/>
  </p:sldLayoutIdLst>
  <p:transition>
    <p:zoom/>
  </p:transition>
  <p:txStyles>
    <p:titleStyle>
      <a:lvl1pPr algn="l" rtl="0" eaLnBrk="0" fontAlgn="base" hangingPunct="0">
        <a:lnSpc>
          <a:spcPct val="80000"/>
        </a:lnSpc>
        <a:spcBef>
          <a:spcPct val="0"/>
        </a:spcBef>
        <a:spcAft>
          <a:spcPct val="0"/>
        </a:spcAft>
        <a:defRPr sz="3200" b="1">
          <a:solidFill>
            <a:schemeClr val="bg1"/>
          </a:solidFill>
          <a:latin typeface="Tahoma" pitchFamily="34" charset="0"/>
          <a:ea typeface="黑体" pitchFamily="2" charset="-122"/>
          <a:cs typeface="+mj-cs"/>
        </a:defRPr>
      </a:lvl1pPr>
      <a:lvl2pPr algn="l" rtl="0" eaLnBrk="0" fontAlgn="base" hangingPunct="0">
        <a:lnSpc>
          <a:spcPct val="80000"/>
        </a:lnSpc>
        <a:spcBef>
          <a:spcPct val="0"/>
        </a:spcBef>
        <a:spcAft>
          <a:spcPct val="0"/>
        </a:spcAft>
        <a:defRPr sz="3200" b="1">
          <a:solidFill>
            <a:schemeClr val="bg1"/>
          </a:solidFill>
          <a:latin typeface="Tahoma" pitchFamily="34" charset="0"/>
          <a:ea typeface="黑体" pitchFamily="2" charset="-122"/>
        </a:defRPr>
      </a:lvl2pPr>
      <a:lvl3pPr algn="l" rtl="0" eaLnBrk="0" fontAlgn="base" hangingPunct="0">
        <a:lnSpc>
          <a:spcPct val="80000"/>
        </a:lnSpc>
        <a:spcBef>
          <a:spcPct val="0"/>
        </a:spcBef>
        <a:spcAft>
          <a:spcPct val="0"/>
        </a:spcAft>
        <a:defRPr sz="3200" b="1">
          <a:solidFill>
            <a:schemeClr val="bg1"/>
          </a:solidFill>
          <a:latin typeface="Tahoma" pitchFamily="34" charset="0"/>
          <a:ea typeface="黑体" pitchFamily="2" charset="-122"/>
        </a:defRPr>
      </a:lvl3pPr>
      <a:lvl4pPr algn="l" rtl="0" eaLnBrk="0" fontAlgn="base" hangingPunct="0">
        <a:lnSpc>
          <a:spcPct val="80000"/>
        </a:lnSpc>
        <a:spcBef>
          <a:spcPct val="0"/>
        </a:spcBef>
        <a:spcAft>
          <a:spcPct val="0"/>
        </a:spcAft>
        <a:defRPr sz="3200" b="1">
          <a:solidFill>
            <a:schemeClr val="bg1"/>
          </a:solidFill>
          <a:latin typeface="Tahoma" pitchFamily="34" charset="0"/>
          <a:ea typeface="黑体" pitchFamily="2" charset="-122"/>
        </a:defRPr>
      </a:lvl4pPr>
      <a:lvl5pPr algn="l" rtl="0" eaLnBrk="0" fontAlgn="base" hangingPunct="0">
        <a:lnSpc>
          <a:spcPct val="80000"/>
        </a:lnSpc>
        <a:spcBef>
          <a:spcPct val="0"/>
        </a:spcBef>
        <a:spcAft>
          <a:spcPct val="0"/>
        </a:spcAft>
        <a:defRPr sz="3200" b="1">
          <a:solidFill>
            <a:schemeClr val="bg1"/>
          </a:solidFill>
          <a:latin typeface="Tahoma" pitchFamily="34" charset="0"/>
          <a:ea typeface="黑体" pitchFamily="2" charset="-122"/>
        </a:defRPr>
      </a:lvl5pPr>
      <a:lvl6pPr marL="457200" algn="l" rtl="0" eaLnBrk="1" fontAlgn="base" hangingPunct="1">
        <a:lnSpc>
          <a:spcPct val="80000"/>
        </a:lnSpc>
        <a:spcBef>
          <a:spcPct val="0"/>
        </a:spcBef>
        <a:spcAft>
          <a:spcPct val="0"/>
        </a:spcAft>
        <a:defRPr sz="3200" b="1">
          <a:solidFill>
            <a:schemeClr val="bg1"/>
          </a:solidFill>
          <a:latin typeface="黑体" pitchFamily="2" charset="-122"/>
          <a:ea typeface="宋体" pitchFamily="2" charset="-122"/>
        </a:defRPr>
      </a:lvl6pPr>
      <a:lvl7pPr marL="914400" algn="l" rtl="0" eaLnBrk="1" fontAlgn="base" hangingPunct="1">
        <a:lnSpc>
          <a:spcPct val="80000"/>
        </a:lnSpc>
        <a:spcBef>
          <a:spcPct val="0"/>
        </a:spcBef>
        <a:spcAft>
          <a:spcPct val="0"/>
        </a:spcAft>
        <a:defRPr sz="3200" b="1">
          <a:solidFill>
            <a:schemeClr val="bg1"/>
          </a:solidFill>
          <a:latin typeface="黑体" pitchFamily="2" charset="-122"/>
          <a:ea typeface="宋体" pitchFamily="2" charset="-122"/>
        </a:defRPr>
      </a:lvl7pPr>
      <a:lvl8pPr marL="1371600" algn="l" rtl="0" eaLnBrk="1" fontAlgn="base" hangingPunct="1">
        <a:lnSpc>
          <a:spcPct val="80000"/>
        </a:lnSpc>
        <a:spcBef>
          <a:spcPct val="0"/>
        </a:spcBef>
        <a:spcAft>
          <a:spcPct val="0"/>
        </a:spcAft>
        <a:defRPr sz="3200" b="1">
          <a:solidFill>
            <a:schemeClr val="bg1"/>
          </a:solidFill>
          <a:latin typeface="黑体" pitchFamily="2" charset="-122"/>
          <a:ea typeface="宋体" pitchFamily="2" charset="-122"/>
        </a:defRPr>
      </a:lvl8pPr>
      <a:lvl9pPr marL="1828800" algn="l" rtl="0" eaLnBrk="1" fontAlgn="base" hangingPunct="1">
        <a:lnSpc>
          <a:spcPct val="80000"/>
        </a:lnSpc>
        <a:spcBef>
          <a:spcPct val="0"/>
        </a:spcBef>
        <a:spcAft>
          <a:spcPct val="0"/>
        </a:spcAft>
        <a:defRPr sz="3200" b="1">
          <a:solidFill>
            <a:schemeClr val="bg1"/>
          </a:solidFill>
          <a:latin typeface="黑体" pitchFamily="2" charset="-122"/>
          <a:ea typeface="宋体" pitchFamily="2" charset="-122"/>
        </a:defRPr>
      </a:lvl9pPr>
    </p:titleStyle>
    <p:bodyStyle>
      <a:lvl1pPr marL="342900" indent="-342900" algn="just" rtl="0" eaLnBrk="0" fontAlgn="base" hangingPunct="0">
        <a:lnSpc>
          <a:spcPct val="110000"/>
        </a:lnSpc>
        <a:spcBef>
          <a:spcPct val="20000"/>
        </a:spcBef>
        <a:spcAft>
          <a:spcPct val="0"/>
        </a:spcAft>
        <a:buClr>
          <a:srgbClr val="000099"/>
        </a:buClr>
        <a:buFont typeface="Wingdings" pitchFamily="2" charset="2"/>
        <a:buChar char="v"/>
        <a:defRPr sz="2800" b="1">
          <a:solidFill>
            <a:srgbClr val="0000FF"/>
          </a:solidFill>
          <a:latin typeface="+mn-lt"/>
          <a:ea typeface="黑体" pitchFamily="2" charset="-122"/>
          <a:cs typeface="+mn-cs"/>
        </a:defRPr>
      </a:lvl1pPr>
      <a:lvl2pPr marL="874713" indent="-417513" algn="just" rtl="0" eaLnBrk="0" fontAlgn="base" hangingPunct="0">
        <a:lnSpc>
          <a:spcPct val="110000"/>
        </a:lnSpc>
        <a:spcBef>
          <a:spcPct val="20000"/>
        </a:spcBef>
        <a:spcAft>
          <a:spcPct val="0"/>
        </a:spcAft>
        <a:buClr>
          <a:schemeClr val="tx2"/>
        </a:buClr>
        <a:buFont typeface="Wingdings 2" pitchFamily="18" charset="2"/>
        <a:buChar char="²"/>
        <a:defRPr sz="2400" b="1">
          <a:solidFill>
            <a:schemeClr val="tx1"/>
          </a:solidFill>
          <a:latin typeface="华文细黑" pitchFamily="2" charset="-122"/>
          <a:ea typeface="黑体" pitchFamily="2" charset="-122"/>
        </a:defRPr>
      </a:lvl2pPr>
      <a:lvl3pPr marL="1217613" indent="-228600" algn="just" rtl="0" eaLnBrk="0" fontAlgn="base" hangingPunct="0">
        <a:lnSpc>
          <a:spcPct val="120000"/>
        </a:lnSpc>
        <a:spcBef>
          <a:spcPct val="20000"/>
        </a:spcBef>
        <a:spcAft>
          <a:spcPct val="0"/>
        </a:spcAft>
        <a:buClr>
          <a:schemeClr val="accent1"/>
        </a:buClr>
        <a:buFont typeface="Wingdings" pitchFamily="2" charset="2"/>
        <a:buChar char="ü"/>
        <a:defRPr sz="2000" b="1">
          <a:solidFill>
            <a:schemeClr val="tx1"/>
          </a:solidFill>
          <a:latin typeface="华文细黑" pitchFamily="2" charset="-122"/>
          <a:ea typeface="黑体" pitchFamily="2" charset="-122"/>
        </a:defRPr>
      </a:lvl3pPr>
      <a:lvl4pPr marL="1625600" indent="-228600" algn="l" rtl="0" eaLnBrk="0" fontAlgn="base" hangingPunct="0">
        <a:spcBef>
          <a:spcPct val="20000"/>
        </a:spcBef>
        <a:spcAft>
          <a:spcPct val="0"/>
        </a:spcAft>
        <a:buClr>
          <a:schemeClr val="tx1"/>
        </a:buClr>
        <a:buSzPct val="75000"/>
        <a:buFont typeface="Arial" charset="0"/>
        <a:buChar char="–"/>
        <a:defRPr sz="2000">
          <a:solidFill>
            <a:schemeClr val="tx1"/>
          </a:solidFill>
          <a:latin typeface="Verdana" pitchFamily="34" charset="0"/>
          <a:ea typeface="+mn-ea"/>
        </a:defRPr>
      </a:lvl4pPr>
      <a:lvl5pPr marL="2057400" indent="-228600" algn="l" rtl="0" eaLnBrk="0" fontAlgn="base" hangingPunct="0">
        <a:spcBef>
          <a:spcPct val="20000"/>
        </a:spcBef>
        <a:spcAft>
          <a:spcPct val="0"/>
        </a:spcAft>
        <a:buClr>
          <a:schemeClr val="accent1"/>
        </a:buClr>
        <a:buSzPct val="60000"/>
        <a:buFont typeface="Wingdings" pitchFamily="2" charset="2"/>
        <a:buChar char="l"/>
        <a:defRPr sz="2000">
          <a:solidFill>
            <a:schemeClr val="tx1"/>
          </a:solidFill>
          <a:latin typeface="Verdana" pitchFamily="34" charset="0"/>
          <a:ea typeface="+mn-ea"/>
        </a:defRPr>
      </a:lvl5pPr>
      <a:lvl6pPr marL="2514600" indent="-228600" algn="l" rtl="0" eaLnBrk="1" fontAlgn="base" hangingPunct="1">
        <a:spcBef>
          <a:spcPct val="20000"/>
        </a:spcBef>
        <a:spcAft>
          <a:spcPct val="0"/>
        </a:spcAft>
        <a:buClr>
          <a:schemeClr val="accent1"/>
        </a:buClr>
        <a:buSzPct val="60000"/>
        <a:buFont typeface="Wingdings" pitchFamily="2" charset="2"/>
        <a:buChar char="l"/>
        <a:defRPr sz="2000">
          <a:solidFill>
            <a:schemeClr val="tx1"/>
          </a:solidFill>
          <a:latin typeface="Verdana" pitchFamily="34" charset="0"/>
          <a:ea typeface="+mn-ea"/>
        </a:defRPr>
      </a:lvl6pPr>
      <a:lvl7pPr marL="2971800" indent="-228600" algn="l" rtl="0" eaLnBrk="1" fontAlgn="base" hangingPunct="1">
        <a:spcBef>
          <a:spcPct val="20000"/>
        </a:spcBef>
        <a:spcAft>
          <a:spcPct val="0"/>
        </a:spcAft>
        <a:buClr>
          <a:schemeClr val="accent1"/>
        </a:buClr>
        <a:buSzPct val="60000"/>
        <a:buFont typeface="Wingdings" pitchFamily="2" charset="2"/>
        <a:buChar char="l"/>
        <a:defRPr sz="2000">
          <a:solidFill>
            <a:schemeClr val="tx1"/>
          </a:solidFill>
          <a:latin typeface="Verdana" pitchFamily="34" charset="0"/>
          <a:ea typeface="+mn-ea"/>
        </a:defRPr>
      </a:lvl7pPr>
      <a:lvl8pPr marL="3429000" indent="-228600" algn="l" rtl="0" eaLnBrk="1" fontAlgn="base" hangingPunct="1">
        <a:spcBef>
          <a:spcPct val="20000"/>
        </a:spcBef>
        <a:spcAft>
          <a:spcPct val="0"/>
        </a:spcAft>
        <a:buClr>
          <a:schemeClr val="accent1"/>
        </a:buClr>
        <a:buSzPct val="60000"/>
        <a:buFont typeface="Wingdings" pitchFamily="2" charset="2"/>
        <a:buChar char="l"/>
        <a:defRPr sz="2000">
          <a:solidFill>
            <a:schemeClr val="tx1"/>
          </a:solidFill>
          <a:latin typeface="Verdana" pitchFamily="34" charset="0"/>
          <a:ea typeface="+mn-ea"/>
        </a:defRPr>
      </a:lvl8pPr>
      <a:lvl9pPr marL="3886200" indent="-228600" algn="l" rtl="0" eaLnBrk="1" fontAlgn="base" hangingPunct="1">
        <a:spcBef>
          <a:spcPct val="20000"/>
        </a:spcBef>
        <a:spcAft>
          <a:spcPct val="0"/>
        </a:spcAft>
        <a:buClr>
          <a:schemeClr val="accent1"/>
        </a:buClr>
        <a:buSzPct val="60000"/>
        <a:buFont typeface="Wingdings" pitchFamily="2" charset="2"/>
        <a:buChar char="l"/>
        <a:defRPr sz="2000">
          <a:solidFill>
            <a:schemeClr val="tx1"/>
          </a:solidFill>
          <a:latin typeface="Verdana" pitchFamily="34"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任意多边形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latin typeface="Arial" pitchFamily="34" charset="0"/>
            </a:endParaRPr>
          </a:p>
        </p:txBody>
      </p:sp>
      <p:sp>
        <p:nvSpPr>
          <p:cNvPr id="2051" name="任意多边形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w="9525" cap="flat" cmpd="sng" algn="ctr">
            <a:noFill/>
            <a:prstDash val="solid"/>
            <a:round/>
            <a:headEnd type="none" w="med" len="med"/>
            <a:tailEnd type="none" w="med" len="med"/>
          </a:ln>
        </p:spPr>
        <p:txBody>
          <a:bodyPr/>
          <a:lstStyle/>
          <a:p>
            <a:pPr>
              <a:defRPr/>
            </a:pPr>
            <a:endParaRPr lang="zh-CN" altLang="en-US"/>
          </a:p>
        </p:txBody>
      </p:sp>
      <p:sp>
        <p:nvSpPr>
          <p:cNvPr id="14" name="直角三角形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5" name="直接连接符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标题占位符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zh-CN" altLang="en-US"/>
              <a:t>单击此处编辑母版标题样式</a:t>
            </a:r>
            <a:endParaRPr lang="en-US"/>
          </a:p>
        </p:txBody>
      </p:sp>
      <p:sp>
        <p:nvSpPr>
          <p:cNvPr id="4105" name="文本占位符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sp>
        <p:nvSpPr>
          <p:cNvPr id="10" name="日期占位符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latin typeface="Arial" pitchFamily="34" charset="0"/>
              </a:defRPr>
            </a:lvl1pPr>
            <a:extLst/>
          </a:lstStyle>
          <a:p>
            <a:pPr>
              <a:defRPr/>
            </a:pPr>
            <a:fld id="{7A0BA4E4-7DBD-4E9E-A86F-0602B89B58AF}" type="datetimeFigureOut">
              <a:rPr lang="en-US"/>
              <a:pPr>
                <a:defRPr/>
              </a:pPr>
              <a:t>10/29/2018</a:t>
            </a:fld>
            <a:endParaRPr lang="en-US" dirty="0"/>
          </a:p>
        </p:txBody>
      </p:sp>
      <p:sp>
        <p:nvSpPr>
          <p:cNvPr id="22" name="页脚占位符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latin typeface="Arial" pitchFamily="34" charset="0"/>
              </a:defRPr>
            </a:lvl1pPr>
            <a:extLst/>
          </a:lstStyle>
          <a:p>
            <a:pPr>
              <a:defRPr/>
            </a:pPr>
            <a:endParaRPr lang="en-US"/>
          </a:p>
        </p:txBody>
      </p:sp>
      <p:sp>
        <p:nvSpPr>
          <p:cNvPr id="18" name="灯片编号占位符 17"/>
          <p:cNvSpPr>
            <a:spLocks noGrp="1"/>
          </p:cNvSpPr>
          <p:nvPr>
            <p:ph type="sldNum" sz="quarter" idx="4"/>
          </p:nvPr>
        </p:nvSpPr>
        <p:spPr>
          <a:xfrm>
            <a:off x="8647113" y="6408738"/>
            <a:ext cx="366712" cy="365125"/>
          </a:xfrm>
          <a:prstGeom prst="rect">
            <a:avLst/>
          </a:prstGeom>
        </p:spPr>
        <p:txBody>
          <a:bodyPr vert="horz" anchor="b"/>
          <a:lstStyle>
            <a:lvl1pPr algn="r" eaLnBrk="1" latinLnBrk="0" hangingPunct="1">
              <a:defRPr kumimoji="0" sz="1000" b="0">
                <a:solidFill>
                  <a:schemeClr val="tx1"/>
                </a:solidFill>
                <a:latin typeface="Arial" pitchFamily="34" charset="0"/>
              </a:defRPr>
            </a:lvl1pPr>
            <a:extLst/>
          </a:lstStyle>
          <a:p>
            <a:pPr>
              <a:defRPr/>
            </a:pPr>
            <a:fld id="{241F1284-9E37-466D-8829-114FA08A823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7" r:id="rId1"/>
    <p:sldLayoutId id="2147484123" r:id="rId2"/>
    <p:sldLayoutId id="2147484128" r:id="rId3"/>
    <p:sldLayoutId id="2147484129" r:id="rId4"/>
    <p:sldLayoutId id="2147484130" r:id="rId5"/>
    <p:sldLayoutId id="2147484131" r:id="rId6"/>
    <p:sldLayoutId id="2147484124" r:id="rId7"/>
    <p:sldLayoutId id="2147484132" r:id="rId8"/>
    <p:sldLayoutId id="2147484133" r:id="rId9"/>
    <p:sldLayoutId id="2147484125" r:id="rId10"/>
    <p:sldLayoutId id="2147484126" r:id="rId11"/>
  </p:sldLayoutIdLst>
  <p:transition>
    <p:zoom/>
  </p:transition>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ea typeface="黑体" pitchFamily="49" charset="-122"/>
        </a:defRPr>
      </a:lvl2pPr>
      <a:lvl3pPr algn="l" rtl="0" eaLnBrk="0" fontAlgn="base" hangingPunct="0">
        <a:spcBef>
          <a:spcPct val="0"/>
        </a:spcBef>
        <a:spcAft>
          <a:spcPct val="0"/>
        </a:spcAft>
        <a:defRPr sz="4100" b="1">
          <a:solidFill>
            <a:schemeClr val="tx2"/>
          </a:solidFill>
          <a:latin typeface="Lucida Sans Unicode" pitchFamily="34" charset="0"/>
          <a:ea typeface="黑体" pitchFamily="49" charset="-122"/>
        </a:defRPr>
      </a:lvl3pPr>
      <a:lvl4pPr algn="l" rtl="0" eaLnBrk="0" fontAlgn="base" hangingPunct="0">
        <a:spcBef>
          <a:spcPct val="0"/>
        </a:spcBef>
        <a:spcAft>
          <a:spcPct val="0"/>
        </a:spcAft>
        <a:defRPr sz="4100" b="1">
          <a:solidFill>
            <a:schemeClr val="tx2"/>
          </a:solidFill>
          <a:latin typeface="Lucida Sans Unicode" pitchFamily="34" charset="0"/>
          <a:ea typeface="黑体" pitchFamily="49" charset="-122"/>
        </a:defRPr>
      </a:lvl4pPr>
      <a:lvl5pPr algn="l" rtl="0" eaLnBrk="0" fontAlgn="base" hangingPunct="0">
        <a:spcBef>
          <a:spcPct val="0"/>
        </a:spcBef>
        <a:spcAft>
          <a:spcPct val="0"/>
        </a:spcAft>
        <a:defRPr sz="4100" b="1">
          <a:solidFill>
            <a:schemeClr val="tx2"/>
          </a:solidFill>
          <a:latin typeface="Lucida Sans Unicode" pitchFamily="34" charset="0"/>
          <a:ea typeface="黑体" pitchFamily="49" charset="-122"/>
        </a:defRPr>
      </a:lvl5pPr>
      <a:lvl6pPr marL="457200" algn="l" rtl="0" fontAlgn="base">
        <a:spcBef>
          <a:spcPct val="0"/>
        </a:spcBef>
        <a:spcAft>
          <a:spcPct val="0"/>
        </a:spcAft>
        <a:defRPr sz="4100" b="1">
          <a:solidFill>
            <a:schemeClr val="tx2"/>
          </a:solidFill>
          <a:latin typeface="Lucida Sans Unicode" pitchFamily="34" charset="0"/>
          <a:ea typeface="黑体" pitchFamily="49" charset="-122"/>
        </a:defRPr>
      </a:lvl6pPr>
      <a:lvl7pPr marL="914400" algn="l" rtl="0" fontAlgn="base">
        <a:spcBef>
          <a:spcPct val="0"/>
        </a:spcBef>
        <a:spcAft>
          <a:spcPct val="0"/>
        </a:spcAft>
        <a:defRPr sz="4100" b="1">
          <a:solidFill>
            <a:schemeClr val="tx2"/>
          </a:solidFill>
          <a:latin typeface="Lucida Sans Unicode" pitchFamily="34" charset="0"/>
          <a:ea typeface="黑体" pitchFamily="49" charset="-122"/>
        </a:defRPr>
      </a:lvl7pPr>
      <a:lvl8pPr marL="1371600" algn="l" rtl="0" fontAlgn="base">
        <a:spcBef>
          <a:spcPct val="0"/>
        </a:spcBef>
        <a:spcAft>
          <a:spcPct val="0"/>
        </a:spcAft>
        <a:defRPr sz="4100" b="1">
          <a:solidFill>
            <a:schemeClr val="tx2"/>
          </a:solidFill>
          <a:latin typeface="Lucida Sans Unicode" pitchFamily="34" charset="0"/>
          <a:ea typeface="黑体" pitchFamily="49" charset="-122"/>
        </a:defRPr>
      </a:lvl8pPr>
      <a:lvl9pPr marL="1828800" algn="l" rtl="0" fontAlgn="base">
        <a:spcBef>
          <a:spcPct val="0"/>
        </a:spcBef>
        <a:spcAft>
          <a:spcPct val="0"/>
        </a:spcAft>
        <a:defRPr sz="4100" b="1">
          <a:solidFill>
            <a:schemeClr val="tx2"/>
          </a:solidFill>
          <a:latin typeface="Lucida Sans Unicode" pitchFamily="34" charset="0"/>
          <a:ea typeface="黑体" pitchFamily="49" charset="-122"/>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357190" y="1916832"/>
            <a:ext cx="8501090" cy="1503040"/>
          </a:xfrm>
        </p:spPr>
        <p:txBody>
          <a:bodyPr>
            <a:noAutofit/>
          </a:bodyPr>
          <a:lstStyle/>
          <a:p>
            <a:pPr algn="ctr" eaLnBrk="1" fontAlgn="auto" hangingPunct="1">
              <a:lnSpc>
                <a:spcPct val="110000"/>
              </a:lnSpc>
              <a:spcAft>
                <a:spcPts val="0"/>
              </a:spcAft>
              <a:defRPr/>
            </a:pPr>
            <a:r>
              <a:rPr lang="en-US" altLang="zh-CN" sz="4400" dirty="0">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rPr>
              <a:t>The MPD </a:t>
            </a:r>
            <a:r>
              <a:rPr lang="en-US" altLang="zh-CN" sz="4400" dirty="0" smtClean="0">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rPr>
              <a:t>Group </a:t>
            </a:r>
            <a:r>
              <a:rPr lang="en-US" altLang="zh-CN" sz="4400" dirty="0">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rPr>
              <a:t>at </a:t>
            </a:r>
            <a:r>
              <a:rPr lang="en-US" altLang="zh-CN" sz="4400" dirty="0" smtClean="0">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rPr>
              <a:t>IMP China </a:t>
            </a:r>
            <a:endParaRPr lang="en-US" altLang="zh-CN" sz="4400" dirty="0">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12291" name="Picture 6" descr="IMP2"/>
          <p:cNvPicPr>
            <a:picLocks noChangeAspect="1" noChangeArrowheads="1"/>
          </p:cNvPicPr>
          <p:nvPr/>
        </p:nvPicPr>
        <p:blipFill>
          <a:blip r:embed="rId2" cstate="print"/>
          <a:srcRect/>
          <a:stretch>
            <a:fillRect/>
          </a:stretch>
        </p:blipFill>
        <p:spPr bwMode="auto">
          <a:xfrm>
            <a:off x="0" y="0"/>
            <a:ext cx="4017963" cy="720725"/>
          </a:xfrm>
          <a:prstGeom prst="rect">
            <a:avLst/>
          </a:prstGeom>
          <a:noFill/>
          <a:ln w="9525">
            <a:noFill/>
            <a:miter lim="800000"/>
            <a:headEnd/>
            <a:tailEnd/>
          </a:ln>
        </p:spPr>
      </p:pic>
      <p:pic>
        <p:nvPicPr>
          <p:cNvPr id="12292" name="图片 11" descr="中国科学院.jpg"/>
          <p:cNvPicPr>
            <a:picLocks noChangeAspect="1"/>
          </p:cNvPicPr>
          <p:nvPr/>
        </p:nvPicPr>
        <p:blipFill>
          <a:blip r:embed="rId3" cstate="print"/>
          <a:srcRect/>
          <a:stretch>
            <a:fillRect/>
          </a:stretch>
        </p:blipFill>
        <p:spPr bwMode="auto">
          <a:xfrm>
            <a:off x="8072438" y="22225"/>
            <a:ext cx="1046162" cy="977900"/>
          </a:xfrm>
          <a:prstGeom prst="rect">
            <a:avLst/>
          </a:prstGeom>
          <a:noFill/>
          <a:ln w="9525">
            <a:noFill/>
            <a:miter lim="800000"/>
            <a:headEnd/>
            <a:tailEnd/>
          </a:ln>
        </p:spPr>
      </p:pic>
      <p:sp>
        <p:nvSpPr>
          <p:cNvPr id="30726" name="矩形 11"/>
          <p:cNvSpPr>
            <a:spLocks noChangeArrowheads="1"/>
          </p:cNvSpPr>
          <p:nvPr/>
        </p:nvSpPr>
        <p:spPr bwMode="auto">
          <a:xfrm>
            <a:off x="3059832" y="4365625"/>
            <a:ext cx="5798448" cy="1477328"/>
          </a:xfrm>
          <a:prstGeom prst="rect">
            <a:avLst/>
          </a:prstGeom>
          <a:noFill/>
          <a:ln w="9525">
            <a:noFill/>
            <a:miter lim="800000"/>
            <a:headEnd/>
            <a:tailEnd/>
          </a:ln>
        </p:spPr>
        <p:txBody>
          <a:bodyPr wrap="square">
            <a:spAutoFit/>
          </a:bodyPr>
          <a:lstStyle/>
          <a:p>
            <a:pPr algn="r">
              <a:defRPr/>
            </a:pPr>
            <a:r>
              <a:rPr lang="en-US" altLang="zh-CN" sz="3000" b="1" dirty="0">
                <a:effectLst>
                  <a:outerShdw blurRad="38100" dist="38100" dir="2700000" algn="tl">
                    <a:srgbClr val="000000">
                      <a:alpha val="43137"/>
                    </a:srgbClr>
                  </a:outerShdw>
                </a:effectLst>
                <a:latin typeface="华文楷体" pitchFamily="2" charset="-122"/>
                <a:ea typeface="华文楷体" pitchFamily="2" charset="-122"/>
                <a:cs typeface="Times New Roman" pitchFamily="18" charset="0"/>
              </a:rPr>
              <a:t>Chengxin Zhao</a:t>
            </a:r>
          </a:p>
          <a:p>
            <a:pPr algn="r">
              <a:defRPr/>
            </a:pPr>
            <a:r>
              <a:rPr lang="en-US" altLang="zh-CN" sz="3000" b="1" dirty="0">
                <a:effectLst>
                  <a:outerShdw blurRad="38100" dist="38100" dir="2700000" algn="tl">
                    <a:srgbClr val="000000">
                      <a:alpha val="43137"/>
                    </a:srgbClr>
                  </a:outerShdw>
                </a:effectLst>
                <a:latin typeface="华文楷体" pitchFamily="2" charset="-122"/>
                <a:ea typeface="华文楷体" pitchFamily="2" charset="-122"/>
                <a:cs typeface="Times New Roman" pitchFamily="18" charset="0"/>
              </a:rPr>
              <a:t>Institute of Modern Physics </a:t>
            </a:r>
          </a:p>
          <a:p>
            <a:pPr algn="r">
              <a:defRPr/>
            </a:pPr>
            <a:r>
              <a:rPr lang="en-US" altLang="zh-CN" sz="3000" b="1" dirty="0">
                <a:effectLst>
                  <a:outerShdw blurRad="38100" dist="38100" dir="2700000" algn="tl">
                    <a:srgbClr val="000000">
                      <a:alpha val="43137"/>
                    </a:srgbClr>
                  </a:outerShdw>
                </a:effectLst>
                <a:latin typeface="华文楷体" pitchFamily="2" charset="-122"/>
                <a:ea typeface="华文楷体" pitchFamily="2" charset="-122"/>
                <a:cs typeface="Times New Roman" pitchFamily="18" charset="0"/>
              </a:rPr>
              <a:t>Chinese Academy of Science </a:t>
            </a:r>
          </a:p>
        </p:txBody>
      </p:sp>
      <p:pic>
        <p:nvPicPr>
          <p:cNvPr id="6" name="图片 4">
            <a:extLst>
              <a:ext uri="{FF2B5EF4-FFF2-40B4-BE49-F238E27FC236}">
                <a16:creationId xmlns:a16="http://schemas.microsoft.com/office/drawing/2014/main" id="{8800F099-919D-4007-9DA6-6990B04CA6DA}"/>
              </a:ext>
            </a:extLst>
          </p:cNvPr>
          <p:cNvPicPr>
            <a:picLocks noChangeAspect="1"/>
          </p:cNvPicPr>
          <p:nvPr/>
        </p:nvPicPr>
        <p:blipFill>
          <a:blip r:embed="rId4"/>
          <a:stretch>
            <a:fillRect/>
          </a:stretch>
        </p:blipFill>
        <p:spPr>
          <a:xfrm>
            <a:off x="833264" y="3501008"/>
            <a:ext cx="2514600" cy="2828925"/>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A8DB2F-939F-4681-99AF-912FB8C47515}"/>
              </a:ext>
            </a:extLst>
          </p:cNvPr>
          <p:cNvSpPr>
            <a:spLocks noGrp="1"/>
          </p:cNvSpPr>
          <p:nvPr>
            <p:ph type="title"/>
          </p:nvPr>
        </p:nvSpPr>
        <p:spPr>
          <a:xfrm>
            <a:off x="652463" y="-184323"/>
            <a:ext cx="8240712" cy="1203673"/>
          </a:xfrm>
        </p:spPr>
        <p:txBody>
          <a:bodyPr/>
          <a:lstStyle/>
          <a:p>
            <a:pPr algn="ctr"/>
            <a:r>
              <a:rPr lang="en-US" kern="1200" dirty="0">
                <a:latin typeface="Arial" panose="020B0604020202020204"/>
                <a:cs typeface="Arial" panose="020B0604020202020204"/>
              </a:rPr>
              <a:t/>
            </a:r>
            <a:br>
              <a:rPr lang="en-US" kern="1200" dirty="0">
                <a:latin typeface="Arial" panose="020B0604020202020204"/>
                <a:cs typeface="Arial" panose="020B0604020202020204"/>
              </a:rPr>
            </a:br>
            <a:r>
              <a:rPr lang="en-US" kern="1200" dirty="0">
                <a:latin typeface="Arial" panose="020B0604020202020204"/>
                <a:cs typeface="Arial" panose="020B0604020202020204"/>
              </a:rPr>
              <a:t>IC design – Silicon Detector</a:t>
            </a:r>
            <a:br>
              <a:rPr lang="en-US" kern="1200" dirty="0">
                <a:latin typeface="Arial" panose="020B0604020202020204"/>
                <a:cs typeface="Arial" panose="020B0604020202020204"/>
              </a:rPr>
            </a:br>
            <a:endParaRPr lang="en-US" dirty="0"/>
          </a:p>
        </p:txBody>
      </p:sp>
      <p:sp>
        <p:nvSpPr>
          <p:cNvPr id="4" name="文本框 3">
            <a:extLst>
              <a:ext uri="{FF2B5EF4-FFF2-40B4-BE49-F238E27FC236}">
                <a16:creationId xmlns:a16="http://schemas.microsoft.com/office/drawing/2014/main" id="{DB7C257A-280F-483E-A31F-74CF480CC266}"/>
              </a:ext>
            </a:extLst>
          </p:cNvPr>
          <p:cNvSpPr txBox="1"/>
          <p:nvPr/>
        </p:nvSpPr>
        <p:spPr>
          <a:xfrm>
            <a:off x="691574" y="1055385"/>
            <a:ext cx="2152610" cy="461665"/>
          </a:xfrm>
          <a:prstGeom prst="rect">
            <a:avLst/>
          </a:prstGeom>
          <a:noFill/>
        </p:spPr>
        <p:txBody>
          <a:bodyPr>
            <a:spAutoFit/>
          </a:bodyPr>
          <a:lstStyle/>
          <a:p>
            <a:pPr algn="ctr" fontAlgn="auto">
              <a:spcBef>
                <a:spcPts val="0"/>
              </a:spcBef>
              <a:spcAft>
                <a:spcPts val="0"/>
              </a:spcAft>
              <a:defRPr/>
            </a:pPr>
            <a:r>
              <a:rPr lang="en-US" altLang="zh-CN" sz="2400" b="1" dirty="0">
                <a:solidFill>
                  <a:schemeClr val="tx2"/>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Amplifier </a:t>
            </a:r>
            <a:endParaRPr lang="zh-CN" altLang="en-US" sz="2400" b="1" dirty="0">
              <a:solidFill>
                <a:schemeClr val="tx2"/>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pic>
        <p:nvPicPr>
          <p:cNvPr id="5" name="Picture 3">
            <a:extLst>
              <a:ext uri="{FF2B5EF4-FFF2-40B4-BE49-F238E27FC236}">
                <a16:creationId xmlns:a16="http://schemas.microsoft.com/office/drawing/2014/main" id="{AD8FEBB1-D1A1-4AEE-B774-EE439164BB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3867" y="4869160"/>
            <a:ext cx="181292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B06E53E3-E8F0-4F25-8017-DE224691385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576477" y="1553085"/>
            <a:ext cx="2267707" cy="30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0E7A4D22-64D4-461B-B14A-783B574BDAC5}"/>
              </a:ext>
            </a:extLst>
          </p:cNvPr>
          <p:cNvGrpSpPr/>
          <p:nvPr/>
        </p:nvGrpSpPr>
        <p:grpSpPr>
          <a:xfrm>
            <a:off x="4067944" y="1238010"/>
            <a:ext cx="4224709" cy="1929897"/>
            <a:chOff x="1390762" y="1598000"/>
            <a:chExt cx="11557487" cy="4978616"/>
          </a:xfrm>
        </p:grpSpPr>
        <p:pic>
          <p:nvPicPr>
            <p:cNvPr id="8" name="Picture" descr="芯片整体版图">
              <a:extLst>
                <a:ext uri="{FF2B5EF4-FFF2-40B4-BE49-F238E27FC236}">
                  <a16:creationId xmlns:a16="http://schemas.microsoft.com/office/drawing/2014/main" id="{08FD6197-DE75-4A71-9DF2-EF3BB1F65CAF}"/>
                </a:ext>
              </a:extLst>
            </p:cNvPr>
            <p:cNvPicPr/>
            <p:nvPr/>
          </p:nvPicPr>
          <p:blipFill>
            <a:blip r:embed="rId6" cstate="print">
              <a:extLst>
                <a:ext uri="{28A0092B-C50C-407E-A947-70E740481C1C}">
                  <a14:useLocalDpi xmlns:a14="http://schemas.microsoft.com/office/drawing/2010/main"/>
                </a:ext>
              </a:extLst>
            </a:blip>
            <a:stretch>
              <a:fillRect/>
            </a:stretch>
          </p:blipFill>
          <p:spPr bwMode="auto">
            <a:xfrm>
              <a:off x="1390762" y="1598000"/>
              <a:ext cx="7615125" cy="3696962"/>
            </a:xfrm>
            <a:prstGeom prst="rect">
              <a:avLst/>
            </a:prstGeom>
            <a:noFill/>
            <a:ln w="9525">
              <a:noFill/>
              <a:headEnd/>
              <a:tailEnd/>
            </a:ln>
          </p:spPr>
        </p:pic>
        <p:sp>
          <p:nvSpPr>
            <p:cNvPr id="9" name="文本框 8">
              <a:extLst>
                <a:ext uri="{FF2B5EF4-FFF2-40B4-BE49-F238E27FC236}">
                  <a16:creationId xmlns:a16="http://schemas.microsoft.com/office/drawing/2014/main" id="{0F295F98-CC27-4A85-AFB0-46BBCF5244D5}"/>
                </a:ext>
              </a:extLst>
            </p:cNvPr>
            <p:cNvSpPr txBox="1"/>
            <p:nvPr/>
          </p:nvSpPr>
          <p:spPr>
            <a:xfrm>
              <a:off x="2375719" y="5385644"/>
              <a:ext cx="10572530" cy="1190972"/>
            </a:xfrm>
            <a:prstGeom prst="rect">
              <a:avLst/>
            </a:prstGeom>
            <a:noFill/>
          </p:spPr>
          <p:txBody>
            <a:bodyPr wrap="square">
              <a:spAutoFit/>
            </a:bodyPr>
            <a:lstStyle/>
            <a:p>
              <a:pPr algn="ctr" fontAlgn="auto">
                <a:spcBef>
                  <a:spcPts val="0"/>
                </a:spcBef>
                <a:spcAft>
                  <a:spcPts val="0"/>
                </a:spcAft>
                <a:defRPr/>
              </a:pPr>
              <a:r>
                <a:rPr lang="en-US" altLang="zh-CN" sz="2400" b="1" dirty="0">
                  <a:solidFill>
                    <a:schemeClr val="tx2"/>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Shaper</a:t>
              </a:r>
              <a:r>
                <a:rPr lang="en-US" altLang="zh-CN" sz="1400" b="1" dirty="0">
                  <a:solidFill>
                    <a:schemeClr val="tx2"/>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rPr>
                <a:t> </a:t>
              </a:r>
              <a:endParaRPr lang="zh-CN" altLang="en-US" sz="1400" b="1" dirty="0">
                <a:solidFill>
                  <a:schemeClr val="tx2"/>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endParaRPr>
            </a:p>
          </p:txBody>
        </p:sp>
      </p:grpSp>
      <p:pic>
        <p:nvPicPr>
          <p:cNvPr id="10" name="Picture 4">
            <a:extLst>
              <a:ext uri="{FF2B5EF4-FFF2-40B4-BE49-F238E27FC236}">
                <a16:creationId xmlns:a16="http://schemas.microsoft.com/office/drawing/2014/main" id="{BD4C2C88-EC3F-4CF8-8E34-CC1D71B9F1F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36296" y="1507800"/>
            <a:ext cx="1535006" cy="99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本框 22">
            <a:extLst>
              <a:ext uri="{FF2B5EF4-FFF2-40B4-BE49-F238E27FC236}">
                <a16:creationId xmlns:a16="http://schemas.microsoft.com/office/drawing/2014/main" id="{B8D4F2E5-1B84-47D7-BC01-6A1EBD678BB9}"/>
              </a:ext>
            </a:extLst>
          </p:cNvPr>
          <p:cNvSpPr txBox="1"/>
          <p:nvPr/>
        </p:nvSpPr>
        <p:spPr>
          <a:xfrm>
            <a:off x="4908380" y="6024799"/>
            <a:ext cx="2903876" cy="400110"/>
          </a:xfrm>
          <a:prstGeom prst="rect">
            <a:avLst/>
          </a:prstGeom>
          <a:noFill/>
        </p:spPr>
        <p:txBody>
          <a:bodyPr wrap="square">
            <a:spAutoFit/>
          </a:bodyPr>
          <a:lstStyle/>
          <a:p>
            <a:pPr algn="ctr" fontAlgn="auto">
              <a:spcBef>
                <a:spcPts val="0"/>
              </a:spcBef>
              <a:spcAft>
                <a:spcPts val="0"/>
              </a:spcAft>
              <a:defRPr/>
            </a:pPr>
            <a:r>
              <a:rPr lang="en-US" altLang="zh-CN" sz="2000" b="1" dirty="0">
                <a:solidFill>
                  <a:schemeClr val="tx2"/>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Test Board</a:t>
            </a:r>
            <a:endParaRPr lang="zh-CN" altLang="en-US" sz="1400" b="1" dirty="0">
              <a:solidFill>
                <a:schemeClr val="tx2"/>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endParaRPr>
          </a:p>
        </p:txBody>
      </p:sp>
      <p:pic>
        <p:nvPicPr>
          <p:cNvPr id="24" name="图片 23">
            <a:extLst>
              <a:ext uri="{FF2B5EF4-FFF2-40B4-BE49-F238E27FC236}">
                <a16:creationId xmlns:a16="http://schemas.microsoft.com/office/drawing/2014/main" id="{9557F975-8035-4EB9-AE11-F6CF651EE43C}"/>
              </a:ext>
            </a:extLst>
          </p:cNvPr>
          <p:cNvPicPr/>
          <p:nvPr/>
        </p:nvPicPr>
        <p:blipFill rotWithShape="1">
          <a:blip r:embed="rId8" cstate="print">
            <a:extLst>
              <a:ext uri="{28A0092B-C50C-407E-A947-70E740481C1C}">
                <a14:useLocalDpi xmlns:a14="http://schemas.microsoft.com/office/drawing/2010/main"/>
              </a:ext>
            </a:extLst>
          </a:blip>
          <a:srcRect t="2166" r="2254" b="6026"/>
          <a:stretch/>
        </p:blipFill>
        <p:spPr>
          <a:xfrm>
            <a:off x="4209833" y="3241847"/>
            <a:ext cx="4072019" cy="2782952"/>
          </a:xfrm>
          <a:prstGeom prst="rect">
            <a:avLst/>
          </a:prstGeom>
        </p:spPr>
      </p:pic>
    </p:spTree>
    <p:extLst>
      <p:ext uri="{BB962C8B-B14F-4D97-AF65-F5344CB8AC3E}">
        <p14:creationId xmlns:p14="http://schemas.microsoft.com/office/powerpoint/2010/main" val="2953268962"/>
      </p:ext>
    </p:extLst>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D8EA1286-E383-470B-AFC8-F880B3F95911}"/>
              </a:ext>
            </a:extLst>
          </p:cNvPr>
          <p:cNvSpPr txBox="1">
            <a:spLocks/>
          </p:cNvSpPr>
          <p:nvPr/>
        </p:nvSpPr>
        <p:spPr>
          <a:xfrm>
            <a:off x="812714" y="187670"/>
            <a:ext cx="8268271" cy="4889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panose="020B0604020202020204"/>
                <a:ea typeface="+mj-ea"/>
                <a:cs typeface="Arial" panose="020B0604020202020204"/>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panose="020B0604020202020204"/>
                <a:ea typeface="+mj-ea"/>
                <a:cs typeface="Arial" panose="020B0604020202020204"/>
              </a:rPr>
              <a:t>IC design –  Pixel Detector</a:t>
            </a:r>
          </a:p>
        </p:txBody>
      </p:sp>
      <p:pic>
        <p:nvPicPr>
          <p:cNvPr id="5" name="图片 4">
            <a:extLst>
              <a:ext uri="{FF2B5EF4-FFF2-40B4-BE49-F238E27FC236}">
                <a16:creationId xmlns:a16="http://schemas.microsoft.com/office/drawing/2014/main" id="{6EBDE5DC-CF04-42BD-93FB-D94186EF2399}"/>
              </a:ext>
            </a:extLst>
          </p:cNvPr>
          <p:cNvPicPr>
            <a:picLocks noChangeAspect="1"/>
          </p:cNvPicPr>
          <p:nvPr/>
        </p:nvPicPr>
        <p:blipFill>
          <a:blip r:embed="rId3"/>
          <a:stretch>
            <a:fillRect/>
          </a:stretch>
        </p:blipFill>
        <p:spPr>
          <a:xfrm>
            <a:off x="4834030" y="1851252"/>
            <a:ext cx="3475277" cy="2735878"/>
          </a:xfrm>
          <a:prstGeom prst="rect">
            <a:avLst/>
          </a:prstGeom>
          <a:noFill/>
          <a:ln w="9525">
            <a:noFill/>
          </a:ln>
        </p:spPr>
      </p:pic>
      <p:pic>
        <p:nvPicPr>
          <p:cNvPr id="77" name="图片 1" descr="Frontend">
            <a:extLst>
              <a:ext uri="{FF2B5EF4-FFF2-40B4-BE49-F238E27FC236}">
                <a16:creationId xmlns:a16="http://schemas.microsoft.com/office/drawing/2014/main" id="{FBF3D446-D14A-4028-8C5D-46CD332DAA40}"/>
              </a:ext>
            </a:extLst>
          </p:cNvPr>
          <p:cNvPicPr>
            <a:picLocks noChangeAspect="1"/>
          </p:cNvPicPr>
          <p:nvPr/>
        </p:nvPicPr>
        <p:blipFill>
          <a:blip r:embed="rId4"/>
          <a:stretch>
            <a:fillRect/>
          </a:stretch>
        </p:blipFill>
        <p:spPr>
          <a:xfrm>
            <a:off x="495970" y="1983937"/>
            <a:ext cx="3616641" cy="2470509"/>
          </a:xfrm>
          <a:prstGeom prst="rect">
            <a:avLst/>
          </a:prstGeom>
        </p:spPr>
      </p:pic>
      <p:sp>
        <p:nvSpPr>
          <p:cNvPr id="78" name="内容占位符 2">
            <a:extLst>
              <a:ext uri="{FF2B5EF4-FFF2-40B4-BE49-F238E27FC236}">
                <a16:creationId xmlns:a16="http://schemas.microsoft.com/office/drawing/2014/main" id="{DDB7919F-4C84-414E-B69D-A920966B0E6C}"/>
              </a:ext>
            </a:extLst>
          </p:cNvPr>
          <p:cNvSpPr txBox="1">
            <a:spLocks/>
          </p:cNvSpPr>
          <p:nvPr/>
        </p:nvSpPr>
        <p:spPr>
          <a:xfrm>
            <a:off x="-1692696" y="3907592"/>
            <a:ext cx="5431705" cy="1933675"/>
          </a:xfrm>
          <a:prstGeom prst="rect">
            <a:avLst/>
          </a:prstGeom>
        </p:spPr>
        <p:txBody>
          <a:bodyPr/>
          <a:lstStyle>
            <a:lvl1pPr marL="342900" indent="-34290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9" name="内容占位符 2">
            <a:extLst>
              <a:ext uri="{FF2B5EF4-FFF2-40B4-BE49-F238E27FC236}">
                <a16:creationId xmlns:a16="http://schemas.microsoft.com/office/drawing/2014/main" id="{1642A785-D9C0-4005-9611-3D3F3E6C5A7A}"/>
              </a:ext>
            </a:extLst>
          </p:cNvPr>
          <p:cNvSpPr txBox="1">
            <a:spLocks/>
          </p:cNvSpPr>
          <p:nvPr/>
        </p:nvSpPr>
        <p:spPr>
          <a:xfrm>
            <a:off x="332152" y="4792193"/>
            <a:ext cx="4248472" cy="1795900"/>
          </a:xfrm>
          <a:prstGeom prst="rect">
            <a:avLst/>
          </a:prstGeom>
        </p:spPr>
        <p:txBody>
          <a:bodyPr/>
          <a:lstStyle>
            <a:lvl1pPr marL="342900" indent="-34290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r>
              <a:rPr lang="en-US" altLang="zh-CN" sz="2000" dirty="0">
                <a:latin typeface="Arial" panose="020B0604020202020204" pitchFamily="34" charset="0"/>
                <a:cs typeface="Arial" panose="020B0604020202020204" pitchFamily="34" charset="0"/>
              </a:rPr>
              <a:t>Pixel Node</a:t>
            </a:r>
          </a:p>
          <a:p>
            <a:pPr>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Photodiode and reset circuit           </a:t>
            </a:r>
          </a:p>
          <a:p>
            <a:pPr>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Top Metal and Guarding            </a:t>
            </a:r>
          </a:p>
          <a:p>
            <a:pPr>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Charge sensitive preamplifier           </a:t>
            </a:r>
          </a:p>
          <a:p>
            <a:pPr>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Comparator and Threshold Adjustable circuit (Include DAC and SRAM)</a:t>
            </a:r>
          </a:p>
        </p:txBody>
      </p:sp>
      <p:sp>
        <p:nvSpPr>
          <p:cNvPr id="80" name="内容占位符 2">
            <a:extLst>
              <a:ext uri="{FF2B5EF4-FFF2-40B4-BE49-F238E27FC236}">
                <a16:creationId xmlns:a16="http://schemas.microsoft.com/office/drawing/2014/main" id="{1CEF814C-94CF-468E-8AD8-8B3682D6D874}"/>
              </a:ext>
            </a:extLst>
          </p:cNvPr>
          <p:cNvSpPr txBox="1">
            <a:spLocks/>
          </p:cNvSpPr>
          <p:nvPr/>
        </p:nvSpPr>
        <p:spPr>
          <a:xfrm>
            <a:off x="4600513" y="4587130"/>
            <a:ext cx="4248472" cy="1795900"/>
          </a:xfrm>
          <a:prstGeom prst="rect">
            <a:avLst/>
          </a:prstGeom>
        </p:spPr>
        <p:txBody>
          <a:bodyPr/>
          <a:lstStyle>
            <a:lvl1pPr marL="342900" indent="-34290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r>
              <a:rPr lang="en-US" altLang="zh-CN" sz="2000" dirty="0">
                <a:latin typeface="Arial" panose="020B0604020202020204" pitchFamily="34" charset="0"/>
                <a:cs typeface="Arial" panose="020B0604020202020204" pitchFamily="34" charset="0"/>
              </a:rPr>
              <a:t>Readout </a:t>
            </a:r>
          </a:p>
          <a:p>
            <a:pPr>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Priority Zero-suppression readout scheme       </a:t>
            </a:r>
          </a:p>
          <a:p>
            <a:pPr>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Data Frame Formatting Module </a:t>
            </a:r>
          </a:p>
          <a:p>
            <a:pPr>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Encoding Circuit </a:t>
            </a:r>
          </a:p>
          <a:p>
            <a:pPr>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SERDES interface (8b10b Encoder)</a:t>
            </a:r>
          </a:p>
          <a:p>
            <a:pPr>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SPI interface </a:t>
            </a:r>
          </a:p>
          <a:p>
            <a:pPr>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Pixel Configuration Module and DAC            </a:t>
            </a:r>
          </a:p>
          <a:p>
            <a:pPr marL="0" indent="0">
              <a:buNone/>
            </a:pPr>
            <a:endParaRPr lang="en-US" altLang="zh-CN" sz="1400" dirty="0">
              <a:latin typeface="Arial" panose="020B0604020202020204" pitchFamily="34" charset="0"/>
              <a:cs typeface="Arial" panose="020B0604020202020204" pitchFamily="34" charset="0"/>
            </a:endParaRPr>
          </a:p>
          <a:p>
            <a:endParaRPr lang="en-US" altLang="zh-CN" sz="1400" dirty="0"/>
          </a:p>
          <a:p>
            <a:endParaRPr lang="en-US" altLang="zh-CN" sz="1400" dirty="0"/>
          </a:p>
          <a:p>
            <a:endParaRPr lang="en-US" altLang="zh-CN" sz="1400" dirty="0"/>
          </a:p>
          <a:p>
            <a:endParaRPr lang="en-US" altLang="zh-CN" sz="1400" dirty="0"/>
          </a:p>
          <a:p>
            <a:endParaRPr lang="zh-CN" altLang="en-US" sz="1400" dirty="0"/>
          </a:p>
        </p:txBody>
      </p:sp>
      <p:sp>
        <p:nvSpPr>
          <p:cNvPr id="81" name="矩形 80">
            <a:extLst>
              <a:ext uri="{FF2B5EF4-FFF2-40B4-BE49-F238E27FC236}">
                <a16:creationId xmlns:a16="http://schemas.microsoft.com/office/drawing/2014/main" id="{A72FBEF8-645A-414E-8E64-AE2426DA9FFC}"/>
              </a:ext>
            </a:extLst>
          </p:cNvPr>
          <p:cNvSpPr/>
          <p:nvPr/>
        </p:nvSpPr>
        <p:spPr>
          <a:xfrm>
            <a:off x="491615" y="1035281"/>
            <a:ext cx="7850560" cy="738664"/>
          </a:xfrm>
          <a:prstGeom prst="rect">
            <a:avLst/>
          </a:prstGeom>
        </p:spPr>
        <p:txBody>
          <a:bodyPr wrap="square">
            <a:spAutoFit/>
          </a:bodyPr>
          <a:lstStyle/>
          <a:p>
            <a:r>
              <a:rPr lang="en-US" altLang="zh-CN" sz="2400" dirty="0"/>
              <a:t>Topmetal-M (Design with CCNU)</a:t>
            </a:r>
          </a:p>
          <a:p>
            <a:r>
              <a:rPr lang="en-US" altLang="zh-CN" dirty="0"/>
              <a:t>Chip size</a:t>
            </a:r>
            <a:r>
              <a:rPr lang="zh-CN" altLang="en-US" dirty="0"/>
              <a:t>：</a:t>
            </a:r>
            <a:r>
              <a:rPr lang="en-US" altLang="zh-CN" dirty="0"/>
              <a:t>3cmX1.5cm   Pixel Size</a:t>
            </a:r>
            <a:r>
              <a:rPr lang="zh-CN" altLang="en-US" dirty="0"/>
              <a:t>：</a:t>
            </a:r>
            <a:r>
              <a:rPr lang="en-US" altLang="zh-CN" dirty="0"/>
              <a:t>20um X 20um</a:t>
            </a:r>
            <a:endParaRPr lang="zh-CN" altLang="en-US" dirty="0"/>
          </a:p>
        </p:txBody>
      </p:sp>
    </p:spTree>
    <p:extLst>
      <p:ext uri="{BB962C8B-B14F-4D97-AF65-F5344CB8AC3E}">
        <p14:creationId xmlns:p14="http://schemas.microsoft.com/office/powerpoint/2010/main" val="30439963"/>
      </p:ext>
    </p:extLst>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F6DE3E17-C3B4-40DE-8213-5D748E3FC6CD}"/>
              </a:ext>
            </a:extLst>
          </p:cNvPr>
          <p:cNvPicPr>
            <a:picLocks noChangeAspect="1"/>
          </p:cNvPicPr>
          <p:nvPr/>
        </p:nvPicPr>
        <p:blipFill>
          <a:blip r:embed="rId3"/>
          <a:stretch>
            <a:fillRect/>
          </a:stretch>
        </p:blipFill>
        <p:spPr>
          <a:xfrm>
            <a:off x="0" y="2202718"/>
            <a:ext cx="9105900" cy="3638550"/>
          </a:xfrm>
          <a:prstGeom prst="rect">
            <a:avLst/>
          </a:prstGeom>
        </p:spPr>
      </p:pic>
      <p:sp>
        <p:nvSpPr>
          <p:cNvPr id="2" name="标题 1">
            <a:extLst>
              <a:ext uri="{FF2B5EF4-FFF2-40B4-BE49-F238E27FC236}">
                <a16:creationId xmlns:a16="http://schemas.microsoft.com/office/drawing/2014/main" id="{115B39B9-A374-4939-B2CE-E4AB979114FB}"/>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Electronics – Pixel Detector </a:t>
            </a:r>
          </a:p>
        </p:txBody>
      </p:sp>
      <p:sp>
        <p:nvSpPr>
          <p:cNvPr id="4" name="内容占位符 2">
            <a:extLst>
              <a:ext uri="{FF2B5EF4-FFF2-40B4-BE49-F238E27FC236}">
                <a16:creationId xmlns:a16="http://schemas.microsoft.com/office/drawing/2014/main" id="{6F4D079C-B728-415A-BB51-274977754516}"/>
              </a:ext>
            </a:extLst>
          </p:cNvPr>
          <p:cNvSpPr txBox="1">
            <a:spLocks/>
          </p:cNvSpPr>
          <p:nvPr/>
        </p:nvSpPr>
        <p:spPr>
          <a:xfrm>
            <a:off x="20935" y="1233362"/>
            <a:ext cx="8081248" cy="648072"/>
          </a:xfrm>
          <a:prstGeom prst="rect">
            <a:avLst/>
          </a:prstGeom>
        </p:spPr>
        <p:txBody>
          <a:bodyPr/>
          <a:lstStyle>
            <a:lvl1pPr marL="342900" indent="-34290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a:buChar char="•"/>
              <a:tabLst/>
              <a:defRPr/>
            </a:pPr>
            <a:r>
              <a:rPr lang="en-US" dirty="0">
                <a:solidFill>
                  <a:sysClr val="windowText" lastClr="000000"/>
                </a:solidFill>
                <a:latin typeface="Arial"/>
              </a:rPr>
              <a:t>Electronics for Pixel Detector</a:t>
            </a: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cxnSp>
        <p:nvCxnSpPr>
          <p:cNvPr id="11" name="直接箭头连接符 10">
            <a:extLst>
              <a:ext uri="{FF2B5EF4-FFF2-40B4-BE49-F238E27FC236}">
                <a16:creationId xmlns:a16="http://schemas.microsoft.com/office/drawing/2014/main" id="{FFAB7B97-37B9-45A1-9F51-A46E5F325980}"/>
              </a:ext>
            </a:extLst>
          </p:cNvPr>
          <p:cNvCxnSpPr>
            <a:cxnSpLocks/>
          </p:cNvCxnSpPr>
          <p:nvPr/>
        </p:nvCxnSpPr>
        <p:spPr>
          <a:xfrm flipV="1">
            <a:off x="1979712" y="5517232"/>
            <a:ext cx="216024" cy="648072"/>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3" name="文本框 12">
            <a:extLst>
              <a:ext uri="{FF2B5EF4-FFF2-40B4-BE49-F238E27FC236}">
                <a16:creationId xmlns:a16="http://schemas.microsoft.com/office/drawing/2014/main" id="{912FF6F3-E392-4575-8445-D3C23AB7C492}"/>
              </a:ext>
            </a:extLst>
          </p:cNvPr>
          <p:cNvSpPr txBox="1"/>
          <p:nvPr/>
        </p:nvSpPr>
        <p:spPr>
          <a:xfrm>
            <a:off x="1547664" y="6165304"/>
            <a:ext cx="2052228" cy="646331"/>
          </a:xfrm>
          <a:prstGeom prst="rect">
            <a:avLst/>
          </a:prstGeom>
          <a:noFill/>
        </p:spPr>
        <p:txBody>
          <a:bodyPr wrap="square" rtlCol="0">
            <a:spAutoFit/>
          </a:bodyPr>
          <a:lstStyle/>
          <a:p>
            <a:r>
              <a:rPr lang="en-US" b="1" dirty="0"/>
              <a:t>MAPs binding board</a:t>
            </a:r>
          </a:p>
        </p:txBody>
      </p:sp>
      <p:sp>
        <p:nvSpPr>
          <p:cNvPr id="14" name="文本框 13">
            <a:extLst>
              <a:ext uri="{FF2B5EF4-FFF2-40B4-BE49-F238E27FC236}">
                <a16:creationId xmlns:a16="http://schemas.microsoft.com/office/drawing/2014/main" id="{E3A91DF0-3E6F-44A7-A14B-AA18C2F3B484}"/>
              </a:ext>
            </a:extLst>
          </p:cNvPr>
          <p:cNvSpPr txBox="1"/>
          <p:nvPr/>
        </p:nvSpPr>
        <p:spPr>
          <a:xfrm>
            <a:off x="1552392" y="2427331"/>
            <a:ext cx="2736304" cy="400110"/>
          </a:xfrm>
          <a:prstGeom prst="rect">
            <a:avLst/>
          </a:prstGeom>
          <a:noFill/>
        </p:spPr>
        <p:txBody>
          <a:bodyPr wrap="square" rtlCol="0">
            <a:spAutoFit/>
          </a:bodyPr>
          <a:lstStyle/>
          <a:p>
            <a:r>
              <a:rPr lang="en-US" sz="2000" b="1" dirty="0">
                <a:solidFill>
                  <a:schemeClr val="bg1"/>
                </a:solidFill>
              </a:rPr>
              <a:t>Fiber Transmission </a:t>
            </a:r>
          </a:p>
        </p:txBody>
      </p:sp>
      <p:cxnSp>
        <p:nvCxnSpPr>
          <p:cNvPr id="15" name="直接箭头连接符 14">
            <a:extLst>
              <a:ext uri="{FF2B5EF4-FFF2-40B4-BE49-F238E27FC236}">
                <a16:creationId xmlns:a16="http://schemas.microsoft.com/office/drawing/2014/main" id="{BE6EF474-4EA7-4CED-9193-98AFAC2181CF}"/>
              </a:ext>
            </a:extLst>
          </p:cNvPr>
          <p:cNvCxnSpPr>
            <a:cxnSpLocks/>
          </p:cNvCxnSpPr>
          <p:nvPr/>
        </p:nvCxnSpPr>
        <p:spPr>
          <a:xfrm>
            <a:off x="2483768" y="2789350"/>
            <a:ext cx="90010" cy="324798"/>
          </a:xfrm>
          <a:prstGeom prst="straightConnector1">
            <a:avLst/>
          </a:prstGeom>
          <a:ln w="28575">
            <a:solidFill>
              <a:srgbClr val="FFFF00"/>
            </a:solidFill>
            <a:tailEnd type="triangle"/>
          </a:ln>
        </p:spPr>
        <p:style>
          <a:lnRef idx="1">
            <a:schemeClr val="dk1"/>
          </a:lnRef>
          <a:fillRef idx="0">
            <a:schemeClr val="dk1"/>
          </a:fillRef>
          <a:effectRef idx="0">
            <a:schemeClr val="dk1"/>
          </a:effectRef>
          <a:fontRef idx="minor">
            <a:schemeClr val="tx1"/>
          </a:fontRef>
        </p:style>
      </p:cxnSp>
      <p:cxnSp>
        <p:nvCxnSpPr>
          <p:cNvPr id="18" name="直接箭头连接符 17">
            <a:extLst>
              <a:ext uri="{FF2B5EF4-FFF2-40B4-BE49-F238E27FC236}">
                <a16:creationId xmlns:a16="http://schemas.microsoft.com/office/drawing/2014/main" id="{2D3E4BE7-1C44-4C86-B2D3-990147C5A611}"/>
              </a:ext>
            </a:extLst>
          </p:cNvPr>
          <p:cNvCxnSpPr>
            <a:cxnSpLocks/>
          </p:cNvCxnSpPr>
          <p:nvPr/>
        </p:nvCxnSpPr>
        <p:spPr>
          <a:xfrm>
            <a:off x="1259632" y="3843292"/>
            <a:ext cx="90010" cy="324798"/>
          </a:xfrm>
          <a:prstGeom prst="straightConnector1">
            <a:avLst/>
          </a:prstGeom>
          <a:ln w="28575">
            <a:solidFill>
              <a:srgbClr val="FFFF00"/>
            </a:solidFill>
            <a:tailEnd type="triangle"/>
          </a:ln>
        </p:spPr>
        <p:style>
          <a:lnRef idx="1">
            <a:schemeClr val="dk1"/>
          </a:lnRef>
          <a:fillRef idx="0">
            <a:schemeClr val="dk1"/>
          </a:fillRef>
          <a:effectRef idx="0">
            <a:schemeClr val="dk1"/>
          </a:effectRef>
          <a:fontRef idx="minor">
            <a:schemeClr val="tx1"/>
          </a:fontRef>
        </p:style>
      </p:cxnSp>
      <p:sp>
        <p:nvSpPr>
          <p:cNvPr id="19" name="文本框 18">
            <a:extLst>
              <a:ext uri="{FF2B5EF4-FFF2-40B4-BE49-F238E27FC236}">
                <a16:creationId xmlns:a16="http://schemas.microsoft.com/office/drawing/2014/main" id="{FB7E8114-2D3C-42F6-B1E2-5272A7ACB787}"/>
              </a:ext>
            </a:extLst>
          </p:cNvPr>
          <p:cNvSpPr txBox="1"/>
          <p:nvPr/>
        </p:nvSpPr>
        <p:spPr>
          <a:xfrm>
            <a:off x="323528" y="3507938"/>
            <a:ext cx="2736304" cy="400110"/>
          </a:xfrm>
          <a:prstGeom prst="rect">
            <a:avLst/>
          </a:prstGeom>
          <a:noFill/>
        </p:spPr>
        <p:txBody>
          <a:bodyPr wrap="square" rtlCol="0">
            <a:spAutoFit/>
          </a:bodyPr>
          <a:lstStyle/>
          <a:p>
            <a:r>
              <a:rPr lang="en-US" sz="2000" b="1" dirty="0">
                <a:solidFill>
                  <a:schemeClr val="bg1"/>
                </a:solidFill>
              </a:rPr>
              <a:t>Flash-based FPGA</a:t>
            </a:r>
          </a:p>
        </p:txBody>
      </p:sp>
      <p:sp>
        <p:nvSpPr>
          <p:cNvPr id="20" name="文本框 19">
            <a:extLst>
              <a:ext uri="{FF2B5EF4-FFF2-40B4-BE49-F238E27FC236}">
                <a16:creationId xmlns:a16="http://schemas.microsoft.com/office/drawing/2014/main" id="{6DCCAC44-5110-482D-8940-AECE39A451E7}"/>
              </a:ext>
            </a:extLst>
          </p:cNvPr>
          <p:cNvSpPr txBox="1"/>
          <p:nvPr/>
        </p:nvSpPr>
        <p:spPr>
          <a:xfrm>
            <a:off x="5652120" y="2551639"/>
            <a:ext cx="2736304" cy="400110"/>
          </a:xfrm>
          <a:prstGeom prst="rect">
            <a:avLst/>
          </a:prstGeom>
          <a:noFill/>
        </p:spPr>
        <p:txBody>
          <a:bodyPr wrap="square" rtlCol="0">
            <a:spAutoFit/>
          </a:bodyPr>
          <a:lstStyle/>
          <a:p>
            <a:r>
              <a:rPr lang="en-US" sz="2000" b="1" dirty="0">
                <a:solidFill>
                  <a:schemeClr val="bg1"/>
                </a:solidFill>
              </a:rPr>
              <a:t>PCIe link</a:t>
            </a:r>
          </a:p>
        </p:txBody>
      </p:sp>
    </p:spTree>
    <p:extLst>
      <p:ext uri="{BB962C8B-B14F-4D97-AF65-F5344CB8AC3E}">
        <p14:creationId xmlns:p14="http://schemas.microsoft.com/office/powerpoint/2010/main" val="1984422986"/>
      </p:ext>
    </p:extLst>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FD00C3-0671-4FC2-A5BD-1A087A123037}"/>
              </a:ext>
            </a:extLst>
          </p:cNvPr>
          <p:cNvSpPr>
            <a:spLocks noGrp="1"/>
          </p:cNvSpPr>
          <p:nvPr>
            <p:ph type="title"/>
          </p:nvPr>
        </p:nvSpPr>
        <p:spPr>
          <a:xfrm>
            <a:off x="652463" y="234253"/>
            <a:ext cx="8240712" cy="366521"/>
          </a:xfrm>
        </p:spPr>
        <p:txBody>
          <a:bodyPr/>
          <a:lstStyle/>
          <a:p>
            <a:pPr algn="ctr"/>
            <a:r>
              <a:rPr lang="en-US" sz="2800" dirty="0">
                <a:latin typeface="Arial" panose="020B0604020202020204" pitchFamily="34" charset="0"/>
                <a:cs typeface="Arial" panose="020B0604020202020204" pitchFamily="34" charset="0"/>
              </a:rPr>
              <a:t>Electronics – Silicon Strip Detector at HIRFL</a:t>
            </a:r>
          </a:p>
        </p:txBody>
      </p:sp>
      <p:pic>
        <p:nvPicPr>
          <p:cNvPr id="6" name="图片 5">
            <a:extLst>
              <a:ext uri="{FF2B5EF4-FFF2-40B4-BE49-F238E27FC236}">
                <a16:creationId xmlns:a16="http://schemas.microsoft.com/office/drawing/2014/main" id="{DBB17C8A-2860-46BD-B68E-989916EA3012}"/>
              </a:ext>
            </a:extLst>
          </p:cNvPr>
          <p:cNvPicPr>
            <a:picLocks noChangeAspect="1"/>
          </p:cNvPicPr>
          <p:nvPr/>
        </p:nvPicPr>
        <p:blipFill>
          <a:blip r:embed="rId3"/>
          <a:stretch>
            <a:fillRect/>
          </a:stretch>
        </p:blipFill>
        <p:spPr>
          <a:xfrm>
            <a:off x="4772819" y="4012469"/>
            <a:ext cx="3633087" cy="2761309"/>
          </a:xfrm>
          <a:prstGeom prst="rect">
            <a:avLst/>
          </a:prstGeom>
        </p:spPr>
      </p:pic>
      <p:sp>
        <p:nvSpPr>
          <p:cNvPr id="7" name="内容占位符 2">
            <a:extLst>
              <a:ext uri="{FF2B5EF4-FFF2-40B4-BE49-F238E27FC236}">
                <a16:creationId xmlns:a16="http://schemas.microsoft.com/office/drawing/2014/main" id="{ABEA557B-CA0E-4E07-A2F5-063A5649C391}"/>
              </a:ext>
            </a:extLst>
          </p:cNvPr>
          <p:cNvSpPr txBox="1">
            <a:spLocks/>
          </p:cNvSpPr>
          <p:nvPr/>
        </p:nvSpPr>
        <p:spPr bwMode="auto">
          <a:xfrm>
            <a:off x="4490730" y="3391019"/>
            <a:ext cx="4551426"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latinLnBrk="0" hangingPunct="1">
              <a:lnSpc>
                <a:spcPct val="110000"/>
              </a:lnSpc>
              <a:spcBef>
                <a:spcPct val="20000"/>
              </a:spcBef>
              <a:spcAft>
                <a:spcPct val="0"/>
              </a:spcAft>
              <a:buClr>
                <a:srgbClr val="000099"/>
              </a:buClr>
              <a:buFont typeface="Arial" panose="020B0604020202020204"/>
              <a:buChar char="•"/>
              <a:defRPr sz="2800" b="1" kern="1200">
                <a:solidFill>
                  <a:schemeClr val="tx1"/>
                </a:solidFill>
                <a:latin typeface="+mn-lt"/>
                <a:ea typeface="+mn-ea"/>
                <a:cs typeface="+mn-cs"/>
              </a:defRPr>
            </a:lvl1pPr>
            <a:lvl2pPr marL="742950" indent="-285750" algn="l" defTabSz="457200" rtl="0" eaLnBrk="1" fontAlgn="base" latinLnBrk="0" hangingPunct="1">
              <a:lnSpc>
                <a:spcPct val="110000"/>
              </a:lnSpc>
              <a:spcBef>
                <a:spcPct val="20000"/>
              </a:spcBef>
              <a:spcAft>
                <a:spcPct val="0"/>
              </a:spcAft>
              <a:buClr>
                <a:schemeClr val="tx2"/>
              </a:buClr>
              <a:buFont typeface="Arial" panose="020B0604020202020204"/>
              <a:buChar char="–"/>
              <a:defRPr sz="2400" b="1" kern="1200">
                <a:solidFill>
                  <a:schemeClr val="tx1"/>
                </a:solidFill>
                <a:latin typeface="+mn-lt"/>
                <a:ea typeface="+mn-ea"/>
                <a:cs typeface="+mn-cs"/>
              </a:defRPr>
            </a:lvl2pPr>
            <a:lvl3pPr marL="1143000" indent="-228600" algn="l" defTabSz="457200" rtl="0" eaLnBrk="1" fontAlgn="base" latinLnBrk="0" hangingPunct="1">
              <a:lnSpc>
                <a:spcPct val="120000"/>
              </a:lnSpc>
              <a:spcBef>
                <a:spcPct val="20000"/>
              </a:spcBef>
              <a:spcAft>
                <a:spcPct val="0"/>
              </a:spcAft>
              <a:buClr>
                <a:schemeClr val="accent1"/>
              </a:buClr>
              <a:buFont typeface="Arial" panose="020B0604020202020204"/>
              <a:buChar char="•"/>
              <a:defRPr sz="2000" b="1" kern="1200">
                <a:solidFill>
                  <a:schemeClr val="tx1"/>
                </a:solidFill>
                <a:latin typeface="+mn-lt"/>
                <a:ea typeface="+mn-ea"/>
                <a:cs typeface="+mn-cs"/>
              </a:defRPr>
            </a:lvl3pPr>
            <a:lvl4pPr marL="1600200" indent="-228600" algn="l" defTabSz="457200" rtl="0" eaLnBrk="1" fontAlgn="base" latinLnBrk="0" hangingPunct="1">
              <a:spcBef>
                <a:spcPct val="20000"/>
              </a:spcBef>
              <a:spcAft>
                <a:spcPct val="0"/>
              </a:spcAft>
              <a:buClr>
                <a:schemeClr val="tx1"/>
              </a:buClr>
              <a:buSzPct val="75000"/>
              <a:buFont typeface="Arial" panose="020B0604020202020204"/>
              <a:buChar char="–"/>
              <a:defRPr sz="1800" kern="1200">
                <a:solidFill>
                  <a:schemeClr val="tx1"/>
                </a:solidFill>
                <a:latin typeface="+mn-lt"/>
                <a:ea typeface="+mn-ea"/>
                <a:cs typeface="+mn-cs"/>
              </a:defRPr>
            </a:lvl4pPr>
            <a:lvl5pPr marL="2057400" indent="-228600" algn="l" defTabSz="457200" rtl="0" eaLnBrk="1" fontAlgn="base" latinLnBrk="0" hangingPunct="1">
              <a:spcBef>
                <a:spcPct val="20000"/>
              </a:spcBef>
              <a:spcAft>
                <a:spcPct val="0"/>
              </a:spcAft>
              <a:buClr>
                <a:schemeClr val="accent1"/>
              </a:buClr>
              <a:buSzPct val="60000"/>
              <a:buFont typeface="Arial" panose="020B0604020202020204"/>
              <a:buChar char="»"/>
              <a:defRPr sz="1800" kern="1200">
                <a:solidFill>
                  <a:schemeClr val="tx1"/>
                </a:solidFill>
                <a:latin typeface="+mn-lt"/>
                <a:ea typeface="+mn-ea"/>
                <a:cs typeface="+mn-cs"/>
              </a:defRPr>
            </a:lvl5pPr>
            <a:lvl6pPr marL="2514600" indent="-228600" algn="l" defTabSz="457200" rtl="0" eaLnBrk="1" fontAlgn="base" latinLnBrk="0" hangingPunct="1">
              <a:spcBef>
                <a:spcPct val="20000"/>
              </a:spcBef>
              <a:spcAft>
                <a:spcPct val="0"/>
              </a:spcAft>
              <a:buClr>
                <a:schemeClr val="accent1"/>
              </a:buClr>
              <a:buSzPct val="60000"/>
              <a:buFont typeface="Arial" panose="020B0604020202020204"/>
              <a:buChar char="•"/>
              <a:defRPr sz="1800" kern="1200">
                <a:solidFill>
                  <a:schemeClr val="tx1"/>
                </a:solidFill>
                <a:latin typeface="+mn-lt"/>
                <a:ea typeface="+mn-ea"/>
                <a:cs typeface="+mn-cs"/>
              </a:defRPr>
            </a:lvl6pPr>
            <a:lvl7pPr marL="2971800" indent="-228600" algn="l" defTabSz="457200" rtl="0" eaLnBrk="1" fontAlgn="base" latinLnBrk="0" hangingPunct="1">
              <a:spcBef>
                <a:spcPct val="20000"/>
              </a:spcBef>
              <a:spcAft>
                <a:spcPct val="0"/>
              </a:spcAft>
              <a:buClr>
                <a:schemeClr val="accent1"/>
              </a:buClr>
              <a:buSzPct val="60000"/>
              <a:buFont typeface="Arial" panose="020B0604020202020204"/>
              <a:buChar char="•"/>
              <a:defRPr sz="1800" kern="1200">
                <a:solidFill>
                  <a:schemeClr val="tx1"/>
                </a:solidFill>
                <a:latin typeface="+mn-lt"/>
                <a:ea typeface="+mn-ea"/>
                <a:cs typeface="+mn-cs"/>
              </a:defRPr>
            </a:lvl7pPr>
            <a:lvl8pPr marL="3429000" indent="-228600" algn="l" defTabSz="457200" rtl="0" eaLnBrk="1" fontAlgn="base" latinLnBrk="0" hangingPunct="1">
              <a:spcBef>
                <a:spcPct val="20000"/>
              </a:spcBef>
              <a:spcAft>
                <a:spcPct val="0"/>
              </a:spcAft>
              <a:buClr>
                <a:schemeClr val="accent1"/>
              </a:buClr>
              <a:buSzPct val="60000"/>
              <a:buFont typeface="Arial" panose="020B0604020202020204"/>
              <a:buChar char="•"/>
              <a:defRPr sz="1800" kern="1200">
                <a:solidFill>
                  <a:schemeClr val="tx1"/>
                </a:solidFill>
                <a:latin typeface="+mn-lt"/>
                <a:ea typeface="+mn-ea"/>
                <a:cs typeface="+mn-cs"/>
              </a:defRPr>
            </a:lvl8pPr>
            <a:lvl9pPr marL="3886200" indent="-228600" algn="l" defTabSz="457200" rtl="0" eaLnBrk="1" fontAlgn="base" latinLnBrk="0" hangingPunct="1">
              <a:spcBef>
                <a:spcPct val="20000"/>
              </a:spcBef>
              <a:spcAft>
                <a:spcPct val="0"/>
              </a:spcAft>
              <a:buClr>
                <a:schemeClr val="accent1"/>
              </a:buClr>
              <a:buSzPct val="60000"/>
              <a:buFont typeface="Arial" panose="020B0604020202020204"/>
              <a:buChar char="•"/>
              <a:defRPr sz="1800" kern="1200">
                <a:solidFill>
                  <a:schemeClr val="tx1"/>
                </a:solidFill>
                <a:latin typeface="+mn-lt"/>
                <a:ea typeface="+mn-ea"/>
                <a:cs typeface="+mn-cs"/>
              </a:defRPr>
            </a:lvl9pPr>
          </a:lstStyle>
          <a:p>
            <a:pPr fontAlgn="auto">
              <a:lnSpc>
                <a:spcPct val="100000"/>
              </a:lnSpc>
              <a:spcAft>
                <a:spcPts val="0"/>
              </a:spcAft>
              <a:buClrTx/>
            </a:pPr>
            <a:r>
              <a:rPr lang="en-US" dirty="0">
                <a:solidFill>
                  <a:sysClr val="windowText" lastClr="000000"/>
                </a:solidFill>
                <a:latin typeface="Arial"/>
              </a:rPr>
              <a:t>Readout Electronics</a:t>
            </a:r>
            <a:endParaRPr lang="en-US" b="0" dirty="0">
              <a:solidFill>
                <a:sysClr val="windowText" lastClr="000000"/>
              </a:solidFill>
              <a:latin typeface="Arial"/>
            </a:endParaRPr>
          </a:p>
        </p:txBody>
      </p:sp>
      <p:sp>
        <p:nvSpPr>
          <p:cNvPr id="11" name="内容占位符 2">
            <a:extLst>
              <a:ext uri="{FF2B5EF4-FFF2-40B4-BE49-F238E27FC236}">
                <a16:creationId xmlns:a16="http://schemas.microsoft.com/office/drawing/2014/main" id="{0F005996-64A8-44A6-9E32-950527CBFAA2}"/>
              </a:ext>
            </a:extLst>
          </p:cNvPr>
          <p:cNvSpPr txBox="1">
            <a:spLocks/>
          </p:cNvSpPr>
          <p:nvPr/>
        </p:nvSpPr>
        <p:spPr bwMode="auto">
          <a:xfrm>
            <a:off x="391249" y="3353037"/>
            <a:ext cx="4551426"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latinLnBrk="0" hangingPunct="1">
              <a:lnSpc>
                <a:spcPct val="110000"/>
              </a:lnSpc>
              <a:spcBef>
                <a:spcPct val="20000"/>
              </a:spcBef>
              <a:spcAft>
                <a:spcPct val="0"/>
              </a:spcAft>
              <a:buClr>
                <a:srgbClr val="000099"/>
              </a:buClr>
              <a:buFont typeface="Arial" panose="020B0604020202020204"/>
              <a:buChar char="•"/>
              <a:defRPr sz="2800" b="1" kern="1200">
                <a:solidFill>
                  <a:schemeClr val="tx1"/>
                </a:solidFill>
                <a:latin typeface="+mn-lt"/>
                <a:ea typeface="+mn-ea"/>
                <a:cs typeface="+mn-cs"/>
              </a:defRPr>
            </a:lvl1pPr>
            <a:lvl2pPr marL="742950" indent="-285750" algn="l" defTabSz="457200" rtl="0" eaLnBrk="1" fontAlgn="base" latinLnBrk="0" hangingPunct="1">
              <a:lnSpc>
                <a:spcPct val="110000"/>
              </a:lnSpc>
              <a:spcBef>
                <a:spcPct val="20000"/>
              </a:spcBef>
              <a:spcAft>
                <a:spcPct val="0"/>
              </a:spcAft>
              <a:buClr>
                <a:schemeClr val="tx2"/>
              </a:buClr>
              <a:buFont typeface="Arial" panose="020B0604020202020204"/>
              <a:buChar char="–"/>
              <a:defRPr sz="2400" b="1" kern="1200">
                <a:solidFill>
                  <a:schemeClr val="tx1"/>
                </a:solidFill>
                <a:latin typeface="+mn-lt"/>
                <a:ea typeface="+mn-ea"/>
                <a:cs typeface="+mn-cs"/>
              </a:defRPr>
            </a:lvl2pPr>
            <a:lvl3pPr marL="1143000" indent="-228600" algn="l" defTabSz="457200" rtl="0" eaLnBrk="1" fontAlgn="base" latinLnBrk="0" hangingPunct="1">
              <a:lnSpc>
                <a:spcPct val="120000"/>
              </a:lnSpc>
              <a:spcBef>
                <a:spcPct val="20000"/>
              </a:spcBef>
              <a:spcAft>
                <a:spcPct val="0"/>
              </a:spcAft>
              <a:buClr>
                <a:schemeClr val="accent1"/>
              </a:buClr>
              <a:buFont typeface="Arial" panose="020B0604020202020204"/>
              <a:buChar char="•"/>
              <a:defRPr sz="2000" b="1" kern="1200">
                <a:solidFill>
                  <a:schemeClr val="tx1"/>
                </a:solidFill>
                <a:latin typeface="+mn-lt"/>
                <a:ea typeface="+mn-ea"/>
                <a:cs typeface="+mn-cs"/>
              </a:defRPr>
            </a:lvl3pPr>
            <a:lvl4pPr marL="1600200" indent="-228600" algn="l" defTabSz="457200" rtl="0" eaLnBrk="1" fontAlgn="base" latinLnBrk="0" hangingPunct="1">
              <a:spcBef>
                <a:spcPct val="20000"/>
              </a:spcBef>
              <a:spcAft>
                <a:spcPct val="0"/>
              </a:spcAft>
              <a:buClr>
                <a:schemeClr val="tx1"/>
              </a:buClr>
              <a:buSzPct val="75000"/>
              <a:buFont typeface="Arial" panose="020B0604020202020204"/>
              <a:buChar char="–"/>
              <a:defRPr sz="1800" kern="1200">
                <a:solidFill>
                  <a:schemeClr val="tx1"/>
                </a:solidFill>
                <a:latin typeface="+mn-lt"/>
                <a:ea typeface="+mn-ea"/>
                <a:cs typeface="+mn-cs"/>
              </a:defRPr>
            </a:lvl4pPr>
            <a:lvl5pPr marL="2057400" indent="-228600" algn="l" defTabSz="457200" rtl="0" eaLnBrk="1" fontAlgn="base" latinLnBrk="0" hangingPunct="1">
              <a:spcBef>
                <a:spcPct val="20000"/>
              </a:spcBef>
              <a:spcAft>
                <a:spcPct val="0"/>
              </a:spcAft>
              <a:buClr>
                <a:schemeClr val="accent1"/>
              </a:buClr>
              <a:buSzPct val="60000"/>
              <a:buFont typeface="Arial" panose="020B0604020202020204"/>
              <a:buChar char="»"/>
              <a:defRPr sz="1800" kern="1200">
                <a:solidFill>
                  <a:schemeClr val="tx1"/>
                </a:solidFill>
                <a:latin typeface="+mn-lt"/>
                <a:ea typeface="+mn-ea"/>
                <a:cs typeface="+mn-cs"/>
              </a:defRPr>
            </a:lvl5pPr>
            <a:lvl6pPr marL="2514600" indent="-228600" algn="l" defTabSz="457200" rtl="0" eaLnBrk="1" fontAlgn="base" latinLnBrk="0" hangingPunct="1">
              <a:spcBef>
                <a:spcPct val="20000"/>
              </a:spcBef>
              <a:spcAft>
                <a:spcPct val="0"/>
              </a:spcAft>
              <a:buClr>
                <a:schemeClr val="accent1"/>
              </a:buClr>
              <a:buSzPct val="60000"/>
              <a:buFont typeface="Arial" panose="020B0604020202020204"/>
              <a:buChar char="•"/>
              <a:defRPr sz="1800" kern="1200">
                <a:solidFill>
                  <a:schemeClr val="tx1"/>
                </a:solidFill>
                <a:latin typeface="+mn-lt"/>
                <a:ea typeface="+mn-ea"/>
                <a:cs typeface="+mn-cs"/>
              </a:defRPr>
            </a:lvl6pPr>
            <a:lvl7pPr marL="2971800" indent="-228600" algn="l" defTabSz="457200" rtl="0" eaLnBrk="1" fontAlgn="base" latinLnBrk="0" hangingPunct="1">
              <a:spcBef>
                <a:spcPct val="20000"/>
              </a:spcBef>
              <a:spcAft>
                <a:spcPct val="0"/>
              </a:spcAft>
              <a:buClr>
                <a:schemeClr val="accent1"/>
              </a:buClr>
              <a:buSzPct val="60000"/>
              <a:buFont typeface="Arial" panose="020B0604020202020204"/>
              <a:buChar char="•"/>
              <a:defRPr sz="1800" kern="1200">
                <a:solidFill>
                  <a:schemeClr val="tx1"/>
                </a:solidFill>
                <a:latin typeface="+mn-lt"/>
                <a:ea typeface="+mn-ea"/>
                <a:cs typeface="+mn-cs"/>
              </a:defRPr>
            </a:lvl7pPr>
            <a:lvl8pPr marL="3429000" indent="-228600" algn="l" defTabSz="457200" rtl="0" eaLnBrk="1" fontAlgn="base" latinLnBrk="0" hangingPunct="1">
              <a:spcBef>
                <a:spcPct val="20000"/>
              </a:spcBef>
              <a:spcAft>
                <a:spcPct val="0"/>
              </a:spcAft>
              <a:buClr>
                <a:schemeClr val="accent1"/>
              </a:buClr>
              <a:buSzPct val="60000"/>
              <a:buFont typeface="Arial" panose="020B0604020202020204"/>
              <a:buChar char="•"/>
              <a:defRPr sz="1800" kern="1200">
                <a:solidFill>
                  <a:schemeClr val="tx1"/>
                </a:solidFill>
                <a:latin typeface="+mn-lt"/>
                <a:ea typeface="+mn-ea"/>
                <a:cs typeface="+mn-cs"/>
              </a:defRPr>
            </a:lvl8pPr>
            <a:lvl9pPr marL="3886200" indent="-228600" algn="l" defTabSz="457200" rtl="0" eaLnBrk="1" fontAlgn="base" latinLnBrk="0" hangingPunct="1">
              <a:spcBef>
                <a:spcPct val="20000"/>
              </a:spcBef>
              <a:spcAft>
                <a:spcPct val="0"/>
              </a:spcAft>
              <a:buClr>
                <a:schemeClr val="accent1"/>
              </a:buClr>
              <a:buSzPct val="60000"/>
              <a:buFont typeface="Arial" panose="020B0604020202020204"/>
              <a:buChar char="•"/>
              <a:defRPr sz="1800" kern="1200">
                <a:solidFill>
                  <a:schemeClr val="tx1"/>
                </a:solidFill>
                <a:latin typeface="+mn-lt"/>
                <a:ea typeface="+mn-ea"/>
                <a:cs typeface="+mn-cs"/>
              </a:defRPr>
            </a:lvl9pPr>
          </a:lstStyle>
          <a:p>
            <a:pPr fontAlgn="auto">
              <a:lnSpc>
                <a:spcPct val="100000"/>
              </a:lnSpc>
              <a:spcAft>
                <a:spcPts val="0"/>
              </a:spcAft>
              <a:buClrTx/>
            </a:pPr>
            <a:r>
              <a:rPr lang="en-US" dirty="0">
                <a:solidFill>
                  <a:sysClr val="windowText" lastClr="000000"/>
                </a:solidFill>
                <a:latin typeface="Arial"/>
              </a:rPr>
              <a:t>Trigger Electronics </a:t>
            </a:r>
            <a:endParaRPr lang="en-US" b="0" dirty="0">
              <a:solidFill>
                <a:sysClr val="windowText" lastClr="000000"/>
              </a:solidFill>
              <a:latin typeface="Arial"/>
            </a:endParaRPr>
          </a:p>
        </p:txBody>
      </p:sp>
      <p:pic>
        <p:nvPicPr>
          <p:cNvPr id="13" name="图片 12">
            <a:extLst>
              <a:ext uri="{FF2B5EF4-FFF2-40B4-BE49-F238E27FC236}">
                <a16:creationId xmlns:a16="http://schemas.microsoft.com/office/drawing/2014/main" id="{68ED064F-E8A4-4DBD-9D6B-590F04605E87}"/>
              </a:ext>
            </a:extLst>
          </p:cNvPr>
          <p:cNvPicPr>
            <a:picLocks noChangeAspect="1"/>
          </p:cNvPicPr>
          <p:nvPr/>
        </p:nvPicPr>
        <p:blipFill>
          <a:blip r:embed="rId4"/>
          <a:stretch>
            <a:fillRect/>
          </a:stretch>
        </p:blipFill>
        <p:spPr>
          <a:xfrm>
            <a:off x="454840" y="1607367"/>
            <a:ext cx="7818708" cy="1667530"/>
          </a:xfrm>
          <a:prstGeom prst="rect">
            <a:avLst/>
          </a:prstGeom>
        </p:spPr>
      </p:pic>
      <p:sp>
        <p:nvSpPr>
          <p:cNvPr id="14" name="内容占位符 2">
            <a:extLst>
              <a:ext uri="{FF2B5EF4-FFF2-40B4-BE49-F238E27FC236}">
                <a16:creationId xmlns:a16="http://schemas.microsoft.com/office/drawing/2014/main" id="{8B65F29D-9A84-4966-98DE-799182E54652}"/>
              </a:ext>
            </a:extLst>
          </p:cNvPr>
          <p:cNvSpPr txBox="1">
            <a:spLocks/>
          </p:cNvSpPr>
          <p:nvPr/>
        </p:nvSpPr>
        <p:spPr bwMode="auto">
          <a:xfrm>
            <a:off x="2611022" y="1053674"/>
            <a:ext cx="4323594" cy="4956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latinLnBrk="0" hangingPunct="1">
              <a:lnSpc>
                <a:spcPct val="110000"/>
              </a:lnSpc>
              <a:spcBef>
                <a:spcPct val="20000"/>
              </a:spcBef>
              <a:spcAft>
                <a:spcPct val="0"/>
              </a:spcAft>
              <a:buClr>
                <a:srgbClr val="000099"/>
              </a:buClr>
              <a:buFont typeface="Arial" panose="020B0604020202020204"/>
              <a:buChar char="•"/>
              <a:defRPr sz="2800" b="1" kern="1200">
                <a:solidFill>
                  <a:schemeClr val="tx1"/>
                </a:solidFill>
                <a:latin typeface="+mn-lt"/>
                <a:ea typeface="+mn-ea"/>
                <a:cs typeface="+mn-cs"/>
              </a:defRPr>
            </a:lvl1pPr>
            <a:lvl2pPr marL="742950" indent="-285750" algn="l" defTabSz="457200" rtl="0" eaLnBrk="1" fontAlgn="base" latinLnBrk="0" hangingPunct="1">
              <a:lnSpc>
                <a:spcPct val="110000"/>
              </a:lnSpc>
              <a:spcBef>
                <a:spcPct val="20000"/>
              </a:spcBef>
              <a:spcAft>
                <a:spcPct val="0"/>
              </a:spcAft>
              <a:buClr>
                <a:schemeClr val="tx2"/>
              </a:buClr>
              <a:buFont typeface="Arial" panose="020B0604020202020204"/>
              <a:buChar char="–"/>
              <a:defRPr sz="2400" b="1" kern="1200">
                <a:solidFill>
                  <a:schemeClr val="tx1"/>
                </a:solidFill>
                <a:latin typeface="+mn-lt"/>
                <a:ea typeface="+mn-ea"/>
                <a:cs typeface="+mn-cs"/>
              </a:defRPr>
            </a:lvl2pPr>
            <a:lvl3pPr marL="1143000" indent="-228600" algn="l" defTabSz="457200" rtl="0" eaLnBrk="1" fontAlgn="base" latinLnBrk="0" hangingPunct="1">
              <a:lnSpc>
                <a:spcPct val="120000"/>
              </a:lnSpc>
              <a:spcBef>
                <a:spcPct val="20000"/>
              </a:spcBef>
              <a:spcAft>
                <a:spcPct val="0"/>
              </a:spcAft>
              <a:buClr>
                <a:schemeClr val="accent1"/>
              </a:buClr>
              <a:buFont typeface="Arial" panose="020B0604020202020204"/>
              <a:buChar char="•"/>
              <a:defRPr sz="2000" b="1" kern="1200">
                <a:solidFill>
                  <a:schemeClr val="tx1"/>
                </a:solidFill>
                <a:latin typeface="+mn-lt"/>
                <a:ea typeface="+mn-ea"/>
                <a:cs typeface="+mn-cs"/>
              </a:defRPr>
            </a:lvl3pPr>
            <a:lvl4pPr marL="1600200" indent="-228600" algn="l" defTabSz="457200" rtl="0" eaLnBrk="1" fontAlgn="base" latinLnBrk="0" hangingPunct="1">
              <a:spcBef>
                <a:spcPct val="20000"/>
              </a:spcBef>
              <a:spcAft>
                <a:spcPct val="0"/>
              </a:spcAft>
              <a:buClr>
                <a:schemeClr val="tx1"/>
              </a:buClr>
              <a:buSzPct val="75000"/>
              <a:buFont typeface="Arial" panose="020B0604020202020204"/>
              <a:buChar char="–"/>
              <a:defRPr sz="1800" kern="1200">
                <a:solidFill>
                  <a:schemeClr val="tx1"/>
                </a:solidFill>
                <a:latin typeface="+mn-lt"/>
                <a:ea typeface="+mn-ea"/>
                <a:cs typeface="+mn-cs"/>
              </a:defRPr>
            </a:lvl4pPr>
            <a:lvl5pPr marL="2057400" indent="-228600" algn="l" defTabSz="457200" rtl="0" eaLnBrk="1" fontAlgn="base" latinLnBrk="0" hangingPunct="1">
              <a:spcBef>
                <a:spcPct val="20000"/>
              </a:spcBef>
              <a:spcAft>
                <a:spcPct val="0"/>
              </a:spcAft>
              <a:buClr>
                <a:schemeClr val="accent1"/>
              </a:buClr>
              <a:buSzPct val="60000"/>
              <a:buFont typeface="Arial" panose="020B0604020202020204"/>
              <a:buChar char="»"/>
              <a:defRPr sz="1800" kern="1200">
                <a:solidFill>
                  <a:schemeClr val="tx1"/>
                </a:solidFill>
                <a:latin typeface="+mn-lt"/>
                <a:ea typeface="+mn-ea"/>
                <a:cs typeface="+mn-cs"/>
              </a:defRPr>
            </a:lvl5pPr>
            <a:lvl6pPr marL="2514600" indent="-228600" algn="l" defTabSz="457200" rtl="0" eaLnBrk="1" fontAlgn="base" latinLnBrk="0" hangingPunct="1">
              <a:spcBef>
                <a:spcPct val="20000"/>
              </a:spcBef>
              <a:spcAft>
                <a:spcPct val="0"/>
              </a:spcAft>
              <a:buClr>
                <a:schemeClr val="accent1"/>
              </a:buClr>
              <a:buSzPct val="60000"/>
              <a:buFont typeface="Arial" panose="020B0604020202020204"/>
              <a:buChar char="•"/>
              <a:defRPr sz="1800" kern="1200">
                <a:solidFill>
                  <a:schemeClr val="tx1"/>
                </a:solidFill>
                <a:latin typeface="+mn-lt"/>
                <a:ea typeface="+mn-ea"/>
                <a:cs typeface="+mn-cs"/>
              </a:defRPr>
            </a:lvl6pPr>
            <a:lvl7pPr marL="2971800" indent="-228600" algn="l" defTabSz="457200" rtl="0" eaLnBrk="1" fontAlgn="base" latinLnBrk="0" hangingPunct="1">
              <a:spcBef>
                <a:spcPct val="20000"/>
              </a:spcBef>
              <a:spcAft>
                <a:spcPct val="0"/>
              </a:spcAft>
              <a:buClr>
                <a:schemeClr val="accent1"/>
              </a:buClr>
              <a:buSzPct val="60000"/>
              <a:buFont typeface="Arial" panose="020B0604020202020204"/>
              <a:buChar char="•"/>
              <a:defRPr sz="1800" kern="1200">
                <a:solidFill>
                  <a:schemeClr val="tx1"/>
                </a:solidFill>
                <a:latin typeface="+mn-lt"/>
                <a:ea typeface="+mn-ea"/>
                <a:cs typeface="+mn-cs"/>
              </a:defRPr>
            </a:lvl7pPr>
            <a:lvl8pPr marL="3429000" indent="-228600" algn="l" defTabSz="457200" rtl="0" eaLnBrk="1" fontAlgn="base" latinLnBrk="0" hangingPunct="1">
              <a:spcBef>
                <a:spcPct val="20000"/>
              </a:spcBef>
              <a:spcAft>
                <a:spcPct val="0"/>
              </a:spcAft>
              <a:buClr>
                <a:schemeClr val="accent1"/>
              </a:buClr>
              <a:buSzPct val="60000"/>
              <a:buFont typeface="Arial" panose="020B0604020202020204"/>
              <a:buChar char="•"/>
              <a:defRPr sz="1800" kern="1200">
                <a:solidFill>
                  <a:schemeClr val="tx1"/>
                </a:solidFill>
                <a:latin typeface="+mn-lt"/>
                <a:ea typeface="+mn-ea"/>
                <a:cs typeface="+mn-cs"/>
              </a:defRPr>
            </a:lvl8pPr>
            <a:lvl9pPr marL="3886200" indent="-228600" algn="l" defTabSz="457200" rtl="0" eaLnBrk="1" fontAlgn="base" latinLnBrk="0" hangingPunct="1">
              <a:spcBef>
                <a:spcPct val="20000"/>
              </a:spcBef>
              <a:spcAft>
                <a:spcPct val="0"/>
              </a:spcAft>
              <a:buClr>
                <a:schemeClr val="accent1"/>
              </a:buClr>
              <a:buSzPct val="60000"/>
              <a:buFont typeface="Arial" panose="020B0604020202020204"/>
              <a:buChar char="•"/>
              <a:defRPr sz="1800" kern="1200">
                <a:solidFill>
                  <a:schemeClr val="tx1"/>
                </a:solidFill>
                <a:latin typeface="+mn-lt"/>
                <a:ea typeface="+mn-ea"/>
                <a:cs typeface="+mn-cs"/>
              </a:defRPr>
            </a:lvl9pPr>
          </a:lstStyle>
          <a:p>
            <a:pPr fontAlgn="auto">
              <a:lnSpc>
                <a:spcPct val="100000"/>
              </a:lnSpc>
              <a:spcAft>
                <a:spcPts val="0"/>
              </a:spcAft>
              <a:buClrTx/>
            </a:pPr>
            <a:r>
              <a:rPr lang="en-US" dirty="0">
                <a:solidFill>
                  <a:sysClr val="windowText" lastClr="000000"/>
                </a:solidFill>
                <a:latin typeface="Arial"/>
              </a:rPr>
              <a:t>Front-end Electronics </a:t>
            </a:r>
            <a:endParaRPr lang="en-US" b="0" dirty="0">
              <a:solidFill>
                <a:sysClr val="windowText" lastClr="000000"/>
              </a:solidFill>
              <a:latin typeface="Arial"/>
            </a:endParaRPr>
          </a:p>
        </p:txBody>
      </p:sp>
      <p:pic>
        <p:nvPicPr>
          <p:cNvPr id="8" name="图片 7">
            <a:extLst>
              <a:ext uri="{FF2B5EF4-FFF2-40B4-BE49-F238E27FC236}">
                <a16:creationId xmlns:a16="http://schemas.microsoft.com/office/drawing/2014/main" id="{1DBCD566-9E53-40E6-9229-ED46120777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345" y="3918029"/>
            <a:ext cx="3962937" cy="2950187"/>
          </a:xfrm>
          <a:prstGeom prst="rect">
            <a:avLst/>
          </a:prstGeom>
        </p:spPr>
      </p:pic>
    </p:spTree>
    <p:extLst>
      <p:ext uri="{BB962C8B-B14F-4D97-AF65-F5344CB8AC3E}">
        <p14:creationId xmlns:p14="http://schemas.microsoft.com/office/powerpoint/2010/main" val="1105838956"/>
      </p:ext>
    </p:extLst>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90E6C1-4043-4D4E-8643-5BCA3DAF78A6}"/>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Electronics</a:t>
            </a:r>
            <a:r>
              <a:rPr lang="en-US" altLang="zh-CN" dirty="0">
                <a:latin typeface="Arial" panose="020B0604020202020204" pitchFamily="34" charset="0"/>
                <a:cs typeface="Arial" panose="020B0604020202020204" pitchFamily="34" charset="0"/>
              </a:rPr>
              <a:t>-PSD detector on DAMPE</a:t>
            </a:r>
            <a:endParaRPr lang="en-US" dirty="0">
              <a:latin typeface="Arial" panose="020B0604020202020204" pitchFamily="34" charset="0"/>
              <a:cs typeface="Arial" panose="020B0604020202020204" pitchFamily="34" charset="0"/>
            </a:endParaRPr>
          </a:p>
        </p:txBody>
      </p:sp>
      <p:sp>
        <p:nvSpPr>
          <p:cNvPr id="15" name="内容占位符 3">
            <a:extLst>
              <a:ext uri="{FF2B5EF4-FFF2-40B4-BE49-F238E27FC236}">
                <a16:creationId xmlns:a16="http://schemas.microsoft.com/office/drawing/2014/main" id="{AEA5BCB5-FADC-4726-9324-18770B54F3C8}"/>
              </a:ext>
            </a:extLst>
          </p:cNvPr>
          <p:cNvSpPr txBox="1">
            <a:spLocks/>
          </p:cNvSpPr>
          <p:nvPr/>
        </p:nvSpPr>
        <p:spPr>
          <a:xfrm>
            <a:off x="1907704" y="1003289"/>
            <a:ext cx="8915400" cy="574310"/>
          </a:xfrm>
          <a:prstGeom prst="rect">
            <a:avLst/>
          </a:prstGeom>
        </p:spPr>
        <p:txBody>
          <a:bodyPr/>
          <a:lstStyle>
            <a:lvl1pPr marL="342900" indent="-34290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a:buNone/>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16" name="图片 15">
            <a:extLst>
              <a:ext uri="{FF2B5EF4-FFF2-40B4-BE49-F238E27FC236}">
                <a16:creationId xmlns:a16="http://schemas.microsoft.com/office/drawing/2014/main" id="{4572D0D6-C8AF-4E1B-8628-036DAF7B00D3}"/>
              </a:ext>
            </a:extLst>
          </p:cNvPr>
          <p:cNvPicPr>
            <a:picLocks noChangeAspect="1"/>
          </p:cNvPicPr>
          <p:nvPr/>
        </p:nvPicPr>
        <p:blipFill>
          <a:blip r:embed="rId3"/>
          <a:stretch>
            <a:fillRect/>
          </a:stretch>
        </p:blipFill>
        <p:spPr>
          <a:xfrm>
            <a:off x="226193" y="3320069"/>
            <a:ext cx="4352206" cy="2905206"/>
          </a:xfrm>
          <a:prstGeom prst="rect">
            <a:avLst/>
          </a:prstGeom>
        </p:spPr>
      </p:pic>
      <p:pic>
        <p:nvPicPr>
          <p:cNvPr id="17" name="图片 16" descr="微信图片_20171203101249.jpg">
            <a:extLst>
              <a:ext uri="{FF2B5EF4-FFF2-40B4-BE49-F238E27FC236}">
                <a16:creationId xmlns:a16="http://schemas.microsoft.com/office/drawing/2014/main" id="{1F5B157C-3594-42E2-910A-616805AF41CF}"/>
              </a:ext>
            </a:extLst>
          </p:cNvPr>
          <p:cNvPicPr/>
          <p:nvPr/>
        </p:nvPicPr>
        <p:blipFill>
          <a:blip r:embed="rId4" cstate="print"/>
          <a:srcRect l="3070" t="25054" r="2173" b="51199"/>
          <a:stretch>
            <a:fillRect/>
          </a:stretch>
        </p:blipFill>
        <p:spPr>
          <a:xfrm>
            <a:off x="192781" y="1178074"/>
            <a:ext cx="8915400" cy="1945630"/>
          </a:xfrm>
          <a:prstGeom prst="rect">
            <a:avLst/>
          </a:prstGeom>
        </p:spPr>
      </p:pic>
      <p:pic>
        <p:nvPicPr>
          <p:cNvPr id="18" name="Picture 8" descr="E:\DM\2013年工作\影像资料\初样件调试照片-烟台-20131229\塑闪\PIC_1199.JPG">
            <a:extLst>
              <a:ext uri="{FF2B5EF4-FFF2-40B4-BE49-F238E27FC236}">
                <a16:creationId xmlns:a16="http://schemas.microsoft.com/office/drawing/2014/main" id="{40DF77B8-67BA-46B0-8FDF-D94F185C072F}"/>
              </a:ext>
            </a:extLst>
          </p:cNvPr>
          <p:cNvPicPr>
            <a:picLocks noChangeAspect="1" noChangeArrowheads="1"/>
          </p:cNvPicPr>
          <p:nvPr/>
        </p:nvPicPr>
        <p:blipFill>
          <a:blip r:embed="rId5" cstate="print"/>
          <a:srcRect/>
          <a:stretch>
            <a:fillRect/>
          </a:stretch>
        </p:blipFill>
        <p:spPr bwMode="auto">
          <a:xfrm>
            <a:off x="4860032" y="3433564"/>
            <a:ext cx="3899764" cy="2735349"/>
          </a:xfrm>
          <a:prstGeom prst="rect">
            <a:avLst/>
          </a:prstGeom>
          <a:noFill/>
          <a:ln w="9525">
            <a:noFill/>
            <a:miter lim="800000"/>
            <a:headEnd/>
            <a:tailEnd/>
          </a:ln>
        </p:spPr>
      </p:pic>
    </p:spTree>
    <p:extLst>
      <p:ext uri="{BB962C8B-B14F-4D97-AF65-F5344CB8AC3E}">
        <p14:creationId xmlns:p14="http://schemas.microsoft.com/office/powerpoint/2010/main" val="1543982799"/>
      </p:ext>
    </p:extLst>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44B5EA-3C96-4BDB-A579-0F34EC0157B7}"/>
              </a:ext>
            </a:extLst>
          </p:cNvPr>
          <p:cNvSpPr>
            <a:spLocks noGrp="1"/>
          </p:cNvSpPr>
          <p:nvPr>
            <p:ph type="title"/>
          </p:nvPr>
        </p:nvSpPr>
        <p:spPr>
          <a:xfrm>
            <a:off x="652463" y="225425"/>
            <a:ext cx="8240712" cy="415765"/>
          </a:xfrm>
        </p:spPr>
        <p:txBody>
          <a:bodyPr/>
          <a:lstStyle/>
          <a:p>
            <a:r>
              <a:rPr lang="en-US" kern="1200" dirty="0">
                <a:latin typeface="Arial"/>
              </a:rPr>
              <a:t>Detector Development </a:t>
            </a:r>
            <a:r>
              <a:rPr lang="en-US" altLang="zh-CN" kern="1200" dirty="0">
                <a:latin typeface="Arial"/>
              </a:rPr>
              <a:t>– Silicon Detector</a:t>
            </a:r>
            <a:endParaRPr lang="en-US" dirty="0"/>
          </a:p>
        </p:txBody>
      </p:sp>
      <p:pic>
        <p:nvPicPr>
          <p:cNvPr id="4" name="图片 3" descr="IMG_20170428_173203">
            <a:extLst>
              <a:ext uri="{FF2B5EF4-FFF2-40B4-BE49-F238E27FC236}">
                <a16:creationId xmlns:a16="http://schemas.microsoft.com/office/drawing/2014/main" id="{99976C31-666F-4DDB-9983-FB89E7C72D17}"/>
              </a:ext>
            </a:extLst>
          </p:cNvPr>
          <p:cNvPicPr>
            <a:picLocks noChangeAspect="1"/>
          </p:cNvPicPr>
          <p:nvPr/>
        </p:nvPicPr>
        <p:blipFill>
          <a:blip r:embed="rId3"/>
          <a:srcRect l="15884" t="9977" r="14577" b="6227"/>
          <a:stretch>
            <a:fillRect/>
          </a:stretch>
        </p:blipFill>
        <p:spPr>
          <a:xfrm>
            <a:off x="806977" y="1290660"/>
            <a:ext cx="3107424" cy="2808312"/>
          </a:xfrm>
          <a:prstGeom prst="rect">
            <a:avLst/>
          </a:prstGeom>
        </p:spPr>
      </p:pic>
      <p:sp>
        <p:nvSpPr>
          <p:cNvPr id="5" name="TextBox 5">
            <a:extLst>
              <a:ext uri="{FF2B5EF4-FFF2-40B4-BE49-F238E27FC236}">
                <a16:creationId xmlns:a16="http://schemas.microsoft.com/office/drawing/2014/main" id="{B6D8FE5A-ACDA-4FC3-B46D-8EFBDCBDE3C7}"/>
              </a:ext>
            </a:extLst>
          </p:cNvPr>
          <p:cNvSpPr txBox="1"/>
          <p:nvPr/>
        </p:nvSpPr>
        <p:spPr>
          <a:xfrm>
            <a:off x="1159078" y="921328"/>
            <a:ext cx="2403222" cy="369332"/>
          </a:xfrm>
          <a:prstGeom prst="rect">
            <a:avLst/>
          </a:prstGeom>
          <a:noFill/>
        </p:spPr>
        <p:txBody>
          <a:bodyPr wrap="none" rtlCol="0">
            <a:spAutoFit/>
          </a:bodyPr>
          <a:lstStyle/>
          <a:p>
            <a:r>
              <a:rPr lang="en-US" altLang="zh-CN" dirty="0">
                <a:latin typeface="Arial" panose="020B0604020202020204" pitchFamily="34" charset="0"/>
                <a:ea typeface="华文楷体" pitchFamily="2" charset="-122"/>
                <a:cs typeface="Arial" panose="020B0604020202020204" pitchFamily="34" charset="0"/>
              </a:rPr>
              <a:t>Silicon Strip Detector </a:t>
            </a:r>
            <a:endParaRPr lang="zh-CN" altLang="en-US" dirty="0">
              <a:latin typeface="Arial" panose="020B0604020202020204" pitchFamily="34" charset="0"/>
              <a:ea typeface="华文楷体" pitchFamily="2" charset="-122"/>
              <a:cs typeface="Arial" panose="020B0604020202020204" pitchFamily="34" charset="0"/>
            </a:endParaRPr>
          </a:p>
        </p:txBody>
      </p:sp>
      <p:pic>
        <p:nvPicPr>
          <p:cNvPr id="6" name="图片 5" descr="E:\照片\探测器照片\IMG_20171102_175458.jpg">
            <a:extLst>
              <a:ext uri="{FF2B5EF4-FFF2-40B4-BE49-F238E27FC236}">
                <a16:creationId xmlns:a16="http://schemas.microsoft.com/office/drawing/2014/main" id="{2238F662-EBBC-4B96-BF61-171B14CEB35E}"/>
              </a:ext>
            </a:extLst>
          </p:cNvPr>
          <p:cNvPicPr/>
          <p:nvPr/>
        </p:nvPicPr>
        <p:blipFill>
          <a:blip r:embed="rId4" cstate="print"/>
          <a:srcRect l="2376" t="14407" r="10543" b="8475"/>
          <a:stretch>
            <a:fillRect/>
          </a:stretch>
        </p:blipFill>
        <p:spPr bwMode="auto">
          <a:xfrm>
            <a:off x="5364088" y="1227776"/>
            <a:ext cx="2823982" cy="2582710"/>
          </a:xfrm>
          <a:prstGeom prst="rect">
            <a:avLst/>
          </a:prstGeom>
          <a:noFill/>
          <a:ln w="9525">
            <a:noFill/>
            <a:miter lim="800000"/>
            <a:headEnd/>
            <a:tailEnd/>
          </a:ln>
        </p:spPr>
      </p:pic>
      <p:sp>
        <p:nvSpPr>
          <p:cNvPr id="7" name="TextBox 5">
            <a:extLst>
              <a:ext uri="{FF2B5EF4-FFF2-40B4-BE49-F238E27FC236}">
                <a16:creationId xmlns:a16="http://schemas.microsoft.com/office/drawing/2014/main" id="{0120B2E2-865E-4F0D-B087-423545D382EE}"/>
              </a:ext>
            </a:extLst>
          </p:cNvPr>
          <p:cNvSpPr txBox="1"/>
          <p:nvPr/>
        </p:nvSpPr>
        <p:spPr>
          <a:xfrm>
            <a:off x="5439816" y="921328"/>
            <a:ext cx="2672526" cy="369332"/>
          </a:xfrm>
          <a:prstGeom prst="rect">
            <a:avLst/>
          </a:prstGeom>
          <a:noFill/>
        </p:spPr>
        <p:txBody>
          <a:bodyPr wrap="none" rtlCol="0">
            <a:spAutoFit/>
          </a:bodyPr>
          <a:lstStyle/>
          <a:p>
            <a:r>
              <a:rPr lang="en-US" altLang="zh-CN" dirty="0">
                <a:latin typeface="Arial" panose="020B0604020202020204" pitchFamily="34" charset="0"/>
                <a:ea typeface="华文楷体" pitchFamily="2" charset="-122"/>
                <a:cs typeface="Arial" panose="020B0604020202020204" pitchFamily="34" charset="0"/>
              </a:rPr>
              <a:t>Silicon Square Detector </a:t>
            </a:r>
            <a:endParaRPr lang="zh-CN" altLang="en-US" dirty="0">
              <a:latin typeface="Arial" panose="020B0604020202020204" pitchFamily="34" charset="0"/>
              <a:ea typeface="华文楷体" pitchFamily="2" charset="-122"/>
              <a:cs typeface="Arial" panose="020B0604020202020204" pitchFamily="34" charset="0"/>
            </a:endParaRPr>
          </a:p>
        </p:txBody>
      </p:sp>
      <p:pic>
        <p:nvPicPr>
          <p:cNvPr id="8" name="图片 7" descr="93">
            <a:extLst>
              <a:ext uri="{FF2B5EF4-FFF2-40B4-BE49-F238E27FC236}">
                <a16:creationId xmlns:a16="http://schemas.microsoft.com/office/drawing/2014/main" id="{CFDAD337-B395-44C7-8DB9-28E56B7B8373}"/>
              </a:ext>
            </a:extLst>
          </p:cNvPr>
          <p:cNvPicPr/>
          <p:nvPr/>
        </p:nvPicPr>
        <p:blipFill>
          <a:blip r:embed="rId5" cstate="print"/>
          <a:srcRect/>
          <a:stretch>
            <a:fillRect/>
          </a:stretch>
        </p:blipFill>
        <p:spPr bwMode="auto">
          <a:xfrm>
            <a:off x="5364088" y="4238170"/>
            <a:ext cx="3107424" cy="2669114"/>
          </a:xfrm>
          <a:prstGeom prst="rect">
            <a:avLst/>
          </a:prstGeom>
          <a:noFill/>
          <a:ln w="9525">
            <a:noFill/>
            <a:miter lim="800000"/>
            <a:headEnd/>
            <a:tailEnd/>
          </a:ln>
        </p:spPr>
      </p:pic>
      <p:sp>
        <p:nvSpPr>
          <p:cNvPr id="9" name="TextBox 5">
            <a:extLst>
              <a:ext uri="{FF2B5EF4-FFF2-40B4-BE49-F238E27FC236}">
                <a16:creationId xmlns:a16="http://schemas.microsoft.com/office/drawing/2014/main" id="{F75C3A5B-BB56-4DBB-A110-BCD310176654}"/>
              </a:ext>
            </a:extLst>
          </p:cNvPr>
          <p:cNvSpPr txBox="1"/>
          <p:nvPr/>
        </p:nvSpPr>
        <p:spPr>
          <a:xfrm>
            <a:off x="5439815" y="3868838"/>
            <a:ext cx="2916183" cy="369332"/>
          </a:xfrm>
          <a:prstGeom prst="rect">
            <a:avLst/>
          </a:prstGeom>
          <a:noFill/>
        </p:spPr>
        <p:txBody>
          <a:bodyPr wrap="none" rtlCol="0">
            <a:spAutoFit/>
          </a:bodyPr>
          <a:lstStyle/>
          <a:p>
            <a:r>
              <a:rPr lang="en-US" altLang="zh-CN" dirty="0">
                <a:latin typeface="Arial" panose="020B0604020202020204" pitchFamily="34" charset="0"/>
                <a:ea typeface="华文楷体" pitchFamily="2" charset="-122"/>
                <a:cs typeface="Arial" panose="020B0604020202020204" pitchFamily="34" charset="0"/>
              </a:rPr>
              <a:t>Energy Resolution of 1.1%</a:t>
            </a:r>
            <a:endParaRPr lang="zh-CN" altLang="en-US" dirty="0">
              <a:latin typeface="Arial" panose="020B0604020202020204" pitchFamily="34" charset="0"/>
              <a:ea typeface="华文楷体" pitchFamily="2" charset="-122"/>
              <a:cs typeface="Arial" panose="020B0604020202020204" pitchFamily="34" charset="0"/>
            </a:endParaRPr>
          </a:p>
        </p:txBody>
      </p:sp>
      <p:pic>
        <p:nvPicPr>
          <p:cNvPr id="10" name="图片 9">
            <a:extLst>
              <a:ext uri="{FF2B5EF4-FFF2-40B4-BE49-F238E27FC236}">
                <a16:creationId xmlns:a16="http://schemas.microsoft.com/office/drawing/2014/main" id="{A854F5C2-3158-4A91-9756-E860A8B9F488}"/>
              </a:ext>
            </a:extLst>
          </p:cNvPr>
          <p:cNvPicPr>
            <a:picLocks noChangeAspect="1"/>
          </p:cNvPicPr>
          <p:nvPr/>
        </p:nvPicPr>
        <p:blipFill>
          <a:blip r:embed="rId6"/>
          <a:stretch>
            <a:fillRect/>
          </a:stretch>
        </p:blipFill>
        <p:spPr>
          <a:xfrm>
            <a:off x="395536" y="4466023"/>
            <a:ext cx="3639599" cy="2457111"/>
          </a:xfrm>
          <a:prstGeom prst="rect">
            <a:avLst/>
          </a:prstGeom>
        </p:spPr>
      </p:pic>
      <p:sp>
        <p:nvSpPr>
          <p:cNvPr id="11" name="TextBox 5">
            <a:extLst>
              <a:ext uri="{FF2B5EF4-FFF2-40B4-BE49-F238E27FC236}">
                <a16:creationId xmlns:a16="http://schemas.microsoft.com/office/drawing/2014/main" id="{5B18F8E6-BCC1-4DB0-8B74-4D5C5AE2AE79}"/>
              </a:ext>
            </a:extLst>
          </p:cNvPr>
          <p:cNvSpPr txBox="1"/>
          <p:nvPr/>
        </p:nvSpPr>
        <p:spPr>
          <a:xfrm>
            <a:off x="1038264" y="4118351"/>
            <a:ext cx="2787943" cy="369332"/>
          </a:xfrm>
          <a:prstGeom prst="rect">
            <a:avLst/>
          </a:prstGeom>
          <a:noFill/>
        </p:spPr>
        <p:txBody>
          <a:bodyPr wrap="none" rtlCol="0">
            <a:spAutoFit/>
          </a:bodyPr>
          <a:lstStyle/>
          <a:p>
            <a:r>
              <a:rPr lang="en-US" altLang="zh-CN" dirty="0">
                <a:latin typeface="Arial" panose="020B0604020202020204" pitchFamily="34" charset="0"/>
                <a:ea typeface="华文楷体" pitchFamily="2" charset="-122"/>
                <a:cs typeface="Arial" panose="020B0604020202020204" pitchFamily="34" charset="0"/>
              </a:rPr>
              <a:t>Energy Resolution of 1%</a:t>
            </a:r>
            <a:endParaRPr lang="zh-CN" altLang="en-US" dirty="0">
              <a:latin typeface="Arial" panose="020B0604020202020204" pitchFamily="34" charset="0"/>
              <a:ea typeface="华文楷体" pitchFamily="2" charset="-122"/>
              <a:cs typeface="Arial" panose="020B0604020202020204" pitchFamily="34" charset="0"/>
            </a:endParaRPr>
          </a:p>
        </p:txBody>
      </p:sp>
    </p:spTree>
    <p:extLst>
      <p:ext uri="{BB962C8B-B14F-4D97-AF65-F5344CB8AC3E}">
        <p14:creationId xmlns:p14="http://schemas.microsoft.com/office/powerpoint/2010/main" val="3321964550"/>
      </p:ext>
    </p:extLst>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787BDB05-FB45-4720-BEE1-C067309700D1}"/>
              </a:ext>
            </a:extLst>
          </p:cNvPr>
          <p:cNvSpPr>
            <a:spLocks noGrp="1"/>
          </p:cNvSpPr>
          <p:nvPr>
            <p:ph type="title"/>
          </p:nvPr>
        </p:nvSpPr>
        <p:spPr>
          <a:xfrm>
            <a:off x="643288" y="239094"/>
            <a:ext cx="8240712" cy="412750"/>
          </a:xfrm>
        </p:spPr>
        <p:txBody>
          <a:bodyPr/>
          <a:lstStyle/>
          <a:p>
            <a:r>
              <a:rPr lang="en-US" kern="1200" dirty="0">
                <a:latin typeface="Arial"/>
              </a:rPr>
              <a:t>Detector Development </a:t>
            </a:r>
            <a:r>
              <a:rPr lang="en-US" altLang="zh-CN" kern="1200" dirty="0">
                <a:latin typeface="Arial"/>
              </a:rPr>
              <a:t>– Pixel Detector</a:t>
            </a:r>
            <a:endParaRPr lang="en-US" dirty="0"/>
          </a:p>
        </p:txBody>
      </p:sp>
      <p:sp>
        <p:nvSpPr>
          <p:cNvPr id="31" name="矩形 30">
            <a:extLst>
              <a:ext uri="{FF2B5EF4-FFF2-40B4-BE49-F238E27FC236}">
                <a16:creationId xmlns:a16="http://schemas.microsoft.com/office/drawing/2014/main" id="{FC11FDC5-AD91-4CCC-A1B4-8B30006486F1}"/>
              </a:ext>
            </a:extLst>
          </p:cNvPr>
          <p:cNvSpPr/>
          <p:nvPr/>
        </p:nvSpPr>
        <p:spPr>
          <a:xfrm>
            <a:off x="5007734" y="1773969"/>
            <a:ext cx="4166022" cy="4524315"/>
          </a:xfrm>
          <a:prstGeom prst="rect">
            <a:avLst/>
          </a:prstGeom>
        </p:spPr>
        <p:txBody>
          <a:bodyPr wrap="square">
            <a:spAutoFit/>
          </a:bodyPr>
          <a:lstStyle/>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en-US" altLang="zh-CN" dirty="0"/>
              <a:t>Pixel Detector Size 6cm x 6cm </a:t>
            </a:r>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en-US" altLang="zh-CN" dirty="0"/>
              <a:t>One Pixel Detector with 2x4 Topmetal-M chip</a:t>
            </a:r>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en-US" altLang="zh-CN" dirty="0"/>
              <a:t>Developing chip placing platform (For any combination) </a:t>
            </a:r>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en-US" dirty="0"/>
              <a:t>Placement error &lt; 2</a:t>
            </a:r>
            <a:r>
              <a:rPr lang="en-US" altLang="zh-CN" dirty="0">
                <a:solidFill>
                  <a:prstClr val="black"/>
                </a:solidFill>
                <a:latin typeface="宋体" panose="02010600030101010101" pitchFamily="2" charset="-122"/>
              </a:rPr>
              <a:t>μm</a:t>
            </a: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en-US" altLang="zh-CN" dirty="0"/>
              <a:t>Building detector test platform </a:t>
            </a:r>
          </a:p>
          <a:p>
            <a:endParaRPr lang="en-US" altLang="zh-CN" dirty="0"/>
          </a:p>
          <a:p>
            <a:endParaRPr lang="en-US" altLang="zh-CN" dirty="0"/>
          </a:p>
          <a:p>
            <a:endParaRPr lang="en-US" altLang="zh-CN" dirty="0"/>
          </a:p>
          <a:p>
            <a:endParaRPr lang="en-US" altLang="zh-CN" dirty="0"/>
          </a:p>
        </p:txBody>
      </p:sp>
      <p:sp>
        <p:nvSpPr>
          <p:cNvPr id="140" name="圆角矩形 3">
            <a:extLst>
              <a:ext uri="{FF2B5EF4-FFF2-40B4-BE49-F238E27FC236}">
                <a16:creationId xmlns:a16="http://schemas.microsoft.com/office/drawing/2014/main" id="{E5C5726D-5947-4DA8-AAFD-672B953F3FF7}"/>
              </a:ext>
            </a:extLst>
          </p:cNvPr>
          <p:cNvSpPr/>
          <p:nvPr/>
        </p:nvSpPr>
        <p:spPr>
          <a:xfrm>
            <a:off x="-30966" y="3611469"/>
            <a:ext cx="1080120" cy="540000"/>
          </a:xfrm>
          <a:prstGeom prst="roundRect">
            <a:avLst/>
          </a:prstGeom>
          <a:solidFill>
            <a:srgbClr val="F79646"/>
          </a:solidFill>
          <a:ln w="25400" cap="flat" cmpd="sng" algn="ctr">
            <a:solidFill>
              <a:srgbClr val="F7964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kern="0" dirty="0">
                <a:solidFill>
                  <a:prstClr val="black"/>
                </a:solidFill>
                <a:latin typeface="Calibri"/>
              </a:rPr>
              <a:t>TPM</a:t>
            </a:r>
            <a:endParaRPr kumimoji="0" lang="zh-CN" altLang="en-US"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41" name="圆角矩形 4">
            <a:extLst>
              <a:ext uri="{FF2B5EF4-FFF2-40B4-BE49-F238E27FC236}">
                <a16:creationId xmlns:a16="http://schemas.microsoft.com/office/drawing/2014/main" id="{A3F52E9E-73A8-4BE8-AAFB-1F15F34510F1}"/>
              </a:ext>
            </a:extLst>
          </p:cNvPr>
          <p:cNvSpPr/>
          <p:nvPr/>
        </p:nvSpPr>
        <p:spPr>
          <a:xfrm>
            <a:off x="1553210" y="5555685"/>
            <a:ext cx="1800200" cy="1080120"/>
          </a:xfrm>
          <a:prstGeom prst="roundRect">
            <a:avLst/>
          </a:prstGeom>
          <a:solidFill>
            <a:srgbClr val="8064A2"/>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Chip Placing platform</a:t>
            </a:r>
            <a:endParaRPr kumimoji="0" lang="zh-CN" altLang="en-US"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42" name="圆角矩形 5">
            <a:extLst>
              <a:ext uri="{FF2B5EF4-FFF2-40B4-BE49-F238E27FC236}">
                <a16:creationId xmlns:a16="http://schemas.microsoft.com/office/drawing/2014/main" id="{3577C1D0-4CD4-4865-91C1-8C8ADA232028}"/>
              </a:ext>
            </a:extLst>
          </p:cNvPr>
          <p:cNvSpPr/>
          <p:nvPr/>
        </p:nvSpPr>
        <p:spPr>
          <a:xfrm>
            <a:off x="1193170" y="2614508"/>
            <a:ext cx="2448272" cy="2376264"/>
          </a:xfrm>
          <a:prstGeom prst="round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51" name="直角上箭头 32">
            <a:extLst>
              <a:ext uri="{FF2B5EF4-FFF2-40B4-BE49-F238E27FC236}">
                <a16:creationId xmlns:a16="http://schemas.microsoft.com/office/drawing/2014/main" id="{8E94F7BA-DD1D-48AB-ABF3-096057AB51DF}"/>
              </a:ext>
            </a:extLst>
          </p:cNvPr>
          <p:cNvSpPr/>
          <p:nvPr/>
        </p:nvSpPr>
        <p:spPr>
          <a:xfrm rot="5400000">
            <a:off x="-318998" y="4691589"/>
            <a:ext cx="2376264" cy="1368152"/>
          </a:xfrm>
          <a:prstGeom prst="bentUpArrow">
            <a:avLst>
              <a:gd name="adj1" fmla="val 25000"/>
              <a:gd name="adj2" fmla="val 32622"/>
              <a:gd name="adj3" fmla="val 25000"/>
            </a:avLst>
          </a:prstGeom>
          <a:solidFill>
            <a:srgbClr val="4F81BD"/>
          </a:solidFill>
          <a:ln w="25400" cap="flat" cmpd="sng" algn="ctr">
            <a:solidFill>
              <a:srgbClr val="8064A2">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宋体" panose="02010600030101010101" pitchFamily="2" charset="-122"/>
              <a:cs typeface="+mn-cs"/>
            </a:endParaRPr>
          </a:p>
        </p:txBody>
      </p:sp>
      <p:sp>
        <p:nvSpPr>
          <p:cNvPr id="152" name="上箭头 36">
            <a:extLst>
              <a:ext uri="{FF2B5EF4-FFF2-40B4-BE49-F238E27FC236}">
                <a16:creationId xmlns:a16="http://schemas.microsoft.com/office/drawing/2014/main" id="{FD4CA843-2115-49D7-A271-B2E428F19896}"/>
              </a:ext>
            </a:extLst>
          </p:cNvPr>
          <p:cNvSpPr/>
          <p:nvPr/>
        </p:nvSpPr>
        <p:spPr>
          <a:xfrm>
            <a:off x="2273290" y="4979621"/>
            <a:ext cx="193722" cy="576064"/>
          </a:xfrm>
          <a:prstGeom prst="up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3" name="TextBox 39">
            <a:extLst>
              <a:ext uri="{FF2B5EF4-FFF2-40B4-BE49-F238E27FC236}">
                <a16:creationId xmlns:a16="http://schemas.microsoft.com/office/drawing/2014/main" id="{F4C9283B-9779-4F41-B602-9331739A19CF}"/>
              </a:ext>
            </a:extLst>
          </p:cNvPr>
          <p:cNvSpPr txBox="1"/>
          <p:nvPr/>
        </p:nvSpPr>
        <p:spPr>
          <a:xfrm>
            <a:off x="2467012" y="5084031"/>
            <a:ext cx="2730235" cy="400110"/>
          </a:xfrm>
          <a:prstGeom prst="rect">
            <a:avLst/>
          </a:prstGeom>
          <a:noFill/>
        </p:spPr>
        <p:txBody>
          <a:bodyPr wrap="none" rtlCol="0">
            <a:spAutoFit/>
          </a:bodyPr>
          <a:lstStyle/>
          <a:p>
            <a:pPr fontAlgn="auto">
              <a:spcBef>
                <a:spcPts val="0"/>
              </a:spcBef>
              <a:spcAft>
                <a:spcPts val="0"/>
              </a:spcAft>
            </a:pPr>
            <a:r>
              <a:rPr lang="en-US" altLang="zh-CN" sz="2000" dirty="0">
                <a:solidFill>
                  <a:prstClr val="black"/>
                </a:solidFill>
                <a:latin typeface="Arial" panose="020B0604020202020204" pitchFamily="34" charset="0"/>
                <a:cs typeface="Arial" panose="020B0604020202020204" pitchFamily="34" charset="0"/>
              </a:rPr>
              <a:t>Placement error &lt;2μm</a:t>
            </a:r>
            <a:endParaRPr lang="zh-CN" altLang="en-US" sz="2000" dirty="0">
              <a:solidFill>
                <a:prstClr val="black"/>
              </a:solidFill>
              <a:latin typeface="Arial" panose="020B0604020202020204" pitchFamily="34" charset="0"/>
              <a:cs typeface="Arial" panose="020B0604020202020204" pitchFamily="34" charset="0"/>
            </a:endParaRPr>
          </a:p>
        </p:txBody>
      </p:sp>
      <p:sp>
        <p:nvSpPr>
          <p:cNvPr id="163" name="TextBox 50">
            <a:extLst>
              <a:ext uri="{FF2B5EF4-FFF2-40B4-BE49-F238E27FC236}">
                <a16:creationId xmlns:a16="http://schemas.microsoft.com/office/drawing/2014/main" id="{5AE5AE3C-9C1E-458A-904A-667CBA0EE301}"/>
              </a:ext>
            </a:extLst>
          </p:cNvPr>
          <p:cNvSpPr txBox="1"/>
          <p:nvPr/>
        </p:nvSpPr>
        <p:spPr>
          <a:xfrm>
            <a:off x="-30966" y="2136321"/>
            <a:ext cx="2946782" cy="400110"/>
          </a:xfrm>
          <a:prstGeom prst="rect">
            <a:avLst/>
          </a:prstGeom>
          <a:noFill/>
        </p:spPr>
        <p:txBody>
          <a:bodyPr wrap="square" rtlCol="0">
            <a:spAutoFit/>
          </a:bodyPr>
          <a:lstStyle/>
          <a:p>
            <a:pPr fontAlgn="auto">
              <a:spcBef>
                <a:spcPts val="0"/>
              </a:spcBef>
              <a:spcAft>
                <a:spcPts val="0"/>
              </a:spcAft>
            </a:pPr>
            <a:r>
              <a:rPr lang="en-US" altLang="zh-CN" sz="2000" dirty="0">
                <a:solidFill>
                  <a:prstClr val="black"/>
                </a:solidFill>
                <a:latin typeface="Calibri"/>
              </a:rPr>
              <a:t>Chip binding and test</a:t>
            </a:r>
            <a:endParaRPr lang="zh-CN" altLang="en-US" sz="2000" dirty="0">
              <a:solidFill>
                <a:prstClr val="black"/>
              </a:solidFill>
              <a:latin typeface="Calibri"/>
            </a:endParaRPr>
          </a:p>
        </p:txBody>
      </p:sp>
      <p:sp>
        <p:nvSpPr>
          <p:cNvPr id="164" name="右箭头 51">
            <a:extLst>
              <a:ext uri="{FF2B5EF4-FFF2-40B4-BE49-F238E27FC236}">
                <a16:creationId xmlns:a16="http://schemas.microsoft.com/office/drawing/2014/main" id="{4FF3DE70-2B22-423D-A747-B4EE48BA17FE}"/>
              </a:ext>
            </a:extLst>
          </p:cNvPr>
          <p:cNvSpPr/>
          <p:nvPr/>
        </p:nvSpPr>
        <p:spPr>
          <a:xfrm rot="5400000">
            <a:off x="2173696" y="2215300"/>
            <a:ext cx="531223" cy="267194"/>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7" name="圆角矩形 42">
            <a:extLst>
              <a:ext uri="{FF2B5EF4-FFF2-40B4-BE49-F238E27FC236}">
                <a16:creationId xmlns:a16="http://schemas.microsoft.com/office/drawing/2014/main" id="{6F4D144E-3912-40E3-9493-E287E3050E77}"/>
              </a:ext>
            </a:extLst>
          </p:cNvPr>
          <p:cNvSpPr/>
          <p:nvPr/>
        </p:nvSpPr>
        <p:spPr>
          <a:xfrm>
            <a:off x="2453310" y="4403557"/>
            <a:ext cx="1080120" cy="540000"/>
          </a:xfrm>
          <a:prstGeom prst="roundRect">
            <a:avLst/>
          </a:prstGeom>
          <a:solidFill>
            <a:srgbClr val="F79646"/>
          </a:solidFill>
          <a:ln w="25400" cap="flat" cmpd="sng" algn="ctr">
            <a:solidFill>
              <a:srgbClr val="F7964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TPM</a:t>
            </a:r>
            <a:endParaRPr kumimoji="0" lang="zh-CN" altLang="en-US"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68" name="圆角矩形 43">
            <a:extLst>
              <a:ext uri="{FF2B5EF4-FFF2-40B4-BE49-F238E27FC236}">
                <a16:creationId xmlns:a16="http://schemas.microsoft.com/office/drawing/2014/main" id="{D274C90E-D8E9-4114-AE43-FEAA32BAC999}"/>
              </a:ext>
            </a:extLst>
          </p:cNvPr>
          <p:cNvSpPr/>
          <p:nvPr/>
        </p:nvSpPr>
        <p:spPr>
          <a:xfrm>
            <a:off x="1301182" y="4403557"/>
            <a:ext cx="1080120" cy="540000"/>
          </a:xfrm>
          <a:prstGeom prst="roundRect">
            <a:avLst/>
          </a:prstGeom>
          <a:solidFill>
            <a:srgbClr val="F79646"/>
          </a:solidFill>
          <a:ln w="25400" cap="flat" cmpd="sng" algn="ctr">
            <a:solidFill>
              <a:srgbClr val="F7964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TPM</a:t>
            </a:r>
            <a:endParaRPr kumimoji="0" lang="zh-CN" altLang="en-US"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69" name="圆角矩形 44">
            <a:extLst>
              <a:ext uri="{FF2B5EF4-FFF2-40B4-BE49-F238E27FC236}">
                <a16:creationId xmlns:a16="http://schemas.microsoft.com/office/drawing/2014/main" id="{579585BD-B30D-4711-A2B2-FDE001E61B99}"/>
              </a:ext>
            </a:extLst>
          </p:cNvPr>
          <p:cNvSpPr/>
          <p:nvPr/>
        </p:nvSpPr>
        <p:spPr>
          <a:xfrm>
            <a:off x="1301182" y="3827493"/>
            <a:ext cx="1080120" cy="540000"/>
          </a:xfrm>
          <a:prstGeom prst="roundRect">
            <a:avLst/>
          </a:prstGeom>
          <a:solidFill>
            <a:srgbClr val="F79646"/>
          </a:solidFill>
          <a:ln w="25400" cap="flat" cmpd="sng" algn="ctr">
            <a:solidFill>
              <a:srgbClr val="F7964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TPM</a:t>
            </a:r>
            <a:endParaRPr kumimoji="0" lang="zh-CN" altLang="en-US"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70" name="圆角矩形 45">
            <a:extLst>
              <a:ext uri="{FF2B5EF4-FFF2-40B4-BE49-F238E27FC236}">
                <a16:creationId xmlns:a16="http://schemas.microsoft.com/office/drawing/2014/main" id="{318D4BC4-B1A0-456C-82AA-C3451F4394C1}"/>
              </a:ext>
            </a:extLst>
          </p:cNvPr>
          <p:cNvSpPr/>
          <p:nvPr/>
        </p:nvSpPr>
        <p:spPr>
          <a:xfrm>
            <a:off x="2453310" y="3827493"/>
            <a:ext cx="1080120" cy="540000"/>
          </a:xfrm>
          <a:prstGeom prst="roundRect">
            <a:avLst/>
          </a:prstGeom>
          <a:solidFill>
            <a:srgbClr val="F79646"/>
          </a:solidFill>
          <a:ln w="25400" cap="flat" cmpd="sng" algn="ctr">
            <a:solidFill>
              <a:srgbClr val="F7964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TPM</a:t>
            </a:r>
            <a:endParaRPr kumimoji="0" lang="zh-CN" altLang="en-US"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71" name="圆角矩形 46">
            <a:extLst>
              <a:ext uri="{FF2B5EF4-FFF2-40B4-BE49-F238E27FC236}">
                <a16:creationId xmlns:a16="http://schemas.microsoft.com/office/drawing/2014/main" id="{5882F5CA-B4DF-48DE-8792-B739B355F15E}"/>
              </a:ext>
            </a:extLst>
          </p:cNvPr>
          <p:cNvSpPr/>
          <p:nvPr/>
        </p:nvSpPr>
        <p:spPr>
          <a:xfrm>
            <a:off x="1301182" y="3251429"/>
            <a:ext cx="1080120" cy="540000"/>
          </a:xfrm>
          <a:prstGeom prst="roundRect">
            <a:avLst/>
          </a:prstGeom>
          <a:solidFill>
            <a:srgbClr val="F79646"/>
          </a:solidFill>
          <a:ln w="25400" cap="flat" cmpd="sng" algn="ctr">
            <a:solidFill>
              <a:srgbClr val="F7964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TPM</a:t>
            </a:r>
            <a:endParaRPr kumimoji="0" lang="zh-CN" altLang="en-US"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72" name="圆角矩形 47">
            <a:extLst>
              <a:ext uri="{FF2B5EF4-FFF2-40B4-BE49-F238E27FC236}">
                <a16:creationId xmlns:a16="http://schemas.microsoft.com/office/drawing/2014/main" id="{BFDDD88C-6A47-4464-9377-92B3F7B0C825}"/>
              </a:ext>
            </a:extLst>
          </p:cNvPr>
          <p:cNvSpPr/>
          <p:nvPr/>
        </p:nvSpPr>
        <p:spPr>
          <a:xfrm>
            <a:off x="2453310" y="3251429"/>
            <a:ext cx="1080120" cy="540000"/>
          </a:xfrm>
          <a:prstGeom prst="roundRect">
            <a:avLst/>
          </a:prstGeom>
          <a:solidFill>
            <a:srgbClr val="F79646"/>
          </a:solidFill>
          <a:ln w="25400" cap="flat" cmpd="sng" algn="ctr">
            <a:solidFill>
              <a:srgbClr val="F7964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TPM</a:t>
            </a:r>
            <a:endParaRPr kumimoji="0" lang="zh-CN" altLang="en-US"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73" name="圆角矩形 48">
            <a:extLst>
              <a:ext uri="{FF2B5EF4-FFF2-40B4-BE49-F238E27FC236}">
                <a16:creationId xmlns:a16="http://schemas.microsoft.com/office/drawing/2014/main" id="{1F0BB1C3-B0F6-40C0-B576-4E2B9B7BE246}"/>
              </a:ext>
            </a:extLst>
          </p:cNvPr>
          <p:cNvSpPr/>
          <p:nvPr/>
        </p:nvSpPr>
        <p:spPr>
          <a:xfrm>
            <a:off x="1301182" y="2675365"/>
            <a:ext cx="1080120" cy="540000"/>
          </a:xfrm>
          <a:prstGeom prst="roundRect">
            <a:avLst/>
          </a:prstGeom>
          <a:solidFill>
            <a:srgbClr val="F79646"/>
          </a:solidFill>
          <a:ln w="25400" cap="flat" cmpd="sng" algn="ctr">
            <a:solidFill>
              <a:srgbClr val="F7964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TPM</a:t>
            </a:r>
            <a:endParaRPr kumimoji="0" lang="zh-CN" altLang="en-US"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74" name="圆角矩形 49">
            <a:extLst>
              <a:ext uri="{FF2B5EF4-FFF2-40B4-BE49-F238E27FC236}">
                <a16:creationId xmlns:a16="http://schemas.microsoft.com/office/drawing/2014/main" id="{C93A3FB5-B93D-43F1-9B6A-F28440C9E7B9}"/>
              </a:ext>
            </a:extLst>
          </p:cNvPr>
          <p:cNvSpPr/>
          <p:nvPr/>
        </p:nvSpPr>
        <p:spPr>
          <a:xfrm>
            <a:off x="2453310" y="2675365"/>
            <a:ext cx="1080120" cy="540000"/>
          </a:xfrm>
          <a:prstGeom prst="roundRect">
            <a:avLst/>
          </a:prstGeom>
          <a:solidFill>
            <a:srgbClr val="F79646"/>
          </a:solidFill>
          <a:ln w="25400" cap="flat" cmpd="sng" algn="ctr">
            <a:solidFill>
              <a:srgbClr val="F7964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TPM</a:t>
            </a:r>
            <a:endParaRPr kumimoji="0" lang="zh-CN" altLang="en-US"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75" name="圆角矩形 4">
            <a:extLst>
              <a:ext uri="{FF2B5EF4-FFF2-40B4-BE49-F238E27FC236}">
                <a16:creationId xmlns:a16="http://schemas.microsoft.com/office/drawing/2014/main" id="{9DDA5D59-ECAE-435D-ADC8-C88CF2668CC6}"/>
              </a:ext>
            </a:extLst>
          </p:cNvPr>
          <p:cNvSpPr/>
          <p:nvPr/>
        </p:nvSpPr>
        <p:spPr>
          <a:xfrm>
            <a:off x="755576" y="1302315"/>
            <a:ext cx="3451464" cy="801986"/>
          </a:xfrm>
          <a:prstGeom prst="roundRect">
            <a:avLst/>
          </a:prstGeom>
          <a:solidFill>
            <a:srgbClr val="8064A2"/>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latin typeface="Calibri"/>
                <a:ea typeface="宋体" panose="02010600030101010101" pitchFamily="2" charset="-122"/>
                <a:cs typeface="+mn-cs"/>
              </a:rPr>
              <a:t>Bounding </a:t>
            </a:r>
            <a:r>
              <a:rPr kumimoji="0" lang="en-US" altLang="zh-CN" sz="18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rPr>
              <a:t>Machine</a:t>
            </a:r>
            <a:r>
              <a:rPr lang="en-US" altLang="zh-CN" kern="0" dirty="0">
                <a:solidFill>
                  <a:prstClr val="black"/>
                </a:solidFill>
                <a:latin typeface="Calibri"/>
              </a:rPr>
              <a:t>/Test</a:t>
            </a:r>
            <a:r>
              <a:rPr lang="zh-CN" altLang="en-US" kern="0" dirty="0">
                <a:solidFill>
                  <a:prstClr val="black"/>
                </a:solidFill>
                <a:latin typeface="Calibri"/>
              </a:rPr>
              <a:t> </a:t>
            </a:r>
            <a:r>
              <a:rPr lang="en-US" altLang="zh-CN" kern="0" dirty="0">
                <a:solidFill>
                  <a:prstClr val="black"/>
                </a:solidFill>
                <a:latin typeface="Calibri"/>
              </a:rPr>
              <a:t>Platform</a:t>
            </a:r>
            <a:r>
              <a:rPr lang="zh-CN" altLang="en-US" kern="0" dirty="0">
                <a:solidFill>
                  <a:prstClr val="black"/>
                </a:solidFill>
                <a:latin typeface="Calibri"/>
              </a:rPr>
              <a:t> </a:t>
            </a:r>
            <a:endParaRPr lang="en-US" altLang="zh-CN" kern="0" dirty="0">
              <a:solidFill>
                <a:prstClr val="black"/>
              </a:solidFill>
              <a:latin typeface="Calibri"/>
            </a:endParaRPr>
          </a:p>
        </p:txBody>
      </p:sp>
    </p:spTree>
    <p:extLst>
      <p:ext uri="{BB962C8B-B14F-4D97-AF65-F5344CB8AC3E}">
        <p14:creationId xmlns:p14="http://schemas.microsoft.com/office/powerpoint/2010/main" val="890480900"/>
      </p:ext>
    </p:extLst>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772656CB-5DCB-4FC7-93CC-4CCC82E28110}"/>
              </a:ext>
            </a:extLst>
          </p:cNvPr>
          <p:cNvSpPr>
            <a:spLocks noGrp="1" noChangeArrowheads="1"/>
          </p:cNvSpPr>
          <p:nvPr>
            <p:ph type="title"/>
          </p:nvPr>
        </p:nvSpPr>
        <p:spPr>
          <a:xfrm>
            <a:off x="1115616" y="260648"/>
            <a:ext cx="8228160" cy="440688"/>
          </a:xfrm>
          <a:ln/>
        </p:spPr>
        <p:txBody>
          <a:bodyPr vert="horz" wrap="square" lIns="180000" tIns="35482" rIns="36000" bIns="10800" numCol="1" anchor="ctr" anchorCtr="0" compatLnSpc="1">
            <a:prstTxWarp prst="textNoShape">
              <a:avLst/>
            </a:prstTxWarp>
            <a:spAutoFit/>
          </a:bodyPr>
          <a:lstStyle/>
          <a:p>
            <a:pP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Lst>
            </a:pPr>
            <a:r>
              <a:rPr lang="en-US" altLang="en-US" dirty="0"/>
              <a:t>Physics - QCD Phase diagram</a:t>
            </a:r>
          </a:p>
        </p:txBody>
      </p:sp>
      <p:pic>
        <p:nvPicPr>
          <p:cNvPr id="3074" name="Picture 2">
            <a:extLst>
              <a:ext uri="{FF2B5EF4-FFF2-40B4-BE49-F238E27FC236}">
                <a16:creationId xmlns:a16="http://schemas.microsoft.com/office/drawing/2014/main" id="{4581CAEB-870F-4FF9-8E71-BD90CFE6E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1041" y="1857961"/>
            <a:ext cx="4165920" cy="3504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B91233A4-F55B-414B-B3CD-DA1CC6CEE6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21" y="1973160"/>
            <a:ext cx="4518720" cy="328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FBD0CE32-9823-4B3E-9CE4-7E48E8737C4A}"/>
              </a:ext>
            </a:extLst>
          </p:cNvPr>
          <p:cNvSpPr>
            <a:spLocks noGrp="1" noChangeArrowheads="1"/>
          </p:cNvSpPr>
          <p:nvPr>
            <p:ph type="title"/>
          </p:nvPr>
        </p:nvSpPr>
        <p:spPr>
          <a:xfrm>
            <a:off x="827266" y="252477"/>
            <a:ext cx="8228160" cy="391444"/>
          </a:xfrm>
          <a:ln/>
        </p:spPr>
        <p:txBody>
          <a:bodyPr vert="horz" wrap="square" lIns="180000" tIns="35482" rIns="36000" bIns="10800" numCol="1" anchor="ctr" anchorCtr="0" compatLnSpc="1">
            <a:prstTxWarp prst="textNoShape">
              <a:avLst/>
            </a:prstTxWarp>
            <a:spAutoFit/>
          </a:bodyPr>
          <a:lstStyle/>
          <a:p>
            <a:pPr algn="ct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Lst>
            </a:pPr>
            <a:r>
              <a:rPr lang="en-US" altLang="en-US" sz="2800" dirty="0"/>
              <a:t>Physics -</a:t>
            </a:r>
            <a:r>
              <a:rPr lang="en-US" altLang="en-US" sz="2800" dirty="0" err="1"/>
              <a:t>Multistrange</a:t>
            </a:r>
            <a:r>
              <a:rPr lang="en-US" altLang="en-US" sz="2800" dirty="0"/>
              <a:t> baryon production</a:t>
            </a:r>
          </a:p>
        </p:txBody>
      </p:sp>
      <p:pic>
        <p:nvPicPr>
          <p:cNvPr id="4098" name="Picture 2">
            <a:extLst>
              <a:ext uri="{FF2B5EF4-FFF2-40B4-BE49-F238E27FC236}">
                <a16:creationId xmlns:a16="http://schemas.microsoft.com/office/drawing/2014/main" id="{40A62A6D-8152-4BB2-B4C1-00CA78B64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721" y="1287721"/>
            <a:ext cx="3814560" cy="5122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a:extLst>
              <a:ext uri="{FF2B5EF4-FFF2-40B4-BE49-F238E27FC236}">
                <a16:creationId xmlns:a16="http://schemas.microsoft.com/office/drawing/2014/main" id="{A8E54F9F-ADB9-4E2F-9037-EFF55780B6AF}"/>
              </a:ext>
            </a:extLst>
          </p:cNvPr>
          <p:cNvSpPr txBox="1">
            <a:spLocks noChangeArrowheads="1"/>
          </p:cNvSpPr>
          <p:nvPr/>
        </p:nvSpPr>
        <p:spPr bwMode="auto">
          <a:xfrm>
            <a:off x="4572000" y="1280226"/>
            <a:ext cx="4396320" cy="4376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63398" rIns="81638" bIns="40819"/>
          <a:lstStyle>
            <a:lvl1pPr marL="215900" indent="-21590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WenQuanYi Zen Hei Sharp" charset="0"/>
              </a:defRPr>
            </a:lvl1pPr>
            <a:lvl2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WenQuanYi Zen Hei Sharp" charset="0"/>
              </a:defRPr>
            </a:lvl2pPr>
            <a:lvl3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WenQuanYi Zen Hei Sharp" charset="0"/>
              </a:defRPr>
            </a:lvl3pPr>
            <a:lvl4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WenQuanYi Zen Hei Sharp" charset="0"/>
              </a:defRPr>
            </a:lvl4pPr>
            <a:lvl5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WenQuanYi Zen Hei Sharp"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WenQuanYi Zen Hei Sharp"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WenQuanYi Zen Hei Sharp"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WenQuanYi Zen Hei Sharp"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WenQuanYi Zen Hei Sharp" charset="0"/>
              </a:defRPr>
            </a:lvl9pPr>
          </a:lstStyle>
          <a:p>
            <a:pPr>
              <a:buSzPct val="45000"/>
              <a:buFont typeface="Wingdings" panose="05000000000000000000" pitchFamily="2" charset="2"/>
              <a:buChar char=""/>
            </a:pPr>
            <a:r>
              <a:rPr lang="en-US" altLang="en-US" sz="2540" dirty="0"/>
              <a:t>Yield of heavy strangeness baryon (e.g. Ξ, Ω baryon)</a:t>
            </a:r>
          </a:p>
          <a:p>
            <a:pPr>
              <a:buSzPct val="45000"/>
              <a:buFont typeface="Wingdings" panose="05000000000000000000" pitchFamily="2" charset="2"/>
              <a:buChar char=""/>
            </a:pPr>
            <a:endParaRPr lang="en-US" altLang="en-US" sz="2540" dirty="0"/>
          </a:p>
          <a:p>
            <a:pPr>
              <a:buSzPct val="45000"/>
              <a:buFont typeface="Wingdings" panose="05000000000000000000" pitchFamily="2" charset="2"/>
              <a:buChar char=""/>
            </a:pPr>
            <a:r>
              <a:rPr lang="en-US" altLang="en-US" sz="2540" dirty="0"/>
              <a:t>Study thermal and chemical equilibrium of systems</a:t>
            </a:r>
          </a:p>
          <a:p>
            <a:pPr>
              <a:buSzPct val="45000"/>
              <a:buFont typeface="Wingdings" panose="05000000000000000000" pitchFamily="2" charset="2"/>
              <a:buChar char=""/>
            </a:pPr>
            <a:endParaRPr lang="en-US" altLang="en-US" sz="2540" dirty="0"/>
          </a:p>
          <a:p>
            <a:pPr>
              <a:buSzPct val="45000"/>
              <a:buFont typeface="Wingdings" panose="05000000000000000000" pitchFamily="2" charset="2"/>
              <a:buChar char=""/>
            </a:pPr>
            <a:r>
              <a:rPr lang="en-US" altLang="en-US" sz="2540" dirty="0"/>
              <a:t>In-medium properties of strangeness baryon</a:t>
            </a:r>
          </a:p>
          <a:p>
            <a:pPr>
              <a:buSzPct val="45000"/>
              <a:buFont typeface="Wingdings" panose="05000000000000000000" pitchFamily="2" charset="2"/>
              <a:buChar char=""/>
            </a:pPr>
            <a:endParaRPr lang="en-US" altLang="en-US" sz="2540" dirty="0"/>
          </a:p>
          <a:p>
            <a:pPr>
              <a:buSzPct val="45000"/>
              <a:buFont typeface="Wingdings" panose="05000000000000000000" pitchFamily="2" charset="2"/>
              <a:buChar char=""/>
            </a:pPr>
            <a:r>
              <a:rPr lang="en-US" altLang="en-US" sz="2540" dirty="0"/>
              <a:t>Hyperon-hyperon (YY) interaction and </a:t>
            </a:r>
            <a:r>
              <a:rPr lang="en-US" altLang="en-US" sz="2540" dirty="0" err="1"/>
              <a:t>neturon</a:t>
            </a:r>
            <a:r>
              <a:rPr lang="en-US" altLang="en-US" sz="2540" dirty="0"/>
              <a:t> star</a:t>
            </a:r>
          </a:p>
          <a:p>
            <a:pPr>
              <a:buSzPct val="45000"/>
              <a:buFont typeface="Wingdings" panose="05000000000000000000" pitchFamily="2" charset="2"/>
              <a:buChar char=""/>
            </a:pPr>
            <a:endParaRPr lang="en-US" altLang="en-US" sz="2540" dirty="0"/>
          </a:p>
          <a:p>
            <a:pPr>
              <a:buSzPct val="45000"/>
              <a:buFont typeface="Wingdings" panose="05000000000000000000" pitchFamily="2" charset="2"/>
              <a:buChar char=""/>
            </a:pPr>
            <a:r>
              <a:rPr lang="en-US" altLang="en-US" sz="2540" dirty="0" err="1"/>
              <a:t>Hypernuclei</a:t>
            </a:r>
            <a:endParaRPr lang="en-US" altLang="en-US" sz="254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4F3D74-D446-403E-B683-73B6D4B26E0D}"/>
              </a:ext>
            </a:extLst>
          </p:cNvPr>
          <p:cNvSpPr>
            <a:spLocks noGrp="1"/>
          </p:cNvSpPr>
          <p:nvPr>
            <p:ph type="title"/>
          </p:nvPr>
        </p:nvSpPr>
        <p:spPr/>
        <p:txBody>
          <a:bodyPr/>
          <a:lstStyle/>
          <a:p>
            <a:pPr algn="ctr"/>
            <a:r>
              <a:rPr lang="en-US">
                <a:latin typeface="Arial" panose="020B0604020202020204" pitchFamily="34" charset="0"/>
                <a:cs typeface="Arial" panose="020B0604020202020204" pitchFamily="34" charset="0"/>
              </a:rPr>
              <a:t>Possible </a:t>
            </a:r>
            <a:r>
              <a:rPr lang="en-US" smtClean="0">
                <a:latin typeface="Arial" panose="020B0604020202020204" pitchFamily="34" charset="0"/>
                <a:cs typeface="Arial" panose="020B0604020202020204" pitchFamily="34" charset="0"/>
              </a:rPr>
              <a:t>contributions</a:t>
            </a:r>
            <a:endParaRPr lang="en-US"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F4C9DEC1-586E-439B-9E83-36F9A880FFEF}"/>
              </a:ext>
            </a:extLst>
          </p:cNvPr>
          <p:cNvSpPr>
            <a:spLocks noGrp="1"/>
          </p:cNvSpPr>
          <p:nvPr>
            <p:ph idx="1"/>
          </p:nvPr>
        </p:nvSpPr>
        <p:spPr/>
        <p:txBody>
          <a:bodyPr/>
          <a:lstStyle/>
          <a:p>
            <a:pPr marL="0" indent="0">
              <a:buNone/>
            </a:pPr>
            <a:endParaRPr lang="en-US" dirty="0"/>
          </a:p>
          <a:p>
            <a:pPr marL="0" indent="0">
              <a:buNone/>
            </a:pPr>
            <a:endParaRPr lang="en-US" sz="3200" kern="1200" dirty="0">
              <a:solidFill>
                <a:sysClr val="windowText" lastClr="000000"/>
              </a:solidFill>
              <a:latin typeface="Arial"/>
              <a:ea typeface="宋体" pitchFamily="2" charset="-122"/>
            </a:endParaRPr>
          </a:p>
        </p:txBody>
      </p:sp>
      <p:sp>
        <p:nvSpPr>
          <p:cNvPr id="4" name="矩形 3">
            <a:extLst>
              <a:ext uri="{FF2B5EF4-FFF2-40B4-BE49-F238E27FC236}">
                <a16:creationId xmlns:a16="http://schemas.microsoft.com/office/drawing/2014/main" id="{DE463B22-C6FC-4B0C-AA84-82D7E1896B66}"/>
              </a:ext>
            </a:extLst>
          </p:cNvPr>
          <p:cNvSpPr/>
          <p:nvPr/>
        </p:nvSpPr>
        <p:spPr>
          <a:xfrm>
            <a:off x="1007604" y="1124744"/>
            <a:ext cx="7128792" cy="6001643"/>
          </a:xfrm>
          <a:prstGeom prst="rect">
            <a:avLst/>
          </a:prstGeom>
        </p:spPr>
        <p:txBody>
          <a:bodyPr wrap="square">
            <a:spAutoFit/>
          </a:bodyPr>
          <a:lstStyle/>
          <a:p>
            <a:pPr marL="457200" lvl="0" indent="-457200" fontAlgn="auto">
              <a:spcAft>
                <a:spcPts val="0"/>
              </a:spcAft>
              <a:buFont typeface="Arial" panose="020B0604020202020204" pitchFamily="34" charset="0"/>
              <a:buChar char="•"/>
            </a:pPr>
            <a:r>
              <a:rPr lang="en-US" altLang="zh-CN" sz="2800" dirty="0">
                <a:solidFill>
                  <a:sysClr val="windowText" lastClr="000000"/>
                </a:solidFill>
                <a:latin typeface="Arial"/>
              </a:rPr>
              <a:t>ASIC design</a:t>
            </a:r>
          </a:p>
          <a:p>
            <a:pPr lvl="0" fontAlgn="auto">
              <a:spcAft>
                <a:spcPts val="0"/>
              </a:spcAft>
            </a:pPr>
            <a:r>
              <a:rPr lang="en-US" altLang="zh-CN" sz="2000" dirty="0">
                <a:solidFill>
                  <a:sysClr val="windowText" lastClr="000000"/>
                </a:solidFill>
                <a:latin typeface="Arial"/>
              </a:rPr>
              <a:t>- Pixel detector sensor, Amplifier, TDC, etc.</a:t>
            </a:r>
          </a:p>
          <a:p>
            <a:pPr lvl="0" fontAlgn="auto">
              <a:spcAft>
                <a:spcPts val="0"/>
              </a:spcAft>
            </a:pPr>
            <a:endParaRPr lang="en-US" sz="2800" dirty="0">
              <a:solidFill>
                <a:sysClr val="windowText" lastClr="000000"/>
              </a:solidFill>
              <a:latin typeface="Arial"/>
            </a:endParaRPr>
          </a:p>
          <a:p>
            <a:pPr marL="457200" lvl="0" indent="-457200" fontAlgn="auto">
              <a:spcAft>
                <a:spcPts val="0"/>
              </a:spcAft>
              <a:buFont typeface="Arial" panose="020B0604020202020204" pitchFamily="34" charset="0"/>
              <a:buChar char="•"/>
            </a:pPr>
            <a:r>
              <a:rPr lang="en-US" sz="2800" dirty="0">
                <a:solidFill>
                  <a:sysClr val="windowText" lastClr="000000"/>
                </a:solidFill>
                <a:latin typeface="Arial"/>
              </a:rPr>
              <a:t>Sensor test and characterization </a:t>
            </a:r>
          </a:p>
          <a:p>
            <a:pPr fontAlgn="auto">
              <a:spcAft>
                <a:spcPts val="0"/>
              </a:spcAft>
            </a:pPr>
            <a:r>
              <a:rPr lang="en-US" altLang="zh-CN" sz="2400" dirty="0">
                <a:solidFill>
                  <a:sysClr val="windowText" lastClr="000000"/>
                </a:solidFill>
                <a:latin typeface="Arial"/>
              </a:rPr>
              <a:t>-</a:t>
            </a:r>
            <a:r>
              <a:rPr lang="en-US" altLang="zh-CN" sz="2000" dirty="0">
                <a:solidFill>
                  <a:sysClr val="windowText" lastClr="000000"/>
                </a:solidFill>
                <a:latin typeface="Arial"/>
              </a:rPr>
              <a:t>Probe station for sensor selection</a:t>
            </a:r>
            <a:endParaRPr lang="en-US" sz="2000" dirty="0">
              <a:solidFill>
                <a:sysClr val="windowText" lastClr="000000"/>
              </a:solidFill>
              <a:latin typeface="Arial"/>
            </a:endParaRPr>
          </a:p>
          <a:p>
            <a:pPr lvl="0" fontAlgn="auto">
              <a:spcAft>
                <a:spcPts val="0"/>
              </a:spcAft>
            </a:pPr>
            <a:endParaRPr lang="en-US" sz="2800" dirty="0">
              <a:solidFill>
                <a:sysClr val="windowText" lastClr="000000"/>
              </a:solidFill>
              <a:latin typeface="Arial"/>
            </a:endParaRPr>
          </a:p>
          <a:p>
            <a:pPr marL="457200" lvl="0" indent="-457200" fontAlgn="auto">
              <a:spcAft>
                <a:spcPts val="0"/>
              </a:spcAft>
              <a:buFont typeface="Arial" panose="020B0604020202020204" pitchFamily="34" charset="0"/>
              <a:buChar char="•"/>
            </a:pPr>
            <a:r>
              <a:rPr lang="en-US" sz="2800" dirty="0">
                <a:solidFill>
                  <a:sysClr val="windowText" lastClr="000000"/>
                </a:solidFill>
                <a:latin typeface="Arial"/>
              </a:rPr>
              <a:t>Readout electronics </a:t>
            </a:r>
          </a:p>
          <a:p>
            <a:pPr fontAlgn="auto">
              <a:spcAft>
                <a:spcPts val="0"/>
              </a:spcAft>
            </a:pPr>
            <a:r>
              <a:rPr lang="en-US" sz="2800" dirty="0">
                <a:solidFill>
                  <a:sysClr val="windowText" lastClr="000000"/>
                </a:solidFill>
                <a:latin typeface="Arial"/>
              </a:rPr>
              <a:t>-</a:t>
            </a:r>
            <a:r>
              <a:rPr lang="en-US" altLang="zh-CN" sz="2000" dirty="0">
                <a:solidFill>
                  <a:sysClr val="windowText" lastClr="000000"/>
                </a:solidFill>
                <a:latin typeface="Arial"/>
              </a:rPr>
              <a:t>Trigger and readout electronics</a:t>
            </a:r>
            <a:endParaRPr lang="en-US" sz="2000" dirty="0">
              <a:solidFill>
                <a:sysClr val="windowText" lastClr="000000"/>
              </a:solidFill>
              <a:latin typeface="Arial"/>
            </a:endParaRPr>
          </a:p>
          <a:p>
            <a:pPr lvl="0" fontAlgn="auto">
              <a:spcAft>
                <a:spcPts val="0"/>
              </a:spcAft>
            </a:pPr>
            <a:endParaRPr lang="en-US" sz="2800" dirty="0">
              <a:solidFill>
                <a:sysClr val="windowText" lastClr="000000"/>
              </a:solidFill>
              <a:latin typeface="Arial"/>
            </a:endParaRPr>
          </a:p>
          <a:p>
            <a:pPr marL="457200" lvl="0" indent="-457200" fontAlgn="auto">
              <a:spcAft>
                <a:spcPts val="0"/>
              </a:spcAft>
              <a:buFont typeface="Arial" panose="020B0604020202020204" pitchFamily="34" charset="0"/>
              <a:buChar char="•"/>
            </a:pPr>
            <a:r>
              <a:rPr lang="en-US" sz="2800" dirty="0">
                <a:solidFill>
                  <a:sysClr val="windowText" lastClr="000000"/>
                </a:solidFill>
                <a:latin typeface="Arial"/>
              </a:rPr>
              <a:t>Detector Packing and test</a:t>
            </a:r>
          </a:p>
          <a:p>
            <a:pPr marL="457200" lvl="0" indent="-457200" fontAlgn="auto">
              <a:spcAft>
                <a:spcPts val="0"/>
              </a:spcAft>
              <a:buFont typeface="Arial" panose="020B0604020202020204" pitchFamily="34" charset="0"/>
              <a:buChar char="•"/>
            </a:pPr>
            <a:endParaRPr lang="en-US" sz="2800" dirty="0">
              <a:solidFill>
                <a:sysClr val="windowText" lastClr="000000"/>
              </a:solidFill>
              <a:latin typeface="Arial"/>
            </a:endParaRPr>
          </a:p>
          <a:p>
            <a:pPr marL="457200" lvl="0" indent="-457200" fontAlgn="auto">
              <a:spcAft>
                <a:spcPts val="0"/>
              </a:spcAft>
              <a:buFont typeface="Arial" panose="020B0604020202020204" pitchFamily="34" charset="0"/>
              <a:buChar char="•"/>
            </a:pPr>
            <a:r>
              <a:rPr lang="en-US" altLang="en-US" sz="2800" dirty="0"/>
              <a:t>Physics Analysis </a:t>
            </a:r>
            <a:endParaRPr lang="en-US" sz="2800" dirty="0">
              <a:solidFill>
                <a:sysClr val="windowText" lastClr="000000"/>
              </a:solidFill>
              <a:latin typeface="Arial"/>
            </a:endParaRPr>
          </a:p>
          <a:p>
            <a:pPr fontAlgn="auto">
              <a:spcAft>
                <a:spcPts val="0"/>
              </a:spcAft>
            </a:pPr>
            <a:r>
              <a:rPr lang="en-US" sz="2800" dirty="0">
                <a:solidFill>
                  <a:sysClr val="windowText" lastClr="000000"/>
                </a:solidFill>
                <a:latin typeface="Arial"/>
              </a:rPr>
              <a:t>- </a:t>
            </a:r>
            <a:r>
              <a:rPr lang="en-US" altLang="en-US" sz="2000" dirty="0" err="1"/>
              <a:t>Multistrange</a:t>
            </a:r>
            <a:r>
              <a:rPr lang="en-US" altLang="en-US" sz="2000" dirty="0"/>
              <a:t> baryon production, etc.</a:t>
            </a:r>
            <a:endParaRPr lang="en-US" sz="2000" dirty="0">
              <a:solidFill>
                <a:sysClr val="windowText" lastClr="000000"/>
              </a:solidFill>
              <a:latin typeface="Arial"/>
            </a:endParaRPr>
          </a:p>
          <a:p>
            <a:pPr lvl="0" fontAlgn="auto">
              <a:spcAft>
                <a:spcPts val="0"/>
              </a:spcAft>
            </a:pPr>
            <a:endParaRPr lang="en-US" sz="3200" dirty="0">
              <a:solidFill>
                <a:sysClr val="windowText" lastClr="000000"/>
              </a:solidFill>
              <a:latin typeface="Arial"/>
            </a:endParaRPr>
          </a:p>
        </p:txBody>
      </p:sp>
    </p:spTree>
    <p:extLst>
      <p:ext uri="{BB962C8B-B14F-4D97-AF65-F5344CB8AC3E}">
        <p14:creationId xmlns:p14="http://schemas.microsoft.com/office/powerpoint/2010/main" val="1526826771"/>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D8BF24-D05F-46DC-8C8A-6D86880F82E1}"/>
              </a:ext>
            </a:extLst>
          </p:cNvPr>
          <p:cNvSpPr>
            <a:spLocks noGrp="1"/>
          </p:cNvSpPr>
          <p:nvPr>
            <p:ph type="title"/>
          </p:nvPr>
        </p:nvSpPr>
        <p:spPr>
          <a:xfrm>
            <a:off x="491530" y="332656"/>
            <a:ext cx="8240712" cy="412750"/>
          </a:xfrm>
        </p:spPr>
        <p:txBody>
          <a:bodyPr/>
          <a:lstStyle/>
          <a:p>
            <a:pPr algn="ctr"/>
            <a:r>
              <a:rPr lang="en-US" dirty="0">
                <a:latin typeface="Arial" panose="020B0604020202020204" pitchFamily="34" charset="0"/>
                <a:cs typeface="Arial" panose="020B0604020202020204" pitchFamily="34" charset="0"/>
              </a:rPr>
              <a:t>Outline</a:t>
            </a:r>
          </a:p>
        </p:txBody>
      </p:sp>
      <p:sp>
        <p:nvSpPr>
          <p:cNvPr id="8" name="矩形 7">
            <a:extLst>
              <a:ext uri="{FF2B5EF4-FFF2-40B4-BE49-F238E27FC236}">
                <a16:creationId xmlns:a16="http://schemas.microsoft.com/office/drawing/2014/main" id="{E843044F-18F8-4475-9953-54F185DDB057}"/>
              </a:ext>
            </a:extLst>
          </p:cNvPr>
          <p:cNvSpPr/>
          <p:nvPr/>
        </p:nvSpPr>
        <p:spPr>
          <a:xfrm>
            <a:off x="725686" y="1676400"/>
            <a:ext cx="7772400" cy="3170099"/>
          </a:xfrm>
          <a:prstGeom prst="rect">
            <a:avLst/>
          </a:prstGeom>
        </p:spPr>
        <p:txBody>
          <a:bodyPr wrap="square">
            <a:spAutoFit/>
          </a:bodyPr>
          <a:lstStyle/>
          <a:p>
            <a:pPr marL="571500" indent="-571500" defTabSz="457200" fontAlgn="auto">
              <a:spcBef>
                <a:spcPts val="0"/>
              </a:spcBef>
              <a:spcAft>
                <a:spcPts val="0"/>
              </a:spcAft>
              <a:buFont typeface="Wingdings" panose="05000000000000000000" pitchFamily="2" charset="2"/>
              <a:buChar char="§"/>
            </a:pPr>
            <a:r>
              <a:rPr lang="en-US" sz="4000" dirty="0">
                <a:solidFill>
                  <a:prstClr val="black"/>
                </a:solidFill>
                <a:latin typeface="Arial"/>
                <a:ea typeface="+mn-ea"/>
              </a:rPr>
              <a:t>IMP Group</a:t>
            </a:r>
          </a:p>
          <a:p>
            <a:pPr marL="571500" indent="-571500" defTabSz="457200" fontAlgn="auto">
              <a:spcBef>
                <a:spcPts val="0"/>
              </a:spcBef>
              <a:spcAft>
                <a:spcPts val="0"/>
              </a:spcAft>
              <a:buFont typeface="Wingdings" panose="05000000000000000000" pitchFamily="2" charset="2"/>
              <a:buChar char="§"/>
            </a:pPr>
            <a:endParaRPr lang="en-US" sz="4000" dirty="0">
              <a:solidFill>
                <a:prstClr val="black"/>
              </a:solidFill>
              <a:latin typeface="Arial"/>
              <a:ea typeface="+mn-ea"/>
            </a:endParaRPr>
          </a:p>
          <a:p>
            <a:pPr marL="571500" indent="-571500" defTabSz="457200" fontAlgn="auto">
              <a:spcBef>
                <a:spcPts val="0"/>
              </a:spcBef>
              <a:spcAft>
                <a:spcPts val="0"/>
              </a:spcAft>
              <a:buFont typeface="Wingdings" panose="05000000000000000000" pitchFamily="2" charset="2"/>
              <a:buChar char="§"/>
            </a:pPr>
            <a:r>
              <a:rPr lang="en-US" sz="4000" dirty="0">
                <a:solidFill>
                  <a:prstClr val="black"/>
                </a:solidFill>
                <a:latin typeface="Arial"/>
                <a:ea typeface="+mn-ea"/>
              </a:rPr>
              <a:t>Expertise </a:t>
            </a:r>
          </a:p>
          <a:p>
            <a:pPr marL="571500" indent="-571500" defTabSz="457200" fontAlgn="auto">
              <a:spcBef>
                <a:spcPts val="0"/>
              </a:spcBef>
              <a:spcAft>
                <a:spcPts val="0"/>
              </a:spcAft>
              <a:buFont typeface="Wingdings" panose="05000000000000000000" pitchFamily="2" charset="2"/>
              <a:buChar char="§"/>
            </a:pPr>
            <a:endParaRPr lang="en-US" sz="4000" dirty="0">
              <a:solidFill>
                <a:prstClr val="black"/>
              </a:solidFill>
              <a:latin typeface="Arial"/>
              <a:ea typeface="+mn-ea"/>
            </a:endParaRPr>
          </a:p>
          <a:p>
            <a:pPr marL="571500" indent="-571500" defTabSz="457200" fontAlgn="auto">
              <a:spcBef>
                <a:spcPts val="0"/>
              </a:spcBef>
              <a:spcAft>
                <a:spcPts val="0"/>
              </a:spcAft>
              <a:buFont typeface="Wingdings" panose="05000000000000000000" pitchFamily="2" charset="2"/>
              <a:buChar char="§"/>
            </a:pPr>
            <a:r>
              <a:rPr lang="en-US" altLang="zh-CN" sz="4000" dirty="0">
                <a:solidFill>
                  <a:prstClr val="black"/>
                </a:solidFill>
                <a:latin typeface="Arial"/>
                <a:ea typeface="黑体" panose="02010609060101010101" pitchFamily="49" charset="-122"/>
              </a:rPr>
              <a:t>Plan of </a:t>
            </a:r>
            <a:r>
              <a:rPr lang="en-US" altLang="zh-CN" sz="4000" dirty="0" smtClean="0">
                <a:solidFill>
                  <a:prstClr val="black"/>
                </a:solidFill>
                <a:latin typeface="Arial"/>
                <a:ea typeface="+mn-ea"/>
              </a:rPr>
              <a:t>Co</a:t>
            </a:r>
            <a:r>
              <a:rPr lang="en-US" sz="4000" dirty="0" smtClean="0">
                <a:solidFill>
                  <a:prstClr val="black"/>
                </a:solidFill>
                <a:latin typeface="Arial"/>
                <a:ea typeface="+mn-ea"/>
              </a:rPr>
              <a:t>ntributions </a:t>
            </a:r>
            <a:r>
              <a:rPr lang="en-US" sz="4000" dirty="0">
                <a:solidFill>
                  <a:prstClr val="black"/>
                </a:solidFill>
                <a:latin typeface="Arial"/>
                <a:ea typeface="+mn-ea"/>
              </a:rPr>
              <a:t>to MPD </a:t>
            </a:r>
          </a:p>
        </p:txBody>
      </p:sp>
    </p:spTree>
    <p:extLst>
      <p:ext uri="{BB962C8B-B14F-4D97-AF65-F5344CB8AC3E}">
        <p14:creationId xmlns:p14="http://schemas.microsoft.com/office/powerpoint/2010/main" val="4013011683"/>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88576" y="2564904"/>
            <a:ext cx="7090403" cy="144655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altLang="zh-CN" sz="8800" b="1" i="1" spc="50" dirty="0">
                <a:ln w="11430"/>
                <a:solidFill>
                  <a:srgbClr val="CC0066"/>
                </a:solidFill>
                <a:effectLst>
                  <a:outerShdw blurRad="76200" dist="50800" dir="5400000" algn="tl" rotWithShape="0">
                    <a:srgbClr val="000000">
                      <a:alpha val="65000"/>
                    </a:srgbClr>
                  </a:outerShdw>
                </a:effectLst>
                <a:latin typeface="+mn-lt"/>
                <a:ea typeface="+mn-ea"/>
              </a:rPr>
              <a:t>Thank you!!!</a:t>
            </a:r>
            <a:endParaRPr lang="zh-CN" altLang="en-US" sz="8800" b="1" i="1" spc="50" dirty="0">
              <a:ln w="11430"/>
              <a:solidFill>
                <a:srgbClr val="CC0066"/>
              </a:solidFill>
              <a:effectLst>
                <a:outerShdw blurRad="76200" dist="50800" dir="5400000" algn="tl" rotWithShape="0">
                  <a:srgbClr val="000000">
                    <a:alpha val="65000"/>
                  </a:srgbClr>
                </a:outerShdw>
              </a:effectLst>
              <a:latin typeface="+mn-lt"/>
              <a:ea typeface="+mn-ea"/>
            </a:endParaRPr>
          </a:p>
        </p:txBody>
      </p:sp>
    </p:spTree>
  </p:cSld>
  <p:clrMapOvr>
    <a:masterClrMapping/>
  </p:clrMapOvr>
  <p:transition advTm="13391"/>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A468C-38C9-4DBA-A4FB-76E4142532FD}"/>
              </a:ext>
            </a:extLst>
          </p:cNvPr>
          <p:cNvSpPr>
            <a:spLocks noGrp="1"/>
          </p:cNvSpPr>
          <p:nvPr>
            <p:ph type="title"/>
          </p:nvPr>
        </p:nvSpPr>
        <p:spPr>
          <a:xfrm>
            <a:off x="655730" y="236721"/>
            <a:ext cx="8240712" cy="412750"/>
          </a:xfrm>
        </p:spPr>
        <p:txBody>
          <a:bodyPr/>
          <a:lstStyle/>
          <a:p>
            <a:pPr algn="ctr"/>
            <a:r>
              <a:rPr lang="en-US" dirty="0"/>
              <a:t>The IMP group</a:t>
            </a:r>
          </a:p>
        </p:txBody>
      </p:sp>
      <p:sp>
        <p:nvSpPr>
          <p:cNvPr id="4" name="矩形: 圆角 3">
            <a:extLst>
              <a:ext uri="{FF2B5EF4-FFF2-40B4-BE49-F238E27FC236}">
                <a16:creationId xmlns:a16="http://schemas.microsoft.com/office/drawing/2014/main" id="{6C929807-618B-4B3E-BC4D-F1B4DF01231F}"/>
              </a:ext>
            </a:extLst>
          </p:cNvPr>
          <p:cNvSpPr/>
          <p:nvPr/>
        </p:nvSpPr>
        <p:spPr>
          <a:xfrm>
            <a:off x="729553" y="3107857"/>
            <a:ext cx="4668235" cy="78698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800" kern="0" dirty="0">
                <a:solidFill>
                  <a:prstClr val="white"/>
                </a:solidFill>
                <a:latin typeface="Arial"/>
                <a:ea typeface="+mn-ea"/>
              </a:rPr>
              <a:t>SLIMP (Silicon Lab at IMP)</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Arial"/>
              <a:ea typeface="+mn-ea"/>
              <a:cs typeface="+mn-cs"/>
            </a:endParaRPr>
          </a:p>
        </p:txBody>
      </p:sp>
      <p:sp>
        <p:nvSpPr>
          <p:cNvPr id="5" name="矩形: 圆角 4">
            <a:extLst>
              <a:ext uri="{FF2B5EF4-FFF2-40B4-BE49-F238E27FC236}">
                <a16:creationId xmlns:a16="http://schemas.microsoft.com/office/drawing/2014/main" id="{350DBF7A-3F96-489F-B818-8397A2B89CC2}"/>
              </a:ext>
            </a:extLst>
          </p:cNvPr>
          <p:cNvSpPr/>
          <p:nvPr/>
        </p:nvSpPr>
        <p:spPr>
          <a:xfrm>
            <a:off x="147091" y="4743322"/>
            <a:ext cx="1976638" cy="869624"/>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rial"/>
                <a:ea typeface="+mn-ea"/>
                <a:cs typeface="+mn-cs"/>
              </a:rPr>
              <a:t>IC </a:t>
            </a:r>
            <a:r>
              <a:rPr kumimoji="0" lang="en-US" sz="2400" b="0" i="0" u="none" strike="noStrike" kern="0" cap="none" spc="0" normalizeH="0" baseline="0" noProof="0" dirty="0" smtClean="0">
                <a:ln>
                  <a:noFill/>
                </a:ln>
                <a:solidFill>
                  <a:prstClr val="white"/>
                </a:solidFill>
                <a:effectLst/>
                <a:uLnTx/>
                <a:uFillTx/>
                <a:latin typeface="Arial"/>
                <a:ea typeface="+mn-ea"/>
                <a:cs typeface="+mn-cs"/>
              </a:rPr>
              <a:t>Group </a:t>
            </a: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sp>
        <p:nvSpPr>
          <p:cNvPr id="6" name="矩形: 圆角 5">
            <a:extLst>
              <a:ext uri="{FF2B5EF4-FFF2-40B4-BE49-F238E27FC236}">
                <a16:creationId xmlns:a16="http://schemas.microsoft.com/office/drawing/2014/main" id="{DC31D2DB-C0FB-45A7-91B7-67594EA684D9}"/>
              </a:ext>
            </a:extLst>
          </p:cNvPr>
          <p:cNvSpPr/>
          <p:nvPr/>
        </p:nvSpPr>
        <p:spPr>
          <a:xfrm>
            <a:off x="2304056" y="4743322"/>
            <a:ext cx="2088232" cy="868052"/>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a:ea typeface="+mn-ea"/>
                <a:cs typeface="+mn-cs"/>
              </a:rPr>
              <a:t>Electronics Group </a:t>
            </a:r>
          </a:p>
        </p:txBody>
      </p:sp>
      <p:sp>
        <p:nvSpPr>
          <p:cNvPr id="7" name="矩形: 圆角 6">
            <a:extLst>
              <a:ext uri="{FF2B5EF4-FFF2-40B4-BE49-F238E27FC236}">
                <a16:creationId xmlns:a16="http://schemas.microsoft.com/office/drawing/2014/main" id="{23C31121-2026-4250-8169-87F1204ECEC0}"/>
              </a:ext>
            </a:extLst>
          </p:cNvPr>
          <p:cNvSpPr/>
          <p:nvPr/>
        </p:nvSpPr>
        <p:spPr>
          <a:xfrm>
            <a:off x="4562746" y="4759864"/>
            <a:ext cx="2457526" cy="853082"/>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rial"/>
                <a:ea typeface="+mn-ea"/>
                <a:cs typeface="+mn-cs"/>
              </a:rPr>
              <a:t>Detector</a:t>
            </a:r>
          </a:p>
          <a:p>
            <a:pPr marL="0" marR="0" lvl="0" indent="0" algn="ctr" defTabSz="457200" eaLnBrk="1" fontAlgn="auto" latinLnBrk="0" hangingPunct="1">
              <a:lnSpc>
                <a:spcPct val="100000"/>
              </a:lnSpc>
              <a:spcBef>
                <a:spcPts val="0"/>
              </a:spcBef>
              <a:spcAft>
                <a:spcPts val="0"/>
              </a:spcAft>
              <a:buClrTx/>
              <a:buSzTx/>
              <a:buFontTx/>
              <a:buNone/>
              <a:tabLst/>
              <a:defRPr/>
            </a:pPr>
            <a:r>
              <a:rPr lang="en-US" sz="2400" kern="0" dirty="0">
                <a:solidFill>
                  <a:prstClr val="white"/>
                </a:solidFill>
                <a:latin typeface="Arial"/>
                <a:ea typeface="+mn-ea"/>
              </a:rPr>
              <a:t>Group</a:t>
            </a: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cxnSp>
        <p:nvCxnSpPr>
          <p:cNvPr id="8" name="直接连接符 7">
            <a:extLst>
              <a:ext uri="{FF2B5EF4-FFF2-40B4-BE49-F238E27FC236}">
                <a16:creationId xmlns:a16="http://schemas.microsoft.com/office/drawing/2014/main" id="{2172C6B5-AF34-478F-863F-14973C219501}"/>
              </a:ext>
            </a:extLst>
          </p:cNvPr>
          <p:cNvCxnSpPr>
            <a:cxnSpLocks/>
            <a:stCxn id="4" idx="2"/>
          </p:cNvCxnSpPr>
          <p:nvPr/>
        </p:nvCxnSpPr>
        <p:spPr>
          <a:xfrm>
            <a:off x="3063671" y="3894843"/>
            <a:ext cx="0" cy="865021"/>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9" name="直接连接符 8">
            <a:extLst>
              <a:ext uri="{FF2B5EF4-FFF2-40B4-BE49-F238E27FC236}">
                <a16:creationId xmlns:a16="http://schemas.microsoft.com/office/drawing/2014/main" id="{A6603AD1-8A02-4496-B47D-B8462234B254}"/>
              </a:ext>
            </a:extLst>
          </p:cNvPr>
          <p:cNvCxnSpPr>
            <a:cxnSpLocks/>
          </p:cNvCxnSpPr>
          <p:nvPr/>
        </p:nvCxnSpPr>
        <p:spPr>
          <a:xfrm>
            <a:off x="1135410" y="4391526"/>
            <a:ext cx="4651779"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0" name="直接连接符 9">
            <a:extLst>
              <a:ext uri="{FF2B5EF4-FFF2-40B4-BE49-F238E27FC236}">
                <a16:creationId xmlns:a16="http://schemas.microsoft.com/office/drawing/2014/main" id="{FEE84CC9-497D-4125-AD61-ADFA3EB4DA66}"/>
              </a:ext>
            </a:extLst>
          </p:cNvPr>
          <p:cNvCxnSpPr>
            <a:cxnSpLocks/>
            <a:endCxn id="5" idx="0"/>
          </p:cNvCxnSpPr>
          <p:nvPr/>
        </p:nvCxnSpPr>
        <p:spPr>
          <a:xfrm>
            <a:off x="1135410" y="4391526"/>
            <a:ext cx="0" cy="351796"/>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 name="直接连接符 10">
            <a:extLst>
              <a:ext uri="{FF2B5EF4-FFF2-40B4-BE49-F238E27FC236}">
                <a16:creationId xmlns:a16="http://schemas.microsoft.com/office/drawing/2014/main" id="{1EDA3799-B5F6-428C-B248-3B1E277DA566}"/>
              </a:ext>
            </a:extLst>
          </p:cNvPr>
          <p:cNvCxnSpPr>
            <a:cxnSpLocks/>
            <a:endCxn id="7" idx="0"/>
          </p:cNvCxnSpPr>
          <p:nvPr/>
        </p:nvCxnSpPr>
        <p:spPr>
          <a:xfrm>
            <a:off x="5787189" y="4391526"/>
            <a:ext cx="4320" cy="368338"/>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28" name="矩形: 圆角 27">
            <a:extLst>
              <a:ext uri="{FF2B5EF4-FFF2-40B4-BE49-F238E27FC236}">
                <a16:creationId xmlns:a16="http://schemas.microsoft.com/office/drawing/2014/main" id="{48677F63-FE0B-4C18-AA5A-E94C15D98100}"/>
              </a:ext>
            </a:extLst>
          </p:cNvPr>
          <p:cNvSpPr/>
          <p:nvPr/>
        </p:nvSpPr>
        <p:spPr>
          <a:xfrm>
            <a:off x="3042693" y="1321131"/>
            <a:ext cx="3352800" cy="78698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Arial"/>
                <a:ea typeface="+mn-ea"/>
                <a:cs typeface="+mn-cs"/>
              </a:rPr>
              <a:t>IMP </a:t>
            </a:r>
            <a:r>
              <a:rPr kumimoji="0" lang="en-US" sz="3200" b="0" i="0" u="none" strike="noStrike" kern="0" cap="none" spc="0" normalizeH="0" baseline="0" noProof="0" dirty="0" smtClean="0">
                <a:ln>
                  <a:noFill/>
                </a:ln>
                <a:solidFill>
                  <a:prstClr val="white"/>
                </a:solidFill>
                <a:effectLst/>
                <a:uLnTx/>
                <a:uFillTx/>
                <a:latin typeface="Arial"/>
                <a:ea typeface="+mn-ea"/>
                <a:cs typeface="+mn-cs"/>
              </a:rPr>
              <a:t>Group </a:t>
            </a: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4" name="矩形: 圆角 33">
            <a:extLst>
              <a:ext uri="{FF2B5EF4-FFF2-40B4-BE49-F238E27FC236}">
                <a16:creationId xmlns:a16="http://schemas.microsoft.com/office/drawing/2014/main" id="{E2DBB7E8-C023-4D1B-8766-71641FBC1C2D}"/>
              </a:ext>
            </a:extLst>
          </p:cNvPr>
          <p:cNvSpPr/>
          <p:nvPr/>
        </p:nvSpPr>
        <p:spPr>
          <a:xfrm>
            <a:off x="5940152" y="3071278"/>
            <a:ext cx="2790643" cy="786982"/>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800" kern="0" dirty="0">
                <a:solidFill>
                  <a:prstClr val="white"/>
                </a:solidFill>
                <a:latin typeface="Arial"/>
                <a:ea typeface="+mn-ea"/>
              </a:rPr>
              <a:t>Physics Group</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Arial"/>
              <a:ea typeface="+mn-ea"/>
              <a:cs typeface="+mn-cs"/>
            </a:endParaRPr>
          </a:p>
        </p:txBody>
      </p:sp>
      <p:cxnSp>
        <p:nvCxnSpPr>
          <p:cNvPr id="35" name="直接连接符 34">
            <a:extLst>
              <a:ext uri="{FF2B5EF4-FFF2-40B4-BE49-F238E27FC236}">
                <a16:creationId xmlns:a16="http://schemas.microsoft.com/office/drawing/2014/main" id="{53639AB8-5439-4ADE-BDE3-99B8904341CA}"/>
              </a:ext>
            </a:extLst>
          </p:cNvPr>
          <p:cNvCxnSpPr>
            <a:cxnSpLocks/>
          </p:cNvCxnSpPr>
          <p:nvPr/>
        </p:nvCxnSpPr>
        <p:spPr>
          <a:xfrm>
            <a:off x="4719093" y="2121903"/>
            <a:ext cx="0" cy="473893"/>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37" name="直接连接符 36">
            <a:extLst>
              <a:ext uri="{FF2B5EF4-FFF2-40B4-BE49-F238E27FC236}">
                <a16:creationId xmlns:a16="http://schemas.microsoft.com/office/drawing/2014/main" id="{D246C092-30DF-4FE5-85E7-789EFBD4DE96}"/>
              </a:ext>
            </a:extLst>
          </p:cNvPr>
          <p:cNvCxnSpPr>
            <a:cxnSpLocks/>
          </p:cNvCxnSpPr>
          <p:nvPr/>
        </p:nvCxnSpPr>
        <p:spPr>
          <a:xfrm>
            <a:off x="3063670" y="2595796"/>
            <a:ext cx="1655423" cy="1136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41" name="直接连接符 40">
            <a:extLst>
              <a:ext uri="{FF2B5EF4-FFF2-40B4-BE49-F238E27FC236}">
                <a16:creationId xmlns:a16="http://schemas.microsoft.com/office/drawing/2014/main" id="{712A0EE7-E17E-4FB4-A453-BE8AB75D18B3}"/>
              </a:ext>
            </a:extLst>
          </p:cNvPr>
          <p:cNvCxnSpPr>
            <a:cxnSpLocks/>
            <a:endCxn id="4" idx="0"/>
          </p:cNvCxnSpPr>
          <p:nvPr/>
        </p:nvCxnSpPr>
        <p:spPr>
          <a:xfrm>
            <a:off x="3063671" y="2595796"/>
            <a:ext cx="0" cy="512061"/>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1" name="直接连接符 60">
            <a:extLst>
              <a:ext uri="{FF2B5EF4-FFF2-40B4-BE49-F238E27FC236}">
                <a16:creationId xmlns:a16="http://schemas.microsoft.com/office/drawing/2014/main" id="{18434868-55F0-44F2-9CF2-4BDFA8D55C43}"/>
              </a:ext>
            </a:extLst>
          </p:cNvPr>
          <p:cNvCxnSpPr>
            <a:cxnSpLocks/>
          </p:cNvCxnSpPr>
          <p:nvPr/>
        </p:nvCxnSpPr>
        <p:spPr>
          <a:xfrm>
            <a:off x="4719093" y="2607163"/>
            <a:ext cx="2661219"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4" name="直接连接符 63">
            <a:extLst>
              <a:ext uri="{FF2B5EF4-FFF2-40B4-BE49-F238E27FC236}">
                <a16:creationId xmlns:a16="http://schemas.microsoft.com/office/drawing/2014/main" id="{19BAD379-6AD9-4365-AA27-CB66164ADFFE}"/>
              </a:ext>
            </a:extLst>
          </p:cNvPr>
          <p:cNvCxnSpPr>
            <a:cxnSpLocks/>
          </p:cNvCxnSpPr>
          <p:nvPr/>
        </p:nvCxnSpPr>
        <p:spPr>
          <a:xfrm>
            <a:off x="7380312" y="2597385"/>
            <a:ext cx="0" cy="473893"/>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8" name="内容占位符 2">
            <a:extLst>
              <a:ext uri="{FF2B5EF4-FFF2-40B4-BE49-F238E27FC236}">
                <a16:creationId xmlns:a16="http://schemas.microsoft.com/office/drawing/2014/main" id="{16434AC9-D546-4649-A7CA-13ECD9C4EEA2}"/>
              </a:ext>
            </a:extLst>
          </p:cNvPr>
          <p:cNvSpPr txBox="1">
            <a:spLocks/>
          </p:cNvSpPr>
          <p:nvPr/>
        </p:nvSpPr>
        <p:spPr>
          <a:xfrm>
            <a:off x="683658" y="5992577"/>
            <a:ext cx="9047556" cy="2536701"/>
          </a:xfrm>
          <a:prstGeom prst="rect">
            <a:avLst/>
          </a:prstGeom>
        </p:spPr>
        <p:txBody>
          <a:bodyPr/>
          <a:lstStyle>
            <a:lvl1pPr marL="342900" indent="-34290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None/>
              <a:tabLst/>
              <a:defRPr/>
            </a:pPr>
            <a:r>
              <a:rPr kumimoji="0" lang="en-US" sz="2800" b="0" i="0" u="none" strike="noStrike" kern="1200" cap="none" spc="0" normalizeH="0" baseline="0" noProof="0" dirty="0">
                <a:ln>
                  <a:noFill/>
                </a:ln>
                <a:solidFill>
                  <a:sysClr val="windowText" lastClr="000000"/>
                </a:solidFill>
                <a:effectLst/>
                <a:uLnTx/>
                <a:uFillTx/>
                <a:latin typeface="Arial"/>
                <a:ea typeface="+mn-ea"/>
                <a:cs typeface="+mn-cs"/>
              </a:rPr>
              <a:t>8 </a:t>
            </a:r>
            <a:r>
              <a:rPr lang="en-US" noProof="0" dirty="0" smtClean="0">
                <a:solidFill>
                  <a:sysClr val="windowText" lastClr="000000"/>
                </a:solidFill>
                <a:latin typeface="Arial"/>
              </a:rPr>
              <a:t>staffs</a:t>
            </a:r>
            <a:r>
              <a:rPr kumimoji="0" lang="en-US" sz="2800" b="0" i="0" u="none" strike="noStrike" kern="1200" cap="none" spc="0" normalizeH="0" baseline="0" noProof="0" dirty="0" smtClean="0">
                <a:ln>
                  <a:noFill/>
                </a:ln>
                <a:solidFill>
                  <a:sysClr val="windowText" lastClr="000000"/>
                </a:solidFill>
                <a:effectLst/>
                <a:uLnTx/>
                <a:uFillTx/>
                <a:latin typeface="Arial"/>
                <a:ea typeface="+mn-ea"/>
                <a:cs typeface="+mn-cs"/>
              </a:rPr>
              <a:t> </a:t>
            </a:r>
            <a:r>
              <a:rPr kumimoji="0" lang="en-US" sz="2800" b="0" i="0" u="none" strike="noStrike" kern="1200" cap="none" spc="0" normalizeH="0" baseline="0" noProof="0" dirty="0">
                <a:ln>
                  <a:noFill/>
                </a:ln>
                <a:solidFill>
                  <a:sysClr val="windowText" lastClr="000000"/>
                </a:solidFill>
                <a:effectLst/>
                <a:uLnTx/>
                <a:uFillTx/>
                <a:latin typeface="Arial"/>
                <a:ea typeface="+mn-ea"/>
                <a:cs typeface="+mn-cs"/>
              </a:rPr>
              <a:t>+ 5 students </a:t>
            </a:r>
            <a:r>
              <a:rPr lang="en-US" dirty="0" smtClean="0">
                <a:solidFill>
                  <a:sysClr val="windowText" lastClr="000000"/>
                </a:solidFill>
                <a:latin typeface="Arial"/>
              </a:rPr>
              <a:t>will</a:t>
            </a:r>
            <a:r>
              <a:rPr kumimoji="0" lang="en-US" sz="2800" b="0" i="0" u="none" strike="noStrike" kern="1200" cap="none" spc="0" normalizeH="0" baseline="0" noProof="0" dirty="0" smtClean="0">
                <a:ln>
                  <a:noFill/>
                </a:ln>
                <a:solidFill>
                  <a:sysClr val="windowText" lastClr="000000"/>
                </a:solidFill>
                <a:effectLst/>
                <a:uLnTx/>
                <a:uFillTx/>
                <a:latin typeface="Arial"/>
                <a:ea typeface="+mn-ea"/>
                <a:cs typeface="+mn-cs"/>
              </a:rPr>
              <a:t> </a:t>
            </a:r>
            <a:r>
              <a:rPr kumimoji="0" lang="en-US" sz="2800" b="0" i="0" u="none" strike="noStrike" kern="1200" cap="none" spc="0" normalizeH="0" baseline="0" noProof="0" dirty="0">
                <a:ln>
                  <a:noFill/>
                </a:ln>
                <a:solidFill>
                  <a:sysClr val="windowText" lastClr="000000"/>
                </a:solidFill>
                <a:effectLst/>
                <a:uLnTx/>
                <a:uFillTx/>
                <a:latin typeface="Arial"/>
                <a:ea typeface="+mn-ea"/>
                <a:cs typeface="+mn-cs"/>
              </a:rPr>
              <a:t>join MPD  </a:t>
            </a:r>
          </a:p>
          <a:p>
            <a:pPr marL="0" marR="0" lvl="0" indent="0" algn="l" defTabSz="457200" rtl="0" eaLnBrk="1" fontAlgn="auto" latinLnBrk="0" hangingPunct="1">
              <a:lnSpc>
                <a:spcPct val="100000"/>
              </a:lnSpc>
              <a:spcBef>
                <a:spcPct val="20000"/>
              </a:spcBef>
              <a:spcAft>
                <a:spcPts val="0"/>
              </a:spcAft>
              <a:buClrTx/>
              <a:buSzTx/>
              <a:buNone/>
              <a:tabLst/>
              <a:defRPr/>
            </a:pPr>
            <a:r>
              <a:rPr kumimoji="0" lang="en-US" sz="2800" b="0" i="0" u="none" strike="noStrike" kern="1200" cap="none" spc="0" normalizeH="0" baseline="0" noProof="0" dirty="0">
                <a:ln>
                  <a:noFill/>
                </a:ln>
                <a:solidFill>
                  <a:sysClr val="windowText" lastClr="000000"/>
                </a:solidFill>
                <a:effectLst/>
                <a:uLnTx/>
                <a:uFillTx/>
                <a:latin typeface="Arial"/>
                <a:ea typeface="+mn-ea"/>
                <a:cs typeface="+mn-cs"/>
              </a:rPr>
              <a:t> </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771005168"/>
      </p:ext>
    </p:extLst>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DEEB32-3959-4A85-BFA2-427A52ED261D}"/>
              </a:ext>
            </a:extLst>
          </p:cNvPr>
          <p:cNvSpPr>
            <a:spLocks noGrp="1"/>
          </p:cNvSpPr>
          <p:nvPr>
            <p:ph type="title"/>
          </p:nvPr>
        </p:nvSpPr>
        <p:spPr/>
        <p:txBody>
          <a:bodyPr/>
          <a:lstStyle/>
          <a:p>
            <a:pPr algn="ctr"/>
            <a:r>
              <a:rPr lang="en-US" dirty="0"/>
              <a:t>The IMP group </a:t>
            </a:r>
          </a:p>
        </p:txBody>
      </p:sp>
      <p:pic>
        <p:nvPicPr>
          <p:cNvPr id="4" name="内容占位符 3">
            <a:extLst>
              <a:ext uri="{FF2B5EF4-FFF2-40B4-BE49-F238E27FC236}">
                <a16:creationId xmlns:a16="http://schemas.microsoft.com/office/drawing/2014/main" id="{6127D59D-533A-4D7F-A3C6-1014F5C7FD07}"/>
              </a:ext>
            </a:extLst>
          </p:cNvPr>
          <p:cNvPicPr>
            <a:picLocks noGrp="1" noChangeAspect="1"/>
          </p:cNvPicPr>
          <p:nvPr>
            <p:ph idx="1"/>
          </p:nvPr>
        </p:nvPicPr>
        <p:blipFill>
          <a:blip r:embed="rId3"/>
          <a:stretch>
            <a:fillRect/>
          </a:stretch>
        </p:blipFill>
        <p:spPr>
          <a:xfrm>
            <a:off x="652462" y="1052000"/>
            <a:ext cx="2329681" cy="2714830"/>
          </a:xfrm>
          <a:prstGeom prst="rect">
            <a:avLst/>
          </a:prstGeom>
        </p:spPr>
      </p:pic>
      <p:pic>
        <p:nvPicPr>
          <p:cNvPr id="5" name="图片 4">
            <a:extLst>
              <a:ext uri="{FF2B5EF4-FFF2-40B4-BE49-F238E27FC236}">
                <a16:creationId xmlns:a16="http://schemas.microsoft.com/office/drawing/2014/main" id="{8800F099-919D-4007-9DA6-6990B04CA6DA}"/>
              </a:ext>
            </a:extLst>
          </p:cNvPr>
          <p:cNvPicPr>
            <a:picLocks noChangeAspect="1"/>
          </p:cNvPicPr>
          <p:nvPr/>
        </p:nvPicPr>
        <p:blipFill>
          <a:blip r:embed="rId4"/>
          <a:stretch>
            <a:fillRect/>
          </a:stretch>
        </p:blipFill>
        <p:spPr>
          <a:xfrm>
            <a:off x="543744" y="3804724"/>
            <a:ext cx="2514600" cy="2828925"/>
          </a:xfrm>
          <a:prstGeom prst="rect">
            <a:avLst/>
          </a:prstGeom>
        </p:spPr>
      </p:pic>
      <p:sp>
        <p:nvSpPr>
          <p:cNvPr id="6" name="内容占位符 2">
            <a:extLst>
              <a:ext uri="{FF2B5EF4-FFF2-40B4-BE49-F238E27FC236}">
                <a16:creationId xmlns:a16="http://schemas.microsoft.com/office/drawing/2014/main" id="{7F1C017C-89A5-4AE9-B19C-6332F52FA9BF}"/>
              </a:ext>
            </a:extLst>
          </p:cNvPr>
          <p:cNvSpPr txBox="1">
            <a:spLocks/>
          </p:cNvSpPr>
          <p:nvPr/>
        </p:nvSpPr>
        <p:spPr>
          <a:xfrm>
            <a:off x="3635896" y="1268760"/>
            <a:ext cx="5367144" cy="2536701"/>
          </a:xfrm>
          <a:prstGeom prst="rect">
            <a:avLst/>
          </a:prstGeom>
        </p:spPr>
        <p:txBody>
          <a:bodyPr/>
          <a:lstStyle>
            <a:lvl1pPr marL="342900" indent="-34290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None/>
              <a:tabLst/>
              <a:defRPr/>
            </a:pPr>
            <a:r>
              <a:rPr lang="en-US" dirty="0">
                <a:solidFill>
                  <a:sysClr val="windowText" lastClr="000000"/>
                </a:solidFill>
                <a:latin typeface="Arial"/>
              </a:rPr>
              <a:t>Prof. Nu Xu</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a:buChar char="•"/>
              <a:tabLst/>
              <a:defRPr/>
            </a:pPr>
            <a:r>
              <a:rPr lang="en-US" altLang="zh-CN" dirty="0">
                <a:solidFill>
                  <a:sysClr val="windowText" lastClr="000000"/>
                </a:solidFill>
                <a:latin typeface="Arial"/>
              </a:rPr>
              <a:t>IMP </a:t>
            </a:r>
            <a:r>
              <a:rPr lang="en-US" dirty="0">
                <a:solidFill>
                  <a:sysClr val="windowText" lastClr="000000"/>
                </a:solidFill>
                <a:latin typeface="Arial"/>
              </a:rPr>
              <a:t>Group Leader </a:t>
            </a:r>
          </a:p>
          <a:p>
            <a:pPr marL="0" marR="0" lvl="0" indent="0" algn="l" defTabSz="457200" rtl="0" eaLnBrk="1" fontAlgn="auto" latinLnBrk="0" hangingPunct="1">
              <a:lnSpc>
                <a:spcPct val="100000"/>
              </a:lnSpc>
              <a:spcBef>
                <a:spcPct val="20000"/>
              </a:spcBef>
              <a:spcAft>
                <a:spcPts val="0"/>
              </a:spcAft>
              <a:buClrTx/>
              <a:buSzTx/>
              <a:buNone/>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 name="内容占位符 2">
            <a:extLst>
              <a:ext uri="{FF2B5EF4-FFF2-40B4-BE49-F238E27FC236}">
                <a16:creationId xmlns:a16="http://schemas.microsoft.com/office/drawing/2014/main" id="{6A97B67A-7947-4FD6-9563-5FEAC3C08A39}"/>
              </a:ext>
            </a:extLst>
          </p:cNvPr>
          <p:cNvSpPr txBox="1">
            <a:spLocks/>
          </p:cNvSpPr>
          <p:nvPr/>
        </p:nvSpPr>
        <p:spPr>
          <a:xfrm>
            <a:off x="3526031" y="3950835"/>
            <a:ext cx="5367144" cy="2536701"/>
          </a:xfrm>
          <a:prstGeom prst="rect">
            <a:avLst/>
          </a:prstGeom>
        </p:spPr>
        <p:txBody>
          <a:bodyPr/>
          <a:lstStyle>
            <a:lvl1pPr marL="342900" indent="-34290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None/>
              <a:tabLst/>
              <a:defRPr/>
            </a:pPr>
            <a:r>
              <a:rPr lang="en-US" dirty="0">
                <a:solidFill>
                  <a:sysClr val="windowText" lastClr="000000"/>
                </a:solidFill>
                <a:latin typeface="Arial"/>
              </a:rPr>
              <a:t>Prof. Chengxin Zhao</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a:buChar char="•"/>
              <a:tabLst/>
              <a:defRPr/>
            </a:pPr>
            <a:r>
              <a:rPr lang="en-US" dirty="0">
                <a:solidFill>
                  <a:sysClr val="windowText" lastClr="000000"/>
                </a:solidFill>
                <a:latin typeface="Arial"/>
              </a:rPr>
              <a:t>SLIMP director</a:t>
            </a:r>
          </a:p>
          <a:p>
            <a:pPr lvl="0" fontAlgn="auto">
              <a:spcAft>
                <a:spcPts val="0"/>
              </a:spcAft>
              <a:defRPr/>
            </a:pPr>
            <a:r>
              <a:rPr lang="en-US" dirty="0">
                <a:solidFill>
                  <a:sysClr val="windowText" lastClr="000000"/>
                </a:solidFill>
                <a:latin typeface="Arial"/>
              </a:rPr>
              <a:t>Goal: Develop and Test Pixel and Silicon Detector</a:t>
            </a:r>
          </a:p>
          <a:p>
            <a:pPr lvl="0" fontAlgn="auto">
              <a:spcAft>
                <a:spcPts val="0"/>
              </a:spcAft>
              <a:defRPr/>
            </a:pPr>
            <a:r>
              <a:rPr lang="en-US" dirty="0">
                <a:solidFill>
                  <a:sysClr val="windowText" lastClr="000000"/>
                </a:solidFill>
                <a:latin typeface="Arial"/>
              </a:rPr>
              <a:t>Founded in May 2018</a:t>
            </a: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2327815153"/>
      </p:ext>
    </p:extLst>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DEEB32-3959-4A85-BFA2-427A52ED261D}"/>
              </a:ext>
            </a:extLst>
          </p:cNvPr>
          <p:cNvSpPr>
            <a:spLocks noGrp="1"/>
          </p:cNvSpPr>
          <p:nvPr>
            <p:ph type="title"/>
          </p:nvPr>
        </p:nvSpPr>
        <p:spPr/>
        <p:txBody>
          <a:bodyPr/>
          <a:lstStyle/>
          <a:p>
            <a:pPr algn="ctr"/>
            <a:r>
              <a:rPr lang="en-US" dirty="0"/>
              <a:t>The IMP group</a:t>
            </a:r>
          </a:p>
        </p:txBody>
      </p:sp>
      <p:pic>
        <p:nvPicPr>
          <p:cNvPr id="3" name="图片 2">
            <a:extLst>
              <a:ext uri="{FF2B5EF4-FFF2-40B4-BE49-F238E27FC236}">
                <a16:creationId xmlns:a16="http://schemas.microsoft.com/office/drawing/2014/main" id="{AB37862F-DBBF-434D-8E32-5C2DD36775A6}"/>
              </a:ext>
            </a:extLst>
          </p:cNvPr>
          <p:cNvPicPr>
            <a:picLocks noChangeAspect="1"/>
          </p:cNvPicPr>
          <p:nvPr/>
        </p:nvPicPr>
        <p:blipFill>
          <a:blip r:embed="rId3"/>
          <a:stretch>
            <a:fillRect/>
          </a:stretch>
        </p:blipFill>
        <p:spPr>
          <a:xfrm>
            <a:off x="601235" y="980324"/>
            <a:ext cx="1764323" cy="2144565"/>
          </a:xfrm>
          <a:prstGeom prst="rect">
            <a:avLst/>
          </a:prstGeom>
        </p:spPr>
      </p:pic>
      <p:pic>
        <p:nvPicPr>
          <p:cNvPr id="10" name="图片 9">
            <a:extLst>
              <a:ext uri="{FF2B5EF4-FFF2-40B4-BE49-F238E27FC236}">
                <a16:creationId xmlns:a16="http://schemas.microsoft.com/office/drawing/2014/main" id="{48B27B31-EDE2-49F6-8F00-2D787F02B4BE}"/>
              </a:ext>
            </a:extLst>
          </p:cNvPr>
          <p:cNvPicPr>
            <a:picLocks noChangeAspect="1"/>
          </p:cNvPicPr>
          <p:nvPr/>
        </p:nvPicPr>
        <p:blipFill rotWithShape="1">
          <a:blip r:embed="rId4"/>
          <a:srcRect l="3477"/>
          <a:stretch/>
        </p:blipFill>
        <p:spPr>
          <a:xfrm>
            <a:off x="6628081" y="980324"/>
            <a:ext cx="1822182" cy="2134703"/>
          </a:xfrm>
          <a:prstGeom prst="rect">
            <a:avLst/>
          </a:prstGeom>
        </p:spPr>
      </p:pic>
      <p:pic>
        <p:nvPicPr>
          <p:cNvPr id="11" name="图片 10">
            <a:extLst>
              <a:ext uri="{FF2B5EF4-FFF2-40B4-BE49-F238E27FC236}">
                <a16:creationId xmlns:a16="http://schemas.microsoft.com/office/drawing/2014/main" id="{EABEFC0B-DD55-4D8E-93C8-3B2807284071}"/>
              </a:ext>
            </a:extLst>
          </p:cNvPr>
          <p:cNvPicPr>
            <a:picLocks noChangeAspect="1"/>
          </p:cNvPicPr>
          <p:nvPr/>
        </p:nvPicPr>
        <p:blipFill>
          <a:blip r:embed="rId5"/>
          <a:stretch>
            <a:fillRect/>
          </a:stretch>
        </p:blipFill>
        <p:spPr>
          <a:xfrm>
            <a:off x="3640325" y="1035886"/>
            <a:ext cx="1770906" cy="2099889"/>
          </a:xfrm>
          <a:prstGeom prst="rect">
            <a:avLst/>
          </a:prstGeom>
        </p:spPr>
      </p:pic>
      <p:pic>
        <p:nvPicPr>
          <p:cNvPr id="12" name="图片 11">
            <a:extLst>
              <a:ext uri="{FF2B5EF4-FFF2-40B4-BE49-F238E27FC236}">
                <a16:creationId xmlns:a16="http://schemas.microsoft.com/office/drawing/2014/main" id="{2B8242DB-ECF5-449C-A8D0-882A7876BA3D}"/>
              </a:ext>
            </a:extLst>
          </p:cNvPr>
          <p:cNvPicPr>
            <a:picLocks noChangeAspect="1"/>
          </p:cNvPicPr>
          <p:nvPr/>
        </p:nvPicPr>
        <p:blipFill>
          <a:blip r:embed="rId6"/>
          <a:stretch>
            <a:fillRect/>
          </a:stretch>
        </p:blipFill>
        <p:spPr>
          <a:xfrm>
            <a:off x="3732768" y="4028705"/>
            <a:ext cx="1678463" cy="2115709"/>
          </a:xfrm>
          <a:prstGeom prst="rect">
            <a:avLst/>
          </a:prstGeom>
        </p:spPr>
      </p:pic>
      <p:pic>
        <p:nvPicPr>
          <p:cNvPr id="13" name="图片 12">
            <a:extLst>
              <a:ext uri="{FF2B5EF4-FFF2-40B4-BE49-F238E27FC236}">
                <a16:creationId xmlns:a16="http://schemas.microsoft.com/office/drawing/2014/main" id="{CF430C32-3758-4E91-832B-B736DE2F689F}"/>
              </a:ext>
            </a:extLst>
          </p:cNvPr>
          <p:cNvPicPr>
            <a:picLocks noChangeAspect="1"/>
          </p:cNvPicPr>
          <p:nvPr/>
        </p:nvPicPr>
        <p:blipFill>
          <a:blip r:embed="rId7"/>
          <a:stretch>
            <a:fillRect/>
          </a:stretch>
        </p:blipFill>
        <p:spPr>
          <a:xfrm>
            <a:off x="697377" y="4008781"/>
            <a:ext cx="1678463" cy="2130692"/>
          </a:xfrm>
          <a:prstGeom prst="rect">
            <a:avLst/>
          </a:prstGeom>
        </p:spPr>
      </p:pic>
      <p:sp>
        <p:nvSpPr>
          <p:cNvPr id="14" name="内容占位符 2">
            <a:extLst>
              <a:ext uri="{FF2B5EF4-FFF2-40B4-BE49-F238E27FC236}">
                <a16:creationId xmlns:a16="http://schemas.microsoft.com/office/drawing/2014/main" id="{7462887E-9A5D-427F-88E2-5A7C8089190F}"/>
              </a:ext>
            </a:extLst>
          </p:cNvPr>
          <p:cNvSpPr txBox="1">
            <a:spLocks/>
          </p:cNvSpPr>
          <p:nvPr/>
        </p:nvSpPr>
        <p:spPr>
          <a:xfrm>
            <a:off x="688351" y="3143137"/>
            <a:ext cx="1780679" cy="429362"/>
          </a:xfrm>
          <a:prstGeom prst="rect">
            <a:avLst/>
          </a:prstGeom>
        </p:spPr>
        <p:txBody>
          <a:bodyPr/>
          <a:lstStyle>
            <a:lvl1pPr marL="342900" indent="-34290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None/>
              <a:tabLst/>
              <a:defRPr/>
            </a:pPr>
            <a:r>
              <a:rPr lang="en-US" sz="2000" dirty="0">
                <a:solidFill>
                  <a:sysClr val="windowText" lastClr="000000"/>
                </a:solidFill>
                <a:latin typeface="Arial"/>
              </a:rPr>
              <a:t>Prof. Yi Qian (</a:t>
            </a:r>
            <a:r>
              <a:rPr kumimoji="0" lang="en-US" sz="2000" b="0" i="0" u="none" strike="noStrike" kern="1200" cap="none" spc="0" normalizeH="0" baseline="0" noProof="0" dirty="0">
                <a:ln>
                  <a:noFill/>
                </a:ln>
                <a:solidFill>
                  <a:sysClr val="windowText" lastClr="000000"/>
                </a:solidFill>
                <a:effectLst/>
                <a:uLnTx/>
                <a:uFillTx/>
                <a:latin typeface="Arial"/>
                <a:ea typeface="+mn-ea"/>
                <a:cs typeface="+mn-cs"/>
              </a:rPr>
              <a:t>IC design)</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5" name="内容占位符 2">
            <a:extLst>
              <a:ext uri="{FF2B5EF4-FFF2-40B4-BE49-F238E27FC236}">
                <a16:creationId xmlns:a16="http://schemas.microsoft.com/office/drawing/2014/main" id="{ED27866D-E771-4AE4-AA27-846E46109595}"/>
              </a:ext>
            </a:extLst>
          </p:cNvPr>
          <p:cNvSpPr txBox="1">
            <a:spLocks/>
          </p:cNvSpPr>
          <p:nvPr/>
        </p:nvSpPr>
        <p:spPr>
          <a:xfrm>
            <a:off x="3616092" y="3124889"/>
            <a:ext cx="2179512" cy="794816"/>
          </a:xfrm>
          <a:prstGeom prst="rect">
            <a:avLst/>
          </a:prstGeom>
        </p:spPr>
        <p:txBody>
          <a:bodyPr/>
          <a:lstStyle>
            <a:lvl1pPr marL="342900" indent="-34290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None/>
              <a:tabLst/>
              <a:defRPr/>
            </a:pPr>
            <a:r>
              <a:rPr lang="en-US" sz="2000" dirty="0">
                <a:solidFill>
                  <a:sysClr val="windowText" lastClr="000000"/>
                </a:solidFill>
                <a:latin typeface="Arial"/>
              </a:rPr>
              <a:t>Prof. </a:t>
            </a:r>
            <a:r>
              <a:rPr lang="en-US" sz="2000" dirty="0" err="1">
                <a:solidFill>
                  <a:sysClr val="windowText" lastClr="000000"/>
                </a:solidFill>
                <a:latin typeface="Arial"/>
              </a:rPr>
              <a:t>Zhankui</a:t>
            </a:r>
            <a:r>
              <a:rPr lang="en-US" sz="2000" dirty="0">
                <a:solidFill>
                  <a:sysClr val="windowText" lastClr="000000"/>
                </a:solidFill>
                <a:latin typeface="Arial"/>
              </a:rPr>
              <a:t> Li</a:t>
            </a:r>
          </a:p>
          <a:p>
            <a:pPr marL="0" marR="0" lvl="0" indent="0" algn="l" defTabSz="457200" rtl="0" eaLnBrk="1" fontAlgn="auto" latinLnBrk="0" hangingPunct="1">
              <a:lnSpc>
                <a:spcPct val="100000"/>
              </a:lnSpc>
              <a:spcBef>
                <a:spcPct val="20000"/>
              </a:spcBef>
              <a:spcAft>
                <a:spcPts val="0"/>
              </a:spcAft>
              <a:buClrTx/>
              <a:buSzTx/>
              <a:buNone/>
              <a:tabLst/>
              <a:defRPr/>
            </a:pPr>
            <a:r>
              <a:rPr kumimoji="0" lang="en-US" sz="2000" b="0" i="0" u="none" strike="noStrike" kern="1200" cap="none" spc="0" normalizeH="0" baseline="0" noProof="0" dirty="0">
                <a:ln>
                  <a:noFill/>
                </a:ln>
                <a:solidFill>
                  <a:sysClr val="windowText" lastClr="000000"/>
                </a:solidFill>
                <a:effectLst/>
                <a:uLnTx/>
                <a:uFillTx/>
                <a:latin typeface="Arial"/>
                <a:ea typeface="+mn-ea"/>
                <a:cs typeface="+mn-cs"/>
              </a:rPr>
              <a:t>(Detector )</a:t>
            </a: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6" name="内容占位符 2">
            <a:extLst>
              <a:ext uri="{FF2B5EF4-FFF2-40B4-BE49-F238E27FC236}">
                <a16:creationId xmlns:a16="http://schemas.microsoft.com/office/drawing/2014/main" id="{D6463834-F1C0-4844-93AA-D7B2F844870F}"/>
              </a:ext>
            </a:extLst>
          </p:cNvPr>
          <p:cNvSpPr txBox="1">
            <a:spLocks/>
          </p:cNvSpPr>
          <p:nvPr/>
        </p:nvSpPr>
        <p:spPr>
          <a:xfrm>
            <a:off x="5819837" y="3143137"/>
            <a:ext cx="3744416" cy="794816"/>
          </a:xfrm>
          <a:prstGeom prst="rect">
            <a:avLst/>
          </a:prstGeom>
        </p:spPr>
        <p:txBody>
          <a:bodyPr/>
          <a:lstStyle>
            <a:lvl1pPr marL="342900" indent="-34290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marL="0" indent="0" algn="ctr" fontAlgn="auto">
              <a:spcAft>
                <a:spcPts val="0"/>
              </a:spcAft>
              <a:buNone/>
              <a:defRPr/>
            </a:pPr>
            <a:r>
              <a:rPr lang="en-US" sz="2000" dirty="0">
                <a:solidFill>
                  <a:sysClr val="windowText" lastClr="000000"/>
                </a:solidFill>
                <a:latin typeface="Arial"/>
              </a:rPr>
              <a:t>Assoc. Prof. </a:t>
            </a:r>
            <a:r>
              <a:rPr lang="en-US" sz="2000" dirty="0" err="1">
                <a:solidFill>
                  <a:sysClr val="windowText" lastClr="000000"/>
                </a:solidFill>
                <a:latin typeface="Arial"/>
              </a:rPr>
              <a:t>Haibo</a:t>
            </a:r>
            <a:r>
              <a:rPr lang="en-US" sz="2000" dirty="0">
                <a:solidFill>
                  <a:sysClr val="windowText" lastClr="000000"/>
                </a:solidFill>
                <a:latin typeface="Arial"/>
              </a:rPr>
              <a:t> Y</a:t>
            </a:r>
            <a:r>
              <a:rPr lang="en-US" altLang="zh-CN" sz="2000" dirty="0">
                <a:solidFill>
                  <a:sysClr val="windowText" lastClr="000000"/>
                </a:solidFill>
                <a:latin typeface="Arial"/>
              </a:rPr>
              <a:t>ang (Electronics)</a:t>
            </a:r>
            <a:endParaRPr lang="en-US" sz="2000" dirty="0">
              <a:solidFill>
                <a:sysClr val="windowText" lastClr="000000"/>
              </a:solidFill>
              <a:latin typeface="Arial"/>
            </a:endParaRPr>
          </a:p>
        </p:txBody>
      </p:sp>
      <p:sp>
        <p:nvSpPr>
          <p:cNvPr id="18" name="内容占位符 2">
            <a:extLst>
              <a:ext uri="{FF2B5EF4-FFF2-40B4-BE49-F238E27FC236}">
                <a16:creationId xmlns:a16="http://schemas.microsoft.com/office/drawing/2014/main" id="{BAD72537-9B43-44AF-A421-241073F5E0E9}"/>
              </a:ext>
            </a:extLst>
          </p:cNvPr>
          <p:cNvSpPr txBox="1">
            <a:spLocks/>
          </p:cNvSpPr>
          <p:nvPr/>
        </p:nvSpPr>
        <p:spPr>
          <a:xfrm>
            <a:off x="-75309" y="6177103"/>
            <a:ext cx="3744415" cy="794816"/>
          </a:xfrm>
          <a:prstGeom prst="rect">
            <a:avLst/>
          </a:prstGeom>
        </p:spPr>
        <p:txBody>
          <a:bodyPr/>
          <a:lstStyle>
            <a:lvl1pPr marL="342900" indent="-34290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marL="0" indent="0" algn="ctr" fontAlgn="auto">
              <a:spcAft>
                <a:spcPts val="0"/>
              </a:spcAft>
              <a:buNone/>
              <a:defRPr/>
            </a:pPr>
            <a:r>
              <a:rPr lang="en-US" sz="2000" dirty="0">
                <a:solidFill>
                  <a:sysClr val="windowText" lastClr="000000"/>
                </a:solidFill>
                <a:latin typeface="Arial"/>
              </a:rPr>
              <a:t>Assoc. Prof. </a:t>
            </a:r>
            <a:r>
              <a:rPr lang="en-US" sz="2000" dirty="0" err="1">
                <a:solidFill>
                  <a:sysClr val="windowText" lastClr="000000"/>
                </a:solidFill>
                <a:latin typeface="Arial"/>
              </a:rPr>
              <a:t>Yapeng</a:t>
            </a:r>
            <a:r>
              <a:rPr lang="en-US" sz="2000" dirty="0">
                <a:solidFill>
                  <a:sysClr val="windowText" lastClr="000000"/>
                </a:solidFill>
                <a:latin typeface="Arial"/>
              </a:rPr>
              <a:t> Zhang (Physics)</a:t>
            </a:r>
          </a:p>
        </p:txBody>
      </p:sp>
      <p:sp>
        <p:nvSpPr>
          <p:cNvPr id="19" name="内容占位符 2">
            <a:extLst>
              <a:ext uri="{FF2B5EF4-FFF2-40B4-BE49-F238E27FC236}">
                <a16:creationId xmlns:a16="http://schemas.microsoft.com/office/drawing/2014/main" id="{023EB8EF-CB2E-4286-8A29-BE51CC689746}"/>
              </a:ext>
            </a:extLst>
          </p:cNvPr>
          <p:cNvSpPr txBox="1">
            <a:spLocks/>
          </p:cNvSpPr>
          <p:nvPr/>
        </p:nvSpPr>
        <p:spPr>
          <a:xfrm>
            <a:off x="2883466" y="6177103"/>
            <a:ext cx="3744415" cy="794816"/>
          </a:xfrm>
          <a:prstGeom prst="rect">
            <a:avLst/>
          </a:prstGeom>
        </p:spPr>
        <p:txBody>
          <a:bodyPr/>
          <a:lstStyle>
            <a:lvl1pPr marL="342900" indent="-34290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marL="0" indent="0" algn="ctr" fontAlgn="auto">
              <a:spcAft>
                <a:spcPts val="0"/>
              </a:spcAft>
              <a:buNone/>
              <a:defRPr/>
            </a:pPr>
            <a:r>
              <a:rPr lang="en-US" sz="2000" dirty="0">
                <a:solidFill>
                  <a:sysClr val="windowText" lastClr="000000"/>
                </a:solidFill>
                <a:latin typeface="Arial"/>
              </a:rPr>
              <a:t>ASST. Prof. </a:t>
            </a:r>
            <a:r>
              <a:rPr lang="en-US" sz="2000" dirty="0" err="1">
                <a:solidFill>
                  <a:sysClr val="windowText" lastClr="000000"/>
                </a:solidFill>
                <a:latin typeface="Arial"/>
              </a:rPr>
              <a:t>Ronghua</a:t>
            </a:r>
            <a:r>
              <a:rPr lang="en-US" sz="2000" dirty="0">
                <a:solidFill>
                  <a:sysClr val="windowText" lastClr="000000"/>
                </a:solidFill>
                <a:latin typeface="Arial"/>
              </a:rPr>
              <a:t> Li (Detector)</a:t>
            </a:r>
          </a:p>
        </p:txBody>
      </p:sp>
      <p:sp>
        <p:nvSpPr>
          <p:cNvPr id="21" name="矩形 20">
            <a:extLst>
              <a:ext uri="{FF2B5EF4-FFF2-40B4-BE49-F238E27FC236}">
                <a16:creationId xmlns:a16="http://schemas.microsoft.com/office/drawing/2014/main" id="{4758DF59-76FD-4385-B74B-F8CFCDC006BD}"/>
              </a:ext>
            </a:extLst>
          </p:cNvPr>
          <p:cNvSpPr/>
          <p:nvPr/>
        </p:nvSpPr>
        <p:spPr>
          <a:xfrm>
            <a:off x="6501554" y="6251345"/>
            <a:ext cx="2518766" cy="646331"/>
          </a:xfrm>
          <a:prstGeom prst="rect">
            <a:avLst/>
          </a:prstGeom>
        </p:spPr>
        <p:txBody>
          <a:bodyPr wrap="none">
            <a:spAutoFit/>
          </a:bodyPr>
          <a:lstStyle/>
          <a:p>
            <a:pPr marL="0" indent="0" algn="ctr" fontAlgn="auto">
              <a:spcAft>
                <a:spcPts val="0"/>
              </a:spcAft>
              <a:buNone/>
              <a:defRPr/>
            </a:pPr>
            <a:r>
              <a:rPr lang="en-US" dirty="0">
                <a:solidFill>
                  <a:sysClr val="windowText" lastClr="000000"/>
                </a:solidFill>
                <a:latin typeface="Arial"/>
              </a:rPr>
              <a:t>ASST. Prof.  </a:t>
            </a:r>
            <a:r>
              <a:rPr lang="en-US" dirty="0" err="1">
                <a:solidFill>
                  <a:sysClr val="windowText" lastClr="000000"/>
                </a:solidFill>
                <a:latin typeface="Arial"/>
              </a:rPr>
              <a:t>Tianlei</a:t>
            </a:r>
            <a:r>
              <a:rPr lang="en-US" dirty="0">
                <a:solidFill>
                  <a:sysClr val="windowText" lastClr="000000"/>
                </a:solidFill>
                <a:latin typeface="Arial"/>
              </a:rPr>
              <a:t> Pu</a:t>
            </a:r>
          </a:p>
          <a:p>
            <a:pPr marL="0" indent="0" algn="ctr" fontAlgn="auto">
              <a:spcAft>
                <a:spcPts val="0"/>
              </a:spcAft>
              <a:buNone/>
              <a:defRPr/>
            </a:pPr>
            <a:r>
              <a:rPr lang="en-US" dirty="0">
                <a:solidFill>
                  <a:sysClr val="windowText" lastClr="000000"/>
                </a:solidFill>
                <a:latin typeface="Arial"/>
              </a:rPr>
              <a:t>(IC design)</a:t>
            </a:r>
          </a:p>
        </p:txBody>
      </p:sp>
      <p:pic>
        <p:nvPicPr>
          <p:cNvPr id="22" name="图片 21">
            <a:extLst>
              <a:ext uri="{FF2B5EF4-FFF2-40B4-BE49-F238E27FC236}">
                <a16:creationId xmlns:a16="http://schemas.microsoft.com/office/drawing/2014/main" id="{F4FAD908-D904-4110-A76D-2C654F524258}"/>
              </a:ext>
            </a:extLst>
          </p:cNvPr>
          <p:cNvPicPr>
            <a:picLocks noChangeAspect="1"/>
          </p:cNvPicPr>
          <p:nvPr/>
        </p:nvPicPr>
        <p:blipFill>
          <a:blip r:embed="rId8"/>
          <a:stretch>
            <a:fillRect/>
          </a:stretch>
        </p:blipFill>
        <p:spPr>
          <a:xfrm>
            <a:off x="6775522" y="3823856"/>
            <a:ext cx="1678463" cy="2415699"/>
          </a:xfrm>
          <a:prstGeom prst="rect">
            <a:avLst/>
          </a:prstGeom>
        </p:spPr>
      </p:pic>
    </p:spTree>
    <p:extLst>
      <p:ext uri="{BB962C8B-B14F-4D97-AF65-F5344CB8AC3E}">
        <p14:creationId xmlns:p14="http://schemas.microsoft.com/office/powerpoint/2010/main" val="2948116047"/>
      </p:ext>
    </p:extLst>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F5574C-284D-41B5-88E7-70331DDDBFCB}"/>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Facility</a:t>
            </a:r>
          </a:p>
        </p:txBody>
      </p:sp>
      <p:sp>
        <p:nvSpPr>
          <p:cNvPr id="4" name="内容占位符 2">
            <a:extLst>
              <a:ext uri="{FF2B5EF4-FFF2-40B4-BE49-F238E27FC236}">
                <a16:creationId xmlns:a16="http://schemas.microsoft.com/office/drawing/2014/main" id="{18BCB28E-8D29-4307-ADF2-FB27E2F9712C}"/>
              </a:ext>
            </a:extLst>
          </p:cNvPr>
          <p:cNvSpPr txBox="1">
            <a:spLocks/>
          </p:cNvSpPr>
          <p:nvPr/>
        </p:nvSpPr>
        <p:spPr>
          <a:xfrm>
            <a:off x="652463" y="1464022"/>
            <a:ext cx="8000176" cy="5181600"/>
          </a:xfrm>
          <a:prstGeom prst="rect">
            <a:avLst/>
          </a:prstGeom>
        </p:spPr>
        <p:txBody>
          <a:bodyPr/>
          <a:lstStyle>
            <a:lvl1pPr marL="342900" indent="-34290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marL="0" indent="0" fontAlgn="auto">
              <a:spcAft>
                <a:spcPts val="0"/>
              </a:spcAft>
              <a:buFont typeface="Arial" panose="020B0604020202020204"/>
              <a:buNone/>
            </a:pPr>
            <a:r>
              <a:rPr lang="en-US" dirty="0">
                <a:solidFill>
                  <a:sysClr val="windowText" lastClr="000000"/>
                </a:solidFill>
                <a:latin typeface="Arial"/>
              </a:rPr>
              <a:t>Clean Room:</a:t>
            </a:r>
          </a:p>
          <a:p>
            <a:pPr fontAlgn="auto">
              <a:spcAft>
                <a:spcPts val="0"/>
              </a:spcAft>
            </a:pPr>
            <a:r>
              <a:rPr lang="en-US" dirty="0">
                <a:solidFill>
                  <a:sysClr val="windowText" lastClr="000000"/>
                </a:solidFill>
                <a:latin typeface="Arial"/>
              </a:rPr>
              <a:t>200 square meters (ISO7)</a:t>
            </a:r>
          </a:p>
          <a:p>
            <a:pPr fontAlgn="auto">
              <a:spcAft>
                <a:spcPts val="0"/>
              </a:spcAft>
            </a:pPr>
            <a:r>
              <a:rPr lang="en-US" dirty="0">
                <a:solidFill>
                  <a:sysClr val="windowText" lastClr="000000"/>
                </a:solidFill>
                <a:latin typeface="Arial"/>
              </a:rPr>
              <a:t>60 square meters (ISO6)</a:t>
            </a:r>
          </a:p>
          <a:p>
            <a:pPr fontAlgn="auto">
              <a:spcAft>
                <a:spcPts val="0"/>
              </a:spcAft>
            </a:pPr>
            <a:r>
              <a:rPr lang="en-US" dirty="0">
                <a:solidFill>
                  <a:sysClr val="windowText" lastClr="000000"/>
                </a:solidFill>
                <a:latin typeface="Arial"/>
              </a:rPr>
              <a:t>20 square meters (ISO5)</a:t>
            </a:r>
          </a:p>
          <a:p>
            <a:pPr marL="0" marR="0" lvl="0" indent="0" algn="l" defTabSz="457200" rtl="0" eaLnBrk="1" fontAlgn="auto" latinLnBrk="0" hangingPunct="1">
              <a:lnSpc>
                <a:spcPct val="100000"/>
              </a:lnSpc>
              <a:spcBef>
                <a:spcPct val="20000"/>
              </a:spcBef>
              <a:spcAft>
                <a:spcPts val="0"/>
              </a:spcAft>
              <a:buClrTx/>
              <a:buSzTx/>
              <a:buNone/>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a:p>
            <a:pPr marL="0" lvl="0" indent="0" fontAlgn="auto">
              <a:spcAft>
                <a:spcPts val="0"/>
              </a:spcAft>
              <a:buFont typeface="Arial" panose="020B0604020202020204"/>
              <a:buNone/>
            </a:pPr>
            <a:r>
              <a:rPr lang="en-US" altLang="zh-CN" dirty="0">
                <a:solidFill>
                  <a:sysClr val="windowText" lastClr="000000"/>
                </a:solidFill>
                <a:latin typeface="Arial"/>
              </a:rPr>
              <a:t>Manufacture Line</a:t>
            </a:r>
          </a:p>
          <a:p>
            <a:pPr lvl="0" fontAlgn="auto">
              <a:spcAft>
                <a:spcPts val="0"/>
              </a:spcAft>
            </a:pPr>
            <a:r>
              <a:rPr lang="en-US" altLang="zh-CN" dirty="0">
                <a:solidFill>
                  <a:sysClr val="windowText" lastClr="000000"/>
                </a:solidFill>
                <a:latin typeface="Arial"/>
              </a:rPr>
              <a:t>Silicon Strip Detector</a:t>
            </a:r>
          </a:p>
          <a:p>
            <a:pPr lvl="0" fontAlgn="auto">
              <a:spcAft>
                <a:spcPts val="0"/>
              </a:spcAft>
            </a:pPr>
            <a:r>
              <a:rPr lang="en-US" altLang="zh-CN" dirty="0">
                <a:solidFill>
                  <a:sysClr val="windowText" lastClr="000000"/>
                </a:solidFill>
                <a:latin typeface="Arial"/>
              </a:rPr>
              <a:t>Pixel Detector</a:t>
            </a:r>
          </a:p>
        </p:txBody>
      </p:sp>
    </p:spTree>
    <p:extLst>
      <p:ext uri="{BB962C8B-B14F-4D97-AF65-F5344CB8AC3E}">
        <p14:creationId xmlns:p14="http://schemas.microsoft.com/office/powerpoint/2010/main" val="1630844750"/>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7092F-B078-4BAE-A24A-AA4A37F1A150}"/>
              </a:ext>
            </a:extLst>
          </p:cNvPr>
          <p:cNvSpPr>
            <a:spLocks noGrp="1"/>
          </p:cNvSpPr>
          <p:nvPr>
            <p:ph type="title"/>
          </p:nvPr>
        </p:nvSpPr>
        <p:spPr>
          <a:xfrm>
            <a:off x="1907704" y="260480"/>
            <a:ext cx="8240712" cy="412750"/>
          </a:xfrm>
        </p:spPr>
        <p:txBody>
          <a:bodyPr/>
          <a:lstStyle/>
          <a:p>
            <a:r>
              <a:rPr lang="en-US" altLang="zh-CN" dirty="0">
                <a:latin typeface="Arial" panose="020B0604020202020204" pitchFamily="34" charset="0"/>
                <a:cs typeface="Arial" panose="020B0604020202020204" pitchFamily="34" charset="0"/>
              </a:rPr>
              <a:t>Facility- Silicon Detector </a:t>
            </a:r>
            <a:endParaRPr lang="en-US" dirty="0">
              <a:latin typeface="Arial" panose="020B0604020202020204" pitchFamily="34" charset="0"/>
              <a:cs typeface="Arial" panose="020B0604020202020204" pitchFamily="34" charset="0"/>
            </a:endParaRPr>
          </a:p>
        </p:txBody>
      </p:sp>
      <p:pic>
        <p:nvPicPr>
          <p:cNvPr id="5" name="Picture 84" descr="四管氧化炉">
            <a:extLst>
              <a:ext uri="{FF2B5EF4-FFF2-40B4-BE49-F238E27FC236}">
                <a16:creationId xmlns:a16="http://schemas.microsoft.com/office/drawing/2014/main" id="{DB9CCC9E-C999-4B30-833E-90D636E4BAD4}"/>
              </a:ext>
            </a:extLst>
          </p:cNvPr>
          <p:cNvPicPr>
            <a:picLocks noGrp="1" noChangeAspect="1" noChangeArrowheads="1"/>
          </p:cNvPicPr>
          <p:nvPr>
            <p:ph idx="1"/>
          </p:nvPr>
        </p:nvPicPr>
        <p:blipFill>
          <a:blip r:embed="rId3" cstate="print"/>
          <a:srcRect/>
          <a:stretch>
            <a:fillRect/>
          </a:stretch>
        </p:blipFill>
        <p:spPr bwMode="auto">
          <a:xfrm>
            <a:off x="0" y="1196752"/>
            <a:ext cx="2260036" cy="1512000"/>
          </a:xfrm>
          <a:prstGeom prst="rect">
            <a:avLst/>
          </a:prstGeom>
          <a:noFill/>
        </p:spPr>
      </p:pic>
      <p:sp>
        <p:nvSpPr>
          <p:cNvPr id="6" name="TextBox 5">
            <a:extLst>
              <a:ext uri="{FF2B5EF4-FFF2-40B4-BE49-F238E27FC236}">
                <a16:creationId xmlns:a16="http://schemas.microsoft.com/office/drawing/2014/main" id="{AC4C2EA8-7132-462E-92F0-2B6115540447}"/>
              </a:ext>
            </a:extLst>
          </p:cNvPr>
          <p:cNvSpPr txBox="1"/>
          <p:nvPr/>
        </p:nvSpPr>
        <p:spPr>
          <a:xfrm>
            <a:off x="196486" y="2889032"/>
            <a:ext cx="1986441" cy="369332"/>
          </a:xfrm>
          <a:prstGeom prst="rect">
            <a:avLst/>
          </a:prstGeom>
          <a:noFill/>
        </p:spPr>
        <p:txBody>
          <a:bodyPr wrap="none" rtlCol="0">
            <a:spAutoFit/>
          </a:bodyPr>
          <a:lstStyle/>
          <a:p>
            <a:r>
              <a:rPr lang="en-US" altLang="zh-CN" dirty="0">
                <a:latin typeface="Arial" panose="020B0604020202020204" pitchFamily="34" charset="0"/>
                <a:ea typeface="华文楷体" pitchFamily="2" charset="-122"/>
                <a:cs typeface="Arial" panose="020B0604020202020204" pitchFamily="34" charset="0"/>
              </a:rPr>
              <a:t>Oxidation</a:t>
            </a:r>
            <a:r>
              <a:rPr lang="en-US" altLang="zh-CN" dirty="0">
                <a:latin typeface="华文楷体" pitchFamily="2" charset="-122"/>
                <a:ea typeface="华文楷体" pitchFamily="2" charset="-122"/>
              </a:rPr>
              <a:t> </a:t>
            </a:r>
            <a:r>
              <a:rPr lang="en-US" altLang="zh-CN" dirty="0">
                <a:latin typeface="Arial" panose="020B0604020202020204" pitchFamily="34" charset="0"/>
                <a:ea typeface="华文楷体" pitchFamily="2" charset="-122"/>
                <a:cs typeface="Arial" panose="020B0604020202020204" pitchFamily="34" charset="0"/>
              </a:rPr>
              <a:t>furnace</a:t>
            </a:r>
            <a:endParaRPr lang="zh-CN" altLang="en-US" dirty="0">
              <a:latin typeface="Arial" panose="020B0604020202020204" pitchFamily="34" charset="0"/>
              <a:ea typeface="华文楷体" pitchFamily="2" charset="-122"/>
              <a:cs typeface="Arial" panose="020B0604020202020204" pitchFamily="34" charset="0"/>
            </a:endParaRPr>
          </a:p>
        </p:txBody>
      </p:sp>
      <p:pic>
        <p:nvPicPr>
          <p:cNvPr id="7" name="Picture 2">
            <a:extLst>
              <a:ext uri="{FF2B5EF4-FFF2-40B4-BE49-F238E27FC236}">
                <a16:creationId xmlns:a16="http://schemas.microsoft.com/office/drawing/2014/main" id="{648836C0-23DD-4E81-BA42-B43F1D072E6E}"/>
              </a:ext>
            </a:extLst>
          </p:cNvPr>
          <p:cNvPicPr>
            <a:picLocks noChangeAspect="1" noChangeArrowheads="1"/>
          </p:cNvPicPr>
          <p:nvPr/>
        </p:nvPicPr>
        <p:blipFill>
          <a:blip r:embed="rId4" cstate="print"/>
          <a:srcRect/>
          <a:stretch>
            <a:fillRect/>
          </a:stretch>
        </p:blipFill>
        <p:spPr bwMode="auto">
          <a:xfrm>
            <a:off x="2267744" y="1196752"/>
            <a:ext cx="2349633" cy="1512000"/>
          </a:xfrm>
          <a:prstGeom prst="rect">
            <a:avLst/>
          </a:prstGeom>
          <a:noFill/>
          <a:ln w="9525">
            <a:noFill/>
            <a:miter lim="800000"/>
            <a:headEnd/>
            <a:tailEnd/>
          </a:ln>
          <a:effectLst/>
        </p:spPr>
      </p:pic>
      <p:sp>
        <p:nvSpPr>
          <p:cNvPr id="8" name="TextBox 7">
            <a:extLst>
              <a:ext uri="{FF2B5EF4-FFF2-40B4-BE49-F238E27FC236}">
                <a16:creationId xmlns:a16="http://schemas.microsoft.com/office/drawing/2014/main" id="{E0B02148-C87A-402C-8A7B-66DBDB4862C5}"/>
              </a:ext>
            </a:extLst>
          </p:cNvPr>
          <p:cNvSpPr txBox="1"/>
          <p:nvPr/>
        </p:nvSpPr>
        <p:spPr>
          <a:xfrm>
            <a:off x="2555776" y="2852936"/>
            <a:ext cx="1646605" cy="369332"/>
          </a:xfrm>
          <a:prstGeom prst="rect">
            <a:avLst/>
          </a:prstGeom>
          <a:noFill/>
        </p:spPr>
        <p:txBody>
          <a:bodyPr wrap="none" rtlCol="0">
            <a:spAutoFit/>
          </a:bodyPr>
          <a:lstStyle/>
          <a:p>
            <a:r>
              <a:rPr lang="en-US" dirty="0"/>
              <a:t> Ion implanter </a:t>
            </a:r>
          </a:p>
        </p:txBody>
      </p:sp>
      <p:pic>
        <p:nvPicPr>
          <p:cNvPr id="9" name="Picture 3">
            <a:extLst>
              <a:ext uri="{FF2B5EF4-FFF2-40B4-BE49-F238E27FC236}">
                <a16:creationId xmlns:a16="http://schemas.microsoft.com/office/drawing/2014/main" id="{21D25D2A-0DDB-43DC-9A53-7E1C1B6B1B71}"/>
              </a:ext>
            </a:extLst>
          </p:cNvPr>
          <p:cNvPicPr>
            <a:picLocks noChangeAspect="1" noChangeArrowheads="1"/>
          </p:cNvPicPr>
          <p:nvPr/>
        </p:nvPicPr>
        <p:blipFill>
          <a:blip r:embed="rId5" cstate="print"/>
          <a:srcRect/>
          <a:stretch>
            <a:fillRect/>
          </a:stretch>
        </p:blipFill>
        <p:spPr bwMode="auto">
          <a:xfrm>
            <a:off x="4644008" y="1196752"/>
            <a:ext cx="2048895" cy="1512000"/>
          </a:xfrm>
          <a:prstGeom prst="rect">
            <a:avLst/>
          </a:prstGeom>
          <a:noFill/>
          <a:ln w="9525">
            <a:noFill/>
            <a:miter lim="800000"/>
            <a:headEnd/>
            <a:tailEnd/>
          </a:ln>
          <a:effectLst/>
        </p:spPr>
      </p:pic>
      <p:sp>
        <p:nvSpPr>
          <p:cNvPr id="10" name="TextBox 9">
            <a:extLst>
              <a:ext uri="{FF2B5EF4-FFF2-40B4-BE49-F238E27FC236}">
                <a16:creationId xmlns:a16="http://schemas.microsoft.com/office/drawing/2014/main" id="{E1592098-DEDF-43E0-B9EA-15A4F7BFEBAD}"/>
              </a:ext>
            </a:extLst>
          </p:cNvPr>
          <p:cNvSpPr txBox="1"/>
          <p:nvPr/>
        </p:nvSpPr>
        <p:spPr>
          <a:xfrm>
            <a:off x="4449790" y="2889032"/>
            <a:ext cx="2743059" cy="369332"/>
          </a:xfrm>
          <a:prstGeom prst="rect">
            <a:avLst/>
          </a:prstGeom>
          <a:noFill/>
        </p:spPr>
        <p:txBody>
          <a:bodyPr wrap="none" rtlCol="0">
            <a:spAutoFit/>
          </a:bodyPr>
          <a:lstStyle/>
          <a:p>
            <a:r>
              <a:rPr lang="en-US" altLang="zh-CN" dirty="0">
                <a:latin typeface="Arial" panose="020B0604020202020204" pitchFamily="34" charset="0"/>
                <a:ea typeface="华文楷体" pitchFamily="2" charset="-122"/>
                <a:cs typeface="Arial" panose="020B0604020202020204" pitchFamily="34" charset="0"/>
              </a:rPr>
              <a:t>Plasma</a:t>
            </a:r>
            <a:r>
              <a:rPr lang="en-US" altLang="zh-CN" dirty="0">
                <a:latin typeface="华文楷体" pitchFamily="2" charset="-122"/>
                <a:ea typeface="华文楷体" pitchFamily="2" charset="-122"/>
              </a:rPr>
              <a:t> </a:t>
            </a:r>
            <a:r>
              <a:rPr lang="en-US" altLang="zh-CN" dirty="0">
                <a:latin typeface="Arial" panose="020B0604020202020204" pitchFamily="34" charset="0"/>
                <a:ea typeface="华文楷体" pitchFamily="2" charset="-122"/>
                <a:cs typeface="Arial" panose="020B0604020202020204" pitchFamily="34" charset="0"/>
              </a:rPr>
              <a:t>etching</a:t>
            </a:r>
            <a:r>
              <a:rPr lang="en-US" altLang="zh-CN" dirty="0">
                <a:latin typeface="华文楷体" pitchFamily="2" charset="-122"/>
                <a:ea typeface="华文楷体" pitchFamily="2" charset="-122"/>
              </a:rPr>
              <a:t> </a:t>
            </a:r>
            <a:r>
              <a:rPr lang="en-US" altLang="zh-CN" dirty="0">
                <a:latin typeface="Arial" panose="020B0604020202020204" pitchFamily="34" charset="0"/>
                <a:ea typeface="华文楷体" pitchFamily="2" charset="-122"/>
                <a:cs typeface="Arial" panose="020B0604020202020204" pitchFamily="34" charset="0"/>
              </a:rPr>
              <a:t>machine</a:t>
            </a:r>
            <a:r>
              <a:rPr lang="en-US" altLang="zh-CN" dirty="0">
                <a:latin typeface="华文楷体" pitchFamily="2" charset="-122"/>
                <a:ea typeface="华文楷体" pitchFamily="2" charset="-122"/>
              </a:rPr>
              <a:t> </a:t>
            </a:r>
            <a:endParaRPr lang="zh-CN" altLang="en-US" dirty="0">
              <a:latin typeface="华文楷体" pitchFamily="2" charset="-122"/>
              <a:ea typeface="华文楷体" pitchFamily="2" charset="-122"/>
            </a:endParaRPr>
          </a:p>
        </p:txBody>
      </p:sp>
      <p:pic>
        <p:nvPicPr>
          <p:cNvPr id="11" name="Picture 4">
            <a:extLst>
              <a:ext uri="{FF2B5EF4-FFF2-40B4-BE49-F238E27FC236}">
                <a16:creationId xmlns:a16="http://schemas.microsoft.com/office/drawing/2014/main" id="{FD6BB599-7758-44A5-84B9-6BDC980CB650}"/>
              </a:ext>
            </a:extLst>
          </p:cNvPr>
          <p:cNvPicPr>
            <a:picLocks noChangeAspect="1" noChangeArrowheads="1"/>
          </p:cNvPicPr>
          <p:nvPr/>
        </p:nvPicPr>
        <p:blipFill>
          <a:blip r:embed="rId6" cstate="print"/>
          <a:srcRect/>
          <a:stretch>
            <a:fillRect/>
          </a:stretch>
        </p:blipFill>
        <p:spPr bwMode="auto">
          <a:xfrm>
            <a:off x="6732240" y="1196920"/>
            <a:ext cx="2348129" cy="1512000"/>
          </a:xfrm>
          <a:prstGeom prst="rect">
            <a:avLst/>
          </a:prstGeom>
          <a:noFill/>
          <a:ln w="9525">
            <a:noFill/>
            <a:miter lim="800000"/>
            <a:headEnd/>
            <a:tailEnd/>
          </a:ln>
          <a:effectLst/>
        </p:spPr>
      </p:pic>
      <p:sp>
        <p:nvSpPr>
          <p:cNvPr id="12" name="TextBox 11">
            <a:extLst>
              <a:ext uri="{FF2B5EF4-FFF2-40B4-BE49-F238E27FC236}">
                <a16:creationId xmlns:a16="http://schemas.microsoft.com/office/drawing/2014/main" id="{A9F75669-BD3C-4276-A0CF-95418D442ED3}"/>
              </a:ext>
            </a:extLst>
          </p:cNvPr>
          <p:cNvSpPr txBox="1"/>
          <p:nvPr/>
        </p:nvSpPr>
        <p:spPr>
          <a:xfrm>
            <a:off x="7102533" y="2852936"/>
            <a:ext cx="1723549" cy="369332"/>
          </a:xfrm>
          <a:prstGeom prst="rect">
            <a:avLst/>
          </a:prstGeom>
          <a:noFill/>
        </p:spPr>
        <p:txBody>
          <a:bodyPr wrap="none" rtlCol="0">
            <a:spAutoFit/>
          </a:bodyPr>
          <a:lstStyle/>
          <a:p>
            <a:r>
              <a:rPr lang="en-US" altLang="zh-CN" dirty="0">
                <a:latin typeface="Arial" panose="020B0604020202020204" pitchFamily="34" charset="0"/>
                <a:ea typeface="华文楷体" pitchFamily="2" charset="-122"/>
                <a:cs typeface="Arial" panose="020B0604020202020204" pitchFamily="34" charset="0"/>
              </a:rPr>
              <a:t>Silicon</a:t>
            </a:r>
            <a:r>
              <a:rPr lang="en-US" altLang="zh-CN" dirty="0">
                <a:latin typeface="华文楷体" pitchFamily="2" charset="-122"/>
                <a:ea typeface="华文楷体" pitchFamily="2" charset="-122"/>
              </a:rPr>
              <a:t> </a:t>
            </a:r>
            <a:r>
              <a:rPr lang="en-US" altLang="zh-CN" dirty="0">
                <a:latin typeface="Arial" panose="020B0604020202020204" pitchFamily="34" charset="0"/>
                <a:ea typeface="华文楷体" pitchFamily="2" charset="-122"/>
                <a:cs typeface="Arial" panose="020B0604020202020204" pitchFamily="34" charset="0"/>
              </a:rPr>
              <a:t>washer</a:t>
            </a:r>
            <a:r>
              <a:rPr lang="en-US" altLang="zh-CN" dirty="0">
                <a:latin typeface="华文楷体" pitchFamily="2" charset="-122"/>
                <a:ea typeface="华文楷体" pitchFamily="2" charset="-122"/>
              </a:rPr>
              <a:t> </a:t>
            </a:r>
            <a:endParaRPr lang="zh-CN" altLang="en-US" dirty="0">
              <a:latin typeface="华文楷体" pitchFamily="2" charset="-122"/>
              <a:ea typeface="华文楷体" pitchFamily="2" charset="-122"/>
            </a:endParaRPr>
          </a:p>
        </p:txBody>
      </p:sp>
      <p:pic>
        <p:nvPicPr>
          <p:cNvPr id="13" name="Picture 5">
            <a:extLst>
              <a:ext uri="{FF2B5EF4-FFF2-40B4-BE49-F238E27FC236}">
                <a16:creationId xmlns:a16="http://schemas.microsoft.com/office/drawing/2014/main" id="{44213B9F-EC11-43CE-809D-AC2B98B26398}"/>
              </a:ext>
            </a:extLst>
          </p:cNvPr>
          <p:cNvPicPr>
            <a:picLocks noChangeAspect="1" noChangeArrowheads="1"/>
          </p:cNvPicPr>
          <p:nvPr/>
        </p:nvPicPr>
        <p:blipFill>
          <a:blip r:embed="rId7" cstate="print"/>
          <a:srcRect/>
          <a:stretch>
            <a:fillRect/>
          </a:stretch>
        </p:blipFill>
        <p:spPr bwMode="auto">
          <a:xfrm>
            <a:off x="179512" y="3645024"/>
            <a:ext cx="2214813" cy="2340000"/>
          </a:xfrm>
          <a:prstGeom prst="rect">
            <a:avLst/>
          </a:prstGeom>
          <a:noFill/>
          <a:ln w="9525">
            <a:noFill/>
            <a:miter lim="800000"/>
            <a:headEnd/>
            <a:tailEnd/>
          </a:ln>
          <a:effectLst/>
        </p:spPr>
      </p:pic>
      <p:sp>
        <p:nvSpPr>
          <p:cNvPr id="14" name="TextBox 13">
            <a:extLst>
              <a:ext uri="{FF2B5EF4-FFF2-40B4-BE49-F238E27FC236}">
                <a16:creationId xmlns:a16="http://schemas.microsoft.com/office/drawing/2014/main" id="{8631FBE1-44B4-4C56-A700-2468E7B703CC}"/>
              </a:ext>
            </a:extLst>
          </p:cNvPr>
          <p:cNvSpPr txBox="1"/>
          <p:nvPr/>
        </p:nvSpPr>
        <p:spPr>
          <a:xfrm>
            <a:off x="301586" y="6093296"/>
            <a:ext cx="2313454" cy="369332"/>
          </a:xfrm>
          <a:prstGeom prst="rect">
            <a:avLst/>
          </a:prstGeom>
          <a:noFill/>
        </p:spPr>
        <p:txBody>
          <a:bodyPr wrap="none" rtlCol="0">
            <a:spAutoFit/>
          </a:bodyPr>
          <a:lstStyle/>
          <a:p>
            <a:r>
              <a:rPr lang="en-US" altLang="zh-CN" dirty="0">
                <a:latin typeface="Arial" panose="020B0604020202020204" pitchFamily="34" charset="0"/>
                <a:ea typeface="华文楷体" pitchFamily="2" charset="-122"/>
                <a:cs typeface="Arial" panose="020B0604020202020204" pitchFamily="34" charset="0"/>
              </a:rPr>
              <a:t>lithography machine </a:t>
            </a:r>
            <a:endParaRPr lang="zh-CN" altLang="en-US" dirty="0">
              <a:latin typeface="Arial" panose="020B0604020202020204" pitchFamily="34" charset="0"/>
              <a:ea typeface="华文楷体" pitchFamily="2" charset="-122"/>
              <a:cs typeface="Arial" panose="020B0604020202020204" pitchFamily="34" charset="0"/>
            </a:endParaRPr>
          </a:p>
        </p:txBody>
      </p:sp>
      <p:pic>
        <p:nvPicPr>
          <p:cNvPr id="15" name="Picture 6">
            <a:extLst>
              <a:ext uri="{FF2B5EF4-FFF2-40B4-BE49-F238E27FC236}">
                <a16:creationId xmlns:a16="http://schemas.microsoft.com/office/drawing/2014/main" id="{615D3BBA-8A3E-48D5-A98A-6473E8CC384B}"/>
              </a:ext>
            </a:extLst>
          </p:cNvPr>
          <p:cNvPicPr>
            <a:picLocks noChangeAspect="1" noChangeArrowheads="1"/>
          </p:cNvPicPr>
          <p:nvPr/>
        </p:nvPicPr>
        <p:blipFill>
          <a:blip r:embed="rId8" cstate="print"/>
          <a:srcRect/>
          <a:stretch>
            <a:fillRect/>
          </a:stretch>
        </p:blipFill>
        <p:spPr bwMode="auto">
          <a:xfrm>
            <a:off x="2555776" y="3645024"/>
            <a:ext cx="1808605" cy="2340000"/>
          </a:xfrm>
          <a:prstGeom prst="rect">
            <a:avLst/>
          </a:prstGeom>
          <a:noFill/>
          <a:ln w="9525">
            <a:noFill/>
            <a:miter lim="800000"/>
            <a:headEnd/>
            <a:tailEnd/>
          </a:ln>
          <a:effectLst/>
        </p:spPr>
      </p:pic>
      <p:sp>
        <p:nvSpPr>
          <p:cNvPr id="16" name="TextBox 15">
            <a:extLst>
              <a:ext uri="{FF2B5EF4-FFF2-40B4-BE49-F238E27FC236}">
                <a16:creationId xmlns:a16="http://schemas.microsoft.com/office/drawing/2014/main" id="{EE9E9A5C-9460-47D9-947F-931DEAECC2AA}"/>
              </a:ext>
            </a:extLst>
          </p:cNvPr>
          <p:cNvSpPr txBox="1"/>
          <p:nvPr/>
        </p:nvSpPr>
        <p:spPr>
          <a:xfrm>
            <a:off x="2631976" y="6077892"/>
            <a:ext cx="2018501" cy="369332"/>
          </a:xfrm>
          <a:prstGeom prst="rect">
            <a:avLst/>
          </a:prstGeom>
          <a:noFill/>
        </p:spPr>
        <p:txBody>
          <a:bodyPr wrap="none" rtlCol="0">
            <a:spAutoFit/>
          </a:bodyPr>
          <a:lstStyle/>
          <a:p>
            <a:r>
              <a:rPr lang="en-US" dirty="0"/>
              <a:t>annealing furnace</a:t>
            </a:r>
          </a:p>
        </p:txBody>
      </p:sp>
      <p:pic>
        <p:nvPicPr>
          <p:cNvPr id="17" name="Picture 9">
            <a:extLst>
              <a:ext uri="{FF2B5EF4-FFF2-40B4-BE49-F238E27FC236}">
                <a16:creationId xmlns:a16="http://schemas.microsoft.com/office/drawing/2014/main" id="{4B8D108C-9E3C-4FC8-8173-EDD0B22B74B3}"/>
              </a:ext>
            </a:extLst>
          </p:cNvPr>
          <p:cNvPicPr>
            <a:picLocks noChangeAspect="1" noChangeArrowheads="1"/>
          </p:cNvPicPr>
          <p:nvPr/>
        </p:nvPicPr>
        <p:blipFill>
          <a:blip r:embed="rId9" cstate="print"/>
          <a:srcRect/>
          <a:stretch>
            <a:fillRect/>
          </a:stretch>
        </p:blipFill>
        <p:spPr bwMode="auto">
          <a:xfrm>
            <a:off x="4716016" y="3573016"/>
            <a:ext cx="1929674" cy="2340000"/>
          </a:xfrm>
          <a:prstGeom prst="rect">
            <a:avLst/>
          </a:prstGeom>
          <a:noFill/>
          <a:ln w="9525">
            <a:noFill/>
            <a:miter lim="800000"/>
            <a:headEnd/>
            <a:tailEnd/>
          </a:ln>
        </p:spPr>
      </p:pic>
      <p:pic>
        <p:nvPicPr>
          <p:cNvPr id="18" name="Picture 11">
            <a:extLst>
              <a:ext uri="{FF2B5EF4-FFF2-40B4-BE49-F238E27FC236}">
                <a16:creationId xmlns:a16="http://schemas.microsoft.com/office/drawing/2014/main" id="{904815B1-B18B-4FF7-AB8E-C21EA3C1A3E0}"/>
              </a:ext>
            </a:extLst>
          </p:cNvPr>
          <p:cNvPicPr>
            <a:picLocks noChangeAspect="1" noChangeArrowheads="1"/>
          </p:cNvPicPr>
          <p:nvPr/>
        </p:nvPicPr>
        <p:blipFill>
          <a:blip r:embed="rId10" cstate="print"/>
          <a:srcRect/>
          <a:stretch>
            <a:fillRect/>
          </a:stretch>
        </p:blipFill>
        <p:spPr bwMode="auto">
          <a:xfrm>
            <a:off x="6948264" y="3573016"/>
            <a:ext cx="1884999" cy="2340000"/>
          </a:xfrm>
          <a:prstGeom prst="rect">
            <a:avLst/>
          </a:prstGeom>
          <a:noFill/>
          <a:ln w="9525">
            <a:noFill/>
            <a:miter lim="800000"/>
            <a:headEnd/>
            <a:tailEnd/>
          </a:ln>
        </p:spPr>
      </p:pic>
      <p:sp>
        <p:nvSpPr>
          <p:cNvPr id="19" name="TextBox 20">
            <a:extLst>
              <a:ext uri="{FF2B5EF4-FFF2-40B4-BE49-F238E27FC236}">
                <a16:creationId xmlns:a16="http://schemas.microsoft.com/office/drawing/2014/main" id="{7B70723A-5F84-4638-8B23-1EAD1ECC193D}"/>
              </a:ext>
            </a:extLst>
          </p:cNvPr>
          <p:cNvSpPr txBox="1"/>
          <p:nvPr/>
        </p:nvSpPr>
        <p:spPr>
          <a:xfrm>
            <a:off x="4788024" y="6093296"/>
            <a:ext cx="1948034" cy="369332"/>
          </a:xfrm>
          <a:prstGeom prst="rect">
            <a:avLst/>
          </a:prstGeom>
          <a:noFill/>
        </p:spPr>
        <p:txBody>
          <a:bodyPr wrap="none" rtlCol="0">
            <a:spAutoFit/>
          </a:bodyPr>
          <a:lstStyle/>
          <a:p>
            <a:r>
              <a:rPr lang="en-US" altLang="zh-CN" dirty="0">
                <a:latin typeface="Arial" panose="020B0604020202020204" pitchFamily="34" charset="0"/>
                <a:ea typeface="华文楷体" pitchFamily="2" charset="-122"/>
                <a:cs typeface="Arial" panose="020B0604020202020204" pitchFamily="34" charset="0"/>
              </a:rPr>
              <a:t>Parameter</a:t>
            </a:r>
            <a:r>
              <a:rPr lang="en-US" altLang="zh-CN" dirty="0">
                <a:latin typeface="华文楷体" pitchFamily="2" charset="-122"/>
                <a:ea typeface="华文楷体" pitchFamily="2" charset="-122"/>
                <a:cs typeface="Times New Roman" pitchFamily="18" charset="0"/>
              </a:rPr>
              <a:t> </a:t>
            </a:r>
            <a:r>
              <a:rPr lang="en-US" altLang="zh-CN" dirty="0">
                <a:latin typeface="Arial" panose="020B0604020202020204" pitchFamily="34" charset="0"/>
                <a:ea typeface="华文楷体" pitchFamily="2" charset="-122"/>
                <a:cs typeface="Arial" panose="020B0604020202020204" pitchFamily="34" charset="0"/>
              </a:rPr>
              <a:t>Tester</a:t>
            </a:r>
            <a:endParaRPr lang="zh-CN" altLang="en-US" dirty="0">
              <a:latin typeface="Arial" panose="020B0604020202020204" pitchFamily="34" charset="0"/>
              <a:ea typeface="华文楷体" pitchFamily="2" charset="-122"/>
              <a:cs typeface="Arial" panose="020B0604020202020204" pitchFamily="34" charset="0"/>
            </a:endParaRPr>
          </a:p>
        </p:txBody>
      </p:sp>
      <p:sp>
        <p:nvSpPr>
          <p:cNvPr id="20" name="TextBox 21">
            <a:extLst>
              <a:ext uri="{FF2B5EF4-FFF2-40B4-BE49-F238E27FC236}">
                <a16:creationId xmlns:a16="http://schemas.microsoft.com/office/drawing/2014/main" id="{F4CE2038-BC72-4F4B-862A-AA5DEF67F4A9}"/>
              </a:ext>
            </a:extLst>
          </p:cNvPr>
          <p:cNvSpPr txBox="1"/>
          <p:nvPr/>
        </p:nvSpPr>
        <p:spPr>
          <a:xfrm>
            <a:off x="7380654" y="6093296"/>
            <a:ext cx="965329" cy="369332"/>
          </a:xfrm>
          <a:prstGeom prst="rect">
            <a:avLst/>
          </a:prstGeom>
          <a:noFill/>
        </p:spPr>
        <p:txBody>
          <a:bodyPr wrap="none" rtlCol="0">
            <a:spAutoFit/>
          </a:bodyPr>
          <a:lstStyle/>
          <a:p>
            <a:r>
              <a:rPr lang="en-US" altLang="zh-CN" dirty="0">
                <a:latin typeface="Times New Roman" pitchFamily="18" charset="0"/>
                <a:cs typeface="Times New Roman" pitchFamily="18" charset="0"/>
              </a:rPr>
              <a:t>PECVD</a:t>
            </a:r>
            <a:endParaRPr lang="zh-CN"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3784115627"/>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75AD54-2A6E-4E0D-97BD-CC47B70D328D}"/>
              </a:ext>
            </a:extLst>
          </p:cNvPr>
          <p:cNvSpPr>
            <a:spLocks noGrp="1"/>
          </p:cNvSpPr>
          <p:nvPr>
            <p:ph type="title"/>
          </p:nvPr>
        </p:nvSpPr>
        <p:spPr>
          <a:xfrm>
            <a:off x="652463" y="211138"/>
            <a:ext cx="8240712" cy="412750"/>
          </a:xfrm>
        </p:spPr>
        <p:txBody>
          <a:bodyPr/>
          <a:lstStyle/>
          <a:p>
            <a:pPr algn="ctr"/>
            <a:r>
              <a:rPr lang="en-US" altLang="zh-CN" dirty="0">
                <a:latin typeface="Arial" panose="020B0604020202020204" pitchFamily="34" charset="0"/>
                <a:cs typeface="Arial" panose="020B0604020202020204" pitchFamily="34" charset="0"/>
              </a:rPr>
              <a:t>Facility- Pixel Detector</a:t>
            </a:r>
            <a:endParaRPr lang="en-US" dirty="0">
              <a:latin typeface="Arial" panose="020B0604020202020204" pitchFamily="34" charset="0"/>
              <a:cs typeface="Arial" panose="020B0604020202020204" pitchFamily="34" charset="0"/>
            </a:endParaRPr>
          </a:p>
        </p:txBody>
      </p:sp>
      <p:sp>
        <p:nvSpPr>
          <p:cNvPr id="4" name="内容占位符 2">
            <a:extLst>
              <a:ext uri="{FF2B5EF4-FFF2-40B4-BE49-F238E27FC236}">
                <a16:creationId xmlns:a16="http://schemas.microsoft.com/office/drawing/2014/main" id="{03FE55AB-BE5A-4B17-B87A-E9AA89EE4CBA}"/>
              </a:ext>
            </a:extLst>
          </p:cNvPr>
          <p:cNvSpPr txBox="1">
            <a:spLocks/>
          </p:cNvSpPr>
          <p:nvPr/>
        </p:nvSpPr>
        <p:spPr>
          <a:xfrm>
            <a:off x="-4812" y="1543439"/>
            <a:ext cx="5215681" cy="236786"/>
          </a:xfrm>
          <a:prstGeom prst="rect">
            <a:avLst/>
          </a:prstGeom>
        </p:spPr>
        <p:txBody>
          <a:bodyPr/>
          <a:lstStyle>
            <a:lvl1pPr marL="342900" indent="-34290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marL="0" indent="0" fontAlgn="auto">
              <a:spcAft>
                <a:spcPts val="0"/>
              </a:spcAft>
              <a:buNone/>
            </a:pPr>
            <a:r>
              <a:rPr lang="en-US" altLang="zh-CN" sz="2000" b="1" dirty="0">
                <a:solidFill>
                  <a:sysClr val="windowText" lastClr="000000"/>
                </a:solidFill>
                <a:latin typeface="Arial"/>
              </a:rPr>
              <a:t>Binding machine</a:t>
            </a:r>
            <a:endParaRPr lang="en-US" sz="2000" b="1" dirty="0">
              <a:solidFill>
                <a:sysClr val="windowText" lastClr="000000"/>
              </a:solidFill>
              <a:latin typeface="Arial"/>
            </a:endParaRPr>
          </a:p>
        </p:txBody>
      </p:sp>
      <p:pic>
        <p:nvPicPr>
          <p:cNvPr id="5" name="图片 4" descr="(PT`_J@N({A6E{TA`S@`VVM.png">
            <a:extLst>
              <a:ext uri="{FF2B5EF4-FFF2-40B4-BE49-F238E27FC236}">
                <a16:creationId xmlns:a16="http://schemas.microsoft.com/office/drawing/2014/main" id="{82B7C5FC-73C9-4B9C-9430-468708B18439}"/>
              </a:ext>
            </a:extLst>
          </p:cNvPr>
          <p:cNvPicPr>
            <a:picLocks noChangeAspect="1"/>
          </p:cNvPicPr>
          <p:nvPr/>
        </p:nvPicPr>
        <p:blipFill>
          <a:blip r:embed="rId3" cstate="print"/>
          <a:stretch>
            <a:fillRect/>
          </a:stretch>
        </p:blipFill>
        <p:spPr>
          <a:xfrm>
            <a:off x="0" y="1983677"/>
            <a:ext cx="2019766" cy="2967052"/>
          </a:xfrm>
          <a:prstGeom prst="rect">
            <a:avLst/>
          </a:prstGeom>
        </p:spPr>
      </p:pic>
      <p:pic>
        <p:nvPicPr>
          <p:cNvPr id="6" name="图片 5" descr="dage4000.png">
            <a:extLst>
              <a:ext uri="{FF2B5EF4-FFF2-40B4-BE49-F238E27FC236}">
                <a16:creationId xmlns:a16="http://schemas.microsoft.com/office/drawing/2014/main" id="{F5E62011-83B9-458D-9D35-F5B256F8597E}"/>
              </a:ext>
            </a:extLst>
          </p:cNvPr>
          <p:cNvPicPr>
            <a:picLocks noChangeAspect="1"/>
          </p:cNvPicPr>
          <p:nvPr/>
        </p:nvPicPr>
        <p:blipFill>
          <a:blip r:embed="rId4" cstate="print"/>
          <a:srcRect r="31719" b="14542"/>
          <a:stretch>
            <a:fillRect/>
          </a:stretch>
        </p:blipFill>
        <p:spPr>
          <a:xfrm>
            <a:off x="2057552" y="2152834"/>
            <a:ext cx="2636683" cy="2628738"/>
          </a:xfrm>
          <a:prstGeom prst="rect">
            <a:avLst/>
          </a:prstGeom>
        </p:spPr>
      </p:pic>
      <p:sp>
        <p:nvSpPr>
          <p:cNvPr id="7" name="矩形 6">
            <a:extLst>
              <a:ext uri="{FF2B5EF4-FFF2-40B4-BE49-F238E27FC236}">
                <a16:creationId xmlns:a16="http://schemas.microsoft.com/office/drawing/2014/main" id="{8BC71E70-095F-4ACF-B559-DA1EE50D9E87}"/>
              </a:ext>
            </a:extLst>
          </p:cNvPr>
          <p:cNvSpPr/>
          <p:nvPr/>
        </p:nvSpPr>
        <p:spPr>
          <a:xfrm>
            <a:off x="2510430" y="1554902"/>
            <a:ext cx="1475276" cy="400110"/>
          </a:xfrm>
          <a:prstGeom prst="rect">
            <a:avLst/>
          </a:prstGeom>
        </p:spPr>
        <p:txBody>
          <a:bodyPr wrap="none">
            <a:spAutoFit/>
          </a:bodyPr>
          <a:lstStyle/>
          <a:p>
            <a:pPr marL="0" indent="0" fontAlgn="auto">
              <a:spcAft>
                <a:spcPts val="0"/>
              </a:spcAft>
              <a:buNone/>
            </a:pPr>
            <a:r>
              <a:rPr lang="en-US" altLang="zh-CN" sz="2000" b="1" dirty="0">
                <a:solidFill>
                  <a:sysClr val="windowText" lastClr="000000"/>
                </a:solidFill>
                <a:latin typeface="Arial"/>
              </a:rPr>
              <a:t>Pull Tester</a:t>
            </a:r>
            <a:endParaRPr lang="en-US" sz="2000" b="1" dirty="0">
              <a:solidFill>
                <a:sysClr val="windowText" lastClr="000000"/>
              </a:solidFill>
              <a:latin typeface="Arial"/>
            </a:endParaRPr>
          </a:p>
        </p:txBody>
      </p:sp>
      <p:pic>
        <p:nvPicPr>
          <p:cNvPr id="8" name="图片 7" descr="IWNZ$5O9E6~T6R_H8Q8{R%S.png">
            <a:extLst>
              <a:ext uri="{FF2B5EF4-FFF2-40B4-BE49-F238E27FC236}">
                <a16:creationId xmlns:a16="http://schemas.microsoft.com/office/drawing/2014/main" id="{6283A698-C903-4D4B-AD93-6B7C4EB8B961}"/>
              </a:ext>
            </a:extLst>
          </p:cNvPr>
          <p:cNvPicPr>
            <a:picLocks noChangeAspect="1"/>
          </p:cNvPicPr>
          <p:nvPr/>
        </p:nvPicPr>
        <p:blipFill>
          <a:blip r:embed="rId5" cstate="print"/>
          <a:stretch>
            <a:fillRect/>
          </a:stretch>
        </p:blipFill>
        <p:spPr>
          <a:xfrm>
            <a:off x="4717576" y="2025778"/>
            <a:ext cx="1512168" cy="2806444"/>
          </a:xfrm>
          <a:prstGeom prst="rect">
            <a:avLst/>
          </a:prstGeom>
        </p:spPr>
      </p:pic>
      <p:sp>
        <p:nvSpPr>
          <p:cNvPr id="9" name="矩形 8">
            <a:extLst>
              <a:ext uri="{FF2B5EF4-FFF2-40B4-BE49-F238E27FC236}">
                <a16:creationId xmlns:a16="http://schemas.microsoft.com/office/drawing/2014/main" id="{982CC00D-62C3-41E5-A999-13CD099CA60C}"/>
              </a:ext>
            </a:extLst>
          </p:cNvPr>
          <p:cNvSpPr/>
          <p:nvPr/>
        </p:nvSpPr>
        <p:spPr>
          <a:xfrm>
            <a:off x="4424252" y="1577937"/>
            <a:ext cx="2135521" cy="400110"/>
          </a:xfrm>
          <a:prstGeom prst="rect">
            <a:avLst/>
          </a:prstGeom>
        </p:spPr>
        <p:txBody>
          <a:bodyPr wrap="none">
            <a:spAutoFit/>
          </a:bodyPr>
          <a:lstStyle/>
          <a:p>
            <a:r>
              <a:rPr lang="en-US" sz="2000" b="1" dirty="0">
                <a:latin typeface="arial" panose="020B0604020202020204" pitchFamily="34" charset="0"/>
              </a:rPr>
              <a:t>Dicing Machine </a:t>
            </a:r>
            <a:endParaRPr lang="en-US" sz="2000" b="1" dirty="0"/>
          </a:p>
        </p:txBody>
      </p:sp>
      <p:pic>
        <p:nvPicPr>
          <p:cNvPr id="10" name="图片 9" descr="探针台.png">
            <a:extLst>
              <a:ext uri="{FF2B5EF4-FFF2-40B4-BE49-F238E27FC236}">
                <a16:creationId xmlns:a16="http://schemas.microsoft.com/office/drawing/2014/main" id="{60F5ECA9-566F-407C-A6ED-58F24831FA39}"/>
              </a:ext>
            </a:extLst>
          </p:cNvPr>
          <p:cNvPicPr>
            <a:picLocks noChangeAspect="1"/>
          </p:cNvPicPr>
          <p:nvPr/>
        </p:nvPicPr>
        <p:blipFill>
          <a:blip r:embed="rId6" cstate="print"/>
          <a:stretch>
            <a:fillRect/>
          </a:stretch>
        </p:blipFill>
        <p:spPr>
          <a:xfrm>
            <a:off x="6248496" y="2348879"/>
            <a:ext cx="2896625" cy="2424395"/>
          </a:xfrm>
          <a:prstGeom prst="rect">
            <a:avLst/>
          </a:prstGeom>
        </p:spPr>
      </p:pic>
      <p:sp>
        <p:nvSpPr>
          <p:cNvPr id="11" name="矩形 10">
            <a:extLst>
              <a:ext uri="{FF2B5EF4-FFF2-40B4-BE49-F238E27FC236}">
                <a16:creationId xmlns:a16="http://schemas.microsoft.com/office/drawing/2014/main" id="{5079357E-E333-47D7-ABF9-FA8758753A7F}"/>
              </a:ext>
            </a:extLst>
          </p:cNvPr>
          <p:cNvSpPr/>
          <p:nvPr/>
        </p:nvSpPr>
        <p:spPr>
          <a:xfrm>
            <a:off x="6783737" y="1595559"/>
            <a:ext cx="2164375" cy="400110"/>
          </a:xfrm>
          <a:prstGeom prst="rect">
            <a:avLst/>
          </a:prstGeom>
        </p:spPr>
        <p:txBody>
          <a:bodyPr wrap="none">
            <a:spAutoFit/>
          </a:bodyPr>
          <a:lstStyle/>
          <a:p>
            <a:r>
              <a:rPr lang="en-US" sz="2000" b="1" dirty="0"/>
              <a:t>Probing Station </a:t>
            </a:r>
          </a:p>
        </p:txBody>
      </p:sp>
    </p:spTree>
    <p:extLst>
      <p:ext uri="{BB962C8B-B14F-4D97-AF65-F5344CB8AC3E}">
        <p14:creationId xmlns:p14="http://schemas.microsoft.com/office/powerpoint/2010/main" val="1919927889"/>
      </p:ext>
    </p:extLst>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B282D0-163B-40D6-9D6F-3ED5658EE5D5}"/>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Expertise </a:t>
            </a:r>
          </a:p>
        </p:txBody>
      </p:sp>
      <p:sp>
        <p:nvSpPr>
          <p:cNvPr id="4" name="内容占位符 2">
            <a:extLst>
              <a:ext uri="{FF2B5EF4-FFF2-40B4-BE49-F238E27FC236}">
                <a16:creationId xmlns:a16="http://schemas.microsoft.com/office/drawing/2014/main" id="{3A4BCFDD-485A-45E2-B60B-B9BB7D8A3A74}"/>
              </a:ext>
            </a:extLst>
          </p:cNvPr>
          <p:cNvSpPr txBox="1">
            <a:spLocks/>
          </p:cNvSpPr>
          <p:nvPr/>
        </p:nvSpPr>
        <p:spPr>
          <a:xfrm>
            <a:off x="652463" y="1556792"/>
            <a:ext cx="8001000" cy="4525963"/>
          </a:xfrm>
          <a:prstGeom prst="rect">
            <a:avLst/>
          </a:prstGeom>
        </p:spPr>
        <p:txBody>
          <a:bodyPr/>
          <a:lstStyle>
            <a:lvl1pPr marL="342900" indent="-34290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a:buChar char="•"/>
              <a:tabLst/>
              <a:defRPr/>
            </a:pPr>
            <a:r>
              <a:rPr kumimoji="0" lang="en-US" sz="2800" b="0" i="0" u="none" strike="noStrike" kern="1200" cap="none" spc="0" normalizeH="0" baseline="0" noProof="0" dirty="0">
                <a:ln>
                  <a:noFill/>
                </a:ln>
                <a:solidFill>
                  <a:sysClr val="windowText" lastClr="000000"/>
                </a:solidFill>
                <a:effectLst/>
                <a:uLnTx/>
                <a:uFillTx/>
                <a:latin typeface="Arial"/>
                <a:ea typeface="+mn-ea"/>
                <a:cs typeface="+mn-cs"/>
              </a:rPr>
              <a:t>IC design </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a:buChar char="•"/>
              <a:tabLst/>
              <a:defRPr/>
            </a:pPr>
            <a:r>
              <a:rPr kumimoji="0" lang="en-US" sz="2800" b="0" i="0" u="none" strike="noStrike" kern="1200" cap="none" spc="0" normalizeH="0" baseline="0" noProof="0" dirty="0">
                <a:ln>
                  <a:noFill/>
                </a:ln>
                <a:solidFill>
                  <a:sysClr val="windowText" lastClr="000000"/>
                </a:solidFill>
                <a:effectLst/>
                <a:uLnTx/>
                <a:uFillTx/>
                <a:latin typeface="Arial"/>
                <a:ea typeface="+mn-ea"/>
                <a:cs typeface="+mn-cs"/>
              </a:rPr>
              <a:t>Electronics Design </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a:buChar char="•"/>
              <a:tabLst/>
              <a:defRPr/>
            </a:pPr>
            <a:r>
              <a:rPr kumimoji="0" lang="en-US" sz="2800" b="0" i="0" u="none" strike="noStrike" kern="1200" cap="none" spc="0" normalizeH="0" baseline="0" noProof="0" dirty="0">
                <a:ln>
                  <a:noFill/>
                </a:ln>
                <a:solidFill>
                  <a:sysClr val="windowText" lastClr="000000"/>
                </a:solidFill>
                <a:effectLst/>
                <a:uLnTx/>
                <a:uFillTx/>
                <a:latin typeface="Arial"/>
                <a:ea typeface="+mn-ea"/>
                <a:cs typeface="+mn-cs"/>
              </a:rPr>
              <a:t>Detector Development</a:t>
            </a:r>
          </a:p>
        </p:txBody>
      </p:sp>
    </p:spTree>
    <p:extLst>
      <p:ext uri="{BB962C8B-B14F-4D97-AF65-F5344CB8AC3E}">
        <p14:creationId xmlns:p14="http://schemas.microsoft.com/office/powerpoint/2010/main" val="3251851458"/>
      </p:ext>
    </p:extLst>
  </p:cSld>
  <p:clrMapOvr>
    <a:masterClrMapping/>
  </p:clrMapOvr>
  <p:transition>
    <p:zoom/>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主题1">
  <a:themeElements>
    <a:clrScheme name="global2_p 3">
      <a:dk1>
        <a:srgbClr val="000000"/>
      </a:dk1>
      <a:lt1>
        <a:srgbClr val="FFFFFF"/>
      </a:lt1>
      <a:dk2>
        <a:srgbClr val="000000"/>
      </a:dk2>
      <a:lt2>
        <a:srgbClr val="808080"/>
      </a:lt2>
      <a:accent1>
        <a:srgbClr val="000099"/>
      </a:accent1>
      <a:accent2>
        <a:srgbClr val="0F4CD5"/>
      </a:accent2>
      <a:accent3>
        <a:srgbClr val="FFFFFF"/>
      </a:accent3>
      <a:accent4>
        <a:srgbClr val="000000"/>
      </a:accent4>
      <a:accent5>
        <a:srgbClr val="AAAACA"/>
      </a:accent5>
      <a:accent6>
        <a:srgbClr val="0C44C1"/>
      </a:accent6>
      <a:hlink>
        <a:srgbClr val="CCCCFF"/>
      </a:hlink>
      <a:folHlink>
        <a:srgbClr val="B2B2B2"/>
      </a:folHlink>
    </a:clrScheme>
    <a:fontScheme name="global2_p">
      <a:majorFont>
        <a:latin typeface="黑体"/>
        <a:ea typeface="宋体"/>
        <a:cs typeface=""/>
      </a:majorFont>
      <a:minorFont>
        <a:latin typeface="黑体"/>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al2_p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lobal2_p 2">
        <a:dk1>
          <a:srgbClr val="000000"/>
        </a:dk1>
        <a:lt1>
          <a:srgbClr val="FFFFFF"/>
        </a:lt1>
        <a:dk2>
          <a:srgbClr val="000000"/>
        </a:dk2>
        <a:lt2>
          <a:srgbClr val="808080"/>
        </a:lt2>
        <a:accent1>
          <a:srgbClr val="660066"/>
        </a:accent1>
        <a:accent2>
          <a:srgbClr val="FF5050"/>
        </a:accent2>
        <a:accent3>
          <a:srgbClr val="FFFFFF"/>
        </a:accent3>
        <a:accent4>
          <a:srgbClr val="000000"/>
        </a:accent4>
        <a:accent5>
          <a:srgbClr val="B8AAB8"/>
        </a:accent5>
        <a:accent6>
          <a:srgbClr val="E74848"/>
        </a:accent6>
        <a:hlink>
          <a:srgbClr val="FF9999"/>
        </a:hlink>
        <a:folHlink>
          <a:srgbClr val="B2B2B2"/>
        </a:folHlink>
      </a:clrScheme>
      <a:clrMap bg1="lt1" tx1="dk1" bg2="lt2" tx2="dk2" accent1="accent1" accent2="accent2" accent3="accent3" accent4="accent4" accent5="accent5" accent6="accent6" hlink="hlink" folHlink="folHlink"/>
    </a:extraClrScheme>
    <a:extraClrScheme>
      <a:clrScheme name="global2_p 3">
        <a:dk1>
          <a:srgbClr val="000000"/>
        </a:dk1>
        <a:lt1>
          <a:srgbClr val="FFFFFF"/>
        </a:lt1>
        <a:dk2>
          <a:srgbClr val="000000"/>
        </a:dk2>
        <a:lt2>
          <a:srgbClr val="808080"/>
        </a:lt2>
        <a:accent1>
          <a:srgbClr val="000099"/>
        </a:accent1>
        <a:accent2>
          <a:srgbClr val="0F4CD5"/>
        </a:accent2>
        <a:accent3>
          <a:srgbClr val="FFFFFF"/>
        </a:accent3>
        <a:accent4>
          <a:srgbClr val="000000"/>
        </a:accent4>
        <a:accent5>
          <a:srgbClr val="AAAACA"/>
        </a:accent5>
        <a:accent6>
          <a:srgbClr val="0C44C1"/>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lobal2_p 4">
        <a:dk1>
          <a:srgbClr val="000000"/>
        </a:dk1>
        <a:lt1>
          <a:srgbClr val="FFFFFF"/>
        </a:lt1>
        <a:dk2>
          <a:srgbClr val="000000"/>
        </a:dk2>
        <a:lt2>
          <a:srgbClr val="808080"/>
        </a:lt2>
        <a:accent1>
          <a:srgbClr val="006600"/>
        </a:accent1>
        <a:accent2>
          <a:srgbClr val="808000"/>
        </a:accent2>
        <a:accent3>
          <a:srgbClr val="FFFFFF"/>
        </a:accent3>
        <a:accent4>
          <a:srgbClr val="000000"/>
        </a:accent4>
        <a:accent5>
          <a:srgbClr val="AAB8AA"/>
        </a:accent5>
        <a:accent6>
          <a:srgbClr val="7373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聚合">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聚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主题1</Template>
  <TotalTime>21526</TotalTime>
  <Words>973</Words>
  <Application>Microsoft Office PowerPoint</Application>
  <PresentationFormat>On-screen Show (4:3)</PresentationFormat>
  <Paragraphs>180</Paragraphs>
  <Slides>20</Slides>
  <Notes>13</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20</vt:i4>
      </vt:variant>
    </vt:vector>
  </HeadingPairs>
  <TitlesOfParts>
    <vt:vector size="38" baseType="lpstr">
      <vt:lpstr>微软雅黑</vt:lpstr>
      <vt:lpstr>黑体</vt:lpstr>
      <vt:lpstr>宋体</vt:lpstr>
      <vt:lpstr>华文楷体</vt:lpstr>
      <vt:lpstr>华文细黑</vt:lpstr>
      <vt:lpstr>WenQuanYi Zen Hei Sharp</vt:lpstr>
      <vt:lpstr>arial</vt:lpstr>
      <vt:lpstr>arial</vt:lpstr>
      <vt:lpstr>Calibri</vt:lpstr>
      <vt:lpstr>Lucida Sans Unicode</vt:lpstr>
      <vt:lpstr>Tahoma</vt:lpstr>
      <vt:lpstr>Times New Roman</vt:lpstr>
      <vt:lpstr>Verdana</vt:lpstr>
      <vt:lpstr>Wingdings</vt:lpstr>
      <vt:lpstr>Wingdings 2</vt:lpstr>
      <vt:lpstr>Wingdings 3</vt:lpstr>
      <vt:lpstr>主题1</vt:lpstr>
      <vt:lpstr>聚合</vt:lpstr>
      <vt:lpstr>The MPD Group at IMP China </vt:lpstr>
      <vt:lpstr>Outline</vt:lpstr>
      <vt:lpstr>The IMP group</vt:lpstr>
      <vt:lpstr>The IMP group </vt:lpstr>
      <vt:lpstr>The IMP group</vt:lpstr>
      <vt:lpstr>Facility</vt:lpstr>
      <vt:lpstr>Facility- Silicon Detector </vt:lpstr>
      <vt:lpstr>Facility- Pixel Detector</vt:lpstr>
      <vt:lpstr>Expertise </vt:lpstr>
      <vt:lpstr> IC design – Silicon Detector </vt:lpstr>
      <vt:lpstr>PowerPoint Presentation</vt:lpstr>
      <vt:lpstr>Electronics – Pixel Detector </vt:lpstr>
      <vt:lpstr>Electronics – Silicon Strip Detector at HIRFL</vt:lpstr>
      <vt:lpstr>Electronics-PSD detector on DAMPE</vt:lpstr>
      <vt:lpstr>Detector Development – Silicon Detector</vt:lpstr>
      <vt:lpstr>Detector Development – Pixel Detector</vt:lpstr>
      <vt:lpstr>Physics - QCD Phase diagram</vt:lpstr>
      <vt:lpstr>Physics -Multistrange baryon production</vt:lpstr>
      <vt:lpstr>Possible contributions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Shine</dc:creator>
  <cp:lastModifiedBy>Fuqiang Wang</cp:lastModifiedBy>
  <cp:revision>1085</cp:revision>
  <dcterms:modified xsi:type="dcterms:W3CDTF">2018-10-29T10:41:47Z</dcterms:modified>
</cp:coreProperties>
</file>