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1143" r:id="rId2"/>
    <p:sldId id="1182" r:id="rId3"/>
    <p:sldId id="1172" r:id="rId4"/>
    <p:sldId id="1177" r:id="rId5"/>
    <p:sldId id="1178" r:id="rId6"/>
    <p:sldId id="1179" r:id="rId7"/>
    <p:sldId id="1180" r:id="rId8"/>
    <p:sldId id="1176" r:id="rId9"/>
    <p:sldId id="1173" r:id="rId10"/>
    <p:sldId id="1174" r:id="rId11"/>
    <p:sldId id="1175" r:id="rId12"/>
    <p:sldId id="1184" r:id="rId13"/>
    <p:sldId id="11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7"/>
    <p:restoredTop sz="82059"/>
  </p:normalViewPr>
  <p:slideViewPr>
    <p:cSldViewPr>
      <p:cViewPr varScale="1">
        <p:scale>
          <a:sx n="153" d="100"/>
          <a:sy n="153" d="100"/>
        </p:scale>
        <p:origin x="13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0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9F881-6960-B546-8A22-96646D076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E08F9-E06C-0E46-B95E-D7A8D6257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2134D3F-5FCF-6745-94DE-92B112E1E705}" type="datetimeFigureOut">
              <a:rPr lang="en-US" altLang="en-US"/>
              <a:pPr>
                <a:defRPr/>
              </a:pPr>
              <a:t>11/13/18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B706A-EC1B-0E41-8F1B-92D6973874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C6529-1462-5144-B746-BC85C892E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D6CEE3-9DD5-B84B-93E2-EEEA155A0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06D64E8-F69D-3549-AF0B-BFBA11C3DE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1BB53E5-AC64-0840-83A3-4AB1B2E758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53CB230-4FEE-1C46-81A5-BE35C1EB8B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A8E44F8-411C-7C4F-8458-8154942CF9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CD682618-3AD5-2F43-B117-484566E1A2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69B418FE-40FD-654F-AA53-B2207F344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CEC1A8-55D7-6741-A9E2-8344E7B62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0E4053E5-F525-504D-85BF-8CDA1734A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7491ED-5CB4-724F-A926-6C648E49D99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A49AE6B-9691-644A-9B31-83A40C975C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8095522-466B-6A46-8870-6A8D4F70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54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47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3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9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8690DD7F-A74B-BF47-A9B7-628FA8B5C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20C1F-7E44-2C4D-AF98-61E1421EED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E8697D6-E57D-AC4D-90CA-536198BFE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8A6DFB4-C5C4-604A-BA95-39060A76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17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1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56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52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7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71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1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1864A70-2029-2841-B29F-EA6BB712E8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F4F125B-1C45-384A-A026-0EB08819A9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2BE9F14-4E47-A343-9E00-E67F471103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0B813CE-29A9-B145-B7E5-3D0B86D04C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45CD5D-267D-B141-95EA-87B87EC34F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24 w 1722"/>
                <a:gd name="T1" fmla="*/ 33 h 66"/>
                <a:gd name="T2" fmla="*/ 162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24 w 1722"/>
                <a:gd name="T9" fmla="*/ 33 h 66"/>
                <a:gd name="T10" fmla="*/ 1624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82BB985-0AD0-9B4D-A0CD-A808AAD9F6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126BB56-B4EA-8146-8089-618FFD386F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26 w 975"/>
                <a:gd name="T1" fmla="*/ 48 h 101"/>
                <a:gd name="T2" fmla="*/ 92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26 w 975"/>
                <a:gd name="T9" fmla="*/ 48 h 101"/>
                <a:gd name="T10" fmla="*/ 92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D7DE807-161E-1E4B-84B6-2C96239E94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4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43 w 2141"/>
                <a:gd name="T7" fmla="*/ 0 h 198"/>
                <a:gd name="T8" fmla="*/ 204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567B6CD-8294-2549-B84E-FF587DF3F0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FDC3626-F16E-2743-B25D-176FC0ED5D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55 w 2517"/>
                <a:gd name="T1" fmla="*/ 276 h 276"/>
                <a:gd name="T2" fmla="*/ 2370 w 2517"/>
                <a:gd name="T3" fmla="*/ 204 h 276"/>
                <a:gd name="T4" fmla="*/ 2113 w 2517"/>
                <a:gd name="T5" fmla="*/ 0 h 276"/>
                <a:gd name="T6" fmla="*/ 0 w 2517"/>
                <a:gd name="T7" fmla="*/ 276 h 276"/>
                <a:gd name="T8" fmla="*/ 2055 w 2517"/>
                <a:gd name="T9" fmla="*/ 276 h 276"/>
                <a:gd name="T10" fmla="*/ 20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E6E2931-3A57-5D48-9415-3388C4C12E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31B44A4-79DA-8A4A-ADC6-B63D6FB1F6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8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80 w 729"/>
                <a:gd name="T7" fmla="*/ 240 h 240"/>
                <a:gd name="T8" fmla="*/ 68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216819A-8D8E-D54E-A236-E5D2F873C6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C9B8CF4-7049-C843-A54F-35D235A871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80 w 729"/>
                <a:gd name="T1" fmla="*/ 318 h 318"/>
                <a:gd name="T2" fmla="*/ 68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80 w 729"/>
                <a:gd name="T9" fmla="*/ 318 h 318"/>
                <a:gd name="T10" fmla="*/ 68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9F98EC6-3306-E343-831A-5B62CBCF5F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B432B7E-0F50-D547-890C-1956ED6A79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47F4210-370D-EA43-A8ED-EB49046DF1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37C82C9-E5CD-2F4A-B228-D9C4CDC55D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5354777-5AA9-0C45-9189-647EDC5FC4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BBDEC22-1471-3C46-9EF7-E36658F83B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49CACA0-2BAC-5140-9BB0-B25D911A3B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90B4206F-F84A-9B40-AEFC-8CC1844858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9A9DDD3A-A307-E344-A1DC-B083FD5A31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2CE74903-DE3B-9E41-8FFE-AE95BCA188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EE336AAE-E35F-7240-AA62-7B5D387FE7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B5617F4-E50E-3C48-81F9-6C031EB044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B4C5F106-6B43-7F46-8272-767A9C22A6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6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828FA9DB-EE44-BE42-8275-67882624BC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A5031093-19C3-7E49-BD80-46B2FD8017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0B2B1DD-0A68-9A4E-9F78-E573CBCEA4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E70524FC-33C3-AD46-BA2B-CAD63F04CF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B8E02E22-CE14-8A43-B1B8-6D2FA388B4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D7240C62-DC9C-AE4B-AA6E-FA7AB02C17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D3D2A13-B900-6F46-B914-BD99B5BA87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3922A1C-FCBB-4242-AEB8-4BBF1BE322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921853BE-F2F2-0340-958E-518E16C8D9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3EB3B43-2BCE-074D-9C69-54EADCCB7C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84D203A3-6DA2-014F-9A9F-733125DE89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A3204395-EC13-404E-A65B-36C6313A06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403384FF-B5DA-7C44-AAB4-07BEAECD81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BA33AA9C-7D52-1C41-BC75-79F5B644F84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E7FC2F97-054D-984D-9212-0CB1CD984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323EE902-A368-A843-BD9A-7D4695975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55AB-B87D-DC44-B8D2-2064DE4AD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471230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48B07C0-A766-4246-BBF2-01FE015E2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D06EB55-3C18-A242-B5B4-226D57491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C62D251A-DC33-0D43-BF49-A795EBB70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E2DC-293C-2642-9D87-E7B15C532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354207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CA11604B-A79E-1A48-B395-66294B5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8FC12E4-606B-A14B-9372-27C69E4C5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949E2C6F-2F38-9A4E-8A38-0B3CBE677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A324-CB00-FE4B-B2EF-B473A3618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116171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DBB9E95-02E3-5749-8D62-B63BB9644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A573AAF-DA2D-634F-99E8-613D3CCC8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B4922950-938E-9945-9336-C2413A6A5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9C5D-8791-2F46-99CF-4AF5427F0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911304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382A33A9-9B9D-2045-9D39-B8EF36A4F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21AED781-0A2E-CC48-940B-03EBFE830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ADCEC757-0048-A644-8292-BA312FBCD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FB03-FB12-D94B-A1AC-99A5D5DCB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935052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BF37C994-D897-F743-9E0A-3C0499653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3048C05-D1A5-D145-9287-B0EB47E9B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BE48DF0-6674-4947-A495-4E3D56A01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7279-4205-154F-801B-96FB2C71E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317453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915B8B9D-9779-8942-9FE6-D291AE9DF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008AC64-9D25-E744-8113-52167FFC8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F0DCC73D-A143-1F4C-9433-2D11C7E00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03C1-DCA3-2E4A-B9EC-E28A01FA3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5136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E76A4299-E8AC-AE4B-9992-201BD3DF4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F8045FD-8817-294D-B5DB-2C97C160E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EAED0E8E-A178-634C-BE82-CDDC18ACB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BA74-DF10-554C-BBE3-D77046120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11931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C114AD0D-B2DA-8B48-946C-0B2A14B01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41B5185-FCEE-0345-9011-6DAD8C124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DFE2728E-E639-0940-A83E-D843CAE01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E438-D633-C84F-984C-E7EA90B7E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76762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E7289CC-3BEA-B74E-868F-DC18BDD87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715DD27-D3C5-2E4B-9F5D-2917D9D83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5911EA2B-69FC-F949-8462-D3B958BD8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F8B03-1552-C342-AB47-7B93ED323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27782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5DB56ABA-182B-2C4E-8817-AF9A88454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099E20AB-5C63-7540-8FD6-E612DC45D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BAFDBC38-80FC-624E-B140-DBD46B937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4191-3EC3-3B46-9D38-A990FDBB4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7897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D8196A82-84B5-8248-A3DD-07AA0B0FF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3D0EC66-45D6-7C45-A094-1C183FCBE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315AC1D8-42F6-F445-827F-9805AC64A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1064-9983-2949-9A97-9ABEB20A0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61793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673CA36E-8443-0444-9CFC-1BFED7F98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B8AF6C72-BD06-534D-9A68-ACE727C3C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F66A03F4-3676-6F40-929C-619CB6EAC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D3FC-ED41-CF4F-9008-F8441D8CF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4020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E0A9095-1C84-B341-8ECA-F827508DD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3646CAA-C4BD-6946-8F24-4B7FAB743C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3390FBD2-9C23-4E4C-BB48-583A23B26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6598-51D2-C84A-B4E2-0111D7870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61087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72B4C22-F1B0-8C46-9AFE-C97AA5236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D3A0EB5-3A74-B845-AE54-2107C1DFE8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0AAF511D-85C2-8640-BA96-99DDD0149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569A-54E7-D443-AB13-7963D0FCD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96534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9D2836A-FBD1-774F-95F2-75D82FFBB90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44F57F4-E508-7645-987C-DC452DD7D6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C6A4EEE8-550D-F146-872D-571BFC73AA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2F1A8FB2-7B7D-7743-9B93-E23D828861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BF0DEA9D-4D74-D747-91CA-7E4A29A295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24 w 1722"/>
                <a:gd name="T1" fmla="*/ 33 h 66"/>
                <a:gd name="T2" fmla="*/ 162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24 w 1722"/>
                <a:gd name="T9" fmla="*/ 33 h 66"/>
                <a:gd name="T10" fmla="*/ 1624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2CC8FFD5-33CE-BF4B-93B7-487B1A5C33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8EB4017D-4BC6-1B40-9EEE-4BAD740033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26 w 975"/>
                <a:gd name="T1" fmla="*/ 48 h 101"/>
                <a:gd name="T2" fmla="*/ 92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26 w 975"/>
                <a:gd name="T9" fmla="*/ 48 h 101"/>
                <a:gd name="T10" fmla="*/ 92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2C7617EC-C220-5345-91F7-16CDF865D1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4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43 w 2141"/>
                <a:gd name="T7" fmla="*/ 0 h 198"/>
                <a:gd name="T8" fmla="*/ 204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CFC128AD-0F16-034F-AC9E-7C71FF683D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C910EFCD-6C10-ED42-BBFD-CF1DF366DB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55 w 2517"/>
                <a:gd name="T1" fmla="*/ 276 h 276"/>
                <a:gd name="T2" fmla="*/ 2370 w 2517"/>
                <a:gd name="T3" fmla="*/ 204 h 276"/>
                <a:gd name="T4" fmla="*/ 2113 w 2517"/>
                <a:gd name="T5" fmla="*/ 0 h 276"/>
                <a:gd name="T6" fmla="*/ 0 w 2517"/>
                <a:gd name="T7" fmla="*/ 276 h 276"/>
                <a:gd name="T8" fmla="*/ 2055 w 2517"/>
                <a:gd name="T9" fmla="*/ 276 h 276"/>
                <a:gd name="T10" fmla="*/ 20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918C28E8-3749-2D44-BFBB-4413C1D471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656F8ACB-4A30-9D4D-8687-09953530ED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8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80 w 729"/>
                <a:gd name="T7" fmla="*/ 240 h 240"/>
                <a:gd name="T8" fmla="*/ 68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C361EE8E-66A1-6549-ABA0-F94BF80D6F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97257C63-BC87-734E-8A30-8388D7D989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80 w 729"/>
                <a:gd name="T1" fmla="*/ 318 h 318"/>
                <a:gd name="T2" fmla="*/ 68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80 w 729"/>
                <a:gd name="T9" fmla="*/ 318 h 318"/>
                <a:gd name="T10" fmla="*/ 68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BB50D0D5-596A-B048-91E3-03B6EBBFC8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D9CEBC0F-AB2D-4648-A28B-0D0BC6ED06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976D6F17-E846-214B-B1FF-84CAC5599B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9E3F8C71-24DA-BD4F-890F-7C695911FA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68D2DA54-CF7C-9648-9B46-8DF4F33CA5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8A0853D2-E875-174A-AA05-6BF55A68A2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2FFFD260-8C78-474D-8116-413F229C61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61430D86-7722-B642-9F1F-7B271047AA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36D29903-20DD-054E-AE34-2A89CF7B5B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03CB4EAF-0967-0340-86E5-568EEA4F5E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8F8F9506-12D6-5740-80EF-BDEF92ED53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5C119DF9-9292-7841-96F0-2F7DC5107A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0D9AABD1-0018-F84C-8A01-F1FFD540F5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6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>
              <a:extLst>
                <a:ext uri="{FF2B5EF4-FFF2-40B4-BE49-F238E27FC236}">
                  <a16:creationId xmlns:a16="http://schemas.microsoft.com/office/drawing/2014/main" id="{F84E3680-332F-3C45-81CB-45F0AA300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557B56DE-9AE4-A141-B5D4-C1D0D20084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0D8716D4-9A6D-014D-8E1B-86F40A9E27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8" name="Freeform 32">
              <a:extLst>
                <a:ext uri="{FF2B5EF4-FFF2-40B4-BE49-F238E27FC236}">
                  <a16:creationId xmlns:a16="http://schemas.microsoft.com/office/drawing/2014/main" id="{8A44C6BE-671C-6243-A868-0B9F3BC31E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9" name="Freeform 33">
              <a:extLst>
                <a:ext uri="{FF2B5EF4-FFF2-40B4-BE49-F238E27FC236}">
                  <a16:creationId xmlns:a16="http://schemas.microsoft.com/office/drawing/2014/main" id="{C2B96204-927E-F746-95E3-2638781CB5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0" name="Freeform 34">
              <a:extLst>
                <a:ext uri="{FF2B5EF4-FFF2-40B4-BE49-F238E27FC236}">
                  <a16:creationId xmlns:a16="http://schemas.microsoft.com/office/drawing/2014/main" id="{D55695D6-7DFC-F34B-8650-2D2DA72E81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2A46B9A3-37F4-BB41-8729-D8C968EC1A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E5613A53-A85C-E443-A260-3CE857D68D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3" name="Freeform 37">
              <a:extLst>
                <a:ext uri="{FF2B5EF4-FFF2-40B4-BE49-F238E27FC236}">
                  <a16:creationId xmlns:a16="http://schemas.microsoft.com/office/drawing/2014/main" id="{CB328F8D-B9A6-514A-9CD9-FDB9834574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id="{95E06A1F-EFF1-8142-B6E7-368FE8E2A6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D5D863DB-7A12-9540-ABD4-1D44F30DF7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AC64F9A9-6E7B-C242-9E0E-CF9D47D9F2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5F1EE86-2F02-9B49-9129-FB950FF8F1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4138" name="Rectangle 42">
            <a:extLst>
              <a:ext uri="{FF2B5EF4-FFF2-40B4-BE49-F238E27FC236}">
                <a16:creationId xmlns:a16="http://schemas.microsoft.com/office/drawing/2014/main" id="{5E194B96-A17F-5B42-8A13-575D3AC94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9762C3DE-4DAB-4D4F-9134-68282325A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63E3D95C-7118-C94C-BBA9-65DDFE41CF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01829F12-73D9-8E4E-9C3D-F873003014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142" name="Rectangle 46">
            <a:extLst>
              <a:ext uri="{FF2B5EF4-FFF2-40B4-BE49-F238E27FC236}">
                <a16:creationId xmlns:a16="http://schemas.microsoft.com/office/drawing/2014/main" id="{07ECB446-C0A0-1146-86B8-E6E27A536D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B08961E-CB66-5941-A783-382315C34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24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  <p:sldLayoutId id="2147484520" r:id="rId12"/>
    <p:sldLayoutId id="2147484521" r:id="rId13"/>
    <p:sldLayoutId id="2147484522" r:id="rId14"/>
    <p:sldLayoutId id="2147484523" r:id="rId15"/>
  </p:sldLayoutIdLst>
  <p:transition spd="med">
    <p:wipe dir="d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pd.jinr.ru/experiment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extLst>
              <a:ext uri="{FF2B5EF4-FFF2-40B4-BE49-F238E27FC236}">
                <a16:creationId xmlns:a16="http://schemas.microsoft.com/office/drawing/2014/main" id="{9219F462-A53E-444D-BA2B-70E076330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C1C2692B-7DB2-9948-9B14-C4839727D0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ea typeface="ＭＳ Ｐゴシック" panose="020B0600070205080204" pitchFamily="34" charset="-128"/>
              </a:rPr>
              <a:t>Itzhak Tserruya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E209BAB-F978-C747-B4D1-9CC93F248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rPr>
              <a:t>Second Collaboration Meeting of the BM@N and MPD Experiments at the NICA Facility</a:t>
            </a:r>
            <a:endParaRPr lang="en-US" sz="3600" b="1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8422F5-127E-A440-BE09-AB97E3B77F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610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 JINR, October 29-30, 2018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Spokesperson elections 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10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2C773-CFF6-0944-806E-FD6C8FC8C053}"/>
              </a:ext>
            </a:extLst>
          </p:cNvPr>
          <p:cNvSpPr txBox="1"/>
          <p:nvPr/>
        </p:nvSpPr>
        <p:spPr>
          <a:xfrm>
            <a:off x="457200" y="1730136"/>
            <a:ext cx="684693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MPD spokesperson candidates: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Adam </a:t>
            </a:r>
            <a:r>
              <a:rPr lang="en-US" sz="2400" dirty="0" err="1"/>
              <a:t>Kisiel</a:t>
            </a:r>
            <a:r>
              <a:rPr lang="en-US" sz="2400" dirty="0"/>
              <a:t>, Warsaw University of Technology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Victor </a:t>
            </a:r>
            <a:r>
              <a:rPr lang="en-US" sz="2400" dirty="0" err="1"/>
              <a:t>Riabov</a:t>
            </a:r>
            <a:r>
              <a:rPr lang="en-US" sz="2400" dirty="0"/>
              <a:t>,  PNPI, </a:t>
            </a:r>
            <a:r>
              <a:rPr lang="en-US" sz="2400" dirty="0" err="1"/>
              <a:t>Gatchina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BM@N spokesperson candidates: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Mikhail </a:t>
            </a:r>
            <a:r>
              <a:rPr lang="en-US" sz="2400" dirty="0" err="1"/>
              <a:t>Kapishin</a:t>
            </a:r>
            <a:r>
              <a:rPr lang="en-US" sz="2400" dirty="0"/>
              <a:t>, JINR</a:t>
            </a:r>
          </a:p>
          <a:p>
            <a:r>
              <a:rPr lang="en-US" sz="2400" dirty="0"/>
              <a:t>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74143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Project Manager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11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25245" y="1683969"/>
            <a:ext cx="86036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Vladimir </a:t>
            </a:r>
            <a:r>
              <a:rPr lang="en-US" sz="2400" dirty="0" err="1"/>
              <a:t>Kekelidze</a:t>
            </a:r>
            <a:r>
              <a:rPr lang="en-US" sz="2400" dirty="0"/>
              <a:t>, Director of VBLHEP proposes to appoint the following Project Managers: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For MPD: Slava </a:t>
            </a:r>
            <a:r>
              <a:rPr lang="en-US" sz="2400" dirty="0" err="1"/>
              <a:t>Golovatyuk</a:t>
            </a:r>
            <a:r>
              <a:rPr lang="en-US" sz="2400" dirty="0"/>
              <a:t>, JINR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/>
              <a:t>For BM@N: Anna </a:t>
            </a:r>
            <a:r>
              <a:rPr lang="en-US" sz="2400" dirty="0" err="1"/>
              <a:t>Maksymchuk</a:t>
            </a:r>
            <a:r>
              <a:rPr lang="en-US" sz="2400" dirty="0"/>
              <a:t>, JINR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749194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78833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Next steps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12</a:t>
            </a:fld>
            <a:endParaRPr lang="en-US" alt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57200" y="978426"/>
            <a:ext cx="8603637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b="1" u="sng" dirty="0"/>
              <a:t>Main task and challenge: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u="sng" dirty="0"/>
              <a:t>Timely completion of the project w/o compromising on quality. 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b="1" u="sng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Next Collaboration meeting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Week of April 29, 2019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Week of May 6, 2019</a:t>
            </a:r>
          </a:p>
          <a:p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Executive Council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Spokesperson, Deputy Spokesperson(s) and Project Manager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u="sng" dirty="0"/>
              <a:t>Six members elected by the Institutional Board</a:t>
            </a:r>
            <a:r>
              <a:rPr lang="en-US" dirty="0"/>
              <a:t>. 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Nominate candidates – 2w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Candidate statements – 2w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Electronic vote – 2w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Two members appointed by the Spokesperson that shall serve at his discretion. Appointments by the Spokesperson shall be approved by the IB. </a:t>
            </a:r>
          </a:p>
        </p:txBody>
      </p:sp>
    </p:spTree>
    <p:extLst>
      <p:ext uri="{BB962C8B-B14F-4D97-AF65-F5344CB8AC3E}">
        <p14:creationId xmlns:p14="http://schemas.microsoft.com/office/powerpoint/2010/main" val="11141219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78833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Next steps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70181" y="996048"/>
            <a:ext cx="860363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Update IB list</a:t>
            </a:r>
          </a:p>
          <a:p>
            <a:pPr marL="800100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Add new IB members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Improve communication: any IB member should be able to send e-mail to the entire IB list.</a:t>
            </a:r>
            <a:endParaRPr lang="en-US" b="1" u="sng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Analysis / Software working groups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Common Fund? Membership fee?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What I still need to do: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Minutes of IB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Post all material of the 2</a:t>
            </a:r>
            <a:r>
              <a:rPr lang="en-US" baseline="30000" dirty="0"/>
              <a:t>nd</a:t>
            </a:r>
            <a:r>
              <a:rPr lang="en-US" dirty="0"/>
              <a:t> Coll meeting on website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Update organization page of website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Institutions that did not manage to submit their candidacy this time.</a:t>
            </a:r>
          </a:p>
        </p:txBody>
      </p:sp>
    </p:spTree>
    <p:extLst>
      <p:ext uri="{BB962C8B-B14F-4D97-AF65-F5344CB8AC3E}">
        <p14:creationId xmlns:p14="http://schemas.microsoft.com/office/powerpoint/2010/main" val="41937340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BDE3D-96EC-614A-9FAA-B8BCF0AE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04800"/>
          </a:xfrm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200"/>
              <a:t>2nd BM@N and MPD Collaboration Meeting </a:t>
            </a:r>
            <a:endParaRPr lang="en-US" sz="1200" dirty="0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FA8BF39-7DEF-0E46-8C9C-5D63E680E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1507" name="Rectangle 8">
            <a:extLst>
              <a:ext uri="{FF2B5EF4-FFF2-40B4-BE49-F238E27FC236}">
                <a16:creationId xmlns:a16="http://schemas.microsoft.com/office/drawing/2014/main" id="{CDD0F12F-6C33-114F-8FD6-81A4442D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78769"/>
            <a:ext cx="8534400" cy="42624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News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Admission of new Institutions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IB chair 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spokesperson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Approval of Project Manager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Next Collaboration meeting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endParaRPr lang="en-US" altLang="en-US" sz="2800" dirty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5172-FEC4-644B-A5BB-E3E530373F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FA856-F0CF-2541-B0D6-99A1AF0C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52CF1FB5-C065-2E40-86A4-DACD972502A5}" type="slidenum">
              <a:rPr lang="en-US" altLang="en-US" sz="1200" smtClean="0"/>
              <a:pPr eaLnBrk="1" hangingPunct="1">
                <a:defRPr/>
              </a:pPr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91941225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808405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News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3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57200" y="1422470"/>
            <a:ext cx="862289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/>
              <a:t>RFBR grants</a:t>
            </a:r>
          </a:p>
          <a:p>
            <a:pPr>
              <a:spcAft>
                <a:spcPts val="600"/>
              </a:spcAft>
            </a:pPr>
            <a:r>
              <a:rPr lang="en-US" dirty="0"/>
              <a:t>Grants of 3-6 </a:t>
            </a:r>
            <a:r>
              <a:rPr lang="en-US" dirty="0" err="1"/>
              <a:t>MRubles</a:t>
            </a:r>
            <a:r>
              <a:rPr lang="en-US" dirty="0"/>
              <a:t> per year for a duration of 3 years will be granted starting on Jan. 2019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/>
              <a:t>New MPD website - </a:t>
            </a:r>
            <a:r>
              <a:rPr lang="en-US" dirty="0"/>
              <a:t>under constru</a:t>
            </a:r>
            <a:r>
              <a:rPr lang="en-US" b="1" dirty="0"/>
              <a:t>ction </a:t>
            </a:r>
            <a:r>
              <a:rPr lang="en-US" dirty="0"/>
              <a:t>(I. </a:t>
            </a:r>
            <a:r>
              <a:rPr lang="en-US" dirty="0" err="1"/>
              <a:t>Slepov</a:t>
            </a:r>
            <a:r>
              <a:rPr lang="en-US" dirty="0"/>
              <a:t>, N. </a:t>
            </a:r>
            <a:r>
              <a:rPr lang="en-US" dirty="0" err="1"/>
              <a:t>Sidorov</a:t>
            </a:r>
            <a:r>
              <a:rPr lang="en-US" dirty="0"/>
              <a:t>)</a:t>
            </a:r>
          </a:p>
          <a:p>
            <a:pPr>
              <a:spcAft>
                <a:spcPts val="0"/>
              </a:spcAft>
            </a:pPr>
            <a:r>
              <a:rPr lang="en-US" dirty="0">
                <a:hlinkClick r:id="rId6"/>
              </a:rPr>
              <a:t>http://mpd.jinr.ru/experiment/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Internal Documents are password protected</a:t>
            </a:r>
          </a:p>
          <a:p>
            <a:pPr>
              <a:spcAft>
                <a:spcPts val="0"/>
              </a:spcAft>
            </a:pPr>
            <a:r>
              <a:rPr lang="en-US" dirty="0"/>
              <a:t>BM@N </a:t>
            </a:r>
            <a:r>
              <a:rPr lang="en-US" dirty="0" err="1"/>
              <a:t>wikipages</a:t>
            </a:r>
            <a:r>
              <a:rPr lang="en-US" dirty="0"/>
              <a:t> (Mikhail </a:t>
            </a:r>
            <a:r>
              <a:rPr lang="en-US" dirty="0" err="1"/>
              <a:t>Kapishin</a:t>
            </a:r>
            <a:r>
              <a:rPr lang="en-US" dirty="0"/>
              <a:t>)</a:t>
            </a:r>
          </a:p>
          <a:p>
            <a:pPr>
              <a:spcAft>
                <a:spcPts val="0"/>
              </a:spcAft>
            </a:pPr>
            <a:r>
              <a:rPr lang="en-US" dirty="0"/>
              <a:t>http://</a:t>
            </a:r>
            <a:r>
              <a:rPr lang="en-US" dirty="0" err="1"/>
              <a:t>bmnshift.jinr.ru</a:t>
            </a:r>
            <a:r>
              <a:rPr lang="en-US" dirty="0"/>
              <a:t>/wiki/</a:t>
            </a:r>
            <a:r>
              <a:rPr lang="en-US" dirty="0" err="1"/>
              <a:t>doku.php?id</a:t>
            </a:r>
            <a:r>
              <a:rPr lang="en-US" dirty="0"/>
              <a:t>=main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Collaboration status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554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MPD Collaboration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31550" y="923710"/>
            <a:ext cx="8470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10 Countries, 26 Institutions, 436 Participants 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204F3-AE39-F646-829F-20799783E615}"/>
              </a:ext>
            </a:extLst>
          </p:cNvPr>
          <p:cNvSpPr txBox="1"/>
          <p:nvPr/>
        </p:nvSpPr>
        <p:spPr>
          <a:xfrm>
            <a:off x="231550" y="1446907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MPD Institutional Board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55E39A7-40D3-404B-B06B-BBE0F4905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58348"/>
              </p:ext>
            </p:extLst>
          </p:nvPr>
        </p:nvGraphicFramePr>
        <p:xfrm>
          <a:off x="929640" y="1978818"/>
          <a:ext cx="7467600" cy="4530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546">
                  <a:extLst>
                    <a:ext uri="{9D8B030D-6E8A-4147-A177-3AD203B41FA5}">
                      <a16:colId xmlns:a16="http://schemas.microsoft.com/office/drawing/2014/main" val="1138828129"/>
                    </a:ext>
                  </a:extLst>
                </a:gridCol>
                <a:gridCol w="3444502">
                  <a:extLst>
                    <a:ext uri="{9D8B030D-6E8A-4147-A177-3AD203B41FA5}">
                      <a16:colId xmlns:a16="http://schemas.microsoft.com/office/drawing/2014/main" val="1672332008"/>
                    </a:ext>
                  </a:extLst>
                </a:gridCol>
                <a:gridCol w="1489682">
                  <a:extLst>
                    <a:ext uri="{9D8B030D-6E8A-4147-A177-3AD203B41FA5}">
                      <a16:colId xmlns:a16="http://schemas.microsoft.com/office/drawing/2014/main" val="1498997144"/>
                    </a:ext>
                  </a:extLst>
                </a:gridCol>
                <a:gridCol w="1508870">
                  <a:extLst>
                    <a:ext uri="{9D8B030D-6E8A-4147-A177-3AD203B41FA5}">
                      <a16:colId xmlns:a16="http://schemas.microsoft.com/office/drawing/2014/main" val="3614441182"/>
                    </a:ext>
                  </a:extLst>
                </a:gridCol>
              </a:tblGrid>
              <a:tr h="38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Institution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member </a:t>
                      </a: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2nd Coll. Meeting 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50329001"/>
                  </a:ext>
                </a:extLst>
              </a:tr>
              <a:tr h="1697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AZERBAIJAN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Baku State University / National Nuclear Research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Rustamov Anar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36582899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BULGARIA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Plovdiv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Vanio Tcholakov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Nikolay Geraksiev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1543544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U. Tecnica Federico Santa Maria, Valparaiso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Sergey Kuleshov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Itzhak Tserruya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98065536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Central China Normal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Feng Liu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17297566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Huzhou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Fuqiang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612097025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Institute of High Energy Physics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Mei Huang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Zebo Tang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847320559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Shandong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Qinghua Xu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Qunfeng Feng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51801531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Deqing Fang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Wang Xiaodong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3781812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Tsinghua U., Beijing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Yi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Dong Han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5559020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South 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Xiaodong Wang                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483046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USTC, Hefei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Zebo Tang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3784385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Nuclear Physics Institute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Kugler Andrej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76568179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Palacky U., Olomouc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Miroslav Maslan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9596194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GEORGIA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Tbilisi State University, Tbilisi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Revaz Shanidze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001410342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MEXICO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Instituto de Ciencias Nucleares, UNAM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Alejandro Ayala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65229186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MOLDOVA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Inst. of Applied Physics, Chisinev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Baznat Mircea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Andrei Khvorostukhin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08265808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Jan Kochanowski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Maciej Rybczynski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87938720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National Center for Nuclear Reseach, Otwock – Swierk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Marcin Bielewicz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0985215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University of Wroclaw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David Blaschke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YES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60414878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Warsaw University of Technology, Warsaw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Adam Kisiel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YES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3974588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INR RAS,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Ivashkin Alexander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YES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40636496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JINR, Dubna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Golovatyuk Viacheslav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803730918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MEPhI,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Arkadiy Taranenko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225772455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PNPI, Gatchina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Oleg Fedin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Vladimir Samsonov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572208308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SINP,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Merkin Mikhail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38785716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SPSU, St. Petersburg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Grigory Feofilov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YES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9919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512238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BM@N Collaboration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5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62030" y="950329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10 Countries, 18 Institutions, 216 Participants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204F3-AE39-F646-829F-20799783E615}"/>
              </a:ext>
            </a:extLst>
          </p:cNvPr>
          <p:cNvSpPr txBox="1"/>
          <p:nvPr/>
        </p:nvSpPr>
        <p:spPr>
          <a:xfrm>
            <a:off x="262030" y="1458093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BM@N Institutional Board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ED3F45-5F5E-2943-BC58-AA319083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3308"/>
              </p:ext>
            </p:extLst>
          </p:nvPr>
        </p:nvGraphicFramePr>
        <p:xfrm>
          <a:off x="228600" y="2059581"/>
          <a:ext cx="8686800" cy="4573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712">
                  <a:extLst>
                    <a:ext uri="{9D8B030D-6E8A-4147-A177-3AD203B41FA5}">
                      <a16:colId xmlns:a16="http://schemas.microsoft.com/office/drawing/2014/main" val="4145846447"/>
                    </a:ext>
                  </a:extLst>
                </a:gridCol>
                <a:gridCol w="3891758">
                  <a:extLst>
                    <a:ext uri="{9D8B030D-6E8A-4147-A177-3AD203B41FA5}">
                      <a16:colId xmlns:a16="http://schemas.microsoft.com/office/drawing/2014/main" val="613378726"/>
                    </a:ext>
                  </a:extLst>
                </a:gridCol>
                <a:gridCol w="1495714">
                  <a:extLst>
                    <a:ext uri="{9D8B030D-6E8A-4147-A177-3AD203B41FA5}">
                      <a16:colId xmlns:a16="http://schemas.microsoft.com/office/drawing/2014/main" val="1975048969"/>
                    </a:ext>
                  </a:extLst>
                </a:gridCol>
                <a:gridCol w="2105616">
                  <a:extLst>
                    <a:ext uri="{9D8B030D-6E8A-4147-A177-3AD203B41FA5}">
                      <a16:colId xmlns:a16="http://schemas.microsoft.com/office/drawing/2014/main" val="2756159515"/>
                    </a:ext>
                  </a:extLst>
                </a:gridCol>
              </a:tblGrid>
              <a:tr h="52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Country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Institution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IB member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2nd Coll Meeting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483033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BULGARIA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University of Plovdiv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Vanio Tcholakov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Boyana Dabrowska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859032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Institute of High Energy Physics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Mei Huang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Itzhak Tserruya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768643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Yugang Ma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890123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Tsinghua U., Beijing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Yi Wang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Dong 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4768446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CZECH Republic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Nuclear Physics Institute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Andrej Kugler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2206509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GERMANY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Tubingen U., Tubingen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Hans Rudolf Schmidt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719041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ISRAEL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Tel Aviv U., Tel Aviv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Eli Piasetzky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Itzhak Tserruya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368720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KAZAKHSTAN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Almaty Inst. of Phys. and Technology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Albert Loktionov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Natalia Molokonova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1028074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MOLDOVA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Inst. of Applied Physics, Chisinev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Mircea Baznat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Andrey Khvorostukhin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698865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Warsaw University of Technology, Warsaw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Adam Kisiel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2956175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University of Wroclaw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Blaschke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703195019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INR RAS,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Fedor Guber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2403593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JINR, Dubna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Mikhail Kapishin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5258127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Kurchatov Institute,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Dmitry Blau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1342947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MEPhI,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Valery Sosnovtsev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095800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NRC Kurchatov Institute, ITEP,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Alexey Stavinskiy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183411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SINP,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Mikhail Merkin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8972989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MIT, Cambridge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 Hen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Proxy: Itzhak Tserruya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105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0920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MPD Pre-MoU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CA87BF-B9D9-0F40-AE59-ADA9EF2303B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3885090"/>
              </p:ext>
            </p:extLst>
          </p:nvPr>
        </p:nvGraphicFramePr>
        <p:xfrm>
          <a:off x="609600" y="1019456"/>
          <a:ext cx="8077200" cy="5533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748">
                  <a:extLst>
                    <a:ext uri="{9D8B030D-6E8A-4147-A177-3AD203B41FA5}">
                      <a16:colId xmlns:a16="http://schemas.microsoft.com/office/drawing/2014/main" val="2349645987"/>
                    </a:ext>
                  </a:extLst>
                </a:gridCol>
                <a:gridCol w="3901330">
                  <a:extLst>
                    <a:ext uri="{9D8B030D-6E8A-4147-A177-3AD203B41FA5}">
                      <a16:colId xmlns:a16="http://schemas.microsoft.com/office/drawing/2014/main" val="4027767228"/>
                    </a:ext>
                  </a:extLst>
                </a:gridCol>
                <a:gridCol w="1661679">
                  <a:extLst>
                    <a:ext uri="{9D8B030D-6E8A-4147-A177-3AD203B41FA5}">
                      <a16:colId xmlns:a16="http://schemas.microsoft.com/office/drawing/2014/main" val="1029610135"/>
                    </a:ext>
                  </a:extLst>
                </a:gridCol>
                <a:gridCol w="1300443">
                  <a:extLst>
                    <a:ext uri="{9D8B030D-6E8A-4147-A177-3AD203B41FA5}">
                      <a16:colId xmlns:a16="http://schemas.microsoft.com/office/drawing/2014/main" val="2189916196"/>
                    </a:ext>
                  </a:extLst>
                </a:gridCol>
              </a:tblGrid>
              <a:tr h="466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Institution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Full name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Pre-MoU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619633896"/>
                  </a:ext>
                </a:extLst>
              </a:tr>
              <a:tr h="20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AZERBAIJAN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Baku State University / National Nuclear Research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Rustamov Anar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079704932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BULGARIA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Plovdiv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Vanio Tcholakov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44883171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U. Tecnica Federico Santa Maria, Valparaiso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Sergey Kuleshov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02718881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Central China Normal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Feng Liu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831660610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Huzhou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Fuqiang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34550640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Institute of High Energy Physics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Mei Huang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354730547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Shandong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Qinghua Xu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8717279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Deqing Fang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0641003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Tsinghua U., Beijing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Yi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56648497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South 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Xiaodong Wang                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77766626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USTC, Hefei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Zebo Tang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79157280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Nuclear Physics Institute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Kugler Andrej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69400158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Palacky U., Olomouc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Miroslav Maslan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360166683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GEORGIA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Tbilisi State University, Tbilisi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Revaz Shanidze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83471913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MEXICO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Instituto de Ciencias Nucleares, UNAM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Alejandro Ayala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0301140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MOLDOVA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Inst. of Applied Physics, Chisinev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Baznat Mircea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28023789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Jan Kochanowski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Maciej Rybczynski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24276422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National Center for Nuclear Reseach, Otwock – Swierk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Marcin Bielewicz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215449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University of Wroclaw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David Blaschke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Oct-7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372882991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Warsaw University of Technology, Warsaw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Adam Kisiel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32633172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INR RAS,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Ivashkin Alexander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25302835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JINR, Dubna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Golovatyuk Viacheslav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--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27917742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MEPhI,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Arkadiy Taranenko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Oct-28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616213350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PNPI, Gatchina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Oleg Fedin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630080131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SINP,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Merkin Mikhail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26957503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SPSU, St. Petersburg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Grigory Feofilov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Jul-30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93740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648628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BM@N Pre-MoU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7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BAE28D-FACD-E041-8727-81E1CFAE9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95500"/>
              </p:ext>
            </p:extLst>
          </p:nvPr>
        </p:nvGraphicFramePr>
        <p:xfrm>
          <a:off x="457200" y="1005028"/>
          <a:ext cx="8229600" cy="5297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181">
                  <a:extLst>
                    <a:ext uri="{9D8B030D-6E8A-4147-A177-3AD203B41FA5}">
                      <a16:colId xmlns:a16="http://schemas.microsoft.com/office/drawing/2014/main" val="4182198792"/>
                    </a:ext>
                  </a:extLst>
                </a:gridCol>
                <a:gridCol w="4137675">
                  <a:extLst>
                    <a:ext uri="{9D8B030D-6E8A-4147-A177-3AD203B41FA5}">
                      <a16:colId xmlns:a16="http://schemas.microsoft.com/office/drawing/2014/main" val="1317576676"/>
                    </a:ext>
                  </a:extLst>
                </a:gridCol>
                <a:gridCol w="1590226">
                  <a:extLst>
                    <a:ext uri="{9D8B030D-6E8A-4147-A177-3AD203B41FA5}">
                      <a16:colId xmlns:a16="http://schemas.microsoft.com/office/drawing/2014/main" val="2976565945"/>
                    </a:ext>
                  </a:extLst>
                </a:gridCol>
                <a:gridCol w="1389518">
                  <a:extLst>
                    <a:ext uri="{9D8B030D-6E8A-4147-A177-3AD203B41FA5}">
                      <a16:colId xmlns:a16="http://schemas.microsoft.com/office/drawing/2014/main" val="1322399870"/>
                    </a:ext>
                  </a:extLst>
                </a:gridCol>
              </a:tblGrid>
              <a:tr h="480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Country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Institution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IB member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Pre-MoU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3378896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BULGARIA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University of Plovdiv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Vanio Tcholakov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1394768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Institute of High Energy Physics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Mei Huang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104995"/>
                  </a:ext>
                </a:extLst>
              </a:tr>
              <a:tr h="304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CHINA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Yugang Ma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4713939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Tsinghua U., Beijing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Yi Wang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63218"/>
                  </a:ext>
                </a:extLst>
              </a:tr>
              <a:tr h="358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CZECH Republic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Nuclear Physics Institute CAS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Andrej Kugler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Aug-02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3838498"/>
                  </a:ext>
                </a:extLst>
              </a:tr>
              <a:tr h="288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GERMANY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Tubingen U., Tubingen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Hans Rudolf Schmidt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Aug-09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237032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ISRAEL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Tel Aviv U., Tel Aviv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Eli Piasetzky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975033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KAZAKHSTAN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Almaty Inst. of Phys. and Technology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Albert Loktionov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Jul-30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401853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MOLDOVA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Inst. of Applied Physics, Chisinev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Mircea Baznat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796393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Warsaw University of Technology, Warsaw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Adam Kisiel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187452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POLAND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University of Wroclaw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Blaschke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Oct-7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458378585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INR RAS,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Fedor Guber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Jul-30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6508174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JINR, Dubna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Mikhail Kapishin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522376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Kurchatov Institute,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Dmitry Blau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Jul-29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3314538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MEPhI,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Valery Sosnovtsev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3561082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NRC Kurchatov Institute, ITEP,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Alexey Stavinskiy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shall send soon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9039767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SINP,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Mikhail Merkin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396228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MIT, Cambridge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 Hen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Oct-14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566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191006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New Institutions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8</a:t>
            </a:fld>
            <a:endParaRPr lang="en-US" alt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16310" y="2115265"/>
            <a:ext cx="847049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Belgorod National Research University, to join MPD – represented by Alexander </a:t>
            </a:r>
            <a:r>
              <a:rPr lang="en-US" dirty="0" err="1"/>
              <a:t>Kubankin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Institute of Modern Physics of the Chinese Academy of Science (Lanzhou)  to join MPD – represented by </a:t>
            </a:r>
            <a:r>
              <a:rPr lang="en-US" dirty="0" err="1"/>
              <a:t>Fuqiang</a:t>
            </a:r>
            <a:r>
              <a:rPr lang="en-US" dirty="0"/>
              <a:t> Wang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/>
              <a:t>Kurchatov</a:t>
            </a:r>
            <a:r>
              <a:rPr lang="en-US" dirty="0"/>
              <a:t> Institute, Moscow, to join MPD  –  represented by Dmitry </a:t>
            </a:r>
            <a:r>
              <a:rPr lang="en-US" dirty="0" err="1"/>
              <a:t>Blau</a:t>
            </a:r>
            <a:r>
              <a:rPr lang="en-US" dirty="0"/>
              <a:t> 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Moscow Institute of Physics and Technology, to join MPD and BM@N – represented by </a:t>
            </a:r>
            <a:r>
              <a:rPr lang="en-US" dirty="0" err="1"/>
              <a:t>Tagir</a:t>
            </a:r>
            <a:r>
              <a:rPr lang="en-US" dirty="0"/>
              <a:t> </a:t>
            </a:r>
            <a:r>
              <a:rPr lang="en-US" dirty="0" err="1"/>
              <a:t>Aushev</a:t>
            </a:r>
            <a:r>
              <a:rPr lang="en-US" dirty="0"/>
              <a:t>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North Ossetia State University, to join MPD  -  represented by </a:t>
            </a:r>
            <a:r>
              <a:rPr lang="en-US" dirty="0" err="1"/>
              <a:t>Nelli</a:t>
            </a:r>
            <a:r>
              <a:rPr lang="en-US" dirty="0"/>
              <a:t> </a:t>
            </a:r>
            <a:r>
              <a:rPr lang="en-US" dirty="0" err="1"/>
              <a:t>Pukhaeva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/>
              <a:t>Three </a:t>
            </a:r>
            <a:r>
              <a:rPr lang="en-US" dirty="0"/>
              <a:t>Gorges University, China, to join MPD – represented by </a:t>
            </a:r>
            <a:r>
              <a:rPr lang="en-US" dirty="0" err="1"/>
              <a:t>Fuqiang</a:t>
            </a:r>
            <a:r>
              <a:rPr lang="en-US" dirty="0"/>
              <a:t> Wang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77D27-00CC-8B4F-9FD9-9F52B3191836}"/>
              </a:ext>
            </a:extLst>
          </p:cNvPr>
          <p:cNvSpPr txBox="1"/>
          <p:nvPr/>
        </p:nvSpPr>
        <p:spPr>
          <a:xfrm>
            <a:off x="216310" y="1125348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institutions are seeking to join the MPD and/or BM@N Collaborations:</a:t>
            </a:r>
          </a:p>
        </p:txBody>
      </p:sp>
    </p:spTree>
    <p:extLst>
      <p:ext uri="{BB962C8B-B14F-4D97-AF65-F5344CB8AC3E}">
        <p14:creationId xmlns:p14="http://schemas.microsoft.com/office/powerpoint/2010/main" val="2932366785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IB Chair elections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9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25245" y="1683969"/>
            <a:ext cx="860363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MPD IB chair candidate: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err="1"/>
              <a:t>Fuqiang</a:t>
            </a:r>
            <a:r>
              <a:rPr lang="en-US" sz="2400" dirty="0"/>
              <a:t> Wang, </a:t>
            </a:r>
            <a:r>
              <a:rPr lang="en-US" sz="2400" dirty="0" err="1"/>
              <a:t>Houzhou</a:t>
            </a:r>
            <a:r>
              <a:rPr lang="en-US" sz="2400" dirty="0"/>
              <a:t> University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BM@N IB chair candidates: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Andrej Kugler, Nuclear Physics Institute, Czech Academy of Science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Hans-Rudolf Schmidt, Tubingen University</a:t>
            </a:r>
          </a:p>
          <a:p>
            <a:r>
              <a:rPr lang="en-US" sz="2400" dirty="0"/>
              <a:t>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1459541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Beam">
  <a:themeElements>
    <a:clrScheme name="Beam 1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FFFFFF"/>
      </a:accent2>
      <a:accent3>
        <a:srgbClr val="AAAACA"/>
      </a:accent3>
      <a:accent4>
        <a:srgbClr val="DADADA"/>
      </a:accent4>
      <a:accent5>
        <a:srgbClr val="ADB8FF"/>
      </a:accent5>
      <a:accent6>
        <a:srgbClr val="E7E7E7"/>
      </a:accent6>
      <a:hlink>
        <a:srgbClr val="FFFFFF"/>
      </a:hlink>
      <a:folHlink>
        <a:srgbClr val="FFFFFF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FFFFFF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124259</TotalTime>
  <Words>1350</Words>
  <Application>Microsoft Macintosh PowerPoint</Application>
  <PresentationFormat>On-screen Show (4:3)</PresentationFormat>
  <Paragraphs>478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Courier New</vt:lpstr>
      <vt:lpstr>Times New Roman</vt:lpstr>
      <vt:lpstr>Wingdings</vt:lpstr>
      <vt:lpstr>Beam</vt:lpstr>
      <vt:lpstr>  JINR, October 29-30, 2018</vt:lpstr>
      <vt:lpstr>Agenda</vt:lpstr>
      <vt:lpstr>News</vt:lpstr>
      <vt:lpstr>MPD Collaboration</vt:lpstr>
      <vt:lpstr>BM@N Collaboration</vt:lpstr>
      <vt:lpstr>MPD Pre-MoU</vt:lpstr>
      <vt:lpstr>BM@N Pre-MoU</vt:lpstr>
      <vt:lpstr>New Institutions</vt:lpstr>
      <vt:lpstr>IB Chair elections</vt:lpstr>
      <vt:lpstr>Spokesperson elections </vt:lpstr>
      <vt:lpstr>Project Manager</vt:lpstr>
      <vt:lpstr>Next steps</vt:lpstr>
      <vt:lpstr>Next steps</vt:lpstr>
    </vt:vector>
  </TitlesOfParts>
  <Company>Weizmann Institute of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DPP Annual Report</dc:title>
  <dc:creator>Weizmann Institute of Science</dc:creator>
  <cp:lastModifiedBy>Microsoft Office User</cp:lastModifiedBy>
  <cp:revision>1284</cp:revision>
  <dcterms:created xsi:type="dcterms:W3CDTF">2003-12-04T15:36:00Z</dcterms:created>
  <dcterms:modified xsi:type="dcterms:W3CDTF">2018-11-13T09:27:00Z</dcterms:modified>
</cp:coreProperties>
</file>