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sldIdLst>
    <p:sldId id="256" r:id="rId2"/>
    <p:sldId id="257" r:id="rId3"/>
    <p:sldId id="258" r:id="rId4"/>
    <p:sldId id="261" r:id="rId5"/>
    <p:sldId id="288" r:id="rId6"/>
    <p:sldId id="289" r:id="rId7"/>
    <p:sldId id="290" r:id="rId8"/>
    <p:sldId id="291" r:id="rId9"/>
    <p:sldId id="292" r:id="rId10"/>
    <p:sldId id="293" r:id="rId11"/>
    <p:sldId id="294" r:id="rId12"/>
    <p:sldId id="295" r:id="rId13"/>
    <p:sldId id="296" r:id="rId14"/>
    <p:sldId id="297" r:id="rId15"/>
    <p:sldId id="298" r:id="rId16"/>
    <p:sldId id="299" r:id="rId17"/>
    <p:sldId id="287" r:id="rId18"/>
    <p:sldId id="300" r:id="rId19"/>
  </p:sldIdLst>
  <p:sldSz cx="9144000" cy="6858000" type="screen4x3"/>
  <p:notesSz cx="6735763" cy="9799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9900"/>
    <a:srgbClr val="FF0000"/>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3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B7BB929E-296A-41A3-815A-0E9CA180B589}" type="datetimeFigureOut">
              <a:rPr lang="ru-RU" smtClean="0"/>
              <a:pPr/>
              <a:t>07.09.2018</a:t>
            </a:fld>
            <a:endParaRPr lang="ru-RU" dirty="0"/>
          </a:p>
        </p:txBody>
      </p:sp>
      <p:sp>
        <p:nvSpPr>
          <p:cNvPr id="19" name="Нижний колонтитул 18"/>
          <p:cNvSpPr>
            <a:spLocks noGrp="1"/>
          </p:cNvSpPr>
          <p:nvPr>
            <p:ph type="ftr" sz="quarter" idx="11"/>
          </p:nvPr>
        </p:nvSpPr>
        <p:spPr/>
        <p:txBody>
          <a:bodyPr/>
          <a:lstStyle/>
          <a:p>
            <a:endParaRPr lang="ru-RU" dirty="0"/>
          </a:p>
        </p:txBody>
      </p:sp>
      <p:sp>
        <p:nvSpPr>
          <p:cNvPr id="27" name="Номер слайда 26"/>
          <p:cNvSpPr>
            <a:spLocks noGrp="1"/>
          </p:cNvSpPr>
          <p:nvPr>
            <p:ph type="sldNum" sz="quarter" idx="12"/>
          </p:nvPr>
        </p:nvSpPr>
        <p:spPr/>
        <p:txBody>
          <a:bodyPr/>
          <a:lstStyle/>
          <a:p>
            <a:fld id="{A68C56A2-3E59-46B6-AA78-551E970EE35A}" type="slidenum">
              <a:rPr lang="ru-RU" smtClean="0"/>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7BB929E-296A-41A3-815A-0E9CA180B589}" type="datetimeFigureOut">
              <a:rPr lang="ru-RU" smtClean="0"/>
              <a:pPr/>
              <a:t>07.09.2018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68C56A2-3E59-46B6-AA78-551E970EE35A}"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7BB929E-296A-41A3-815A-0E9CA180B589}" type="datetimeFigureOut">
              <a:rPr lang="ru-RU" smtClean="0"/>
              <a:pPr/>
              <a:t>07.09.2018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68C56A2-3E59-46B6-AA78-551E970EE35A}"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7BB929E-296A-41A3-815A-0E9CA180B589}" type="datetimeFigureOut">
              <a:rPr lang="ru-RU" smtClean="0"/>
              <a:pPr/>
              <a:t>07.09.2018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68C56A2-3E59-46B6-AA78-551E970EE35A}"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7BB929E-296A-41A3-815A-0E9CA180B589}" type="datetimeFigureOut">
              <a:rPr lang="ru-RU" smtClean="0"/>
              <a:pPr/>
              <a:t>07.09.2018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68C56A2-3E59-46B6-AA78-551E970EE35A}" type="slidenum">
              <a:rPr lang="ru-RU" smtClean="0"/>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7BB929E-296A-41A3-815A-0E9CA180B589}" type="datetimeFigureOut">
              <a:rPr lang="ru-RU" smtClean="0"/>
              <a:pPr/>
              <a:t>07.09.2018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68C56A2-3E59-46B6-AA78-551E970EE35A}"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7BB929E-296A-41A3-815A-0E9CA180B589}" type="datetimeFigureOut">
              <a:rPr lang="ru-RU" smtClean="0"/>
              <a:pPr/>
              <a:t>07.09.2018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A68C56A2-3E59-46B6-AA78-551E970EE35A}"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7BB929E-296A-41A3-815A-0E9CA180B589}" type="datetimeFigureOut">
              <a:rPr lang="ru-RU" smtClean="0"/>
              <a:pPr/>
              <a:t>07.09.2018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A68C56A2-3E59-46B6-AA78-551E970EE35A}"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7BB929E-296A-41A3-815A-0E9CA180B589}" type="datetimeFigureOut">
              <a:rPr lang="ru-RU" smtClean="0"/>
              <a:pPr/>
              <a:t>07.09.2018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A68C56A2-3E59-46B6-AA78-551E970EE35A}"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7BB929E-296A-41A3-815A-0E9CA180B589}" type="datetimeFigureOut">
              <a:rPr lang="ru-RU" smtClean="0"/>
              <a:pPr/>
              <a:t>07.09.2018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68C56A2-3E59-46B6-AA78-551E970EE35A}"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7BB929E-296A-41A3-815A-0E9CA180B589}" type="datetimeFigureOut">
              <a:rPr lang="ru-RU" smtClean="0"/>
              <a:pPr/>
              <a:t>07.09.2018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a:xfrm>
            <a:off x="8077200" y="6356350"/>
            <a:ext cx="609600" cy="365125"/>
          </a:xfrm>
        </p:spPr>
        <p:txBody>
          <a:bodyPr/>
          <a:lstStyle/>
          <a:p>
            <a:fld id="{A68C56A2-3E59-46B6-AA78-551E970EE35A}" type="slidenum">
              <a:rPr lang="ru-RU" smtClean="0"/>
              <a:pPr/>
              <a:t>‹#›</a:t>
            </a:fld>
            <a:endParaRPr lang="ru-RU" dirty="0"/>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7BB929E-296A-41A3-815A-0E9CA180B589}" type="datetimeFigureOut">
              <a:rPr lang="ru-RU" smtClean="0"/>
              <a:pPr/>
              <a:t>07.09.2018</a:t>
            </a:fld>
            <a:endParaRPr lang="ru-RU" dirty="0"/>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68C56A2-3E59-46B6-AA78-551E970EE35A}" type="slidenum">
              <a:rPr lang="ru-RU" smtClean="0"/>
              <a:pPr/>
              <a:t>‹#›</a:t>
            </a:fld>
            <a:endParaRPr lang="ru-RU" dirty="0"/>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2060848"/>
            <a:ext cx="7851648" cy="1728192"/>
          </a:xfrm>
        </p:spPr>
        <p:txBody>
          <a:bodyPr anchor="t">
            <a:normAutofit/>
          </a:bodyPr>
          <a:lstStyle/>
          <a:p>
            <a:pPr algn="ctr"/>
            <a:r>
              <a:rPr lang="en-US" sz="2500" dirty="0" smtClean="0">
                <a:solidFill>
                  <a:schemeClr val="tx1"/>
                </a:solidFill>
              </a:rPr>
              <a:t>THE NON-FERROMAGNETIC KICKER MAGNETS FOR INJECTION AND EXTRACTION OF PARTICLES IN NICA COLLIDER</a:t>
            </a:r>
            <a:r>
              <a:rPr lang="en-US" sz="2500" dirty="0" smtClean="0"/>
              <a:t/>
            </a:r>
            <a:br>
              <a:rPr lang="en-US" sz="2500" dirty="0" smtClean="0"/>
            </a:br>
            <a:r>
              <a:rPr lang="en-US" sz="2500" dirty="0" smtClean="0"/>
              <a:t> </a:t>
            </a:r>
            <a:r>
              <a:rPr lang="en-US" sz="2500" dirty="0" err="1" smtClean="0"/>
              <a:t>Fateev</a:t>
            </a:r>
            <a:r>
              <a:rPr lang="en-US" sz="2500" dirty="0" smtClean="0"/>
              <a:t> A.A., </a:t>
            </a:r>
            <a:r>
              <a:rPr lang="en-US" sz="2500" dirty="0" err="1" smtClean="0"/>
              <a:t>Lebedev</a:t>
            </a:r>
            <a:r>
              <a:rPr lang="en-US" sz="2500" dirty="0" smtClean="0"/>
              <a:t> N.I., </a:t>
            </a:r>
            <a:r>
              <a:rPr lang="en-US" sz="2500" dirty="0" err="1" smtClean="0"/>
              <a:t>Petukhov</a:t>
            </a:r>
            <a:r>
              <a:rPr lang="en-US" sz="2500" dirty="0" smtClean="0"/>
              <a:t> A.S., </a:t>
            </a:r>
            <a:r>
              <a:rPr lang="en-US" sz="2500" dirty="0" err="1" smtClean="0"/>
              <a:t>Tuzikov</a:t>
            </a:r>
            <a:r>
              <a:rPr lang="en-US" sz="2500" dirty="0" smtClean="0"/>
              <a:t> A.V., </a:t>
            </a:r>
            <a:endParaRPr lang="ru-RU" sz="2500" dirty="0"/>
          </a:p>
        </p:txBody>
      </p:sp>
      <p:sp>
        <p:nvSpPr>
          <p:cNvPr id="5" name="Подзаголовок 4"/>
          <p:cNvSpPr>
            <a:spLocks noGrp="1"/>
          </p:cNvSpPr>
          <p:nvPr>
            <p:ph type="subTitle" idx="1"/>
          </p:nvPr>
        </p:nvSpPr>
        <p:spPr>
          <a:xfrm>
            <a:off x="7452320" y="6545560"/>
            <a:ext cx="1691680" cy="312440"/>
          </a:xfrm>
        </p:spPr>
        <p:txBody>
          <a:bodyPr anchor="b">
            <a:noAutofit/>
          </a:bodyPr>
          <a:lstStyle/>
          <a:p>
            <a:r>
              <a:rPr lang="ru-RU" sz="1800" i="1" dirty="0" err="1" smtClean="0"/>
              <a:t>Созополь</a:t>
            </a:r>
            <a:r>
              <a:rPr lang="ru-RU" sz="1800" i="1" dirty="0" smtClean="0"/>
              <a:t>  201</a:t>
            </a:r>
            <a:r>
              <a:rPr lang="en-US" sz="1800" i="1" dirty="0" smtClean="0"/>
              <a:t>8</a:t>
            </a:r>
            <a:endParaRPr lang="ru-RU" sz="1800" i="1" dirty="0"/>
          </a:p>
        </p:txBody>
      </p:sp>
      <p:sp>
        <p:nvSpPr>
          <p:cNvPr id="3" name="Прямоугольник 2"/>
          <p:cNvSpPr/>
          <p:nvPr/>
        </p:nvSpPr>
        <p:spPr>
          <a:xfrm>
            <a:off x="3059832" y="3604374"/>
            <a:ext cx="2959721" cy="369332"/>
          </a:xfrm>
          <a:prstGeom prst="rect">
            <a:avLst/>
          </a:prstGeom>
        </p:spPr>
        <p:txBody>
          <a:bodyPr wrap="none">
            <a:spAutoFit/>
          </a:bodyPr>
          <a:lstStyle/>
          <a:p>
            <a:r>
              <a:rPr lang="en-US" dirty="0">
                <a:solidFill>
                  <a:srgbClr val="FF7C80"/>
                </a:solidFill>
              </a:rPr>
              <a:t>JINR, </a:t>
            </a:r>
            <a:r>
              <a:rPr lang="en-US" dirty="0" err="1">
                <a:solidFill>
                  <a:srgbClr val="FF7C80"/>
                </a:solidFill>
              </a:rPr>
              <a:t>Dubna</a:t>
            </a:r>
            <a:r>
              <a:rPr lang="en-US" dirty="0">
                <a:solidFill>
                  <a:srgbClr val="FF7C80"/>
                </a:solidFill>
              </a:rPr>
              <a:t>, 141980, Russia</a:t>
            </a:r>
            <a:endParaRPr lang="ru-RU" dirty="0">
              <a:solidFill>
                <a:srgbClr val="FF7C8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979712" y="692696"/>
            <a:ext cx="5525691" cy="369332"/>
          </a:xfrm>
          <a:prstGeom prst="rect">
            <a:avLst/>
          </a:prstGeom>
        </p:spPr>
        <p:txBody>
          <a:bodyPr wrap="square">
            <a:spAutoFit/>
          </a:bodyPr>
          <a:lstStyle/>
          <a:p>
            <a:pPr lvl="8">
              <a:buFont typeface="Arial" pitchFamily="34" charset="0"/>
              <a:buChar char="•"/>
            </a:pPr>
            <a:endParaRPr lang="ru-RU" i="1" dirty="0" smtClean="0">
              <a:solidFill>
                <a:srgbClr val="DBF5F9">
                  <a:lumMod val="50000"/>
                </a:srgbClr>
              </a:solidFill>
            </a:endParaRPr>
          </a:p>
        </p:txBody>
      </p:sp>
      <p:sp>
        <p:nvSpPr>
          <p:cNvPr id="8" name="Прямоугольник 7"/>
          <p:cNvSpPr/>
          <p:nvPr/>
        </p:nvSpPr>
        <p:spPr>
          <a:xfrm>
            <a:off x="323528" y="188640"/>
            <a:ext cx="7992888" cy="369332"/>
          </a:xfrm>
          <a:prstGeom prst="rect">
            <a:avLst/>
          </a:prstGeom>
        </p:spPr>
        <p:txBody>
          <a:bodyPr wrap="square">
            <a:spAutoFit/>
          </a:bodyPr>
          <a:lstStyle/>
          <a:p>
            <a:pPr algn="ctr"/>
            <a:r>
              <a:rPr lang="en-US" dirty="0" smtClean="0"/>
              <a:t> </a:t>
            </a:r>
            <a:endParaRPr lang="ru-RU" dirty="0">
              <a:solidFill>
                <a:srgbClr val="002060"/>
              </a:solidFill>
            </a:endParaRPr>
          </a:p>
        </p:txBody>
      </p:sp>
      <p:sp>
        <p:nvSpPr>
          <p:cNvPr id="11" name="Прямоугольник 10"/>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3"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Rectangle 3"/>
          <p:cNvSpPr>
            <a:spLocks noChangeArrowheads="1"/>
          </p:cNvSpPr>
          <p:nvPr/>
        </p:nvSpPr>
        <p:spPr bwMode="auto">
          <a:xfrm>
            <a:off x="0" y="2905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323528" y="836712"/>
            <a:ext cx="8640960" cy="369332"/>
          </a:xfrm>
          <a:prstGeom prst="rect">
            <a:avLst/>
          </a:prstGeom>
        </p:spPr>
        <p:txBody>
          <a:bodyPr wrap="square">
            <a:spAutoFit/>
          </a:bodyPr>
          <a:lstStyle/>
          <a:p>
            <a:r>
              <a:rPr lang="en-US" dirty="0" smtClean="0"/>
              <a:t>  </a:t>
            </a:r>
            <a:endParaRPr lang="ru-RU" dirty="0"/>
          </a:p>
        </p:txBody>
      </p:sp>
      <p:sp>
        <p:nvSpPr>
          <p:cNvPr id="13" name="Прямоугольник 12"/>
          <p:cNvSpPr/>
          <p:nvPr/>
        </p:nvSpPr>
        <p:spPr>
          <a:xfrm>
            <a:off x="395536" y="188640"/>
            <a:ext cx="8496944" cy="369332"/>
          </a:xfrm>
          <a:prstGeom prst="rect">
            <a:avLst/>
          </a:prstGeom>
        </p:spPr>
        <p:txBody>
          <a:bodyPr wrap="square">
            <a:spAutoFit/>
          </a:bodyPr>
          <a:lstStyle/>
          <a:p>
            <a:pPr algn="ctr"/>
            <a:r>
              <a:rPr lang="en-US" dirty="0" smtClean="0"/>
              <a:t> THE KICKER WITH COMBINED FUNCTIONS (1)</a:t>
            </a:r>
            <a:endParaRPr lang="ru-RU" dirty="0"/>
          </a:p>
        </p:txBody>
      </p:sp>
      <p:sp>
        <p:nvSpPr>
          <p:cNvPr id="15" name="Прямоугольник 14"/>
          <p:cNvSpPr/>
          <p:nvPr/>
        </p:nvSpPr>
        <p:spPr>
          <a:xfrm>
            <a:off x="6516216" y="2564904"/>
            <a:ext cx="1170064" cy="307777"/>
          </a:xfrm>
          <a:prstGeom prst="rect">
            <a:avLst/>
          </a:prstGeom>
        </p:spPr>
        <p:txBody>
          <a:bodyPr wrap="none">
            <a:spAutoFit/>
          </a:bodyPr>
          <a:lstStyle/>
          <a:p>
            <a:r>
              <a:rPr lang="en-US" sz="1400" dirty="0" smtClean="0"/>
              <a:t>Photo layout</a:t>
            </a:r>
            <a:endParaRPr lang="ru-RU" sz="1400" dirty="0"/>
          </a:p>
        </p:txBody>
      </p:sp>
      <p:pic>
        <p:nvPicPr>
          <p:cNvPr id="2051" name="Рисунок 1"/>
          <p:cNvPicPr>
            <a:picLocks noChangeAspect="1" noChangeArrowheads="1"/>
          </p:cNvPicPr>
          <p:nvPr/>
        </p:nvPicPr>
        <p:blipFill>
          <a:blip r:embed="rId2" cstate="print">
            <a:lum bright="-100000" contrast="100000"/>
          </a:blip>
          <a:srcRect/>
          <a:stretch>
            <a:fillRect/>
          </a:stretch>
        </p:blipFill>
        <p:spPr bwMode="auto">
          <a:xfrm>
            <a:off x="965390" y="3356992"/>
            <a:ext cx="7989198" cy="2376264"/>
          </a:xfrm>
          <a:prstGeom prst="rect">
            <a:avLst/>
          </a:prstGeom>
          <a:noFill/>
          <a:ln w="9525">
            <a:noFill/>
            <a:miter lim="800000"/>
            <a:headEnd/>
            <a:tailEnd/>
          </a:ln>
        </p:spPr>
      </p:pic>
      <p:sp>
        <p:nvSpPr>
          <p:cNvPr id="16" name="Прямоугольник 15"/>
          <p:cNvSpPr/>
          <p:nvPr/>
        </p:nvSpPr>
        <p:spPr>
          <a:xfrm>
            <a:off x="971600" y="5877272"/>
            <a:ext cx="7848872" cy="369332"/>
          </a:xfrm>
          <a:prstGeom prst="rect">
            <a:avLst/>
          </a:prstGeom>
        </p:spPr>
        <p:txBody>
          <a:bodyPr wrap="square">
            <a:spAutoFit/>
          </a:bodyPr>
          <a:lstStyle/>
          <a:p>
            <a:pPr algn="ctr"/>
            <a:r>
              <a:rPr lang="en-US" dirty="0" err="1" smtClean="0"/>
              <a:t>PSpice</a:t>
            </a:r>
            <a:r>
              <a:rPr lang="en-US" dirty="0" smtClean="0"/>
              <a:t> diagram for modeling of linked circuits</a:t>
            </a:r>
            <a:endParaRPr lang="ru-RU" dirty="0"/>
          </a:p>
        </p:txBody>
      </p:sp>
      <p:pic>
        <p:nvPicPr>
          <p:cNvPr id="14" name="Рисунок 11" descr="C:\Users\Admin\AppData\Local\Microsoft\Windows\Temporary Internet Files\Content.Word\макет-4вмр.bmp"/>
          <p:cNvPicPr>
            <a:picLocks noChangeAspect="1" noChangeArrowheads="1"/>
          </p:cNvPicPr>
          <p:nvPr/>
        </p:nvPicPr>
        <p:blipFill>
          <a:blip r:embed="rId3" cstate="print"/>
          <a:srcRect/>
          <a:stretch>
            <a:fillRect/>
          </a:stretch>
        </p:blipFill>
        <p:spPr bwMode="auto">
          <a:xfrm>
            <a:off x="395536" y="620688"/>
            <a:ext cx="4210050" cy="1876425"/>
          </a:xfrm>
          <a:prstGeom prst="rect">
            <a:avLst/>
          </a:prstGeom>
          <a:noFill/>
          <a:ln w="9525">
            <a:noFill/>
            <a:miter lim="800000"/>
            <a:headEnd/>
            <a:tailEnd/>
          </a:ln>
        </p:spPr>
      </p:pic>
      <p:sp>
        <p:nvSpPr>
          <p:cNvPr id="17" name="Прямоугольник 16"/>
          <p:cNvSpPr/>
          <p:nvPr/>
        </p:nvSpPr>
        <p:spPr>
          <a:xfrm>
            <a:off x="395536" y="2348880"/>
            <a:ext cx="4572000" cy="523220"/>
          </a:xfrm>
          <a:prstGeom prst="rect">
            <a:avLst/>
          </a:prstGeom>
        </p:spPr>
        <p:txBody>
          <a:bodyPr>
            <a:spAutoFit/>
          </a:bodyPr>
          <a:lstStyle/>
          <a:p>
            <a:pPr algn="ctr"/>
            <a:r>
              <a:rPr lang="en-US" sz="1400" dirty="0" smtClean="0"/>
              <a:t>A drawing of the layout</a:t>
            </a:r>
          </a:p>
          <a:p>
            <a:pPr algn="ctr"/>
            <a:r>
              <a:rPr lang="en-US" sz="1400" dirty="0" smtClean="0"/>
              <a:t>2-basic conductors, 3-corrective conductors</a:t>
            </a:r>
            <a:endParaRPr lang="ru-RU" sz="1400" dirty="0" smtClean="0"/>
          </a:p>
        </p:txBody>
      </p:sp>
      <p:sp>
        <p:nvSpPr>
          <p:cNvPr id="25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5601" name="Picture 1" descr="IMG_20170627_113534"/>
          <p:cNvPicPr>
            <a:picLocks noChangeAspect="1" noChangeArrowheads="1"/>
          </p:cNvPicPr>
          <p:nvPr/>
        </p:nvPicPr>
        <p:blipFill>
          <a:blip r:embed="rId4" cstate="print"/>
          <a:srcRect/>
          <a:stretch>
            <a:fillRect/>
          </a:stretch>
        </p:blipFill>
        <p:spPr bwMode="auto">
          <a:xfrm>
            <a:off x="5796136" y="692696"/>
            <a:ext cx="2447925" cy="18288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979712" y="692696"/>
            <a:ext cx="5525691" cy="369332"/>
          </a:xfrm>
          <a:prstGeom prst="rect">
            <a:avLst/>
          </a:prstGeom>
        </p:spPr>
        <p:txBody>
          <a:bodyPr wrap="square">
            <a:spAutoFit/>
          </a:bodyPr>
          <a:lstStyle/>
          <a:p>
            <a:pPr lvl="8">
              <a:buFont typeface="Arial" pitchFamily="34" charset="0"/>
              <a:buChar char="•"/>
            </a:pPr>
            <a:endParaRPr lang="ru-RU" i="1" dirty="0" smtClean="0">
              <a:solidFill>
                <a:srgbClr val="DBF5F9">
                  <a:lumMod val="50000"/>
                </a:srgbClr>
              </a:solidFill>
            </a:endParaRPr>
          </a:p>
        </p:txBody>
      </p:sp>
      <p:sp>
        <p:nvSpPr>
          <p:cNvPr id="8" name="Прямоугольник 7"/>
          <p:cNvSpPr/>
          <p:nvPr/>
        </p:nvSpPr>
        <p:spPr>
          <a:xfrm>
            <a:off x="323528" y="188640"/>
            <a:ext cx="7992888" cy="369332"/>
          </a:xfrm>
          <a:prstGeom prst="rect">
            <a:avLst/>
          </a:prstGeom>
        </p:spPr>
        <p:txBody>
          <a:bodyPr wrap="square">
            <a:spAutoFit/>
          </a:bodyPr>
          <a:lstStyle/>
          <a:p>
            <a:pPr algn="ctr"/>
            <a:r>
              <a:rPr lang="en-US" dirty="0" smtClean="0"/>
              <a:t> </a:t>
            </a:r>
            <a:endParaRPr lang="ru-RU" dirty="0">
              <a:solidFill>
                <a:srgbClr val="002060"/>
              </a:solidFill>
            </a:endParaRPr>
          </a:p>
        </p:txBody>
      </p:sp>
      <p:sp>
        <p:nvSpPr>
          <p:cNvPr id="11" name="Прямоугольник 10"/>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3"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Rectangle 3"/>
          <p:cNvSpPr>
            <a:spLocks noChangeArrowheads="1"/>
          </p:cNvSpPr>
          <p:nvPr/>
        </p:nvSpPr>
        <p:spPr bwMode="auto">
          <a:xfrm>
            <a:off x="0" y="2905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323528" y="836712"/>
            <a:ext cx="8640960" cy="369332"/>
          </a:xfrm>
          <a:prstGeom prst="rect">
            <a:avLst/>
          </a:prstGeom>
        </p:spPr>
        <p:txBody>
          <a:bodyPr wrap="square">
            <a:spAutoFit/>
          </a:bodyPr>
          <a:lstStyle/>
          <a:p>
            <a:r>
              <a:rPr lang="en-US" dirty="0" smtClean="0"/>
              <a:t>  </a:t>
            </a:r>
            <a:endParaRPr lang="ru-RU" dirty="0"/>
          </a:p>
        </p:txBody>
      </p:sp>
      <p:sp>
        <p:nvSpPr>
          <p:cNvPr id="13" name="Прямоугольник 12"/>
          <p:cNvSpPr/>
          <p:nvPr/>
        </p:nvSpPr>
        <p:spPr>
          <a:xfrm>
            <a:off x="395536" y="188640"/>
            <a:ext cx="8496944" cy="369332"/>
          </a:xfrm>
          <a:prstGeom prst="rect">
            <a:avLst/>
          </a:prstGeom>
        </p:spPr>
        <p:txBody>
          <a:bodyPr wrap="square">
            <a:spAutoFit/>
          </a:bodyPr>
          <a:lstStyle/>
          <a:p>
            <a:pPr algn="ctr"/>
            <a:r>
              <a:rPr lang="en-US" dirty="0" smtClean="0"/>
              <a:t> THE KICKER WITH COMBINED FUNCTIONS (2)</a:t>
            </a:r>
            <a:endParaRPr lang="ru-RU" dirty="0"/>
          </a:p>
        </p:txBody>
      </p:sp>
      <p:pic>
        <p:nvPicPr>
          <p:cNvPr id="3074" name="Рисунок 3"/>
          <p:cNvPicPr>
            <a:picLocks noChangeAspect="1" noChangeArrowheads="1"/>
          </p:cNvPicPr>
          <p:nvPr/>
        </p:nvPicPr>
        <p:blipFill>
          <a:blip r:embed="rId2" cstate="print"/>
          <a:srcRect/>
          <a:stretch>
            <a:fillRect/>
          </a:stretch>
        </p:blipFill>
        <p:spPr bwMode="auto">
          <a:xfrm>
            <a:off x="2843808" y="692696"/>
            <a:ext cx="3149600" cy="2016125"/>
          </a:xfrm>
          <a:prstGeom prst="rect">
            <a:avLst/>
          </a:prstGeom>
          <a:noFill/>
          <a:ln w="9525">
            <a:noFill/>
            <a:miter lim="800000"/>
            <a:headEnd/>
            <a:tailEnd/>
          </a:ln>
        </p:spPr>
      </p:pic>
      <p:sp>
        <p:nvSpPr>
          <p:cNvPr id="14" name="Прямоугольник 13"/>
          <p:cNvSpPr/>
          <p:nvPr/>
        </p:nvSpPr>
        <p:spPr>
          <a:xfrm>
            <a:off x="2843808" y="2492896"/>
            <a:ext cx="2612254" cy="307777"/>
          </a:xfrm>
          <a:prstGeom prst="rect">
            <a:avLst/>
          </a:prstGeom>
        </p:spPr>
        <p:txBody>
          <a:bodyPr wrap="none">
            <a:spAutoFit/>
          </a:bodyPr>
          <a:lstStyle/>
          <a:p>
            <a:r>
              <a:rPr lang="en-US" sz="1400" dirty="0" smtClean="0"/>
              <a:t>Total magnetic field simulation</a:t>
            </a:r>
            <a:endParaRPr lang="ru-RU" sz="1400" dirty="0"/>
          </a:p>
        </p:txBody>
      </p:sp>
      <p:sp>
        <p:nvSpPr>
          <p:cNvPr id="17" name="TextBox 16"/>
          <p:cNvSpPr txBox="1"/>
          <p:nvPr/>
        </p:nvSpPr>
        <p:spPr>
          <a:xfrm>
            <a:off x="5868144" y="3356992"/>
            <a:ext cx="1368152" cy="369332"/>
          </a:xfrm>
          <a:prstGeom prst="rect">
            <a:avLst/>
          </a:prstGeom>
          <a:noFill/>
        </p:spPr>
        <p:txBody>
          <a:bodyPr wrap="square" rtlCol="0">
            <a:spAutoFit/>
          </a:bodyPr>
          <a:lstStyle/>
          <a:p>
            <a:endParaRPr lang="ru-RU" dirty="0"/>
          </a:p>
        </p:txBody>
      </p:sp>
      <p:sp>
        <p:nvSpPr>
          <p:cNvPr id="18" name="TextBox 17"/>
          <p:cNvSpPr txBox="1"/>
          <p:nvPr/>
        </p:nvSpPr>
        <p:spPr>
          <a:xfrm>
            <a:off x="5796136" y="3429000"/>
            <a:ext cx="1368152" cy="369332"/>
          </a:xfrm>
          <a:prstGeom prst="rect">
            <a:avLst/>
          </a:prstGeom>
          <a:noFill/>
        </p:spPr>
        <p:txBody>
          <a:bodyPr wrap="square" rtlCol="0">
            <a:spAutoFit/>
          </a:bodyPr>
          <a:lstStyle/>
          <a:p>
            <a:endParaRPr lang="ru-RU" dirty="0"/>
          </a:p>
        </p:txBody>
      </p:sp>
      <p:sp>
        <p:nvSpPr>
          <p:cNvPr id="21" name="Прямоугольник 20"/>
          <p:cNvSpPr/>
          <p:nvPr/>
        </p:nvSpPr>
        <p:spPr>
          <a:xfrm>
            <a:off x="539552" y="2852936"/>
            <a:ext cx="8352928" cy="584775"/>
          </a:xfrm>
          <a:prstGeom prst="rect">
            <a:avLst/>
          </a:prstGeom>
        </p:spPr>
        <p:txBody>
          <a:bodyPr wrap="square">
            <a:spAutoFit/>
          </a:bodyPr>
          <a:lstStyle/>
          <a:p>
            <a:r>
              <a:rPr lang="en-US" sz="1600" dirty="0" smtClean="0"/>
              <a:t>  For experimental verification of the calculated results two pulse generators with transistor switches and a differential magnetic field meter were developed and manufactured.</a:t>
            </a:r>
            <a:endParaRPr lang="ru-RU" sz="1600" dirty="0"/>
          </a:p>
        </p:txBody>
      </p:sp>
      <p:pic>
        <p:nvPicPr>
          <p:cNvPr id="24577" name="Picture 1"/>
          <p:cNvPicPr>
            <a:picLocks noChangeAspect="1" noChangeArrowheads="1"/>
          </p:cNvPicPr>
          <p:nvPr/>
        </p:nvPicPr>
        <p:blipFill>
          <a:blip r:embed="rId3" cstate="print"/>
          <a:srcRect/>
          <a:stretch>
            <a:fillRect/>
          </a:stretch>
        </p:blipFill>
        <p:spPr bwMode="auto">
          <a:xfrm>
            <a:off x="899592" y="3501008"/>
            <a:ext cx="2520280" cy="1857048"/>
          </a:xfrm>
          <a:prstGeom prst="rect">
            <a:avLst/>
          </a:prstGeom>
          <a:noFill/>
          <a:ln w="9525">
            <a:noFill/>
            <a:miter lim="800000"/>
            <a:headEnd/>
            <a:tailEnd/>
          </a:ln>
        </p:spPr>
      </p:pic>
      <p:sp>
        <p:nvSpPr>
          <p:cNvPr id="23" name="Прямоугольник 22"/>
          <p:cNvSpPr/>
          <p:nvPr/>
        </p:nvSpPr>
        <p:spPr>
          <a:xfrm>
            <a:off x="395536" y="5373216"/>
            <a:ext cx="3213252" cy="307777"/>
          </a:xfrm>
          <a:prstGeom prst="rect">
            <a:avLst/>
          </a:prstGeom>
        </p:spPr>
        <p:txBody>
          <a:bodyPr wrap="none">
            <a:spAutoFit/>
          </a:bodyPr>
          <a:lstStyle/>
          <a:p>
            <a:r>
              <a:rPr lang="en-US" sz="1400" dirty="0" smtClean="0"/>
              <a:t>Pulse generator with a transistor switch</a:t>
            </a:r>
            <a:endParaRPr lang="ru-RU" sz="1400" dirty="0"/>
          </a:p>
        </p:txBody>
      </p:sp>
      <p:pic>
        <p:nvPicPr>
          <p:cNvPr id="24578" name="Picture 2"/>
          <p:cNvPicPr>
            <a:picLocks noChangeAspect="1" noChangeArrowheads="1"/>
          </p:cNvPicPr>
          <p:nvPr/>
        </p:nvPicPr>
        <p:blipFill>
          <a:blip r:embed="rId4" cstate="print"/>
          <a:srcRect/>
          <a:stretch>
            <a:fillRect/>
          </a:stretch>
        </p:blipFill>
        <p:spPr bwMode="auto">
          <a:xfrm>
            <a:off x="5076056" y="3501008"/>
            <a:ext cx="2438400" cy="1809750"/>
          </a:xfrm>
          <a:prstGeom prst="rect">
            <a:avLst/>
          </a:prstGeom>
          <a:noFill/>
          <a:ln w="9525">
            <a:noFill/>
            <a:miter lim="800000"/>
            <a:headEnd/>
            <a:tailEnd/>
          </a:ln>
        </p:spPr>
      </p:pic>
      <p:sp>
        <p:nvSpPr>
          <p:cNvPr id="24" name="Прямоугольник 23"/>
          <p:cNvSpPr/>
          <p:nvPr/>
        </p:nvSpPr>
        <p:spPr>
          <a:xfrm>
            <a:off x="4716016" y="5373216"/>
            <a:ext cx="3044231" cy="307777"/>
          </a:xfrm>
          <a:prstGeom prst="rect">
            <a:avLst/>
          </a:prstGeom>
        </p:spPr>
        <p:txBody>
          <a:bodyPr wrap="none">
            <a:spAutoFit/>
          </a:bodyPr>
          <a:lstStyle/>
          <a:p>
            <a:r>
              <a:rPr lang="en-US" sz="1400" dirty="0" smtClean="0"/>
              <a:t>The differential magnetic field meter</a:t>
            </a:r>
            <a:endParaRPr lang="ru-RU"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979712" y="692696"/>
            <a:ext cx="5525691" cy="369332"/>
          </a:xfrm>
          <a:prstGeom prst="rect">
            <a:avLst/>
          </a:prstGeom>
        </p:spPr>
        <p:txBody>
          <a:bodyPr wrap="square">
            <a:spAutoFit/>
          </a:bodyPr>
          <a:lstStyle/>
          <a:p>
            <a:pPr lvl="8">
              <a:buFont typeface="Arial" pitchFamily="34" charset="0"/>
              <a:buChar char="•"/>
            </a:pPr>
            <a:endParaRPr lang="ru-RU" i="1" dirty="0" smtClean="0">
              <a:solidFill>
                <a:srgbClr val="DBF5F9">
                  <a:lumMod val="50000"/>
                </a:srgbClr>
              </a:solidFill>
            </a:endParaRPr>
          </a:p>
        </p:txBody>
      </p:sp>
      <p:sp>
        <p:nvSpPr>
          <p:cNvPr id="8" name="Прямоугольник 7"/>
          <p:cNvSpPr/>
          <p:nvPr/>
        </p:nvSpPr>
        <p:spPr>
          <a:xfrm>
            <a:off x="323528" y="188640"/>
            <a:ext cx="7992888" cy="369332"/>
          </a:xfrm>
          <a:prstGeom prst="rect">
            <a:avLst/>
          </a:prstGeom>
        </p:spPr>
        <p:txBody>
          <a:bodyPr wrap="square">
            <a:spAutoFit/>
          </a:bodyPr>
          <a:lstStyle/>
          <a:p>
            <a:pPr algn="ctr"/>
            <a:r>
              <a:rPr lang="en-US" dirty="0" smtClean="0"/>
              <a:t> </a:t>
            </a:r>
            <a:endParaRPr lang="ru-RU" dirty="0">
              <a:solidFill>
                <a:srgbClr val="002060"/>
              </a:solidFill>
            </a:endParaRPr>
          </a:p>
        </p:txBody>
      </p:sp>
      <p:sp>
        <p:nvSpPr>
          <p:cNvPr id="11" name="Прямоугольник 10"/>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3"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Rectangle 3"/>
          <p:cNvSpPr>
            <a:spLocks noChangeArrowheads="1"/>
          </p:cNvSpPr>
          <p:nvPr/>
        </p:nvSpPr>
        <p:spPr bwMode="auto">
          <a:xfrm>
            <a:off x="0" y="2905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323528" y="836712"/>
            <a:ext cx="8640960" cy="369332"/>
          </a:xfrm>
          <a:prstGeom prst="rect">
            <a:avLst/>
          </a:prstGeom>
        </p:spPr>
        <p:txBody>
          <a:bodyPr wrap="square">
            <a:spAutoFit/>
          </a:bodyPr>
          <a:lstStyle/>
          <a:p>
            <a:r>
              <a:rPr lang="en-US" dirty="0" smtClean="0"/>
              <a:t>  </a:t>
            </a:r>
            <a:endParaRPr lang="ru-RU" dirty="0"/>
          </a:p>
        </p:txBody>
      </p:sp>
      <p:sp>
        <p:nvSpPr>
          <p:cNvPr id="13" name="Прямоугольник 12"/>
          <p:cNvSpPr/>
          <p:nvPr/>
        </p:nvSpPr>
        <p:spPr>
          <a:xfrm>
            <a:off x="395536" y="188640"/>
            <a:ext cx="8496944" cy="369332"/>
          </a:xfrm>
          <a:prstGeom prst="rect">
            <a:avLst/>
          </a:prstGeom>
        </p:spPr>
        <p:txBody>
          <a:bodyPr wrap="square">
            <a:spAutoFit/>
          </a:bodyPr>
          <a:lstStyle/>
          <a:p>
            <a:pPr algn="ctr"/>
            <a:r>
              <a:rPr lang="en-US" dirty="0" smtClean="0"/>
              <a:t> THE KICKER WITH COMBINED FUNCTIONS (3)</a:t>
            </a:r>
            <a:endParaRPr lang="ru-RU" dirty="0"/>
          </a:p>
        </p:txBody>
      </p:sp>
      <p:sp>
        <p:nvSpPr>
          <p:cNvPr id="17" name="TextBox 16"/>
          <p:cNvSpPr txBox="1"/>
          <p:nvPr/>
        </p:nvSpPr>
        <p:spPr>
          <a:xfrm>
            <a:off x="5868144" y="3356992"/>
            <a:ext cx="1368152" cy="369332"/>
          </a:xfrm>
          <a:prstGeom prst="rect">
            <a:avLst/>
          </a:prstGeom>
          <a:noFill/>
        </p:spPr>
        <p:txBody>
          <a:bodyPr wrap="square" rtlCol="0">
            <a:spAutoFit/>
          </a:bodyPr>
          <a:lstStyle/>
          <a:p>
            <a:endParaRPr lang="ru-RU" dirty="0"/>
          </a:p>
        </p:txBody>
      </p:sp>
      <p:sp>
        <p:nvSpPr>
          <p:cNvPr id="18" name="TextBox 17"/>
          <p:cNvSpPr txBox="1"/>
          <p:nvPr/>
        </p:nvSpPr>
        <p:spPr>
          <a:xfrm>
            <a:off x="5796136" y="3429000"/>
            <a:ext cx="1368152" cy="369332"/>
          </a:xfrm>
          <a:prstGeom prst="rect">
            <a:avLst/>
          </a:prstGeom>
          <a:noFill/>
        </p:spPr>
        <p:txBody>
          <a:bodyPr wrap="square" rtlCol="0">
            <a:spAutoFit/>
          </a:bodyPr>
          <a:lstStyle/>
          <a:p>
            <a:endParaRPr lang="ru-RU" dirty="0"/>
          </a:p>
        </p:txBody>
      </p:sp>
      <p:pic>
        <p:nvPicPr>
          <p:cNvPr id="47106" name="Picture 2"/>
          <p:cNvPicPr>
            <a:picLocks noChangeAspect="1" noChangeArrowheads="1"/>
          </p:cNvPicPr>
          <p:nvPr/>
        </p:nvPicPr>
        <p:blipFill>
          <a:blip r:embed="rId2" cstate="print"/>
          <a:srcRect/>
          <a:stretch>
            <a:fillRect/>
          </a:stretch>
        </p:blipFill>
        <p:spPr bwMode="auto">
          <a:xfrm>
            <a:off x="2987824" y="548680"/>
            <a:ext cx="2838450" cy="2124075"/>
          </a:xfrm>
          <a:prstGeom prst="rect">
            <a:avLst/>
          </a:prstGeom>
          <a:noFill/>
          <a:ln w="9525">
            <a:noFill/>
            <a:miter lim="800000"/>
            <a:headEnd/>
            <a:tailEnd/>
          </a:ln>
        </p:spPr>
      </p:pic>
      <p:sp>
        <p:nvSpPr>
          <p:cNvPr id="19" name="Прямоугольник 18"/>
          <p:cNvSpPr/>
          <p:nvPr/>
        </p:nvSpPr>
        <p:spPr>
          <a:xfrm>
            <a:off x="395536" y="2828836"/>
            <a:ext cx="8352928" cy="738664"/>
          </a:xfrm>
          <a:prstGeom prst="rect">
            <a:avLst/>
          </a:prstGeom>
        </p:spPr>
        <p:txBody>
          <a:bodyPr wrap="square">
            <a:spAutoFit/>
          </a:bodyPr>
          <a:lstStyle/>
          <a:p>
            <a:pPr algn="ctr"/>
            <a:r>
              <a:rPr lang="en-US" sz="1400" dirty="0" smtClean="0"/>
              <a:t>The waveforms of signals of the experimental device</a:t>
            </a:r>
          </a:p>
          <a:p>
            <a:pPr algn="ctr"/>
            <a:r>
              <a:rPr lang="en-US" sz="1400" dirty="0" smtClean="0"/>
              <a:t>1-current in the main coil; 2 - current in the correcting coil; 3,4, - voltage pulses at the terminals of the measuring coil; M-difference signal </a:t>
            </a:r>
            <a:endParaRPr lang="ru-RU" sz="1400" dirty="0"/>
          </a:p>
        </p:txBody>
      </p:sp>
      <p:sp>
        <p:nvSpPr>
          <p:cNvPr id="29" name="Прямоугольник 28"/>
          <p:cNvSpPr/>
          <p:nvPr/>
        </p:nvSpPr>
        <p:spPr>
          <a:xfrm>
            <a:off x="323528" y="3573016"/>
            <a:ext cx="8568952" cy="830997"/>
          </a:xfrm>
          <a:prstGeom prst="rect">
            <a:avLst/>
          </a:prstGeom>
        </p:spPr>
        <p:txBody>
          <a:bodyPr wrap="square">
            <a:spAutoFit/>
          </a:bodyPr>
          <a:lstStyle/>
          <a:p>
            <a:r>
              <a:rPr lang="en-US" sz="1600" dirty="0" smtClean="0"/>
              <a:t>  The difference signal is proportional to the derivative of the magnetic field in the measuring coil. The data array of the digital oscilloscope makes it easy to integrate and restore the real shape of the magnetic field </a:t>
            </a:r>
            <a:endParaRPr lang="ru-RU" sz="1600" dirty="0"/>
          </a:p>
        </p:txBody>
      </p:sp>
      <p:sp>
        <p:nvSpPr>
          <p:cNvPr id="30" name="Прямоугольник 29"/>
          <p:cNvSpPr/>
          <p:nvPr/>
        </p:nvSpPr>
        <p:spPr>
          <a:xfrm>
            <a:off x="467544" y="6165304"/>
            <a:ext cx="4032448" cy="307777"/>
          </a:xfrm>
          <a:prstGeom prst="rect">
            <a:avLst/>
          </a:prstGeom>
        </p:spPr>
        <p:txBody>
          <a:bodyPr wrap="square">
            <a:spAutoFit/>
          </a:bodyPr>
          <a:lstStyle/>
          <a:p>
            <a:r>
              <a:rPr lang="en-US" sz="1400" dirty="0" smtClean="0"/>
              <a:t>The reproduced  form of the magnetic field pulse</a:t>
            </a:r>
            <a:endParaRPr lang="ru-RU" sz="1400" dirty="0"/>
          </a:p>
        </p:txBody>
      </p:sp>
      <p:grpSp>
        <p:nvGrpSpPr>
          <p:cNvPr id="33" name="Группа 32"/>
          <p:cNvGrpSpPr/>
          <p:nvPr/>
        </p:nvGrpSpPr>
        <p:grpSpPr>
          <a:xfrm>
            <a:off x="467545" y="4437112"/>
            <a:ext cx="4032448" cy="1800200"/>
            <a:chOff x="395536" y="4437112"/>
            <a:chExt cx="4429125" cy="1828800"/>
          </a:xfrm>
        </p:grpSpPr>
        <p:pic>
          <p:nvPicPr>
            <p:cNvPr id="47107" name="Диаграмма 1"/>
            <p:cNvPicPr>
              <a:picLocks noChangeArrowheads="1"/>
            </p:cNvPicPr>
            <p:nvPr/>
          </p:nvPicPr>
          <p:blipFill>
            <a:blip r:embed="rId3" cstate="print"/>
            <a:srcRect b="-50"/>
            <a:stretch>
              <a:fillRect/>
            </a:stretch>
          </p:blipFill>
          <p:spPr bwMode="auto">
            <a:xfrm>
              <a:off x="395536" y="4437112"/>
              <a:ext cx="4429125" cy="1828800"/>
            </a:xfrm>
            <a:prstGeom prst="rect">
              <a:avLst/>
            </a:prstGeom>
            <a:noFill/>
            <a:ln w="9525">
              <a:noFill/>
              <a:miter lim="800000"/>
              <a:headEnd/>
              <a:tailEnd/>
            </a:ln>
          </p:spPr>
        </p:pic>
        <p:sp>
          <p:nvSpPr>
            <p:cNvPr id="31" name="Прямоугольник 30"/>
            <p:cNvSpPr/>
            <p:nvPr/>
          </p:nvSpPr>
          <p:spPr>
            <a:xfrm>
              <a:off x="899592" y="4437112"/>
              <a:ext cx="1326004" cy="261610"/>
            </a:xfrm>
            <a:prstGeom prst="rect">
              <a:avLst/>
            </a:prstGeom>
          </p:spPr>
          <p:txBody>
            <a:bodyPr wrap="none">
              <a:spAutoFit/>
            </a:bodyPr>
            <a:lstStyle/>
            <a:p>
              <a:r>
                <a:rPr lang="en-US" sz="1100" dirty="0" smtClean="0"/>
                <a:t>conventional units</a:t>
              </a:r>
              <a:endParaRPr lang="ru-RU" sz="1100" dirty="0"/>
            </a:p>
          </p:txBody>
        </p:sp>
        <p:sp>
          <p:nvSpPr>
            <p:cNvPr id="32" name="Прямоугольник 31"/>
            <p:cNvSpPr/>
            <p:nvPr/>
          </p:nvSpPr>
          <p:spPr>
            <a:xfrm>
              <a:off x="3779912" y="5229200"/>
              <a:ext cx="979755" cy="261610"/>
            </a:xfrm>
            <a:prstGeom prst="rect">
              <a:avLst/>
            </a:prstGeom>
          </p:spPr>
          <p:txBody>
            <a:bodyPr wrap="none">
              <a:spAutoFit/>
            </a:bodyPr>
            <a:lstStyle/>
            <a:p>
              <a:r>
                <a:rPr lang="en-US" sz="1100" dirty="0" smtClean="0"/>
                <a:t>nanoseconds</a:t>
              </a:r>
              <a:endParaRPr lang="ru-RU" sz="1100" dirty="0"/>
            </a:p>
          </p:txBody>
        </p:sp>
      </p:grpSp>
      <p:sp>
        <p:nvSpPr>
          <p:cNvPr id="34" name="Прямоугольник 33"/>
          <p:cNvSpPr/>
          <p:nvPr/>
        </p:nvSpPr>
        <p:spPr>
          <a:xfrm>
            <a:off x="4572000" y="4725144"/>
            <a:ext cx="4572000" cy="1600438"/>
          </a:xfrm>
          <a:prstGeom prst="rect">
            <a:avLst/>
          </a:prstGeom>
        </p:spPr>
        <p:txBody>
          <a:bodyPr>
            <a:spAutoFit/>
          </a:bodyPr>
          <a:lstStyle/>
          <a:p>
            <a:pPr algn="ctr"/>
            <a:r>
              <a:rPr lang="en-US" dirty="0" smtClean="0">
                <a:solidFill>
                  <a:srgbClr val="C00000"/>
                </a:solidFill>
              </a:rPr>
              <a:t> conclusion</a:t>
            </a:r>
          </a:p>
          <a:p>
            <a:r>
              <a:rPr lang="en-US" sz="1600" dirty="0" smtClean="0"/>
              <a:t> The concept of formation of a flat top of a deflecting magnetic field by superposition of two bell-shaped pulses is considered. Mathematical modeling and experimental testing have shown the practical applicability of this approach.</a:t>
            </a:r>
            <a:endParaRPr lang="ru-RU"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23528" y="188640"/>
            <a:ext cx="7992888" cy="369332"/>
          </a:xfrm>
          <a:prstGeom prst="rect">
            <a:avLst/>
          </a:prstGeom>
        </p:spPr>
        <p:txBody>
          <a:bodyPr wrap="square">
            <a:spAutoFit/>
          </a:bodyPr>
          <a:lstStyle/>
          <a:p>
            <a:pPr algn="ctr"/>
            <a:r>
              <a:rPr lang="en-US" dirty="0" smtClean="0"/>
              <a:t> </a:t>
            </a:r>
            <a:endParaRPr lang="ru-RU" dirty="0">
              <a:solidFill>
                <a:srgbClr val="002060"/>
              </a:solidFill>
            </a:endParaRPr>
          </a:p>
        </p:txBody>
      </p:sp>
      <p:sp>
        <p:nvSpPr>
          <p:cNvPr id="11" name="Прямоугольник 10"/>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3"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Rectangle 3"/>
          <p:cNvSpPr>
            <a:spLocks noChangeArrowheads="1"/>
          </p:cNvSpPr>
          <p:nvPr/>
        </p:nvSpPr>
        <p:spPr bwMode="auto">
          <a:xfrm>
            <a:off x="0" y="2905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323528" y="836712"/>
            <a:ext cx="8640960" cy="369332"/>
          </a:xfrm>
          <a:prstGeom prst="rect">
            <a:avLst/>
          </a:prstGeom>
        </p:spPr>
        <p:txBody>
          <a:bodyPr wrap="square">
            <a:spAutoFit/>
          </a:bodyPr>
          <a:lstStyle/>
          <a:p>
            <a:r>
              <a:rPr lang="en-US" dirty="0" smtClean="0"/>
              <a:t>  </a:t>
            </a:r>
            <a:endParaRPr lang="ru-RU" dirty="0"/>
          </a:p>
        </p:txBody>
      </p:sp>
      <p:sp>
        <p:nvSpPr>
          <p:cNvPr id="13" name="Прямоугольник 12"/>
          <p:cNvSpPr/>
          <p:nvPr/>
        </p:nvSpPr>
        <p:spPr>
          <a:xfrm>
            <a:off x="395536" y="188640"/>
            <a:ext cx="8496944" cy="369332"/>
          </a:xfrm>
          <a:prstGeom prst="rect">
            <a:avLst/>
          </a:prstGeom>
        </p:spPr>
        <p:txBody>
          <a:bodyPr wrap="square">
            <a:spAutoFit/>
          </a:bodyPr>
          <a:lstStyle/>
          <a:p>
            <a:pPr algn="ctr"/>
            <a:r>
              <a:rPr lang="en-US" dirty="0" smtClean="0"/>
              <a:t> </a:t>
            </a:r>
            <a:endParaRPr lang="ru-RU" dirty="0"/>
          </a:p>
        </p:txBody>
      </p:sp>
      <p:pic>
        <p:nvPicPr>
          <p:cNvPr id="21" name="Рисунок 20"/>
          <p:cNvPicPr/>
          <p:nvPr/>
        </p:nvPicPr>
        <p:blipFill>
          <a:blip r:embed="rId2" cstate="print"/>
          <a:srcRect/>
          <a:stretch>
            <a:fillRect/>
          </a:stretch>
        </p:blipFill>
        <p:spPr bwMode="auto">
          <a:xfrm>
            <a:off x="1979712" y="3140968"/>
            <a:ext cx="5112568" cy="2304256"/>
          </a:xfrm>
          <a:prstGeom prst="rect">
            <a:avLst/>
          </a:prstGeom>
          <a:noFill/>
          <a:ln w="9525">
            <a:noFill/>
            <a:miter lim="800000"/>
            <a:headEnd/>
            <a:tailEnd/>
          </a:ln>
        </p:spPr>
      </p:pic>
      <p:sp>
        <p:nvSpPr>
          <p:cNvPr id="22" name="Прямоугольник 21"/>
          <p:cNvSpPr/>
          <p:nvPr/>
        </p:nvSpPr>
        <p:spPr>
          <a:xfrm>
            <a:off x="539552" y="260648"/>
            <a:ext cx="7992888" cy="369332"/>
          </a:xfrm>
          <a:prstGeom prst="rect">
            <a:avLst/>
          </a:prstGeom>
        </p:spPr>
        <p:txBody>
          <a:bodyPr wrap="square">
            <a:spAutoFit/>
          </a:bodyPr>
          <a:lstStyle/>
          <a:p>
            <a:pPr algn="ctr"/>
            <a:r>
              <a:rPr lang="en-US" dirty="0" err="1" smtClean="0"/>
              <a:t>Thyratron</a:t>
            </a:r>
            <a:r>
              <a:rPr lang="en-US" dirty="0" smtClean="0"/>
              <a:t> generator with lumped forming line (1)</a:t>
            </a:r>
            <a:endParaRPr lang="ru-RU" dirty="0"/>
          </a:p>
        </p:txBody>
      </p:sp>
      <p:pic>
        <p:nvPicPr>
          <p:cNvPr id="23" name="Рисунок 22"/>
          <p:cNvPicPr/>
          <p:nvPr/>
        </p:nvPicPr>
        <p:blipFill>
          <a:blip r:embed="rId3" cstate="print">
            <a:lum bright="-100000" contrast="100000"/>
          </a:blip>
          <a:srcRect/>
          <a:stretch>
            <a:fillRect/>
          </a:stretch>
        </p:blipFill>
        <p:spPr bwMode="auto">
          <a:xfrm>
            <a:off x="827584" y="476672"/>
            <a:ext cx="7560840" cy="2520280"/>
          </a:xfrm>
          <a:prstGeom prst="rect">
            <a:avLst/>
          </a:prstGeom>
          <a:noFill/>
          <a:ln w="9525">
            <a:noFill/>
            <a:miter lim="800000"/>
            <a:headEnd/>
            <a:tailEnd/>
          </a:ln>
        </p:spPr>
      </p:pic>
      <p:sp>
        <p:nvSpPr>
          <p:cNvPr id="24" name="Прямоугольник 23"/>
          <p:cNvSpPr/>
          <p:nvPr/>
        </p:nvSpPr>
        <p:spPr>
          <a:xfrm>
            <a:off x="899592" y="2924944"/>
            <a:ext cx="7056784" cy="307777"/>
          </a:xfrm>
          <a:prstGeom prst="rect">
            <a:avLst/>
          </a:prstGeom>
        </p:spPr>
        <p:txBody>
          <a:bodyPr wrap="square">
            <a:spAutoFit/>
          </a:bodyPr>
          <a:lstStyle/>
          <a:p>
            <a:pPr algn="ctr"/>
            <a:r>
              <a:rPr lang="en-US" sz="1400" dirty="0" smtClean="0"/>
              <a:t>Scheme of 6-link forming line with corrective capacitance and diode-resistive matching</a:t>
            </a:r>
            <a:endParaRPr lang="ru-RU" sz="1400" dirty="0"/>
          </a:p>
        </p:txBody>
      </p:sp>
      <p:sp>
        <p:nvSpPr>
          <p:cNvPr id="25" name="Прямоугольник 24"/>
          <p:cNvSpPr/>
          <p:nvPr/>
        </p:nvSpPr>
        <p:spPr>
          <a:xfrm>
            <a:off x="3059832" y="5301208"/>
            <a:ext cx="2416687" cy="307777"/>
          </a:xfrm>
          <a:prstGeom prst="rect">
            <a:avLst/>
          </a:prstGeom>
        </p:spPr>
        <p:txBody>
          <a:bodyPr wrap="none">
            <a:spAutoFit/>
          </a:bodyPr>
          <a:lstStyle/>
          <a:p>
            <a:r>
              <a:rPr lang="en-US" sz="1400" dirty="0" smtClean="0"/>
              <a:t>The current pulse in the load</a:t>
            </a:r>
            <a:endParaRPr lang="ru-RU" sz="1400" dirty="0"/>
          </a:p>
        </p:txBody>
      </p:sp>
      <p:sp>
        <p:nvSpPr>
          <p:cNvPr id="26" name="Прямоугольник 25"/>
          <p:cNvSpPr/>
          <p:nvPr/>
        </p:nvSpPr>
        <p:spPr>
          <a:xfrm>
            <a:off x="539552" y="5661248"/>
            <a:ext cx="8208912" cy="830997"/>
          </a:xfrm>
          <a:prstGeom prst="rect">
            <a:avLst/>
          </a:prstGeom>
        </p:spPr>
        <p:txBody>
          <a:bodyPr wrap="square">
            <a:spAutoFit/>
          </a:bodyPr>
          <a:lstStyle/>
          <a:p>
            <a:r>
              <a:rPr lang="en-US" sz="1600" dirty="0" smtClean="0"/>
              <a:t>  Such a scheme allows to form a relatively short falling edge of the current pulse in the inductive load. This is very important for injection systems. The disadvantage is two after pulses with an amplitude of a few percent of the main pulse.</a:t>
            </a:r>
            <a:endParaRPr lang="ru-RU"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23528" y="188640"/>
            <a:ext cx="7992888" cy="369332"/>
          </a:xfrm>
          <a:prstGeom prst="rect">
            <a:avLst/>
          </a:prstGeom>
        </p:spPr>
        <p:txBody>
          <a:bodyPr wrap="square">
            <a:spAutoFit/>
          </a:bodyPr>
          <a:lstStyle/>
          <a:p>
            <a:pPr algn="ctr"/>
            <a:r>
              <a:rPr lang="en-US" dirty="0" smtClean="0"/>
              <a:t> </a:t>
            </a:r>
            <a:endParaRPr lang="ru-RU" dirty="0">
              <a:solidFill>
                <a:srgbClr val="002060"/>
              </a:solidFill>
            </a:endParaRPr>
          </a:p>
        </p:txBody>
      </p:sp>
      <p:sp>
        <p:nvSpPr>
          <p:cNvPr id="11" name="Прямоугольник 10"/>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3"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Rectangle 3"/>
          <p:cNvSpPr>
            <a:spLocks noChangeArrowheads="1"/>
          </p:cNvSpPr>
          <p:nvPr/>
        </p:nvSpPr>
        <p:spPr bwMode="auto">
          <a:xfrm>
            <a:off x="0" y="2905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323528" y="836712"/>
            <a:ext cx="8640960" cy="369332"/>
          </a:xfrm>
          <a:prstGeom prst="rect">
            <a:avLst/>
          </a:prstGeom>
        </p:spPr>
        <p:txBody>
          <a:bodyPr wrap="square">
            <a:spAutoFit/>
          </a:bodyPr>
          <a:lstStyle/>
          <a:p>
            <a:r>
              <a:rPr lang="en-US" dirty="0" smtClean="0"/>
              <a:t>  </a:t>
            </a:r>
            <a:endParaRPr lang="ru-RU" dirty="0"/>
          </a:p>
        </p:txBody>
      </p:sp>
      <p:sp>
        <p:nvSpPr>
          <p:cNvPr id="13" name="Прямоугольник 12"/>
          <p:cNvSpPr/>
          <p:nvPr/>
        </p:nvSpPr>
        <p:spPr>
          <a:xfrm>
            <a:off x="395536" y="188640"/>
            <a:ext cx="8496944" cy="369332"/>
          </a:xfrm>
          <a:prstGeom prst="rect">
            <a:avLst/>
          </a:prstGeom>
        </p:spPr>
        <p:txBody>
          <a:bodyPr wrap="square">
            <a:spAutoFit/>
          </a:bodyPr>
          <a:lstStyle/>
          <a:p>
            <a:pPr algn="ctr"/>
            <a:r>
              <a:rPr lang="en-US" dirty="0" smtClean="0"/>
              <a:t> </a:t>
            </a:r>
            <a:endParaRPr lang="ru-RU" dirty="0"/>
          </a:p>
        </p:txBody>
      </p:sp>
      <p:sp>
        <p:nvSpPr>
          <p:cNvPr id="22" name="Прямоугольник 21"/>
          <p:cNvSpPr/>
          <p:nvPr/>
        </p:nvSpPr>
        <p:spPr>
          <a:xfrm>
            <a:off x="539552" y="260648"/>
            <a:ext cx="7992888" cy="369332"/>
          </a:xfrm>
          <a:prstGeom prst="rect">
            <a:avLst/>
          </a:prstGeom>
        </p:spPr>
        <p:txBody>
          <a:bodyPr wrap="square">
            <a:spAutoFit/>
          </a:bodyPr>
          <a:lstStyle/>
          <a:p>
            <a:pPr algn="ctr"/>
            <a:r>
              <a:rPr lang="en-US" dirty="0" err="1" smtClean="0"/>
              <a:t>Thyratron</a:t>
            </a:r>
            <a:r>
              <a:rPr lang="en-US" dirty="0" smtClean="0"/>
              <a:t> generator with lumped forming line (2)</a:t>
            </a:r>
            <a:endParaRPr lang="ru-RU" dirty="0"/>
          </a:p>
        </p:txBody>
      </p:sp>
      <p:sp>
        <p:nvSpPr>
          <p:cNvPr id="25" name="Прямоугольник 24"/>
          <p:cNvSpPr/>
          <p:nvPr/>
        </p:nvSpPr>
        <p:spPr>
          <a:xfrm>
            <a:off x="3059832" y="5517232"/>
            <a:ext cx="2416687" cy="307777"/>
          </a:xfrm>
          <a:prstGeom prst="rect">
            <a:avLst/>
          </a:prstGeom>
        </p:spPr>
        <p:txBody>
          <a:bodyPr wrap="none">
            <a:spAutoFit/>
          </a:bodyPr>
          <a:lstStyle/>
          <a:p>
            <a:r>
              <a:rPr lang="en-US" sz="1400" dirty="0" smtClean="0"/>
              <a:t>The current pulse in the load</a:t>
            </a:r>
            <a:endParaRPr lang="ru-RU" sz="1400" dirty="0"/>
          </a:p>
        </p:txBody>
      </p:sp>
      <p:sp>
        <p:nvSpPr>
          <p:cNvPr id="14" name="Прямоугольник 13"/>
          <p:cNvSpPr/>
          <p:nvPr/>
        </p:nvSpPr>
        <p:spPr>
          <a:xfrm>
            <a:off x="0" y="764704"/>
            <a:ext cx="9144000" cy="338554"/>
          </a:xfrm>
          <a:prstGeom prst="rect">
            <a:avLst/>
          </a:prstGeom>
        </p:spPr>
        <p:txBody>
          <a:bodyPr wrap="square">
            <a:spAutoFit/>
          </a:bodyPr>
          <a:lstStyle/>
          <a:p>
            <a:r>
              <a:rPr lang="en-US" sz="1600" dirty="0" smtClean="0"/>
              <a:t>Power supply circuit for kicker magnets of NICA Collider injection system with active damping circuit.</a:t>
            </a:r>
            <a:endParaRPr lang="ru-RU" sz="1600" dirty="0"/>
          </a:p>
        </p:txBody>
      </p:sp>
      <p:pic>
        <p:nvPicPr>
          <p:cNvPr id="15" name="Рисунок 14"/>
          <p:cNvPicPr/>
          <p:nvPr/>
        </p:nvPicPr>
        <p:blipFill>
          <a:blip r:embed="rId2" cstate="print">
            <a:lum bright="-100000" contrast="100000"/>
          </a:blip>
          <a:srcRect/>
          <a:stretch>
            <a:fillRect/>
          </a:stretch>
        </p:blipFill>
        <p:spPr bwMode="auto">
          <a:xfrm>
            <a:off x="1691680" y="1052736"/>
            <a:ext cx="5940425" cy="2160240"/>
          </a:xfrm>
          <a:prstGeom prst="rect">
            <a:avLst/>
          </a:prstGeom>
          <a:noFill/>
          <a:ln w="9525">
            <a:noFill/>
            <a:miter lim="800000"/>
            <a:headEnd/>
            <a:tailEnd/>
          </a:ln>
        </p:spPr>
      </p:pic>
      <p:pic>
        <p:nvPicPr>
          <p:cNvPr id="16" name="Рисунок 15"/>
          <p:cNvPicPr/>
          <p:nvPr/>
        </p:nvPicPr>
        <p:blipFill>
          <a:blip r:embed="rId3" cstate="print"/>
          <a:srcRect/>
          <a:stretch>
            <a:fillRect/>
          </a:stretch>
        </p:blipFill>
        <p:spPr bwMode="auto">
          <a:xfrm>
            <a:off x="1259632" y="3140968"/>
            <a:ext cx="6297141" cy="2376264"/>
          </a:xfrm>
          <a:prstGeom prst="rect">
            <a:avLst/>
          </a:prstGeom>
          <a:noFill/>
          <a:ln w="9525">
            <a:noFill/>
            <a:miter lim="800000"/>
            <a:headEnd/>
            <a:tailEnd/>
          </a:ln>
        </p:spPr>
      </p:pic>
      <p:sp>
        <p:nvSpPr>
          <p:cNvPr id="17" name="Прямоугольник 16"/>
          <p:cNvSpPr/>
          <p:nvPr/>
        </p:nvSpPr>
        <p:spPr>
          <a:xfrm>
            <a:off x="827584" y="5805264"/>
            <a:ext cx="7704856" cy="338554"/>
          </a:xfrm>
          <a:prstGeom prst="rect">
            <a:avLst/>
          </a:prstGeom>
        </p:spPr>
        <p:txBody>
          <a:bodyPr wrap="square">
            <a:spAutoFit/>
          </a:bodyPr>
          <a:lstStyle/>
          <a:p>
            <a:r>
              <a:rPr lang="en-US" sz="1600" dirty="0" smtClean="0"/>
              <a:t>The disadvantage of this scheme is the difficulty of the technical implementation.</a:t>
            </a:r>
            <a:endParaRPr lang="ru-RU"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7308304" y="6381328"/>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3"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Rectangle 3"/>
          <p:cNvSpPr>
            <a:spLocks noChangeArrowheads="1"/>
          </p:cNvSpPr>
          <p:nvPr/>
        </p:nvSpPr>
        <p:spPr bwMode="auto">
          <a:xfrm>
            <a:off x="0" y="2905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323528" y="836712"/>
            <a:ext cx="8640960" cy="369332"/>
          </a:xfrm>
          <a:prstGeom prst="rect">
            <a:avLst/>
          </a:prstGeom>
        </p:spPr>
        <p:txBody>
          <a:bodyPr wrap="square">
            <a:spAutoFit/>
          </a:bodyPr>
          <a:lstStyle/>
          <a:p>
            <a:r>
              <a:rPr lang="en-US" dirty="0" smtClean="0"/>
              <a:t>  </a:t>
            </a:r>
            <a:endParaRPr lang="ru-RU" dirty="0"/>
          </a:p>
        </p:txBody>
      </p:sp>
      <p:sp>
        <p:nvSpPr>
          <p:cNvPr id="48555" name="Rectangle 42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8558" name="Rectangle 430"/>
          <p:cNvSpPr>
            <a:spLocks noChangeArrowheads="1"/>
          </p:cNvSpPr>
          <p:nvPr/>
        </p:nvSpPr>
        <p:spPr bwMode="auto">
          <a:xfrm>
            <a:off x="1547664" y="0"/>
            <a:ext cx="576064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Arial" pitchFamily="34" charset="0"/>
                <a:ea typeface="Cambria" pitchFamily="18" charset="0"/>
                <a:cs typeface="Times New Roman" pitchFamily="18" charset="0"/>
              </a:rPr>
              <a:t>"Warm" version of the kicker magnets for Collider</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8559" name="Object 431"/>
          <p:cNvGraphicFramePr>
            <a:graphicFrameLocks noChangeAspect="1"/>
          </p:cNvGraphicFramePr>
          <p:nvPr/>
        </p:nvGraphicFramePr>
        <p:xfrm>
          <a:off x="188738" y="332657"/>
          <a:ext cx="8559726" cy="6046605"/>
        </p:xfrm>
        <a:graphic>
          <a:graphicData uri="http://schemas.openxmlformats.org/presentationml/2006/ole">
            <p:oleObj spid="_x0000_s48559" name="Acrobat Document" r:id="rId3" imgW="22707375" imgH="16039890" progId="AcroExch.Document.DC">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7380312" y="6381328"/>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3"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Rectangle 3"/>
          <p:cNvSpPr>
            <a:spLocks noChangeArrowheads="1"/>
          </p:cNvSpPr>
          <p:nvPr/>
        </p:nvSpPr>
        <p:spPr bwMode="auto">
          <a:xfrm>
            <a:off x="0" y="2905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323528" y="836712"/>
            <a:ext cx="8640960" cy="369332"/>
          </a:xfrm>
          <a:prstGeom prst="rect">
            <a:avLst/>
          </a:prstGeom>
        </p:spPr>
        <p:txBody>
          <a:bodyPr wrap="square">
            <a:spAutoFit/>
          </a:bodyPr>
          <a:lstStyle/>
          <a:p>
            <a:r>
              <a:rPr lang="en-US" dirty="0" smtClean="0"/>
              <a:t>  </a:t>
            </a:r>
            <a:endParaRPr lang="ru-RU" dirty="0"/>
          </a:p>
        </p:txBody>
      </p:sp>
      <p:sp>
        <p:nvSpPr>
          <p:cNvPr id="48555" name="Rectangle 42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8558" name="Rectangle 430"/>
          <p:cNvSpPr>
            <a:spLocks noChangeArrowheads="1"/>
          </p:cNvSpPr>
          <p:nvPr/>
        </p:nvSpPr>
        <p:spPr bwMode="auto">
          <a:xfrm>
            <a:off x="1547664" y="0"/>
            <a:ext cx="576064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Arial" pitchFamily="34" charset="0"/>
                <a:ea typeface="Cambria" pitchFamily="18" charset="0"/>
                <a:cs typeface="Times New Roman" pitchFamily="18" charset="0"/>
              </a:rPr>
              <a:t>“Cold" version of the kicker magnets for Collider</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1207" name="Object 7"/>
          <p:cNvGraphicFramePr>
            <a:graphicFrameLocks noChangeAspect="1"/>
          </p:cNvGraphicFramePr>
          <p:nvPr/>
        </p:nvGraphicFramePr>
        <p:xfrm>
          <a:off x="188738" y="332656"/>
          <a:ext cx="8703742" cy="6148339"/>
        </p:xfrm>
        <a:graphic>
          <a:graphicData uri="http://schemas.openxmlformats.org/presentationml/2006/ole">
            <p:oleObj spid="_x0000_s51207" name="Acrobat Document" r:id="rId3" imgW="22707375" imgH="16039890" progId="AcroExch.Document.DC">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635896" y="260648"/>
            <a:ext cx="1685974" cy="369332"/>
          </a:xfrm>
          <a:prstGeom prst="rect">
            <a:avLst/>
          </a:prstGeom>
        </p:spPr>
        <p:txBody>
          <a:bodyPr wrap="none">
            <a:spAutoFit/>
          </a:bodyPr>
          <a:lstStyle/>
          <a:p>
            <a:r>
              <a:rPr lang="en-US" dirty="0" smtClean="0"/>
              <a:t>CONCLUSION</a:t>
            </a:r>
            <a:endParaRPr lang="ru-RU" dirty="0"/>
          </a:p>
        </p:txBody>
      </p:sp>
      <p:sp>
        <p:nvSpPr>
          <p:cNvPr id="3" name="Прямоугольник 2"/>
          <p:cNvSpPr/>
          <p:nvPr/>
        </p:nvSpPr>
        <p:spPr>
          <a:xfrm>
            <a:off x="107504" y="620688"/>
            <a:ext cx="8784976" cy="646331"/>
          </a:xfrm>
          <a:prstGeom prst="rect">
            <a:avLst/>
          </a:prstGeom>
        </p:spPr>
        <p:txBody>
          <a:bodyPr wrap="square">
            <a:spAutoFit/>
          </a:bodyPr>
          <a:lstStyle/>
          <a:p>
            <a:r>
              <a:rPr lang="en-US" dirty="0" smtClean="0"/>
              <a:t>   In VBLHEP </a:t>
            </a:r>
            <a:r>
              <a:rPr lang="en-US" dirty="0" smtClean="0"/>
              <a:t>JINR for several years </a:t>
            </a:r>
            <a:r>
              <a:rPr lang="en-US" dirty="0" smtClean="0"/>
              <a:t>kicker </a:t>
            </a:r>
            <a:r>
              <a:rPr lang="en-US" dirty="0" smtClean="0"/>
              <a:t>magnets without ferromagnetic </a:t>
            </a:r>
            <a:r>
              <a:rPr lang="en-US" dirty="0" smtClean="0"/>
              <a:t>cores are developed.   </a:t>
            </a:r>
            <a:endParaRPr lang="ru-RU" dirty="0"/>
          </a:p>
        </p:txBody>
      </p:sp>
      <p:sp>
        <p:nvSpPr>
          <p:cNvPr id="9" name="Прямоугольник 8"/>
          <p:cNvSpPr/>
          <p:nvPr/>
        </p:nvSpPr>
        <p:spPr>
          <a:xfrm>
            <a:off x="251520" y="1340768"/>
            <a:ext cx="8568952" cy="1261884"/>
          </a:xfrm>
          <a:prstGeom prst="rect">
            <a:avLst/>
          </a:prstGeom>
        </p:spPr>
        <p:txBody>
          <a:bodyPr wrap="square">
            <a:spAutoFit/>
          </a:bodyPr>
          <a:lstStyle/>
          <a:p>
            <a:r>
              <a:rPr lang="en-US" dirty="0" smtClean="0"/>
              <a:t>  - </a:t>
            </a:r>
            <a:r>
              <a:rPr lang="en-US" dirty="0" smtClean="0"/>
              <a:t>magnets of </a:t>
            </a:r>
            <a:r>
              <a:rPr lang="en-US" dirty="0" smtClean="0"/>
              <a:t>such </a:t>
            </a:r>
            <a:r>
              <a:rPr lang="en-US" dirty="0" smtClean="0"/>
              <a:t>type can be very effective in cases where the working area is significantly less than the full </a:t>
            </a:r>
            <a:r>
              <a:rPr lang="en-US" dirty="0" smtClean="0"/>
              <a:t>aperture</a:t>
            </a:r>
          </a:p>
          <a:p>
            <a:pPr algn="ctr"/>
            <a:endParaRPr lang="ru-RU" sz="4000" b="1" dirty="0"/>
          </a:p>
        </p:txBody>
      </p:sp>
      <p:sp>
        <p:nvSpPr>
          <p:cNvPr id="10" name="Прямоугольник 9"/>
          <p:cNvSpPr/>
          <p:nvPr/>
        </p:nvSpPr>
        <p:spPr>
          <a:xfrm>
            <a:off x="467544" y="2276872"/>
            <a:ext cx="8568952" cy="369332"/>
          </a:xfrm>
          <a:prstGeom prst="rect">
            <a:avLst/>
          </a:prstGeom>
        </p:spPr>
        <p:txBody>
          <a:bodyPr wrap="square">
            <a:spAutoFit/>
          </a:bodyPr>
          <a:lstStyle/>
          <a:p>
            <a:r>
              <a:rPr lang="en-US" dirty="0" smtClean="0"/>
              <a:t>- magnets of </a:t>
            </a:r>
            <a:r>
              <a:rPr lang="en-US" dirty="0" smtClean="0"/>
              <a:t>such </a:t>
            </a:r>
            <a:r>
              <a:rPr lang="en-US" dirty="0" smtClean="0"/>
              <a:t>type can operate at cryogenic temperatures</a:t>
            </a:r>
            <a:endParaRPr lang="ru-RU" dirty="0"/>
          </a:p>
        </p:txBody>
      </p:sp>
      <p:sp>
        <p:nvSpPr>
          <p:cNvPr id="11" name="Прямоугольник 10"/>
          <p:cNvSpPr/>
          <p:nvPr/>
        </p:nvSpPr>
        <p:spPr>
          <a:xfrm>
            <a:off x="4139952" y="1700808"/>
            <a:ext cx="576064" cy="707886"/>
          </a:xfrm>
          <a:prstGeom prst="rect">
            <a:avLst/>
          </a:prstGeom>
        </p:spPr>
        <p:txBody>
          <a:bodyPr wrap="square">
            <a:spAutoFit/>
          </a:bodyPr>
          <a:lstStyle/>
          <a:p>
            <a:pPr algn="ctr"/>
            <a:r>
              <a:rPr lang="en-US" sz="4000" b="1" dirty="0" smtClean="0"/>
              <a:t>+</a:t>
            </a:r>
          </a:p>
        </p:txBody>
      </p:sp>
      <p:sp>
        <p:nvSpPr>
          <p:cNvPr id="12" name="Прямоугольник 11"/>
          <p:cNvSpPr/>
          <p:nvPr/>
        </p:nvSpPr>
        <p:spPr>
          <a:xfrm>
            <a:off x="4211960" y="2492896"/>
            <a:ext cx="468398" cy="707886"/>
          </a:xfrm>
          <a:prstGeom prst="rect">
            <a:avLst/>
          </a:prstGeom>
        </p:spPr>
        <p:txBody>
          <a:bodyPr wrap="none">
            <a:spAutoFit/>
          </a:bodyPr>
          <a:lstStyle/>
          <a:p>
            <a:pPr algn="ctr"/>
            <a:r>
              <a:rPr lang="en-US" sz="4000" b="1" dirty="0" smtClean="0"/>
              <a:t>=</a:t>
            </a:r>
            <a:endParaRPr lang="en-US" sz="4000" b="1" dirty="0" smtClean="0"/>
          </a:p>
        </p:txBody>
      </p:sp>
      <p:sp>
        <p:nvSpPr>
          <p:cNvPr id="13" name="Прямоугольник 12"/>
          <p:cNvSpPr/>
          <p:nvPr/>
        </p:nvSpPr>
        <p:spPr>
          <a:xfrm>
            <a:off x="323528" y="3105835"/>
            <a:ext cx="8496944" cy="400110"/>
          </a:xfrm>
          <a:prstGeom prst="rect">
            <a:avLst/>
          </a:prstGeom>
        </p:spPr>
        <p:txBody>
          <a:bodyPr wrap="square">
            <a:spAutoFit/>
          </a:bodyPr>
          <a:lstStyle/>
          <a:p>
            <a:r>
              <a:rPr lang="en-US" b="1" dirty="0" smtClean="0"/>
              <a:t>    </a:t>
            </a:r>
            <a:r>
              <a:rPr lang="en-US" sz="2000" b="1" dirty="0" smtClean="0"/>
              <a:t>- </a:t>
            </a:r>
            <a:r>
              <a:rPr lang="en-US" sz="2000" b="1" dirty="0" smtClean="0"/>
              <a:t>magnets of </a:t>
            </a:r>
            <a:r>
              <a:rPr lang="en-US" sz="2000" b="1" dirty="0" smtClean="0"/>
              <a:t>such </a:t>
            </a:r>
            <a:r>
              <a:rPr lang="en-US" sz="2000" b="1" dirty="0" smtClean="0"/>
              <a:t>type meet the requirements of the NICA project</a:t>
            </a:r>
            <a:endParaRPr lang="ru-RU" sz="2000" b="1" dirty="0"/>
          </a:p>
        </p:txBody>
      </p:sp>
      <p:sp>
        <p:nvSpPr>
          <p:cNvPr id="14" name="Прямоугольник 13"/>
          <p:cNvSpPr/>
          <p:nvPr/>
        </p:nvSpPr>
        <p:spPr>
          <a:xfrm>
            <a:off x="395536" y="3645024"/>
            <a:ext cx="8496944" cy="646331"/>
          </a:xfrm>
          <a:prstGeom prst="rect">
            <a:avLst/>
          </a:prstGeom>
        </p:spPr>
        <p:txBody>
          <a:bodyPr wrap="square">
            <a:spAutoFit/>
          </a:bodyPr>
          <a:lstStyle/>
          <a:p>
            <a:r>
              <a:rPr lang="en-US" dirty="0" smtClean="0"/>
              <a:t>  Magnets </a:t>
            </a:r>
            <a:r>
              <a:rPr lang="en-US" dirty="0" smtClean="0"/>
              <a:t>of </a:t>
            </a:r>
            <a:r>
              <a:rPr lang="en-US" dirty="0" smtClean="0"/>
              <a:t>such </a:t>
            </a:r>
            <a:r>
              <a:rPr lang="en-US" dirty="0" smtClean="0"/>
              <a:t>type are manufactured </a:t>
            </a:r>
            <a:r>
              <a:rPr lang="en-US" dirty="0" smtClean="0"/>
              <a:t>for </a:t>
            </a:r>
            <a:r>
              <a:rPr lang="en-US" dirty="0" smtClean="0"/>
              <a:t>the </a:t>
            </a:r>
            <a:r>
              <a:rPr lang="en-US" dirty="0" smtClean="0"/>
              <a:t>output </a:t>
            </a:r>
            <a:r>
              <a:rPr lang="en-US" dirty="0" smtClean="0"/>
              <a:t>system </a:t>
            </a:r>
            <a:r>
              <a:rPr lang="en-US" dirty="0" smtClean="0"/>
              <a:t>of </a:t>
            </a:r>
            <a:r>
              <a:rPr lang="en-US" dirty="0" smtClean="0"/>
              <a:t>the ion </a:t>
            </a:r>
            <a:r>
              <a:rPr lang="en-US" dirty="0" smtClean="0"/>
              <a:t>beams </a:t>
            </a:r>
            <a:r>
              <a:rPr lang="en-US" dirty="0" smtClean="0"/>
              <a:t>of the NUCLOTRON BOOSTER</a:t>
            </a:r>
            <a:endParaRPr lang="ru-RU" dirty="0"/>
          </a:p>
        </p:txBody>
      </p:sp>
      <p:sp>
        <p:nvSpPr>
          <p:cNvPr id="17" name="Прямоугольник 16"/>
          <p:cNvSpPr/>
          <p:nvPr/>
        </p:nvSpPr>
        <p:spPr>
          <a:xfrm>
            <a:off x="539552" y="4437112"/>
            <a:ext cx="8352928" cy="646331"/>
          </a:xfrm>
          <a:prstGeom prst="rect">
            <a:avLst/>
          </a:prstGeom>
        </p:spPr>
        <p:txBody>
          <a:bodyPr wrap="square">
            <a:spAutoFit/>
          </a:bodyPr>
          <a:lstStyle/>
          <a:p>
            <a:r>
              <a:rPr lang="en-US" dirty="0" smtClean="0"/>
              <a:t>  Magnets </a:t>
            </a:r>
            <a:r>
              <a:rPr lang="en-US" dirty="0" smtClean="0"/>
              <a:t>of such type are </a:t>
            </a:r>
            <a:r>
              <a:rPr lang="en-US" dirty="0" smtClean="0"/>
              <a:t>currently </a:t>
            </a:r>
            <a:r>
              <a:rPr lang="en-US" dirty="0" smtClean="0"/>
              <a:t>being developed </a:t>
            </a:r>
            <a:r>
              <a:rPr lang="en-US" dirty="0" smtClean="0"/>
              <a:t>for injection and extraction systems of </a:t>
            </a:r>
            <a:r>
              <a:rPr lang="en-US" dirty="0" smtClean="0"/>
              <a:t>the </a:t>
            </a:r>
            <a:r>
              <a:rPr lang="en-US" dirty="0" smtClean="0"/>
              <a:t>NUCLOTRON and COLLIDER of NICA project</a:t>
            </a:r>
            <a:endParaRPr lang="ru-RU" dirty="0"/>
          </a:p>
        </p:txBody>
      </p:sp>
      <p:sp>
        <p:nvSpPr>
          <p:cNvPr id="18" name="Прямоугольник 17"/>
          <p:cNvSpPr/>
          <p:nvPr/>
        </p:nvSpPr>
        <p:spPr>
          <a:xfrm>
            <a:off x="7380312" y="6381328"/>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380312" y="6381328"/>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4" name="Прямоугольник 3"/>
          <p:cNvSpPr/>
          <p:nvPr/>
        </p:nvSpPr>
        <p:spPr>
          <a:xfrm>
            <a:off x="2051720" y="1988840"/>
            <a:ext cx="5307992" cy="707886"/>
          </a:xfrm>
          <a:prstGeom prst="rect">
            <a:avLst/>
          </a:prstGeom>
        </p:spPr>
        <p:txBody>
          <a:bodyPr wrap="none">
            <a:spAutoFit/>
          </a:bodyPr>
          <a:lstStyle/>
          <a:p>
            <a:r>
              <a:rPr lang="en-US" sz="4000" dirty="0" smtClean="0">
                <a:solidFill>
                  <a:srgbClr val="00B050"/>
                </a:solidFill>
              </a:rPr>
              <a:t>Thank you for listening</a:t>
            </a:r>
            <a:endParaRPr lang="ru-RU" sz="4000" dirty="0">
              <a:solidFill>
                <a:srgbClr val="00B05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03648" y="3210226"/>
            <a:ext cx="6143014" cy="984885"/>
          </a:xfrm>
          <a:prstGeom prst="rect">
            <a:avLst/>
          </a:prstGeom>
        </p:spPr>
        <p:txBody>
          <a:bodyPr wrap="square">
            <a:spAutoFit/>
          </a:bodyPr>
          <a:lstStyle/>
          <a:p>
            <a:pPr algn="ctr"/>
            <a:r>
              <a:rPr lang="en-US" sz="1600" b="1" dirty="0" smtClean="0">
                <a:latin typeface="Arial" pitchFamily="34" charset="0"/>
                <a:cs typeface="Arial" pitchFamily="34" charset="0"/>
              </a:rPr>
              <a:t>Main feature</a:t>
            </a:r>
            <a:endParaRPr lang="ru-RU" sz="1600" b="1" dirty="0" smtClean="0">
              <a:latin typeface="Arial" pitchFamily="34" charset="0"/>
              <a:cs typeface="Arial" pitchFamily="34" charset="0"/>
            </a:endParaRPr>
          </a:p>
          <a:p>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magnetic </a:t>
            </a:r>
            <a:r>
              <a:rPr lang="en-US" sz="1400" dirty="0" smtClean="0">
                <a:latin typeface="Times New Roman" panose="02020603050405020304" pitchFamily="18" charset="0"/>
                <a:cs typeface="Times New Roman" panose="02020603050405020304" pitchFamily="18" charset="0"/>
              </a:rPr>
              <a:t>core with ferrite as </a:t>
            </a:r>
            <a:r>
              <a:rPr lang="en-US" sz="1400" dirty="0">
                <a:latin typeface="Times New Roman" panose="02020603050405020304" pitchFamily="18" charset="0"/>
                <a:cs typeface="Times New Roman" panose="02020603050405020304" pitchFamily="18" charset="0"/>
              </a:rPr>
              <a:t>a </a:t>
            </a:r>
            <a:r>
              <a:rPr lang="en-US" sz="1400" dirty="0" smtClean="0">
                <a:latin typeface="Times New Roman" panose="02020603050405020304" pitchFamily="18" charset="0"/>
                <a:cs typeface="Times New Roman" panose="02020603050405020304" pitchFamily="18" charset="0"/>
              </a:rPr>
              <a:t>material</a:t>
            </a:r>
          </a:p>
          <a:p>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   - ceramic </a:t>
            </a:r>
            <a:r>
              <a:rPr lang="en-US" sz="1400" dirty="0">
                <a:latin typeface="Times New Roman" panose="02020603050405020304" pitchFamily="18" charset="0"/>
                <a:cs typeface="Times New Roman" panose="02020603050405020304" pitchFamily="18" charset="0"/>
              </a:rPr>
              <a:t>vacuum chamber with semi-conductive coating on the </a:t>
            </a:r>
            <a:r>
              <a:rPr lang="en-US" sz="1400" dirty="0" smtClean="0">
                <a:latin typeface="Times New Roman" panose="02020603050405020304" pitchFamily="18" charset="0"/>
                <a:cs typeface="Times New Roman" panose="02020603050405020304" pitchFamily="18" charset="0"/>
              </a:rPr>
              <a:t>inside</a:t>
            </a:r>
          </a:p>
          <a:p>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current conductors outside the ceramic </a:t>
            </a:r>
            <a:r>
              <a:rPr lang="en-US" sz="1400" dirty="0" smtClean="0">
                <a:latin typeface="Times New Roman" panose="02020603050405020304" pitchFamily="18" charset="0"/>
                <a:cs typeface="Times New Roman" panose="02020603050405020304" pitchFamily="18" charset="0"/>
              </a:rPr>
              <a:t>chamber </a:t>
            </a:r>
            <a:endParaRPr lang="ru-RU" sz="1400" b="1" dirty="0" smtClean="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7305097" y="6309320"/>
            <a:ext cx="1631665" cy="369332"/>
          </a:xfrm>
          <a:prstGeom prst="rect">
            <a:avLst/>
          </a:prstGeom>
        </p:spPr>
        <p:txBody>
          <a:bodyPr wrap="none">
            <a:spAutoFit/>
          </a:bodyPr>
          <a:lstStyle/>
          <a:p>
            <a:pPr algn="r"/>
            <a:r>
              <a:rPr lang="ru-RU" i="1" dirty="0" err="1">
                <a:solidFill>
                  <a:schemeClr val="bg2">
                    <a:lumMod val="50000"/>
                  </a:schemeClr>
                </a:solidFill>
              </a:rPr>
              <a:t>Созополь</a:t>
            </a:r>
            <a:r>
              <a:rPr lang="ru-RU" i="1" dirty="0">
                <a:solidFill>
                  <a:schemeClr val="bg2">
                    <a:lumMod val="50000"/>
                  </a:schemeClr>
                </a:solidFill>
              </a:rPr>
              <a:t> </a:t>
            </a:r>
            <a:r>
              <a:rPr lang="ru-RU" i="1" dirty="0" smtClean="0">
                <a:solidFill>
                  <a:schemeClr val="bg2">
                    <a:lumMod val="50000"/>
                  </a:schemeClr>
                </a:solidFill>
              </a:rPr>
              <a:t>2018</a:t>
            </a:r>
            <a:endParaRPr lang="ru-RU" i="1" dirty="0">
              <a:solidFill>
                <a:schemeClr val="bg2">
                  <a:lumMod val="50000"/>
                </a:schemeClr>
              </a:solidFill>
            </a:endParaRP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l="3273" r="3273"/>
          <a:stretch>
            <a:fillRect/>
          </a:stretch>
        </p:blipFill>
        <p:spPr bwMode="auto">
          <a:xfrm>
            <a:off x="2679080" y="404664"/>
            <a:ext cx="3668611" cy="2467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Прямоугольник 3"/>
          <p:cNvSpPr/>
          <p:nvPr/>
        </p:nvSpPr>
        <p:spPr>
          <a:xfrm>
            <a:off x="2843838" y="30930"/>
            <a:ext cx="3121367" cy="461665"/>
          </a:xfrm>
          <a:prstGeom prst="rect">
            <a:avLst/>
          </a:prstGeom>
        </p:spPr>
        <p:txBody>
          <a:bodyPr wrap="none">
            <a:spAutoFit/>
          </a:bodyPr>
          <a:lstStyle/>
          <a:p>
            <a:r>
              <a:rPr lang="en-US" sz="2400" dirty="0" smtClean="0">
                <a:solidFill>
                  <a:srgbClr val="0070C0"/>
                </a:solidFill>
                <a:latin typeface="Times New Roman" panose="02020603050405020304" pitchFamily="18" charset="0"/>
                <a:ea typeface="Times New Roman" panose="02020603050405020304" pitchFamily="18" charset="0"/>
              </a:rPr>
              <a:t>Standard kicker</a:t>
            </a:r>
            <a:r>
              <a:rPr lang="en-US" sz="2400" dirty="0" smtClean="0"/>
              <a:t> </a:t>
            </a:r>
            <a:r>
              <a:rPr lang="en-US" sz="2400" dirty="0" smtClean="0">
                <a:solidFill>
                  <a:srgbClr val="0070C0"/>
                </a:solidFill>
                <a:latin typeface="Times New Roman" panose="02020603050405020304" pitchFamily="18" charset="0"/>
                <a:ea typeface="Times New Roman" panose="02020603050405020304" pitchFamily="18" charset="0"/>
              </a:rPr>
              <a:t>module</a:t>
            </a:r>
            <a:endParaRPr lang="ru-RU" sz="2400" dirty="0">
              <a:solidFill>
                <a:srgbClr val="0070C0"/>
              </a:solidFill>
            </a:endParaRPr>
          </a:p>
        </p:txBody>
      </p:sp>
      <p:sp>
        <p:nvSpPr>
          <p:cNvPr id="5" name="Прямоугольник 4"/>
          <p:cNvSpPr/>
          <p:nvPr/>
        </p:nvSpPr>
        <p:spPr>
          <a:xfrm>
            <a:off x="2123728" y="2871672"/>
            <a:ext cx="4572000" cy="338554"/>
          </a:xfrm>
          <a:prstGeom prst="rect">
            <a:avLst/>
          </a:prstGeom>
        </p:spPr>
        <p:txBody>
          <a:bodyPr>
            <a:spAutoFit/>
          </a:bodyPr>
          <a:lstStyle/>
          <a:p>
            <a:pPr algn="ctr">
              <a:spcAft>
                <a:spcPts val="0"/>
              </a:spcAft>
            </a:pPr>
            <a:r>
              <a:rPr lang="en-US" sz="1600" dirty="0">
                <a:solidFill>
                  <a:srgbClr val="0070C0"/>
                </a:solidFill>
                <a:latin typeface="Times New Roman" panose="02020603050405020304" pitchFamily="18" charset="0"/>
                <a:ea typeface="Times New Roman" panose="02020603050405020304" pitchFamily="18" charset="0"/>
              </a:rPr>
              <a:t>Cross</a:t>
            </a:r>
            <a:r>
              <a:rPr lang="ru-RU" sz="1600" dirty="0">
                <a:solidFill>
                  <a:srgbClr val="0070C0"/>
                </a:solidFill>
                <a:latin typeface="Times New Roman" panose="02020603050405020304" pitchFamily="18" charset="0"/>
                <a:ea typeface="Times New Roman" panose="02020603050405020304" pitchFamily="18" charset="0"/>
              </a:rPr>
              <a:t>-</a:t>
            </a:r>
            <a:r>
              <a:rPr lang="en-US" sz="1600" dirty="0">
                <a:solidFill>
                  <a:srgbClr val="0070C0"/>
                </a:solidFill>
                <a:latin typeface="Times New Roman" panose="02020603050405020304" pitchFamily="18" charset="0"/>
                <a:ea typeface="Times New Roman" panose="02020603050405020304" pitchFamily="18" charset="0"/>
              </a:rPr>
              <a:t>section of </a:t>
            </a:r>
            <a:r>
              <a:rPr lang="en-US" sz="1600" dirty="0" smtClean="0">
                <a:solidFill>
                  <a:srgbClr val="0070C0"/>
                </a:solidFill>
                <a:latin typeface="Times New Roman" panose="02020603050405020304" pitchFamily="18" charset="0"/>
                <a:ea typeface="Times New Roman" panose="02020603050405020304" pitchFamily="18" charset="0"/>
              </a:rPr>
              <a:t>typical </a:t>
            </a:r>
            <a:r>
              <a:rPr lang="en-US" sz="1600" dirty="0">
                <a:solidFill>
                  <a:srgbClr val="0070C0"/>
                </a:solidFill>
                <a:latin typeface="Times New Roman" panose="02020603050405020304" pitchFamily="18" charset="0"/>
                <a:ea typeface="Times New Roman" panose="02020603050405020304" pitchFamily="18" charset="0"/>
              </a:rPr>
              <a:t>module</a:t>
            </a:r>
            <a:r>
              <a:rPr lang="ru-RU" sz="1600" dirty="0">
                <a:solidFill>
                  <a:srgbClr val="0070C0"/>
                </a:solidFill>
                <a:latin typeface="Times New Roman" panose="02020603050405020304" pitchFamily="18" charset="0"/>
                <a:ea typeface="Times New Roman" panose="02020603050405020304" pitchFamily="18" charset="0"/>
              </a:rPr>
              <a:t>. </a:t>
            </a:r>
          </a:p>
        </p:txBody>
      </p:sp>
      <p:sp>
        <p:nvSpPr>
          <p:cNvPr id="6" name="Прямоугольник 5"/>
          <p:cNvSpPr/>
          <p:nvPr/>
        </p:nvSpPr>
        <p:spPr>
          <a:xfrm>
            <a:off x="1562431" y="4223451"/>
            <a:ext cx="5684180" cy="1015663"/>
          </a:xfrm>
          <a:prstGeom prst="rect">
            <a:avLst/>
          </a:prstGeom>
        </p:spPr>
        <p:txBody>
          <a:bodyPr wrap="square">
            <a:spAutoFit/>
          </a:bodyPr>
          <a:lstStyle/>
          <a:p>
            <a:pPr algn="ctr"/>
            <a:r>
              <a:rPr lang="en-US" b="1" dirty="0" smtClean="0"/>
              <a:t>Advantages</a:t>
            </a:r>
          </a:p>
          <a:p>
            <a:pPr marL="285750" indent="-285750">
              <a:buFontTx/>
              <a:buChar char="-"/>
            </a:pPr>
            <a:r>
              <a:rPr lang="en-US" sz="1400" dirty="0" smtClean="0">
                <a:latin typeface="Times New Roman" panose="02020603050405020304" pitchFamily="18" charset="0"/>
                <a:cs typeface="Times New Roman" panose="02020603050405020304" pitchFamily="18" charset="0"/>
              </a:rPr>
              <a:t>high </a:t>
            </a:r>
            <a:r>
              <a:rPr lang="en-US" sz="1400" dirty="0">
                <a:latin typeface="Times New Roman" panose="02020603050405020304" pitchFamily="18" charset="0"/>
                <a:cs typeface="Times New Roman" panose="02020603050405020304" pitchFamily="18" charset="0"/>
              </a:rPr>
              <a:t>uniformity of the magnetic field throughout the vacuum </a:t>
            </a:r>
            <a:r>
              <a:rPr lang="en-US" sz="1400" dirty="0" smtClean="0">
                <a:latin typeface="Times New Roman" panose="02020603050405020304" pitchFamily="18" charset="0"/>
                <a:cs typeface="Times New Roman" panose="02020603050405020304" pitchFamily="18" charset="0"/>
              </a:rPr>
              <a:t>volume</a:t>
            </a:r>
          </a:p>
          <a:p>
            <a:pPr marL="285750" indent="-285750">
              <a:buFontTx/>
              <a:buChar char="-"/>
            </a:pPr>
            <a:r>
              <a:rPr lang="en-US" sz="1400" dirty="0">
                <a:latin typeface="Times New Roman" panose="02020603050405020304" pitchFamily="18" charset="0"/>
                <a:cs typeface="Times New Roman" panose="02020603050405020304" pitchFamily="18" charset="0"/>
              </a:rPr>
              <a:t>the current-carrying conductors are located outside the vacuum </a:t>
            </a:r>
            <a:r>
              <a:rPr lang="en-US" sz="1400" dirty="0" smtClean="0">
                <a:latin typeface="Times New Roman" panose="02020603050405020304" pitchFamily="18" charset="0"/>
                <a:cs typeface="Times New Roman" panose="02020603050405020304" pitchFamily="18" charset="0"/>
              </a:rPr>
              <a:t>chamber</a:t>
            </a:r>
          </a:p>
          <a:p>
            <a:pPr marL="285750" indent="-285750">
              <a:buFontTx/>
              <a:buChar char="-"/>
            </a:pPr>
            <a:r>
              <a:rPr lang="en-US" sz="1400" dirty="0">
                <a:latin typeface="Times New Roman" panose="02020603050405020304" pitchFamily="18" charset="0"/>
                <a:cs typeface="Times New Roman" panose="02020603050405020304" pitchFamily="18" charset="0"/>
              </a:rPr>
              <a:t>high efficiency </a:t>
            </a:r>
            <a:r>
              <a:rPr lang="en-US" sz="1400" dirty="0" smtClean="0">
                <a:latin typeface="Times New Roman" panose="02020603050405020304" pitchFamily="18" charset="0"/>
                <a:cs typeface="Times New Roman" panose="02020603050405020304" pitchFamily="18" charset="0"/>
              </a:rPr>
              <a:t>(there is no </a:t>
            </a:r>
            <a:r>
              <a:rPr lang="en-US" sz="1400" dirty="0">
                <a:latin typeface="Times New Roman" panose="02020603050405020304" pitchFamily="18" charset="0"/>
                <a:cs typeface="Times New Roman" panose="02020603050405020304" pitchFamily="18" charset="0"/>
              </a:rPr>
              <a:t>scattered magnetic fields)</a:t>
            </a:r>
            <a:endParaRPr lang="ru-RU" sz="14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562431" y="5239114"/>
            <a:ext cx="5817882" cy="800219"/>
          </a:xfrm>
          <a:prstGeom prst="rect">
            <a:avLst/>
          </a:prstGeom>
        </p:spPr>
        <p:txBody>
          <a:bodyPr wrap="square">
            <a:spAutoFit/>
          </a:bodyPr>
          <a:lstStyle/>
          <a:p>
            <a:pPr algn="ctr"/>
            <a:r>
              <a:rPr lang="en-US" b="1" dirty="0" smtClean="0"/>
              <a:t>Disadvantages</a:t>
            </a:r>
            <a:endParaRPr lang="en-US" b="1" dirty="0"/>
          </a:p>
          <a:p>
            <a:pPr marL="285750" indent="-285750">
              <a:buFontTx/>
              <a:buChar char="-"/>
            </a:pPr>
            <a:r>
              <a:rPr lang="en-US" sz="1400" b="1" dirty="0">
                <a:latin typeface="Times New Roman" panose="02020603050405020304" pitchFamily="18" charset="0"/>
                <a:cs typeface="Times New Roman" panose="02020603050405020304" pitchFamily="18" charset="0"/>
              </a:rPr>
              <a:t>extremely </a:t>
            </a:r>
            <a:r>
              <a:rPr lang="en-US" sz="1400" b="1" dirty="0" smtClean="0">
                <a:latin typeface="Times New Roman" panose="02020603050405020304" pitchFamily="18" charset="0"/>
                <a:cs typeface="Times New Roman" panose="02020603050405020304" pitchFamily="18" charset="0"/>
              </a:rPr>
              <a:t>expensive</a:t>
            </a:r>
          </a:p>
          <a:p>
            <a:pPr marL="285750" indent="-285750">
              <a:buFontTx/>
              <a:buChar char="-"/>
            </a:pPr>
            <a:r>
              <a:rPr lang="en-US" sz="1400" b="1" dirty="0">
                <a:latin typeface="Times New Roman" panose="02020603050405020304" pitchFamily="18" charset="0"/>
                <a:cs typeface="Times New Roman" panose="02020603050405020304" pitchFamily="18" charset="0"/>
              </a:rPr>
              <a:t>i</a:t>
            </a:r>
            <a:r>
              <a:rPr lang="en-US" sz="1400" b="1" dirty="0" smtClean="0">
                <a:latin typeface="Times New Roman" panose="02020603050405020304" pitchFamily="18" charset="0"/>
                <a:cs typeface="Times New Roman" panose="02020603050405020304" pitchFamily="18" charset="0"/>
              </a:rPr>
              <a:t>t does </a:t>
            </a:r>
            <a:r>
              <a:rPr lang="en-US" sz="1400" b="1" dirty="0">
                <a:latin typeface="Times New Roman" panose="02020603050405020304" pitchFamily="18" charset="0"/>
                <a:cs typeface="Times New Roman" panose="02020603050405020304" pitchFamily="18" charset="0"/>
              </a:rPr>
              <a:t>not work at cryogenic temperatures</a:t>
            </a:r>
            <a:endParaRPr lang="ru-RU" sz="1400" b="1"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7308304" y="6309320"/>
            <a:ext cx="1631665" cy="369332"/>
          </a:xfrm>
          <a:prstGeom prst="rect">
            <a:avLst/>
          </a:prstGeom>
        </p:spPr>
        <p:txBody>
          <a:bodyPr wrap="none">
            <a:spAutoFit/>
          </a:bodyPr>
          <a:lstStyle/>
          <a:p>
            <a:pPr algn="r"/>
            <a:r>
              <a:rPr lang="ru-RU" i="1" dirty="0" err="1">
                <a:solidFill>
                  <a:schemeClr val="bg2">
                    <a:lumMod val="50000"/>
                  </a:schemeClr>
                </a:solidFill>
              </a:rPr>
              <a:t>Созополь</a:t>
            </a:r>
            <a:r>
              <a:rPr lang="ru-RU" i="1" dirty="0">
                <a:solidFill>
                  <a:schemeClr val="bg2">
                    <a:lumMod val="50000"/>
                  </a:schemeClr>
                </a:solidFill>
              </a:rPr>
              <a:t> </a:t>
            </a:r>
            <a:r>
              <a:rPr lang="ru-RU" i="1" dirty="0" smtClean="0">
                <a:solidFill>
                  <a:schemeClr val="bg2">
                    <a:lumMod val="50000"/>
                  </a:schemeClr>
                </a:solidFill>
              </a:rPr>
              <a:t>2018</a:t>
            </a:r>
            <a:endParaRPr lang="ru-RU" i="1" dirty="0">
              <a:solidFill>
                <a:schemeClr val="bg2">
                  <a:lumMod val="50000"/>
                </a:schemeClr>
              </a:solidFill>
            </a:endParaRPr>
          </a:p>
        </p:txBody>
      </p:sp>
      <p:sp>
        <p:nvSpPr>
          <p:cNvPr id="10" name="Прямоугольник 9"/>
          <p:cNvSpPr/>
          <p:nvPr/>
        </p:nvSpPr>
        <p:spPr>
          <a:xfrm>
            <a:off x="1403648" y="3212976"/>
            <a:ext cx="6143014" cy="984885"/>
          </a:xfrm>
          <a:prstGeom prst="rect">
            <a:avLst/>
          </a:prstGeom>
        </p:spPr>
        <p:txBody>
          <a:bodyPr wrap="square">
            <a:spAutoFit/>
          </a:bodyPr>
          <a:lstStyle/>
          <a:p>
            <a:pPr algn="ctr"/>
            <a:r>
              <a:rPr lang="en-US" sz="1600" b="1" dirty="0" smtClean="0">
                <a:latin typeface="Arial" pitchFamily="34" charset="0"/>
                <a:cs typeface="Arial" pitchFamily="34" charset="0"/>
              </a:rPr>
              <a:t>Main feature</a:t>
            </a:r>
            <a:endParaRPr lang="ru-RU" sz="1600" b="1" dirty="0" smtClean="0">
              <a:latin typeface="Arial" pitchFamily="34" charset="0"/>
              <a:cs typeface="Arial" pitchFamily="34" charset="0"/>
            </a:endParaRPr>
          </a:p>
          <a:p>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magnetic </a:t>
            </a:r>
            <a:r>
              <a:rPr lang="en-US" sz="1400" dirty="0" smtClean="0">
                <a:latin typeface="Times New Roman" panose="02020603050405020304" pitchFamily="18" charset="0"/>
                <a:cs typeface="Times New Roman" panose="02020603050405020304" pitchFamily="18" charset="0"/>
              </a:rPr>
              <a:t>core with ferrite as </a:t>
            </a:r>
            <a:r>
              <a:rPr lang="en-US" sz="1400" dirty="0">
                <a:latin typeface="Times New Roman" panose="02020603050405020304" pitchFamily="18" charset="0"/>
                <a:cs typeface="Times New Roman" panose="02020603050405020304" pitchFamily="18" charset="0"/>
              </a:rPr>
              <a:t>a </a:t>
            </a:r>
            <a:r>
              <a:rPr lang="en-US" sz="1400" dirty="0" smtClean="0">
                <a:latin typeface="Times New Roman" panose="02020603050405020304" pitchFamily="18" charset="0"/>
                <a:cs typeface="Times New Roman" panose="02020603050405020304" pitchFamily="18" charset="0"/>
              </a:rPr>
              <a:t>material</a:t>
            </a:r>
          </a:p>
          <a:p>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   - ceramic </a:t>
            </a:r>
            <a:r>
              <a:rPr lang="en-US" sz="1400" dirty="0">
                <a:latin typeface="Times New Roman" panose="02020603050405020304" pitchFamily="18" charset="0"/>
                <a:cs typeface="Times New Roman" panose="02020603050405020304" pitchFamily="18" charset="0"/>
              </a:rPr>
              <a:t>vacuum chamber with semi-conductive coating on the </a:t>
            </a:r>
            <a:r>
              <a:rPr lang="en-US" sz="1400" dirty="0" smtClean="0">
                <a:latin typeface="Times New Roman" panose="02020603050405020304" pitchFamily="18" charset="0"/>
                <a:cs typeface="Times New Roman" panose="02020603050405020304" pitchFamily="18" charset="0"/>
              </a:rPr>
              <a:t>inside</a:t>
            </a:r>
          </a:p>
          <a:p>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current conductors outside the ceramic </a:t>
            </a:r>
            <a:r>
              <a:rPr lang="en-US" sz="1400" dirty="0" smtClean="0">
                <a:latin typeface="Times New Roman" panose="02020603050405020304" pitchFamily="18" charset="0"/>
                <a:cs typeface="Times New Roman" panose="02020603050405020304" pitchFamily="18" charset="0"/>
              </a:rPr>
              <a:t>chamber </a:t>
            </a:r>
            <a:endParaRPr lang="ru-RU" sz="1400" b="1"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pic>
        <p:nvPicPr>
          <p:cNvPr id="4" name="Picture 148"/>
          <p:cNvPicPr>
            <a:picLocks noChangeAspect="1" noChangeArrowheads="1"/>
          </p:cNvPicPr>
          <p:nvPr/>
        </p:nvPicPr>
        <p:blipFill>
          <a:blip r:embed="rId2" cstate="print"/>
          <a:srcRect l="2667" r="2667"/>
          <a:stretch>
            <a:fillRect/>
          </a:stretch>
        </p:blipFill>
        <p:spPr bwMode="auto">
          <a:xfrm>
            <a:off x="2555776" y="1484784"/>
            <a:ext cx="3816424" cy="2478260"/>
          </a:xfrm>
          <a:prstGeom prst="rect">
            <a:avLst/>
          </a:prstGeom>
          <a:noFill/>
          <a:ln w="9525">
            <a:noFill/>
            <a:miter lim="800000"/>
            <a:headEnd/>
            <a:tailEnd/>
          </a:ln>
        </p:spPr>
      </p:pic>
      <p:sp>
        <p:nvSpPr>
          <p:cNvPr id="5" name="Прямоугольник 4"/>
          <p:cNvSpPr/>
          <p:nvPr/>
        </p:nvSpPr>
        <p:spPr>
          <a:xfrm>
            <a:off x="2051720" y="116632"/>
            <a:ext cx="5505738" cy="369332"/>
          </a:xfrm>
          <a:prstGeom prst="rect">
            <a:avLst/>
          </a:prstGeom>
        </p:spPr>
        <p:txBody>
          <a:bodyPr wrap="none">
            <a:spAutoFit/>
          </a:bodyPr>
          <a:lstStyle/>
          <a:p>
            <a:r>
              <a:rPr lang="en-US" dirty="0" smtClean="0"/>
              <a:t> </a:t>
            </a:r>
            <a:r>
              <a:rPr lang="en-US" dirty="0" smtClean="0">
                <a:solidFill>
                  <a:srgbClr val="002060"/>
                </a:solidFill>
              </a:rPr>
              <a:t>KICKER-MAGNET WIHTOUT MAGNETIC CORE (1)</a:t>
            </a:r>
            <a:endParaRPr lang="ru-RU" dirty="0">
              <a:solidFill>
                <a:srgbClr val="002060"/>
              </a:solidFill>
            </a:endParaRPr>
          </a:p>
        </p:txBody>
      </p:sp>
      <p:sp>
        <p:nvSpPr>
          <p:cNvPr id="6" name="Прямоугольник 5"/>
          <p:cNvSpPr/>
          <p:nvPr/>
        </p:nvSpPr>
        <p:spPr>
          <a:xfrm>
            <a:off x="251520" y="548680"/>
            <a:ext cx="8568952" cy="923330"/>
          </a:xfrm>
          <a:prstGeom prst="rect">
            <a:avLst/>
          </a:prstGeom>
        </p:spPr>
        <p:txBody>
          <a:bodyPr wrap="square">
            <a:spAutoFit/>
          </a:bodyPr>
          <a:lstStyle/>
          <a:p>
            <a:r>
              <a:rPr lang="en-US" dirty="0" smtClean="0"/>
              <a:t>  In kicker magnets without ferromagnetic cores, the deflecting magnetic field is formed by means of current-carrying conductors and conducting shields. </a:t>
            </a:r>
          </a:p>
          <a:p>
            <a:r>
              <a:rPr lang="en-US" dirty="0" smtClean="0"/>
              <a:t>One of the simplest variants (without shield) of such a magnet is shown in Fig.1. </a:t>
            </a:r>
            <a:endParaRPr lang="ru-RU" dirty="0"/>
          </a:p>
        </p:txBody>
      </p:sp>
      <p:sp>
        <p:nvSpPr>
          <p:cNvPr id="7" name="Прямоугольник 6"/>
          <p:cNvSpPr/>
          <p:nvPr/>
        </p:nvSpPr>
        <p:spPr>
          <a:xfrm>
            <a:off x="1115616" y="4005064"/>
            <a:ext cx="6748642" cy="307777"/>
          </a:xfrm>
          <a:prstGeom prst="rect">
            <a:avLst/>
          </a:prstGeom>
        </p:spPr>
        <p:txBody>
          <a:bodyPr wrap="none">
            <a:spAutoFit/>
          </a:bodyPr>
          <a:lstStyle/>
          <a:p>
            <a:r>
              <a:rPr lang="en-US" sz="1400" dirty="0" smtClean="0"/>
              <a:t>Fig.1. Cross</a:t>
            </a:r>
            <a:r>
              <a:rPr lang="ru-RU" sz="1400" dirty="0" smtClean="0"/>
              <a:t>-</a:t>
            </a:r>
            <a:r>
              <a:rPr lang="en-US" sz="1400" dirty="0" smtClean="0"/>
              <a:t>section of</a:t>
            </a:r>
            <a:r>
              <a:rPr lang="ru-RU" sz="1400" dirty="0" smtClean="0"/>
              <a:t>  </a:t>
            </a:r>
            <a:r>
              <a:rPr lang="en-US" sz="1400" dirty="0" smtClean="0"/>
              <a:t>first variant of </a:t>
            </a:r>
            <a:r>
              <a:rPr lang="ru-RU" sz="1400" dirty="0" smtClean="0"/>
              <a:t>«</a:t>
            </a:r>
            <a:r>
              <a:rPr lang="en-US" sz="1400" dirty="0" smtClean="0"/>
              <a:t>ironless</a:t>
            </a:r>
            <a:r>
              <a:rPr lang="ru-RU" sz="1400" dirty="0" smtClean="0"/>
              <a:t>» </a:t>
            </a:r>
            <a:r>
              <a:rPr lang="en-US" sz="1400" dirty="0" smtClean="0"/>
              <a:t>kicker</a:t>
            </a:r>
            <a:r>
              <a:rPr lang="ru-RU" sz="1400" dirty="0" smtClean="0"/>
              <a:t> </a:t>
            </a:r>
            <a:r>
              <a:rPr lang="en-US" sz="1400" dirty="0" smtClean="0"/>
              <a:t>for BUSTER extraction system.</a:t>
            </a:r>
            <a:endParaRPr lang="ru-RU" sz="1400" dirty="0"/>
          </a:p>
        </p:txBody>
      </p:sp>
      <p:sp>
        <p:nvSpPr>
          <p:cNvPr id="8" name="Прямоугольник 7"/>
          <p:cNvSpPr/>
          <p:nvPr/>
        </p:nvSpPr>
        <p:spPr>
          <a:xfrm>
            <a:off x="395536" y="4293096"/>
            <a:ext cx="8280920" cy="2031325"/>
          </a:xfrm>
          <a:prstGeom prst="rect">
            <a:avLst/>
          </a:prstGeom>
        </p:spPr>
        <p:txBody>
          <a:bodyPr wrap="square">
            <a:spAutoFit/>
          </a:bodyPr>
          <a:lstStyle/>
          <a:p>
            <a:r>
              <a:rPr lang="en-US" dirty="0" smtClean="0"/>
              <a:t>  A pair of conductors with the same currents in one direction and a symmetrical pair with currents in the opposite direction form a homogeneous field in the center. </a:t>
            </a:r>
          </a:p>
          <a:p>
            <a:r>
              <a:rPr lang="en-US" dirty="0" smtClean="0"/>
              <a:t>  Of course, in General, such a geometry of the magnetic field is energy inefficient, but in many specific cases its use may be justified. In particular, in a fairly common version, when the maximum aperture of the circulating beam significantly exceeds the aperture of the output (injected) beam.</a:t>
            </a: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692696"/>
            <a:ext cx="8784975" cy="5078313"/>
          </a:xfrm>
          <a:prstGeom prst="rect">
            <a:avLst/>
          </a:prstGeom>
        </p:spPr>
        <p:txBody>
          <a:bodyPr wrap="square">
            <a:spAutoFit/>
          </a:bodyPr>
          <a:lstStyle/>
          <a:p>
            <a:pPr lvl="5"/>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r>
              <a:rPr lang="ru-RU" dirty="0" smtClean="0">
                <a:latin typeface="Arial" pitchFamily="34" charset="0"/>
                <a:cs typeface="Arial" pitchFamily="34" charset="0"/>
              </a:rPr>
              <a:t> </a:t>
            </a:r>
            <a:endParaRPr lang="en-US" b="1" dirty="0" smtClean="0">
              <a:latin typeface="Arial" pitchFamily="34" charset="0"/>
              <a:cs typeface="Arial" pitchFamily="34" charset="0"/>
            </a:endParaRPr>
          </a:p>
          <a:p>
            <a:pPr lvl="5">
              <a:buFont typeface="Arial" pitchFamily="34" charset="0"/>
              <a:buChar char="•"/>
            </a:pPr>
            <a:endParaRPr lang="en-US" i="1" dirty="0" smtClean="0">
              <a:solidFill>
                <a:schemeClr val="bg2">
                  <a:lumMod val="50000"/>
                </a:schemeClr>
              </a:solidFill>
            </a:endParaRPr>
          </a:p>
          <a:p>
            <a:pPr lvl="1"/>
            <a:endParaRPr lang="ru-RU" b="1" dirty="0">
              <a:latin typeface="Arial" pitchFamily="34" charset="0"/>
              <a:cs typeface="Arial" pitchFamily="34" charset="0"/>
            </a:endParaRPr>
          </a:p>
        </p:txBody>
      </p:sp>
      <p:sp>
        <p:nvSpPr>
          <p:cNvPr id="5" name="Прямоугольник 4"/>
          <p:cNvSpPr/>
          <p:nvPr/>
        </p:nvSpPr>
        <p:spPr>
          <a:xfrm>
            <a:off x="1979712" y="692696"/>
            <a:ext cx="5525691" cy="369332"/>
          </a:xfrm>
          <a:prstGeom prst="rect">
            <a:avLst/>
          </a:prstGeom>
        </p:spPr>
        <p:txBody>
          <a:bodyPr wrap="square">
            <a:spAutoFit/>
          </a:bodyPr>
          <a:lstStyle/>
          <a:p>
            <a:pPr lvl="8">
              <a:buFont typeface="Arial" pitchFamily="34" charset="0"/>
              <a:buChar char="•"/>
            </a:pPr>
            <a:endParaRPr lang="ru-RU" i="1" dirty="0" smtClean="0">
              <a:solidFill>
                <a:srgbClr val="DBF5F9">
                  <a:lumMod val="50000"/>
                </a:srgbClr>
              </a:solidFill>
            </a:endParaRPr>
          </a:p>
        </p:txBody>
      </p:sp>
      <p:sp>
        <p:nvSpPr>
          <p:cNvPr id="6" name="Прямоугольник 5"/>
          <p:cNvSpPr/>
          <p:nvPr/>
        </p:nvSpPr>
        <p:spPr>
          <a:xfrm>
            <a:off x="683568" y="764704"/>
            <a:ext cx="7920880" cy="923330"/>
          </a:xfrm>
          <a:prstGeom prst="rect">
            <a:avLst/>
          </a:prstGeom>
        </p:spPr>
        <p:txBody>
          <a:bodyPr wrap="square">
            <a:spAutoFit/>
          </a:bodyPr>
          <a:lstStyle/>
          <a:p>
            <a:endParaRPr lang="en-US" dirty="0" smtClean="0"/>
          </a:p>
          <a:p>
            <a:endParaRPr lang="en-US" dirty="0" smtClean="0"/>
          </a:p>
          <a:p>
            <a:endParaRPr lang="en-US" dirty="0" smtClean="0"/>
          </a:p>
        </p:txBody>
      </p:sp>
      <p:sp>
        <p:nvSpPr>
          <p:cNvPr id="8" name="Прямоугольник 7"/>
          <p:cNvSpPr/>
          <p:nvPr/>
        </p:nvSpPr>
        <p:spPr>
          <a:xfrm>
            <a:off x="2123728" y="116632"/>
            <a:ext cx="5545814" cy="369332"/>
          </a:xfrm>
          <a:prstGeom prst="rect">
            <a:avLst/>
          </a:prstGeom>
        </p:spPr>
        <p:txBody>
          <a:bodyPr wrap="none">
            <a:spAutoFit/>
          </a:bodyPr>
          <a:lstStyle/>
          <a:p>
            <a:r>
              <a:rPr lang="en-US" dirty="0" smtClean="0"/>
              <a:t> </a:t>
            </a:r>
            <a:r>
              <a:rPr lang="en-US" dirty="0" smtClean="0">
                <a:solidFill>
                  <a:srgbClr val="002060"/>
                </a:solidFill>
              </a:rPr>
              <a:t>KICKER-MAGNET WIHTOUT MAGNETIC CORE (2)</a:t>
            </a:r>
            <a:endParaRPr lang="ru-RU" dirty="0">
              <a:solidFill>
                <a:srgbClr val="002060"/>
              </a:solidFill>
            </a:endParaRPr>
          </a:p>
        </p:txBody>
      </p:sp>
      <p:sp>
        <p:nvSpPr>
          <p:cNvPr id="10" name="Прямоугольник 9"/>
          <p:cNvSpPr/>
          <p:nvPr/>
        </p:nvSpPr>
        <p:spPr>
          <a:xfrm>
            <a:off x="323528" y="764704"/>
            <a:ext cx="8640960" cy="646331"/>
          </a:xfrm>
          <a:prstGeom prst="rect">
            <a:avLst/>
          </a:prstGeom>
        </p:spPr>
        <p:txBody>
          <a:bodyPr wrap="square">
            <a:spAutoFit/>
          </a:bodyPr>
          <a:lstStyle/>
          <a:p>
            <a:r>
              <a:rPr lang="en-US" dirty="0" smtClean="0"/>
              <a:t>  Distributions of magnetic fields at different distances between pairs of current-carrying conductors and at a current in a pair of 6kA are shown in Fig.2.</a:t>
            </a:r>
            <a:endParaRPr lang="ru-RU" dirty="0"/>
          </a:p>
        </p:txBody>
      </p:sp>
      <p:pic>
        <p:nvPicPr>
          <p:cNvPr id="1026" name="Picture 2"/>
          <p:cNvPicPr>
            <a:picLocks noChangeAspect="1" noChangeArrowheads="1"/>
          </p:cNvPicPr>
          <p:nvPr/>
        </p:nvPicPr>
        <p:blipFill>
          <a:blip r:embed="rId2" cstate="print"/>
          <a:srcRect l="25636" r="25516"/>
          <a:stretch>
            <a:fillRect/>
          </a:stretch>
        </p:blipFill>
        <p:spPr bwMode="auto">
          <a:xfrm>
            <a:off x="2627784" y="1484784"/>
            <a:ext cx="3788732" cy="2414527"/>
          </a:xfrm>
          <a:prstGeom prst="rect">
            <a:avLst/>
          </a:prstGeom>
          <a:noFill/>
          <a:ln w="9525">
            <a:noFill/>
            <a:miter lim="800000"/>
            <a:headEnd/>
            <a:tailEnd/>
          </a:ln>
        </p:spPr>
      </p:pic>
      <p:sp>
        <p:nvSpPr>
          <p:cNvPr id="11" name="Прямоугольник 10"/>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12" name="Прямоугольник 11"/>
          <p:cNvSpPr/>
          <p:nvPr/>
        </p:nvSpPr>
        <p:spPr>
          <a:xfrm>
            <a:off x="1835696" y="3933056"/>
            <a:ext cx="4968552" cy="307777"/>
          </a:xfrm>
          <a:prstGeom prst="rect">
            <a:avLst/>
          </a:prstGeom>
        </p:spPr>
        <p:txBody>
          <a:bodyPr wrap="square">
            <a:spAutoFit/>
          </a:bodyPr>
          <a:lstStyle/>
          <a:p>
            <a:r>
              <a:rPr lang="en-US" sz="1400" dirty="0" smtClean="0"/>
              <a:t>Fig</a:t>
            </a:r>
            <a:r>
              <a:rPr lang="ru-RU" sz="1400" dirty="0" smtClean="0"/>
              <a:t>.</a:t>
            </a:r>
            <a:r>
              <a:rPr lang="en-US" sz="1400" dirty="0" smtClean="0"/>
              <a:t>2</a:t>
            </a:r>
            <a:r>
              <a:rPr lang="ru-RU" sz="1400" dirty="0" smtClean="0"/>
              <a:t>. </a:t>
            </a:r>
            <a:r>
              <a:rPr lang="en-US" sz="1400" dirty="0" smtClean="0"/>
              <a:t>Distributions of magnetic field for d</a:t>
            </a:r>
            <a:r>
              <a:rPr lang="ru-RU" sz="1400" dirty="0" smtClean="0"/>
              <a:t>=60, 70 </a:t>
            </a:r>
            <a:r>
              <a:rPr lang="en-US" sz="1400" dirty="0" smtClean="0"/>
              <a:t>and</a:t>
            </a:r>
            <a:r>
              <a:rPr lang="ru-RU" sz="1400" dirty="0" smtClean="0"/>
              <a:t> 80 </a:t>
            </a:r>
            <a:r>
              <a:rPr lang="en-US" sz="1400" dirty="0" smtClean="0"/>
              <a:t>mm</a:t>
            </a:r>
            <a:r>
              <a:rPr lang="ru-RU" sz="1400" dirty="0" smtClean="0"/>
              <a:t>.</a:t>
            </a:r>
            <a:endParaRPr lang="ru-RU" sz="1400" dirty="0"/>
          </a:p>
        </p:txBody>
      </p:sp>
      <p:sp>
        <p:nvSpPr>
          <p:cNvPr id="13" name="Прямоугольник 12"/>
          <p:cNvSpPr/>
          <p:nvPr/>
        </p:nvSpPr>
        <p:spPr>
          <a:xfrm>
            <a:off x="395536" y="4221088"/>
            <a:ext cx="8424936" cy="923330"/>
          </a:xfrm>
          <a:prstGeom prst="rect">
            <a:avLst/>
          </a:prstGeom>
        </p:spPr>
        <p:txBody>
          <a:bodyPr wrap="square">
            <a:spAutoFit/>
          </a:bodyPr>
          <a:lstStyle/>
          <a:p>
            <a:r>
              <a:rPr lang="en-US" dirty="0" smtClean="0"/>
              <a:t>  The optimal (homogeneity) ratio of the distances between the pairs and between the conductors in the pair is approximately 2: 1.</a:t>
            </a:r>
          </a:p>
          <a:p>
            <a:endParaRPr lang="ru-RU" dirty="0"/>
          </a:p>
        </p:txBody>
      </p:sp>
      <p:sp>
        <p:nvSpPr>
          <p:cNvPr id="14" name="Прямоугольник 13"/>
          <p:cNvSpPr/>
          <p:nvPr/>
        </p:nvSpPr>
        <p:spPr>
          <a:xfrm>
            <a:off x="467544" y="4869160"/>
            <a:ext cx="8136904" cy="923330"/>
          </a:xfrm>
          <a:prstGeom prst="rect">
            <a:avLst/>
          </a:prstGeom>
        </p:spPr>
        <p:txBody>
          <a:bodyPr wrap="square">
            <a:spAutoFit/>
          </a:bodyPr>
          <a:lstStyle/>
          <a:p>
            <a:r>
              <a:rPr lang="en-US" dirty="0" smtClean="0"/>
              <a:t>  From the above data it can be seen that in a fairly wide central region there is a relatively uniform distribution of the magnetic field.</a:t>
            </a:r>
          </a:p>
          <a:p>
            <a:r>
              <a:rPr lang="en-US" dirty="0" smtClean="0"/>
              <a:t>  </a:t>
            </a:r>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692696"/>
            <a:ext cx="8784975" cy="5078313"/>
          </a:xfrm>
          <a:prstGeom prst="rect">
            <a:avLst/>
          </a:prstGeom>
        </p:spPr>
        <p:txBody>
          <a:bodyPr wrap="square">
            <a:spAutoFit/>
          </a:bodyPr>
          <a:lstStyle/>
          <a:p>
            <a:pPr lvl="5"/>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pPr lvl="5"/>
            <a:endParaRPr lang="en-US" i="1" dirty="0" smtClean="0">
              <a:solidFill>
                <a:schemeClr val="bg2">
                  <a:lumMod val="50000"/>
                </a:schemeClr>
              </a:solidFill>
            </a:endParaRPr>
          </a:p>
          <a:p>
            <a:pPr lvl="5">
              <a:buFont typeface="Arial" pitchFamily="34" charset="0"/>
              <a:buChar char="•"/>
            </a:pPr>
            <a:endParaRPr lang="en-US" i="1" dirty="0" smtClean="0">
              <a:solidFill>
                <a:schemeClr val="bg2">
                  <a:lumMod val="50000"/>
                </a:schemeClr>
              </a:solidFill>
            </a:endParaRPr>
          </a:p>
          <a:p>
            <a:r>
              <a:rPr lang="ru-RU" dirty="0" smtClean="0">
                <a:latin typeface="Arial" pitchFamily="34" charset="0"/>
                <a:cs typeface="Arial" pitchFamily="34" charset="0"/>
              </a:rPr>
              <a:t> </a:t>
            </a:r>
            <a:endParaRPr lang="en-US" b="1" dirty="0" smtClean="0">
              <a:latin typeface="Arial" pitchFamily="34" charset="0"/>
              <a:cs typeface="Arial" pitchFamily="34" charset="0"/>
            </a:endParaRPr>
          </a:p>
          <a:p>
            <a:pPr lvl="5">
              <a:buFont typeface="Arial" pitchFamily="34" charset="0"/>
              <a:buChar char="•"/>
            </a:pPr>
            <a:endParaRPr lang="en-US" i="1" dirty="0" smtClean="0">
              <a:solidFill>
                <a:schemeClr val="bg2">
                  <a:lumMod val="50000"/>
                </a:schemeClr>
              </a:solidFill>
            </a:endParaRPr>
          </a:p>
          <a:p>
            <a:pPr lvl="1"/>
            <a:endParaRPr lang="ru-RU" b="1" dirty="0">
              <a:latin typeface="Arial" pitchFamily="34" charset="0"/>
              <a:cs typeface="Arial" pitchFamily="34" charset="0"/>
            </a:endParaRPr>
          </a:p>
        </p:txBody>
      </p:sp>
      <p:sp>
        <p:nvSpPr>
          <p:cNvPr id="5" name="Прямоугольник 4"/>
          <p:cNvSpPr/>
          <p:nvPr/>
        </p:nvSpPr>
        <p:spPr>
          <a:xfrm>
            <a:off x="1979712" y="692696"/>
            <a:ext cx="5525691" cy="369332"/>
          </a:xfrm>
          <a:prstGeom prst="rect">
            <a:avLst/>
          </a:prstGeom>
        </p:spPr>
        <p:txBody>
          <a:bodyPr wrap="square">
            <a:spAutoFit/>
          </a:bodyPr>
          <a:lstStyle/>
          <a:p>
            <a:pPr lvl="8">
              <a:buFont typeface="Arial" pitchFamily="34" charset="0"/>
              <a:buChar char="•"/>
            </a:pPr>
            <a:endParaRPr lang="ru-RU" i="1" dirty="0" smtClean="0">
              <a:solidFill>
                <a:srgbClr val="DBF5F9">
                  <a:lumMod val="50000"/>
                </a:srgbClr>
              </a:solidFill>
            </a:endParaRPr>
          </a:p>
        </p:txBody>
      </p:sp>
      <p:sp>
        <p:nvSpPr>
          <p:cNvPr id="8" name="Прямоугольник 7"/>
          <p:cNvSpPr/>
          <p:nvPr/>
        </p:nvSpPr>
        <p:spPr>
          <a:xfrm>
            <a:off x="1979712" y="188640"/>
            <a:ext cx="5545814" cy="369332"/>
          </a:xfrm>
          <a:prstGeom prst="rect">
            <a:avLst/>
          </a:prstGeom>
        </p:spPr>
        <p:txBody>
          <a:bodyPr wrap="none">
            <a:spAutoFit/>
          </a:bodyPr>
          <a:lstStyle/>
          <a:p>
            <a:r>
              <a:rPr lang="en-US" dirty="0" smtClean="0"/>
              <a:t> </a:t>
            </a:r>
            <a:r>
              <a:rPr lang="en-US" dirty="0" smtClean="0">
                <a:solidFill>
                  <a:srgbClr val="002060"/>
                </a:solidFill>
              </a:rPr>
              <a:t>KICKER-MAGNET WIHTOUT MAGNETIC CORE (3)</a:t>
            </a:r>
            <a:endParaRPr lang="ru-RU" dirty="0">
              <a:solidFill>
                <a:srgbClr val="002060"/>
              </a:solidFill>
            </a:endParaRPr>
          </a:p>
        </p:txBody>
      </p:sp>
      <p:sp>
        <p:nvSpPr>
          <p:cNvPr id="11" name="Прямоугольник 10"/>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18" name="Прямоугольник 17"/>
          <p:cNvSpPr/>
          <p:nvPr/>
        </p:nvSpPr>
        <p:spPr>
          <a:xfrm>
            <a:off x="467544" y="548680"/>
            <a:ext cx="8352928" cy="984885"/>
          </a:xfrm>
          <a:prstGeom prst="rect">
            <a:avLst/>
          </a:prstGeom>
        </p:spPr>
        <p:txBody>
          <a:bodyPr wrap="square">
            <a:spAutoFit/>
          </a:bodyPr>
          <a:lstStyle/>
          <a:p>
            <a:pPr algn="ctr"/>
            <a:r>
              <a:rPr lang="en-US" sz="1600" b="1" dirty="0" smtClean="0">
                <a:latin typeface="Arial" pitchFamily="34" charset="0"/>
                <a:cs typeface="Arial" pitchFamily="34" charset="0"/>
              </a:rPr>
              <a:t>Main feature</a:t>
            </a:r>
          </a:p>
          <a:p>
            <a:r>
              <a:rPr lang="en-US" sz="1400" dirty="0" smtClean="0">
                <a:latin typeface="Times New Roman" panose="02020603050405020304" pitchFamily="18" charset="0"/>
                <a:cs typeface="Times New Roman" panose="02020603050405020304" pitchFamily="18" charset="0"/>
              </a:rPr>
              <a:t>    - </a:t>
            </a:r>
            <a:r>
              <a:rPr lang="en-US" sz="1400" dirty="0" smtClean="0"/>
              <a:t>deflecting magnetic field is formed by means of current-carrying conductors and conducting shields </a:t>
            </a:r>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 metal vacuum chamber</a:t>
            </a:r>
          </a:p>
          <a:p>
            <a:r>
              <a:rPr lang="en-US" sz="1400" dirty="0" smtClean="0">
                <a:latin typeface="Times New Roman" panose="02020603050405020304" pitchFamily="18" charset="0"/>
                <a:cs typeface="Times New Roman" panose="02020603050405020304" pitchFamily="18" charset="0"/>
              </a:rPr>
              <a:t>    - current conductors are placed inside metal chamber </a:t>
            </a:r>
            <a:endParaRPr lang="ru-RU" sz="1400" b="1" dirty="0" smtClean="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115616" y="1484784"/>
            <a:ext cx="7128792" cy="800219"/>
          </a:xfrm>
          <a:prstGeom prst="rect">
            <a:avLst/>
          </a:prstGeom>
        </p:spPr>
        <p:txBody>
          <a:bodyPr wrap="square">
            <a:spAutoFit/>
          </a:bodyPr>
          <a:lstStyle/>
          <a:p>
            <a:pPr algn="ctr"/>
            <a:r>
              <a:rPr lang="en-US" b="1" dirty="0" smtClean="0"/>
              <a:t>Advantages</a:t>
            </a:r>
          </a:p>
          <a:p>
            <a:pPr marL="285750" indent="-285750">
              <a:buFontTx/>
              <a:buChar char="-"/>
            </a:pPr>
            <a:r>
              <a:rPr lang="en-US" sz="1400" dirty="0" smtClean="0">
                <a:latin typeface="Times New Roman" panose="02020603050405020304" pitchFamily="18" charset="0"/>
                <a:cs typeface="Times New Roman" panose="02020603050405020304" pitchFamily="18" charset="0"/>
              </a:rPr>
              <a:t>relatively simple design and low cost in manufacturing </a:t>
            </a:r>
          </a:p>
          <a:p>
            <a:pPr marL="285750" indent="-285750">
              <a:buFontTx/>
              <a:buChar char="-"/>
            </a:pPr>
            <a:r>
              <a:rPr lang="en-US" sz="1400" dirty="0" smtClean="0">
                <a:latin typeface="Times New Roman" panose="02020603050405020304" pitchFamily="18" charset="0"/>
                <a:cs typeface="Times New Roman" panose="02020603050405020304" pitchFamily="18" charset="0"/>
              </a:rPr>
              <a:t>no severe operating temperature limitations, </a:t>
            </a:r>
            <a:r>
              <a:rPr lang="en-US" sz="1400" b="1" dirty="0" smtClean="0">
                <a:latin typeface="Times New Roman" panose="02020603050405020304" pitchFamily="18" charset="0"/>
                <a:cs typeface="Times New Roman" panose="02020603050405020304" pitchFamily="18" charset="0"/>
              </a:rPr>
              <a:t>ability to operate at cryogenic temperatures</a:t>
            </a:r>
            <a:endParaRPr lang="ru-RU" sz="1400" b="1"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043608" y="2492896"/>
            <a:ext cx="6984776" cy="800219"/>
          </a:xfrm>
          <a:prstGeom prst="rect">
            <a:avLst/>
          </a:prstGeom>
        </p:spPr>
        <p:txBody>
          <a:bodyPr wrap="square">
            <a:spAutoFit/>
          </a:bodyPr>
          <a:lstStyle/>
          <a:p>
            <a:pPr algn="ctr"/>
            <a:r>
              <a:rPr lang="en-US" b="1" dirty="0" smtClean="0"/>
              <a:t>Disadvantages</a:t>
            </a:r>
            <a:endParaRPr lang="en-US" b="1" dirty="0"/>
          </a:p>
          <a:p>
            <a:pPr marL="285750" indent="-285750">
              <a:buFontTx/>
              <a:buChar char="-"/>
            </a:pPr>
            <a:r>
              <a:rPr lang="en-US" sz="1400" dirty="0" smtClean="0">
                <a:latin typeface="Times New Roman" panose="02020603050405020304" pitchFamily="18" charset="0"/>
                <a:cs typeface="Times New Roman" panose="02020603050405020304" pitchFamily="18" charset="0"/>
              </a:rPr>
              <a:t>a relatively small region of uniform magnetic field </a:t>
            </a:r>
          </a:p>
          <a:p>
            <a:pPr marL="285750" indent="-285750">
              <a:buFontTx/>
              <a:buChar char="-"/>
            </a:pPr>
            <a:r>
              <a:rPr lang="en-US" sz="1400" dirty="0" smtClean="0">
                <a:latin typeface="Times New Roman" panose="02020603050405020304" pitchFamily="18" charset="0"/>
                <a:cs typeface="Times New Roman" panose="02020603050405020304" pitchFamily="18" charset="0"/>
              </a:rPr>
              <a:t>the need to introduce high-power high-voltage pulses into the high-vacuum volume </a:t>
            </a:r>
            <a:endParaRPr lang="ru-RU" sz="1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1331640" y="3429001"/>
            <a:ext cx="2894957" cy="180924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716017" y="3429000"/>
            <a:ext cx="3096344" cy="1935100"/>
          </a:xfrm>
          <a:prstGeom prst="rect">
            <a:avLst/>
          </a:prstGeom>
          <a:noFill/>
          <a:ln w="9525">
            <a:noFill/>
            <a:miter lim="800000"/>
            <a:headEnd/>
            <a:tailEnd/>
          </a:ln>
        </p:spPr>
      </p:pic>
      <p:sp>
        <p:nvSpPr>
          <p:cNvPr id="12" name="TextBox 11"/>
          <p:cNvSpPr txBox="1"/>
          <p:nvPr/>
        </p:nvSpPr>
        <p:spPr>
          <a:xfrm>
            <a:off x="2987824" y="5661248"/>
            <a:ext cx="3528392" cy="338554"/>
          </a:xfrm>
          <a:prstGeom prst="rect">
            <a:avLst/>
          </a:prstGeom>
          <a:noFill/>
        </p:spPr>
        <p:txBody>
          <a:bodyPr wrap="square" rtlCol="0">
            <a:spAutoFit/>
          </a:bodyPr>
          <a:lstStyle/>
          <a:p>
            <a:r>
              <a:rPr lang="en-US" sz="1600" dirty="0" smtClean="0"/>
              <a:t>Fig.3. 3-D model of kicker-magnet</a:t>
            </a:r>
            <a:endParaRPr lang="ru-RU"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979712" y="692696"/>
            <a:ext cx="5525691" cy="369332"/>
          </a:xfrm>
          <a:prstGeom prst="rect">
            <a:avLst/>
          </a:prstGeom>
        </p:spPr>
        <p:txBody>
          <a:bodyPr wrap="square">
            <a:spAutoFit/>
          </a:bodyPr>
          <a:lstStyle/>
          <a:p>
            <a:pPr lvl="8">
              <a:buFont typeface="Arial" pitchFamily="34" charset="0"/>
              <a:buChar char="•"/>
            </a:pPr>
            <a:endParaRPr lang="ru-RU" i="1" dirty="0" smtClean="0">
              <a:solidFill>
                <a:srgbClr val="DBF5F9">
                  <a:lumMod val="50000"/>
                </a:srgbClr>
              </a:solidFill>
            </a:endParaRPr>
          </a:p>
        </p:txBody>
      </p:sp>
      <p:sp>
        <p:nvSpPr>
          <p:cNvPr id="8" name="Прямоугольник 7"/>
          <p:cNvSpPr/>
          <p:nvPr/>
        </p:nvSpPr>
        <p:spPr>
          <a:xfrm>
            <a:off x="1979712" y="188640"/>
            <a:ext cx="4247958" cy="369332"/>
          </a:xfrm>
          <a:prstGeom prst="rect">
            <a:avLst/>
          </a:prstGeom>
        </p:spPr>
        <p:txBody>
          <a:bodyPr wrap="none">
            <a:spAutoFit/>
          </a:bodyPr>
          <a:lstStyle/>
          <a:p>
            <a:r>
              <a:rPr lang="en-US" dirty="0" smtClean="0"/>
              <a:t> «ASYMMETRICAL» </a:t>
            </a:r>
            <a:r>
              <a:rPr lang="en-US" dirty="0" smtClean="0">
                <a:solidFill>
                  <a:srgbClr val="002060"/>
                </a:solidFill>
              </a:rPr>
              <a:t>KICKER-MAGNET</a:t>
            </a:r>
            <a:endParaRPr lang="ru-RU" dirty="0">
              <a:solidFill>
                <a:srgbClr val="002060"/>
              </a:solidFill>
            </a:endParaRPr>
          </a:p>
        </p:txBody>
      </p:sp>
      <p:sp>
        <p:nvSpPr>
          <p:cNvPr id="11" name="Прямоугольник 10"/>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13" name="Прямоугольник 12"/>
          <p:cNvSpPr/>
          <p:nvPr/>
        </p:nvSpPr>
        <p:spPr>
          <a:xfrm>
            <a:off x="611560" y="548680"/>
            <a:ext cx="8136904" cy="923330"/>
          </a:xfrm>
          <a:prstGeom prst="rect">
            <a:avLst/>
          </a:prstGeom>
        </p:spPr>
        <p:txBody>
          <a:bodyPr wrap="square">
            <a:spAutoFit/>
          </a:bodyPr>
          <a:lstStyle/>
          <a:p>
            <a:r>
              <a:rPr lang="en-US" dirty="0" smtClean="0"/>
              <a:t>  The preliminary adiabatic displacement of the beam towards the output – the so-called bump - is often used in the output of beams with dimensions much smaller than the chamber in the output zone.</a:t>
            </a:r>
            <a:endParaRPr lang="ru-RU" dirty="0"/>
          </a:p>
        </p:txBody>
      </p:sp>
      <p:sp>
        <p:nvSpPr>
          <p:cNvPr id="14" name="Прямоугольник 13"/>
          <p:cNvSpPr/>
          <p:nvPr/>
        </p:nvSpPr>
        <p:spPr>
          <a:xfrm>
            <a:off x="683568" y="1484784"/>
            <a:ext cx="7992888" cy="646331"/>
          </a:xfrm>
          <a:prstGeom prst="rect">
            <a:avLst/>
          </a:prstGeom>
        </p:spPr>
        <p:txBody>
          <a:bodyPr wrap="square">
            <a:spAutoFit/>
          </a:bodyPr>
          <a:lstStyle/>
          <a:p>
            <a:r>
              <a:rPr lang="en-US" dirty="0" smtClean="0"/>
              <a:t>  To output such beams it has been proposed "asymmetric" design of the kicker magnet without ferromagnetic  core</a:t>
            </a:r>
            <a:endParaRPr lang="ru-RU" dirty="0"/>
          </a:p>
        </p:txBody>
      </p:sp>
      <p:sp>
        <p:nvSpPr>
          <p:cNvPr id="3"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025" name="Picture 1"/>
          <p:cNvPicPr>
            <a:picLocks noChangeAspect="1" noChangeArrowheads="1"/>
          </p:cNvPicPr>
          <p:nvPr/>
        </p:nvPicPr>
        <p:blipFill>
          <a:blip r:embed="rId2" cstate="print"/>
          <a:srcRect l="9354" r="9294"/>
          <a:stretch>
            <a:fillRect/>
          </a:stretch>
        </p:blipFill>
        <p:spPr bwMode="auto">
          <a:xfrm>
            <a:off x="2771800" y="2132856"/>
            <a:ext cx="3629025" cy="2447925"/>
          </a:xfrm>
          <a:prstGeom prst="rect">
            <a:avLst/>
          </a:prstGeom>
          <a:noFill/>
        </p:spPr>
      </p:pic>
      <p:sp>
        <p:nvSpPr>
          <p:cNvPr id="4" name="Rectangle 3"/>
          <p:cNvSpPr>
            <a:spLocks noChangeArrowheads="1"/>
          </p:cNvSpPr>
          <p:nvPr/>
        </p:nvSpPr>
        <p:spPr bwMode="auto">
          <a:xfrm>
            <a:off x="0" y="2905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Прямоугольник 16"/>
          <p:cNvSpPr/>
          <p:nvPr/>
        </p:nvSpPr>
        <p:spPr>
          <a:xfrm>
            <a:off x="755576" y="4581128"/>
            <a:ext cx="7920880" cy="646331"/>
          </a:xfrm>
          <a:prstGeom prst="rect">
            <a:avLst/>
          </a:prstGeom>
        </p:spPr>
        <p:txBody>
          <a:bodyPr wrap="square">
            <a:spAutoFit/>
          </a:bodyPr>
          <a:lstStyle/>
          <a:p>
            <a:r>
              <a:rPr lang="en-US" dirty="0" smtClean="0"/>
              <a:t>The magnetic field in the region of the output beam is formed by a pair of current-carrying conductors and a conductive screen. </a:t>
            </a:r>
            <a:endParaRPr lang="ru-RU" dirty="0"/>
          </a:p>
        </p:txBody>
      </p:sp>
      <p:sp>
        <p:nvSpPr>
          <p:cNvPr id="19" name="Прямоугольник 18"/>
          <p:cNvSpPr/>
          <p:nvPr/>
        </p:nvSpPr>
        <p:spPr>
          <a:xfrm>
            <a:off x="755576" y="5229200"/>
            <a:ext cx="7560840" cy="646331"/>
          </a:xfrm>
          <a:prstGeom prst="rect">
            <a:avLst/>
          </a:prstGeom>
        </p:spPr>
        <p:txBody>
          <a:bodyPr wrap="square">
            <a:spAutoFit/>
          </a:bodyPr>
          <a:lstStyle/>
          <a:p>
            <a:r>
              <a:rPr lang="en-US" dirty="0" smtClean="0"/>
              <a:t>  This type of kicker magnet is currently being manufactured for the beam extraction system from the NICA BOOSTER</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979712" y="692696"/>
            <a:ext cx="5525691" cy="369332"/>
          </a:xfrm>
          <a:prstGeom prst="rect">
            <a:avLst/>
          </a:prstGeom>
        </p:spPr>
        <p:txBody>
          <a:bodyPr wrap="square">
            <a:spAutoFit/>
          </a:bodyPr>
          <a:lstStyle/>
          <a:p>
            <a:pPr lvl="8">
              <a:buFont typeface="Arial" pitchFamily="34" charset="0"/>
              <a:buChar char="•"/>
            </a:pPr>
            <a:endParaRPr lang="ru-RU" i="1" dirty="0" smtClean="0">
              <a:solidFill>
                <a:srgbClr val="DBF5F9">
                  <a:lumMod val="50000"/>
                </a:srgbClr>
              </a:solidFill>
            </a:endParaRPr>
          </a:p>
        </p:txBody>
      </p:sp>
      <p:sp>
        <p:nvSpPr>
          <p:cNvPr id="8" name="Прямоугольник 7"/>
          <p:cNvSpPr/>
          <p:nvPr/>
        </p:nvSpPr>
        <p:spPr>
          <a:xfrm>
            <a:off x="323528" y="188640"/>
            <a:ext cx="7992888" cy="369332"/>
          </a:xfrm>
          <a:prstGeom prst="rect">
            <a:avLst/>
          </a:prstGeom>
        </p:spPr>
        <p:txBody>
          <a:bodyPr wrap="square">
            <a:spAutoFit/>
          </a:bodyPr>
          <a:lstStyle/>
          <a:p>
            <a:pPr algn="ctr"/>
            <a:r>
              <a:rPr lang="en-US" dirty="0" smtClean="0"/>
              <a:t> FORMATION OF A FLAT TOP OF THE PULSE MAGNETIC FIELD (1) </a:t>
            </a:r>
            <a:endParaRPr lang="ru-RU" dirty="0">
              <a:solidFill>
                <a:srgbClr val="002060"/>
              </a:solidFill>
            </a:endParaRPr>
          </a:p>
        </p:txBody>
      </p:sp>
      <p:sp>
        <p:nvSpPr>
          <p:cNvPr id="11" name="Прямоугольник 10"/>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3"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Rectangle 3"/>
          <p:cNvSpPr>
            <a:spLocks noChangeArrowheads="1"/>
          </p:cNvSpPr>
          <p:nvPr/>
        </p:nvSpPr>
        <p:spPr bwMode="auto">
          <a:xfrm>
            <a:off x="0" y="2905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Прямоугольник 14"/>
          <p:cNvSpPr/>
          <p:nvPr/>
        </p:nvSpPr>
        <p:spPr>
          <a:xfrm>
            <a:off x="395536" y="620688"/>
            <a:ext cx="8496944" cy="1200329"/>
          </a:xfrm>
          <a:prstGeom prst="rect">
            <a:avLst/>
          </a:prstGeom>
        </p:spPr>
        <p:txBody>
          <a:bodyPr wrap="square">
            <a:spAutoFit/>
          </a:bodyPr>
          <a:lstStyle/>
          <a:p>
            <a:r>
              <a:rPr lang="en-US" dirty="0" smtClean="0"/>
              <a:t>   To form a flat top of the pulse, a traditional scheme with forming lines working on a matched load with a series of shock magnet is usually used. Such circuits have fairly low power efficiency (peak energy of the magnetic fields\ the stored energy). </a:t>
            </a:r>
          </a:p>
          <a:p>
            <a:r>
              <a:rPr lang="en-US" dirty="0" smtClean="0"/>
              <a:t>   Alternatively, several modules with bell-shaped pulses can be used </a:t>
            </a:r>
            <a:endParaRPr lang="ru-RU" dirty="0"/>
          </a:p>
        </p:txBody>
      </p:sp>
      <p:grpSp>
        <p:nvGrpSpPr>
          <p:cNvPr id="16" name="Группа 15"/>
          <p:cNvGrpSpPr/>
          <p:nvPr/>
        </p:nvGrpSpPr>
        <p:grpSpPr>
          <a:xfrm>
            <a:off x="2267744" y="1772816"/>
            <a:ext cx="4392488" cy="1656184"/>
            <a:chOff x="2051720" y="2204864"/>
            <a:chExt cx="4392488" cy="1152128"/>
          </a:xfrm>
        </p:grpSpPr>
        <p:pic>
          <p:nvPicPr>
            <p:cNvPr id="10" name="Рисунок 9" descr="Kicker Correction v2"/>
            <p:cNvPicPr/>
            <p:nvPr/>
          </p:nvPicPr>
          <p:blipFill>
            <a:blip r:embed="rId2" cstate="print">
              <a:lum bright="18000" contrast="-30000"/>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051720" y="2204864"/>
              <a:ext cx="4392488" cy="1152128"/>
            </a:xfrm>
            <a:prstGeom prst="rect">
              <a:avLst/>
            </a:prstGeom>
            <a:noFill/>
            <a:ln>
              <a:noFill/>
            </a:ln>
          </p:spPr>
        </p:pic>
        <p:sp>
          <p:nvSpPr>
            <p:cNvPr id="12" name="TextBox 11"/>
            <p:cNvSpPr txBox="1"/>
            <p:nvPr/>
          </p:nvSpPr>
          <p:spPr>
            <a:xfrm>
              <a:off x="4788024" y="2996952"/>
              <a:ext cx="792088" cy="307777"/>
            </a:xfrm>
            <a:prstGeom prst="rect">
              <a:avLst/>
            </a:prstGeom>
            <a:noFill/>
          </p:spPr>
          <p:txBody>
            <a:bodyPr wrap="square" rtlCol="0">
              <a:spAutoFit/>
            </a:bodyPr>
            <a:lstStyle/>
            <a:p>
              <a:r>
                <a:rPr lang="en-US" sz="1400" dirty="0" smtClean="0"/>
                <a:t>kicker</a:t>
              </a:r>
              <a:endParaRPr lang="ru-RU" sz="1400" dirty="0"/>
            </a:p>
          </p:txBody>
        </p:sp>
        <p:sp>
          <p:nvSpPr>
            <p:cNvPr id="13" name="TextBox 12"/>
            <p:cNvSpPr txBox="1"/>
            <p:nvPr/>
          </p:nvSpPr>
          <p:spPr>
            <a:xfrm>
              <a:off x="2843808" y="2996952"/>
              <a:ext cx="792088" cy="307777"/>
            </a:xfrm>
            <a:prstGeom prst="rect">
              <a:avLst/>
            </a:prstGeom>
            <a:noFill/>
          </p:spPr>
          <p:txBody>
            <a:bodyPr wrap="square" rtlCol="0">
              <a:spAutoFit/>
            </a:bodyPr>
            <a:lstStyle/>
            <a:p>
              <a:r>
                <a:rPr lang="en-US" sz="1400" dirty="0" smtClean="0"/>
                <a:t>kicker</a:t>
              </a:r>
              <a:endParaRPr lang="ru-RU" sz="1400" dirty="0"/>
            </a:p>
          </p:txBody>
        </p:sp>
        <p:sp>
          <p:nvSpPr>
            <p:cNvPr id="14" name="TextBox 13"/>
            <p:cNvSpPr txBox="1"/>
            <p:nvPr/>
          </p:nvSpPr>
          <p:spPr>
            <a:xfrm>
              <a:off x="4860032" y="2204864"/>
              <a:ext cx="1512168" cy="307777"/>
            </a:xfrm>
            <a:prstGeom prst="rect">
              <a:avLst/>
            </a:prstGeom>
            <a:noFill/>
          </p:spPr>
          <p:txBody>
            <a:bodyPr wrap="square" rtlCol="0">
              <a:spAutoFit/>
            </a:bodyPr>
            <a:lstStyle/>
            <a:p>
              <a:r>
                <a:rPr lang="en-US" sz="1400" dirty="0" smtClean="0"/>
                <a:t>corrective kicker</a:t>
              </a:r>
              <a:endParaRPr lang="ru-RU" sz="1400" dirty="0"/>
            </a:p>
          </p:txBody>
        </p:sp>
      </p:grpSp>
      <p:sp>
        <p:nvSpPr>
          <p:cNvPr id="22" name="Прямоугольник 21"/>
          <p:cNvSpPr/>
          <p:nvPr/>
        </p:nvSpPr>
        <p:spPr>
          <a:xfrm>
            <a:off x="395536" y="3501008"/>
            <a:ext cx="8424936" cy="646331"/>
          </a:xfrm>
          <a:prstGeom prst="rect">
            <a:avLst/>
          </a:prstGeom>
        </p:spPr>
        <p:txBody>
          <a:bodyPr wrap="square">
            <a:spAutoFit/>
          </a:bodyPr>
          <a:lstStyle/>
          <a:p>
            <a:r>
              <a:rPr lang="en-US" dirty="0" smtClean="0"/>
              <a:t>  The correcting module with a bell-shaped magnetic pulse with opposite  direction of magnetic field is placed between two main kickers.</a:t>
            </a:r>
            <a:endParaRPr lang="ru-RU" dirty="0"/>
          </a:p>
        </p:txBody>
      </p:sp>
      <p:pic>
        <p:nvPicPr>
          <p:cNvPr id="25" name="Picture 82"/>
          <p:cNvPicPr>
            <a:picLocks noChangeAspect="1" noChangeArrowheads="1"/>
          </p:cNvPicPr>
          <p:nvPr/>
        </p:nvPicPr>
        <p:blipFill>
          <a:blip r:embed="rId3" cstate="print"/>
          <a:srcRect/>
          <a:stretch>
            <a:fillRect/>
          </a:stretch>
        </p:blipFill>
        <p:spPr bwMode="auto">
          <a:xfrm>
            <a:off x="2483768" y="4077072"/>
            <a:ext cx="3096344" cy="2274270"/>
          </a:xfrm>
          <a:prstGeom prst="rect">
            <a:avLst/>
          </a:prstGeom>
          <a:noFill/>
          <a:ln w="9525">
            <a:noFill/>
            <a:miter lim="800000"/>
            <a:headEnd/>
            <a:tailEnd/>
          </a:ln>
        </p:spPr>
      </p:pic>
      <p:sp>
        <p:nvSpPr>
          <p:cNvPr id="27" name="Прямоугольник 26"/>
          <p:cNvSpPr/>
          <p:nvPr/>
        </p:nvSpPr>
        <p:spPr>
          <a:xfrm>
            <a:off x="179512" y="6165304"/>
            <a:ext cx="8712968" cy="338554"/>
          </a:xfrm>
          <a:prstGeom prst="rect">
            <a:avLst/>
          </a:prstGeom>
        </p:spPr>
        <p:txBody>
          <a:bodyPr wrap="square">
            <a:spAutoFit/>
          </a:bodyPr>
          <a:lstStyle/>
          <a:p>
            <a:r>
              <a:rPr lang="en-US" sz="1600" dirty="0" smtClean="0">
                <a:solidFill>
                  <a:srgbClr val="0070C0"/>
                </a:solidFill>
              </a:rPr>
              <a:t>Normalized currents in the magnets: main (</a:t>
            </a:r>
            <a:r>
              <a:rPr lang="en-US" sz="1600" dirty="0" smtClean="0">
                <a:solidFill>
                  <a:srgbClr val="00B050"/>
                </a:solidFill>
              </a:rPr>
              <a:t>green</a:t>
            </a:r>
            <a:r>
              <a:rPr lang="en-US" sz="1600" dirty="0" smtClean="0">
                <a:solidFill>
                  <a:srgbClr val="0070C0"/>
                </a:solidFill>
              </a:rPr>
              <a:t>),  correcting (</a:t>
            </a:r>
            <a:r>
              <a:rPr lang="en-US" sz="1600" dirty="0" smtClean="0">
                <a:solidFill>
                  <a:srgbClr val="FF0000"/>
                </a:solidFill>
              </a:rPr>
              <a:t>red</a:t>
            </a:r>
            <a:r>
              <a:rPr lang="en-US" sz="1600" dirty="0" smtClean="0">
                <a:solidFill>
                  <a:srgbClr val="0070C0"/>
                </a:solidFill>
              </a:rPr>
              <a:t>) and difference (</a:t>
            </a:r>
            <a:r>
              <a:rPr lang="en-US" sz="1600" dirty="0" smtClean="0">
                <a:solidFill>
                  <a:srgbClr val="00B0F0"/>
                </a:solidFill>
              </a:rPr>
              <a:t>blue</a:t>
            </a:r>
            <a:r>
              <a:rPr lang="en-US" sz="1600" dirty="0" smtClean="0">
                <a:solidFill>
                  <a:srgbClr val="0070C0"/>
                </a:solidFill>
              </a:rPr>
              <a:t>).</a:t>
            </a:r>
            <a:endParaRPr lang="ru-RU" sz="1600" dirty="0">
              <a:solidFill>
                <a:srgbClr val="0070C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979712" y="692696"/>
            <a:ext cx="5525691" cy="369332"/>
          </a:xfrm>
          <a:prstGeom prst="rect">
            <a:avLst/>
          </a:prstGeom>
        </p:spPr>
        <p:txBody>
          <a:bodyPr wrap="square">
            <a:spAutoFit/>
          </a:bodyPr>
          <a:lstStyle/>
          <a:p>
            <a:pPr lvl="8">
              <a:buFont typeface="Arial" pitchFamily="34" charset="0"/>
              <a:buChar char="•"/>
            </a:pPr>
            <a:endParaRPr lang="ru-RU" i="1" dirty="0" smtClean="0">
              <a:solidFill>
                <a:srgbClr val="DBF5F9">
                  <a:lumMod val="50000"/>
                </a:srgbClr>
              </a:solidFill>
            </a:endParaRPr>
          </a:p>
        </p:txBody>
      </p:sp>
      <p:sp>
        <p:nvSpPr>
          <p:cNvPr id="8" name="Прямоугольник 7"/>
          <p:cNvSpPr/>
          <p:nvPr/>
        </p:nvSpPr>
        <p:spPr>
          <a:xfrm>
            <a:off x="323528" y="188640"/>
            <a:ext cx="7992888" cy="369332"/>
          </a:xfrm>
          <a:prstGeom prst="rect">
            <a:avLst/>
          </a:prstGeom>
        </p:spPr>
        <p:txBody>
          <a:bodyPr wrap="square">
            <a:spAutoFit/>
          </a:bodyPr>
          <a:lstStyle/>
          <a:p>
            <a:pPr algn="ctr"/>
            <a:r>
              <a:rPr lang="en-US" dirty="0" smtClean="0"/>
              <a:t>THE FORMATION OF THE FLAT TOP OF THE PULSE MAGNETIC FIELD (2) </a:t>
            </a:r>
            <a:endParaRPr lang="ru-RU" dirty="0">
              <a:solidFill>
                <a:srgbClr val="002060"/>
              </a:solidFill>
            </a:endParaRPr>
          </a:p>
        </p:txBody>
      </p:sp>
      <p:sp>
        <p:nvSpPr>
          <p:cNvPr id="11" name="Прямоугольник 10"/>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3"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Rectangle 3"/>
          <p:cNvSpPr>
            <a:spLocks noChangeArrowheads="1"/>
          </p:cNvSpPr>
          <p:nvPr/>
        </p:nvSpPr>
        <p:spPr bwMode="auto">
          <a:xfrm>
            <a:off x="0" y="2905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6" name="Picture 86"/>
          <p:cNvPicPr>
            <a:picLocks noChangeAspect="1" noChangeArrowheads="1"/>
          </p:cNvPicPr>
          <p:nvPr/>
        </p:nvPicPr>
        <p:blipFill>
          <a:blip r:embed="rId2" cstate="print"/>
          <a:srcRect/>
          <a:stretch>
            <a:fillRect/>
          </a:stretch>
        </p:blipFill>
        <p:spPr bwMode="auto">
          <a:xfrm>
            <a:off x="2123728" y="764704"/>
            <a:ext cx="4500834" cy="3823515"/>
          </a:xfrm>
          <a:prstGeom prst="rect">
            <a:avLst/>
          </a:prstGeom>
          <a:noFill/>
          <a:ln w="9525">
            <a:noFill/>
            <a:miter lim="800000"/>
            <a:headEnd/>
            <a:tailEnd/>
          </a:ln>
        </p:spPr>
      </p:pic>
      <p:sp>
        <p:nvSpPr>
          <p:cNvPr id="17" name="Прямоугольник 16"/>
          <p:cNvSpPr/>
          <p:nvPr/>
        </p:nvSpPr>
        <p:spPr>
          <a:xfrm>
            <a:off x="395536" y="4581128"/>
            <a:ext cx="8496944" cy="369332"/>
          </a:xfrm>
          <a:prstGeom prst="rect">
            <a:avLst/>
          </a:prstGeom>
        </p:spPr>
        <p:txBody>
          <a:bodyPr wrap="square">
            <a:spAutoFit/>
          </a:bodyPr>
          <a:lstStyle/>
          <a:p>
            <a:r>
              <a:rPr lang="en-US" dirty="0" smtClean="0">
                <a:solidFill>
                  <a:srgbClr val="0099FF"/>
                </a:solidFill>
              </a:rPr>
              <a:t>Kicker power supply circuits : main kicker (upper) and correcting kicker (bottom).</a:t>
            </a:r>
            <a:endParaRPr lang="ru-RU" dirty="0"/>
          </a:p>
        </p:txBody>
      </p:sp>
      <p:sp>
        <p:nvSpPr>
          <p:cNvPr id="18" name="Прямоугольник 17"/>
          <p:cNvSpPr/>
          <p:nvPr/>
        </p:nvSpPr>
        <p:spPr>
          <a:xfrm>
            <a:off x="395536" y="5085184"/>
            <a:ext cx="8136904" cy="923330"/>
          </a:xfrm>
          <a:prstGeom prst="rect">
            <a:avLst/>
          </a:prstGeom>
        </p:spPr>
        <p:txBody>
          <a:bodyPr wrap="square">
            <a:spAutoFit/>
          </a:bodyPr>
          <a:lstStyle/>
          <a:p>
            <a:r>
              <a:rPr lang="en-US" dirty="0" smtClean="0"/>
              <a:t>  Pulsed power supply is based on an capacity </a:t>
            </a:r>
            <a:r>
              <a:rPr lang="en-US" dirty="0" err="1" smtClean="0"/>
              <a:t>aperiodic</a:t>
            </a:r>
            <a:r>
              <a:rPr lang="en-US" dirty="0" smtClean="0"/>
              <a:t> discharge with the inductive load. This scheme allows to form a bell-shaped pulse.</a:t>
            </a:r>
            <a:r>
              <a:rPr lang="ru-RU" dirty="0" smtClean="0"/>
              <a:t> </a:t>
            </a:r>
            <a:r>
              <a:rPr lang="en-US" dirty="0" smtClean="0"/>
              <a:t>This approach can be effective in some cases. Particularly for extraction systems.</a:t>
            </a:r>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979712" y="692696"/>
            <a:ext cx="5525691" cy="369332"/>
          </a:xfrm>
          <a:prstGeom prst="rect">
            <a:avLst/>
          </a:prstGeom>
        </p:spPr>
        <p:txBody>
          <a:bodyPr wrap="square">
            <a:spAutoFit/>
          </a:bodyPr>
          <a:lstStyle/>
          <a:p>
            <a:pPr lvl="8">
              <a:buFont typeface="Arial" pitchFamily="34" charset="0"/>
              <a:buChar char="•"/>
            </a:pPr>
            <a:endParaRPr lang="ru-RU" i="1" dirty="0" smtClean="0">
              <a:solidFill>
                <a:srgbClr val="DBF5F9">
                  <a:lumMod val="50000"/>
                </a:srgbClr>
              </a:solidFill>
            </a:endParaRPr>
          </a:p>
        </p:txBody>
      </p:sp>
      <p:sp>
        <p:nvSpPr>
          <p:cNvPr id="8" name="Прямоугольник 7"/>
          <p:cNvSpPr/>
          <p:nvPr/>
        </p:nvSpPr>
        <p:spPr>
          <a:xfrm>
            <a:off x="323528" y="188640"/>
            <a:ext cx="7992888" cy="646331"/>
          </a:xfrm>
          <a:prstGeom prst="rect">
            <a:avLst/>
          </a:prstGeom>
        </p:spPr>
        <p:txBody>
          <a:bodyPr wrap="square">
            <a:spAutoFit/>
          </a:bodyPr>
          <a:lstStyle/>
          <a:p>
            <a:pPr algn="ctr"/>
            <a:r>
              <a:rPr lang="en-US" dirty="0" smtClean="0"/>
              <a:t> DESIGN OF THE KICKER MAGNET, WITH THE COMBINED FUNCTIONS OF THE DEFLECTION AND THE FORMATION OF THE FLAT TOP</a:t>
            </a:r>
            <a:endParaRPr lang="ru-RU" dirty="0">
              <a:solidFill>
                <a:srgbClr val="002060"/>
              </a:solidFill>
            </a:endParaRPr>
          </a:p>
        </p:txBody>
      </p:sp>
      <p:sp>
        <p:nvSpPr>
          <p:cNvPr id="11" name="Прямоугольник 10"/>
          <p:cNvSpPr/>
          <p:nvPr/>
        </p:nvSpPr>
        <p:spPr>
          <a:xfrm>
            <a:off x="7308304" y="6309320"/>
            <a:ext cx="1631664" cy="369332"/>
          </a:xfrm>
          <a:prstGeom prst="rect">
            <a:avLst/>
          </a:prstGeom>
        </p:spPr>
        <p:txBody>
          <a:bodyPr wrap="none">
            <a:spAutoFit/>
          </a:bodyPr>
          <a:lstStyle/>
          <a:p>
            <a:pPr algn="r"/>
            <a:r>
              <a:rPr lang="ru-RU" i="1" dirty="0" err="1" smtClean="0">
                <a:solidFill>
                  <a:schemeClr val="bg2">
                    <a:lumMod val="50000"/>
                  </a:schemeClr>
                </a:solidFill>
              </a:rPr>
              <a:t>Созополь</a:t>
            </a:r>
            <a:r>
              <a:rPr lang="ru-RU" i="1" dirty="0" smtClean="0">
                <a:solidFill>
                  <a:schemeClr val="bg2">
                    <a:lumMod val="50000"/>
                  </a:schemeClr>
                </a:solidFill>
              </a:rPr>
              <a:t> 201</a:t>
            </a:r>
            <a:r>
              <a:rPr lang="en-US" i="1" dirty="0" smtClean="0">
                <a:solidFill>
                  <a:schemeClr val="bg2">
                    <a:lumMod val="50000"/>
                  </a:schemeClr>
                </a:solidFill>
              </a:rPr>
              <a:t>8</a:t>
            </a:r>
            <a:endParaRPr lang="ru-RU" i="1" dirty="0" smtClean="0">
              <a:solidFill>
                <a:schemeClr val="bg2">
                  <a:lumMod val="50000"/>
                </a:schemeClr>
              </a:solidFill>
            </a:endParaRPr>
          </a:p>
        </p:txBody>
      </p:sp>
      <p:sp>
        <p:nvSpPr>
          <p:cNvPr id="3"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 name="Rectangle 3"/>
          <p:cNvSpPr>
            <a:spLocks noChangeArrowheads="1"/>
          </p:cNvSpPr>
          <p:nvPr/>
        </p:nvSpPr>
        <p:spPr bwMode="auto">
          <a:xfrm>
            <a:off x="0" y="2905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323528" y="836712"/>
            <a:ext cx="8640960" cy="923330"/>
          </a:xfrm>
          <a:prstGeom prst="rect">
            <a:avLst/>
          </a:prstGeom>
        </p:spPr>
        <p:txBody>
          <a:bodyPr wrap="square">
            <a:spAutoFit/>
          </a:bodyPr>
          <a:lstStyle/>
          <a:p>
            <a:r>
              <a:rPr lang="en-US" dirty="0" smtClean="0"/>
              <a:t>  The magnets without ferromagnetic cores have an additional possibility of adjusting the spatial or (and) temporal distribution by the method of superposition.</a:t>
            </a:r>
          </a:p>
          <a:p>
            <a:r>
              <a:rPr lang="en-US" dirty="0" smtClean="0"/>
              <a:t>  </a:t>
            </a:r>
            <a:endParaRPr lang="ru-RU" dirty="0"/>
          </a:p>
        </p:txBody>
      </p:sp>
      <p:sp>
        <p:nvSpPr>
          <p:cNvPr id="10" name="Прямоугольник 9"/>
          <p:cNvSpPr/>
          <p:nvPr/>
        </p:nvSpPr>
        <p:spPr>
          <a:xfrm>
            <a:off x="395536" y="1484784"/>
            <a:ext cx="8568952" cy="646331"/>
          </a:xfrm>
          <a:prstGeom prst="rect">
            <a:avLst/>
          </a:prstGeom>
        </p:spPr>
        <p:txBody>
          <a:bodyPr wrap="square">
            <a:spAutoFit/>
          </a:bodyPr>
          <a:lstStyle/>
          <a:p>
            <a:r>
              <a:rPr lang="en-US" dirty="0" smtClean="0"/>
              <a:t>As an example we consider the" asymmetric " version of the kicker magnet with additional current-carrying conductors</a:t>
            </a:r>
            <a:endParaRPr lang="ru-RU" dirty="0"/>
          </a:p>
        </p:txBody>
      </p:sp>
      <p:pic>
        <p:nvPicPr>
          <p:cNvPr id="1026" name="Picture 2"/>
          <p:cNvPicPr>
            <a:picLocks noChangeAspect="1" noChangeArrowheads="1"/>
          </p:cNvPicPr>
          <p:nvPr/>
        </p:nvPicPr>
        <p:blipFill>
          <a:blip r:embed="rId2" cstate="print"/>
          <a:srcRect l="349" t="7938" r="349" b="5339"/>
          <a:stretch>
            <a:fillRect/>
          </a:stretch>
        </p:blipFill>
        <p:spPr bwMode="auto">
          <a:xfrm>
            <a:off x="2699792" y="2204864"/>
            <a:ext cx="3516313" cy="2289175"/>
          </a:xfrm>
          <a:prstGeom prst="rect">
            <a:avLst/>
          </a:prstGeom>
          <a:noFill/>
          <a:ln w="9525">
            <a:noFill/>
            <a:miter lim="800000"/>
            <a:headEnd/>
            <a:tailEnd/>
          </a:ln>
        </p:spPr>
      </p:pic>
      <p:sp>
        <p:nvSpPr>
          <p:cNvPr id="12" name="Прямоугольник 11"/>
          <p:cNvSpPr/>
          <p:nvPr/>
        </p:nvSpPr>
        <p:spPr>
          <a:xfrm>
            <a:off x="1115616" y="4437112"/>
            <a:ext cx="7128792" cy="369332"/>
          </a:xfrm>
          <a:prstGeom prst="rect">
            <a:avLst/>
          </a:prstGeom>
        </p:spPr>
        <p:txBody>
          <a:bodyPr wrap="square">
            <a:spAutoFit/>
          </a:bodyPr>
          <a:lstStyle/>
          <a:p>
            <a:pPr algn="ctr"/>
            <a:r>
              <a:rPr lang="en-US" dirty="0" smtClean="0"/>
              <a:t>The location of the elements of the magnet with padding conductors</a:t>
            </a:r>
            <a:endParaRPr lang="ru-RU" dirty="0"/>
          </a:p>
        </p:txBody>
      </p:sp>
      <p:sp>
        <p:nvSpPr>
          <p:cNvPr id="14" name="Прямоугольник 13"/>
          <p:cNvSpPr/>
          <p:nvPr/>
        </p:nvSpPr>
        <p:spPr>
          <a:xfrm>
            <a:off x="323528" y="5013176"/>
            <a:ext cx="8640960" cy="923330"/>
          </a:xfrm>
          <a:prstGeom prst="rect">
            <a:avLst/>
          </a:prstGeom>
        </p:spPr>
        <p:txBody>
          <a:bodyPr wrap="square">
            <a:spAutoFit/>
          </a:bodyPr>
          <a:lstStyle/>
          <a:p>
            <a:r>
              <a:rPr lang="en-US" dirty="0" smtClean="0"/>
              <a:t>  The main conductors are located at a distance of 50 mm from each other and from the conductive screen. Corrective conductors are located at a distance of 70 mm from each other and from the conductive screen.</a:t>
            </a:r>
            <a:endParaRPr lang="ru-RU"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Flow</Template>
  <TotalTime>4294</TotalTime>
  <Words>1415</Words>
  <Application>Microsoft Office PowerPoint</Application>
  <PresentationFormat>Экран (4:3)</PresentationFormat>
  <Paragraphs>170</Paragraphs>
  <Slides>18</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18</vt:i4>
      </vt:variant>
    </vt:vector>
  </HeadingPairs>
  <TitlesOfParts>
    <vt:vector size="20" baseType="lpstr">
      <vt:lpstr>Поток</vt:lpstr>
      <vt:lpstr>Acrobat Document</vt:lpstr>
      <vt:lpstr>THE NON-FERROMAGNETIC KICKER MAGNETS FOR INJECTION AND EXTRACTION OF PARTICLES IN NICA COLLIDER  Fateev A.A., Lebedev N.I., Petukhov A.S., Tuzikov A.V.,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Аппаратура  управления  тиратронами  для  ускорительного комплекса NICA  Лебедев Н.И., Фатеев А.А.</dc:title>
  <dc:creator>lebedev</dc:creator>
  <cp:lastModifiedBy>Admin</cp:lastModifiedBy>
  <cp:revision>315</cp:revision>
  <dcterms:created xsi:type="dcterms:W3CDTF">2014-08-12T10:25:42Z</dcterms:created>
  <dcterms:modified xsi:type="dcterms:W3CDTF">2018-09-07T11:46:06Z</dcterms:modified>
</cp:coreProperties>
</file>