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2" r:id="rId2"/>
    <p:sldId id="283" r:id="rId3"/>
    <p:sldId id="287" r:id="rId4"/>
    <p:sldId id="326" r:id="rId5"/>
    <p:sldId id="288" r:id="rId6"/>
    <p:sldId id="322" r:id="rId7"/>
    <p:sldId id="320" r:id="rId8"/>
    <p:sldId id="321" r:id="rId9"/>
    <p:sldId id="317" r:id="rId10"/>
    <p:sldId id="323" r:id="rId11"/>
    <p:sldId id="316" r:id="rId12"/>
    <p:sldId id="324" r:id="rId13"/>
    <p:sldId id="333" r:id="rId14"/>
    <p:sldId id="276" r:id="rId15"/>
    <p:sldId id="277" r:id="rId16"/>
    <p:sldId id="327" r:id="rId17"/>
    <p:sldId id="330" r:id="rId18"/>
    <p:sldId id="331" r:id="rId19"/>
    <p:sldId id="329" r:id="rId20"/>
  </p:sldIdLst>
  <p:sldSz cx="9144000" cy="6858000" type="screen4x3"/>
  <p:notesSz cx="7099300" cy="10234613"/>
  <p:embeddedFontLst>
    <p:embeddedFont>
      <p:font typeface="Comic Sans MS" panose="030F0702030302020204" pitchFamily="66" charset="0"/>
      <p:regular r:id="rId23"/>
      <p:bold r:id="rId24"/>
    </p:embeddedFont>
    <p:embeddedFont>
      <p:font typeface="Cambria Math" panose="02040503050406030204" pitchFamily="18" charset="0"/>
      <p:regular r:id="rId25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Титульный лист" id="{88E3FF91-3A6B-4E63-9C8C-36924F9C529A}">
          <p14:sldIdLst>
            <p14:sldId id="282"/>
          </p14:sldIdLst>
        </p14:section>
        <p14:section name="Аннотация" id="{039A2F9D-F36C-4C01-83A4-F48F282243D4}">
          <p14:sldIdLst>
            <p14:sldId id="283"/>
          </p14:sldIdLst>
        </p14:section>
        <p14:section name="План доклада" id="{EAE30819-D1B8-498F-83F1-39D9C5C178D3}">
          <p14:sldIdLst>
            <p14:sldId id="287"/>
            <p14:sldId id="326"/>
          </p14:sldIdLst>
        </p14:section>
        <p14:section name="Доклад" id="{1A42C1A9-8B0F-471D-895E-B7CDCD21AAF2}">
          <p14:sldIdLst>
            <p14:sldId id="288"/>
            <p14:sldId id="322"/>
            <p14:sldId id="320"/>
            <p14:sldId id="321"/>
            <p14:sldId id="317"/>
            <p14:sldId id="323"/>
            <p14:sldId id="316"/>
            <p14:sldId id="324"/>
          </p14:sldIdLst>
        </p14:section>
        <p14:section name="Благодарность" id="{7B28D1CC-370F-40C4-8035-37CFB565B3B3}">
          <p14:sldIdLst>
            <p14:sldId id="333"/>
          </p14:sldIdLst>
        </p14:section>
        <p14:section name="Литература" id="{0C991079-5BAC-4904-8F04-D772607D5771}">
          <p14:sldIdLst>
            <p14:sldId id="276"/>
          </p14:sldIdLst>
        </p14:section>
        <p14:section name="Конец доклада" id="{D636E71B-A6B1-48F3-A236-FC2A1189792D}">
          <p14:sldIdLst>
            <p14:sldId id="277"/>
          </p14:sldIdLst>
        </p14:section>
        <p14:section name="Дополнительные слайды" id="{2B3A72C7-165B-4001-B98D-0E2B18CDACE6}">
          <p14:sldIdLst>
            <p14:sldId id="327"/>
            <p14:sldId id="330"/>
            <p14:sldId id="331"/>
            <p14:sldId id="3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800080"/>
    <a:srgbClr val="00FFFF"/>
    <a:srgbClr val="0033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70" autoAdjust="0"/>
    <p:restoredTop sz="94707" autoAdjust="0"/>
  </p:normalViewPr>
  <p:slideViewPr>
    <p:cSldViewPr>
      <p:cViewPr>
        <p:scale>
          <a:sx n="100" d="100"/>
          <a:sy n="100" d="100"/>
        </p:scale>
        <p:origin x="2184" y="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308"/>
    </p:cViewPr>
  </p:sorterViewPr>
  <p:notesViewPr>
    <p:cSldViewPr>
      <p:cViewPr varScale="1">
        <p:scale>
          <a:sx n="79" d="100"/>
          <a:sy n="79" d="100"/>
        </p:scale>
        <p:origin x="-3780" y="-102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anose="020B0604020202020204" pitchFamily="34" charset="0"/>
              </a:defRPr>
            </a:lvl1pPr>
          </a:lstStyle>
          <a:p>
            <a:fld id="{AF388C17-382A-480D-AADC-07310E318D55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792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anose="020B0604020202020204" pitchFamily="34" charset="0"/>
              </a:defRPr>
            </a:lvl1pPr>
          </a:lstStyle>
          <a:p>
            <a:fld id="{6FAF3AA3-DF72-4AA3-ADF9-59345B2FF8C3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5722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F3AA3-DF72-4AA3-ADF9-59345B2FF8C3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878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F3AA3-DF72-4AA3-ADF9-59345B2FF8C3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7682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F3AA3-DF72-4AA3-ADF9-59345B2FF8C3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820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F3AA3-DF72-4AA3-ADF9-59345B2FF8C3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4429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F3AA3-DF72-4AA3-ADF9-59345B2FF8C3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6747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F3AA3-DF72-4AA3-ADF9-59345B2FF8C3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4983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F3AA3-DF72-4AA3-ADF9-59345B2FF8C3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5608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F3AA3-DF72-4AA3-ADF9-59345B2FF8C3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820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F3AA3-DF72-4AA3-ADF9-59345B2FF8C3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5981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F3AA3-DF72-4AA3-ADF9-59345B2FF8C3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996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F3AA3-DF72-4AA3-ADF9-59345B2FF8C3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824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F3AA3-DF72-4AA3-ADF9-59345B2FF8C3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5278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F3AA3-DF72-4AA3-ADF9-59345B2FF8C3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319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F3AA3-DF72-4AA3-ADF9-59345B2FF8C3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344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88" y="1600200"/>
            <a:ext cx="9140825" cy="3814763"/>
          </a:xfrm>
        </p:spPr>
        <p:txBody>
          <a:bodyPr anchor="ctr"/>
          <a:lstStyle>
            <a:lvl1pPr algn="ctr">
              <a:defRPr sz="24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pic>
        <p:nvPicPr>
          <p:cNvPr id="141331" name="Picture 9" descr="NICA_header_bl-wh.tif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1368" name="Group 56"/>
          <p:cNvGrpSpPr>
            <a:grpSpLocks/>
          </p:cNvGrpSpPr>
          <p:nvPr userDrawn="1"/>
        </p:nvGrpSpPr>
        <p:grpSpPr bwMode="auto">
          <a:xfrm>
            <a:off x="0" y="6459538"/>
            <a:ext cx="9144000" cy="323850"/>
            <a:chOff x="0" y="4116"/>
            <a:chExt cx="5760" cy="204"/>
          </a:xfrm>
        </p:grpSpPr>
        <p:cxnSp>
          <p:nvCxnSpPr>
            <p:cNvPr id="6" name="Straight Connector 5"/>
            <p:cNvCxnSpPr/>
            <p:nvPr userDrawn="1"/>
          </p:nvCxnSpPr>
          <p:spPr>
            <a:xfrm>
              <a:off x="808" y="4205"/>
              <a:ext cx="4920" cy="1"/>
            </a:xfrm>
            <a:prstGeom prst="line">
              <a:avLst/>
            </a:prstGeom>
            <a:ln cap="flat">
              <a:gradFill flip="none" rotWithShape="1">
                <a:gsLst>
                  <a:gs pos="0">
                    <a:srgbClr val="3366FF"/>
                  </a:gs>
                  <a:gs pos="100000">
                    <a:srgbClr val="FFFFFF"/>
                  </a:gs>
                </a:gsLst>
                <a:path path="rect">
                  <a:fillToRect l="100000" t="100000"/>
                </a:path>
                <a:tileRect r="-100000" b="-100000"/>
              </a:gra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1365" name="Picture 7" descr="NICA-Logo_4c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4144"/>
              <a:ext cx="30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66" name="Picture 54" descr="inrne_logo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" y="4116"/>
              <a:ext cx="30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67" name="Picture 55" descr="watermark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17"/>
              <a:ext cx="31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0" y="6318250"/>
            <a:ext cx="8420400" cy="5397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А.В. Филиппов, Международное совещание «Ускорительный комплекс NICA: проблемы и решения — 2018», 8–15 сентября 2018 г., г. Созополь, Болгария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C13913-D4A3-4340-9320-7CE36E21A877}" type="slidenum">
              <a:rPr lang="ru-RU" smtClean="0"/>
              <a:pPr/>
              <a:t>‹#›</a:t>
            </a:fld>
            <a:r>
              <a:rPr lang="en-US" dirty="0" smtClean="0"/>
              <a:t>/#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193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0" y="6318250"/>
            <a:ext cx="8420400" cy="5397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А.В. Филиппов, Международное совещание «Ускорительный комплекс NICA: проблемы и решения — 2018», 8–15 сентября 2018 г., г. Созополь, Болгария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0" y="900000"/>
            <a:ext cx="9144000" cy="5418000"/>
          </a:xfrm>
        </p:spPr>
        <p:txBody>
          <a:bodyPr anchor="ctr" anchorCtr="0"/>
          <a:lstStyle>
            <a:lvl1pPr algn="ctr">
              <a:defRPr sz="3600" b="1"/>
            </a:lvl1pPr>
            <a:lvl4pPr>
              <a:defRPr/>
            </a:lvl4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44458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9" descr="NICA_header_bl-wh.tif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082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98525"/>
            <a:ext cx="9140825" cy="541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 (первый уровень)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Четвёртый уровень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18250"/>
            <a:ext cx="8421688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650" b="1"/>
            </a:lvl1pPr>
          </a:lstStyle>
          <a:p>
            <a:r>
              <a:rPr lang="ru-RU" smtClean="0"/>
              <a:t>А.В. Филиппов, Международное совещание «Ускорительный комплекс NICA: проблемы и решения — 2018», 8–15 сентября 2018 г., г. Созополь, Болгария</a:t>
            </a: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0100" y="6324600"/>
            <a:ext cx="719138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8FB8E4-3437-4C5D-AEAF-B465DEDFDE2C}" type="slidenum">
              <a:rPr lang="ru-RU" smtClean="0"/>
              <a:pPr/>
              <a:t>‹#›</a:t>
            </a:fld>
            <a:r>
              <a:rPr lang="en-US" dirty="0" smtClean="0"/>
              <a:t>/#</a:t>
            </a:r>
            <a:endParaRPr lang="ru-RU" dirty="0"/>
          </a:p>
        </p:txBody>
      </p:sp>
      <p:grpSp>
        <p:nvGrpSpPr>
          <p:cNvPr id="1079" name="Group 55"/>
          <p:cNvGrpSpPr>
            <a:grpSpLocks/>
          </p:cNvGrpSpPr>
          <p:nvPr userDrawn="1"/>
        </p:nvGrpSpPr>
        <p:grpSpPr bwMode="auto">
          <a:xfrm>
            <a:off x="0" y="6459538"/>
            <a:ext cx="9144000" cy="323850"/>
            <a:chOff x="0" y="4116"/>
            <a:chExt cx="5760" cy="204"/>
          </a:xfrm>
        </p:grpSpPr>
        <p:cxnSp>
          <p:nvCxnSpPr>
            <p:cNvPr id="6" name="Straight Connector 5"/>
            <p:cNvCxnSpPr/>
            <p:nvPr userDrawn="1"/>
          </p:nvCxnSpPr>
          <p:spPr>
            <a:xfrm>
              <a:off x="808" y="4205"/>
              <a:ext cx="4920" cy="1"/>
            </a:xfrm>
            <a:prstGeom prst="line">
              <a:avLst/>
            </a:prstGeom>
            <a:ln cap="flat">
              <a:gradFill flip="none" rotWithShape="1">
                <a:gsLst>
                  <a:gs pos="0">
                    <a:srgbClr val="3366FF"/>
                  </a:gs>
                  <a:gs pos="100000">
                    <a:srgbClr val="FFFFFF"/>
                  </a:gs>
                </a:gsLst>
                <a:path path="rect">
                  <a:fillToRect l="100000" t="100000"/>
                </a:path>
                <a:tileRect r="-100000" b="-100000"/>
              </a:gra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81" name="Picture 7" descr="NICA-Logo_4c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4144"/>
              <a:ext cx="30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2" name="Picture 58" descr="inrne_logo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" y="4116"/>
              <a:ext cx="30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3" name="Picture 59" descr="watermark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17"/>
              <a:ext cx="31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1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omic Sans MS" panose="030F0702030302020204" pitchFamily="66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omic Sans MS" panose="030F0702030302020204" pitchFamily="66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omic Sans MS" panose="030F0702030302020204" pitchFamily="66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omic Sans MS" panose="030F0702030302020204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omic Sans MS" panose="030F0702030302020204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omic Sans MS" panose="030F0702030302020204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omic Sans MS" panose="030F0702030302020204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5075" indent="-228600" algn="l" rtl="0" fontAlgn="base">
        <a:spcBef>
          <a:spcPct val="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28600" algn="l" rtl="0" fontAlgn="base">
        <a:spcBef>
          <a:spcPct val="0"/>
        </a:spcBef>
        <a:spcAft>
          <a:spcPct val="0"/>
        </a:spcAft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dirty="0" smtClean="0"/>
              <a:t>Допуски на юстировку и ошибки магнитных полей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элементов магнитной структуры Коллайдера </a:t>
            </a:r>
            <a:r>
              <a:rPr lang="en-US" sz="2400" dirty="0" smtClean="0"/>
              <a:t>NICA</a:t>
            </a:r>
            <a:br>
              <a:rPr lang="en-US" sz="24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А</a:t>
            </a:r>
            <a:r>
              <a:rPr lang="en-US" sz="2000" dirty="0" smtClean="0"/>
              <a:t>.</a:t>
            </a:r>
            <a:r>
              <a:rPr lang="ru-RU" sz="2000" dirty="0" smtClean="0"/>
              <a:t>В</a:t>
            </a:r>
            <a:r>
              <a:rPr lang="en-US" sz="2000" dirty="0" smtClean="0"/>
              <a:t>. </a:t>
            </a:r>
            <a:r>
              <a:rPr lang="ru-RU" sz="2000" dirty="0" smtClean="0"/>
              <a:t>Филиппов</a:t>
            </a:r>
            <a:r>
              <a:rPr lang="en-US" sz="2000" dirty="0" smtClean="0"/>
              <a:t> </a:t>
            </a:r>
            <a:r>
              <a:rPr lang="ru-RU" sz="2000" dirty="0" smtClean="0"/>
              <a:t>для участников проекта </a:t>
            </a:r>
            <a:r>
              <a:rPr lang="en-US" sz="2000" dirty="0" smtClean="0"/>
              <a:t>NICA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Лаборатория физики высоких энергий</a:t>
            </a:r>
            <a:br>
              <a:rPr lang="ru-RU" sz="2000" dirty="0" smtClean="0"/>
            </a:br>
            <a:r>
              <a:rPr lang="ru-RU" sz="2000" dirty="0" smtClean="0"/>
              <a:t>им. В.И. Векслера и А.М. Балдина</a:t>
            </a:r>
            <a:br>
              <a:rPr lang="ru-RU" sz="2000" dirty="0" smtClean="0"/>
            </a:br>
            <a:r>
              <a:rPr lang="ru-RU" sz="2000" dirty="0" smtClean="0"/>
              <a:t>Объединённый институт ядерных исследований г. Дубна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Международное совещание</a:t>
            </a:r>
            <a:br>
              <a:rPr lang="ru-RU" sz="2000" dirty="0" smtClean="0"/>
            </a:br>
            <a:r>
              <a:rPr lang="ru-RU" sz="2000" dirty="0" smtClean="0"/>
              <a:t>«Ускорительный комплекс NICA: проблемы и решения — 201</a:t>
            </a:r>
            <a:r>
              <a:rPr lang="en-US" sz="2000" dirty="0" smtClean="0"/>
              <a:t>8</a:t>
            </a:r>
            <a:r>
              <a:rPr lang="ru-RU" sz="2000" dirty="0" smtClean="0"/>
              <a:t>»</a:t>
            </a:r>
            <a:br>
              <a:rPr lang="ru-RU" sz="2000" dirty="0" smtClean="0"/>
            </a:br>
            <a:r>
              <a:rPr lang="ru-RU" sz="2000" dirty="0" smtClean="0"/>
              <a:t>г. Созополь, Болгария, </a:t>
            </a:r>
            <a:r>
              <a:rPr lang="en-US" sz="2000" dirty="0" smtClean="0"/>
              <a:t>8</a:t>
            </a:r>
            <a:r>
              <a:rPr lang="ru-RU" sz="2000" dirty="0" smtClean="0"/>
              <a:t>–1</a:t>
            </a:r>
            <a:r>
              <a:rPr lang="en-US" sz="2000" dirty="0" smtClean="0"/>
              <a:t>5</a:t>
            </a:r>
            <a:r>
              <a:rPr lang="ru-RU" sz="2000" dirty="0" smtClean="0"/>
              <a:t> сентября 201</a:t>
            </a:r>
            <a:r>
              <a:rPr lang="en-US" sz="2000" dirty="0" smtClean="0"/>
              <a:t>8</a:t>
            </a:r>
            <a:r>
              <a:rPr lang="ru-RU" sz="2000" dirty="0" smtClean="0"/>
              <a:t> г.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А.В. Филиппов, Международное совещание «Ускорительный комплекс NICA: проблемы и решения — 2018», 8–15 сентября 2018 г., г. Созополь, Болгария</a:t>
            </a:r>
            <a:endParaRPr lang="ru-RU" dirty="0"/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E43B-6EF8-44E4-9BBB-0FD471211A56}" type="slidenum">
              <a:rPr lang="ru-RU" smtClean="0"/>
              <a:pPr/>
              <a:t>10</a:t>
            </a:fld>
            <a:r>
              <a:rPr lang="en-US" dirty="0" smtClean="0"/>
              <a:t>/14</a:t>
            </a:r>
            <a:endParaRPr lang="ru-RU" dirty="0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ru-RU" sz="1800" dirty="0" smtClean="0"/>
              <a:t>3 </a:t>
            </a:r>
            <a:r>
              <a:rPr lang="ru-RU" sz="1800" dirty="0"/>
              <a:t>Факторы влияющие на </a:t>
            </a:r>
            <a:r>
              <a:rPr lang="ru-RU" sz="1800" dirty="0" smtClean="0"/>
              <a:t>ДА Коллайдера</a:t>
            </a:r>
            <a:br>
              <a:rPr lang="ru-RU" sz="1800" dirty="0" smtClean="0"/>
            </a:br>
            <a:r>
              <a:rPr lang="ru-RU" sz="1600" dirty="0" smtClean="0"/>
              <a:t>3.</a:t>
            </a:r>
            <a:r>
              <a:rPr lang="en-US" sz="1600" dirty="0" smtClean="0"/>
              <a:t>2</a:t>
            </a:r>
            <a:r>
              <a:rPr lang="ru-RU" sz="1600" dirty="0"/>
              <a:t> Влияние разброса эффективных длин квадрупольных линз</a:t>
            </a:r>
            <a:endParaRPr lang="ru-RU" sz="2400" dirty="0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fig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900000"/>
            <a:ext cx="9144000" cy="4822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620633" y="5904000"/>
                <a:ext cx="39027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 smtClean="0">
                    <a:solidFill>
                      <a:srgbClr val="FF0000"/>
                    </a:solidFill>
                  </a:rPr>
                  <a:t>Допуск: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𝐝𝐤𝐧𝐫</m:t>
                        </m:r>
                      </m:e>
                      <m:sub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𝟎𝟎𝟎𝟐</m:t>
                    </m:r>
                    <m:r>
                      <a:rPr lang="ru-RU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b="1" dirty="0">
                    <a:solidFill>
                      <a:srgbClr val="FF0000"/>
                    </a:solidFill>
                  </a:rPr>
                  <a:t>отн. ед.</a:t>
                </a: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633" y="5904000"/>
                <a:ext cx="3902735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938" t="-8333" r="-781" b="-2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427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А.В. Филиппов, Международное совещание «Ускорительный комплекс NICA: проблемы и решения — 2018», 8–15 сентября 2018 г., г. Созополь, Болгария</a:t>
            </a:r>
            <a:endParaRPr lang="ru-RU" dirty="0"/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E43B-6EF8-44E4-9BBB-0FD471211A56}" type="slidenum">
              <a:rPr lang="ru-RU" smtClean="0"/>
              <a:pPr/>
              <a:t>11</a:t>
            </a:fld>
            <a:r>
              <a:rPr lang="en-US" dirty="0" smtClean="0"/>
              <a:t>/14</a:t>
            </a:r>
            <a:endParaRPr lang="ru-RU" dirty="0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 Результаты </a:t>
            </a:r>
            <a:r>
              <a:rPr lang="ru-RU" dirty="0"/>
              <a:t>и сравнение с допусками Бустера Нуклотрона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8224513"/>
                  </p:ext>
                </p:extLst>
              </p:nvPr>
            </p:nvGraphicFramePr>
            <p:xfrm>
              <a:off x="163377" y="900000"/>
              <a:ext cx="8817247" cy="4385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337247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3240000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3240000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</a:tblGrid>
                  <a:tr h="7306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/>
                            <a:t>Ошибка</a:t>
                          </a:r>
                          <a:endParaRPr lang="ru-RU" sz="1800" b="1" dirty="0"/>
                        </a:p>
                      </a:txBody>
                      <a:tcPr marL="90616" marR="90616" marT="45308" marB="4530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/>
                            <a:t>Влияние на ДА</a:t>
                          </a:r>
                          <a:endParaRPr lang="ru-RU" sz="1800" b="1" dirty="0"/>
                        </a:p>
                      </a:txBody>
                      <a:tcPr marL="90616" marR="90616" marT="45308" marB="4530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/>
                            <a:t>Искажение ЗО</a:t>
                          </a:r>
                          <a:endParaRPr lang="ru-RU" sz="1800" b="1" dirty="0"/>
                        </a:p>
                      </a:txBody>
                      <a:tcPr marL="90616" marR="90616" marT="45308" marB="45308" anchor="ctr"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7306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/>
                            <a:t>Разброс эффективных длин диполей</a:t>
                          </a:r>
                          <a:endParaRPr lang="ru-RU" sz="1800" b="1" dirty="0"/>
                        </a:p>
                      </a:txBody>
                      <a:tcPr marL="90616" marR="90616" marT="45308" marB="4530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Слабое</a:t>
                          </a:r>
                          <a:endParaRPr lang="ru-RU" sz="1400" dirty="0"/>
                        </a:p>
                      </a:txBody>
                      <a:tcPr marL="90616" marR="90616" marT="45308" marB="45308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dirty="0" smtClean="0"/>
                            <a:t>Сильное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dirty="0" smtClean="0"/>
                            <a:t>Допуск: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dknr</m:t>
                                  </m:r>
                                </m:e>
                                <m:sub>
                                  <m: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&lt;0,0003</m:t>
                              </m:r>
                            </m:oMath>
                          </a14:m>
                          <a:r>
                            <a:rPr lang="ru-RU" sz="1400" baseline="0" dirty="0" smtClean="0"/>
                            <a:t> отн. ед.</a:t>
                          </a:r>
                          <a:endParaRPr lang="ru-RU" sz="1400" dirty="0"/>
                        </a:p>
                      </a:txBody>
                      <a:tcPr marL="90616" marR="90616" marT="45308" marB="45308" anchor="ctr"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7306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/>
                            <a:t>Неточность расстановки диполей</a:t>
                          </a:r>
                          <a:endParaRPr lang="ru-RU" sz="1800" b="1" dirty="0"/>
                        </a:p>
                      </a:txBody>
                      <a:tcPr marL="90616" marR="90616" marT="45308" marB="4530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Слабое</a:t>
                          </a:r>
                          <a:endParaRPr lang="ru-RU" sz="1400" dirty="0"/>
                        </a:p>
                      </a:txBody>
                      <a:tcPr marL="90616" marR="90616" marT="45308" marB="45308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dirty="0" smtClean="0"/>
                            <a:t>Сильное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dirty="0" smtClean="0"/>
                            <a:t>Допуск: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&lt;0,2</m:t>
                              </m:r>
                            </m:oMath>
                          </a14:m>
                          <a:r>
                            <a:rPr lang="ru-RU" sz="1400" baseline="0" dirty="0" smtClean="0"/>
                            <a:t> мрад</a:t>
                          </a:r>
                          <a:endParaRPr lang="ru-RU" sz="1400" dirty="0"/>
                        </a:p>
                      </a:txBody>
                      <a:tcPr marL="90616" marR="90616" marT="45308" marB="45308" anchor="ctr"/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7306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/>
                            <a:t>Неточность расстановки квадруполей</a:t>
                          </a:r>
                          <a:endParaRPr lang="ru-RU" sz="1800" b="1" dirty="0"/>
                        </a:p>
                      </a:txBody>
                      <a:tcPr marL="90616" marR="90616" marT="45308" marB="4530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Сильное</a:t>
                          </a:r>
                        </a:p>
                        <a:p>
                          <a:pPr algn="ctr"/>
                          <a:r>
                            <a:rPr lang="ru-RU" sz="1400" dirty="0" smtClean="0"/>
                            <a:t>Допуск</a:t>
                          </a:r>
                          <a:r>
                            <a:rPr lang="en-US" sz="1400" dirty="0" smtClean="0"/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&lt;0,3</m:t>
                              </m:r>
                            </m:oMath>
                          </a14:m>
                          <a:r>
                            <a:rPr lang="ru-RU" sz="1400" baseline="0" dirty="0" smtClean="0"/>
                            <a:t> мрад</a:t>
                          </a:r>
                          <a:endParaRPr lang="ru-RU" sz="1400" dirty="0"/>
                        </a:p>
                      </a:txBody>
                      <a:tcPr marL="90616" marR="90616" marT="45308" marB="45308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dirty="0" smtClean="0"/>
                            <a:t>Сильное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dirty="0" smtClean="0"/>
                            <a:t>Допуск: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&lt;0,1</m:t>
                              </m:r>
                            </m:oMath>
                          </a14:m>
                          <a:r>
                            <a:rPr lang="ru-RU" sz="1400" baseline="0" dirty="0" smtClean="0"/>
                            <a:t> мрад,</a:t>
                          </a:r>
                          <a:br>
                            <a:rPr lang="ru-RU" sz="1400" baseline="0" dirty="0" smtClean="0"/>
                          </a:br>
                          <a14:m>
                            <m:oMath xmlns:m="http://schemas.openxmlformats.org/officeDocument/2006/math">
                              <m:f>
                                <m:fPr>
                                  <m:type m:val="lin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&lt;0,</m:t>
                              </m:r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ru-RU" sz="1400" baseline="0" dirty="0" smtClean="0"/>
                            <a:t> мм</a:t>
                          </a:r>
                          <a:endParaRPr lang="ru-RU" sz="1400" dirty="0"/>
                        </a:p>
                      </a:txBody>
                      <a:tcPr marL="90616" marR="90616" marT="45308" marB="45308" anchor="ctr"/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7306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/>
                            <a:t>Разброс эффективных длин квадруполей</a:t>
                          </a:r>
                          <a:endParaRPr lang="ru-RU" sz="1800" b="1" dirty="0"/>
                        </a:p>
                      </a:txBody>
                      <a:tcPr marL="90616" marR="90616" marT="45308" marB="45308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dirty="0" smtClean="0"/>
                            <a:t>Сильное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dirty="0" smtClean="0"/>
                            <a:t>Допуск:</a:t>
                          </a:r>
                          <a:r>
                            <a:rPr lang="ru-RU" sz="1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dknr</m:t>
                                  </m:r>
                                </m:e>
                                <m:sub>
                                  <m: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&lt;0,0002</m:t>
                              </m:r>
                            </m:oMath>
                          </a14:m>
                          <a:r>
                            <a:rPr lang="ru-RU" sz="1400" baseline="0" dirty="0" smtClean="0"/>
                            <a:t> отн. ед.</a:t>
                          </a:r>
                          <a:endParaRPr lang="ru-RU" sz="1400" dirty="0"/>
                        </a:p>
                      </a:txBody>
                      <a:tcPr marL="90616" marR="90616" marT="45308" marB="4530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Слабое</a:t>
                          </a:r>
                          <a:endParaRPr lang="ru-RU" sz="1400" dirty="0"/>
                        </a:p>
                      </a:txBody>
                      <a:tcPr marL="90616" marR="90616" marT="45308" marB="45308" anchor="ctr"/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8224513"/>
                  </p:ext>
                </p:extLst>
              </p:nvPr>
            </p:nvGraphicFramePr>
            <p:xfrm>
              <a:off x="163377" y="900000"/>
              <a:ext cx="8817247" cy="4385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33724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32400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32400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</a:tblGrid>
                  <a:tr h="7306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/>
                            <a:t>Ошибка</a:t>
                          </a:r>
                          <a:endParaRPr lang="ru-RU" sz="1800" b="1" dirty="0"/>
                        </a:p>
                      </a:txBody>
                      <a:tcPr marL="90616" marR="90616" marT="45308" marB="4530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/>
                            <a:t>Влияние на </a:t>
                          </a:r>
                          <a:r>
                            <a:rPr lang="ru-RU" sz="1800" b="1" dirty="0" smtClean="0"/>
                            <a:t>ДА</a:t>
                          </a:r>
                          <a:endParaRPr lang="ru-RU" sz="1800" b="1" dirty="0"/>
                        </a:p>
                      </a:txBody>
                      <a:tcPr marL="90616" marR="90616" marT="45308" marB="4530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/>
                            <a:t>Искажение </a:t>
                          </a:r>
                          <a:r>
                            <a:rPr lang="ru-RU" sz="1800" b="1" dirty="0" smtClean="0"/>
                            <a:t>ЗО</a:t>
                          </a:r>
                          <a:endParaRPr lang="ru-RU" sz="1800" b="1" dirty="0"/>
                        </a:p>
                      </a:txBody>
                      <a:tcPr marL="90616" marR="90616" marT="45308" marB="45308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9135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/>
                            <a:t>Разброс эффективных длин </a:t>
                          </a:r>
                          <a:r>
                            <a:rPr lang="ru-RU" sz="1800" b="1" dirty="0" smtClean="0"/>
                            <a:t>диполей</a:t>
                          </a:r>
                          <a:endParaRPr lang="ru-RU" sz="1800" b="1" dirty="0"/>
                        </a:p>
                      </a:txBody>
                      <a:tcPr marL="90616" marR="90616" marT="45308" marB="4530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Слабое</a:t>
                          </a:r>
                          <a:endParaRPr lang="ru-RU" sz="1400" dirty="0"/>
                        </a:p>
                      </a:txBody>
                      <a:tcPr marL="90616" marR="90616" marT="45308" marB="45308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0616" marR="90616" marT="45308" marB="45308" anchor="ctr">
                        <a:blipFill rotWithShape="0">
                          <a:blip r:embed="rId3"/>
                          <a:stretch>
                            <a:fillRect l="-172368" t="-80667" r="-376" b="-31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9135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/>
                            <a:t>Неточность расстановки </a:t>
                          </a:r>
                          <a:r>
                            <a:rPr lang="ru-RU" sz="1800" b="1" dirty="0" smtClean="0"/>
                            <a:t>диполей</a:t>
                          </a:r>
                          <a:endParaRPr lang="ru-RU" sz="1800" b="1" dirty="0"/>
                        </a:p>
                      </a:txBody>
                      <a:tcPr marL="90616" marR="90616" marT="45308" marB="4530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Слабое</a:t>
                          </a:r>
                          <a:endParaRPr lang="ru-RU" sz="1400" dirty="0"/>
                        </a:p>
                      </a:txBody>
                      <a:tcPr marL="90616" marR="90616" marT="45308" marB="45308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0616" marR="90616" marT="45308" marB="45308" anchor="ctr">
                        <a:blipFill rotWithShape="0">
                          <a:blip r:embed="rId3"/>
                          <a:stretch>
                            <a:fillRect l="-172368" t="-180667" r="-376" b="-21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9135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/>
                            <a:t>Неточность расстановки </a:t>
                          </a:r>
                          <a:r>
                            <a:rPr lang="ru-RU" sz="1800" b="1" dirty="0" smtClean="0"/>
                            <a:t>квадруполей</a:t>
                          </a:r>
                          <a:endParaRPr lang="ru-RU" sz="1800" b="1" dirty="0"/>
                        </a:p>
                      </a:txBody>
                      <a:tcPr marL="90616" marR="90616" marT="45308" marB="45308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0616" marR="90616" marT="45308" marB="45308" anchor="ctr">
                        <a:blipFill rotWithShape="0">
                          <a:blip r:embed="rId3"/>
                          <a:stretch>
                            <a:fillRect l="-72368" t="-280667" r="-100376" b="-11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0616" marR="90616" marT="45308" marB="45308" anchor="ctr">
                        <a:blipFill rotWithShape="0">
                          <a:blip r:embed="rId3"/>
                          <a:stretch>
                            <a:fillRect l="-172368" t="-280667" r="-376" b="-11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  <a:tr h="9135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/>
                            <a:t>Разброс эффективных длин </a:t>
                          </a:r>
                          <a:r>
                            <a:rPr lang="ru-RU" sz="1800" b="1" dirty="0" smtClean="0"/>
                            <a:t>квадруполей</a:t>
                          </a:r>
                          <a:endParaRPr lang="ru-RU" sz="1800" b="1" dirty="0"/>
                        </a:p>
                      </a:txBody>
                      <a:tcPr marL="90616" marR="90616" marT="45308" marB="45308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0616" marR="90616" marT="45308" marB="45308" anchor="ctr">
                        <a:blipFill rotWithShape="0">
                          <a:blip r:embed="rId3"/>
                          <a:stretch>
                            <a:fillRect l="-72368" t="-380667" r="-100376" b="-1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Слабое</a:t>
                          </a:r>
                          <a:endParaRPr lang="ru-RU" sz="1400" dirty="0"/>
                        </a:p>
                      </a:txBody>
                      <a:tcPr marL="90616" marR="90616" marT="45308" marB="45308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2290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А.В. Филиппов, Международное совещание «Ускорительный комплекс NICA: проблемы и решения — 2018», 8–15 сентября 2018 г., г. Созополь, Болгария</a:t>
            </a:r>
            <a:endParaRPr lang="ru-RU" dirty="0"/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E43B-6EF8-44E4-9BBB-0FD471211A56}" type="slidenum">
              <a:rPr lang="ru-RU" smtClean="0"/>
              <a:pPr/>
              <a:t>12</a:t>
            </a:fld>
            <a:r>
              <a:rPr lang="en-US" dirty="0" smtClean="0"/>
              <a:t>/14</a:t>
            </a:r>
            <a:endParaRPr lang="ru-RU" dirty="0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 Результаты </a:t>
            </a:r>
            <a:r>
              <a:rPr lang="ru-RU" dirty="0"/>
              <a:t>и сравнение с допусками Бустера </a:t>
            </a:r>
            <a:r>
              <a:rPr lang="ru-RU" dirty="0" smtClean="0"/>
              <a:t>Нуклотрона </a:t>
            </a:r>
            <a:r>
              <a:rPr lang="ru-RU" dirty="0"/>
              <a:t>(продолжение)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4791970"/>
                  </p:ext>
                </p:extLst>
              </p:nvPr>
            </p:nvGraphicFramePr>
            <p:xfrm>
              <a:off x="162000" y="900000"/>
              <a:ext cx="8820000" cy="51308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764000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764000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1764000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1764000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1764000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/>
                            <a:t>Ошибка</a:t>
                          </a:r>
                          <a:endParaRPr lang="ru-RU" sz="1800" b="1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/>
                            <a:t>Бустер Нуклотрона</a:t>
                          </a:r>
                          <a:r>
                            <a:rPr lang="en-US" sz="1800" b="1" dirty="0" smtClean="0"/>
                            <a:t> </a:t>
                          </a:r>
                          <a:r>
                            <a:rPr lang="en-US" sz="1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[3]</a:t>
                          </a:r>
                          <a:endParaRPr lang="ru-RU" sz="1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/>
                            <a:t>Коллайдер</a:t>
                          </a:r>
                          <a:endParaRPr lang="ru-RU" sz="1800" b="1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/>
                            <a:t>Диполь</a:t>
                          </a:r>
                          <a:endParaRPr lang="ru-RU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/>
                            <a:t>Квадруполь</a:t>
                          </a:r>
                          <a:endParaRPr lang="ru-RU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/>
                            <a:t>Диполь</a:t>
                          </a:r>
                          <a:endParaRPr lang="ru-RU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/>
                            <a:t>Квадруполь</a:t>
                          </a:r>
                          <a:endParaRPr lang="ru-RU" sz="18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1463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/>
                            <a:t>Разброс эффективных длин,</a:t>
                          </a:r>
                          <a:r>
                            <a:rPr lang="ru-RU" sz="1800" b="1" baseline="0" dirty="0" smtClean="0"/>
                            <a:t/>
                          </a:r>
                          <a:br>
                            <a:rPr lang="ru-RU" sz="1800" b="1" baseline="0" dirty="0" smtClean="0"/>
                          </a:br>
                          <a:r>
                            <a:rPr lang="ru-RU" sz="1800" b="1" baseline="0" dirty="0" err="1" smtClean="0"/>
                            <a:t>отн</a:t>
                          </a:r>
                          <a:r>
                            <a:rPr lang="ru-RU" sz="1800" b="1" baseline="0" dirty="0" smtClean="0"/>
                            <a:t>. ед.</a:t>
                          </a:r>
                          <a:endParaRPr lang="ru-RU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en-US" sz="1400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/>
                                        <a:ea typeface="Cambria Math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en-US" sz="1400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/>
                                        <a:ea typeface="Cambria Math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b="0" i="1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1400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/>
                                        <a:ea typeface="Cambria Math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1400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/>
                                        <a:ea typeface="Cambria Math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1463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/>
                            <a:t>Неточность расстановки в поперечной плоскости, мм</a:t>
                          </a:r>
                          <a:endParaRPr lang="ru-RU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—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b="0" i="1" smtClean="0">
                                    <a:latin typeface="Cambria Math"/>
                                    <a:ea typeface="Cambria Math"/>
                                  </a:rPr>
                                  <m:t>±</m:t>
                                </m:r>
                                <m:r>
                                  <a:rPr lang="ru-RU" sz="1400" b="0" i="1" smtClean="0">
                                    <a:latin typeface="Cambria Math"/>
                                  </a:rPr>
                                  <m:t>0,1</m:t>
                                </m:r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—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b="0" i="1" smtClean="0">
                                    <a:latin typeface="Cambria Math"/>
                                    <a:ea typeface="Cambria Math"/>
                                  </a:rPr>
                                  <m:t>±</m:t>
                                </m:r>
                                <m:r>
                                  <a:rPr lang="ru-RU" sz="1400" b="0" i="1" smtClean="0">
                                    <a:latin typeface="Cambria Math"/>
                                  </a:rPr>
                                  <m:t>0,</m:t>
                                </m:r>
                                <m:r>
                                  <a:rPr lang="ru-RU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1463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/>
                            <a:t>Поворот относительно продольной оси</a:t>
                          </a:r>
                          <a:r>
                            <a:rPr lang="en-US" sz="1800" b="1" dirty="0" smtClean="0"/>
                            <a:t>,</a:t>
                          </a:r>
                          <a:r>
                            <a:rPr lang="ru-RU" sz="1800" b="1" dirty="0" smtClean="0"/>
                            <a:t> </a:t>
                          </a:r>
                          <a:r>
                            <a:rPr lang="ru-RU" sz="1800" b="1" baseline="0" dirty="0" smtClean="0"/>
                            <a:t>мрад</a:t>
                          </a:r>
                          <a:endParaRPr lang="ru-RU" sz="1800" b="1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b="0" i="1" smtClean="0">
                                    <a:latin typeface="Cambria Math"/>
                                  </a:rPr>
                                  <m:t>0,</m:t>
                                </m:r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b="0" i="1" smtClean="0">
                                    <a:latin typeface="Cambria Math"/>
                                  </a:rPr>
                                  <m:t>0,</m:t>
                                </m:r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b="0" i="1" smtClean="0">
                                    <a:latin typeface="Cambria Math"/>
                                  </a:rPr>
                                  <m:t>0,2</m:t>
                                </m:r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b="0" i="1" smtClean="0">
                                    <a:latin typeface="Cambria Math"/>
                                  </a:rPr>
                                  <m:t>0,</m:t>
                                </m:r>
                                <m:r>
                                  <a:rPr lang="ru-RU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4791970"/>
                  </p:ext>
                </p:extLst>
              </p:nvPr>
            </p:nvGraphicFramePr>
            <p:xfrm>
              <a:off x="162000" y="900000"/>
              <a:ext cx="8820000" cy="51308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7640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17640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17640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  <a:gridCol w="17640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3"/>
                        </a:ext>
                      </a:extLst>
                    </a:gridCol>
                    <a:gridCol w="17640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4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/>
                            <a:t>Ошибка</a:t>
                          </a:r>
                          <a:endParaRPr lang="ru-RU" sz="1800" b="1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/>
                            <a:t>Бустер </a:t>
                          </a:r>
                          <a:r>
                            <a:rPr lang="ru-RU" sz="1800" b="1" dirty="0" smtClean="0"/>
                            <a:t>Нуклотрона</a:t>
                          </a:r>
                          <a:r>
                            <a:rPr lang="en-US" sz="1800" b="1" dirty="0" smtClean="0"/>
                            <a:t> </a:t>
                          </a:r>
                          <a:r>
                            <a:rPr lang="en-US" sz="1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</a:t>
                          </a:r>
                          <a:r>
                            <a:rPr lang="en-US" sz="1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3]</a:t>
                          </a:r>
                          <a:endParaRPr lang="ru-RU" sz="1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/>
                            <a:t>Коллайдер</a:t>
                          </a:r>
                          <a:endParaRPr lang="ru-RU" sz="1800" b="1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/>
                            <a:t>Диполь</a:t>
                          </a:r>
                          <a:endParaRPr lang="ru-RU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/>
                            <a:t>Квадруполь</a:t>
                          </a:r>
                          <a:endParaRPr lang="ru-RU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/>
                            <a:t>Диполь</a:t>
                          </a:r>
                          <a:endParaRPr lang="ru-RU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/>
                            <a:t>Квадруполь</a:t>
                          </a:r>
                          <a:endParaRPr lang="ru-RU" sz="18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1463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/>
                            <a:t>Разброс эффективных длин</a:t>
                          </a:r>
                          <a:r>
                            <a:rPr lang="ru-RU" sz="1800" b="1" dirty="0" smtClean="0"/>
                            <a:t>,</a:t>
                          </a:r>
                          <a:r>
                            <a:rPr lang="ru-RU" sz="1800" b="1" baseline="0" dirty="0" smtClean="0"/>
                            <a:t/>
                          </a:r>
                          <a:br>
                            <a:rPr lang="ru-RU" sz="1800" b="1" baseline="0" dirty="0" smtClean="0"/>
                          </a:br>
                          <a:r>
                            <a:rPr lang="ru-RU" sz="1800" b="1" baseline="0" dirty="0" err="1" smtClean="0"/>
                            <a:t>отн</a:t>
                          </a:r>
                          <a:r>
                            <a:rPr lang="ru-RU" sz="1800" b="1" baseline="0" dirty="0" smtClean="0"/>
                            <a:t>. ед.</a:t>
                          </a:r>
                          <a:endParaRPr lang="ru-RU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692" t="-52500" r="-301384" b="-20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000" t="-52500" r="-200345" b="-20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1038" t="-52500" r="-101038" b="-20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99655" t="-52500" r="-690" b="-20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1463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/>
                            <a:t>Неточность расстановки в поперечной плоскости</a:t>
                          </a:r>
                          <a:r>
                            <a:rPr lang="ru-RU" sz="1800" b="1" dirty="0" smtClean="0"/>
                            <a:t>, мм</a:t>
                          </a:r>
                          <a:endParaRPr lang="ru-RU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—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000" t="-151867" r="-200345" b="-1004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—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99655" t="-151867" r="-690" b="-1004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  <a:tr h="1463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/>
                            <a:t>Поворот относительно продольной оси</a:t>
                          </a:r>
                          <a:r>
                            <a:rPr lang="en-US" sz="1800" b="1" dirty="0" smtClean="0"/>
                            <a:t>,</a:t>
                          </a:r>
                          <a:r>
                            <a:rPr lang="ru-RU" sz="1800" b="1" dirty="0" smtClean="0"/>
                            <a:t> </a:t>
                          </a:r>
                          <a:r>
                            <a:rPr lang="ru-RU" sz="1800" b="1" baseline="0" dirty="0" smtClean="0"/>
                            <a:t>мрад</a:t>
                          </a:r>
                          <a:endParaRPr lang="ru-RU" sz="1800" b="1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692" t="-252917" r="-301384" b="-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000" t="-252917" r="-200345" b="-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1038" t="-252917" r="-101038" b="-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99655" t="-252917" r="-690" b="-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4916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А.В. Филиппов, Международное совещание «Ускорительный комплекс NICA: проблемы и решения — 2018», 8–15 сентября 2018 г., г. Созополь, Болгария</a:t>
            </a:r>
            <a:endParaRPr lang="ru-RU" dirty="0"/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E43B-6EF8-44E4-9BBB-0FD471211A56}" type="slidenum">
              <a:rPr lang="ru-RU" smtClean="0"/>
              <a:pPr/>
              <a:t>13</a:t>
            </a:fld>
            <a:r>
              <a:rPr lang="en-US" dirty="0" smtClean="0"/>
              <a:t>/14</a:t>
            </a:r>
            <a:endParaRPr lang="ru-RU" dirty="0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Благодарность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dirty="0" smtClean="0"/>
              <a:t>Выражаю благодарность А.В. </a:t>
            </a:r>
            <a:r>
              <a:rPr lang="ru-RU" dirty="0" err="1" smtClean="0"/>
              <a:t>Тузикову</a:t>
            </a:r>
            <a:r>
              <a:rPr lang="ru-RU" dirty="0" smtClean="0"/>
              <a:t> за полезное обсуждение результатов работы при проведении расчётов и подготовки доклада, С.А. Костромину за постановку задачи и обсуждения в ходе проведения исследований,</a:t>
            </a:r>
          </a:p>
          <a:p>
            <a:r>
              <a:rPr lang="ru-RU" dirty="0" smtClean="0"/>
              <a:t>А.А. Макарову за предоставленное машинное время, более двух недель, при проведении расчётов.</a:t>
            </a:r>
          </a:p>
        </p:txBody>
      </p:sp>
    </p:spTree>
    <p:extLst>
      <p:ext uri="{BB962C8B-B14F-4D97-AF65-F5344CB8AC3E}">
        <p14:creationId xmlns:p14="http://schemas.microsoft.com/office/powerpoint/2010/main" val="113932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А.В. Филиппов, Международное совещание «Ускорительный комплекс NICA: проблемы и решения — 2018», 8–15 сентября 2018 г., г. Созополь, Болгария</a:t>
            </a:r>
            <a:endParaRPr lang="ru-RU" dirty="0"/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91B8F7-9133-4EB5-B81A-F94F72FC41F2}" type="slidenum">
              <a:rPr lang="ru-RU" smtClean="0"/>
              <a:pPr/>
              <a:t>14</a:t>
            </a:fld>
            <a:r>
              <a:rPr lang="en-US" dirty="0" smtClean="0"/>
              <a:t>/14</a:t>
            </a:r>
            <a:endParaRPr lang="ru-RU" dirty="0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52438" indent="-452438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dirty="0" smtClean="0"/>
              <a:t> </a:t>
            </a:r>
            <a:r>
              <a:rPr lang="ru-RU" dirty="0" smtClean="0"/>
              <a:t>Технический проект ускорительного комплекса </a:t>
            </a:r>
            <a:r>
              <a:rPr lang="en-US" dirty="0" smtClean="0"/>
              <a:t>NICA. </a:t>
            </a:r>
            <a:r>
              <a:rPr lang="ru-RU" dirty="0" smtClean="0"/>
              <a:t>Дубна</a:t>
            </a:r>
            <a:r>
              <a:rPr lang="en-US" dirty="0" smtClean="0"/>
              <a:t>. 2015.</a:t>
            </a:r>
          </a:p>
          <a:p>
            <a:pPr marL="361950" indent="-36195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[2]</a:t>
            </a:r>
            <a:r>
              <a:rPr lang="en-US" dirty="0"/>
              <a:t> The MAD-X </a:t>
            </a:r>
            <a:r>
              <a:rPr lang="en-US" dirty="0" smtClean="0"/>
              <a:t>Program (</a:t>
            </a:r>
            <a:r>
              <a:rPr lang="en-US" dirty="0"/>
              <a:t>Methodical Accelerator Design</a:t>
            </a:r>
            <a:r>
              <a:rPr lang="en-US" dirty="0" smtClean="0"/>
              <a:t>) Version 5.04.01 User's </a:t>
            </a:r>
            <a:r>
              <a:rPr lang="en-US" dirty="0"/>
              <a:t>Reference </a:t>
            </a:r>
            <a:r>
              <a:rPr lang="en-US" dirty="0" smtClean="0"/>
              <a:t>Manual.</a:t>
            </a:r>
          </a:p>
          <a:p>
            <a:pPr marL="361950" indent="-36195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[3]</a:t>
            </a:r>
            <a:r>
              <a:rPr lang="en-US" dirty="0" smtClean="0"/>
              <a:t> </a:t>
            </a:r>
            <a:r>
              <a:rPr lang="ru-RU" dirty="0" smtClean="0"/>
              <a:t>А.В. Бутенко, О. Казинова, С.А. Костромин, В.А. Михайлов, А.В. Тузиков,</a:t>
            </a:r>
            <a:br>
              <a:rPr lang="ru-RU" dirty="0" smtClean="0"/>
            </a:br>
            <a:r>
              <a:rPr lang="ru-RU" dirty="0" smtClean="0"/>
              <a:t>Г.Г. Ходжибагиян. Допуски на погрешности магнитного поля Бустера Нуклотрона. Сообщение ОИЯИ, 2017.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А.В. Филиппов, Международное совещание «Ускорительный комплекс NICA: проблемы и решения — 2018», 8–15 сентября 2018 г., г. Созополь, Болгария</a:t>
            </a:r>
            <a:endParaRPr lang="ru-RU" dirty="0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z="3600" dirty="0" smtClean="0"/>
              <a:t>Спасибо за внимание</a:t>
            </a:r>
            <a:r>
              <a:rPr lang="en-US" sz="3600" dirty="0" smtClean="0"/>
              <a:t>!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 smtClean="0"/>
              <a:t>Дополнительные слайды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0050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А.В. Филиппов, Международное совещание «Ускорительный комплекс NICA: проблемы и решения — 2018», 8–15 сентября 2018 г., г. Созополь, Болгария</a:t>
            </a:r>
            <a:endParaRPr lang="ru-RU" dirty="0"/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r>
              <a:rPr lang="en-US" dirty="0" smtClean="0"/>
              <a:t>/3</a:t>
            </a:r>
            <a:endParaRPr lang="ru-RU" dirty="0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Дополнительные слайды</a:t>
            </a:r>
            <a:br>
              <a:rPr lang="ru-RU" dirty="0"/>
            </a:br>
            <a:r>
              <a:rPr lang="ru-RU" sz="1600" dirty="0"/>
              <a:t>Оптимизация структуры Коллайдера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9379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/>
            <p:txBody>
              <a:bodyPr/>
              <a:lstStyle/>
              <a:p>
                <a:r>
                  <a:rPr lang="ru-RU" dirty="0" smtClean="0"/>
                  <a:t>Набег фазы между корректорами </a:t>
                </a:r>
                <a:r>
                  <a:rPr lang="ru-RU" dirty="0"/>
                  <a:t>около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ru-R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dirty="0"/>
                  <a:t> градусов, шаг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</a:rPr>
                      <m:t>0,5</m:t>
                    </m:r>
                  </m:oMath>
                </a14:m>
                <a:r>
                  <a:rPr lang="ru-RU" dirty="0" smtClean="0"/>
                  <a:t> </a:t>
                </a:r>
                <a:r>
                  <a:rPr lang="ru-RU" dirty="0"/>
                  <a:t>(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ru-RU" dirty="0" smtClean="0"/>
                  <a:t> Тл/м</a:t>
                </a:r>
                <a:r>
                  <a:rPr lang="ru-RU" baseline="30000" dirty="0" smtClean="0"/>
                  <a:t>3</a:t>
                </a:r>
                <a:r>
                  <a:rPr lang="ru-RU" dirty="0"/>
                  <a:t>)</a:t>
                </a:r>
                <a:r>
                  <a:rPr lang="ru-RU" dirty="0" smtClean="0"/>
                  <a:t>.</a:t>
                </a:r>
                <a:endParaRPr lang="ru-RU" dirty="0"/>
              </a:p>
              <a:p>
                <a:r>
                  <a:rPr lang="en-US" dirty="0"/>
                  <a:t>k1→mc2e2o, mc2w2o, mc32e2o, mc32w2o</a:t>
                </a:r>
              </a:p>
              <a:p>
                <a:r>
                  <a:rPr lang="en-US" dirty="0"/>
                  <a:t>k2→mc29e2o, mc29w2o, mc5e2o, mc5w2o</a:t>
                </a:r>
              </a:p>
              <a:p>
                <a:r>
                  <a:rPr lang="ru-RU" dirty="0" smtClean="0"/>
                  <a:t>В </a:t>
                </a:r>
                <a:r>
                  <a:rPr lang="ru-RU" dirty="0"/>
                  <a:t>близи нуля инвариант КС меньше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45</m:t>
                        </m:r>
                      </m:num>
                      <m:den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ru-RU" dirty="0"/>
                  <a:t> по направлениям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ru-RU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ru-RU" dirty="0"/>
                  <a:t> соответственно.</a:t>
                </a:r>
              </a:p>
            </p:txBody>
          </p:sp>
        </mc:Choice>
        <mc:Fallback xmlns="">
          <p:sp>
            <p:nvSpPr>
              <p:cNvPr id="2293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blipFill rotWithShape="0">
                <a:blip r:embed="rId3"/>
                <a:stretch>
                  <a:fillRect l="-534" t="-450" r="-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88000"/>
            <a:ext cx="5883150" cy="25910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2653" y="3852000"/>
            <a:ext cx="5941347" cy="270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А.В. Филиппов, Международное совещание «Ускорительный комплекс NICA: проблемы и решения — 2018», 8–15 сентября 2018 г., г. Созополь, Болгария</a:t>
            </a:r>
            <a:endParaRPr lang="ru-RU" dirty="0"/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r>
              <a:rPr lang="en-US" dirty="0" smtClean="0"/>
              <a:t>/3</a:t>
            </a:r>
            <a:endParaRPr lang="ru-RU" dirty="0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Дополнительные слайды</a:t>
            </a:r>
            <a:br>
              <a:rPr lang="ru-RU" dirty="0"/>
            </a:br>
            <a:r>
              <a:rPr lang="ru-RU" sz="1600" dirty="0"/>
              <a:t>Оптимизация структуры </a:t>
            </a:r>
            <a:r>
              <a:rPr lang="ru-RU" sz="1600" dirty="0" smtClean="0"/>
              <a:t>Коллайдера</a:t>
            </a:r>
            <a:r>
              <a:rPr lang="ru-RU" sz="1600" dirty="0"/>
              <a:t> (</a:t>
            </a:r>
            <a:r>
              <a:rPr lang="ru-RU" sz="1600" dirty="0" smtClean="0"/>
              <a:t>продолжение)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9379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/>
            <p:txBody>
              <a:bodyPr/>
              <a:lstStyle/>
              <a:p>
                <a:r>
                  <a:rPr lang="ru-RU" dirty="0"/>
                  <a:t>Набег фазы между наборами корректоров около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ru-R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dirty="0"/>
                  <a:t> градусов, шаг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ru-RU" dirty="0" smtClean="0"/>
                  <a:t> (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</a:rPr>
                      <m:t>150</m:t>
                    </m:r>
                  </m:oMath>
                </a14:m>
                <a:r>
                  <a:rPr lang="ru-RU" dirty="0" smtClean="0"/>
                  <a:t> Тл/м</a:t>
                </a:r>
                <a:r>
                  <a:rPr lang="ru-RU" baseline="30000" dirty="0" smtClean="0"/>
                  <a:t>3</a:t>
                </a:r>
                <a:r>
                  <a:rPr lang="ru-RU" dirty="0" smtClean="0"/>
                  <a:t>).</a:t>
                </a:r>
                <a:endParaRPr lang="ru-RU" dirty="0"/>
              </a:p>
              <a:p>
                <a:r>
                  <a:rPr lang="en-US" dirty="0"/>
                  <a:t>k1→mc1w2o, mc33w2o, mc1e2o, mc33e2o</a:t>
                </a:r>
              </a:p>
              <a:p>
                <a:r>
                  <a:rPr lang="en-US" dirty="0"/>
                  <a:t>k2→mc1eo, mc1wo, mc2eo, mc2wo</a:t>
                </a:r>
              </a:p>
              <a:p>
                <a:r>
                  <a:rPr lang="ru-RU" dirty="0" smtClean="0"/>
                  <a:t>В </a:t>
                </a:r>
                <a:r>
                  <a:rPr lang="ru-RU" dirty="0"/>
                  <a:t>близи нуля инвариант КС меньше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</a:rPr>
                      <m:t>80</m:t>
                    </m:r>
                  </m:oMath>
                </a14:m>
                <a:r>
                  <a:rPr lang="ru-RU" dirty="0"/>
                  <a:t> по двум направлениям.</a:t>
                </a:r>
              </a:p>
            </p:txBody>
          </p:sp>
        </mc:Choice>
        <mc:Fallback xmlns="">
          <p:sp>
            <p:nvSpPr>
              <p:cNvPr id="2293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blipFill rotWithShape="0">
                <a:blip r:embed="rId3"/>
                <a:stretch>
                  <a:fillRect l="-534" t="-4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88000"/>
            <a:ext cx="6273328" cy="25910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2653" y="3852000"/>
            <a:ext cx="5941347" cy="270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5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А.В. Филиппов, Международное совещание «Ускорительный комплекс NICA: проблемы и решения — 2018», 8–15 сентября 2018 г., г. Созополь, Болгария</a:t>
            </a:r>
            <a:endParaRPr lang="ru-RU" dirty="0"/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/>
              <a:t>3</a:t>
            </a:r>
            <a:r>
              <a:rPr lang="en-US" dirty="0" smtClean="0"/>
              <a:t>/</a:t>
            </a: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Дополнительные </a:t>
            </a:r>
            <a:r>
              <a:rPr lang="ru-RU" dirty="0" smtClean="0"/>
              <a:t>слайды</a:t>
            </a:r>
            <a:r>
              <a:rPr lang="ru-RU" dirty="0"/>
              <a:t/>
            </a:r>
            <a:br>
              <a:rPr lang="ru-RU" dirty="0"/>
            </a:br>
            <a:r>
              <a:rPr lang="ru-RU" sz="1600" dirty="0"/>
              <a:t>Сравнение программ MAD-X и OptiMX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52438" indent="-452438"/>
            <a:endParaRPr lang="ru-RU" b="1" dirty="0">
              <a:solidFill>
                <a:schemeClr val="tx2"/>
              </a:solidFill>
            </a:endParaRPr>
          </a:p>
          <a:p>
            <a:pPr marL="452438" indent="-452438"/>
            <a:endParaRPr lang="ru-RU" b="1" dirty="0" smtClean="0">
              <a:solidFill>
                <a:schemeClr val="tx2"/>
              </a:solidFill>
            </a:endParaRPr>
          </a:p>
          <a:p>
            <a:pPr marL="452438" indent="-452438"/>
            <a:endParaRPr lang="ru-RU" b="1" dirty="0">
              <a:solidFill>
                <a:schemeClr val="tx2"/>
              </a:solidFill>
            </a:endParaRPr>
          </a:p>
          <a:p>
            <a:pPr marL="452438" indent="-452438"/>
            <a:r>
              <a:rPr lang="ru-RU" b="1" dirty="0" smtClean="0">
                <a:solidFill>
                  <a:schemeClr val="tx2"/>
                </a:solidFill>
              </a:rPr>
              <a:t>	</a:t>
            </a:r>
            <a:r>
              <a:rPr lang="ru-RU" b="1" dirty="0">
                <a:solidFill>
                  <a:schemeClr val="tx2"/>
                </a:solidFill>
              </a:rPr>
              <a:t>						</a:t>
            </a:r>
            <a:r>
              <a:rPr lang="en-US" b="1" smtClean="0">
                <a:solidFill>
                  <a:schemeClr val="tx2"/>
                </a:solidFill>
              </a:rPr>
              <a:t>MAD-X</a:t>
            </a:r>
            <a:br>
              <a:rPr lang="en-US" b="1" smtClean="0">
                <a:solidFill>
                  <a:schemeClr val="tx2"/>
                </a:solidFill>
              </a:rPr>
            </a:br>
            <a:r>
              <a:rPr lang="en-US" b="1" smtClean="0">
                <a:solidFill>
                  <a:schemeClr val="tx2"/>
                </a:solidFill>
              </a:rPr>
              <a:t>						</a:t>
            </a:r>
            <a:r>
              <a:rPr lang="ru-RU" b="1" smtClean="0">
                <a:solidFill>
                  <a:schemeClr val="tx2"/>
                </a:solidFill>
              </a:rPr>
              <a:t>версия </a:t>
            </a:r>
            <a:r>
              <a:rPr lang="en-US" b="1" dirty="0" smtClean="0">
                <a:solidFill>
                  <a:schemeClr val="tx2"/>
                </a:solidFill>
              </a:rPr>
              <a:t>5.04.00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июль 2018 г.</a:t>
            </a:r>
            <a:endParaRPr lang="ru-RU" b="1" dirty="0">
              <a:solidFill>
                <a:schemeClr val="tx2"/>
              </a:solidFill>
            </a:endParaRPr>
          </a:p>
          <a:p>
            <a:pPr marL="452438" indent="-452438"/>
            <a:endParaRPr lang="ru-RU" b="1" dirty="0">
              <a:solidFill>
                <a:schemeClr val="tx2"/>
              </a:solidFill>
            </a:endParaRPr>
          </a:p>
          <a:p>
            <a:pPr marL="452438" indent="-452438"/>
            <a:endParaRPr lang="ru-RU" b="1" dirty="0">
              <a:solidFill>
                <a:schemeClr val="tx2"/>
              </a:solidFill>
            </a:endParaRPr>
          </a:p>
          <a:p>
            <a:pPr marL="452438" indent="-452438"/>
            <a:endParaRPr lang="ru-RU" b="1" dirty="0">
              <a:solidFill>
                <a:schemeClr val="tx2"/>
              </a:solidFill>
            </a:endParaRPr>
          </a:p>
          <a:p>
            <a:pPr marL="452438" indent="-452438"/>
            <a:endParaRPr lang="ru-RU" b="1" dirty="0">
              <a:solidFill>
                <a:schemeClr val="tx2"/>
              </a:solidFill>
            </a:endParaRPr>
          </a:p>
          <a:p>
            <a:pPr marL="452438" indent="-452438"/>
            <a:endParaRPr lang="ru-RU" b="1" dirty="0">
              <a:solidFill>
                <a:schemeClr val="tx2"/>
              </a:solidFill>
            </a:endParaRPr>
          </a:p>
          <a:p>
            <a:pPr marL="452438" indent="-452438"/>
            <a:endParaRPr lang="ru-RU" b="1" dirty="0">
              <a:solidFill>
                <a:schemeClr val="tx2"/>
              </a:solidFill>
            </a:endParaRPr>
          </a:p>
          <a:p>
            <a:pPr marL="452438" indent="-452438"/>
            <a:endParaRPr lang="ru-RU" b="1" dirty="0">
              <a:solidFill>
                <a:schemeClr val="tx2"/>
              </a:solidFill>
            </a:endParaRPr>
          </a:p>
          <a:p>
            <a:pPr marL="452438" indent="-452438"/>
            <a:endParaRPr lang="ru-RU" b="1" dirty="0">
              <a:solidFill>
                <a:schemeClr val="tx2"/>
              </a:solidFill>
            </a:endParaRPr>
          </a:p>
          <a:p>
            <a:pPr marL="452438" indent="-452438"/>
            <a:r>
              <a:rPr lang="ru-RU" b="1" dirty="0" smtClean="0">
                <a:solidFill>
                  <a:schemeClr val="tx2"/>
                </a:solidFill>
              </a:rPr>
              <a:t>	</a:t>
            </a:r>
            <a:r>
              <a:rPr lang="en-US" b="1" dirty="0" smtClean="0">
                <a:solidFill>
                  <a:schemeClr val="tx2"/>
                </a:solidFill>
              </a:rPr>
              <a:t>OptiMX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версия </a:t>
            </a:r>
            <a:r>
              <a:rPr lang="ru-RU" b="1" dirty="0">
                <a:solidFill>
                  <a:schemeClr val="tx2"/>
                </a:solidFill>
              </a:rPr>
              <a:t>14 август 2018 г.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9999"/>
            <a:ext cx="5120691" cy="270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8793" r="7580" b="6300"/>
          <a:stretch/>
        </p:blipFill>
        <p:spPr>
          <a:xfrm>
            <a:off x="3713614" y="3600000"/>
            <a:ext cx="5430386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9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А.В. Филиппов, Международное совещание «Ускорительный комплекс NICA: проблемы и решения — 2018», 8–15 сентября 2018 г., г. Созополь, Болгария</a:t>
            </a:r>
            <a:endParaRPr lang="ru-RU" dirty="0"/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E43B-6EF8-44E4-9BBB-0FD471211A56}" type="slidenum">
              <a:rPr lang="ru-RU" smtClean="0"/>
              <a:pPr/>
              <a:t>2</a:t>
            </a:fld>
            <a:r>
              <a:rPr lang="en-US" dirty="0" smtClean="0"/>
              <a:t>/14</a:t>
            </a:r>
            <a:endParaRPr lang="ru-RU" dirty="0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Аннотация</a:t>
            </a:r>
            <a:endParaRPr lang="ru-RU" dirty="0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dirty="0" smtClean="0"/>
              <a:t>Получение проектных параметров Коллайдера комплекса </a:t>
            </a:r>
            <a:r>
              <a:rPr lang="en-US" dirty="0" smtClean="0"/>
              <a:t>NICA</a:t>
            </a:r>
            <a:r>
              <a:rPr lang="ru-RU" dirty="0" smtClean="0"/>
              <a:t> требует обеспечения в структурных элементах необходимого качества магнитного поля. Кроме того, магнитная структура кольца Коллайдера должна быть смонтированная с точностью обеспечивающей достаточную динамическую апертуру для проведения физических экспериментов.</a:t>
            </a:r>
          </a:p>
          <a:p>
            <a:r>
              <a:rPr lang="ru-RU" dirty="0" smtClean="0"/>
              <a:t>В работе приводятся результаты исследования влияния </a:t>
            </a:r>
            <a:r>
              <a:rPr lang="ru-RU" dirty="0"/>
              <a:t>на искажение замкнутой орбиты </a:t>
            </a:r>
            <a:r>
              <a:rPr lang="ru-RU" dirty="0" smtClean="0"/>
              <a:t>(ЗО) и </a:t>
            </a:r>
            <a:r>
              <a:rPr lang="ru-RU" dirty="0"/>
              <a:t>динамической апертуры </a:t>
            </a:r>
            <a:r>
              <a:rPr lang="ru-RU" dirty="0" smtClean="0"/>
              <a:t>(ДА) случайных ошибок магнитных полей и точностей расстановки структурных элементов Коллайдера.</a:t>
            </a:r>
          </a:p>
        </p:txBody>
      </p:sp>
    </p:spTree>
    <p:extLst>
      <p:ext uri="{BB962C8B-B14F-4D97-AF65-F5344CB8AC3E}">
        <p14:creationId xmlns:p14="http://schemas.microsoft.com/office/powerpoint/2010/main" val="273677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А.В. Филиппов, Международное совещание «Ускорительный комплекс NICA: проблемы и решения — 2018», 8–15 сентября 2018 г., г. Созополь, Болгария</a:t>
            </a:r>
            <a:endParaRPr lang="ru-RU" dirty="0"/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E43B-6EF8-44E4-9BBB-0FD471211A56}" type="slidenum">
              <a:rPr lang="ru-RU" smtClean="0"/>
              <a:pPr/>
              <a:t>3</a:t>
            </a:fld>
            <a:r>
              <a:rPr lang="en-US" dirty="0" smtClean="0"/>
              <a:t>/14</a:t>
            </a:r>
            <a:endParaRPr lang="ru-RU" dirty="0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182563" indent="-182563"/>
            <a:r>
              <a:rPr lang="ru-RU" dirty="0" smtClean="0"/>
              <a:t>Введение</a:t>
            </a:r>
          </a:p>
          <a:p>
            <a:pPr marL="182563" indent="-182563"/>
            <a:r>
              <a:rPr lang="ru-RU" dirty="0" smtClean="0"/>
              <a:t>1 Постановка задачи</a:t>
            </a:r>
            <a:endParaRPr lang="en-US" dirty="0"/>
          </a:p>
          <a:p>
            <a:pPr marL="182563" indent="-182563"/>
            <a:r>
              <a:rPr lang="ru-RU" dirty="0" smtClean="0"/>
              <a:t>2</a:t>
            </a:r>
            <a:r>
              <a:rPr lang="en-US" dirty="0" smtClean="0"/>
              <a:t> </a:t>
            </a:r>
            <a:r>
              <a:rPr lang="ru-RU" dirty="0" smtClean="0"/>
              <a:t>Факторы влияющие на искажение ЗО в Коллайдере</a:t>
            </a:r>
            <a:endParaRPr lang="ru-RU" dirty="0"/>
          </a:p>
          <a:p>
            <a:pPr marL="180000"/>
            <a:r>
              <a:rPr lang="ru-RU" sz="1600" dirty="0" smtClean="0"/>
              <a:t>2.1 </a:t>
            </a:r>
            <a:r>
              <a:rPr lang="ru-RU" sz="1600" dirty="0"/>
              <a:t>Влияние разброса эффективных длин дипольных магнитов</a:t>
            </a:r>
          </a:p>
          <a:p>
            <a:pPr marL="180000"/>
            <a:r>
              <a:rPr lang="ru-RU" sz="1600" dirty="0" smtClean="0"/>
              <a:t>2.2 </a:t>
            </a:r>
            <a:r>
              <a:rPr lang="ru-RU" sz="1600" dirty="0"/>
              <a:t>Влияние точности расстановки дипольных магнитов</a:t>
            </a:r>
          </a:p>
          <a:p>
            <a:pPr marL="180000"/>
            <a:r>
              <a:rPr lang="ru-RU" sz="1600" dirty="0" smtClean="0"/>
              <a:t>2.3 </a:t>
            </a:r>
            <a:r>
              <a:rPr lang="ru-RU" sz="1600" dirty="0"/>
              <a:t>Влияние точности расстановки квадрупольных линз</a:t>
            </a:r>
          </a:p>
          <a:p>
            <a:pPr marL="182563" lvl="1" indent="-647088">
              <a:buNone/>
            </a:pPr>
            <a:r>
              <a:rPr lang="ru-RU" sz="1800" dirty="0"/>
              <a:t>3</a:t>
            </a:r>
            <a:r>
              <a:rPr lang="en-US" sz="1800" dirty="0"/>
              <a:t> </a:t>
            </a:r>
            <a:r>
              <a:rPr lang="ru-RU" sz="1800" dirty="0"/>
              <a:t>Факторы влияющие на </a:t>
            </a:r>
            <a:r>
              <a:rPr lang="ru-RU" sz="1800" dirty="0" smtClean="0"/>
              <a:t>ДА Коллайдера</a:t>
            </a:r>
            <a:endParaRPr lang="en-US" sz="1800" dirty="0"/>
          </a:p>
          <a:p>
            <a:pPr marL="180000" lvl="1" indent="0">
              <a:buNone/>
            </a:pPr>
            <a:r>
              <a:rPr lang="ru-RU" dirty="0"/>
              <a:t>3.1 Влияние точности расстановки квадрупольных линз</a:t>
            </a:r>
          </a:p>
          <a:p>
            <a:pPr marL="180000" lvl="1" indent="0">
              <a:buNone/>
            </a:pPr>
            <a:r>
              <a:rPr lang="ru-RU" dirty="0" smtClean="0"/>
              <a:t>3.2 </a:t>
            </a:r>
            <a:r>
              <a:rPr lang="ru-RU" dirty="0"/>
              <a:t>Влияние разброса эффективных длин </a:t>
            </a:r>
            <a:r>
              <a:rPr lang="ru-RU" dirty="0" smtClean="0"/>
              <a:t>квадрупольных линз</a:t>
            </a:r>
            <a:endParaRPr lang="ru-RU" dirty="0"/>
          </a:p>
          <a:p>
            <a:pPr indent="-647088"/>
            <a:r>
              <a:rPr lang="en-US" dirty="0" smtClean="0"/>
              <a:t>4 </a:t>
            </a:r>
            <a:r>
              <a:rPr lang="ru-RU" dirty="0" smtClean="0"/>
              <a:t>Результаты и сравнение с допусками Бустера Нуклотрона</a:t>
            </a:r>
            <a:endParaRPr lang="en-US" dirty="0" smtClean="0"/>
          </a:p>
          <a:p>
            <a:pPr indent="-647088"/>
            <a:r>
              <a:rPr lang="ru-RU" dirty="0" smtClean="0"/>
              <a:t>Благодарность</a:t>
            </a:r>
          </a:p>
          <a:p>
            <a:pPr indent="-647088"/>
            <a:r>
              <a:rPr lang="ru-RU" dirty="0" smtClean="0"/>
              <a:t>Литература</a:t>
            </a:r>
          </a:p>
        </p:txBody>
      </p:sp>
    </p:spTree>
    <p:extLst>
      <p:ext uri="{BB962C8B-B14F-4D97-AF65-F5344CB8AC3E}">
        <p14:creationId xmlns:p14="http://schemas.microsoft.com/office/powerpoint/2010/main" val="306990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А.В. Филиппов, Международное совещание «Ускорительный комплекс NICA: проблемы и решения — 2018», 8–15 сентября 2018 г., г. Созополь, Болгария</a:t>
            </a:r>
            <a:endParaRPr lang="ru-RU" dirty="0"/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E43B-6EF8-44E4-9BBB-0FD471211A56}" type="slidenum">
              <a:rPr lang="ru-RU" smtClean="0"/>
              <a:pPr/>
              <a:t>4</a:t>
            </a:fld>
            <a:r>
              <a:rPr lang="en-US" dirty="0" smtClean="0"/>
              <a:t>/14</a:t>
            </a:r>
            <a:endParaRPr lang="ru-RU" dirty="0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511905"/>
              </p:ext>
            </p:extLst>
          </p:nvPr>
        </p:nvGraphicFramePr>
        <p:xfrm>
          <a:off x="162000" y="900000"/>
          <a:ext cx="8820000" cy="4394200"/>
        </p:xfrm>
        <a:graphic>
          <a:graphicData uri="http://schemas.openxmlformats.org/drawingml/2006/table">
            <a:tbl>
              <a:tblPr firstRow="1" bandRow="1"/>
              <a:tblGrid>
                <a:gridCol w="176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6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6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64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Ошибка</a:t>
                      </a:r>
                      <a:endParaRPr lang="ru-RU" sz="18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Влияние на ДА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Искажение ЗО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912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Диполь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Квадруполь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Диполь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Квадруполь</a:t>
                      </a:r>
                      <a:endParaRPr lang="ru-RU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Разброс эффективных длин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Целый резонанс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Параметрический резонанс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Влияет в горизонтальном направлении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Слабое влияние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Неточность расстановки в поперечной плоскости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Слабое влияние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Влияет через искажение ЗО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Слабое</a:t>
                      </a:r>
                      <a:r>
                        <a:rPr lang="ru-RU" sz="1400" b="0" baseline="0" dirty="0" smtClean="0"/>
                        <a:t> влияние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Влияет</a:t>
                      </a:r>
                      <a:endParaRPr lang="ru-RU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Поворот относительно продольной оси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Влияет через искажение ЗО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Возбуждение резонанса связи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Влияет в вертикальном направлении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Слабое влияние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916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А.В. Филиппов, Международное совещание «Ускорительный комплекс NICA: проблемы и решения — 2018», 8–15 сентября 2018 г., г. Созополь, Болгария</a:t>
            </a:r>
            <a:endParaRPr lang="ru-RU" dirty="0"/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E43B-6EF8-44E4-9BBB-0FD471211A56}" type="slidenum">
              <a:rPr lang="ru-RU" smtClean="0"/>
              <a:pPr/>
              <a:t>5</a:t>
            </a:fld>
            <a:r>
              <a:rPr lang="en-US" dirty="0" smtClean="0"/>
              <a:t>/14</a:t>
            </a:r>
            <a:endParaRPr lang="ru-RU" dirty="0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Постановка задачи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9379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/>
            <p:txBody>
              <a:bodyPr/>
              <a:lstStyle/>
              <a:p>
                <a:r>
                  <a:rPr lang="ru-RU" dirty="0" smtClean="0"/>
                  <a:t>Для структуры Коллайдера </a:t>
                </a:r>
                <a:r>
                  <a:rPr lang="en-US" dirty="0" smtClean="0"/>
                  <a:t>NICA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[1]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smtClean="0"/>
                  <a:t>в рабочей точке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9,44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9,44</m:t>
                        </m:r>
                      </m:den>
                    </m:f>
                  </m:oMath>
                </a14:m>
                <a:r>
                  <a:rPr lang="ru-RU" dirty="0" smtClean="0"/>
                  <a:t> с помощью программы </a:t>
                </a:r>
                <a:r>
                  <a:rPr lang="en-US" dirty="0" smtClean="0"/>
                  <a:t>MAD-X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[2]</a:t>
                </a:r>
                <a:r>
                  <a:rPr lang="ru-RU" dirty="0" smtClean="0"/>
                  <a:t>:</a:t>
                </a:r>
              </a:p>
              <a:p>
                <a:pPr lvl="1"/>
                <a:r>
                  <a:rPr lang="ru-RU" dirty="0" smtClean="0"/>
                  <a:t>Произвести расчёты отклонения ЗО пучка ядер золота от центрального положения для различных заданий разбросов эффективных длин элементов структуры, их смещений в поперечной плоскости и поворотов вокруг продольной оси</a:t>
                </a:r>
                <a:r>
                  <a:rPr lang="en-US" dirty="0" smtClean="0"/>
                  <a:t>. </a:t>
                </a:r>
                <a:r>
                  <a:rPr lang="ru-RU" dirty="0"/>
                  <a:t>Отклонение ЗО от центрального положения для различных </a:t>
                </a:r>
                <a:r>
                  <a:rPr lang="ru-RU" dirty="0" smtClean="0"/>
                  <a:t>заданных </a:t>
                </a:r>
                <a:r>
                  <a:rPr lang="ru-RU" dirty="0"/>
                  <a:t>факторов, приводящих к её искажению, разыгрывалось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ru-RU" dirty="0"/>
                  <a:t> раз для всех элементов </a:t>
                </a:r>
                <a:r>
                  <a:rPr lang="en-US" dirty="0"/>
                  <a:t>(</a:t>
                </a:r>
                <a:r>
                  <a:rPr lang="ru-RU" dirty="0"/>
                  <a:t>диполей/квадруполей</a:t>
                </a:r>
                <a:r>
                  <a:rPr lang="en-US" dirty="0"/>
                  <a:t>) </a:t>
                </a:r>
                <a:r>
                  <a:rPr lang="ru-RU" dirty="0"/>
                  <a:t>в кольце по распределению Гаусса с среднеквадратичным отклонением —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. </a:t>
                </a:r>
                <a:r>
                  <a:rPr lang="ru-RU" dirty="0"/>
                  <a:t>По статистике проведённых расчётов, определялась величина среднеквадратичного значения отклонения ЗО на азимуте нахождения каждого элемента по периметру кольца. Утроенное максимальное значение (</a:t>
                </a:r>
                <a14:m>
                  <m:oMath xmlns:m="http://schemas.openxmlformats.org/officeDocument/2006/math">
                    <m:r>
                      <a:rPr lang="ru-RU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ru-RU" dirty="0"/>
                  <a:t>) использовалось для оценки применимости допуска на фактор искажения ЗО. Данная процедура подробно описана в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ru-RU" dirty="0" smtClean="0"/>
                  <a:t>;</a:t>
                </a:r>
              </a:p>
              <a:p>
                <a:pPr lvl="1"/>
                <a:r>
                  <a:rPr lang="ru-RU" dirty="0" smtClean="0"/>
                  <a:t>Провести моделирование движения частиц пучка ядер золота с заданным начальным положением на поперечных фазовых плоскостях в предположении отсутствия ограничения из-за геометрической апертуры оптических элементов структуры Коллайдера за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2000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оборотов.</a:t>
                </a:r>
                <a:r>
                  <a:rPr lang="en-US" dirty="0" smtClean="0"/>
                  <a:t> </a:t>
                </a:r>
                <a:r>
                  <a:rPr lang="ru-RU" dirty="0" smtClean="0"/>
                  <a:t>Считать, </a:t>
                </a:r>
                <a:r>
                  <a:rPr lang="ru-RU" dirty="0"/>
                  <a:t>что </a:t>
                </a:r>
                <a:r>
                  <a:rPr lang="ru-RU" dirty="0" smtClean="0"/>
                  <a:t>ДА определяется как область устойчивого движения после прохождения заданного числа оборотов.</a:t>
                </a:r>
                <a:endParaRPr lang="ru-RU" dirty="0"/>
              </a:p>
            </p:txBody>
          </p:sp>
        </mc:Choice>
        <mc:Fallback xmlns="">
          <p:sp>
            <p:nvSpPr>
              <p:cNvPr id="2293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blipFill rotWithShape="0">
                <a:blip r:embed="rId3"/>
                <a:stretch>
                  <a:fillRect l="-534" t="-78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947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А.В. Филиппов, Международное совещание «Ускорительный комплекс NICA: проблемы и решения — 2018», 8–15 сентября 2018 г., г. Созополь, Болгария</a:t>
            </a:r>
            <a:endParaRPr lang="ru-RU" dirty="0"/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E43B-6EF8-44E4-9BBB-0FD471211A56}" type="slidenum">
              <a:rPr lang="ru-RU" smtClean="0"/>
              <a:pPr/>
              <a:t>6</a:t>
            </a:fld>
            <a:r>
              <a:rPr lang="en-US" dirty="0" smtClean="0"/>
              <a:t>/14</a:t>
            </a:r>
            <a:endParaRPr lang="ru-RU" dirty="0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ru-RU" sz="1800" dirty="0" smtClean="0"/>
              <a:t>2 </a:t>
            </a:r>
            <a:r>
              <a:rPr lang="ru-RU" sz="1800" dirty="0"/>
              <a:t>Факторы влияющие на искажение </a:t>
            </a:r>
            <a:r>
              <a:rPr lang="ru-RU" sz="1800" dirty="0" smtClean="0"/>
              <a:t>ЗО в Коллайдере</a:t>
            </a:r>
            <a:br>
              <a:rPr lang="ru-RU" sz="1800" dirty="0" smtClean="0"/>
            </a:br>
            <a:r>
              <a:rPr lang="ru-RU" sz="1600" dirty="0" smtClean="0"/>
              <a:t>2.1 </a:t>
            </a:r>
            <a:r>
              <a:rPr lang="ru-RU" sz="1600" dirty="0"/>
              <a:t>Влияние разброса эффективных длин дипольных </a:t>
            </a:r>
            <a:r>
              <a:rPr lang="ru-RU" sz="1600" dirty="0" smtClean="0"/>
              <a:t>магнитов</a:t>
            </a:r>
            <a:endParaRPr lang="ru-RU" sz="2400" dirty="0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000"/>
            <a:ext cx="9144000" cy="48220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524035" y="5904000"/>
                <a:ext cx="40959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 smtClean="0">
                    <a:solidFill>
                      <a:srgbClr val="FF0000"/>
                    </a:solidFill>
                  </a:rPr>
                  <a:t>Допуск: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𝐝𝐤𝐧𝐫</m:t>
                        </m:r>
                      </m:e>
                      <m:sub>
                        <m:r>
                          <a:rPr lang="en-US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𝟎𝟎𝟎𝟑</m:t>
                    </m:r>
                  </m:oMath>
                </a14:m>
                <a:r>
                  <a:rPr lang="ru-RU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ru-RU" b="1" dirty="0">
                    <a:solidFill>
                      <a:srgbClr val="FF0000"/>
                    </a:solidFill>
                  </a:rPr>
                  <a:t>отн. ед.</a:t>
                </a: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035" y="5904000"/>
                <a:ext cx="4095929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8333" b="-2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805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А.В. Филиппов, Международное совещание «Ускорительный комплекс NICA: проблемы и решения — 2018», 8–15 сентября 2018 г., г. Созополь, Болгария</a:t>
            </a:r>
            <a:endParaRPr lang="ru-RU" dirty="0"/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E43B-6EF8-44E4-9BBB-0FD471211A56}" type="slidenum">
              <a:rPr lang="ru-RU" smtClean="0"/>
              <a:pPr/>
              <a:t>7</a:t>
            </a:fld>
            <a:r>
              <a:rPr lang="en-US" dirty="0" smtClean="0"/>
              <a:t>/14</a:t>
            </a:r>
            <a:endParaRPr lang="ru-RU" dirty="0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ru-RU" sz="1800" dirty="0" smtClean="0"/>
              <a:t>2 Факторы влияющие на искажение ЗО в Коллайдере</a:t>
            </a:r>
            <a:br>
              <a:rPr lang="ru-RU" sz="1800" dirty="0" smtClean="0"/>
            </a:br>
            <a:r>
              <a:rPr lang="ru-RU" sz="1600" dirty="0" smtClean="0"/>
              <a:t>2.</a:t>
            </a:r>
            <a:r>
              <a:rPr lang="en-US" sz="1600" dirty="0" smtClean="0"/>
              <a:t>2 </a:t>
            </a:r>
            <a:r>
              <a:rPr lang="ru-RU" sz="1600" dirty="0"/>
              <a:t>Влияние точности расстановки дипольных магнитов</a:t>
            </a:r>
            <a:endParaRPr lang="ru-RU" sz="2400" dirty="0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000"/>
            <a:ext cx="9144000" cy="48220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114710" y="5904000"/>
                <a:ext cx="29145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 smtClean="0">
                    <a:solidFill>
                      <a:srgbClr val="FF0000"/>
                    </a:solidFill>
                  </a:rPr>
                  <a:t>Допуск: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𝜟𝝍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ru-RU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b="1" dirty="0" smtClean="0">
                    <a:solidFill>
                      <a:srgbClr val="FF0000"/>
                    </a:solidFill>
                  </a:rPr>
                  <a:t>мрад</a:t>
                </a:r>
                <a:endParaRPr lang="ru-RU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710" y="5904000"/>
                <a:ext cx="2914580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8333" b="-2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244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А.В. Филиппов, Международное совещание «Ускорительный комплекс NICA: проблемы и решения — 2018», 8–15 сентября 2018 г., г. Созополь, Болгария</a:t>
            </a:r>
            <a:endParaRPr lang="ru-RU" dirty="0"/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E43B-6EF8-44E4-9BBB-0FD471211A56}" type="slidenum">
              <a:rPr lang="ru-RU" smtClean="0"/>
              <a:pPr/>
              <a:t>8</a:t>
            </a:fld>
            <a:r>
              <a:rPr lang="en-US" dirty="0" smtClean="0"/>
              <a:t>/14</a:t>
            </a:r>
            <a:endParaRPr lang="ru-RU" dirty="0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ru-RU" sz="1800" dirty="0" smtClean="0"/>
              <a:t>2 Факторы влияющие на искажение ЗО в Коллайдере</a:t>
            </a:r>
            <a:br>
              <a:rPr lang="ru-RU" sz="1800" dirty="0" smtClean="0"/>
            </a:br>
            <a:r>
              <a:rPr lang="ru-RU" sz="1600" dirty="0" smtClean="0"/>
              <a:t>2.</a:t>
            </a:r>
            <a:r>
              <a:rPr lang="en-US" sz="1600" dirty="0" smtClean="0"/>
              <a:t>3 </a:t>
            </a:r>
            <a:r>
              <a:rPr lang="ru-RU" sz="1600" dirty="0"/>
              <a:t>Влияние точности расстановки квадрупольных линз</a:t>
            </a:r>
            <a:endParaRPr lang="ru-RU" sz="2400" dirty="0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000"/>
            <a:ext cx="9144000" cy="48220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089814" y="5904000"/>
                <a:ext cx="49643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 smtClean="0">
                    <a:solidFill>
                      <a:srgbClr val="FF0000"/>
                    </a:solidFill>
                  </a:rPr>
                  <a:t>Допуск: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𝜟𝝍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ru-RU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b="1" dirty="0">
                    <a:solidFill>
                      <a:srgbClr val="FF0000"/>
                    </a:solidFill>
                  </a:rPr>
                  <a:t>мрад,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den>
                    </m:f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ru-RU" b="1" dirty="0">
                    <a:solidFill>
                      <a:srgbClr val="FF0000"/>
                    </a:solidFill>
                  </a:rPr>
                  <a:t> мм</a:t>
                </a: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814" y="5904000"/>
                <a:ext cx="4964372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116667" b="-18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88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А.В. Филиппов, Международное совещание «Ускорительный комплекс NICA: проблемы и решения — 2018», 8–15 сентября 2018 г., г. Созополь, Болгария</a:t>
            </a:r>
            <a:endParaRPr lang="ru-RU" dirty="0"/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E43B-6EF8-44E4-9BBB-0FD471211A56}" type="slidenum">
              <a:rPr lang="ru-RU" smtClean="0"/>
              <a:pPr/>
              <a:t>9</a:t>
            </a:fld>
            <a:r>
              <a:rPr lang="en-US" dirty="0" smtClean="0"/>
              <a:t>/14</a:t>
            </a:r>
            <a:endParaRPr lang="ru-RU" dirty="0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ru-RU" sz="1800" dirty="0" smtClean="0"/>
              <a:t>3 </a:t>
            </a:r>
            <a:r>
              <a:rPr lang="ru-RU" sz="1800" dirty="0"/>
              <a:t>Факторы влияющие на </a:t>
            </a:r>
            <a:r>
              <a:rPr lang="ru-RU" sz="1800" dirty="0" smtClean="0"/>
              <a:t>ДА Коллайдера</a:t>
            </a:r>
            <a:br>
              <a:rPr lang="ru-RU" sz="1800" dirty="0" smtClean="0"/>
            </a:br>
            <a:r>
              <a:rPr lang="ru-RU" sz="1600" dirty="0" smtClean="0"/>
              <a:t>3.1</a:t>
            </a:r>
            <a:r>
              <a:rPr lang="en-US" sz="1600" dirty="0" smtClean="0"/>
              <a:t> </a:t>
            </a:r>
            <a:r>
              <a:rPr lang="ru-RU" sz="1600" dirty="0"/>
              <a:t>Влияние точности расстановки квадрупольных </a:t>
            </a:r>
            <a:r>
              <a:rPr lang="ru-RU" sz="1600" dirty="0" smtClean="0"/>
              <a:t>линз</a:t>
            </a:r>
            <a:endParaRPr lang="ru-RU" sz="2400" dirty="0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fig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900000"/>
            <a:ext cx="9144000" cy="4822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140358" y="5904000"/>
                <a:ext cx="28632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Допуск</a:t>
                </a:r>
                <a:r>
                  <a:rPr lang="en-US" b="1" dirty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𝜟𝝍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ru-RU" b="1" dirty="0">
                    <a:solidFill>
                      <a:srgbClr val="FF0000"/>
                    </a:solidFill>
                  </a:rPr>
                  <a:t> мрад</a:t>
                </a: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358" y="5904000"/>
                <a:ext cx="2863284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277" t="-8333" r="-1489" b="-2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103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Слайд">
  <a:themeElements>
    <a:clrScheme name="philippov_tal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ilippov_talk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hilippov_tal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lippov_tal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lippov_tal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lippov_tal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lippov_tal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lippov_tal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ilippov_tal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ilippov_tal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ilippov_tal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ilippov_tal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ilippov_tal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ilippov_tal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2479</TotalTime>
  <Words>1093</Words>
  <Application>Microsoft Office PowerPoint</Application>
  <PresentationFormat>Экран (4:3)</PresentationFormat>
  <Paragraphs>178</Paragraphs>
  <Slides>19</Slides>
  <Notes>14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Comic Sans MS</vt:lpstr>
      <vt:lpstr>Times New Roman</vt:lpstr>
      <vt:lpstr>Arial</vt:lpstr>
      <vt:lpstr>Cambria Math</vt:lpstr>
      <vt:lpstr>Слайд</vt:lpstr>
      <vt:lpstr>Допуски на юстировку и ошибки магнитных полей элементов магнитной структуры Коллайдера NICA  А.В. Филиппов для участников проекта NICA  Лаборатория физики высоких энергий им. В.И. Векслера и А.М. Балдина Объединённый институт ядерных исследований г. Дубна  Международное совещание «Ускорительный комплекс NICA: проблемы и решения — 2018» г. Созополь, Болгария, 8–15 сентября 2018 г.</vt:lpstr>
      <vt:lpstr>Аннотация</vt:lpstr>
      <vt:lpstr>План</vt:lpstr>
      <vt:lpstr>Введение</vt:lpstr>
      <vt:lpstr>1 Постановка задачи</vt:lpstr>
      <vt:lpstr>2 Факторы влияющие на искажение ЗО в Коллайдере 2.1 Влияние разброса эффективных длин дипольных магнитов</vt:lpstr>
      <vt:lpstr>2 Факторы влияющие на искажение ЗО в Коллайдере 2.2 Влияние точности расстановки дипольных магнитов</vt:lpstr>
      <vt:lpstr>2 Факторы влияющие на искажение ЗО в Коллайдере 2.3 Влияние точности расстановки квадрупольных линз</vt:lpstr>
      <vt:lpstr>3 Факторы влияющие на ДА Коллайдера 3.1 Влияние точности расстановки квадрупольных линз</vt:lpstr>
      <vt:lpstr>3 Факторы влияющие на ДА Коллайдера 3.2 Влияние разброса эффективных длин квадрупольных линз</vt:lpstr>
      <vt:lpstr>4 Результаты и сравнение с допусками Бустера Нуклотрона</vt:lpstr>
      <vt:lpstr>4 Результаты и сравнение с допусками Бустера Нуклотрона (продолжение)</vt:lpstr>
      <vt:lpstr>Благодарность</vt:lpstr>
      <vt:lpstr>Литература</vt:lpstr>
      <vt:lpstr>Презентация PowerPoint</vt:lpstr>
      <vt:lpstr>Дополнительные слайды</vt:lpstr>
      <vt:lpstr>Дополнительные слайды Оптимизация структуры Коллайдера</vt:lpstr>
      <vt:lpstr>Дополнительные слайды Оптимизация структуры Коллайдера (продолжение)</vt:lpstr>
      <vt:lpstr>Дополнительные слайды Сравнение программ MAD-X и OptiMX</vt:lpstr>
    </vt:vector>
  </TitlesOfParts>
  <Company>VBLHEP JINR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Допуски на юстировку и ошибки магнитных полей элементов магнитной структуры Коллайдера NICA</dc:title>
  <dc:creator>Philippov, A.V.</dc:creator>
  <cp:keywords>Допуски; юстировка; ошибки магнитных полей; Коллайдер NICA; проект NICA</cp:keywords>
  <dc:description/>
  <cp:lastModifiedBy>Philippov, A.V.</cp:lastModifiedBy>
  <cp:revision>327</cp:revision>
  <dcterms:created xsi:type="dcterms:W3CDTF">2011-09-25T15:23:34Z</dcterms:created>
  <dcterms:modified xsi:type="dcterms:W3CDTF">2018-09-19T09:27:12Z</dcterms:modified>
</cp:coreProperties>
</file>