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99" r:id="rId2"/>
    <p:sldId id="300" r:id="rId3"/>
    <p:sldId id="301" r:id="rId4"/>
    <p:sldId id="303" r:id="rId5"/>
    <p:sldId id="304" r:id="rId6"/>
    <p:sldId id="293" r:id="rId7"/>
    <p:sldId id="283" r:id="rId8"/>
    <p:sldId id="284" r:id="rId9"/>
    <p:sldId id="330" r:id="rId10"/>
    <p:sldId id="298" r:id="rId11"/>
    <p:sldId id="274" r:id="rId12"/>
    <p:sldId id="305" r:id="rId13"/>
    <p:sldId id="306" r:id="rId14"/>
    <p:sldId id="294" r:id="rId15"/>
    <p:sldId id="307" r:id="rId16"/>
    <p:sldId id="285" r:id="rId17"/>
    <p:sldId id="297" r:id="rId18"/>
    <p:sldId id="277" r:id="rId19"/>
    <p:sldId id="332" r:id="rId20"/>
    <p:sldId id="310" r:id="rId21"/>
    <p:sldId id="331" r:id="rId22"/>
    <p:sldId id="311" r:id="rId23"/>
    <p:sldId id="313" r:id="rId24"/>
    <p:sldId id="329" r:id="rId25"/>
    <p:sldId id="295" r:id="rId26"/>
    <p:sldId id="333" r:id="rId27"/>
    <p:sldId id="312" r:id="rId28"/>
    <p:sldId id="315" r:id="rId29"/>
    <p:sldId id="314" r:id="rId30"/>
    <p:sldId id="286" r:id="rId31"/>
    <p:sldId id="280" r:id="rId32"/>
    <p:sldId id="324" r:id="rId33"/>
    <p:sldId id="292" r:id="rId34"/>
    <p:sldId id="317" r:id="rId35"/>
    <p:sldId id="290" r:id="rId36"/>
    <p:sldId id="316" r:id="rId37"/>
    <p:sldId id="279" r:id="rId38"/>
    <p:sldId id="319" r:id="rId39"/>
    <p:sldId id="334" r:id="rId40"/>
    <p:sldId id="321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7" autoAdjust="0"/>
    <p:restoredTop sz="87674" autoAdjust="0"/>
  </p:normalViewPr>
  <p:slideViewPr>
    <p:cSldViewPr snapToGrid="0">
      <p:cViewPr>
        <p:scale>
          <a:sx n="100" d="100"/>
          <a:sy n="100" d="100"/>
        </p:scale>
        <p:origin x="102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F71AA6-3B2A-4CD9-A8C3-360EA19EA25B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BA791-9ADB-4AB6-916A-CA66C0E64F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2545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1D5F2-77EF-42E9-8BE2-38D6E6818397}" type="datetimeFigureOut">
              <a:rPr lang="ru-RU" smtClean="0"/>
              <a:t>10.09.2018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92BBB-FB99-4639-AB13-4AD8E004F84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0765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softsystems.ru/catalog/show/mnogofunkcionalnyj-kontroller-aris-mt200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prosoftsystems.ru/catalog/show/programmnyj-kompleks-aris-scada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Power supplies command and control system for accelerator facilities of NICA complex 30'</a:t>
            </a:r>
          </a:p>
          <a:p>
            <a:r>
              <a:rPr lang="en-US" dirty="0" smtClean="0"/>
              <a:t>Speaker:	Mikhail </a:t>
            </a:r>
            <a:r>
              <a:rPr lang="en-US" dirty="0" err="1" smtClean="0"/>
              <a:t>Filippov</a:t>
            </a:r>
            <a:r>
              <a:rPr lang="en-US" dirty="0" smtClean="0"/>
              <a:t> (VBLHEP JINR)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124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Современные</a:t>
            </a:r>
            <a:r>
              <a:rPr lang="ru-RU" baseline="0" dirty="0" smtClean="0"/>
              <a:t> и надёжные  отечественные микроконтроллеры  не единожды оправдали  этот Наш Выбор </a:t>
            </a:r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24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качестве головного мозга ячеек мы выбрали контроллеры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Волоконно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оптическая локальная сеть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5346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 ARIS C304 информация поступает на головной контроллер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ARIS MT 200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оттуда в систему верхнего уровня, представленную программным комплексом 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ARIS SCADA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Помимо продуктов собственного производства ООО «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Прософт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-Системы»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Описать оборудование  </a:t>
            </a:r>
            <a:r>
              <a:rPr lang="ru-RU" dirty="0" err="1" smtClean="0"/>
              <a:t>прософт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Основными элементами в них являются IED — интеллектуальные электронные устройства, в качестве которых могут выступать контроллеры присоединений (</a:t>
            </a:r>
            <a:r>
              <a:rPr lang="ru-RU" dirty="0" err="1" smtClean="0"/>
              <a:t>Bay</a:t>
            </a:r>
            <a:r>
              <a:rPr lang="ru-RU" dirty="0" smtClean="0"/>
              <a:t> </a:t>
            </a:r>
            <a:r>
              <a:rPr lang="ru-RU" dirty="0" err="1" smtClean="0"/>
              <a:t>Controller</a:t>
            </a:r>
            <a:r>
              <a:rPr lang="ru-RU" dirty="0" smtClean="0"/>
              <a:t>),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терминалы РЗА и другие устройства, контролирующие одно или несколько присоединений подстанции и образующие полевой уровень системы.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Все IED включены в технологическую локально-вычислительную сеть (ТЛВС) и взаимодействуют между собой по определенным правилам. Специальные коммуникационные контроллеры образуют средний уровень системы и интегрируют все IED в общую SCADA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711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Две</a:t>
            </a:r>
            <a:r>
              <a:rPr lang="ru-RU" baseline="0" dirty="0" smtClean="0"/>
              <a:t>  независимые оптические линии основная и резервная  идут с подстанции в Зал управления корпуса 1а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135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SuperMicro</a:t>
            </a:r>
            <a:endParaRPr lang="ru-RU" dirty="0" smtClean="0"/>
          </a:p>
          <a:p>
            <a:r>
              <a:rPr lang="ru-RU" dirty="0" smtClean="0"/>
              <a:t>Серверы резервируемые, с двумя блоками питания горячей замены каждый,</a:t>
            </a:r>
          </a:p>
          <a:p>
            <a:r>
              <a:rPr lang="ru-RU" dirty="0" smtClean="0"/>
              <a:t>подключенными к разным источникам питания. </a:t>
            </a:r>
          </a:p>
          <a:p>
            <a:r>
              <a:rPr lang="ru-RU" dirty="0" smtClean="0"/>
              <a:t>В качестве массива хранения информации применяются SCSI/SAS/SATA-накопители, объединенные в </a:t>
            </a:r>
            <a:r>
              <a:rPr lang="ru-RU" dirty="0" err="1" smtClean="0"/>
              <a:t>RAIDмассив</a:t>
            </a:r>
            <a:endParaRPr lang="ru-RU" dirty="0" smtClean="0"/>
          </a:p>
          <a:p>
            <a:r>
              <a:rPr lang="ru-RU" dirty="0" smtClean="0"/>
              <a:t>с поддержкой горячей замены.</a:t>
            </a:r>
          </a:p>
          <a:p>
            <a:r>
              <a:rPr lang="ru-RU" dirty="0" smtClean="0"/>
              <a:t> Серверы комплектуются дублированным </a:t>
            </a:r>
            <a:r>
              <a:rPr lang="ru-RU" dirty="0" err="1" smtClean="0"/>
              <a:t>Ethernet</a:t>
            </a:r>
            <a:r>
              <a:rPr lang="ru-RU" dirty="0" smtClean="0"/>
              <a:t>-интерфейсом, подключенным к различным коммутаторам ЛВС. </a:t>
            </a:r>
          </a:p>
          <a:p>
            <a:r>
              <a:rPr lang="ru-RU" dirty="0" smtClean="0"/>
              <a:t>В качестве операционной системы для серверной платформы применяется ОС </a:t>
            </a:r>
            <a:r>
              <a:rPr lang="ru-RU" dirty="0" err="1" smtClean="0"/>
              <a:t>Windows</a:t>
            </a:r>
            <a:r>
              <a:rPr lang="ru-RU" dirty="0" smtClean="0"/>
              <a:t> </a:t>
            </a:r>
            <a:r>
              <a:rPr lang="ru-RU" dirty="0" err="1" smtClean="0"/>
              <a:t>Server</a:t>
            </a:r>
            <a:r>
              <a:rPr lang="ru-RU" dirty="0" smtClean="0"/>
              <a:t> 2012.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7864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серверах установлено специализированное программное обеспечение верхнего уровня «ARIS-SCADA».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Данное ПО предназначено для организации человеко-машинного интерфейса оперативного персонала 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обеспечения функционирования в реальном времени программно-технических средств всего комплекса АСДУ в целом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583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экспериментальные данные тестирования прототипов сегментов АСУ. </a:t>
            </a:r>
            <a:br>
              <a:rPr lang="ru-RU" dirty="0" smtClean="0"/>
            </a:br>
            <a:r>
              <a:rPr lang="ru-RU" dirty="0" smtClean="0"/>
              <a:t>ПМИ расшифровать</a:t>
            </a:r>
          </a:p>
          <a:p>
            <a:r>
              <a:rPr lang="ru-RU" dirty="0" smtClean="0"/>
              <a:t>методика испытаний </a:t>
            </a:r>
            <a:r>
              <a:rPr lang="ru-RU" dirty="0" err="1" smtClean="0"/>
              <a:t>программнотехнического</a:t>
            </a:r>
            <a:r>
              <a:rPr lang="ru-RU" dirty="0" smtClean="0"/>
              <a:t> комплекса автоматизированной системы управления технологическими процессами (ПТК АСУ ТП) и микропроцессорного комплекса системы сбора и передачи информации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643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470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визуализация телеинформации АСДУ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059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возможность оперативного управления пользователем, квитирование, сброс сигнализации, ТУ</a:t>
            </a:r>
          </a:p>
          <a:p>
            <a:endParaRPr lang="ru-RU" sz="1200" dirty="0" smtClean="0"/>
          </a:p>
          <a:p>
            <a:r>
              <a:rPr lang="ru-RU" sz="1200" dirty="0" smtClean="0"/>
              <a:t>- ручной ввод неавтоматизированных параметров, а также параметров, временно выведенных в ремонт датчиков;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785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Удалить лишнее</a:t>
            </a:r>
            <a:r>
              <a:rPr lang="ru-RU" baseline="0" dirty="0" smtClean="0"/>
              <a:t> </a:t>
            </a:r>
            <a:endParaRPr lang="ru-RU" baseline="0" dirty="0" smtClean="0"/>
          </a:p>
          <a:p>
            <a:r>
              <a:rPr lang="ru-RU" dirty="0" smtClean="0"/>
              <a:t>Я</a:t>
            </a:r>
            <a:r>
              <a:rPr lang="ru-RU" baseline="0" dirty="0" smtClean="0"/>
              <a:t> работаю в научно инженерном отделе систем </a:t>
            </a:r>
            <a:r>
              <a:rPr lang="ru-RU" baseline="0" dirty="0" err="1" smtClean="0"/>
              <a:t>энерго</a:t>
            </a:r>
            <a:r>
              <a:rPr lang="ru-RU" baseline="0" dirty="0" smtClean="0"/>
              <a:t> питания </a:t>
            </a:r>
            <a:r>
              <a:rPr lang="ru-RU" baseline="0" dirty="0" err="1" smtClean="0"/>
              <a:t>нуклотрона</a:t>
            </a:r>
            <a:r>
              <a:rPr lang="ru-RU" baseline="0" dirty="0" smtClean="0"/>
              <a:t>, в перспективе добавляются Бустер и </a:t>
            </a:r>
            <a:r>
              <a:rPr lang="ru-RU" baseline="0" dirty="0" err="1" smtClean="0"/>
              <a:t>Коллайдер</a:t>
            </a:r>
            <a:r>
              <a:rPr lang="ru-RU" baseline="0" dirty="0" smtClean="0"/>
              <a:t>.</a:t>
            </a:r>
          </a:p>
          <a:p>
            <a:r>
              <a:rPr lang="ru-RU" altLang="ru-RU" sz="12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Для реализации проекта NICA необходимо правильное и чёткое функционирование всех п/</a:t>
            </a:r>
            <a:r>
              <a:rPr lang="ru-RU" altLang="ru-RU" sz="1200" dirty="0" err="1" smtClean="0">
                <a:solidFill>
                  <a:srgbClr val="464646"/>
                </a:solidFill>
                <a:latin typeface="Georgia" panose="02040502050405020303" pitchFamily="18" charset="0"/>
              </a:rPr>
              <a:t>ст</a:t>
            </a:r>
            <a:r>
              <a:rPr lang="ru-RU" altLang="ru-RU" sz="12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 обеспечивающих её энергопитание.</a:t>
            </a:r>
          </a:p>
          <a:p>
            <a:r>
              <a:rPr lang="ru-RU" sz="1200" baseline="0" dirty="0" smtClean="0">
                <a:solidFill>
                  <a:srgbClr val="464646"/>
                </a:solidFill>
                <a:latin typeface="Georgia" panose="02040502050405020303" pitchFamily="18" charset="0"/>
              </a:rPr>
              <a:t>Вопрос модернизации назрел как никогда остро.</a:t>
            </a:r>
            <a:endParaRPr lang="ru-RU" baseline="0" dirty="0" smtClean="0"/>
          </a:p>
          <a:p>
            <a:r>
              <a:rPr lang="ru-RU" baseline="0" dirty="0" smtClean="0"/>
              <a:t/>
            </a:r>
            <a:br>
              <a:rPr lang="ru-RU" baseline="0" dirty="0" smtClean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5607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Журнал событий , квитирования и Наименование</a:t>
            </a:r>
            <a:r>
              <a:rPr lang="ru-RU" baseline="0" dirty="0" smtClean="0"/>
              <a:t> событий с точностью  1мс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измеряемых параметров точек телеизмерений станции в виде мнемосхем,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233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2739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+mn-lt"/>
              </a:rPr>
              <a:t>ячеек питающие </a:t>
            </a:r>
            <a:r>
              <a:rPr lang="ru-RU" sz="1200" dirty="0" err="1" smtClean="0">
                <a:latin typeface="+mn-lt"/>
              </a:rPr>
              <a:t>Тиристорные</a:t>
            </a:r>
            <a:r>
              <a:rPr lang="ru-RU" sz="1200" dirty="0" smtClean="0">
                <a:latin typeface="+mn-lt"/>
              </a:rPr>
              <a:t> Выпрямители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4273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1270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Позволила, записать и легко  проанализировать Авариные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осцилограммы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Система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выявляет и фиксирует определенные гармонические составляющие, присущие нетиповому технологическому процессу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коллайдера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(гармоники)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5792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ПТК АСУ предназначен для обеспечения дистанционного управления,</a:t>
            </a:r>
          </a:p>
          <a:p>
            <a:r>
              <a:rPr lang="ru-RU" dirty="0" smtClean="0"/>
              <a:t>Регистрация и архивирование событий и параметров для анализа работы оборудования.</a:t>
            </a:r>
          </a:p>
          <a:p>
            <a:r>
              <a:rPr lang="ru-RU" dirty="0" smtClean="0"/>
              <a:t>Блокировка от ошибочных действий обслуживающего персонала</a:t>
            </a:r>
          </a:p>
          <a:p>
            <a:r>
              <a:rPr lang="ru-RU" dirty="0" smtClean="0"/>
              <a:t>Увеличение скорости реагирования на аварийные ситуации</a:t>
            </a:r>
          </a:p>
          <a:p>
            <a:r>
              <a:rPr lang="ru-RU" dirty="0" smtClean="0"/>
              <a:t> Отображения и однозначного представления данных о работе оборудования системы питания МЭ, как при нормальном режиме работы, так и при появлении аварийных ситуаций.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3611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Согласно программе технического перевооружения  и развития внутриплощадочных</a:t>
            </a:r>
          </a:p>
          <a:p>
            <a:r>
              <a:rPr lang="ru-RU" dirty="0" smtClean="0"/>
              <a:t>Сетей 6 </a:t>
            </a:r>
            <a:r>
              <a:rPr lang="ru-RU" dirty="0" err="1" smtClean="0"/>
              <a:t>кВ</a:t>
            </a:r>
            <a:r>
              <a:rPr lang="ru-RU" dirty="0" smtClean="0"/>
              <a:t> технической площадки ЛФВЭ (2016-2017)</a:t>
            </a:r>
          </a:p>
          <a:p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В -2018 году перед нами была поставлена задача </a:t>
            </a:r>
            <a:r>
              <a:rPr lang="ru-RU" baseline="0" dirty="0" smtClean="0"/>
              <a:t> создание  единого Диспетчерского пункта по 6-110 КВ.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734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Vlan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984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Применение </a:t>
            </a:r>
            <a:r>
              <a:rPr lang="ru-RU" dirty="0" smtClean="0"/>
              <a:t>технологических решений ( шаблонов) по 6Кв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линии 6Кв </a:t>
            </a:r>
            <a:r>
              <a:rPr lang="ru-RU" dirty="0" err="1" smtClean="0"/>
              <a:t>Ру</a:t>
            </a:r>
            <a:r>
              <a:rPr lang="ru-RU" dirty="0" smtClean="0"/>
              <a:t>-к, было  решено  принять технологическое решение п/ст-13 по 6Кв</a:t>
            </a:r>
          </a:p>
          <a:p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следующему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энергообъекту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подстанции «К», предназначенной для питания электромагнитов разгонного блока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коллайдера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438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96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altLang="ru-RU" sz="12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Для автоматизации подстанции использован программно-технический комплекс ARIS и программное обеспечение ARIS SCADA.</a:t>
            </a:r>
          </a:p>
          <a:p>
            <a:endParaRPr lang="ru-RU" altLang="ru-RU" sz="1200" dirty="0" smtClean="0">
              <a:solidFill>
                <a:srgbClr val="464646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с дальнейшим расширением управления п/</a:t>
            </a:r>
            <a:r>
              <a:rPr lang="ru-RU" altLang="ru-RU" sz="1200" dirty="0" err="1" smtClean="0">
                <a:solidFill>
                  <a:srgbClr val="464646"/>
                </a:solidFill>
                <a:latin typeface="Georgia" panose="02040502050405020303" pitchFamily="18" charset="0"/>
              </a:rPr>
              <a:t>ст</a:t>
            </a:r>
            <a:r>
              <a:rPr lang="ru-RU" altLang="ru-RU" sz="12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 РУ-К 6кВ, п/</a:t>
            </a:r>
            <a:r>
              <a:rPr lang="ru-RU" altLang="ru-RU" sz="1200" dirty="0" err="1" smtClean="0">
                <a:solidFill>
                  <a:srgbClr val="464646"/>
                </a:solidFill>
                <a:latin typeface="Georgia" panose="02040502050405020303" pitchFamily="18" charset="0"/>
              </a:rPr>
              <a:t>ст</a:t>
            </a:r>
            <a:r>
              <a:rPr lang="ru-RU" altLang="ru-RU" sz="12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 15 </a:t>
            </a:r>
            <a:r>
              <a:rPr lang="ru-RU" altLang="ru-RU" sz="1200" dirty="0" err="1" smtClean="0">
                <a:solidFill>
                  <a:srgbClr val="464646"/>
                </a:solidFill>
                <a:latin typeface="Georgia" panose="02040502050405020303" pitchFamily="18" charset="0"/>
              </a:rPr>
              <a:t>корп</a:t>
            </a:r>
            <a:r>
              <a:rPr lang="ru-RU" altLang="ru-RU" sz="12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 205, интеграция управления источниками.</a:t>
            </a:r>
          </a:p>
          <a:p>
            <a:endParaRPr lang="ru-RU" altLang="ru-RU" sz="1200" dirty="0" smtClean="0">
              <a:solidFill>
                <a:srgbClr val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Распределительная трансформаторная подстанция 6 </a:t>
            </a:r>
            <a:r>
              <a:rPr lang="ru-RU" altLang="ru-RU" sz="1200" dirty="0" err="1" smtClean="0">
                <a:solidFill>
                  <a:srgbClr val="464646"/>
                </a:solidFill>
                <a:latin typeface="Georgia" panose="02040502050405020303" pitchFamily="18" charset="0"/>
              </a:rPr>
              <a:t>кВ</a:t>
            </a:r>
            <a:r>
              <a:rPr lang="ru-RU" altLang="ru-RU" sz="12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 ПС 13 будет снабжать энергией ускоритель частиц, возводимый ОИЯИ. </a:t>
            </a:r>
          </a:p>
          <a:p>
            <a:endParaRPr lang="ru-RU" altLang="ru-RU" sz="1200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7279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Пример проекта реализации  ПУЛЬТА  управления </a:t>
            </a:r>
            <a:r>
              <a:rPr lang="ru-RU" dirty="0" err="1" smtClean="0"/>
              <a:t>Корп</a:t>
            </a:r>
            <a:r>
              <a:rPr lang="ru-RU" dirty="0" smtClean="0"/>
              <a:t> 1а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5300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OPC</a:t>
            </a:r>
            <a:r>
              <a:rPr lang="en-US" baseline="0" dirty="0" smtClean="0"/>
              <a:t> –Ole –for Process Control  -</a:t>
            </a:r>
            <a:r>
              <a:rPr lang="ru-RU" baseline="0" dirty="0" err="1" smtClean="0"/>
              <a:t>ммеждународная</a:t>
            </a:r>
            <a:r>
              <a:rPr lang="ru-RU" baseline="0" dirty="0" smtClean="0"/>
              <a:t> спецификация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6899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 Нами была выбрана архитектура  общепринятого</a:t>
            </a:r>
            <a:r>
              <a:rPr lang="ru-RU" baseline="0" dirty="0" smtClean="0"/>
              <a:t> </a:t>
            </a:r>
            <a:r>
              <a:rPr lang="ru-RU" dirty="0" smtClean="0"/>
              <a:t>стандарта МЭК 61850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688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>
                <a:solidFill>
                  <a:srgbClr val="464646"/>
                </a:solidFill>
                <a:latin typeface="Georgia" panose="02040502050405020303" pitchFamily="18" charset="0"/>
              </a:rPr>
              <a:t>производства ТАВРИДА 2017 </a:t>
            </a: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Ремонт помещения, Модернизация  кабельных линий,  Трансформаторов,   высоковольтные ячейки   </a:t>
            </a:r>
            <a:r>
              <a:rPr lang="en-US" dirty="0" smtClean="0"/>
              <a:t>DP-12 </a:t>
            </a:r>
            <a:r>
              <a:rPr lang="ru-RU" dirty="0" smtClean="0"/>
              <a:t> (разрез)</a:t>
            </a:r>
            <a:br>
              <a:rPr lang="ru-RU" dirty="0" smtClean="0"/>
            </a:br>
            <a:r>
              <a:rPr lang="ru-RU" dirty="0" smtClean="0"/>
              <a:t>Дуговые защиты,  Контроллеры </a:t>
            </a:r>
            <a:r>
              <a:rPr lang="ru-RU" dirty="0" err="1" smtClean="0"/>
              <a:t>яч</a:t>
            </a:r>
            <a:r>
              <a:rPr lang="ru-RU" dirty="0" smtClean="0"/>
              <a:t>. </a:t>
            </a:r>
          </a:p>
          <a:p>
            <a:r>
              <a:rPr lang="ru-RU" dirty="0" smtClean="0"/>
              <a:t>2017-18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246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Ячейки состоят из коммутационных аппаратов, шин, </a:t>
            </a:r>
            <a:r>
              <a:rPr lang="ru-RU" dirty="0" smtClean="0"/>
              <a:t>Вакуумный выключатель ,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средств учета, измерения, и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устройство защиты..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65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Устройство Дуговой Защиты ОВОД МД предназначено для защиты ячеек </a:t>
            </a:r>
            <a:r>
              <a:rPr lang="ru-RU" dirty="0" err="1" smtClean="0"/>
              <a:t>кру</a:t>
            </a:r>
            <a:r>
              <a:rPr lang="ru-RU" dirty="0" smtClean="0"/>
              <a:t> эл. </a:t>
            </a:r>
            <a:r>
              <a:rPr lang="ru-RU" dirty="0" err="1" smtClean="0"/>
              <a:t>Пс</a:t>
            </a:r>
            <a:r>
              <a:rPr lang="ru-RU" dirty="0" smtClean="0"/>
              <a:t>-т от  Дуговых замыканий,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Сопровождающееся открытой эл-кой Дугой, для обнаружения разряда в устройстве используются Волоконно-оптические</a:t>
            </a:r>
            <a:r>
              <a:rPr lang="ru-RU" baseline="0" dirty="0" smtClean="0"/>
              <a:t> Датчики ВОД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Устройство непрерывно </a:t>
            </a:r>
            <a:r>
              <a:rPr lang="ru-RU" baseline="0" dirty="0" err="1" smtClean="0"/>
              <a:t>самопроверяется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765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Приглашены  компании</a:t>
            </a:r>
            <a:r>
              <a:rPr lang="ru-RU" baseline="0" dirty="0" smtClean="0"/>
              <a:t> ( тендер +_ ) </a:t>
            </a:r>
          </a:p>
          <a:p>
            <a:r>
              <a:rPr lang="ru-RU" dirty="0" smtClean="0"/>
              <a:t>Системы такого рода характеризуются большим количеством сигналов (несколько тысяч или десятков тысяч), </a:t>
            </a:r>
          </a:p>
          <a:p>
            <a:r>
              <a:rPr lang="ru-RU" dirty="0" smtClean="0"/>
              <a:t>интегрируют в единое информационное пространство различные устройства и подсистемы, обеспечивают удобное наблюдение и управление объектом с помощью современных SCADA-пакетов.</a:t>
            </a:r>
          </a:p>
          <a:p>
            <a:endParaRPr lang="ru-RU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Фото  организаций,  </a:t>
            </a:r>
            <a:r>
              <a:rPr lang="ru-RU" dirty="0" err="1" smtClean="0"/>
              <a:t>биендар</a:t>
            </a:r>
            <a:r>
              <a:rPr lang="ru-RU" dirty="0" smtClean="0"/>
              <a:t>, </a:t>
            </a:r>
            <a:r>
              <a:rPr lang="ru-RU" dirty="0" err="1" smtClean="0"/>
              <a:t>Ртсофт</a:t>
            </a:r>
            <a:r>
              <a:rPr lang="ru-RU" dirty="0" smtClean="0"/>
              <a:t>, </a:t>
            </a:r>
            <a:r>
              <a:rPr lang="ru-RU" dirty="0" err="1" smtClean="0"/>
              <a:t>прософт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0086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 Нами была выбрана архитектура  общепринятого</a:t>
            </a:r>
            <a:r>
              <a:rPr lang="ru-RU" baseline="0" dirty="0" smtClean="0"/>
              <a:t> </a:t>
            </a:r>
            <a:r>
              <a:rPr lang="ru-RU" dirty="0" smtClean="0"/>
              <a:t>стандарта МЭК 61850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57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Этот подход используется, как правило, для средних и крупных </a:t>
            </a:r>
            <a:r>
              <a:rPr lang="ru-RU" dirty="0" err="1" smtClean="0"/>
              <a:t>энергообъектов</a:t>
            </a:r>
            <a:r>
              <a:rPr lang="ru-RU" dirty="0" smtClean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Архитектура предполагает создание автоматизированных систем с распределенной структурой.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Модернизированное РУ-6кВ ПС-13 оборудуется системой с применением современных микропроцессорных терминалов РЗА серии «Сириус-2»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Контроллеров Ячеек </a:t>
            </a:r>
            <a:r>
              <a:rPr lang="en-US" sz="1200" dirty="0" smtClean="0"/>
              <a:t>Aris-304 </a:t>
            </a:r>
            <a:r>
              <a:rPr lang="ru-RU" sz="1200" dirty="0" err="1" smtClean="0"/>
              <a:t>Прософт</a:t>
            </a:r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200" dirty="0" smtClean="0"/>
              <a:t>Независимыми двумя контурами локальной сети и приборами учёта Меркурий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GPS </a:t>
            </a:r>
            <a:r>
              <a:rPr lang="ru-RU" sz="1200" dirty="0" smtClean="0"/>
              <a:t>\</a:t>
            </a:r>
            <a:r>
              <a:rPr lang="en-US" sz="1200" dirty="0" err="1" smtClean="0"/>
              <a:t>Glonas</a:t>
            </a:r>
            <a:r>
              <a:rPr lang="en-US" sz="1200" dirty="0" smtClean="0"/>
              <a:t> </a:t>
            </a:r>
            <a:r>
              <a:rPr lang="ru-RU" sz="1200" dirty="0" err="1" smtClean="0"/>
              <a:t>антеной</a:t>
            </a:r>
            <a:r>
              <a:rPr lang="ru-RU" sz="1200" dirty="0" smtClean="0"/>
              <a:t> для формирования единого  времени.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На сегодня существует два основных подхода к созданию систем мониторинга и управления </a:t>
            </a:r>
            <a:r>
              <a:rPr lang="ru-RU" dirty="0" err="1" smtClean="0"/>
              <a:t>энергообъектами</a:t>
            </a:r>
            <a:r>
              <a:rPr lang="ru-RU" dirty="0" smtClean="0"/>
              <a:t> (АСУ ТП</a:t>
            </a:r>
          </a:p>
          <a:p>
            <a:r>
              <a:rPr lang="ru-RU" dirty="0" smtClean="0"/>
              <a:t>Первый из них основывается на архитектуре, определяемой стандартом МЭК 61850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992BBB-FB99-4639-AB13-4AD8E004F84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0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7213600" y="3810000"/>
            <a:ext cx="49784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7213600" y="3897314"/>
            <a:ext cx="49784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7213600" y="4114801"/>
            <a:ext cx="49784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7213601" y="4164013"/>
            <a:ext cx="2620433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7213601" y="4198939"/>
            <a:ext cx="2620433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7213601" y="3962400"/>
            <a:ext cx="4085167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9836151" y="4060826"/>
            <a:ext cx="21336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4"/>
            <a:ext cx="12192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4"/>
            <a:ext cx="12192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8551333" y="3643313"/>
            <a:ext cx="3640667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12192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875"/>
            <a:ext cx="1280584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71FEB-633E-49CB-BA5F-4DB01A451B6A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589"/>
            <a:ext cx="9969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4FE01F-7318-40FD-A135-D667C057665F}" type="slidenum">
              <a:rPr lang="ru-RU" altLang="ru-RU" smtClean="0">
                <a:solidFill>
                  <a:prstClr val="white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45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3241A-B0F6-4415-88B5-998CC724581A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70543D-9550-460D-8E34-AC802C92F169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04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54D5B-B45E-4794-A649-CB989D0D5569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47A1DB-D24E-427E-A043-DC7A5B8754D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32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424B6-85B1-43AC-A781-5787BB6A4868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3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D4028-206C-4E35-83EA-32EEC1A8189E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652FD6-F7F1-4894-8A59-918FD61E665B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618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95F45-7976-453E-862F-6498651C87A8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857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15675C7-86FB-45C6-B6E4-BADC31EB4B14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4E54EA-567E-40FB-A30A-F7A9CBF702FD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9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7818" y="612775"/>
            <a:ext cx="1276349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5EC0E-F6B3-41E7-93BD-B8EE7F614E8E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7D48A5-F8F1-481D-A5E1-417CFC66E1FA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067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AE00-E43E-484A-91C7-77A865905958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ECB64A-BA69-47E4-BD04-4F0F37AE6840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7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64B477-19D7-4208-BB67-8038F4447D6E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420DE1-FCDE-4BAF-A0FB-24F433598E6A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986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C632B-09BD-480D-AD17-C4C9C1A823C6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00C7F2-C3E4-45C9-9FD4-78EA7FDCC004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9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4"/>
            <a:ext cx="12192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12192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6"/>
            <a:ext cx="12192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600" y="360364"/>
            <a:ext cx="49784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0" y="439739"/>
            <a:ext cx="49784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367" y="496889"/>
            <a:ext cx="408516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917" y="588963"/>
            <a:ext cx="21336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684" y="-1588"/>
            <a:ext cx="762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8651" y="-1588"/>
            <a:ext cx="3810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251" y="-1588"/>
            <a:ext cx="12700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633" y="-1588"/>
            <a:ext cx="35984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201" y="0"/>
            <a:ext cx="74084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2167" y="0"/>
            <a:ext cx="10584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1039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40" name="Текст 12"/>
          <p:cNvSpPr>
            <a:spLocks noGrp="1"/>
          </p:cNvSpPr>
          <p:nvPr>
            <p:ph type="body" idx="1"/>
          </p:nvPr>
        </p:nvSpPr>
        <p:spPr bwMode="auto">
          <a:xfrm>
            <a:off x="609600" y="2249488"/>
            <a:ext cx="109728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51" y="612775"/>
            <a:ext cx="1276349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964CB4-C139-4E9A-893D-D2893CBF5CA8}" type="datetime1">
              <a:rPr lang="ru-RU" smtClean="0">
                <a:solidFill>
                  <a:srgbClr val="DA1F28"/>
                </a:solidFill>
              </a:rPr>
              <a:t>10.09.2018</a:t>
            </a:fld>
            <a:endParaRPr lang="ru-RU">
              <a:solidFill>
                <a:srgbClr val="DA1F2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1" y="612775"/>
            <a:ext cx="1767417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DA1F28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8717" y="1588"/>
            <a:ext cx="1016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E6E019-ABCE-4964-A15A-D3C72ED0FA7B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57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EB641B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EB641B"/>
        </a:buClr>
        <a:buFont typeface="Georgia" panose="02040502050405020303" pitchFamily="18" charset="0"/>
        <a:buChar char="▫"/>
        <a:defRPr sz="2000" kern="1200">
          <a:solidFill>
            <a:srgbClr val="EB641B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9288" y="620714"/>
            <a:ext cx="8458200" cy="28797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dirty="0">
                <a:latin typeface="+mn-lt"/>
              </a:rPr>
              <a:t>Автоматизированная система управления источниками питания базовых установок </a:t>
            </a:r>
            <a:r>
              <a:rPr lang="en-US" sz="3600" b="1" dirty="0">
                <a:latin typeface="+mn-lt"/>
              </a:rPr>
              <a:t>NICA</a:t>
            </a:r>
            <a:r>
              <a:rPr lang="ru-RU" sz="3600" b="1" dirty="0">
                <a:latin typeface="+mn-lt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3389" y="4005264"/>
            <a:ext cx="5976937" cy="2663825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3200" dirty="0"/>
              <a:t>Филиппов Михаил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ru-RU" sz="2800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800" dirty="0"/>
              <a:t>ОИЯИ ЛФВЭ НИОСЭН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endParaRPr lang="ru-RU" sz="2800" dirty="0"/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2800" dirty="0"/>
              <a:t>2018 г.</a:t>
            </a:r>
          </a:p>
          <a:p>
            <a:pPr eaLnBrk="1" fontAlgn="auto" hangingPunct="1"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9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140483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3041" y="906618"/>
            <a:ext cx="7856784" cy="595768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90782" y="368300"/>
            <a:ext cx="637204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latin typeface="+mn-lt"/>
              </a:rPr>
              <a:t>Концепт архитектуры</a:t>
            </a:r>
            <a:endParaRPr lang="ru-RU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837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54" t="3348" r="315" b="3067"/>
          <a:stretch/>
        </p:blipFill>
        <p:spPr>
          <a:xfrm>
            <a:off x="21809" y="685800"/>
            <a:ext cx="12148381" cy="57245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945" y="589580"/>
            <a:ext cx="10563225" cy="406941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Архитектура АСТУП Пс-13	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2259013"/>
            <a:ext cx="10972800" cy="43243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 smtClean="0"/>
          </a:p>
          <a:p>
            <a:pPr marL="0" indent="0">
              <a:buNone/>
            </a:pPr>
            <a:endParaRPr lang="ru-RU" sz="1200" dirty="0"/>
          </a:p>
          <a:p>
            <a:pPr marL="0" indent="0">
              <a:buNone/>
            </a:pPr>
            <a:endParaRPr lang="ru-RU" sz="1200" dirty="0" smtClean="0"/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3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275" y="450251"/>
            <a:ext cx="10972800" cy="790543"/>
          </a:xfrm>
        </p:spPr>
        <p:txBody>
          <a:bodyPr/>
          <a:lstStyle/>
          <a:p>
            <a:r>
              <a:rPr lang="ru-RU" sz="2400" dirty="0">
                <a:latin typeface="+mn-lt"/>
              </a:rPr>
              <a:t>ЗАО «Радиус-Автоматика</a:t>
            </a:r>
            <a:r>
              <a:rPr lang="ru-RU" sz="2400" dirty="0" smtClean="0">
                <a:latin typeface="+mn-lt"/>
              </a:rPr>
              <a:t>»</a:t>
            </a:r>
            <a:endParaRPr lang="ru-RU" sz="24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917" y="5108607"/>
            <a:ext cx="11480800" cy="1333501"/>
          </a:xfrm>
        </p:spPr>
        <p:txBody>
          <a:bodyPr/>
          <a:lstStyle/>
          <a:p>
            <a:pPr marL="109537" indent="0">
              <a:buNone/>
            </a:pPr>
            <a:r>
              <a:rPr lang="ru-RU" sz="2000" dirty="0" smtClean="0"/>
              <a:t>На </a:t>
            </a:r>
            <a:r>
              <a:rPr lang="ru-RU" sz="2000" dirty="0"/>
              <a:t>объекте установлены терминалы </a:t>
            </a:r>
            <a:r>
              <a:rPr lang="ru-RU" sz="2000" dirty="0" smtClean="0"/>
              <a:t>Релейной Защиты и Автоматики </a:t>
            </a:r>
            <a:r>
              <a:rPr lang="ru-RU" sz="2000" dirty="0"/>
              <a:t>«Сириус-2</a:t>
            </a:r>
            <a:r>
              <a:rPr lang="ru-RU" sz="2000" dirty="0" smtClean="0"/>
              <a:t>»,</a:t>
            </a:r>
            <a:r>
              <a:rPr lang="ru-RU" sz="2000" dirty="0"/>
              <a:t> которые </a:t>
            </a:r>
            <a:r>
              <a:rPr lang="ru-RU" sz="2000" dirty="0" smtClean="0"/>
              <a:t>интегрированы </a:t>
            </a:r>
            <a:r>
              <a:rPr lang="ru-RU" sz="2000" dirty="0"/>
              <a:t>в единую АСУ </a:t>
            </a:r>
            <a:r>
              <a:rPr lang="ru-RU" sz="2000" dirty="0" smtClean="0"/>
              <a:t>ТП,</a:t>
            </a:r>
            <a:r>
              <a:rPr lang="en-US" sz="2000" dirty="0" smtClean="0"/>
              <a:t> </a:t>
            </a:r>
            <a:r>
              <a:rPr lang="ru-RU" sz="2000" dirty="0"/>
              <a:t>управляющую электротехническим оборудованием </a:t>
            </a:r>
            <a:r>
              <a:rPr lang="ru-RU" sz="2000" dirty="0" smtClean="0"/>
              <a:t>подстанции</a:t>
            </a:r>
            <a:r>
              <a:rPr lang="en-US" sz="2000" dirty="0"/>
              <a:t>,</a:t>
            </a:r>
            <a:r>
              <a:rPr lang="ru-RU" sz="2000" dirty="0" smtClean="0"/>
              <a:t> с помощью единой шины по </a:t>
            </a:r>
            <a:r>
              <a:rPr lang="en-US" sz="2000" dirty="0" smtClean="0"/>
              <a:t>RS485 .</a:t>
            </a:r>
            <a:r>
              <a:rPr lang="ru-RU" sz="2000" dirty="0" smtClean="0"/>
              <a:t> </a:t>
            </a:r>
            <a:endParaRPr lang="ru-RU" sz="2000" dirty="0"/>
          </a:p>
          <a:p>
            <a:pPr marL="109537" indent="0" algn="ctr">
              <a:buNone/>
            </a:pPr>
            <a:endParaRPr lang="ru-RU" sz="2000" dirty="0"/>
          </a:p>
          <a:p>
            <a:pPr algn="ctr"/>
            <a:endParaRPr lang="ru-RU" sz="2000" dirty="0"/>
          </a:p>
        </p:txBody>
      </p:sp>
      <p:pic>
        <p:nvPicPr>
          <p:cNvPr id="4098" name="Picture 2" descr="https://pp.userapi.com/c849216/v849216363/72a80/zled4wKbAa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2" y="1569754"/>
            <a:ext cx="5706475" cy="320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1-6.userapi.com/c830609/v830609363/1833f2/gBbjJFoxWE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75" y="1544684"/>
            <a:ext cx="5751042" cy="32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3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50" y="1357565"/>
            <a:ext cx="5487067" cy="36580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08" y="1357787"/>
            <a:ext cx="5486400" cy="365760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3917" y="5384626"/>
            <a:ext cx="113442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 базе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 ARIS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C304 реализована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программно-логическая оперативная блокировка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pPr lvl="0">
              <a:defRPr/>
            </a:pP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lvl="0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Контроллер объединяет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 себе все данные ячейки, по Rs-485  и сухим контактам, и отправляет по двум контурам ВОЛС данные к головному контроллеру Подстанции 13  МТ-200. </a:t>
            </a:r>
          </a:p>
          <a:p>
            <a:pPr lvl="0">
              <a:defRPr/>
            </a:pPr>
            <a:endParaRPr lang="ru-RU" dirty="0"/>
          </a:p>
          <a:p>
            <a:pPr lvl="0">
              <a:defRPr/>
            </a:pPr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33917" y="567244"/>
            <a:ext cx="10972800" cy="790543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ООО «</a:t>
            </a:r>
            <a:r>
              <a:rPr lang="ru-RU" sz="2400" dirty="0" err="1" smtClean="0">
                <a:latin typeface="+mn-lt"/>
              </a:rPr>
              <a:t>Прософт</a:t>
            </a:r>
            <a:r>
              <a:rPr lang="ru-RU" sz="2400" dirty="0" smtClean="0">
                <a:latin typeface="+mn-lt"/>
              </a:rPr>
              <a:t>-Системы»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513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26" y="2152139"/>
            <a:ext cx="4393174" cy="348378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14900" y="1822034"/>
            <a:ext cx="64918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От ARIS C304 информация поступает на головной контроллер ARIS MT 200, а оттуда в систему верхнего уровня, представленную программным комплексом ARIS SCADA.</a:t>
            </a:r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>
              <a:defRPr/>
            </a:pPr>
            <a:r>
              <a:rPr lang="ru-RU" dirty="0" smtClean="0"/>
              <a:t>Головной многофункциональный </a:t>
            </a:r>
            <a:r>
              <a:rPr lang="ru-RU" dirty="0"/>
              <a:t>контроллер ARIS MT200 предназначен для сбора данных </a:t>
            </a:r>
            <a:r>
              <a:rPr lang="ru-RU" dirty="0" smtClean="0"/>
              <a:t>с </a:t>
            </a:r>
            <a:r>
              <a:rPr lang="ru-RU" dirty="0"/>
              <a:t>счетчиков электроэнергии и микропроцессорных модулей ввода/вывода дискретных сигналов, </a:t>
            </a:r>
            <a:r>
              <a:rPr lang="ru-RU" dirty="0" smtClean="0"/>
              <a:t>трансляции </a:t>
            </a:r>
            <a:r>
              <a:rPr lang="ru-RU" dirty="0"/>
              <a:t>команд управления, обмена данными с вышестоящими </a:t>
            </a:r>
            <a:r>
              <a:rPr lang="ru-RU" dirty="0" smtClean="0"/>
              <a:t>уровнями </a:t>
            </a:r>
            <a:r>
              <a:rPr lang="ru-RU" dirty="0"/>
              <a:t>автоматизированных систем. 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10142" y="633919"/>
            <a:ext cx="10972800" cy="790543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ООО «</a:t>
            </a:r>
            <a:r>
              <a:rPr lang="ru-RU" sz="2400" dirty="0" err="1" smtClean="0">
                <a:latin typeface="+mn-lt"/>
              </a:rPr>
              <a:t>Прософт</a:t>
            </a:r>
            <a:r>
              <a:rPr lang="ru-RU" sz="2400" dirty="0" smtClean="0">
                <a:latin typeface="+mn-lt"/>
              </a:rPr>
              <a:t>-Системы»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842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pp.userapi.com/c845524/v845524172/e361e/SzTXGeq27i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566" y="1300086"/>
            <a:ext cx="2952750" cy="525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pp.userapi.com/c849228/v849228363/6f826/VRWrce6pFi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2" y="1319858"/>
            <a:ext cx="2941638" cy="523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200" y="2042176"/>
            <a:ext cx="5636649" cy="3302906"/>
          </a:xfrm>
          <a:prstGeom prst="rect">
            <a:avLst/>
          </a:prstGeom>
        </p:spPr>
      </p:pic>
      <p:sp>
        <p:nvSpPr>
          <p:cNvPr id="8" name="Блок-схема: процесс 7"/>
          <p:cNvSpPr/>
          <p:nvPr/>
        </p:nvSpPr>
        <p:spPr>
          <a:xfrm>
            <a:off x="3667125" y="4238625"/>
            <a:ext cx="612775" cy="225425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ПС-13</a:t>
            </a:r>
            <a:endParaRPr lang="ru-RU" sz="1200" dirty="0"/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279901" y="4238625"/>
            <a:ext cx="742156" cy="225425"/>
          </a:xfrm>
          <a:prstGeom prst="flowChart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МТ-200</a:t>
            </a:r>
            <a:endParaRPr lang="ru-RU" sz="1000" dirty="0"/>
          </a:p>
        </p:txBody>
      </p:sp>
      <p:cxnSp>
        <p:nvCxnSpPr>
          <p:cNvPr id="15" name="Соединительная линия уступом 14"/>
          <p:cNvCxnSpPr/>
          <p:nvPr/>
        </p:nvCxnSpPr>
        <p:spPr>
          <a:xfrm flipV="1">
            <a:off x="5022057" y="4079081"/>
            <a:ext cx="171449" cy="159545"/>
          </a:xfrm>
          <a:prstGeom prst="bentConnector3">
            <a:avLst>
              <a:gd name="adj1" fmla="val 50000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193506" y="4079081"/>
            <a:ext cx="1308894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6502400" y="4079081"/>
            <a:ext cx="12192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V="1">
            <a:off x="7721600" y="3794522"/>
            <a:ext cx="0" cy="28455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721600" y="3794522"/>
            <a:ext cx="22542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022057" y="4464050"/>
            <a:ext cx="2985293" cy="41275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8007350" y="3794522"/>
            <a:ext cx="0" cy="710803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5" name="Блок-схема: процесс 44"/>
          <p:cNvSpPr/>
          <p:nvPr/>
        </p:nvSpPr>
        <p:spPr>
          <a:xfrm>
            <a:off x="7721600" y="3239324"/>
            <a:ext cx="704850" cy="525632"/>
          </a:xfrm>
          <a:prstGeom prst="flowChartProcess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SCADA</a:t>
            </a:r>
            <a:endParaRPr lang="ru-RU" sz="12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3194199" y="5473328"/>
            <a:ext cx="56366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План Корпуса 1А , с  расположением</a:t>
            </a:r>
            <a:r>
              <a:rPr lang="en-US" dirty="0" smtClean="0"/>
              <a:t> </a:t>
            </a:r>
            <a:r>
              <a:rPr lang="ru-RU" dirty="0" smtClean="0"/>
              <a:t>оптических трасс от МТ-200 на </a:t>
            </a:r>
            <a:r>
              <a:rPr lang="ru-RU" dirty="0"/>
              <a:t>ПС\т </a:t>
            </a:r>
            <a:r>
              <a:rPr lang="ru-RU" dirty="0" smtClean="0"/>
              <a:t>13 к </a:t>
            </a:r>
            <a:r>
              <a:rPr lang="en-US" dirty="0" err="1" smtClean="0"/>
              <a:t>Scada</a:t>
            </a:r>
            <a:r>
              <a:rPr lang="en-US" dirty="0" smtClean="0"/>
              <a:t> Server</a:t>
            </a:r>
            <a:r>
              <a:rPr lang="ru-RU" dirty="0" smtClean="0"/>
              <a:t> в зале управления 1А</a:t>
            </a:r>
            <a:endParaRPr lang="ru-RU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710142" y="462051"/>
            <a:ext cx="10972800" cy="67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ru-RU" sz="2400" dirty="0" smtClean="0">
                <a:latin typeface="+mn-lt"/>
              </a:rPr>
              <a:t>Сетевое оборудование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164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74" y="368300"/>
            <a:ext cx="10672445" cy="1066800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Серверное оборудование</a:t>
            </a:r>
            <a:endParaRPr lang="ru-RU" sz="2400" dirty="0">
              <a:latin typeface="+mn-lt"/>
            </a:endParaRPr>
          </a:p>
        </p:txBody>
      </p:sp>
      <p:pic>
        <p:nvPicPr>
          <p:cNvPr id="5122" name="Picture 2" descr="https://pp.userapi.com/c845018/v845018172/e1d4c/rSjbD26vTg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2" r="12060"/>
          <a:stretch/>
        </p:blipFill>
        <p:spPr bwMode="auto">
          <a:xfrm>
            <a:off x="325754" y="1775609"/>
            <a:ext cx="5415207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750" y="1714500"/>
            <a:ext cx="52768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Серверы </a:t>
            </a:r>
            <a:r>
              <a:rPr lang="en-US" dirty="0" err="1" smtClean="0"/>
              <a:t>SuperMicro</a:t>
            </a:r>
            <a:r>
              <a:rPr lang="en-US" dirty="0" smtClean="0"/>
              <a:t> </a:t>
            </a:r>
            <a:r>
              <a:rPr lang="ru-RU" dirty="0" smtClean="0"/>
              <a:t>резервируемые</a:t>
            </a:r>
            <a:r>
              <a:rPr lang="ru-RU" dirty="0"/>
              <a:t>, с двумя блоками питания горячей замены </a:t>
            </a:r>
            <a:r>
              <a:rPr lang="ru-RU" dirty="0" smtClean="0"/>
              <a:t>каждый, подключенными </a:t>
            </a:r>
            <a:r>
              <a:rPr lang="ru-RU" dirty="0"/>
              <a:t>к разным источникам питания.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качестве массива хранения информации применяются </a:t>
            </a:r>
            <a:r>
              <a:rPr lang="ru-RU" dirty="0" smtClean="0"/>
              <a:t>SCSI-накопители</a:t>
            </a:r>
            <a:r>
              <a:rPr lang="en-US" dirty="0" smtClean="0"/>
              <a:t> 4Tb</a:t>
            </a:r>
            <a:r>
              <a:rPr lang="ru-RU" dirty="0" smtClean="0"/>
              <a:t>, </a:t>
            </a:r>
            <a:r>
              <a:rPr lang="ru-RU" dirty="0"/>
              <a:t>объединенные в </a:t>
            </a:r>
            <a:r>
              <a:rPr lang="ru-RU" dirty="0" smtClean="0"/>
              <a:t>RAID массив с </a:t>
            </a:r>
            <a:r>
              <a:rPr lang="ru-RU" dirty="0"/>
              <a:t>поддержкой горячей замены.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Серверы комплектуются дублированным </a:t>
            </a:r>
            <a:r>
              <a:rPr lang="ru-RU" dirty="0" err="1"/>
              <a:t>Ethernet</a:t>
            </a:r>
            <a:r>
              <a:rPr lang="ru-RU" dirty="0"/>
              <a:t>-интерфейсом, подключенным к различным коммутаторам ЛВС.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качестве операционной системы для серверной платформы применяется ОС Windows </a:t>
            </a:r>
            <a:r>
              <a:rPr lang="ru-RU" dirty="0" err="1" smtClean="0"/>
              <a:t>Server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461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09" b="17318"/>
          <a:stretch/>
        </p:blipFill>
        <p:spPr>
          <a:xfrm>
            <a:off x="5769666" y="1654174"/>
            <a:ext cx="6273266" cy="39592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" y="1676400"/>
            <a:ext cx="5233276" cy="391477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9600" y="681335"/>
            <a:ext cx="1158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/>
              <a:t>На серверах установлено специализированное программное обеспечение верхнего уровня «ARIS-SCADA».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4325" y="5866537"/>
            <a:ext cx="11600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dirty="0"/>
              <a:t>Данное ПО предназначено для организации человеко-машинного интерфейса оперативного персонала и</a:t>
            </a:r>
          </a:p>
          <a:p>
            <a:pPr>
              <a:defRPr/>
            </a:pPr>
            <a:r>
              <a:rPr lang="ru-RU" dirty="0"/>
              <a:t> обеспечения функционирования в реальном времени программно-технических средств всего </a:t>
            </a:r>
            <a:r>
              <a:rPr lang="ru-RU" dirty="0" smtClean="0"/>
              <a:t>комплекса.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196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68300"/>
            <a:ext cx="10972800" cy="82232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+mn-lt"/>
              </a:rPr>
              <a:t>Наладка и испытания ( ПМИ) </a:t>
            </a:r>
            <a:endParaRPr lang="ru-RU" sz="2400" dirty="0"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82" y="1825192"/>
            <a:ext cx="5952135" cy="3966008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 bwMode="auto">
          <a:xfrm>
            <a:off x="200025" y="1825192"/>
            <a:ext cx="5086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65125" indent="-25558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7225" indent="-2460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Georgia" panose="02040502050405020303" pitchFamily="18" charset="0"/>
              <a:buChar char="▫"/>
              <a:defRPr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2338" indent="-21907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13" indent="-200025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▫"/>
              <a:defRPr sz="2000" kern="1200">
                <a:solidFill>
                  <a:srgbClr val="EB641B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Проведены полномасштабные  испытания подстанции и комплекса АСУ ТП в режиме повышенной информационной нагрузки.</a:t>
            </a:r>
          </a:p>
          <a:p>
            <a:pPr algn="just"/>
            <a:r>
              <a:rPr lang="ru-RU" sz="2400" dirty="0" smtClean="0"/>
              <a:t>Были сгенерированы и проверены более 3тыс. ТС, ТИТ.</a:t>
            </a:r>
          </a:p>
        </p:txBody>
      </p:sp>
    </p:spTree>
    <p:extLst>
      <p:ext uri="{BB962C8B-B14F-4D97-AF65-F5344CB8AC3E}">
        <p14:creationId xmlns:p14="http://schemas.microsoft.com/office/powerpoint/2010/main" val="50377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87" y="1222425"/>
            <a:ext cx="6996037" cy="4664025"/>
          </a:xfrm>
          <a:prstGeom prst="rect">
            <a:avLst/>
          </a:prstGeom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600075" y="5886450"/>
            <a:ext cx="11391900" cy="782638"/>
          </a:xfrm>
        </p:spPr>
        <p:txBody>
          <a:bodyPr/>
          <a:lstStyle/>
          <a:p>
            <a:pPr marL="109537" indent="0">
              <a:buNone/>
            </a:pPr>
            <a:r>
              <a:rPr lang="ru-RU" sz="2000" dirty="0" smtClean="0"/>
              <a:t>В короткие сроки освоены и  применены, для проведения испытаний, современные испытательные комплексы </a:t>
            </a:r>
            <a:r>
              <a:rPr lang="ru-RU" sz="2000" dirty="0"/>
              <a:t>для релейной защиты и </a:t>
            </a:r>
            <a:r>
              <a:rPr lang="ru-RU" sz="2000" dirty="0" smtClean="0"/>
              <a:t>автоматики </a:t>
            </a:r>
            <a:r>
              <a:rPr lang="ru-RU" sz="2000" dirty="0" err="1" smtClean="0"/>
              <a:t>Ретом</a:t>
            </a:r>
            <a:r>
              <a:rPr lang="ru-RU" sz="2000" dirty="0" smtClean="0"/>
              <a:t>.  </a:t>
            </a:r>
            <a:endParaRPr lang="ru-RU" sz="2000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510117" y="510095"/>
            <a:ext cx="10972800" cy="594806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НПП «Динамика»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25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919" y="402443"/>
            <a:ext cx="5040313" cy="4635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План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81201" y="2349500"/>
            <a:ext cx="8177213" cy="4425950"/>
          </a:xfrm>
        </p:spPr>
        <p:txBody>
          <a:bodyPr/>
          <a:lstStyle/>
          <a:p>
            <a:pPr marL="109537" indent="0">
              <a:buNone/>
              <a:defRPr/>
            </a:pPr>
            <a:r>
              <a:rPr lang="ru-RU" dirty="0" smtClean="0"/>
              <a:t>1. Автоматизированная система управления источниками питания базовых установок </a:t>
            </a:r>
            <a:r>
              <a:rPr lang="en-US" dirty="0" smtClean="0"/>
              <a:t>NICA</a:t>
            </a:r>
            <a:r>
              <a:rPr lang="ru-RU" dirty="0" smtClean="0"/>
              <a:t> в </a:t>
            </a:r>
            <a:r>
              <a:rPr lang="ru-RU" dirty="0"/>
              <a:t>55 сеансе </a:t>
            </a:r>
            <a:r>
              <a:rPr lang="ru-RU" dirty="0" err="1"/>
              <a:t>Нуклотрона</a:t>
            </a:r>
            <a:endParaRPr lang="ru-RU" dirty="0" smtClean="0"/>
          </a:p>
          <a:p>
            <a:pPr marL="540000" indent="255588">
              <a:defRPr/>
            </a:pPr>
            <a:r>
              <a:rPr lang="ru-RU" dirty="0" smtClean="0"/>
              <a:t>Модернизация ПС-13 и разработка АСУ ТП п/</a:t>
            </a:r>
            <a:r>
              <a:rPr lang="ru-RU" dirty="0" err="1" smtClean="0"/>
              <a:t>ст</a:t>
            </a:r>
            <a:endParaRPr lang="ru-RU" dirty="0" smtClean="0"/>
          </a:p>
          <a:p>
            <a:pPr marL="540000" indent="255588">
              <a:defRPr/>
            </a:pPr>
            <a:r>
              <a:rPr lang="ru-RU" dirty="0" smtClean="0"/>
              <a:t>Опытная эксплуатация ПС-13 в </a:t>
            </a:r>
            <a:r>
              <a:rPr lang="ru-RU" dirty="0"/>
              <a:t>55 сеансе </a:t>
            </a:r>
            <a:r>
              <a:rPr lang="ru-RU" dirty="0" err="1" smtClean="0"/>
              <a:t>Нуклотрона</a:t>
            </a:r>
            <a:endParaRPr lang="ru-RU" dirty="0" smtClean="0"/>
          </a:p>
          <a:p>
            <a:pPr marL="540000" indent="0">
              <a:buNone/>
              <a:defRPr/>
            </a:pPr>
            <a:endParaRPr lang="ru-RU" dirty="0" smtClean="0"/>
          </a:p>
          <a:p>
            <a:pPr marL="108000" indent="0">
              <a:buNone/>
              <a:defRPr/>
            </a:pPr>
            <a:r>
              <a:rPr lang="ru-RU" dirty="0" smtClean="0"/>
              <a:t>2. Создание Диспетчерского пункта Системы сбора телеинформации и </a:t>
            </a:r>
            <a:r>
              <a:rPr lang="ru-RU" dirty="0"/>
              <a:t>у</a:t>
            </a:r>
            <a:r>
              <a:rPr lang="ru-RU" dirty="0" smtClean="0"/>
              <a:t>правлением оборудованием электроснабжения подстанций 6-110кВ ЛФВЭ ОИЯИ</a:t>
            </a:r>
          </a:p>
          <a:p>
            <a:pPr marL="540000" indent="342900">
              <a:defRPr/>
            </a:pPr>
            <a:r>
              <a:rPr lang="ru-RU" dirty="0" smtClean="0"/>
              <a:t>Реализация </a:t>
            </a:r>
            <a:r>
              <a:rPr lang="ru-RU" dirty="0" smtClean="0"/>
              <a:t>нового сегмента АСУ </a:t>
            </a:r>
            <a:r>
              <a:rPr lang="ru-RU" dirty="0" err="1" smtClean="0"/>
              <a:t>Ру</a:t>
            </a:r>
            <a:r>
              <a:rPr lang="ru-RU" dirty="0" smtClean="0"/>
              <a:t>-К</a:t>
            </a:r>
          </a:p>
          <a:p>
            <a:pPr marL="540000" indent="342900">
              <a:defRPr/>
            </a:pPr>
            <a:r>
              <a:rPr lang="ru-RU" dirty="0"/>
              <a:t>Проектирование нового сегмента АСУ </a:t>
            </a:r>
            <a:r>
              <a:rPr lang="ru-RU" dirty="0" smtClean="0"/>
              <a:t>ПС-15</a:t>
            </a:r>
            <a:endParaRPr lang="ru-RU" dirty="0"/>
          </a:p>
          <a:p>
            <a:pPr marL="540000" indent="342900">
              <a:defRPr/>
            </a:pPr>
            <a:endParaRPr lang="ru-RU" dirty="0" smtClean="0"/>
          </a:p>
          <a:p>
            <a:pPr marL="108000" indent="0">
              <a:buNone/>
              <a:defRPr/>
            </a:pPr>
            <a:r>
              <a:rPr lang="ru-RU" dirty="0" smtClean="0"/>
              <a:t>3</a:t>
            </a:r>
            <a:r>
              <a:rPr lang="ru-RU" dirty="0"/>
              <a:t>. Сверх большие АСУТП</a:t>
            </a:r>
            <a:endParaRPr lang="ru-RU" dirty="0" smtClean="0"/>
          </a:p>
        </p:txBody>
      </p:sp>
      <p:sp>
        <p:nvSpPr>
          <p:cNvPr id="7172" name="TextBox 4"/>
          <p:cNvSpPr txBox="1">
            <a:spLocks noChangeArrowheads="1"/>
          </p:cNvSpPr>
          <p:nvPr/>
        </p:nvSpPr>
        <p:spPr bwMode="auto">
          <a:xfrm>
            <a:off x="1981201" y="1196976"/>
            <a:ext cx="83613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464646"/>
                </a:solidFill>
                <a:latin typeface="Georgia" panose="02040502050405020303" pitchFamily="18" charset="0"/>
              </a:rPr>
              <a:t>Секция</a:t>
            </a:r>
            <a:r>
              <a:rPr lang="ru-RU" altLang="ru-RU" sz="2000" b="1" dirty="0" smtClean="0">
                <a:solidFill>
                  <a:srgbClr val="464646"/>
                </a:solidFill>
                <a:latin typeface="Georgia" panose="02040502050405020303" pitchFamily="18" charset="0"/>
              </a:rPr>
              <a:t>:</a:t>
            </a:r>
            <a:r>
              <a:rPr lang="ru-RU" altLang="ru-RU" dirty="0" smtClean="0">
                <a:solidFill>
                  <a:srgbClr val="464646"/>
                </a:solidFill>
                <a:latin typeface="Georgia" panose="02040502050405020303" pitchFamily="18" charset="0"/>
              </a:rPr>
              <a:t> Автоматизация </a:t>
            </a:r>
            <a:r>
              <a:rPr lang="ru-RU" altLang="ru-RU" dirty="0">
                <a:solidFill>
                  <a:srgbClr val="464646"/>
                </a:solidFill>
                <a:latin typeface="Georgia" panose="02040502050405020303" pitchFamily="18" charset="0"/>
              </a:rPr>
              <a:t>инженерных систем и вопросы качества высоковольтной электрической сети для сложных ускорительных комплексов</a:t>
            </a: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2286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pp.userapi.com/c846017/v846017172/de2e8/7fpTxCjcku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95" y="1689100"/>
            <a:ext cx="6530622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7649" y="495300"/>
            <a:ext cx="10871737" cy="704850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Рабочее место дежурного</a:t>
            </a:r>
            <a:endParaRPr lang="ru-RU" sz="2400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586" y="1689099"/>
            <a:ext cx="51493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АРМ-е дежурного смены, обеспечивается </a:t>
            </a:r>
            <a:r>
              <a:rPr lang="ru-RU" dirty="0"/>
              <a:t>визуальное </a:t>
            </a:r>
            <a:r>
              <a:rPr lang="ru-RU" dirty="0" smtClean="0"/>
              <a:t>отображение </a:t>
            </a:r>
            <a:r>
              <a:rPr lang="ru-RU" dirty="0"/>
              <a:t>текущего состояния всех устройств АСДУ (питание, результаты самодиагностики и т.д</a:t>
            </a:r>
            <a:r>
              <a:rPr lang="ru-RU" dirty="0" smtClean="0"/>
              <a:t>.).</a:t>
            </a:r>
          </a:p>
          <a:p>
            <a:endParaRPr lang="ru-RU" dirty="0"/>
          </a:p>
          <a:p>
            <a:r>
              <a:rPr lang="ru-RU" dirty="0" smtClean="0"/>
              <a:t>Технические характеристики АРМ: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Персональный компьютер, подключенный </a:t>
            </a:r>
            <a:r>
              <a:rPr lang="ru-RU" dirty="0"/>
              <a:t>к разным источникам питания.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качестве </a:t>
            </a:r>
            <a:r>
              <a:rPr lang="ru-RU" dirty="0" smtClean="0"/>
              <a:t>рабочего пространства используется стойка на 4-ре монитора.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smtClean="0"/>
              <a:t>ПК </a:t>
            </a:r>
            <a:r>
              <a:rPr lang="ru-RU" dirty="0"/>
              <a:t>комплектуются дублированным </a:t>
            </a:r>
            <a:r>
              <a:rPr lang="ru-RU" dirty="0" err="1"/>
              <a:t>Ethernet</a:t>
            </a:r>
            <a:r>
              <a:rPr lang="ru-RU" dirty="0"/>
              <a:t>-интерфейсом, подключенным к различным коммутаторам ЛВС.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качестве операционной </a:t>
            </a:r>
            <a:r>
              <a:rPr lang="ru-RU" dirty="0" smtClean="0"/>
              <a:t>применяется </a:t>
            </a:r>
            <a:r>
              <a:rPr lang="ru-RU" dirty="0"/>
              <a:t>ОС Windows </a:t>
            </a:r>
            <a:r>
              <a:rPr lang="en-US" dirty="0" smtClean="0"/>
              <a:t> 10 Pro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861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6352" y="1084031"/>
            <a:ext cx="10126473" cy="567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685799" y="368300"/>
            <a:ext cx="10487025" cy="742950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«Рабочий стол» дежурного смены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052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7675" y="608470"/>
            <a:ext cx="10622068" cy="466725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Отображение </a:t>
            </a:r>
            <a:r>
              <a:rPr lang="ru-RU" sz="2400" dirty="0">
                <a:latin typeface="+mn-lt"/>
              </a:rPr>
              <a:t>состояния коммутационной </a:t>
            </a:r>
            <a:r>
              <a:rPr lang="ru-RU" sz="2400" dirty="0" smtClean="0">
                <a:latin typeface="+mn-lt"/>
              </a:rPr>
              <a:t>аппаратуры</a:t>
            </a:r>
            <a:endParaRPr lang="ru-RU" sz="2400" dirty="0">
              <a:latin typeface="+mn-lt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94" y="1166435"/>
            <a:ext cx="5379932" cy="366293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8" t="49888" r="14465" b="12505"/>
          <a:stretch/>
        </p:blipFill>
        <p:spPr>
          <a:xfrm>
            <a:off x="5716958" y="1166435"/>
            <a:ext cx="6197759" cy="3662933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6878" y="5258171"/>
            <a:ext cx="1455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Клиент </a:t>
            </a:r>
            <a:r>
              <a:rPr lang="en-US" dirty="0" err="1" smtClean="0"/>
              <a:t>Aris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811395" y="5429419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Web-</a:t>
            </a:r>
            <a:r>
              <a:rPr lang="ru-RU" dirty="0" smtClean="0"/>
              <a:t>Клиент </a:t>
            </a:r>
            <a:r>
              <a:rPr lang="en-US" dirty="0" err="1" smtClean="0"/>
              <a:t>Aris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787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83" y="927609"/>
            <a:ext cx="8217257" cy="5574824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36702" y="460884"/>
            <a:ext cx="10622068" cy="466725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Установка плакатов безопасности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676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933450"/>
            <a:ext cx="10197042" cy="5735837"/>
          </a:xfr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5300" y="471785"/>
            <a:ext cx="11562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Аварийно-предупредительная сигнализация </a:t>
            </a:r>
            <a:endParaRPr lang="ru-RU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64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8749"/>
            <a:ext cx="10972800" cy="370269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Веб интерфейс</a:t>
            </a:r>
            <a:endParaRPr lang="ru-RU" sz="24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8" t="49888" r="14465" b="12505"/>
          <a:stretch/>
        </p:blipFill>
        <p:spPr>
          <a:xfrm>
            <a:off x="1901952" y="1100405"/>
            <a:ext cx="8193109" cy="4842203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9600" y="6153995"/>
            <a:ext cx="11628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Удаленный интерфейс для конфигурации, мониторинга данных </a:t>
            </a:r>
            <a:r>
              <a:rPr lang="ru-RU" dirty="0" smtClean="0"/>
              <a:t>и диагностики </a:t>
            </a:r>
            <a:r>
              <a:rPr lang="ru-RU" dirty="0"/>
              <a:t>через Веб-браузер</a:t>
            </a:r>
          </a:p>
        </p:txBody>
      </p:sp>
    </p:spTree>
    <p:extLst>
      <p:ext uri="{BB962C8B-B14F-4D97-AF65-F5344CB8AC3E}">
        <p14:creationId xmlns:p14="http://schemas.microsoft.com/office/powerpoint/2010/main" val="4611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46" b="40830"/>
          <a:stretch/>
        </p:blipFill>
        <p:spPr>
          <a:xfrm>
            <a:off x="469127" y="1567814"/>
            <a:ext cx="11249314" cy="47781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8" t="10822" r="34574" b="43689"/>
          <a:stretch/>
        </p:blipFill>
        <p:spPr>
          <a:xfrm>
            <a:off x="822960" y="2357458"/>
            <a:ext cx="5001768" cy="3732524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31648" y="557543"/>
            <a:ext cx="10972800" cy="370269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Веб </a:t>
            </a:r>
            <a:r>
              <a:rPr lang="ru-RU" sz="2400" dirty="0" smtClean="0">
                <a:latin typeface="+mn-lt"/>
              </a:rPr>
              <a:t>интерфейс Журнал тревог,  Архив событий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692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578" y="1631842"/>
            <a:ext cx="5428321" cy="1130808"/>
          </a:xfrm>
        </p:spPr>
        <p:txBody>
          <a:bodyPr/>
          <a:lstStyle/>
          <a:p>
            <a:r>
              <a:rPr lang="ru-RU" sz="2000" dirty="0" smtClean="0">
                <a:solidFill>
                  <a:schemeClr val="tx1"/>
                </a:solidFill>
                <a:latin typeface="+mn-lt"/>
              </a:rPr>
              <a:t>Представление 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оперативной, архивной и справочной информации в виде графиков и таблиц;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59" y="1117055"/>
            <a:ext cx="5775174" cy="1917449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072" r="50086" b="1517"/>
          <a:stretch/>
        </p:blipFill>
        <p:spPr bwMode="auto">
          <a:xfrm>
            <a:off x="89171" y="3466680"/>
            <a:ext cx="5989133" cy="32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40080" y="557543"/>
            <a:ext cx="10564368" cy="37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ru-RU" sz="2400" dirty="0" smtClean="0">
                <a:latin typeface="+mn-lt"/>
              </a:rPr>
              <a:t>Анализ данных</a:t>
            </a:r>
            <a:endParaRPr lang="ru-RU" sz="2400" dirty="0">
              <a:latin typeface="+mn-lt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0759" y="3466680"/>
            <a:ext cx="5958673" cy="32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95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9560" y="141470"/>
            <a:ext cx="10972800" cy="1066800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Осциллограммы в режиме реального времени</a:t>
            </a:r>
            <a:endParaRPr lang="ru-RU" sz="2400" dirty="0">
              <a:latin typeface="+mn-lt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4" y="924594"/>
            <a:ext cx="11867392" cy="440483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44878" y="5516389"/>
            <a:ext cx="28584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Источник питания 19 ТВ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108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696" y="237744"/>
            <a:ext cx="10289117" cy="685800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Гармоники</a:t>
            </a:r>
            <a:endParaRPr lang="ru-RU" sz="24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121" y="816995"/>
            <a:ext cx="9568596" cy="5130562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1" y="6073086"/>
            <a:ext cx="11615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/>
              <a:t>Система выявляет и фиксирует определенные гармонические составляющие, присущие нетиповому технологическому </a:t>
            </a:r>
            <a:r>
              <a:rPr lang="ru-RU" dirty="0" smtClean="0"/>
              <a:t>процессу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847851" y="476250"/>
            <a:ext cx="504031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Комплекс </a:t>
            </a:r>
            <a:r>
              <a:rPr lang="en-US" sz="2400" dirty="0">
                <a:latin typeface="+mn-lt"/>
              </a:rPr>
              <a:t>NICA</a:t>
            </a:r>
            <a:endParaRPr lang="ru-RU" sz="2400" dirty="0"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" y="851800"/>
            <a:ext cx="12116859" cy="6006200"/>
          </a:xfrm>
        </p:spPr>
      </p:pic>
      <p:sp>
        <p:nvSpPr>
          <p:cNvPr id="5" name="Прямоугольник 4"/>
          <p:cNvSpPr/>
          <p:nvPr/>
        </p:nvSpPr>
        <p:spPr>
          <a:xfrm>
            <a:off x="7239000" y="5467349"/>
            <a:ext cx="619125" cy="10382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858125" y="5467350"/>
            <a:ext cx="2333625" cy="7715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305800" y="5106083"/>
            <a:ext cx="1885950" cy="361266"/>
          </a:xfrm>
          <a:prstGeom prst="rect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ПС-13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 rot="20958027">
            <a:off x="5838335" y="4376277"/>
            <a:ext cx="1180217" cy="276224"/>
          </a:xfrm>
          <a:prstGeom prst="rect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ПС-</a:t>
            </a:r>
            <a:r>
              <a:rPr lang="ru-RU" dirty="0" err="1" smtClean="0"/>
              <a:t>Ру</a:t>
            </a:r>
            <a:r>
              <a:rPr lang="ru-RU" dirty="0" smtClean="0"/>
              <a:t>-К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 rot="3145838">
            <a:off x="3098893" y="2407477"/>
            <a:ext cx="1235724" cy="327065"/>
          </a:xfrm>
          <a:prstGeom prst="rect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ПС-15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05800" y="5902327"/>
            <a:ext cx="781050" cy="336548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ИП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 rot="20964456">
            <a:off x="5142749" y="4559942"/>
            <a:ext cx="687232" cy="272206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ИП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 rot="3253092">
            <a:off x="3965488" y="3104172"/>
            <a:ext cx="563679" cy="341826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ИП</a:t>
            </a:r>
            <a:endParaRPr lang="ru-RU" dirty="0"/>
          </a:p>
        </p:txBody>
      </p:sp>
      <p:cxnSp>
        <p:nvCxnSpPr>
          <p:cNvPr id="8" name="Прямая со стрелкой 7"/>
          <p:cNvCxnSpPr>
            <a:stCxn id="9" idx="2"/>
            <a:endCxn id="13" idx="0"/>
          </p:cNvCxnSpPr>
          <p:nvPr/>
        </p:nvCxnSpPr>
        <p:spPr>
          <a:xfrm flipH="1">
            <a:off x="8696325" y="5467349"/>
            <a:ext cx="552450" cy="434978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3" idx="1"/>
          </p:cNvCxnSpPr>
          <p:nvPr/>
        </p:nvCxnSpPr>
        <p:spPr>
          <a:xfrm flipH="1" flipV="1">
            <a:off x="4743450" y="5400674"/>
            <a:ext cx="3562350" cy="669927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14" idx="0"/>
          </p:cNvCxnSpPr>
          <p:nvPr/>
        </p:nvCxnSpPr>
        <p:spPr>
          <a:xfrm flipH="1" flipV="1">
            <a:off x="4108676" y="3971925"/>
            <a:ext cx="1352670" cy="59033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5" idx="2"/>
          </p:cNvCxnSpPr>
          <p:nvPr/>
        </p:nvCxnSpPr>
        <p:spPr>
          <a:xfrm flipH="1" flipV="1">
            <a:off x="3354359" y="3336250"/>
            <a:ext cx="754316" cy="38768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 rot="20958027">
            <a:off x="3418742" y="4702816"/>
            <a:ext cx="900248" cy="276224"/>
          </a:xfrm>
          <a:prstGeom prst="rect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ПС-11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 rot="20964456">
            <a:off x="3459638" y="4426411"/>
            <a:ext cx="687232" cy="272206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ИП</a:t>
            </a:r>
            <a:endParaRPr lang="ru-RU" dirty="0"/>
          </a:p>
        </p:txBody>
      </p:sp>
      <p:cxnSp>
        <p:nvCxnSpPr>
          <p:cNvPr id="32" name="Прямая со стрелкой 31"/>
          <p:cNvCxnSpPr>
            <a:stCxn id="31" idx="1"/>
          </p:cNvCxnSpPr>
          <p:nvPr/>
        </p:nvCxnSpPr>
        <p:spPr>
          <a:xfrm flipH="1">
            <a:off x="3210412" y="4625678"/>
            <a:ext cx="255081" cy="38986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stCxn id="11" idx="2"/>
            <a:endCxn id="30" idx="2"/>
          </p:cNvCxnSpPr>
          <p:nvPr/>
        </p:nvCxnSpPr>
        <p:spPr>
          <a:xfrm rot="5400000">
            <a:off x="5011028" y="3533580"/>
            <a:ext cx="326539" cy="2559578"/>
          </a:xfrm>
          <a:prstGeom prst="bentConnector3">
            <a:avLst>
              <a:gd name="adj1" fmla="val 170742"/>
            </a:avLst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Соединительная линия уступом 39"/>
          <p:cNvCxnSpPr>
            <a:stCxn id="9" idx="1"/>
            <a:endCxn id="11" idx="3"/>
          </p:cNvCxnSpPr>
          <p:nvPr/>
        </p:nvCxnSpPr>
        <p:spPr>
          <a:xfrm rot="10800000">
            <a:off x="7008294" y="4404830"/>
            <a:ext cx="1297507" cy="881886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982074" y="6253938"/>
            <a:ext cx="117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Корп. 1А</a:t>
            </a:r>
            <a:endParaRPr lang="ru-RU" dirty="0"/>
          </a:p>
        </p:txBody>
      </p:sp>
      <p:cxnSp>
        <p:nvCxnSpPr>
          <p:cNvPr id="47" name="Соединительная линия уступом 46"/>
          <p:cNvCxnSpPr>
            <a:stCxn id="9" idx="0"/>
          </p:cNvCxnSpPr>
          <p:nvPr/>
        </p:nvCxnSpPr>
        <p:spPr>
          <a:xfrm rot="5400000" flipH="1" flipV="1">
            <a:off x="8957165" y="3566695"/>
            <a:ext cx="1830998" cy="1247778"/>
          </a:xfrm>
          <a:prstGeom prst="bentConnector3">
            <a:avLst>
              <a:gd name="adj1" fmla="val 50000"/>
            </a:avLst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Прямоугольник 49"/>
          <p:cNvSpPr/>
          <p:nvPr/>
        </p:nvSpPr>
        <p:spPr>
          <a:xfrm rot="19573050">
            <a:off x="2501709" y="5760984"/>
            <a:ext cx="862207" cy="302227"/>
          </a:xfrm>
          <a:prstGeom prst="rect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ПС-12</a:t>
            </a:r>
            <a:endParaRPr lang="ru-RU" dirty="0"/>
          </a:p>
        </p:txBody>
      </p:sp>
      <p:cxnSp>
        <p:nvCxnSpPr>
          <p:cNvPr id="51" name="Прямая со стрелкой 50"/>
          <p:cNvCxnSpPr>
            <a:stCxn id="50" idx="0"/>
          </p:cNvCxnSpPr>
          <p:nvPr/>
        </p:nvCxnSpPr>
        <p:spPr>
          <a:xfrm flipH="1" flipV="1">
            <a:off x="2667000" y="5106083"/>
            <a:ext cx="181787" cy="680416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37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25" y="368300"/>
            <a:ext cx="10972800" cy="1066800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Аналитика данных </a:t>
            </a:r>
            <a:r>
              <a:rPr lang="ru-RU" sz="2400" dirty="0" smtClean="0">
                <a:latin typeface="+mn-lt"/>
              </a:rPr>
              <a:t>за Сеанс</a:t>
            </a:r>
            <a:endParaRPr lang="ru-RU" sz="2400" dirty="0"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28472"/>
          <a:stretch/>
        </p:blipFill>
        <p:spPr>
          <a:xfrm>
            <a:off x="628014" y="1248283"/>
            <a:ext cx="11120900" cy="497154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4150" y="6387576"/>
            <a:ext cx="61189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Аварийные осциллограммы  в формате </a:t>
            </a:r>
            <a:r>
              <a:rPr lang="en-US" dirty="0" err="1" smtClean="0"/>
              <a:t>Comtrade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987" y="528070"/>
            <a:ext cx="10972800" cy="706874"/>
          </a:xfrm>
        </p:spPr>
        <p:txBody>
          <a:bodyPr/>
          <a:lstStyle/>
          <a:p>
            <a:r>
              <a:rPr lang="ru-RU" sz="2800" dirty="0" smtClean="0">
                <a:latin typeface="+mn-lt"/>
              </a:rPr>
              <a:t>Итог </a:t>
            </a:r>
            <a:r>
              <a:rPr lang="ru-RU" sz="2800" dirty="0" smtClean="0">
                <a:latin typeface="+mn-lt"/>
              </a:rPr>
              <a:t>автоматизации ПС-13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441886"/>
            <a:ext cx="10473732" cy="5131952"/>
          </a:xfrm>
        </p:spPr>
        <p:txBody>
          <a:bodyPr>
            <a:normAutofit/>
          </a:bodyPr>
          <a:lstStyle/>
          <a:p>
            <a:r>
              <a:rPr lang="ru-RU" sz="2400" dirty="0"/>
              <a:t>ПТК АСУ предназначен для обеспечения дистанционного управления</a:t>
            </a:r>
            <a:r>
              <a:rPr lang="ru-RU" sz="2400" dirty="0" smtClean="0"/>
              <a:t>,</a:t>
            </a:r>
          </a:p>
          <a:p>
            <a:r>
              <a:rPr lang="ru-RU" sz="2400" dirty="0" smtClean="0"/>
              <a:t>Регистрация и архивирование событий и параметров для анализа работы оборудования.</a:t>
            </a:r>
          </a:p>
          <a:p>
            <a:r>
              <a:rPr lang="ru-RU" sz="2400" dirty="0" smtClean="0"/>
              <a:t>Блокировка от ошибочных действий обслуживающего персонала</a:t>
            </a:r>
          </a:p>
          <a:p>
            <a:r>
              <a:rPr lang="ru-RU" sz="2400" dirty="0" smtClean="0"/>
              <a:t>Увеличение скорости реагирования на аварийные ситуации</a:t>
            </a:r>
            <a:endParaRPr lang="ru-RU" sz="2400" dirty="0"/>
          </a:p>
          <a:p>
            <a:r>
              <a:rPr lang="ru-RU" sz="2400" dirty="0" smtClean="0"/>
              <a:t> Отображения </a:t>
            </a:r>
            <a:r>
              <a:rPr lang="ru-RU" sz="2400" dirty="0"/>
              <a:t>и однозначного представления данных о работе оборудования системы питания МЭ</a:t>
            </a:r>
            <a:r>
              <a:rPr lang="ru-RU" sz="2400" dirty="0" smtClean="0"/>
              <a:t>, </a:t>
            </a:r>
            <a:r>
              <a:rPr lang="ru-RU" sz="2400" dirty="0"/>
              <a:t>как при нормальном режиме работы, так и при появлении аварийных </a:t>
            </a:r>
            <a:r>
              <a:rPr lang="ru-RU" sz="2400" dirty="0" smtClean="0"/>
              <a:t>ситуаций.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563" y="1415476"/>
            <a:ext cx="9730154" cy="5216436"/>
          </a:xfrm>
        </p:spPr>
        <p:txBody>
          <a:bodyPr/>
          <a:lstStyle/>
          <a:p>
            <a:r>
              <a:rPr lang="ru-RU" sz="2400" dirty="0" smtClean="0"/>
              <a:t>Разработаны методические материалы, бумажные и видео инструкции.</a:t>
            </a:r>
          </a:p>
          <a:p>
            <a:r>
              <a:rPr lang="ru-RU" sz="2400" dirty="0" smtClean="0"/>
              <a:t>Проведено полное обучение персонала 4-рех Бригад, </a:t>
            </a:r>
            <a:r>
              <a:rPr lang="ru-RU" sz="2400" dirty="0" smtClean="0"/>
              <a:t>участвовавших </a:t>
            </a:r>
            <a:r>
              <a:rPr lang="ru-RU" sz="2400" dirty="0" smtClean="0"/>
              <a:t>в сменах </a:t>
            </a:r>
            <a:r>
              <a:rPr lang="ru-RU" sz="2400" dirty="0" smtClean="0"/>
              <a:t>55-го </a:t>
            </a:r>
            <a:r>
              <a:rPr lang="ru-RU" sz="2400" dirty="0" smtClean="0"/>
              <a:t>сеанса </a:t>
            </a:r>
            <a:r>
              <a:rPr lang="ru-RU" sz="2400" dirty="0" err="1" smtClean="0"/>
              <a:t>Нуклотрона</a:t>
            </a:r>
            <a:r>
              <a:rPr lang="ru-RU" sz="2400" dirty="0" smtClean="0"/>
              <a:t>.</a:t>
            </a:r>
          </a:p>
          <a:p>
            <a:r>
              <a:rPr lang="ru-RU" sz="2400" dirty="0" smtClean="0"/>
              <a:t>Персонал самостоятельно дистанционно управлял </a:t>
            </a:r>
            <a:r>
              <a:rPr lang="ru-RU" sz="2400" dirty="0" smtClean="0"/>
              <a:t>ПС-13, снимал </a:t>
            </a:r>
            <a:r>
              <a:rPr lang="ru-RU" sz="2400" dirty="0" smtClean="0"/>
              <a:t>данные, проводил аналитику, составлял отчёты.</a:t>
            </a:r>
          </a:p>
          <a:p>
            <a:r>
              <a:rPr lang="ru-RU" sz="2400" dirty="0" smtClean="0"/>
              <a:t>Дежурные бригад на основе данных Аварийных событий, принимали решения, квитировали </a:t>
            </a:r>
            <a:r>
              <a:rPr lang="ru-RU" sz="2400" dirty="0" smtClean="0"/>
              <a:t>события, что значительно увеличило скорость реагирования на аварийные ситуации.</a:t>
            </a:r>
          </a:p>
          <a:p>
            <a:endParaRPr lang="ru-RU" sz="2400" dirty="0"/>
          </a:p>
          <a:p>
            <a:pPr marL="109537" indent="0">
              <a:buNone/>
            </a:pPr>
            <a:endParaRPr lang="ru-RU" sz="24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67473" y="574201"/>
            <a:ext cx="9633752" cy="628396"/>
          </a:xfrm>
        </p:spPr>
        <p:txBody>
          <a:bodyPr/>
          <a:lstStyle/>
          <a:p>
            <a:r>
              <a:rPr lang="ru-RU" sz="2800" dirty="0">
                <a:latin typeface="+mn-lt"/>
              </a:rPr>
              <a:t>Опытная эксплуатация ПС-13 в сеансе </a:t>
            </a:r>
            <a:r>
              <a:rPr lang="ru-RU" sz="2800" dirty="0" smtClean="0">
                <a:latin typeface="+mn-lt"/>
              </a:rPr>
              <a:t>55 </a:t>
            </a:r>
            <a:r>
              <a:rPr lang="ru-RU" sz="2800" dirty="0" err="1" smtClean="0">
                <a:latin typeface="+mn-lt"/>
              </a:rPr>
              <a:t>Нуклотрона</a:t>
            </a:r>
            <a:endParaRPr lang="ru-RU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936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811" t="14013" r="1945"/>
          <a:stretch/>
        </p:blipFill>
        <p:spPr>
          <a:xfrm rot="16200000">
            <a:off x="6365634" y="842239"/>
            <a:ext cx="4909037" cy="655018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0" y="538352"/>
            <a:ext cx="12265493" cy="105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ru-RU" sz="2400" dirty="0">
                <a:latin typeface="+mn-lt"/>
              </a:rPr>
              <a:t>Создание Диспетчерского пункта Системы сбора телеинформации и Управлением оборудованием электроснабжения подстанций </a:t>
            </a:r>
            <a:r>
              <a:rPr lang="ru-RU" sz="2400" dirty="0" smtClean="0">
                <a:latin typeface="+mn-lt"/>
              </a:rPr>
              <a:t>6-110кВ </a:t>
            </a:r>
            <a:r>
              <a:rPr lang="ru-RU" sz="2400" dirty="0">
                <a:latin typeface="+mn-lt"/>
              </a:rPr>
              <a:t>ЛФВЭ ОИЯИ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4347805"/>
            <a:ext cx="57054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Запущен проект </a:t>
            </a:r>
            <a:r>
              <a:rPr lang="ru-RU" dirty="0"/>
              <a:t>с  </a:t>
            </a:r>
            <a:r>
              <a:rPr lang="ru-RU" dirty="0" smtClean="0"/>
              <a:t>ООО </a:t>
            </a:r>
            <a:r>
              <a:rPr lang="ru-RU" dirty="0" err="1" smtClean="0"/>
              <a:t>Прософт</a:t>
            </a:r>
            <a:r>
              <a:rPr lang="ru-RU" dirty="0" smtClean="0"/>
              <a:t>-Системы ;</a:t>
            </a:r>
            <a:endParaRPr lang="ru-RU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Заложены глобальные </a:t>
            </a:r>
            <a:r>
              <a:rPr lang="ru-RU" dirty="0"/>
              <a:t>модернизации   подстанций и </a:t>
            </a:r>
            <a:r>
              <a:rPr lang="ru-RU" dirty="0" smtClean="0"/>
              <a:t>ГПП 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Подготовлены единые </a:t>
            </a:r>
            <a:r>
              <a:rPr lang="ru-RU" dirty="0"/>
              <a:t>шаблоны  управления в  АСУТП </a:t>
            </a:r>
            <a:r>
              <a:rPr lang="ru-RU" dirty="0" smtClean="0"/>
              <a:t>;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Продуманы системы резервирования  питания подстанций.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634289" y="2768600"/>
            <a:ext cx="519112" cy="1619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/>
              <a:t>ГПП</a:t>
            </a:r>
            <a:endParaRPr lang="ru-RU" sz="11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43" y="1644463"/>
            <a:ext cx="4183976" cy="268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8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064" y="567647"/>
            <a:ext cx="10048351" cy="386946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Проект единой оптической технологической сети 6КВ</a:t>
            </a:r>
            <a:endParaRPr lang="ru-RU" sz="24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27128" y="304129"/>
            <a:ext cx="5525849" cy="737087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91075" y="4248150"/>
            <a:ext cx="666750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14300" y="2377559"/>
            <a:ext cx="45903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Для проекта технологической ВОЛС задуманы по  2  резервных линии с центром на ГПП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Дополнительный резервный контур между ПС-13, ПС-</a:t>
            </a:r>
            <a:r>
              <a:rPr lang="ru-RU" dirty="0" err="1" smtClean="0"/>
              <a:t>Ру</a:t>
            </a:r>
            <a:r>
              <a:rPr lang="ru-RU" dirty="0" smtClean="0"/>
              <a:t> К и Пс-15 на базе Корпуса 1А.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Резервная площадка для размещения Дата центра Корпус 214.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224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704" y="1123950"/>
            <a:ext cx="5631346" cy="248126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Источники </a:t>
            </a:r>
            <a:r>
              <a:rPr lang="ru-RU" sz="2400" dirty="0" smtClean="0"/>
              <a:t>питания;</a:t>
            </a:r>
          </a:p>
          <a:p>
            <a:r>
              <a:rPr lang="ru-RU" sz="2400" dirty="0" smtClean="0"/>
              <a:t>Переключающий </a:t>
            </a:r>
            <a:r>
              <a:rPr lang="ru-RU" sz="2400" dirty="0" smtClean="0"/>
              <a:t>пункт</a:t>
            </a:r>
          </a:p>
          <a:p>
            <a:r>
              <a:rPr lang="ru-RU" sz="2400" dirty="0" smtClean="0"/>
              <a:t>Распределительные устройства </a:t>
            </a:r>
            <a:r>
              <a:rPr lang="ru-RU" sz="2400" dirty="0" smtClean="0"/>
              <a:t>0,69 </a:t>
            </a:r>
            <a:r>
              <a:rPr lang="ru-RU" sz="2400" dirty="0" err="1" smtClean="0"/>
              <a:t>Кв</a:t>
            </a:r>
            <a:endParaRPr lang="ru-RU" sz="2400" dirty="0" smtClean="0"/>
          </a:p>
          <a:p>
            <a:r>
              <a:rPr lang="ru-RU" sz="2400" dirty="0" smtClean="0"/>
              <a:t>КРУ </a:t>
            </a:r>
            <a:r>
              <a:rPr lang="ru-RU" sz="2400" dirty="0" smtClean="0"/>
              <a:t>6 </a:t>
            </a:r>
            <a:r>
              <a:rPr lang="ru-RU" sz="2400" dirty="0" err="1" smtClean="0"/>
              <a:t>Кв</a:t>
            </a:r>
            <a:r>
              <a:rPr lang="ru-RU" sz="2400" dirty="0" smtClean="0"/>
              <a:t> 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/>
          <a:stretch/>
        </p:blipFill>
        <p:spPr>
          <a:xfrm>
            <a:off x="5610225" y="462356"/>
            <a:ext cx="6581775" cy="636776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7650" y="542925"/>
            <a:ext cx="10972800" cy="406400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ПС-</a:t>
            </a:r>
            <a:r>
              <a:rPr lang="ru-RU" sz="2400" dirty="0" err="1" smtClean="0">
                <a:latin typeface="+mn-lt"/>
              </a:rPr>
              <a:t>Ру</a:t>
            </a:r>
            <a:r>
              <a:rPr lang="ru-RU" sz="2400" dirty="0" smtClean="0">
                <a:latin typeface="+mn-lt"/>
              </a:rPr>
              <a:t> К – Стадия </a:t>
            </a:r>
            <a:r>
              <a:rPr lang="ru-RU" sz="2400" dirty="0" smtClean="0">
                <a:latin typeface="+mn-lt"/>
              </a:rPr>
              <a:t>Модернизация</a:t>
            </a:r>
            <a:endParaRPr lang="ru-RU" sz="2400" dirty="0"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7650" y="3956348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Для  сегмента 6 </a:t>
            </a:r>
            <a:r>
              <a:rPr lang="ru-RU" sz="2000" dirty="0" err="1"/>
              <a:t>Кв</a:t>
            </a:r>
            <a:r>
              <a:rPr lang="ru-RU" sz="2000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Подготовлены Ячейки  </a:t>
            </a:r>
            <a:r>
              <a:rPr lang="en-US" sz="2000" dirty="0"/>
              <a:t>D-12P</a:t>
            </a:r>
            <a:r>
              <a:rPr lang="ru-RU" sz="2000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Сформированы шаблоны </a:t>
            </a:r>
            <a:r>
              <a:rPr lang="ru-RU" sz="2000" dirty="0" err="1"/>
              <a:t>уставок</a:t>
            </a:r>
            <a:r>
              <a:rPr lang="ru-RU" sz="20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Утверждены мнемосхемы ПС;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Разработаны и приняты списки ТС,ТИ.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51989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0" y="542925"/>
            <a:ext cx="10972800" cy="406400"/>
          </a:xfrm>
        </p:spPr>
        <p:txBody>
          <a:bodyPr/>
          <a:lstStyle/>
          <a:p>
            <a:r>
              <a:rPr lang="ru-RU" sz="2400" dirty="0" smtClean="0">
                <a:latin typeface="+mn-lt"/>
              </a:rPr>
              <a:t>ПС-15 – Стадия проект</a:t>
            </a:r>
            <a:endParaRPr lang="ru-RU" sz="2400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49325"/>
            <a:ext cx="11649075" cy="53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749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5" y="458690"/>
            <a:ext cx="10972800" cy="717389"/>
          </a:xfrm>
        </p:spPr>
        <p:txBody>
          <a:bodyPr/>
          <a:lstStyle/>
          <a:p>
            <a:r>
              <a:rPr lang="ru-RU" sz="2800" dirty="0" smtClean="0">
                <a:latin typeface="+mn-lt"/>
              </a:rPr>
              <a:t>Реконструкция</a:t>
            </a:r>
            <a:r>
              <a:rPr lang="ru-RU" sz="2400" dirty="0" smtClean="0">
                <a:latin typeface="+mn-lt"/>
              </a:rPr>
              <a:t> Корпуса 1А</a:t>
            </a: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endParaRPr lang="ru-RU" sz="2400" dirty="0"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32" y="1068470"/>
            <a:ext cx="5950786" cy="29415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2" y="3514725"/>
            <a:ext cx="6324140" cy="295522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91313" y="4207509"/>
            <a:ext cx="5725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технические требования для ПК Дежурного;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/>
              <a:t>площадка для размещения Дата центра в цоколе  Корпуса  1А.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9046" y="1176079"/>
            <a:ext cx="4308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Сформирована концепция </a:t>
            </a:r>
            <a:r>
              <a:rPr lang="ru-RU" sz="2000" dirty="0"/>
              <a:t>пульта </a:t>
            </a:r>
            <a:r>
              <a:rPr lang="ru-RU" sz="2000" dirty="0" smtClean="0"/>
              <a:t>управления ПС-6кВ и ИП </a:t>
            </a:r>
            <a:endParaRPr lang="ru-RU" sz="2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46966" y="2031415"/>
            <a:ext cx="53926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Разработаны: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 типовые решения для Столов АРМ дежурного;</a:t>
            </a:r>
          </a:p>
        </p:txBody>
      </p:sp>
    </p:spTree>
    <p:extLst>
      <p:ext uri="{BB962C8B-B14F-4D97-AF65-F5344CB8AC3E}">
        <p14:creationId xmlns:p14="http://schemas.microsoft.com/office/powerpoint/2010/main" val="48279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495300"/>
            <a:ext cx="4533900" cy="762000"/>
          </a:xfrm>
        </p:spPr>
        <p:txBody>
          <a:bodyPr/>
          <a:lstStyle/>
          <a:p>
            <a:r>
              <a:rPr lang="ru-RU" sz="2800" dirty="0" smtClean="0">
                <a:latin typeface="+mn-lt"/>
              </a:rPr>
              <a:t>Сверх </a:t>
            </a:r>
            <a:r>
              <a:rPr lang="ru-RU" sz="2800" dirty="0">
                <a:latin typeface="+mn-lt"/>
              </a:rPr>
              <a:t>большие </a:t>
            </a:r>
            <a:r>
              <a:rPr lang="ru-RU" sz="2800" dirty="0" smtClean="0">
                <a:latin typeface="+mn-lt"/>
              </a:rPr>
              <a:t>АСУТП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" y="2239963"/>
            <a:ext cx="7077075" cy="4324350"/>
          </a:xfrm>
        </p:spPr>
        <p:txBody>
          <a:bodyPr/>
          <a:lstStyle/>
          <a:p>
            <a:r>
              <a:rPr lang="ru-RU" sz="2000" dirty="0" smtClean="0"/>
              <a:t>Ряд </a:t>
            </a:r>
            <a:r>
              <a:rPr lang="ru-RU" sz="2000" dirty="0"/>
              <a:t>систем ускорительного комплекса NICA разрабатывается сторонними разработчиками и имеет самостоятельные замкнутые системы управления, которые необходимо интегрировать в АСУ NICA. </a:t>
            </a:r>
          </a:p>
          <a:p>
            <a:endParaRPr lang="ru-RU" sz="2000" dirty="0"/>
          </a:p>
          <a:p>
            <a:r>
              <a:rPr lang="ru-RU" sz="2000" dirty="0"/>
              <a:t>Использование одного из стандартных серверов обмена данными, такого как OPC </a:t>
            </a:r>
            <a:r>
              <a:rPr lang="ru-RU" sz="2000" dirty="0" err="1" smtClean="0"/>
              <a:t>server</a:t>
            </a:r>
            <a:r>
              <a:rPr lang="ru-RU" sz="2000" dirty="0" smtClean="0"/>
              <a:t>, позволит произвести интеграцию необходимых модулей.</a:t>
            </a:r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r>
              <a:rPr lang="en-US" sz="2000" dirty="0"/>
              <a:t>TANGO </a:t>
            </a:r>
            <a:r>
              <a:rPr lang="ru-RU" sz="2000" dirty="0"/>
              <a:t> Как объединяющая платформа  АСУТП  </a:t>
            </a:r>
            <a:r>
              <a:rPr lang="en-US" sz="2000" dirty="0"/>
              <a:t>NICA</a:t>
            </a:r>
            <a:endParaRPr lang="ru-RU" sz="2000" dirty="0"/>
          </a:p>
          <a:p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9562" y="723900"/>
            <a:ext cx="3895725" cy="5981700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contourClr>
              <a:schemeClr val="tx1"/>
            </a:contourClr>
          </a:sp3d>
        </p:spPr>
      </p:pic>
    </p:spTree>
    <p:extLst>
      <p:ext uri="{BB962C8B-B14F-4D97-AF65-F5344CB8AC3E}">
        <p14:creationId xmlns:p14="http://schemas.microsoft.com/office/powerpoint/2010/main" val="3028483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3041" y="906618"/>
            <a:ext cx="7856784" cy="595768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990782" y="368300"/>
            <a:ext cx="637204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endParaRPr lang="ru-RU" sz="2200" dirty="0">
              <a:latin typeface="+mn-lt"/>
            </a:endParaRPr>
          </a:p>
        </p:txBody>
      </p:sp>
      <p:pic>
        <p:nvPicPr>
          <p:cNvPr id="6" name="Picture 2" descr="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1087438"/>
            <a:ext cx="1724025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8950" y="2257425"/>
            <a:ext cx="1114425" cy="8001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OPC</a:t>
            </a:r>
            <a:r>
              <a:rPr lang="ru-RU" dirty="0" smtClean="0"/>
              <a:t> сервер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562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00043" y="293687"/>
            <a:ext cx="5126037" cy="7191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>
                <a:latin typeface="+mn-lt"/>
              </a:rPr>
              <a:t>ПС </a:t>
            </a:r>
            <a:r>
              <a:rPr lang="ru-RU" sz="2400" dirty="0" smtClean="0">
                <a:latin typeface="+mn-lt"/>
              </a:rPr>
              <a:t>13 до модернизации </a:t>
            </a:r>
            <a:endParaRPr lang="ru-RU" sz="2400" dirty="0">
              <a:latin typeface="+mn-lt"/>
            </a:endParaRPr>
          </a:p>
        </p:txBody>
      </p:sp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8905875" y="1852406"/>
            <a:ext cx="250507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1600" dirty="0">
              <a:solidFill>
                <a:srgbClr val="464646"/>
              </a:solidFill>
              <a:latin typeface="Georgia" panose="02040502050405020303" pitchFamily="18" charset="0"/>
            </a:endParaRPr>
          </a:p>
          <a:p>
            <a:r>
              <a:rPr lang="ru-RU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С 1970-х </a:t>
            </a:r>
            <a:r>
              <a:rPr lang="ru-RU" altLang="ru-RU" sz="1600" dirty="0" err="1" smtClean="0">
                <a:solidFill>
                  <a:srgbClr val="464646"/>
                </a:solidFill>
                <a:latin typeface="Georgia" panose="02040502050405020303" pitchFamily="18" charset="0"/>
              </a:rPr>
              <a:t>гг</a:t>
            </a:r>
            <a:r>
              <a:rPr lang="ru-RU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 п</a:t>
            </a:r>
            <a:r>
              <a:rPr lang="en-US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/</a:t>
            </a:r>
            <a:r>
              <a:rPr lang="ru-RU" altLang="ru-RU" sz="1600" dirty="0" err="1" smtClean="0">
                <a:solidFill>
                  <a:srgbClr val="464646"/>
                </a:solidFill>
                <a:latin typeface="Georgia" panose="02040502050405020303" pitchFamily="18" charset="0"/>
              </a:rPr>
              <a:t>ст</a:t>
            </a:r>
            <a:r>
              <a:rPr lang="ru-RU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 работала без проведения капитальных ремонтов и замены оборудования.</a:t>
            </a:r>
          </a:p>
          <a:p>
            <a:endParaRPr lang="ru-RU" altLang="ru-RU" sz="1600" dirty="0" smtClean="0">
              <a:solidFill>
                <a:srgbClr val="464646"/>
              </a:solidFill>
              <a:latin typeface="Georgia" panose="02040502050405020303" pitchFamily="18" charset="0"/>
            </a:endParaRPr>
          </a:p>
          <a:p>
            <a:r>
              <a:rPr lang="ru-RU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В данное время подстанция питает </a:t>
            </a:r>
            <a:r>
              <a:rPr lang="ru-RU" altLang="ru-RU" sz="1600" dirty="0" err="1" smtClean="0">
                <a:solidFill>
                  <a:srgbClr val="464646"/>
                </a:solidFill>
                <a:latin typeface="Georgia" panose="02040502050405020303" pitchFamily="18" charset="0"/>
              </a:rPr>
              <a:t>тиристорные</a:t>
            </a:r>
            <a:r>
              <a:rPr lang="ru-RU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 выпрямители и строительство </a:t>
            </a:r>
            <a:r>
              <a:rPr lang="en-US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NICA.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11268" name="TextBox 2"/>
          <p:cNvSpPr txBox="1">
            <a:spLocks noChangeArrowheads="1"/>
          </p:cNvSpPr>
          <p:nvPr/>
        </p:nvSpPr>
        <p:spPr bwMode="auto">
          <a:xfrm>
            <a:off x="1630743" y="1245876"/>
            <a:ext cx="91229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В качестве стартового шага , выбрана  модернизация  </a:t>
            </a:r>
            <a:r>
              <a:rPr lang="ru-RU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высоковольтной  </a:t>
            </a:r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ПС-13 корпуса </a:t>
            </a:r>
            <a:r>
              <a:rPr lang="ru-RU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1А.</a:t>
            </a:r>
            <a:endParaRPr lang="ru-RU" altLang="ru-RU" sz="1600" dirty="0">
              <a:solidFill>
                <a:srgbClr val="464646"/>
              </a:solidFill>
              <a:latin typeface="Georgia" panose="02040502050405020303" pitchFamily="18" charset="0"/>
            </a:endParaRPr>
          </a:p>
        </p:txBody>
      </p:sp>
      <p:sp>
        <p:nvSpPr>
          <p:cNvPr id="11269" name="TextBox 2"/>
          <p:cNvSpPr txBox="1">
            <a:spLocks noChangeArrowheads="1"/>
          </p:cNvSpPr>
          <p:nvPr/>
        </p:nvSpPr>
        <p:spPr bwMode="auto">
          <a:xfrm>
            <a:off x="2424113" y="6321426"/>
            <a:ext cx="4033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Вид ПС </a:t>
            </a:r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13 до момента модернизации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43" y="1917365"/>
            <a:ext cx="7237558" cy="4071126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1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963989" y="5962650"/>
            <a:ext cx="5113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EB641B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EB641B"/>
              </a:buClr>
              <a:buFont typeface="Georgia" panose="02040502050405020303" pitchFamily="18" charset="0"/>
              <a:buChar char="▫"/>
              <a:defRPr sz="2000">
                <a:solidFill>
                  <a:srgbClr val="EB641B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▫"/>
              <a:defRPr sz="2000">
                <a:solidFill>
                  <a:srgbClr val="EB641B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▫"/>
              <a:defRPr sz="2000">
                <a:solidFill>
                  <a:srgbClr val="EB641B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▫"/>
              <a:defRPr sz="2000">
                <a:solidFill>
                  <a:srgbClr val="EB641B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EB641B"/>
              </a:buClr>
              <a:buFont typeface="Georgia" panose="02040502050405020303" pitchFamily="18" charset="0"/>
              <a:buChar char="▫"/>
              <a:defRPr sz="2000">
                <a:solidFill>
                  <a:srgbClr val="EB641B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i="1" dirty="0"/>
              <a:t>Благодарю за внимание.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ECB64A-BA69-47E4-BD04-4F0F37AE6840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42" y="672107"/>
            <a:ext cx="8982075" cy="505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3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6498470" y="6403602"/>
            <a:ext cx="56935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Обновлен</a:t>
            </a:r>
            <a:r>
              <a:rPr lang="ru-RU" altLang="ru-RU" sz="1600" dirty="0">
                <a:solidFill>
                  <a:srgbClr val="464646"/>
                </a:solidFill>
                <a:latin typeface="Georgia" panose="02040502050405020303" pitchFamily="18" charset="0"/>
              </a:rPr>
              <a:t>ы</a:t>
            </a:r>
            <a:r>
              <a:rPr lang="ru-RU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 защитные средства для рабочего персонала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 descr="https://pp.userapi.com/c847018/v847018363/df498/0uub6pba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4" y="1468944"/>
            <a:ext cx="6353044" cy="35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pp.userapi.com/c845220/v845220363/e2332/oHj-9LjMoo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3939681"/>
            <a:ext cx="4168646" cy="234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01" y="1049844"/>
            <a:ext cx="4168646" cy="23448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9855" y="5285273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dirty="0" smtClean="0">
                <a:latin typeface="Georgia" panose="02040502050405020303" pitchFamily="18" charset="0"/>
              </a:rPr>
              <a:t>Установлены</a:t>
            </a:r>
            <a:r>
              <a:rPr lang="ru-RU" altLang="ru-RU" sz="1600" dirty="0" smtClean="0">
                <a:solidFill>
                  <a:srgbClr val="464646"/>
                </a:solidFill>
                <a:latin typeface="Georgia" panose="02040502050405020303" pitchFamily="18" charset="0"/>
              </a:rPr>
              <a:t> </a:t>
            </a:r>
            <a:r>
              <a:rPr lang="ru-RU" sz="1600" dirty="0" smtClean="0"/>
              <a:t>современные комплектные распределительные устройства </a:t>
            </a:r>
            <a:r>
              <a:rPr lang="en-US" sz="1600" dirty="0" smtClean="0"/>
              <a:t>D-12P</a:t>
            </a:r>
            <a:r>
              <a:rPr lang="ru-RU" sz="1600" dirty="0" smtClean="0"/>
              <a:t>, производства Таврида </a:t>
            </a:r>
            <a:r>
              <a:rPr lang="ru-RU" sz="1600" dirty="0" err="1" smtClean="0"/>
              <a:t>Електрик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069160" y="3482069"/>
            <a:ext cx="43813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Рядом размещены шкафы </a:t>
            </a:r>
            <a:r>
              <a:rPr lang="ru-RU" sz="1600" dirty="0"/>
              <a:t>АСУ,ЩСН, ЩПТ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1055836" y="368300"/>
            <a:ext cx="51260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200" dirty="0" smtClean="0">
                <a:latin typeface="+mn-lt"/>
              </a:rPr>
              <a:t>ПС 13 после модернизации </a:t>
            </a:r>
            <a:endParaRPr lang="ru-RU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469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232" y="218987"/>
            <a:ext cx="10972800" cy="822930"/>
          </a:xfrm>
        </p:spPr>
        <p:txBody>
          <a:bodyPr/>
          <a:lstStyle/>
          <a:p>
            <a:r>
              <a:rPr lang="ru-RU" sz="2200" dirty="0" smtClean="0">
                <a:latin typeface="+mn-lt"/>
              </a:rPr>
              <a:t>Комплектные </a:t>
            </a:r>
            <a:r>
              <a:rPr lang="ru-RU" sz="2200" dirty="0">
                <a:latin typeface="+mn-lt"/>
              </a:rPr>
              <a:t>распределительные устройства </a:t>
            </a:r>
            <a:r>
              <a:rPr lang="en-US" sz="2200" dirty="0" smtClean="0">
                <a:latin typeface="+mn-lt"/>
              </a:rPr>
              <a:t>D-12P</a:t>
            </a:r>
            <a:endParaRPr lang="ru-RU" sz="2200" dirty="0">
              <a:latin typeface="+mn-lt"/>
            </a:endParaRPr>
          </a:p>
        </p:txBody>
      </p:sp>
      <p:pic>
        <p:nvPicPr>
          <p:cNvPr id="4" name="Picture 2" descr="Front view and cross-section of the D-24P cubic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5" r="-242"/>
          <a:stretch/>
        </p:blipFill>
        <p:spPr bwMode="auto">
          <a:xfrm>
            <a:off x="4029075" y="1247428"/>
            <a:ext cx="2533649" cy="30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pp.userapi.com/c848628/v848628363/70d2a/lVgZ4s2uXx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8" y="1123773"/>
            <a:ext cx="2859581" cy="508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25" y="3819701"/>
            <a:ext cx="4244928" cy="238777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011969" y="6327259"/>
            <a:ext cx="2946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Вакуумный выключатель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825" y="918262"/>
            <a:ext cx="4244928" cy="26959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162300" y="4587091"/>
            <a:ext cx="41338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 smtClean="0"/>
              <a:t>Ячейки состоят из коммутационных аппаратов, шин, вакуумный выключатель, трансформаторов, средств </a:t>
            </a:r>
            <a:r>
              <a:rPr lang="ru-RU" dirty="0"/>
              <a:t>учета, измерения, и устройство защиты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78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823" y="1214197"/>
            <a:ext cx="6743610" cy="2365647"/>
          </a:xfrm>
        </p:spPr>
        <p:txBody>
          <a:bodyPr/>
          <a:lstStyle/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ru-RU" sz="1800" dirty="0" smtClean="0"/>
              <a:t>ОВОД </a:t>
            </a:r>
            <a:r>
              <a:rPr lang="ru-RU" sz="1800" dirty="0"/>
              <a:t>МД </a:t>
            </a:r>
            <a:r>
              <a:rPr lang="ru-RU" sz="1800" dirty="0" smtClean="0"/>
              <a:t>предназначен </a:t>
            </a:r>
            <a:r>
              <a:rPr lang="ru-RU" sz="1800" dirty="0"/>
              <a:t>для защиты ячеек </a:t>
            </a:r>
            <a:r>
              <a:rPr lang="ru-RU" sz="1800" dirty="0" smtClean="0"/>
              <a:t>распределительного устройства электрических п</a:t>
            </a:r>
            <a:r>
              <a:rPr lang="en-US" sz="1800" dirty="0" smtClean="0"/>
              <a:t>/c</a:t>
            </a:r>
            <a:r>
              <a:rPr lang="ru-RU" sz="1800" dirty="0" smtClean="0"/>
              <a:t>т </a:t>
            </a:r>
            <a:r>
              <a:rPr lang="ru-RU" sz="1800" dirty="0"/>
              <a:t>от  </a:t>
            </a:r>
            <a:r>
              <a:rPr lang="ru-RU" sz="1800" dirty="0" smtClean="0"/>
              <a:t>дуговых </a:t>
            </a:r>
            <a:r>
              <a:rPr lang="ru-RU" sz="1800" dirty="0"/>
              <a:t>замыканий</a:t>
            </a:r>
            <a:r>
              <a:rPr lang="ru-RU" sz="1800" dirty="0" smtClean="0"/>
              <a:t>, сопровождающееся </a:t>
            </a:r>
            <a:r>
              <a:rPr lang="ru-RU" sz="1800" dirty="0"/>
              <a:t>открытой </a:t>
            </a:r>
            <a:r>
              <a:rPr lang="ru-RU" sz="1800" dirty="0" smtClean="0"/>
              <a:t>электрической дугой. </a:t>
            </a:r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ru-RU" sz="1800" dirty="0" smtClean="0"/>
          </a:p>
          <a:p>
            <a:pPr marL="0" lvl="0" indent="0" algn="just" eaLnBrk="1" fontAlgn="auto" hangingPunct="1"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ru-RU" sz="1800" dirty="0" smtClean="0"/>
              <a:t>Для </a:t>
            </a:r>
            <a:r>
              <a:rPr lang="ru-RU" sz="1800" dirty="0"/>
              <a:t>обнаружения разряда в устройстве используются Волоконно-оптические Датчики ВОД</a:t>
            </a:r>
          </a:p>
          <a:p>
            <a:pPr marL="109537" indent="0" algn="just">
              <a:buNone/>
            </a:pPr>
            <a:endParaRPr lang="ru-RU" sz="2000" dirty="0"/>
          </a:p>
        </p:txBody>
      </p:sp>
      <p:pic>
        <p:nvPicPr>
          <p:cNvPr id="3074" name="Picture 2" descr="https://pp.userapi.com/c847018/v847018363/df48d/7lh8LJhht4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91" y="3510242"/>
            <a:ext cx="5653299" cy="317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7" r="7473" b="4174"/>
          <a:stretch/>
        </p:blipFill>
        <p:spPr>
          <a:xfrm>
            <a:off x="7540128" y="1144595"/>
            <a:ext cx="3988664" cy="250485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altLang="ru-RU"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t="8258" r="9663"/>
          <a:stretch/>
        </p:blipFill>
        <p:spPr>
          <a:xfrm>
            <a:off x="7588077" y="3876459"/>
            <a:ext cx="3940715" cy="2813764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733607" y="425457"/>
            <a:ext cx="637204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</a:rPr>
              <a:t>Устройство дуговой защиты ОВОД МД 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014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376" y="1304925"/>
            <a:ext cx="11668124" cy="3893297"/>
          </a:xfrm>
        </p:spPr>
        <p:txBody>
          <a:bodyPr/>
          <a:lstStyle/>
          <a:p>
            <a:pPr marL="109537" indent="0">
              <a:buNone/>
            </a:pPr>
            <a:r>
              <a:rPr lang="ru-RU" sz="2000" dirty="0"/>
              <a:t>В связи с актуализацией  проблемы  управления </a:t>
            </a:r>
            <a:r>
              <a:rPr lang="ru-RU" sz="2000" dirty="0" smtClean="0"/>
              <a:t>комплексами </a:t>
            </a:r>
            <a:r>
              <a:rPr lang="ru-RU" sz="2000" dirty="0"/>
              <a:t>источников питания </a:t>
            </a:r>
            <a:r>
              <a:rPr lang="en-US" sz="2000" dirty="0" smtClean="0"/>
              <a:t>NICA</a:t>
            </a:r>
            <a:r>
              <a:rPr lang="ru-RU" sz="2000" dirty="0" smtClean="0"/>
              <a:t>, было принято решение разработать  </a:t>
            </a:r>
            <a:r>
              <a:rPr lang="ru-RU" sz="2000" dirty="0"/>
              <a:t>АСУТП  как  </a:t>
            </a:r>
            <a:r>
              <a:rPr lang="ru-RU" sz="2000" dirty="0" smtClean="0"/>
              <a:t>высоковольтного, </a:t>
            </a:r>
            <a:r>
              <a:rPr lang="ru-RU" sz="2000" dirty="0"/>
              <a:t>так и низковольтного оборудования источников</a:t>
            </a:r>
            <a:r>
              <a:rPr lang="ru-RU" sz="2000" dirty="0" smtClean="0"/>
              <a:t>.</a:t>
            </a:r>
          </a:p>
          <a:p>
            <a:pPr marL="109537" indent="0">
              <a:buNone/>
            </a:pPr>
            <a:endParaRPr lang="ru-RU" sz="2000" dirty="0" smtClean="0"/>
          </a:p>
          <a:p>
            <a:pPr marL="109537" indent="0">
              <a:buNone/>
            </a:pPr>
            <a:r>
              <a:rPr lang="ru-RU" sz="2000" dirty="0" smtClean="0"/>
              <a:t>В короткие сроки были формулированы требования и задачи к АСУ ПС13, составлен перечень необходимых для регистрации сигналов, разработано ТЗ и разыгран тендер.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503" y="5198223"/>
            <a:ext cx="2537929" cy="76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¿ÑÐ¾ÑÐ¾ÑÑ ÑÐ¸ÑÑÐµÐ¼Ñ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51" y="3729815"/>
            <a:ext cx="2224781" cy="99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SS Engineer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075" y="5171805"/>
            <a:ext cx="1618390" cy="8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ÐÐ°ÑÑÐ¸Ð½ÐºÐ¸ Ð¿Ð¾ Ð·Ð°Ð¿ÑÐ¾ÑÑ B&amp;R (ÐÐ²ÑÑÑÐ¸Ñ)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5" b="22260"/>
          <a:stretch/>
        </p:blipFill>
        <p:spPr bwMode="auto">
          <a:xfrm>
            <a:off x="1433315" y="5190234"/>
            <a:ext cx="1426117" cy="78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F7527-ECC2-4FF8-AFD8-28CC18588932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alt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7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99" y="1323975"/>
            <a:ext cx="5384800" cy="5699063"/>
          </a:xfrm>
        </p:spPr>
        <p:txBody>
          <a:bodyPr/>
          <a:lstStyle/>
          <a:p>
            <a:r>
              <a:rPr lang="ru-RU" sz="1900" dirty="0"/>
              <a:t>сбор и обработка текущей информации от оборудования </a:t>
            </a:r>
            <a:r>
              <a:rPr lang="ru-RU" sz="1900" dirty="0" smtClean="0"/>
              <a:t>электропитания;</a:t>
            </a:r>
          </a:p>
          <a:p>
            <a:r>
              <a:rPr lang="ru-RU" sz="1900" dirty="0" smtClean="0"/>
              <a:t>контроль </a:t>
            </a:r>
            <a:r>
              <a:rPr lang="ru-RU" sz="1900" dirty="0"/>
              <a:t>текущего состояния основного оборудования и параметров </a:t>
            </a:r>
            <a:r>
              <a:rPr lang="ru-RU" sz="1900" dirty="0" smtClean="0"/>
              <a:t>режима;</a:t>
            </a:r>
          </a:p>
          <a:p>
            <a:r>
              <a:rPr lang="ru-RU" sz="1900" dirty="0" smtClean="0"/>
              <a:t>аварийная </a:t>
            </a:r>
            <a:r>
              <a:rPr lang="ru-RU" sz="1900" dirty="0"/>
              <a:t>и предупредительная </a:t>
            </a:r>
            <a:r>
              <a:rPr lang="ru-RU" sz="1900" dirty="0" smtClean="0"/>
              <a:t>сигнализация;</a:t>
            </a:r>
          </a:p>
          <a:p>
            <a:r>
              <a:rPr lang="ru-RU" sz="1900" dirty="0" smtClean="0"/>
              <a:t>отображение </a:t>
            </a:r>
            <a:r>
              <a:rPr lang="ru-RU" sz="1900" dirty="0"/>
              <a:t>текущего состояния оборудования п/</a:t>
            </a:r>
            <a:r>
              <a:rPr lang="ru-RU" sz="1900" dirty="0" err="1"/>
              <a:t>ст</a:t>
            </a:r>
            <a:r>
              <a:rPr lang="ru-RU" sz="1900" dirty="0"/>
              <a:t> и параметров режима </a:t>
            </a:r>
            <a:r>
              <a:rPr lang="ru-RU" sz="1900" dirty="0" smtClean="0"/>
              <a:t>работы;</a:t>
            </a:r>
          </a:p>
          <a:p>
            <a:r>
              <a:rPr lang="ru-RU" sz="1900" dirty="0" smtClean="0"/>
              <a:t>дистанционное </a:t>
            </a:r>
            <a:r>
              <a:rPr lang="ru-RU" sz="1900" dirty="0"/>
              <a:t>управление коммутационными </a:t>
            </a:r>
            <a:r>
              <a:rPr lang="ru-RU" sz="1900" dirty="0" smtClean="0"/>
              <a:t>аппаратами;</a:t>
            </a:r>
          </a:p>
          <a:p>
            <a:r>
              <a:rPr lang="ru-RU" sz="1900" dirty="0" smtClean="0"/>
              <a:t>регистрация </a:t>
            </a:r>
            <a:r>
              <a:rPr lang="ru-RU" sz="1900" dirty="0"/>
              <a:t>состояния оборудования и событий, в том числе аварийных ситуаций</a:t>
            </a:r>
            <a:r>
              <a:rPr lang="ru-RU" sz="1900" dirty="0" smtClean="0"/>
              <a:t>;</a:t>
            </a:r>
          </a:p>
          <a:p>
            <a:r>
              <a:rPr lang="ru-RU" sz="1900" dirty="0" err="1"/>
              <a:t>осцилографирование</a:t>
            </a:r>
            <a:r>
              <a:rPr lang="ru-RU" sz="1900" dirty="0"/>
              <a:t> аварийных процессов;</a:t>
            </a:r>
            <a:br>
              <a:rPr lang="ru-RU" sz="19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26175" y="1323974"/>
            <a:ext cx="5384800" cy="5699063"/>
          </a:xfrm>
        </p:spPr>
        <p:txBody>
          <a:bodyPr/>
          <a:lstStyle/>
          <a:p>
            <a:r>
              <a:rPr lang="ru-RU" sz="1900" dirty="0" smtClean="0"/>
              <a:t>регистрация </a:t>
            </a:r>
            <a:r>
              <a:rPr lang="ru-RU" sz="1900" dirty="0"/>
              <a:t>значений параметров режима работы п/</a:t>
            </a:r>
            <a:r>
              <a:rPr lang="ru-RU" sz="1900" dirty="0" err="1"/>
              <a:t>ст</a:t>
            </a:r>
            <a:r>
              <a:rPr lang="ru-RU" sz="1900" dirty="0"/>
              <a:t> и их отклонений за допустимые </a:t>
            </a:r>
            <a:r>
              <a:rPr lang="ru-RU" sz="1900" dirty="0" smtClean="0"/>
              <a:t>пределы;</a:t>
            </a:r>
          </a:p>
          <a:p>
            <a:r>
              <a:rPr lang="ru-RU" sz="1900" dirty="0" smtClean="0"/>
              <a:t>регистрация </a:t>
            </a:r>
            <a:r>
              <a:rPr lang="ru-RU" sz="1900" dirty="0"/>
              <a:t>действий персонала;</a:t>
            </a:r>
            <a:br>
              <a:rPr lang="ru-RU" sz="1900" dirty="0"/>
            </a:br>
            <a:r>
              <a:rPr lang="ru-RU" sz="1900" dirty="0"/>
              <a:t>технический учет и контроль </a:t>
            </a:r>
            <a:r>
              <a:rPr lang="ru-RU" sz="1900" dirty="0" smtClean="0"/>
              <a:t>электроэнергии;</a:t>
            </a:r>
          </a:p>
          <a:p>
            <a:r>
              <a:rPr lang="ru-RU" sz="1900" dirty="0" smtClean="0"/>
              <a:t>обмен </a:t>
            </a:r>
            <a:r>
              <a:rPr lang="ru-RU" sz="1900" dirty="0"/>
              <a:t>инфо. с др. уровнями иерархии управления функционированием и эксплуатацией электрических </a:t>
            </a:r>
            <a:r>
              <a:rPr lang="ru-RU" sz="1900" dirty="0" smtClean="0"/>
              <a:t>сетей;</a:t>
            </a:r>
          </a:p>
          <a:p>
            <a:r>
              <a:rPr lang="ru-RU" sz="1900" dirty="0" smtClean="0"/>
              <a:t>обеспечение </a:t>
            </a:r>
            <a:r>
              <a:rPr lang="ru-RU" sz="1900" dirty="0"/>
              <a:t>информационной взаимосвязи с автономными системами и средствами автоматизации и смежными системами </a:t>
            </a:r>
            <a:r>
              <a:rPr lang="ru-RU" sz="1900" dirty="0" smtClean="0"/>
              <a:t>управления;</a:t>
            </a:r>
          </a:p>
          <a:p>
            <a:r>
              <a:rPr lang="ru-RU" sz="1900" dirty="0" smtClean="0"/>
              <a:t>архивирование </a:t>
            </a:r>
            <a:r>
              <a:rPr lang="ru-RU" sz="1900" dirty="0"/>
              <a:t>событий и параметров необходимых для оперативного и ретроспективного анализа работы оборудования, персонала и средств автоматизации.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0BEF0BE-2D3E-42D7-B564-7DA645793717}" type="slidenum">
              <a:rPr lang="ru-RU" alt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09599" y="357187"/>
            <a:ext cx="6372043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latin typeface="+mn-lt"/>
              </a:rPr>
              <a:t>Требования и задачи АСУ ТП ПС13</a:t>
            </a:r>
            <a:endParaRPr lang="ru-RU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272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17040</TotalTime>
  <Words>1728</Words>
  <Application>Microsoft Office PowerPoint</Application>
  <PresentationFormat>Широкоэкранный</PresentationFormat>
  <Paragraphs>336</Paragraphs>
  <Slides>40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Arial</vt:lpstr>
      <vt:lpstr>Calibri</vt:lpstr>
      <vt:lpstr>Georgia</vt:lpstr>
      <vt:lpstr>Trebuchet MS</vt:lpstr>
      <vt:lpstr>Wingdings 2</vt:lpstr>
      <vt:lpstr>Городская</vt:lpstr>
      <vt:lpstr>Автоматизированная система управления источниками питания базовых установок NICA. </vt:lpstr>
      <vt:lpstr>План</vt:lpstr>
      <vt:lpstr>Презентация PowerPoint</vt:lpstr>
      <vt:lpstr>ПС 13 до модернизации </vt:lpstr>
      <vt:lpstr>Презентация PowerPoint</vt:lpstr>
      <vt:lpstr>Комплектные распределительные устройства D-12P</vt:lpstr>
      <vt:lpstr>Презентация PowerPoint</vt:lpstr>
      <vt:lpstr>Презентация PowerPoint</vt:lpstr>
      <vt:lpstr>Презентация PowerPoint</vt:lpstr>
      <vt:lpstr>Презентация PowerPoint</vt:lpstr>
      <vt:lpstr>Архитектура АСТУП Пс-13 </vt:lpstr>
      <vt:lpstr>ЗАО «Радиус-Автоматика»</vt:lpstr>
      <vt:lpstr>ООО «Прософт-Системы»</vt:lpstr>
      <vt:lpstr>ООО «Прософт-Системы»</vt:lpstr>
      <vt:lpstr>Презентация PowerPoint</vt:lpstr>
      <vt:lpstr>Серверное оборудование</vt:lpstr>
      <vt:lpstr> </vt:lpstr>
      <vt:lpstr>Наладка и испытания ( ПМИ) </vt:lpstr>
      <vt:lpstr>НПП «Динамика»</vt:lpstr>
      <vt:lpstr>Рабочее место дежурного</vt:lpstr>
      <vt:lpstr>«Рабочий стол» дежурного смены</vt:lpstr>
      <vt:lpstr>Отображение состояния коммутационной аппаратуры</vt:lpstr>
      <vt:lpstr>Установка плакатов безопасности</vt:lpstr>
      <vt:lpstr>Презентация PowerPoint</vt:lpstr>
      <vt:lpstr>Веб интерфейс</vt:lpstr>
      <vt:lpstr>Веб интерфейс Журнал тревог,  Архив событий</vt:lpstr>
      <vt:lpstr>Представление оперативной, архивной и справочной информации в виде графиков и таблиц; </vt:lpstr>
      <vt:lpstr>Осциллограммы в режиме реального времени</vt:lpstr>
      <vt:lpstr>Гармоники</vt:lpstr>
      <vt:lpstr>Аналитика данных за Сеанс</vt:lpstr>
      <vt:lpstr>Итог автоматизации ПС-13</vt:lpstr>
      <vt:lpstr>Опытная эксплуатация ПС-13 в сеансе 55 Нуклотрона</vt:lpstr>
      <vt:lpstr>Презентация PowerPoint</vt:lpstr>
      <vt:lpstr>Проект единой оптической технологической сети 6КВ</vt:lpstr>
      <vt:lpstr>ПС-Ру К – Стадия Модернизация</vt:lpstr>
      <vt:lpstr>ПС-15 – Стадия проект</vt:lpstr>
      <vt:lpstr>Реконструкция Корпуса 1А </vt:lpstr>
      <vt:lpstr>Сверх большие АСУТП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Автоматизированная система управления источниками питания базовых установок NICA.</dc:title>
  <dc:creator>Пользователь Windows</dc:creator>
  <cp:lastModifiedBy>Пользователь Windows</cp:lastModifiedBy>
  <cp:revision>144</cp:revision>
  <dcterms:created xsi:type="dcterms:W3CDTF">2017-08-09T12:11:48Z</dcterms:created>
  <dcterms:modified xsi:type="dcterms:W3CDTF">2018-09-11T05:38:11Z</dcterms:modified>
</cp:coreProperties>
</file>