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66" r:id="rId3"/>
    <p:sldId id="257" r:id="rId4"/>
    <p:sldId id="267" r:id="rId5"/>
    <p:sldId id="268" r:id="rId6"/>
    <p:sldId id="269" r:id="rId7"/>
    <p:sldId id="261" r:id="rId8"/>
    <p:sldId id="262" r:id="rId9"/>
    <p:sldId id="259" r:id="rId10"/>
    <p:sldId id="263" r:id="rId11"/>
    <p:sldId id="265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50D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70;&#1083;&#1103;%20&#1041;&#1086;&#1083;&#1075;&#1072;&#1088;&#1080;&#1103;\&#1044;&#1080;&#1072;&#1075;&#1088;&#1072;&#1084;&#1084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600" b="1" baseline="0" dirty="0">
                <a:solidFill>
                  <a:schemeClr val="tx1"/>
                </a:solidFill>
                <a:latin typeface="Book Antiqua" panose="02040602050305030304" pitchFamily="18" charset="0"/>
              </a:rPr>
              <a:t>Сравнение вертикальной апертуры ярма и магнита диполя Бустера</a:t>
            </a:r>
          </a:p>
        </c:rich>
      </c:tx>
      <c:layout/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8675196850393712E-2"/>
          <c:y val="0.30076443569553807"/>
          <c:w val="0.85113693105434995"/>
          <c:h val="0.5544881413416789"/>
        </c:manualLayout>
      </c:layout>
      <c:barChart>
        <c:barDir val="col"/>
        <c:grouping val="clustered"/>
        <c:varyColors val="0"/>
        <c:ser>
          <c:idx val="0"/>
          <c:order val="0"/>
          <c:tx>
            <c:v>вертикальная апертура ярма</c:v>
          </c:tx>
          <c:spPr>
            <a:solidFill>
              <a:srgbClr val="0070C0"/>
            </a:solidFill>
            <a:ln>
              <a:solidFill>
                <a:schemeClr val="accent1"/>
              </a:solidFill>
            </a:ln>
            <a:effectLst/>
          </c:spPr>
          <c:invertIfNegative val="0"/>
          <c:val>
            <c:numRef>
              <c:f>'Ярма диполя'!$D$3:$D$47</c:f>
              <c:numCache>
                <c:formatCode>General</c:formatCode>
                <c:ptCount val="45"/>
                <c:pt idx="0">
                  <c:v>67.02</c:v>
                </c:pt>
                <c:pt idx="1">
                  <c:v>67.02</c:v>
                </c:pt>
                <c:pt idx="2">
                  <c:v>67.009999999999991</c:v>
                </c:pt>
                <c:pt idx="3">
                  <c:v>67.02000000000001</c:v>
                </c:pt>
                <c:pt idx="4">
                  <c:v>67.02000000000001</c:v>
                </c:pt>
                <c:pt idx="5">
                  <c:v>67.02</c:v>
                </c:pt>
                <c:pt idx="6">
                  <c:v>67.02000000000001</c:v>
                </c:pt>
                <c:pt idx="7">
                  <c:v>67.009999999999991</c:v>
                </c:pt>
                <c:pt idx="8">
                  <c:v>67.02</c:v>
                </c:pt>
                <c:pt idx="9">
                  <c:v>67</c:v>
                </c:pt>
                <c:pt idx="10">
                  <c:v>67.02000000000001</c:v>
                </c:pt>
                <c:pt idx="11">
                  <c:v>67.02</c:v>
                </c:pt>
                <c:pt idx="12">
                  <c:v>67.009999999999991</c:v>
                </c:pt>
                <c:pt idx="13">
                  <c:v>67.02000000000001</c:v>
                </c:pt>
                <c:pt idx="14">
                  <c:v>67.009999999999991</c:v>
                </c:pt>
                <c:pt idx="15">
                  <c:v>66.990000000000009</c:v>
                </c:pt>
                <c:pt idx="16">
                  <c:v>67.009999999999991</c:v>
                </c:pt>
                <c:pt idx="17">
                  <c:v>67.02000000000001</c:v>
                </c:pt>
                <c:pt idx="18">
                  <c:v>67.009999999999991</c:v>
                </c:pt>
                <c:pt idx="19">
                  <c:v>67.02</c:v>
                </c:pt>
                <c:pt idx="20">
                  <c:v>67.040000000000006</c:v>
                </c:pt>
                <c:pt idx="21">
                  <c:v>67.040000000000006</c:v>
                </c:pt>
                <c:pt idx="22">
                  <c:v>67.02</c:v>
                </c:pt>
                <c:pt idx="23">
                  <c:v>67.03</c:v>
                </c:pt>
                <c:pt idx="24">
                  <c:v>67.02</c:v>
                </c:pt>
                <c:pt idx="25">
                  <c:v>67.040000000000006</c:v>
                </c:pt>
                <c:pt idx="26">
                  <c:v>67.02</c:v>
                </c:pt>
                <c:pt idx="27">
                  <c:v>67.03</c:v>
                </c:pt>
                <c:pt idx="28">
                  <c:v>67.040000000000006</c:v>
                </c:pt>
                <c:pt idx="29">
                  <c:v>67.02</c:v>
                </c:pt>
                <c:pt idx="30">
                  <c:v>67.03</c:v>
                </c:pt>
                <c:pt idx="31">
                  <c:v>67.03</c:v>
                </c:pt>
                <c:pt idx="32">
                  <c:v>67.02000000000001</c:v>
                </c:pt>
                <c:pt idx="33">
                  <c:v>67.009999999999991</c:v>
                </c:pt>
                <c:pt idx="34">
                  <c:v>66.990000000000009</c:v>
                </c:pt>
                <c:pt idx="35">
                  <c:v>67.02000000000001</c:v>
                </c:pt>
                <c:pt idx="36">
                  <c:v>67</c:v>
                </c:pt>
                <c:pt idx="37">
                  <c:v>67.02</c:v>
                </c:pt>
                <c:pt idx="38">
                  <c:v>67.02</c:v>
                </c:pt>
                <c:pt idx="39">
                  <c:v>67.040000000000006</c:v>
                </c:pt>
                <c:pt idx="40">
                  <c:v>67</c:v>
                </c:pt>
                <c:pt idx="41">
                  <c:v>67.03</c:v>
                </c:pt>
                <c:pt idx="42">
                  <c:v>67.02</c:v>
                </c:pt>
                <c:pt idx="43">
                  <c:v>67.02</c:v>
                </c:pt>
                <c:pt idx="44">
                  <c:v>67.009999999999991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A-4CF7-BEF3-F824884AC870}"/>
            </c:ext>
          </c:extLst>
        </c:ser>
        <c:ser>
          <c:idx val="2"/>
          <c:order val="2"/>
          <c:tx>
            <c:v>вертикальная апертура магнита</c:v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'Ярма диполя'!$F$3:$F$47</c:f>
              <c:numCache>
                <c:formatCode>General</c:formatCode>
                <c:ptCount val="45"/>
                <c:pt idx="0">
                  <c:v>67.09</c:v>
                </c:pt>
                <c:pt idx="1">
                  <c:v>67.06</c:v>
                </c:pt>
                <c:pt idx="2">
                  <c:v>67.069999999999993</c:v>
                </c:pt>
                <c:pt idx="3">
                  <c:v>67.09</c:v>
                </c:pt>
                <c:pt idx="4">
                  <c:v>67.08</c:v>
                </c:pt>
                <c:pt idx="5">
                  <c:v>67.08</c:v>
                </c:pt>
                <c:pt idx="7">
                  <c:v>67.08</c:v>
                </c:pt>
                <c:pt idx="10">
                  <c:v>67.06</c:v>
                </c:pt>
                <c:pt idx="13">
                  <c:v>67.08</c:v>
                </c:pt>
                <c:pt idx="14">
                  <c:v>67.09</c:v>
                </c:pt>
                <c:pt idx="15">
                  <c:v>67.06</c:v>
                </c:pt>
                <c:pt idx="17">
                  <c:v>67.099999999999994</c:v>
                </c:pt>
                <c:pt idx="18">
                  <c:v>67.099999999999994</c:v>
                </c:pt>
                <c:pt idx="20">
                  <c:v>67.099999999999994</c:v>
                </c:pt>
                <c:pt idx="21">
                  <c:v>67.099999999999994</c:v>
                </c:pt>
                <c:pt idx="24">
                  <c:v>67.08</c:v>
                </c:pt>
                <c:pt idx="25">
                  <c:v>67.12</c:v>
                </c:pt>
                <c:pt idx="26">
                  <c:v>67.099999999999994</c:v>
                </c:pt>
                <c:pt idx="27">
                  <c:v>67.08</c:v>
                </c:pt>
                <c:pt idx="28">
                  <c:v>67.05</c:v>
                </c:pt>
                <c:pt idx="31">
                  <c:v>67.09</c:v>
                </c:pt>
                <c:pt idx="32">
                  <c:v>67.11</c:v>
                </c:pt>
                <c:pt idx="33">
                  <c:v>67.08</c:v>
                </c:pt>
                <c:pt idx="35">
                  <c:v>67.08</c:v>
                </c:pt>
                <c:pt idx="37">
                  <c:v>67.08</c:v>
                </c:pt>
                <c:pt idx="38">
                  <c:v>67.08</c:v>
                </c:pt>
                <c:pt idx="39">
                  <c:v>67.09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A-4CF7-BEF3-F824884AC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308576"/>
        <c:axId val="423305952"/>
      </c:barChart>
      <c:lineChart>
        <c:grouping val="standard"/>
        <c:varyColors val="0"/>
        <c:ser>
          <c:idx val="1"/>
          <c:order val="1"/>
          <c:tx>
            <c:v>номинальное значение </c:v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val>
            <c:numRef>
              <c:f>'Ярма диполя'!$E$3:$E$47</c:f>
              <c:numCache>
                <c:formatCode>General</c:formatCode>
                <c:ptCount val="45"/>
                <c:pt idx="0">
                  <c:v>67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67</c:v>
                </c:pt>
                <c:pt idx="5">
                  <c:v>67</c:v>
                </c:pt>
                <c:pt idx="6">
                  <c:v>67</c:v>
                </c:pt>
                <c:pt idx="7">
                  <c:v>67</c:v>
                </c:pt>
                <c:pt idx="8">
                  <c:v>67</c:v>
                </c:pt>
                <c:pt idx="9">
                  <c:v>67</c:v>
                </c:pt>
                <c:pt idx="10">
                  <c:v>67</c:v>
                </c:pt>
                <c:pt idx="11">
                  <c:v>67</c:v>
                </c:pt>
                <c:pt idx="12">
                  <c:v>67</c:v>
                </c:pt>
                <c:pt idx="13">
                  <c:v>67</c:v>
                </c:pt>
                <c:pt idx="14">
                  <c:v>67</c:v>
                </c:pt>
                <c:pt idx="15">
                  <c:v>67</c:v>
                </c:pt>
                <c:pt idx="16">
                  <c:v>67</c:v>
                </c:pt>
                <c:pt idx="17">
                  <c:v>67</c:v>
                </c:pt>
                <c:pt idx="18">
                  <c:v>67</c:v>
                </c:pt>
                <c:pt idx="19">
                  <c:v>67</c:v>
                </c:pt>
                <c:pt idx="20">
                  <c:v>67</c:v>
                </c:pt>
                <c:pt idx="21">
                  <c:v>67</c:v>
                </c:pt>
                <c:pt idx="22">
                  <c:v>67</c:v>
                </c:pt>
                <c:pt idx="23">
                  <c:v>67</c:v>
                </c:pt>
                <c:pt idx="24">
                  <c:v>67</c:v>
                </c:pt>
                <c:pt idx="25">
                  <c:v>67</c:v>
                </c:pt>
                <c:pt idx="26">
                  <c:v>67</c:v>
                </c:pt>
                <c:pt idx="27">
                  <c:v>67</c:v>
                </c:pt>
                <c:pt idx="28">
                  <c:v>67</c:v>
                </c:pt>
                <c:pt idx="29">
                  <c:v>67</c:v>
                </c:pt>
                <c:pt idx="30">
                  <c:v>67</c:v>
                </c:pt>
                <c:pt idx="31">
                  <c:v>67</c:v>
                </c:pt>
                <c:pt idx="32">
                  <c:v>67</c:v>
                </c:pt>
                <c:pt idx="33">
                  <c:v>67</c:v>
                </c:pt>
                <c:pt idx="34">
                  <c:v>67</c:v>
                </c:pt>
                <c:pt idx="35">
                  <c:v>67</c:v>
                </c:pt>
                <c:pt idx="36">
                  <c:v>67</c:v>
                </c:pt>
                <c:pt idx="37">
                  <c:v>67</c:v>
                </c:pt>
                <c:pt idx="38">
                  <c:v>67</c:v>
                </c:pt>
                <c:pt idx="39">
                  <c:v>67</c:v>
                </c:pt>
                <c:pt idx="40">
                  <c:v>67</c:v>
                </c:pt>
                <c:pt idx="41">
                  <c:v>67</c:v>
                </c:pt>
                <c:pt idx="42">
                  <c:v>67</c:v>
                </c:pt>
                <c:pt idx="43">
                  <c:v>67</c:v>
                </c:pt>
                <c:pt idx="44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2A-4CF7-BEF3-F824884AC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308576"/>
        <c:axId val="423305952"/>
      </c:lineChart>
      <c:catAx>
        <c:axId val="423308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Номер</a:t>
                </a:r>
                <a:r>
                  <a:rPr lang="ru-RU" baseline="0"/>
                  <a:t> ярма</a:t>
                </a:r>
                <a:endParaRPr lang="ru-RU"/>
              </a:p>
            </c:rich>
          </c:tx>
          <c:layout/>
          <c:overlay val="0"/>
          <c:spPr>
            <a:solidFill>
              <a:srgbClr val="92D050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305952"/>
        <c:crossesAt val="66.900000000000006"/>
        <c:auto val="1"/>
        <c:lblAlgn val="ctr"/>
        <c:lblOffset val="100"/>
        <c:noMultiLvlLbl val="0"/>
      </c:catAx>
      <c:valAx>
        <c:axId val="423305952"/>
        <c:scaling>
          <c:orientation val="minMax"/>
          <c:min val="66.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/>
                  <a:t>Измеренное</a:t>
                </a:r>
                <a:r>
                  <a:rPr lang="ru-RU" sz="1400" baseline="0"/>
                  <a:t> зн</a:t>
                </a:r>
                <a:r>
                  <a:rPr lang="ru-RU" sz="1400"/>
                  <a:t>ачение</a:t>
                </a:r>
                <a:r>
                  <a:rPr lang="ru-RU" sz="1400" baseline="0"/>
                  <a:t> апертуры</a:t>
                </a:r>
                <a:endParaRPr lang="ru-RU" sz="1400"/>
              </a:p>
            </c:rich>
          </c:tx>
          <c:layout>
            <c:manualLayout>
              <c:xMode val="edge"/>
              <c:yMode val="edge"/>
              <c:x val="2.1575305960318175E-2"/>
              <c:y val="0.33039323661712711"/>
            </c:manualLayout>
          </c:layout>
          <c:overlay val="0"/>
          <c:spPr>
            <a:solidFill>
              <a:srgbClr val="92D050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cross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3308576"/>
        <c:crosses val="autoZero"/>
        <c:crossBetween val="between"/>
        <c:majorUnit val="1.0000000000000002E-2"/>
        <c:minorUnit val="1.0000000000000002E-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rgbClr val="FFC0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baseline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Отклонение горизонтального размера ВВК Бустера от 3</a:t>
            </a:r>
            <a:r>
              <a:rPr lang="en-US" sz="1600" b="1" baseline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D-</a:t>
            </a:r>
            <a:r>
              <a:rPr lang="ru-RU" sz="1600" b="1" baseline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модели</a:t>
            </a:r>
            <a:endParaRPr lang="ru-RU" sz="1600" b="1" baseline="0" dirty="0">
              <a:solidFill>
                <a:schemeClr val="tx1"/>
              </a:solidFill>
              <a:latin typeface="Book Antiqua" panose="02040602050305030304" pitchFamily="18" charset="0"/>
            </a:endParaRPr>
          </a:p>
        </c:rich>
      </c:tx>
      <c:layout>
        <c:manualLayout>
          <c:xMode val="edge"/>
          <c:yMode val="edge"/>
          <c:x val="0.1183278554786022"/>
          <c:y val="1.8115942028985508E-2"/>
        </c:manualLayout>
      </c:layout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Измеренное значение </c:v>
          </c:tx>
          <c:spPr>
            <a:pattFill prst="trellis">
              <a:fgClr>
                <a:srgbClr val="00B0F0"/>
              </a:fgClr>
              <a:bgClr>
                <a:schemeClr val="bg1"/>
              </a:bgClr>
            </a:pattFill>
            <a:ln w="9525" cap="sq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50800" dist="50800" dir="5400000" algn="ctr" rotWithShape="0">
                <a:schemeClr val="accent1">
                  <a:lumMod val="75000"/>
                </a:schemeClr>
              </a:outerShdw>
            </a:effectLst>
          </c:spPr>
          <c:invertIfNegative val="0"/>
          <c:val>
            <c:numRef>
              <c:f>Лист4!$M$4:$M$53</c:f>
              <c:numCache>
                <c:formatCode>General</c:formatCode>
                <c:ptCount val="50"/>
                <c:pt idx="0">
                  <c:v>129.76</c:v>
                </c:pt>
                <c:pt idx="1">
                  <c:v>130.46</c:v>
                </c:pt>
                <c:pt idx="2">
                  <c:v>130.72</c:v>
                </c:pt>
                <c:pt idx="3">
                  <c:v>131</c:v>
                </c:pt>
                <c:pt idx="4">
                  <c:v>131.07999999999998</c:v>
                </c:pt>
                <c:pt idx="5">
                  <c:v>129.41</c:v>
                </c:pt>
                <c:pt idx="6">
                  <c:v>130.69999999999999</c:v>
                </c:pt>
                <c:pt idx="7">
                  <c:v>131.96</c:v>
                </c:pt>
                <c:pt idx="8">
                  <c:v>130.71</c:v>
                </c:pt>
                <c:pt idx="9">
                  <c:v>131.51999999999998</c:v>
                </c:pt>
                <c:pt idx="10">
                  <c:v>130.94999999999999</c:v>
                </c:pt>
                <c:pt idx="11">
                  <c:v>130.88</c:v>
                </c:pt>
                <c:pt idx="12">
                  <c:v>129.98999999999998</c:v>
                </c:pt>
                <c:pt idx="13">
                  <c:v>131.1</c:v>
                </c:pt>
                <c:pt idx="14">
                  <c:v>130.34</c:v>
                </c:pt>
                <c:pt idx="15">
                  <c:v>130.47999999999999</c:v>
                </c:pt>
                <c:pt idx="16">
                  <c:v>130.37</c:v>
                </c:pt>
                <c:pt idx="17">
                  <c:v>130.04999999999998</c:v>
                </c:pt>
                <c:pt idx="18">
                  <c:v>130.22</c:v>
                </c:pt>
                <c:pt idx="19">
                  <c:v>126.50999999999999</c:v>
                </c:pt>
                <c:pt idx="20">
                  <c:v>124.89999999999999</c:v>
                </c:pt>
                <c:pt idx="21">
                  <c:v>128.01</c:v>
                </c:pt>
                <c:pt idx="22">
                  <c:v>130.75</c:v>
                </c:pt>
                <c:pt idx="23">
                  <c:v>130.66999999999999</c:v>
                </c:pt>
                <c:pt idx="24">
                  <c:v>132.01999999999998</c:v>
                </c:pt>
                <c:pt idx="25">
                  <c:v>130.69</c:v>
                </c:pt>
                <c:pt idx="26">
                  <c:v>130.69999999999999</c:v>
                </c:pt>
                <c:pt idx="27">
                  <c:v>130.59</c:v>
                </c:pt>
                <c:pt idx="28">
                  <c:v>130.82</c:v>
                </c:pt>
                <c:pt idx="29">
                  <c:v>130.71</c:v>
                </c:pt>
                <c:pt idx="30">
                  <c:v>130.72</c:v>
                </c:pt>
                <c:pt idx="31">
                  <c:v>131.43</c:v>
                </c:pt>
                <c:pt idx="32">
                  <c:v>130.79</c:v>
                </c:pt>
                <c:pt idx="33">
                  <c:v>130.66999999999999</c:v>
                </c:pt>
                <c:pt idx="34">
                  <c:v>130.54</c:v>
                </c:pt>
                <c:pt idx="35">
                  <c:v>130.69</c:v>
                </c:pt>
                <c:pt idx="36">
                  <c:v>130.53</c:v>
                </c:pt>
                <c:pt idx="37">
                  <c:v>130.53</c:v>
                </c:pt>
                <c:pt idx="38">
                  <c:v>130.51999999999998</c:v>
                </c:pt>
                <c:pt idx="39">
                  <c:v>130.44</c:v>
                </c:pt>
                <c:pt idx="40">
                  <c:v>130.56</c:v>
                </c:pt>
                <c:pt idx="41">
                  <c:v>130.6</c:v>
                </c:pt>
                <c:pt idx="42">
                  <c:v>131.72</c:v>
                </c:pt>
                <c:pt idx="43">
                  <c:v>130.26</c:v>
                </c:pt>
                <c:pt idx="44">
                  <c:v>131.71</c:v>
                </c:pt>
                <c:pt idx="45">
                  <c:v>131.31</c:v>
                </c:pt>
                <c:pt idx="46">
                  <c:v>131.78</c:v>
                </c:pt>
                <c:pt idx="47">
                  <c:v>131.34</c:v>
                </c:pt>
                <c:pt idx="48">
                  <c:v>131.22999999999999</c:v>
                </c:pt>
                <c:pt idx="49">
                  <c:v>131.16999999999999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B5-4F92-BAB4-D6DDA078A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56435336"/>
        <c:axId val="556435664"/>
      </c:barChart>
      <c:lineChart>
        <c:grouping val="standard"/>
        <c:varyColors val="0"/>
        <c:ser>
          <c:idx val="1"/>
          <c:order val="1"/>
          <c:tx>
            <c:v>нижний предел допуска</c:v>
          </c:tx>
          <c:spPr>
            <a:ln w="158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Лист4!$N$4:$N$53</c:f>
              <c:numCache>
                <c:formatCode>General</c:formatCode>
                <c:ptCount val="50"/>
                <c:pt idx="0">
                  <c:v>130.05000000000001</c:v>
                </c:pt>
                <c:pt idx="1">
                  <c:v>130.05000000000001</c:v>
                </c:pt>
                <c:pt idx="2">
                  <c:v>130.05000000000001</c:v>
                </c:pt>
                <c:pt idx="3">
                  <c:v>130.05000000000001</c:v>
                </c:pt>
                <c:pt idx="4">
                  <c:v>130.05000000000001</c:v>
                </c:pt>
                <c:pt idx="5">
                  <c:v>130.05000000000001</c:v>
                </c:pt>
                <c:pt idx="6">
                  <c:v>130.05000000000001</c:v>
                </c:pt>
                <c:pt idx="7">
                  <c:v>130.05000000000001</c:v>
                </c:pt>
                <c:pt idx="8">
                  <c:v>130.05000000000001</c:v>
                </c:pt>
                <c:pt idx="9">
                  <c:v>130.05000000000001</c:v>
                </c:pt>
                <c:pt idx="10">
                  <c:v>130.05000000000001</c:v>
                </c:pt>
                <c:pt idx="11">
                  <c:v>130.05000000000001</c:v>
                </c:pt>
                <c:pt idx="12">
                  <c:v>130.05000000000001</c:v>
                </c:pt>
                <c:pt idx="13">
                  <c:v>130.05000000000001</c:v>
                </c:pt>
                <c:pt idx="14">
                  <c:v>130.05000000000001</c:v>
                </c:pt>
                <c:pt idx="15">
                  <c:v>130.05000000000001</c:v>
                </c:pt>
                <c:pt idx="16">
                  <c:v>130.05000000000001</c:v>
                </c:pt>
                <c:pt idx="17">
                  <c:v>130.05000000000001</c:v>
                </c:pt>
                <c:pt idx="18">
                  <c:v>130.05000000000001</c:v>
                </c:pt>
                <c:pt idx="19">
                  <c:v>130.05000000000001</c:v>
                </c:pt>
                <c:pt idx="20">
                  <c:v>130.05000000000001</c:v>
                </c:pt>
                <c:pt idx="21">
                  <c:v>130.05000000000001</c:v>
                </c:pt>
                <c:pt idx="22">
                  <c:v>130.05000000000001</c:v>
                </c:pt>
                <c:pt idx="23">
                  <c:v>130.05000000000001</c:v>
                </c:pt>
                <c:pt idx="24">
                  <c:v>130.05000000000001</c:v>
                </c:pt>
                <c:pt idx="25">
                  <c:v>130.05000000000001</c:v>
                </c:pt>
                <c:pt idx="26">
                  <c:v>130.05000000000001</c:v>
                </c:pt>
                <c:pt idx="27">
                  <c:v>130.05000000000001</c:v>
                </c:pt>
                <c:pt idx="28">
                  <c:v>130.05000000000001</c:v>
                </c:pt>
                <c:pt idx="29">
                  <c:v>130.05000000000001</c:v>
                </c:pt>
                <c:pt idx="30">
                  <c:v>130.05000000000001</c:v>
                </c:pt>
                <c:pt idx="31">
                  <c:v>130.05000000000001</c:v>
                </c:pt>
                <c:pt idx="32">
                  <c:v>130.05000000000001</c:v>
                </c:pt>
                <c:pt idx="33">
                  <c:v>130.05000000000001</c:v>
                </c:pt>
                <c:pt idx="34">
                  <c:v>130.05000000000001</c:v>
                </c:pt>
                <c:pt idx="35">
                  <c:v>130.05000000000001</c:v>
                </c:pt>
                <c:pt idx="36">
                  <c:v>130.05000000000001</c:v>
                </c:pt>
                <c:pt idx="37">
                  <c:v>130.05000000000001</c:v>
                </c:pt>
                <c:pt idx="38">
                  <c:v>130.05000000000001</c:v>
                </c:pt>
                <c:pt idx="39">
                  <c:v>130.05000000000001</c:v>
                </c:pt>
                <c:pt idx="40">
                  <c:v>130.05000000000001</c:v>
                </c:pt>
                <c:pt idx="41">
                  <c:v>130.05000000000001</c:v>
                </c:pt>
                <c:pt idx="42">
                  <c:v>130.05000000000001</c:v>
                </c:pt>
                <c:pt idx="43">
                  <c:v>130.05000000000001</c:v>
                </c:pt>
                <c:pt idx="44">
                  <c:v>130.05000000000001</c:v>
                </c:pt>
                <c:pt idx="45">
                  <c:v>130.05000000000001</c:v>
                </c:pt>
                <c:pt idx="46">
                  <c:v>130.05000000000001</c:v>
                </c:pt>
                <c:pt idx="47">
                  <c:v>130.05000000000001</c:v>
                </c:pt>
                <c:pt idx="48">
                  <c:v>130.05000000000001</c:v>
                </c:pt>
                <c:pt idx="49">
                  <c:v>130.05000000000001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B5-4F92-BAB4-D6DDA078AACF}"/>
            </c:ext>
          </c:extLst>
        </c:ser>
        <c:ser>
          <c:idx val="2"/>
          <c:order val="2"/>
          <c:tx>
            <c:v>верхний предел допуска</c:v>
          </c:tx>
          <c:spPr>
            <a:ln w="158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val>
            <c:numRef>
              <c:f>Лист4!$O$4:$O$53</c:f>
              <c:numCache>
                <c:formatCode>General</c:formatCode>
                <c:ptCount val="50"/>
                <c:pt idx="0">
                  <c:v>130.15</c:v>
                </c:pt>
                <c:pt idx="1">
                  <c:v>130.15</c:v>
                </c:pt>
                <c:pt idx="2">
                  <c:v>130.15</c:v>
                </c:pt>
                <c:pt idx="3">
                  <c:v>130.15</c:v>
                </c:pt>
                <c:pt idx="4">
                  <c:v>130.15</c:v>
                </c:pt>
                <c:pt idx="5">
                  <c:v>130.15</c:v>
                </c:pt>
                <c:pt idx="6">
                  <c:v>130.15</c:v>
                </c:pt>
                <c:pt idx="7">
                  <c:v>130.15</c:v>
                </c:pt>
                <c:pt idx="8">
                  <c:v>130.15</c:v>
                </c:pt>
                <c:pt idx="9">
                  <c:v>130.15</c:v>
                </c:pt>
                <c:pt idx="10">
                  <c:v>130.15</c:v>
                </c:pt>
                <c:pt idx="11">
                  <c:v>130.15</c:v>
                </c:pt>
                <c:pt idx="12">
                  <c:v>130.15</c:v>
                </c:pt>
                <c:pt idx="13">
                  <c:v>130.15</c:v>
                </c:pt>
                <c:pt idx="14">
                  <c:v>130.15</c:v>
                </c:pt>
                <c:pt idx="15">
                  <c:v>130.15</c:v>
                </c:pt>
                <c:pt idx="16">
                  <c:v>130.15</c:v>
                </c:pt>
                <c:pt idx="17">
                  <c:v>130.15</c:v>
                </c:pt>
                <c:pt idx="18">
                  <c:v>130.15</c:v>
                </c:pt>
                <c:pt idx="19">
                  <c:v>130.15</c:v>
                </c:pt>
                <c:pt idx="20">
                  <c:v>130.15</c:v>
                </c:pt>
                <c:pt idx="21">
                  <c:v>130.15</c:v>
                </c:pt>
                <c:pt idx="22">
                  <c:v>130.15</c:v>
                </c:pt>
                <c:pt idx="23">
                  <c:v>130.15</c:v>
                </c:pt>
                <c:pt idx="24">
                  <c:v>130.15</c:v>
                </c:pt>
                <c:pt idx="25">
                  <c:v>130.15</c:v>
                </c:pt>
                <c:pt idx="26">
                  <c:v>130.15</c:v>
                </c:pt>
                <c:pt idx="27">
                  <c:v>130.15</c:v>
                </c:pt>
                <c:pt idx="28">
                  <c:v>130.15</c:v>
                </c:pt>
                <c:pt idx="29">
                  <c:v>130.15</c:v>
                </c:pt>
                <c:pt idx="30">
                  <c:v>130.15</c:v>
                </c:pt>
                <c:pt idx="31">
                  <c:v>130.15</c:v>
                </c:pt>
                <c:pt idx="32">
                  <c:v>130.15</c:v>
                </c:pt>
                <c:pt idx="33">
                  <c:v>130.15</c:v>
                </c:pt>
                <c:pt idx="34">
                  <c:v>130.15</c:v>
                </c:pt>
                <c:pt idx="35">
                  <c:v>130.15</c:v>
                </c:pt>
                <c:pt idx="36">
                  <c:v>130.15</c:v>
                </c:pt>
                <c:pt idx="37">
                  <c:v>130.15</c:v>
                </c:pt>
                <c:pt idx="38">
                  <c:v>130.15</c:v>
                </c:pt>
                <c:pt idx="39">
                  <c:v>130.15</c:v>
                </c:pt>
                <c:pt idx="40">
                  <c:v>130.15</c:v>
                </c:pt>
                <c:pt idx="41">
                  <c:v>130.15</c:v>
                </c:pt>
                <c:pt idx="42">
                  <c:v>130.15</c:v>
                </c:pt>
                <c:pt idx="43">
                  <c:v>130.15</c:v>
                </c:pt>
                <c:pt idx="44">
                  <c:v>130.15</c:v>
                </c:pt>
                <c:pt idx="45">
                  <c:v>130.15</c:v>
                </c:pt>
                <c:pt idx="46">
                  <c:v>130.15</c:v>
                </c:pt>
                <c:pt idx="47">
                  <c:v>130.15</c:v>
                </c:pt>
                <c:pt idx="48">
                  <c:v>130.15</c:v>
                </c:pt>
                <c:pt idx="49">
                  <c:v>130.15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B5-4F92-BAB4-D6DDA078A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6435336"/>
        <c:axId val="556435664"/>
      </c:lineChart>
      <c:dateAx>
        <c:axId val="5564353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435664"/>
        <c:crosses val="autoZero"/>
        <c:auto val="0"/>
        <c:lblOffset val="100"/>
        <c:baseTimeUnit val="days"/>
      </c:dateAx>
      <c:valAx>
        <c:axId val="556435664"/>
        <c:scaling>
          <c:orientation val="minMax"/>
          <c:max val="132.1"/>
          <c:min val="124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435336"/>
        <c:crossesAt val="1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solidFill>
          <a:srgbClr val="FFC0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  <a:latin typeface="Book Antiqua" panose="02040602050305030304" pitchFamily="18" charset="0"/>
              </a:rPr>
              <a:t>Отклонение вертикального размера ВВК Бустера от 3</a:t>
            </a:r>
            <a:r>
              <a:rPr lang="en-US" sz="1400" b="1" baseline="0" dirty="0">
                <a:solidFill>
                  <a:schemeClr val="tx1"/>
                </a:solidFill>
                <a:latin typeface="Book Antiqua" panose="02040602050305030304" pitchFamily="18" charset="0"/>
              </a:rPr>
              <a:t>D-</a:t>
            </a:r>
            <a:r>
              <a:rPr lang="ru-RU" sz="1400" b="1" baseline="0" dirty="0">
                <a:solidFill>
                  <a:schemeClr val="tx1"/>
                </a:solidFill>
                <a:latin typeface="Book Antiqua" panose="02040602050305030304" pitchFamily="18" charset="0"/>
              </a:rPr>
              <a:t>модели</a:t>
            </a:r>
          </a:p>
        </c:rich>
      </c:tx>
      <c:layout>
        <c:manualLayout>
          <c:xMode val="edge"/>
          <c:yMode val="edge"/>
          <c:x val="0.18016978506341677"/>
          <c:y val="1.9418114797261715E-2"/>
        </c:manualLayout>
      </c:layout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Измеренное значение</c:v>
          </c:tx>
          <c:spPr>
            <a:pattFill prst="plaid">
              <a:fgClr>
                <a:schemeClr val="accent1"/>
              </a:fgClr>
              <a:bgClr>
                <a:schemeClr val="bg1"/>
              </a:bgClr>
            </a:pattFill>
            <a:ln cmpd="sng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effectLst>
              <a:innerShdw blurRad="63500" dist="50800" dir="13500000">
                <a:srgbClr val="00B0F0">
                  <a:alpha val="50000"/>
                </a:srgbClr>
              </a:innerShdw>
            </a:effectLst>
          </c:spPr>
          <c:invertIfNegative val="0"/>
          <c:val>
            <c:numRef>
              <c:f>Лист4!$P$4:$P$53</c:f>
              <c:numCache>
                <c:formatCode>General</c:formatCode>
                <c:ptCount val="50"/>
                <c:pt idx="0">
                  <c:v>69.3</c:v>
                </c:pt>
                <c:pt idx="1">
                  <c:v>67.699999999999989</c:v>
                </c:pt>
                <c:pt idx="2">
                  <c:v>67.789999999999992</c:v>
                </c:pt>
                <c:pt idx="3">
                  <c:v>67.47</c:v>
                </c:pt>
                <c:pt idx="4">
                  <c:v>66.679999999999993</c:v>
                </c:pt>
                <c:pt idx="5">
                  <c:v>69.739999999999995</c:v>
                </c:pt>
                <c:pt idx="6">
                  <c:v>67.839999999999989</c:v>
                </c:pt>
                <c:pt idx="7">
                  <c:v>64.88</c:v>
                </c:pt>
                <c:pt idx="8">
                  <c:v>67.64</c:v>
                </c:pt>
                <c:pt idx="9">
                  <c:v>65.209999999999994</c:v>
                </c:pt>
                <c:pt idx="10">
                  <c:v>66.489999999999995</c:v>
                </c:pt>
                <c:pt idx="11">
                  <c:v>67.72999999999999</c:v>
                </c:pt>
                <c:pt idx="12">
                  <c:v>68.599999999999994</c:v>
                </c:pt>
                <c:pt idx="13">
                  <c:v>66.949999999999989</c:v>
                </c:pt>
                <c:pt idx="14">
                  <c:v>68.5</c:v>
                </c:pt>
                <c:pt idx="15">
                  <c:v>68.28</c:v>
                </c:pt>
                <c:pt idx="16">
                  <c:v>68.08</c:v>
                </c:pt>
                <c:pt idx="17">
                  <c:v>68.5</c:v>
                </c:pt>
                <c:pt idx="18">
                  <c:v>68.289999999999992</c:v>
                </c:pt>
                <c:pt idx="19">
                  <c:v>73.599999999999994</c:v>
                </c:pt>
                <c:pt idx="20">
                  <c:v>72.599999999999994</c:v>
                </c:pt>
                <c:pt idx="21">
                  <c:v>72.349999999999994</c:v>
                </c:pt>
                <c:pt idx="22">
                  <c:v>67.209999999999994</c:v>
                </c:pt>
                <c:pt idx="23">
                  <c:v>66.94</c:v>
                </c:pt>
                <c:pt idx="24">
                  <c:v>64.489999999999995</c:v>
                </c:pt>
                <c:pt idx="25">
                  <c:v>67.53</c:v>
                </c:pt>
                <c:pt idx="26">
                  <c:v>67.5</c:v>
                </c:pt>
                <c:pt idx="27">
                  <c:v>67.419999999999987</c:v>
                </c:pt>
                <c:pt idx="28">
                  <c:v>67.11999999999999</c:v>
                </c:pt>
                <c:pt idx="29">
                  <c:v>67.429999999999993</c:v>
                </c:pt>
                <c:pt idx="30">
                  <c:v>67.539999999999992</c:v>
                </c:pt>
                <c:pt idx="31">
                  <c:v>65.52</c:v>
                </c:pt>
                <c:pt idx="32">
                  <c:v>67.239999999999995</c:v>
                </c:pt>
                <c:pt idx="33">
                  <c:v>67.099999999999994</c:v>
                </c:pt>
                <c:pt idx="34">
                  <c:v>67.39</c:v>
                </c:pt>
                <c:pt idx="35">
                  <c:v>67.38</c:v>
                </c:pt>
                <c:pt idx="36">
                  <c:v>67.64</c:v>
                </c:pt>
                <c:pt idx="37">
                  <c:v>67.649999999999991</c:v>
                </c:pt>
                <c:pt idx="38">
                  <c:v>67.739999999999995</c:v>
                </c:pt>
                <c:pt idx="39">
                  <c:v>67.8</c:v>
                </c:pt>
                <c:pt idx="40">
                  <c:v>67.819999999999993</c:v>
                </c:pt>
                <c:pt idx="41">
                  <c:v>67.569999999999993</c:v>
                </c:pt>
                <c:pt idx="42">
                  <c:v>64.699999999999989</c:v>
                </c:pt>
                <c:pt idx="43">
                  <c:v>67.899999999999991</c:v>
                </c:pt>
                <c:pt idx="44">
                  <c:v>65.099999999999994</c:v>
                </c:pt>
                <c:pt idx="45">
                  <c:v>65.55</c:v>
                </c:pt>
                <c:pt idx="46">
                  <c:v>64.75</c:v>
                </c:pt>
                <c:pt idx="47">
                  <c:v>65.61</c:v>
                </c:pt>
                <c:pt idx="48">
                  <c:v>66.059999999999988</c:v>
                </c:pt>
                <c:pt idx="49">
                  <c:v>66.16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92-4031-9068-EC812FCE5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715768"/>
        <c:axId val="327707896"/>
      </c:barChart>
      <c:lineChart>
        <c:grouping val="standard"/>
        <c:varyColors val="0"/>
        <c:ser>
          <c:idx val="1"/>
          <c:order val="1"/>
          <c:tx>
            <c:v>Верхний предел допуска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Лист4!$Q$4:$Q$53</c:f>
              <c:numCache>
                <c:formatCode>General</c:formatCode>
                <c:ptCount val="50"/>
                <c:pt idx="0">
                  <c:v>68.599999999999994</c:v>
                </c:pt>
                <c:pt idx="1">
                  <c:v>68.599999999999994</c:v>
                </c:pt>
                <c:pt idx="2">
                  <c:v>68.599999999999994</c:v>
                </c:pt>
                <c:pt idx="3">
                  <c:v>68.599999999999994</c:v>
                </c:pt>
                <c:pt idx="4">
                  <c:v>68.599999999999994</c:v>
                </c:pt>
                <c:pt idx="5">
                  <c:v>68.599999999999994</c:v>
                </c:pt>
                <c:pt idx="6">
                  <c:v>68.599999999999994</c:v>
                </c:pt>
                <c:pt idx="7">
                  <c:v>68.599999999999994</c:v>
                </c:pt>
                <c:pt idx="8">
                  <c:v>68.599999999999994</c:v>
                </c:pt>
                <c:pt idx="9">
                  <c:v>68.599999999999994</c:v>
                </c:pt>
                <c:pt idx="10">
                  <c:v>68.599999999999994</c:v>
                </c:pt>
                <c:pt idx="11">
                  <c:v>68.599999999999994</c:v>
                </c:pt>
                <c:pt idx="12">
                  <c:v>68.599999999999994</c:v>
                </c:pt>
                <c:pt idx="13">
                  <c:v>68.599999999999994</c:v>
                </c:pt>
                <c:pt idx="14">
                  <c:v>68.599999999999994</c:v>
                </c:pt>
                <c:pt idx="15">
                  <c:v>68.599999999999994</c:v>
                </c:pt>
                <c:pt idx="16">
                  <c:v>68.599999999999994</c:v>
                </c:pt>
                <c:pt idx="17">
                  <c:v>68.599999999999994</c:v>
                </c:pt>
                <c:pt idx="18">
                  <c:v>68.599999999999994</c:v>
                </c:pt>
                <c:pt idx="19">
                  <c:v>68.599999999999994</c:v>
                </c:pt>
                <c:pt idx="20">
                  <c:v>68.599999999999994</c:v>
                </c:pt>
                <c:pt idx="21">
                  <c:v>68.599999999999994</c:v>
                </c:pt>
                <c:pt idx="22">
                  <c:v>68.599999999999994</c:v>
                </c:pt>
                <c:pt idx="23">
                  <c:v>68.599999999999994</c:v>
                </c:pt>
                <c:pt idx="24">
                  <c:v>68.599999999999994</c:v>
                </c:pt>
                <c:pt idx="25">
                  <c:v>68.599999999999994</c:v>
                </c:pt>
                <c:pt idx="26">
                  <c:v>68.599999999999994</c:v>
                </c:pt>
                <c:pt idx="27">
                  <c:v>68.599999999999994</c:v>
                </c:pt>
                <c:pt idx="28">
                  <c:v>68.599999999999994</c:v>
                </c:pt>
                <c:pt idx="29">
                  <c:v>68.599999999999994</c:v>
                </c:pt>
                <c:pt idx="30">
                  <c:v>68.599999999999994</c:v>
                </c:pt>
                <c:pt idx="31">
                  <c:v>68.599999999999994</c:v>
                </c:pt>
                <c:pt idx="32">
                  <c:v>68.599999999999994</c:v>
                </c:pt>
                <c:pt idx="33">
                  <c:v>68.599999999999994</c:v>
                </c:pt>
                <c:pt idx="34">
                  <c:v>68.599999999999994</c:v>
                </c:pt>
                <c:pt idx="35">
                  <c:v>68.599999999999994</c:v>
                </c:pt>
                <c:pt idx="36">
                  <c:v>68.599999999999994</c:v>
                </c:pt>
                <c:pt idx="37">
                  <c:v>68.599999999999994</c:v>
                </c:pt>
                <c:pt idx="38">
                  <c:v>68.599999999999994</c:v>
                </c:pt>
                <c:pt idx="39">
                  <c:v>68.599999999999994</c:v>
                </c:pt>
                <c:pt idx="40">
                  <c:v>68.599999999999994</c:v>
                </c:pt>
                <c:pt idx="41">
                  <c:v>68.599999999999994</c:v>
                </c:pt>
                <c:pt idx="42">
                  <c:v>68.599999999999994</c:v>
                </c:pt>
                <c:pt idx="43">
                  <c:v>68.599999999999994</c:v>
                </c:pt>
                <c:pt idx="44">
                  <c:v>68.599999999999994</c:v>
                </c:pt>
                <c:pt idx="45">
                  <c:v>68.599999999999994</c:v>
                </c:pt>
                <c:pt idx="46">
                  <c:v>68.599999999999994</c:v>
                </c:pt>
                <c:pt idx="47">
                  <c:v>68.599999999999994</c:v>
                </c:pt>
                <c:pt idx="48">
                  <c:v>68.599999999999994</c:v>
                </c:pt>
                <c:pt idx="49">
                  <c:v>68.599999999999994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92-4031-9068-EC812FCE5620}"/>
            </c:ext>
          </c:extLst>
        </c:ser>
        <c:ser>
          <c:idx val="2"/>
          <c:order val="2"/>
          <c:tx>
            <c:v>Нижний предел допуска</c:v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val>
            <c:numRef>
              <c:f>Лист4!$R$4:$R$53</c:f>
              <c:numCache>
                <c:formatCode>General</c:formatCode>
                <c:ptCount val="50"/>
                <c:pt idx="0">
                  <c:v>68.5</c:v>
                </c:pt>
                <c:pt idx="1">
                  <c:v>68.5</c:v>
                </c:pt>
                <c:pt idx="2">
                  <c:v>68.5</c:v>
                </c:pt>
                <c:pt idx="3">
                  <c:v>68.5</c:v>
                </c:pt>
                <c:pt idx="4">
                  <c:v>68.5</c:v>
                </c:pt>
                <c:pt idx="5">
                  <c:v>68.5</c:v>
                </c:pt>
                <c:pt idx="6">
                  <c:v>68.5</c:v>
                </c:pt>
                <c:pt idx="7">
                  <c:v>68.5</c:v>
                </c:pt>
                <c:pt idx="8">
                  <c:v>68.5</c:v>
                </c:pt>
                <c:pt idx="9">
                  <c:v>68.5</c:v>
                </c:pt>
                <c:pt idx="10">
                  <c:v>68.5</c:v>
                </c:pt>
                <c:pt idx="11">
                  <c:v>68.5</c:v>
                </c:pt>
                <c:pt idx="12">
                  <c:v>68.5</c:v>
                </c:pt>
                <c:pt idx="13">
                  <c:v>68.5</c:v>
                </c:pt>
                <c:pt idx="14">
                  <c:v>68.5</c:v>
                </c:pt>
                <c:pt idx="15">
                  <c:v>68.5</c:v>
                </c:pt>
                <c:pt idx="16">
                  <c:v>68.5</c:v>
                </c:pt>
                <c:pt idx="17">
                  <c:v>68.5</c:v>
                </c:pt>
                <c:pt idx="18">
                  <c:v>68.5</c:v>
                </c:pt>
                <c:pt idx="19">
                  <c:v>68.5</c:v>
                </c:pt>
                <c:pt idx="20">
                  <c:v>68.5</c:v>
                </c:pt>
                <c:pt idx="21">
                  <c:v>68.5</c:v>
                </c:pt>
                <c:pt idx="22">
                  <c:v>68.5</c:v>
                </c:pt>
                <c:pt idx="23">
                  <c:v>68.5</c:v>
                </c:pt>
                <c:pt idx="24">
                  <c:v>68.5</c:v>
                </c:pt>
                <c:pt idx="25">
                  <c:v>68.5</c:v>
                </c:pt>
                <c:pt idx="26">
                  <c:v>68.5</c:v>
                </c:pt>
                <c:pt idx="27">
                  <c:v>68.5</c:v>
                </c:pt>
                <c:pt idx="28">
                  <c:v>68.5</c:v>
                </c:pt>
                <c:pt idx="29">
                  <c:v>68.5</c:v>
                </c:pt>
                <c:pt idx="30">
                  <c:v>68.5</c:v>
                </c:pt>
                <c:pt idx="31">
                  <c:v>68.5</c:v>
                </c:pt>
                <c:pt idx="32">
                  <c:v>68.5</c:v>
                </c:pt>
                <c:pt idx="33">
                  <c:v>68.5</c:v>
                </c:pt>
                <c:pt idx="34">
                  <c:v>68.5</c:v>
                </c:pt>
                <c:pt idx="35">
                  <c:v>68.5</c:v>
                </c:pt>
                <c:pt idx="36">
                  <c:v>68.5</c:v>
                </c:pt>
                <c:pt idx="37">
                  <c:v>68.5</c:v>
                </c:pt>
                <c:pt idx="38">
                  <c:v>68.5</c:v>
                </c:pt>
                <c:pt idx="39">
                  <c:v>68.5</c:v>
                </c:pt>
                <c:pt idx="40">
                  <c:v>68.5</c:v>
                </c:pt>
                <c:pt idx="41">
                  <c:v>68.5</c:v>
                </c:pt>
                <c:pt idx="42">
                  <c:v>68.5</c:v>
                </c:pt>
                <c:pt idx="43">
                  <c:v>68.5</c:v>
                </c:pt>
                <c:pt idx="44">
                  <c:v>68.5</c:v>
                </c:pt>
                <c:pt idx="45">
                  <c:v>68.5</c:v>
                </c:pt>
                <c:pt idx="46">
                  <c:v>68.5</c:v>
                </c:pt>
                <c:pt idx="47">
                  <c:v>68.5</c:v>
                </c:pt>
                <c:pt idx="48">
                  <c:v>68.5</c:v>
                </c:pt>
                <c:pt idx="49">
                  <c:v>68.5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92-4031-9068-EC812FCE5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7715768"/>
        <c:axId val="327707896"/>
      </c:lineChart>
      <c:catAx>
        <c:axId val="3277157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707896"/>
        <c:crossesAt val="64"/>
        <c:auto val="1"/>
        <c:lblAlgn val="ctr"/>
        <c:lblOffset val="100"/>
        <c:noMultiLvlLbl val="0"/>
      </c:catAx>
      <c:valAx>
        <c:axId val="327707896"/>
        <c:scaling>
          <c:orientation val="minMax"/>
          <c:max val="72.400000000000006"/>
          <c:min val="64.40000000000000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7157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rgbClr val="FFC000"/>
        </a:solidFill>
        <a:ln>
          <a:noFill/>
        </a:ln>
        <a:effectLst>
          <a:outerShdw blurRad="50800" dist="50800" dir="5400000" algn="ctr" rotWithShape="0">
            <a:schemeClr val="bg1"/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0.96178</cdr:x>
      <cdr:y>0.61483</cdr:y>
    </cdr:from>
    <cdr:to>
      <cdr:x>0.98444</cdr:x>
      <cdr:y>0.70136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10574927" y="3975735"/>
          <a:ext cx="539387" cy="252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</a:rPr>
            <a:t>0,04</a:t>
          </a:r>
          <a:r>
            <a:rPr lang="ru-RU" sz="1800" b="1" dirty="0" smtClean="0"/>
            <a:t> мм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0.91795</cdr:x>
      <cdr:y>0.59518</cdr:y>
    </cdr:from>
    <cdr:to>
      <cdr:x>1</cdr:x>
      <cdr:y>0.74188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18074" y="37098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BA34-3846-4470-8C77-4305825F9F2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53C9-2852-4D63-8997-0FF1ACF7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9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BA34-3846-4470-8C77-4305825F9F2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53C9-2852-4D63-8997-0FF1ACF7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9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BA34-3846-4470-8C77-4305825F9F2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53C9-2852-4D63-8997-0FF1ACF7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82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BA34-3846-4470-8C77-4305825F9F2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53C9-2852-4D63-8997-0FF1ACF7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1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BA34-3846-4470-8C77-4305825F9F2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53C9-2852-4D63-8997-0FF1ACF7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7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BA34-3846-4470-8C77-4305825F9F2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53C9-2852-4D63-8997-0FF1ACF7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4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BA34-3846-4470-8C77-4305825F9F2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53C9-2852-4D63-8997-0FF1ACF7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4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BA34-3846-4470-8C77-4305825F9F2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53C9-2852-4D63-8997-0FF1ACF7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9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BA34-3846-4470-8C77-4305825F9F2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53C9-2852-4D63-8997-0FF1ACF7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7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BA34-3846-4470-8C77-4305825F9F2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53C9-2852-4D63-8997-0FF1ACF7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23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BA34-3846-4470-8C77-4305825F9F2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53C9-2852-4D63-8997-0FF1ACF7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1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ABA34-3846-4470-8C77-4305825F9F20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53C9-2852-4D63-8997-0FF1ACF77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9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FFFF00"/>
            </a:gs>
            <a:gs pos="57000">
              <a:srgbClr val="92D050"/>
            </a:gs>
            <a:gs pos="81000">
              <a:srgbClr val="00B0F0"/>
            </a:gs>
            <a:gs pos="98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829" y="800146"/>
            <a:ext cx="9605553" cy="45295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Контроль геометрии структурных элементов Бустера и выставление </a:t>
            </a:r>
            <a:br>
              <a:rPr lang="ru-RU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их при сборке магнитно-криостатной системы</a:t>
            </a:r>
            <a:endParaRPr lang="ru-RU" sz="5200" b="1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3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360548"/>
              </p:ext>
            </p:extLst>
          </p:nvPr>
        </p:nvGraphicFramePr>
        <p:xfrm>
          <a:off x="721360" y="0"/>
          <a:ext cx="11338560" cy="6786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203200" y="457200"/>
            <a:ext cx="518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1600" y="6238240"/>
            <a:ext cx="61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3200" y="3200400"/>
            <a:ext cx="518160" cy="1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36880" y="457200"/>
            <a:ext cx="20320" cy="27635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36880" y="3220720"/>
            <a:ext cx="0" cy="30175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-92195" y="1593335"/>
            <a:ext cx="85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мм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7087" y="4750155"/>
            <a:ext cx="71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01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68" y="147411"/>
            <a:ext cx="10515600" cy="6711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ВВК квадрупольной линзы Бустера</a:t>
            </a:r>
            <a:br>
              <a:rPr lang="ru-RU" sz="36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</a:br>
            <a:r>
              <a:rPr lang="ru-RU" sz="2400" b="1" i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Контроль </a:t>
            </a:r>
            <a:r>
              <a:rPr lang="ru-RU" sz="24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поперечного размера: сравнение с 3D моделью</a:t>
            </a:r>
            <a:r>
              <a:rPr lang="ru-RU" sz="2400" i="1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734" t="30338" r="15871" b="35653"/>
          <a:stretch/>
        </p:blipFill>
        <p:spPr>
          <a:xfrm>
            <a:off x="2191553" y="944880"/>
            <a:ext cx="7650480" cy="1553199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8870" y="2365555"/>
            <a:ext cx="97448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7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997337" y="2974954"/>
            <a:ext cx="2264228" cy="161979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162561"/>
            <a:ext cx="10343606" cy="113163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 Antiqua" panose="02040602050305030304" pitchFamily="18" charset="0"/>
              </a:rPr>
              <a:t>Выставление элементов магнитно-криостатной системы Бустера </a:t>
            </a:r>
            <a:endParaRPr lang="ru-RU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357760"/>
              </p:ext>
            </p:extLst>
          </p:nvPr>
        </p:nvGraphicFramePr>
        <p:xfrm>
          <a:off x="441957" y="1759900"/>
          <a:ext cx="2828109" cy="1932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109">
                  <a:extLst>
                    <a:ext uri="{9D8B030D-6E8A-4147-A177-3AD203B41FA5}">
                      <a16:colId xmlns:a16="http://schemas.microsoft.com/office/drawing/2014/main" val="2621389486"/>
                    </a:ext>
                  </a:extLst>
                </a:gridCol>
              </a:tblGrid>
              <a:tr h="19325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Создан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ие опорной сети Бустера</a:t>
                      </a:r>
                      <a:endParaRPr lang="ru-RU" sz="2400" baseline="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4804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53842"/>
              </p:ext>
            </p:extLst>
          </p:nvPr>
        </p:nvGraphicFramePr>
        <p:xfrm>
          <a:off x="441957" y="4005138"/>
          <a:ext cx="2828109" cy="230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109">
                  <a:extLst>
                    <a:ext uri="{9D8B030D-6E8A-4147-A177-3AD203B41FA5}">
                      <a16:colId xmlns:a16="http://schemas.microsoft.com/office/drawing/2014/main" val="3399742142"/>
                    </a:ext>
                  </a:extLst>
                </a:gridCol>
              </a:tblGrid>
              <a:tr h="23022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Сборка и подготовка к монтажу магнитных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Book Antiqua" panose="02040602050305030304" pitchFamily="18" charset="0"/>
                        </a:rPr>
                        <a:t> модулей</a:t>
                      </a:r>
                      <a:endParaRPr lang="ru-RU" sz="2400" dirty="0">
                        <a:solidFill>
                          <a:schemeClr val="tx1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162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10743" y="2974954"/>
            <a:ext cx="2290354" cy="1619795"/>
          </a:xfrm>
          <a:prstGeom prst="rect">
            <a:avLst/>
          </a:prstGeom>
          <a:solidFill>
            <a:srgbClr val="F3850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 Antiqua" panose="02040602050305030304" pitchFamily="18" charset="0"/>
              </a:rPr>
              <a:t>Монтаж и юстировка магнитов в кольце ускорителя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2171" y="3430908"/>
            <a:ext cx="2229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Book Antiqua" panose="02040602050305030304" pitchFamily="18" charset="0"/>
              </a:rPr>
              <a:t>Контрольная съемка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57805" y="2974954"/>
            <a:ext cx="2185852" cy="161979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Геодезическое сопровождение ускорителя</a:t>
            </a:r>
            <a:endParaRPr lang="ru-RU" sz="2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>
            <a:off x="3243942" y="2726167"/>
            <a:ext cx="1066801" cy="1058685"/>
          </a:xfrm>
          <a:prstGeom prst="bentConnector3">
            <a:avLst>
              <a:gd name="adj1" fmla="val 39388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flipV="1">
            <a:off x="3296192" y="4005138"/>
            <a:ext cx="1014551" cy="784540"/>
          </a:xfrm>
          <a:prstGeom prst="bentConnector3">
            <a:avLst>
              <a:gd name="adj1" fmla="val 37125"/>
            </a:avLst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3"/>
          </p:cNvCxnSpPr>
          <p:nvPr/>
        </p:nvCxnSpPr>
        <p:spPr>
          <a:xfrm flipV="1">
            <a:off x="6601097" y="3784851"/>
            <a:ext cx="396240" cy="1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9" idx="3"/>
            <a:endCxn id="10" idx="1"/>
          </p:cNvCxnSpPr>
          <p:nvPr/>
        </p:nvCxnSpPr>
        <p:spPr>
          <a:xfrm>
            <a:off x="9261565" y="3784852"/>
            <a:ext cx="396240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12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421" y="180592"/>
            <a:ext cx="10515600" cy="518795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>Создание опорной сети Бустера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26" y="1188720"/>
            <a:ext cx="11568656" cy="53340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>
                <a:latin typeface="Book Antiqua" panose="02040602050305030304" pitchFamily="18" charset="0"/>
              </a:rPr>
              <a:t>Задание системы координат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latin typeface="Book Antiqua" panose="02040602050305030304" pitchFamily="18" charset="0"/>
              </a:rPr>
              <a:t>Бустера</a:t>
            </a:r>
            <a:r>
              <a:rPr lang="ru-RU" dirty="0">
                <a:latin typeface="Book Antiqua" panose="02040602050305030304" pitchFamily="18" charset="0"/>
              </a:rPr>
              <a:t> </a:t>
            </a:r>
            <a:r>
              <a:rPr lang="ru-RU" dirty="0" smtClean="0">
                <a:latin typeface="Book Antiqua" panose="02040602050305030304" pitchFamily="18" charset="0"/>
              </a:rPr>
              <a:t>(СК-ИК)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 smtClean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dirty="0" smtClean="0">
                <a:latin typeface="Book Antiqua" panose="02040602050305030304" pitchFamily="18" charset="0"/>
              </a:rPr>
              <a:t>Начало О(0,0,0) –геометрический центр Бустера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Book Antiqua" panose="02040602050305030304" pitchFamily="18" charset="0"/>
              </a:rPr>
              <a:t> на высоте отражателя, установленного в реперную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Book Antiqua" panose="02040602050305030304" pitchFamily="18" charset="0"/>
              </a:rPr>
              <a:t> точку 1</a:t>
            </a:r>
            <a:r>
              <a:rPr lang="en-US" sz="1800" dirty="0" smtClean="0">
                <a:latin typeface="Book Antiqua" panose="02040602050305030304" pitchFamily="18" charset="0"/>
              </a:rPr>
              <a:t>p</a:t>
            </a:r>
            <a:r>
              <a:rPr lang="ru-RU" sz="1800" dirty="0" smtClean="0">
                <a:latin typeface="Book Antiqua" panose="02040602050305030304" pitchFamily="18" charset="0"/>
              </a:rPr>
              <a:t>4 (уровень условного </a:t>
            </a:r>
            <a:r>
              <a:rPr lang="ru-RU" sz="1800" dirty="0" smtClean="0">
                <a:latin typeface="Book Antiqua" panose="02040602050305030304" pitchFamily="18" charset="0"/>
              </a:rPr>
              <a:t>пол</a:t>
            </a:r>
            <a:r>
              <a:rPr lang="ru-RU" sz="1800" dirty="0">
                <a:latin typeface="Book Antiqua" panose="02040602050305030304" pitchFamily="18" charset="0"/>
              </a:rPr>
              <a:t>а</a:t>
            </a:r>
            <a:r>
              <a:rPr lang="ru-RU" sz="1800" dirty="0" smtClean="0">
                <a:latin typeface="Book Antiqua" panose="02040602050305030304" pitchFamily="18" charset="0"/>
              </a:rPr>
              <a:t> </a:t>
            </a:r>
            <a:r>
              <a:rPr lang="ru-RU" sz="1800" dirty="0" smtClean="0">
                <a:latin typeface="Book Antiqua" panose="02040602050305030304" pitchFamily="18" charset="0"/>
              </a:rPr>
              <a:t>тоннеля Бустера)</a:t>
            </a:r>
          </a:p>
          <a:p>
            <a:pPr>
              <a:lnSpc>
                <a:spcPct val="100000"/>
              </a:lnSpc>
            </a:pPr>
            <a:r>
              <a:rPr lang="ru-RU" sz="1800" dirty="0" smtClean="0">
                <a:latin typeface="Book Antiqua" panose="02040602050305030304" pitchFamily="18" charset="0"/>
              </a:rPr>
              <a:t>Ось Х направлена в центр 1-го прямолинейного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Book Antiqua" panose="02040602050305030304" pitchFamily="18" charset="0"/>
              </a:rPr>
              <a:t> промежутка Бустера (инжекционный промежуток)</a:t>
            </a:r>
          </a:p>
          <a:p>
            <a:pPr>
              <a:lnSpc>
                <a:spcPct val="100000"/>
              </a:lnSpc>
            </a:pPr>
            <a:r>
              <a:rPr lang="ru-RU" sz="1800" dirty="0">
                <a:latin typeface="Book Antiqua" panose="02040602050305030304" pitchFamily="18" charset="0"/>
              </a:rPr>
              <a:t>О</a:t>
            </a:r>
            <a:r>
              <a:rPr lang="ru-RU" sz="1800" dirty="0" smtClean="0">
                <a:latin typeface="Book Antiqua" panose="02040602050305030304" pitchFamily="18" charset="0"/>
              </a:rPr>
              <a:t>сь </a:t>
            </a:r>
            <a:r>
              <a:rPr lang="ru-RU" sz="1800" dirty="0">
                <a:latin typeface="Book Antiqua" panose="02040602050305030304" pitchFamily="18" charset="0"/>
              </a:rPr>
              <a:t>Z </a:t>
            </a:r>
            <a:r>
              <a:rPr lang="ru-RU" sz="1800" dirty="0" smtClean="0">
                <a:latin typeface="Book Antiqua" panose="02040602050305030304" pitchFamily="18" charset="0"/>
              </a:rPr>
              <a:t>направлена </a:t>
            </a:r>
            <a:r>
              <a:rPr lang="ru-RU" sz="1800" dirty="0">
                <a:latin typeface="Book Antiqua" panose="02040602050305030304" pitchFamily="18" charset="0"/>
              </a:rPr>
              <a:t>вверх </a:t>
            </a:r>
            <a:r>
              <a:rPr lang="ru-RU" sz="1800" dirty="0" smtClean="0">
                <a:latin typeface="Book Antiqua" panose="02040602050305030304" pitchFamily="18" charset="0"/>
              </a:rPr>
              <a:t>перпендикулярно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Book Antiqua" panose="02040602050305030304" pitchFamily="18" charset="0"/>
              </a:rPr>
              <a:t> </a:t>
            </a:r>
            <a:r>
              <a:rPr lang="ru-RU" sz="1800" dirty="0">
                <a:latin typeface="Book Antiqua" panose="02040602050305030304" pitchFamily="18" charset="0"/>
              </a:rPr>
              <a:t>горизонту </a:t>
            </a:r>
            <a:endParaRPr lang="ru-RU" sz="1800" dirty="0" smtClean="0">
              <a:latin typeface="Book Antiqua" panose="0204060205030503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dirty="0" smtClean="0">
                <a:latin typeface="Book Antiqua" panose="02040602050305030304" pitchFamily="18" charset="0"/>
              </a:rPr>
              <a:t>Ось </a:t>
            </a:r>
            <a:r>
              <a:rPr lang="ru-RU" sz="1800" dirty="0">
                <a:latin typeface="Book Antiqua" panose="02040602050305030304" pitchFamily="18" charset="0"/>
              </a:rPr>
              <a:t>Y </a:t>
            </a:r>
            <a:r>
              <a:rPr lang="ru-RU" sz="1800" dirty="0" smtClean="0">
                <a:latin typeface="Book Antiqua" panose="02040602050305030304" pitchFamily="18" charset="0"/>
              </a:rPr>
              <a:t>дополняет </a:t>
            </a:r>
            <a:r>
              <a:rPr lang="ru-RU" sz="1800" dirty="0">
                <a:latin typeface="Book Antiqua" panose="02040602050305030304" pitchFamily="18" charset="0"/>
              </a:rPr>
              <a:t>систему координат до </a:t>
            </a:r>
            <a:r>
              <a:rPr lang="ru-RU" sz="1800" dirty="0" smtClean="0">
                <a:latin typeface="Book Antiqua" panose="02040602050305030304" pitchFamily="18" charset="0"/>
              </a:rPr>
              <a:t>правой</a:t>
            </a:r>
          </a:p>
          <a:p>
            <a:pPr marL="0" indent="0">
              <a:buNone/>
            </a:pP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21" y="1018381"/>
            <a:ext cx="5925503" cy="5674677"/>
          </a:xfrm>
          <a:prstGeom prst="rect">
            <a:avLst/>
          </a:prstGeom>
          <a:noFill/>
        </p:spPr>
      </p:pic>
      <p:grpSp>
        <p:nvGrpSpPr>
          <p:cNvPr id="30" name="Группа 29"/>
          <p:cNvGrpSpPr/>
          <p:nvPr/>
        </p:nvGrpSpPr>
        <p:grpSpPr>
          <a:xfrm>
            <a:off x="6530652" y="1357265"/>
            <a:ext cx="4865369" cy="4828541"/>
            <a:chOff x="0" y="0"/>
            <a:chExt cx="4865427" cy="4828919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832514" y="2415653"/>
              <a:ext cx="1603612" cy="197965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grpSp>
          <p:nvGrpSpPr>
            <p:cNvPr id="32" name="Группа 31"/>
            <p:cNvGrpSpPr/>
            <p:nvPr/>
          </p:nvGrpSpPr>
          <p:grpSpPr>
            <a:xfrm>
              <a:off x="0" y="0"/>
              <a:ext cx="4865427" cy="4828919"/>
              <a:chOff x="0" y="0"/>
              <a:chExt cx="4865427" cy="4828919"/>
            </a:xfrm>
          </p:grpSpPr>
          <p:grpSp>
            <p:nvGrpSpPr>
              <p:cNvPr id="36" name="Группа 35"/>
              <p:cNvGrpSpPr/>
              <p:nvPr/>
            </p:nvGrpSpPr>
            <p:grpSpPr>
              <a:xfrm>
                <a:off x="0" y="0"/>
                <a:ext cx="4865427" cy="4828919"/>
                <a:chOff x="0" y="0"/>
                <a:chExt cx="4865427" cy="4828919"/>
              </a:xfrm>
            </p:grpSpPr>
            <p:sp>
              <p:nvSpPr>
                <p:cNvPr id="44" name="Дуга 43"/>
                <p:cNvSpPr/>
                <p:nvPr/>
              </p:nvSpPr>
              <p:spPr>
                <a:xfrm rot="16200000">
                  <a:off x="6824" y="0"/>
                  <a:ext cx="4269105" cy="4269105"/>
                </a:xfrm>
                <a:prstGeom prst="arc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dash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Дуга 44"/>
                <p:cNvSpPr/>
                <p:nvPr/>
              </p:nvSpPr>
              <p:spPr>
                <a:xfrm>
                  <a:off x="593678" y="0"/>
                  <a:ext cx="4269105" cy="4269105"/>
                </a:xfrm>
                <a:prstGeom prst="arc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dash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6" name="Дуга 45"/>
                <p:cNvSpPr/>
                <p:nvPr/>
              </p:nvSpPr>
              <p:spPr>
                <a:xfrm rot="5400000">
                  <a:off x="586854" y="552734"/>
                  <a:ext cx="4269105" cy="4269105"/>
                </a:xfrm>
                <a:prstGeom prst="arc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dash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7" name="Дуга 46"/>
                <p:cNvSpPr/>
                <p:nvPr/>
              </p:nvSpPr>
              <p:spPr>
                <a:xfrm rot="10800000">
                  <a:off x="0" y="559558"/>
                  <a:ext cx="4269361" cy="4269361"/>
                </a:xfrm>
                <a:prstGeom prst="arc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dash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>
                  <a:off x="2190466" y="4824483"/>
                  <a:ext cx="541643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dash"/>
                </a:ln>
                <a:effectLst/>
              </p:spPr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4865427" y="2197289"/>
                  <a:ext cx="0" cy="42899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dash"/>
                </a:ln>
                <a:effectLst/>
              </p:spPr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6824" y="2190465"/>
                  <a:ext cx="0" cy="42899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dash"/>
                </a:ln>
                <a:effectLst/>
              </p:spPr>
            </p:cxn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2204114" y="0"/>
                  <a:ext cx="541643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dash"/>
                </a:ln>
                <a:effectLst/>
              </p:spPr>
            </p:cxn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2081084" y="1433014"/>
                <a:ext cx="1563069" cy="1176261"/>
                <a:chOff x="416057" y="0"/>
                <a:chExt cx="1563069" cy="1176261"/>
              </a:xfrm>
            </p:grpSpPr>
            <p:cxnSp>
              <p:nvCxnSpPr>
                <p:cNvPr id="38" name="Прямая со стрелкой 37"/>
                <p:cNvCxnSpPr/>
                <p:nvPr/>
              </p:nvCxnSpPr>
              <p:spPr>
                <a:xfrm>
                  <a:off x="764275" y="982639"/>
                  <a:ext cx="106512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tailEnd type="triangle"/>
                </a:ln>
                <a:effectLst/>
              </p:spPr>
            </p:cxnSp>
            <p:cxnSp>
              <p:nvCxnSpPr>
                <p:cNvPr id="39" name="Прямая со стрелкой 38"/>
                <p:cNvCxnSpPr/>
                <p:nvPr/>
              </p:nvCxnSpPr>
              <p:spPr>
                <a:xfrm flipV="1">
                  <a:off x="764275" y="116006"/>
                  <a:ext cx="0" cy="867507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B05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40" name="Овал 39"/>
                <p:cNvSpPr/>
                <p:nvPr/>
              </p:nvSpPr>
              <p:spPr>
                <a:xfrm flipV="1">
                  <a:off x="743803" y="962168"/>
                  <a:ext cx="45720" cy="45720"/>
                </a:xfrm>
                <a:prstGeom prst="ellipse">
                  <a:avLst/>
                </a:prstGeom>
                <a:solidFill>
                  <a:srgbClr val="002060"/>
                </a:solidFill>
                <a:ln w="381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624084" y="593678"/>
                  <a:ext cx="355042" cy="4119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800" b="1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484496" y="0"/>
                  <a:ext cx="355042" cy="4119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800" b="1">
                      <a:solidFill>
                        <a:srgbClr val="00B05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Y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416057" y="764279"/>
                  <a:ext cx="355042" cy="4119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1800" b="1">
                      <a:solidFill>
                        <a:srgbClr val="0070C0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Z</a:t>
                  </a:r>
                  <a:endParaRPr lang="ru-RU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33" name="Прямая со стрелкой 32"/>
            <p:cNvCxnSpPr/>
            <p:nvPr/>
          </p:nvCxnSpPr>
          <p:spPr>
            <a:xfrm>
              <a:off x="3063923" y="3384644"/>
              <a:ext cx="934871" cy="989463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tailEnd type="triangle" w="lg" len="lg"/>
            </a:ln>
            <a:effectLst/>
          </p:spPr>
        </p:cxnSp>
        <p:sp>
          <p:nvSpPr>
            <p:cNvPr id="34" name="Надпись 2"/>
            <p:cNvSpPr txBox="1">
              <a:spLocks noChangeArrowheads="1"/>
            </p:cNvSpPr>
            <p:nvPr/>
          </p:nvSpPr>
          <p:spPr bwMode="auto">
            <a:xfrm>
              <a:off x="2207665" y="3088748"/>
              <a:ext cx="1791129" cy="46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Равновесная орбита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Надпись 2"/>
            <p:cNvSpPr txBox="1">
              <a:spLocks noChangeArrowheads="1"/>
            </p:cNvSpPr>
            <p:nvPr/>
          </p:nvSpPr>
          <p:spPr bwMode="auto">
            <a:xfrm rot="18475969">
              <a:off x="1593376" y="2910384"/>
              <a:ext cx="390077" cy="286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31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200" y="3405051"/>
            <a:ext cx="10516511" cy="557349"/>
          </a:xfrm>
          <a:prstGeom prst="rec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" y="256902"/>
            <a:ext cx="10516511" cy="85961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111" y="853442"/>
            <a:ext cx="10515600" cy="5669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2. Создание каталога координат точек опорной сети в системе координат СК-ИК.</a:t>
            </a: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3. Задание идеальной замкнутой орбиты в СК-ИК.</a:t>
            </a:r>
          </a:p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4. Создание каталога координат реперных элементов СП-магнитов в СК-ИК.</a:t>
            </a:r>
          </a:p>
          <a:p>
            <a:pPr marL="0" indent="0">
              <a:buNone/>
            </a:pPr>
            <a:endParaRPr lang="ru-RU" sz="3200" dirty="0" smtClean="0">
              <a:solidFill>
                <a:prstClr val="black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prstClr val="black"/>
                </a:solidFill>
                <a:latin typeface="Book Antiqua" panose="02040602050305030304" pitchFamily="18" charset="0"/>
                <a:ea typeface="+mj-ea"/>
                <a:cs typeface="+mj-cs"/>
              </a:rPr>
              <a:t>Сборка </a:t>
            </a:r>
            <a:r>
              <a:rPr lang="ru-RU" sz="3200" dirty="0">
                <a:solidFill>
                  <a:prstClr val="black"/>
                </a:solidFill>
                <a:latin typeface="Book Antiqua" panose="02040602050305030304" pitchFamily="18" charset="0"/>
                <a:ea typeface="+mj-ea"/>
                <a:cs typeface="+mj-cs"/>
              </a:rPr>
              <a:t>и подготовка к монтажу магнитных модулей</a:t>
            </a:r>
            <a:r>
              <a:rPr lang="ru-RU" sz="4000" dirty="0">
                <a:solidFill>
                  <a:prstClr val="black"/>
                </a:solidFill>
                <a:latin typeface="Book Antiqua" panose="02040602050305030304" pitchFamily="18" charset="0"/>
                <a:ea typeface="+mj-ea"/>
                <a:cs typeface="+mj-cs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Book Antiqua" panose="02040602050305030304" pitchFamily="18" charset="0"/>
                <a:ea typeface="+mj-ea"/>
                <a:cs typeface="+mj-cs"/>
              </a:rPr>
            </a:br>
            <a:endParaRPr lang="ru-RU" sz="4000" dirty="0" smtClean="0">
              <a:solidFill>
                <a:prstClr val="black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  <a:ea typeface="+mj-ea"/>
                <a:cs typeface="+mj-cs"/>
              </a:rPr>
              <a:t>1</a:t>
            </a:r>
            <a:r>
              <a:rPr lang="ru-RU" sz="4000" dirty="0" smtClean="0">
                <a:solidFill>
                  <a:prstClr val="black"/>
                </a:solidFill>
                <a:latin typeface="Book Antiqua" panose="02040602050305030304" pitchFamily="18" charset="0"/>
                <a:ea typeface="+mj-ea"/>
                <a:cs typeface="+mj-cs"/>
              </a:rPr>
              <a:t>.</a:t>
            </a:r>
            <a:r>
              <a:rPr lang="ru-RU" dirty="0" smtClean="0">
                <a:latin typeface="Book Antiqua" panose="02040602050305030304" pitchFamily="18" charset="0"/>
              </a:rPr>
              <a:t> Определение угла </a:t>
            </a:r>
            <a:r>
              <a:rPr lang="ru-RU" sz="3200" b="1" dirty="0">
                <a:latin typeface="Book Antiqua" panose="02040602050305030304" pitchFamily="18" charset="0"/>
              </a:rPr>
              <a:t>α</a:t>
            </a:r>
            <a:r>
              <a:rPr lang="ru-RU" b="1" dirty="0">
                <a:latin typeface="Book Antiqua" panose="02040602050305030304" pitchFamily="18" charset="0"/>
              </a:rPr>
              <a:t> </a:t>
            </a:r>
            <a:r>
              <a:rPr lang="ru-RU" dirty="0">
                <a:latin typeface="Book Antiqua" panose="02040602050305030304" pitchFamily="18" charset="0"/>
              </a:rPr>
              <a:t>для каждого дипольного магнита и </a:t>
            </a:r>
            <a:r>
              <a:rPr lang="ru-RU" b="1" i="1" dirty="0">
                <a:latin typeface="Book Antiqua" panose="02040602050305030304" pitchFamily="18" charset="0"/>
              </a:rPr>
              <a:t>Δ</a:t>
            </a:r>
            <a:r>
              <a:rPr lang="en-US" b="1" i="1" dirty="0">
                <a:latin typeface="Book Antiqua" panose="02040602050305030304" pitchFamily="18" charset="0"/>
              </a:rPr>
              <a:t>X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b="1" i="1" dirty="0">
                <a:latin typeface="Book Antiqua" panose="02040602050305030304" pitchFamily="18" charset="0"/>
              </a:rPr>
              <a:t>Δ</a:t>
            </a:r>
            <a:r>
              <a:rPr lang="en-US" b="1" i="1" dirty="0">
                <a:latin typeface="Book Antiqua" panose="02040602050305030304" pitchFamily="18" charset="0"/>
              </a:rPr>
              <a:t>Y </a:t>
            </a:r>
            <a:r>
              <a:rPr lang="ru-RU" dirty="0">
                <a:latin typeface="Book Antiqua" panose="02040602050305030304" pitchFamily="18" charset="0"/>
              </a:rPr>
              <a:t>для дублетов </a:t>
            </a:r>
            <a:r>
              <a:rPr lang="ru-RU" dirty="0" smtClean="0">
                <a:latin typeface="Book Antiqua" panose="02040602050305030304" pitchFamily="18" charset="0"/>
              </a:rPr>
              <a:t>линз на </a:t>
            </a:r>
            <a:r>
              <a:rPr lang="ru-RU" dirty="0">
                <a:latin typeface="Book Antiqua" panose="02040602050305030304" pitchFamily="18" charset="0"/>
              </a:rPr>
              <a:t>основании магнитных измерений . Указанные параметры определяются относительно геометрии апертуры ярма магнита.</a:t>
            </a:r>
          </a:p>
          <a:p>
            <a:pPr marL="0" indent="0">
              <a:buNone/>
            </a:pPr>
            <a:endParaRPr lang="ru-RU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7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87382"/>
            <a:ext cx="10839994" cy="644435"/>
          </a:xfrm>
          <a:solidFill>
            <a:srgbClr val="9933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Book Antiqua" panose="02040602050305030304" pitchFamily="18" charset="0"/>
              </a:rPr>
              <a:t/>
            </a:r>
            <a:br>
              <a:rPr lang="ru-RU" sz="3600" dirty="0" smtClean="0">
                <a:latin typeface="Book Antiqua" panose="02040602050305030304" pitchFamily="18" charset="0"/>
              </a:rPr>
            </a:br>
            <a:r>
              <a:rPr lang="ru-RU" sz="3600" dirty="0" smtClean="0">
                <a:latin typeface="Book Antiqua" panose="02040602050305030304" pitchFamily="18" charset="0"/>
              </a:rPr>
              <a:t>Сборка </a:t>
            </a:r>
            <a:r>
              <a:rPr lang="ru-RU" sz="3600" dirty="0">
                <a:latin typeface="Book Antiqua" panose="02040602050305030304" pitchFamily="18" charset="0"/>
              </a:rPr>
              <a:t>и подготовка к монтажу магнитных модулей</a:t>
            </a:r>
            <a:r>
              <a:rPr lang="ru-RU" dirty="0">
                <a:latin typeface="Book Antiqua" panose="02040602050305030304" pitchFamily="18" charset="0"/>
              </a:rPr>
              <a:t/>
            </a:r>
            <a:br>
              <a:rPr lang="ru-RU" dirty="0">
                <a:latin typeface="Book Antiqua" panose="0204060205030503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8" y="1005841"/>
            <a:ext cx="10839995" cy="50579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2. Определение координат </a:t>
            </a:r>
            <a:r>
              <a:rPr lang="ru-RU" dirty="0">
                <a:latin typeface="Book Antiqua" panose="02040602050305030304" pitchFamily="18" charset="0"/>
              </a:rPr>
              <a:t>реперных элементов на ярме, относительно геометрической оси (для квадрупольной линзы) или средней геометрической плоскости (для дипольного магнита).  </a:t>
            </a:r>
            <a:endParaRPr lang="ru-RU" dirty="0" smtClean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ru-RU" sz="2000" dirty="0">
              <a:latin typeface="Book Antiqua" panose="02040602050305030304" pitchFamily="18" charset="0"/>
            </a:endParaRPr>
          </a:p>
          <a:p>
            <a:pPr marL="457200" indent="-457200">
              <a:buAutoNum type="arabicPeriod"/>
            </a:pP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9" y="2645428"/>
            <a:ext cx="6398351" cy="360299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221" y="2462485"/>
            <a:ext cx="4686300" cy="36012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5870" y="6063752"/>
            <a:ext cx="6096000" cy="3906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№1 реперные точки дипольного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магнита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3051" y="6063752"/>
            <a:ext cx="4194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 №2 реперные точки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дублета линз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76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65463"/>
            <a:ext cx="10515600" cy="687977"/>
          </a:xfrm>
          <a:solidFill>
            <a:srgbClr val="9933FF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Book Antiqua" panose="02040602050305030304" pitchFamily="18" charset="0"/>
              </a:rPr>
              <a:t/>
            </a:r>
            <a:br>
              <a:rPr lang="ru-RU" sz="3200" dirty="0" smtClean="0">
                <a:latin typeface="Book Antiqua" panose="02040602050305030304" pitchFamily="18" charset="0"/>
              </a:rPr>
            </a:br>
            <a:r>
              <a:rPr lang="ru-RU" sz="3200" dirty="0" smtClean="0">
                <a:latin typeface="Book Antiqua" panose="02040602050305030304" pitchFamily="18" charset="0"/>
              </a:rPr>
              <a:t>Сборка </a:t>
            </a:r>
            <a:r>
              <a:rPr lang="ru-RU" sz="3200" dirty="0">
                <a:latin typeface="Book Antiqua" panose="02040602050305030304" pitchFamily="18" charset="0"/>
              </a:rPr>
              <a:t>и подготовка к монтажу магнитных модулей</a:t>
            </a:r>
            <a:r>
              <a:rPr lang="ru-RU" sz="3600" dirty="0">
                <a:latin typeface="Book Antiqua" panose="02040602050305030304" pitchFamily="18" charset="0"/>
              </a:rPr>
              <a:t/>
            </a:r>
            <a:br>
              <a:rPr lang="ru-RU" sz="3600" dirty="0">
                <a:latin typeface="Book Antiqua" panose="02040602050305030304" pitchFamily="18" charset="0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2" y="1599202"/>
            <a:ext cx="5175566" cy="346047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10" y="1599202"/>
            <a:ext cx="6027149" cy="34604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088727" y="5059680"/>
            <a:ext cx="5886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Рис.2 </a:t>
            </a:r>
            <a:r>
              <a:rPr lang="ru-RU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координат квадрупольного магнита</a:t>
            </a:r>
            <a:endParaRPr lang="ru-RU" b="1" dirty="0">
              <a:latin typeface="Book Antiqua" panose="0204060205030503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5602" y="5059680"/>
            <a:ext cx="537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Рис.1 </a:t>
            </a:r>
            <a:r>
              <a:rPr lang="ru-RU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координат </a:t>
            </a:r>
            <a:r>
              <a:rPr lang="ru-RU" b="1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дипольного </a:t>
            </a:r>
            <a:r>
              <a:rPr lang="ru-RU" b="1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магнита</a:t>
            </a:r>
            <a:endParaRPr lang="ru-RU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04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600572"/>
          </a:xfrm>
          <a:solidFill>
            <a:srgbClr val="9933FF"/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Book Antiqua" panose="02040602050305030304" pitchFamily="18" charset="0"/>
              </a:rPr>
              <a:t>Сборка и подготовка к монтажу магнитных модулей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833121"/>
            <a:ext cx="11108739" cy="40335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3. Вывешивание магнита в криостате после всех испытаний с помощью системы подвеса в проектное положение.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5619" y="-715564"/>
            <a:ext cx="3222557" cy="778133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918"/>
          <a:stretch/>
        </p:blipFill>
        <p:spPr bwMode="auto">
          <a:xfrm>
            <a:off x="8187739" y="1567882"/>
            <a:ext cx="3759200" cy="345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9110" y="3048001"/>
            <a:ext cx="502920" cy="6299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35595" y="3048001"/>
            <a:ext cx="40640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76720" y="4424893"/>
            <a:ext cx="711200" cy="3655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29360" y="4428947"/>
            <a:ext cx="558800" cy="357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353800" y="2316480"/>
            <a:ext cx="381000" cy="416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8199" y="5597347"/>
            <a:ext cx="10896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 Antiqua" panose="02040602050305030304" pitchFamily="18" charset="0"/>
              </a:rPr>
              <a:t>4. Транспортировка магнитного модуля от испытательного стенда в кольцо ускорителя</a:t>
            </a:r>
            <a:endParaRPr lang="ru-RU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08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690879"/>
          </a:xfrm>
          <a:solidFill>
            <a:srgbClr val="F3850D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Book Antiqua" panose="02040602050305030304" pitchFamily="18" charset="0"/>
              </a:rPr>
              <a:t>Монтаж и юстировка магнитов в кольце ускорителя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483360"/>
            <a:ext cx="10622280" cy="469360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ook Antiqua" panose="02040602050305030304" pitchFamily="18" charset="0"/>
              </a:rPr>
              <a:t>Определение высотных отметок пола тоннеля Бустера.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ook Antiqua" panose="02040602050305030304" pitchFamily="18" charset="0"/>
              </a:rPr>
              <a:t>Расчет толщины проставок между подставками и криостатами для выравнивания сильных неровностей пола тоннеля.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ook Antiqua" panose="02040602050305030304" pitchFamily="18" charset="0"/>
              </a:rPr>
              <a:t>Выставление подставок модулей в проектное положение.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ook Antiqua" panose="02040602050305030304" pitchFamily="18" charset="0"/>
              </a:rPr>
              <a:t>Установка криостатов с магнитами на подставки.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Book Antiqua" panose="02040602050305030304" pitchFamily="18" charset="0"/>
              </a:rPr>
              <a:t>Юстировка каждого магнита относительно положения идеальной замкнутой орбиты с учетом значения угла </a:t>
            </a:r>
            <a:r>
              <a:rPr lang="ru-RU" b="1" dirty="0" smtClean="0">
                <a:latin typeface="Book Antiqua" panose="02040602050305030304" pitchFamily="18" charset="0"/>
              </a:rPr>
              <a:t>α </a:t>
            </a:r>
            <a:r>
              <a:rPr lang="ru-RU" dirty="0">
                <a:latin typeface="Book Antiqua" panose="02040602050305030304" pitchFamily="18" charset="0"/>
              </a:rPr>
              <a:t>и </a:t>
            </a:r>
            <a:r>
              <a:rPr lang="ru-RU" b="1" i="1" dirty="0">
                <a:latin typeface="Book Antiqua" panose="02040602050305030304" pitchFamily="18" charset="0"/>
              </a:rPr>
              <a:t>Δ</a:t>
            </a:r>
            <a:r>
              <a:rPr lang="en-US" b="1" i="1" dirty="0">
                <a:latin typeface="Book Antiqua" panose="02040602050305030304" pitchFamily="18" charset="0"/>
              </a:rPr>
              <a:t>X</a:t>
            </a:r>
            <a:r>
              <a:rPr lang="ru-RU" dirty="0">
                <a:latin typeface="Book Antiqua" panose="02040602050305030304" pitchFamily="18" charset="0"/>
              </a:rPr>
              <a:t>, </a:t>
            </a:r>
            <a:r>
              <a:rPr lang="ru-RU" b="1" i="1" dirty="0">
                <a:latin typeface="Book Antiqua" panose="02040602050305030304" pitchFamily="18" charset="0"/>
              </a:rPr>
              <a:t>Δ</a:t>
            </a:r>
            <a:r>
              <a:rPr lang="en-US" b="1" i="1" dirty="0">
                <a:latin typeface="Book Antiqua" panose="02040602050305030304" pitchFamily="18" charset="0"/>
              </a:rPr>
              <a:t>Y </a:t>
            </a:r>
            <a:r>
              <a:rPr lang="ru-RU" b="1" i="1" dirty="0" smtClean="0">
                <a:latin typeface="Book Antiqua" panose="02040602050305030304" pitchFamily="18" charset="0"/>
              </a:rPr>
              <a:t>.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6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520" y="91441"/>
            <a:ext cx="10368280" cy="104647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Book Antiqua" panose="02040602050305030304" pitchFamily="18" charset="0"/>
              </a:rPr>
              <a:t>Ярмо дипольного магнита Бустера</a:t>
            </a:r>
            <a:endParaRPr lang="ru-RU" b="1" dirty="0">
              <a:latin typeface="Book Antiqua" panose="0204060205030503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98" y="1137920"/>
            <a:ext cx="11753244" cy="470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3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720474"/>
              </p:ext>
            </p:extLst>
          </p:nvPr>
        </p:nvGraphicFramePr>
        <p:xfrm>
          <a:off x="402772" y="391886"/>
          <a:ext cx="11144250" cy="623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11015256" y="3944982"/>
            <a:ext cx="71410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1042469" y="4754880"/>
            <a:ext cx="775063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1430000" y="3953691"/>
            <a:ext cx="0" cy="80118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44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Ярмо дублета квадрупольных линз Бустера</a:t>
            </a:r>
            <a:r>
              <a:rPr lang="ru-RU" sz="3600" dirty="0" smtClean="0">
                <a:latin typeface="Book Antiqua" panose="02040602050305030304" pitchFamily="18" charset="0"/>
              </a:rPr>
              <a:t/>
            </a:r>
            <a:br>
              <a:rPr lang="ru-RU" sz="3600" dirty="0" smtClean="0">
                <a:latin typeface="Book Antiqua" panose="02040602050305030304" pitchFamily="18" charset="0"/>
              </a:rPr>
            </a:br>
            <a:r>
              <a:rPr lang="ru-RU" sz="2800" i="1" dirty="0" smtClean="0">
                <a:latin typeface="Book Antiqua" panose="02040602050305030304" pitchFamily="18" charset="0"/>
              </a:rPr>
              <a:t>Отклонения гиперболических поверхностей от </a:t>
            </a:r>
            <a:r>
              <a:rPr lang="en-US" sz="2800" i="1" dirty="0" smtClean="0">
                <a:latin typeface="Book Antiqua" panose="02040602050305030304" pitchFamily="18" charset="0"/>
              </a:rPr>
              <a:t>3D-</a:t>
            </a:r>
            <a:r>
              <a:rPr lang="ru-RU" sz="2800" i="1" dirty="0" smtClean="0">
                <a:latin typeface="Book Antiqua" panose="02040602050305030304" pitchFamily="18" charset="0"/>
              </a:rPr>
              <a:t>модели</a:t>
            </a:r>
            <a:endParaRPr lang="ru-RU" sz="2800" i="1" dirty="0"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0872" b="8438"/>
          <a:stretch/>
        </p:blipFill>
        <p:spPr>
          <a:xfrm>
            <a:off x="1193075" y="2717075"/>
            <a:ext cx="10267405" cy="40612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3569" b="49512"/>
          <a:stretch/>
        </p:blipFill>
        <p:spPr>
          <a:xfrm>
            <a:off x="1739515" y="1445623"/>
            <a:ext cx="8841400" cy="12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82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280158" y="113211"/>
            <a:ext cx="9884229" cy="7228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 Antiqua" panose="02040602050305030304" pitchFamily="18" charset="0"/>
              </a:rPr>
              <a:t>Ярмо 4 линза </a:t>
            </a:r>
            <a:r>
              <a:rPr lang="en-US" sz="3600" b="1" dirty="0" smtClean="0">
                <a:latin typeface="Book Antiqua" panose="02040602050305030304" pitchFamily="18" charset="0"/>
              </a:rPr>
              <a:t>D </a:t>
            </a:r>
            <a:r>
              <a:rPr lang="ru-RU" sz="3600" b="1" dirty="0" smtClean="0">
                <a:latin typeface="Book Antiqua" panose="02040602050305030304" pitchFamily="18" charset="0"/>
              </a:rPr>
              <a:t>отклонения от 3</a:t>
            </a:r>
            <a:r>
              <a:rPr lang="en-US" sz="3600" b="1" dirty="0" smtClean="0">
                <a:latin typeface="Book Antiqua" panose="02040602050305030304" pitchFamily="18" charset="0"/>
              </a:rPr>
              <a:t>D</a:t>
            </a:r>
            <a:r>
              <a:rPr lang="ru-RU" sz="3600" b="1" dirty="0" smtClean="0">
                <a:latin typeface="Book Antiqua" panose="02040602050305030304" pitchFamily="18" charset="0"/>
              </a:rPr>
              <a:t>-модели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03" y="717334"/>
            <a:ext cx="11082938" cy="59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0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344" y="160939"/>
            <a:ext cx="10515600" cy="89831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Book Antiqua" panose="02040602050305030304" pitchFamily="18" charset="0"/>
              </a:rPr>
              <a:t>Ярмо 4 линза </a:t>
            </a:r>
            <a:r>
              <a:rPr lang="en-US" sz="3600" b="1" dirty="0" smtClean="0">
                <a:latin typeface="Book Antiqua" panose="02040602050305030304" pitchFamily="18" charset="0"/>
              </a:rPr>
              <a:t>F </a:t>
            </a:r>
            <a:r>
              <a:rPr lang="ru-RU" sz="3600" b="1" dirty="0" smtClean="0">
                <a:latin typeface="Book Antiqua" panose="02040602050305030304" pitchFamily="18" charset="0"/>
              </a:rPr>
              <a:t>отклонения от 3</a:t>
            </a:r>
            <a:r>
              <a:rPr lang="en-US" sz="3600" b="1" dirty="0" smtClean="0">
                <a:latin typeface="Book Antiqua" panose="02040602050305030304" pitchFamily="18" charset="0"/>
              </a:rPr>
              <a:t>D-</a:t>
            </a:r>
            <a:r>
              <a:rPr lang="ru-RU" sz="3600" b="1" dirty="0" smtClean="0">
                <a:latin typeface="Book Antiqua" panose="02040602050305030304" pitchFamily="18" charset="0"/>
              </a:rPr>
              <a:t>модели</a:t>
            </a:r>
            <a:endParaRPr lang="ru-RU" sz="3600" b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89" y="889041"/>
            <a:ext cx="10990555" cy="58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3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43" y="165463"/>
            <a:ext cx="9265920" cy="8795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Book Antiqua" panose="02040602050305030304" pitchFamily="18" charset="0"/>
              </a:rPr>
              <a:t>ВВК дипольного магнита Бустера</a:t>
            </a:r>
            <a:r>
              <a:rPr lang="ru-RU" dirty="0" smtClean="0">
                <a:latin typeface="Book Antiqua" panose="02040602050305030304" pitchFamily="18" charset="0"/>
              </a:rPr>
              <a:t/>
            </a:r>
            <a:br>
              <a:rPr lang="ru-RU" dirty="0" smtClean="0">
                <a:latin typeface="Book Antiqua" panose="02040602050305030304" pitchFamily="18" charset="0"/>
              </a:rPr>
            </a:br>
            <a:r>
              <a:rPr lang="ru-RU" sz="2800" i="1" dirty="0" smtClean="0">
                <a:latin typeface="Book Antiqua" panose="02040602050305030304" pitchFamily="18" charset="0"/>
              </a:rPr>
              <a:t>Сравнение с 3</a:t>
            </a:r>
            <a:r>
              <a:rPr lang="en-US" sz="2800" i="1" dirty="0" smtClean="0">
                <a:latin typeface="Book Antiqua" panose="02040602050305030304" pitchFamily="18" charset="0"/>
              </a:rPr>
              <a:t>D-</a:t>
            </a:r>
            <a:r>
              <a:rPr lang="ru-RU" sz="2800" i="1" dirty="0" smtClean="0">
                <a:latin typeface="Book Antiqua" panose="02040602050305030304" pitchFamily="18" charset="0"/>
              </a:rPr>
              <a:t>моделью</a:t>
            </a:r>
            <a:br>
              <a:rPr lang="ru-RU" sz="2800" i="1" dirty="0" smtClean="0">
                <a:latin typeface="Book Antiqua" panose="02040602050305030304" pitchFamily="18" charset="0"/>
              </a:rPr>
            </a:br>
            <a:endParaRPr lang="ru-RU" sz="2800" i="1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55" b="-1"/>
          <a:stretch/>
        </p:blipFill>
        <p:spPr>
          <a:xfrm>
            <a:off x="69669" y="1045029"/>
            <a:ext cx="11930743" cy="5698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2520" t="35214" r="13100" b="20993"/>
          <a:stretch/>
        </p:blipFill>
        <p:spPr>
          <a:xfrm rot="20679913">
            <a:off x="95811" y="1698176"/>
            <a:ext cx="7167155" cy="168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52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4" y="302598"/>
            <a:ext cx="11275422" cy="5144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Book Antiqua" panose="02040602050305030304" pitchFamily="18" charset="0"/>
              </a:rPr>
              <a:t>Отклонения ВВК диполя Бустера от 3</a:t>
            </a:r>
            <a:r>
              <a:rPr lang="en-US" sz="2400" b="1" dirty="0" smtClean="0">
                <a:latin typeface="Book Antiqua" panose="02040602050305030304" pitchFamily="18" charset="0"/>
              </a:rPr>
              <a:t>D-</a:t>
            </a:r>
            <a:r>
              <a:rPr lang="ru-RU" sz="2400" b="1" dirty="0" smtClean="0">
                <a:latin typeface="Book Antiqua" panose="02040602050305030304" pitchFamily="18" charset="0"/>
              </a:rPr>
              <a:t>модели</a:t>
            </a:r>
            <a:br>
              <a:rPr lang="ru-RU" sz="2400" b="1" dirty="0" smtClean="0">
                <a:latin typeface="Book Antiqua" panose="02040602050305030304" pitchFamily="18" charset="0"/>
              </a:rPr>
            </a:br>
            <a:r>
              <a:rPr lang="ru-RU" sz="2400" i="1" dirty="0" smtClean="0">
                <a:latin typeface="Book Antiqua" panose="02040602050305030304" pitchFamily="18" charset="0"/>
              </a:rPr>
              <a:t>3 сечения в середине камеры</a:t>
            </a:r>
            <a:br>
              <a:rPr lang="ru-RU" sz="2400" i="1" dirty="0" smtClean="0">
                <a:latin typeface="Book Antiqua" panose="02040602050305030304" pitchFamily="18" charset="0"/>
              </a:rPr>
            </a:br>
            <a:endParaRPr lang="ru-RU" sz="2400" i="1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7772" r="2905"/>
          <a:stretch/>
        </p:blipFill>
        <p:spPr>
          <a:xfrm>
            <a:off x="306631" y="692459"/>
            <a:ext cx="11602687" cy="601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87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245630"/>
              </p:ext>
            </p:extLst>
          </p:nvPr>
        </p:nvGraphicFramePr>
        <p:xfrm>
          <a:off x="1413510" y="274320"/>
          <a:ext cx="9364980" cy="630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528320" y="904240"/>
            <a:ext cx="885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447040" y="6055360"/>
            <a:ext cx="86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924560" y="904240"/>
            <a:ext cx="10160" cy="5151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47040" y="2194560"/>
            <a:ext cx="9664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417271" y="1364734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мм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96950" y="389207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 мм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924559" y="904240"/>
            <a:ext cx="0" cy="12903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914400" y="2194559"/>
            <a:ext cx="10159" cy="38608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159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2840</TotalTime>
  <Words>378</Words>
  <Application>Microsoft Office PowerPoint</Application>
  <PresentationFormat>Широкоэкранный</PresentationFormat>
  <Paragraphs>63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Calibri</vt:lpstr>
      <vt:lpstr>Calibri Light</vt:lpstr>
      <vt:lpstr>Times New Roman</vt:lpstr>
      <vt:lpstr>Тема Office</vt:lpstr>
      <vt:lpstr>Контроль геометрии структурных элементов Бустера и выставление  их при сборке магнитно-криостатной системы</vt:lpstr>
      <vt:lpstr>Ярмо дипольного магнита Бустера</vt:lpstr>
      <vt:lpstr>Презентация PowerPoint</vt:lpstr>
      <vt:lpstr>Ярмо дублета квадрупольных линз Бустера Отклонения гиперболических поверхностей от 3D-модели</vt:lpstr>
      <vt:lpstr>Ярмо 4 линза D отклонения от 3D-модели</vt:lpstr>
      <vt:lpstr>Ярмо 4 линза F отклонения от 3D-модели</vt:lpstr>
      <vt:lpstr>ВВК дипольного магнита Бустера Сравнение с 3D-моделью </vt:lpstr>
      <vt:lpstr>Отклонения ВВК диполя Бустера от 3D-модели 3 сечения в середине камеры </vt:lpstr>
      <vt:lpstr>Презентация PowerPoint</vt:lpstr>
      <vt:lpstr>Презентация PowerPoint</vt:lpstr>
      <vt:lpstr>ВВК квадрупольной линзы Бустера Контроль поперечного размера: сравнение с 3D моделью </vt:lpstr>
      <vt:lpstr>Выставление элементов магнитно-криостатной системы Бустера </vt:lpstr>
      <vt:lpstr>Создание опорной сети Бустера</vt:lpstr>
      <vt:lpstr>Презентация PowerPoint</vt:lpstr>
      <vt:lpstr> Сборка и подготовка к монтажу магнитных модулей </vt:lpstr>
      <vt:lpstr> Сборка и подготовка к монтажу магнитных модулей </vt:lpstr>
      <vt:lpstr>Сборка и подготовка к монтажу магнитных модулей</vt:lpstr>
      <vt:lpstr>Монтаж и юстировка магнитов в кольце ускорителя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tsvetkova.y</dc:creator>
  <cp:lastModifiedBy>tsvetkova.y</cp:lastModifiedBy>
  <cp:revision>72</cp:revision>
  <dcterms:created xsi:type="dcterms:W3CDTF">2018-08-24T09:04:58Z</dcterms:created>
  <dcterms:modified xsi:type="dcterms:W3CDTF">2018-09-12T19:51:01Z</dcterms:modified>
</cp:coreProperties>
</file>