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73B3-3DDC-4C30-B57B-688C6BF4F6AA}" type="datetimeFigureOut">
              <a:rPr lang="ru-RU" smtClean="0"/>
              <a:t>03.09.2018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E81C-F455-4BF0-A4E7-31505B42B78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tiff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tif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tiff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tif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jpeg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jpeg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.jpeg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5.pn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9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373216"/>
            <a:ext cx="640080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Созополь, </a:t>
            </a:r>
            <a:fld id="{B9DB5B56-281D-4D90-B6FE-3F0B40B01E97}" type="datetime1">
              <a:rPr lang="ru-RU" sz="2000" smtClean="0">
                <a:solidFill>
                  <a:srgbClr val="002060"/>
                </a:solidFill>
                <a:latin typeface="Arial Black" pitchFamily="34" charset="0"/>
              </a:rPr>
              <a:t>07.09.2018</a:t>
            </a:fld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Беляева Е.В., Герасимов С.Е., Суховаров С.И.</a:t>
            </a: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8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747104"/>
          </a:xfrm>
          <a:prstGeom prst="rect">
            <a:avLst/>
          </a:prstGeom>
          <a:noFill/>
        </p:spPr>
      </p:pic>
      <p:pic>
        <p:nvPicPr>
          <p:cNvPr id="1027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6300"/>
            <a:ext cx="9144000" cy="91569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1030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720080" cy="376792"/>
          </a:xfrm>
          <a:prstGeom prst="rect">
            <a:avLst/>
          </a:prstGeom>
          <a:noFill/>
        </p:spPr>
      </p:pic>
      <p:pic>
        <p:nvPicPr>
          <p:cNvPr id="1031" name="Picture 7" descr="E:\Disk D\РАБОЧИЙ СТОЛ\Pictures\NICA\_11.jpg"/>
          <p:cNvPicPr>
            <a:picLocks noChangeAspect="1" noChangeArrowheads="1"/>
          </p:cNvPicPr>
          <p:nvPr/>
        </p:nvPicPr>
        <p:blipFill>
          <a:blip r:embed="rId5" cstate="print"/>
          <a:srcRect t="3121" b="6370"/>
          <a:stretch>
            <a:fillRect/>
          </a:stretch>
        </p:blipFill>
        <p:spPr bwMode="auto">
          <a:xfrm>
            <a:off x="971599" y="1556792"/>
            <a:ext cx="7398201" cy="42484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959" y="836712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КОМПОНОВКА </a:t>
            </a:r>
            <a:b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</a:b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МНОГОЦЕЛЕВОГО ДЕТЕКТОРА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4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235" y="-1"/>
            <a:ext cx="6198142" cy="6206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627" b="5749"/>
          <a:stretch>
            <a:fillRect/>
          </a:stretch>
        </p:blipFill>
        <p:spPr bwMode="auto">
          <a:xfrm>
            <a:off x="4860032" y="1412776"/>
            <a:ext cx="413995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194" y="0"/>
            <a:ext cx="6198134" cy="620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692696"/>
            <a:ext cx="5647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5-й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Проведение магнитных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   измерений (при необходимости)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412776"/>
            <a:ext cx="455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6-й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Установка модулей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TOF.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91" t="11118" r="32013" b="12674"/>
          <a:stretch/>
        </p:blipFill>
        <p:spPr bwMode="auto">
          <a:xfrm>
            <a:off x="0" y="1844824"/>
            <a:ext cx="504274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Z:\INFORMATION\МАКЕТ MPD\IMG_1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5515" y="3429000"/>
            <a:ext cx="4368485" cy="32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2515"/>
          <a:stretch>
            <a:fillRect/>
          </a:stretch>
        </p:blipFill>
        <p:spPr bwMode="auto">
          <a:xfrm>
            <a:off x="4499992" y="3284984"/>
            <a:ext cx="3344218" cy="29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194" y="0"/>
            <a:ext cx="6342150" cy="6351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692696"/>
            <a:ext cx="340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7-й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Установка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TPC.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8" t="10279" r="44776" b="14134"/>
          <a:stretch/>
        </p:blipFill>
        <p:spPr bwMode="auto">
          <a:xfrm>
            <a:off x="0" y="1268760"/>
            <a:ext cx="452581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Z:\INFORMATION\МАКЕТ MPD\МАКЕТ МЦД.jpg"/>
          <p:cNvPicPr>
            <a:picLocks noChangeAspect="1" noChangeArrowheads="1"/>
          </p:cNvPicPr>
          <p:nvPr/>
        </p:nvPicPr>
        <p:blipFill>
          <a:blip r:embed="rId8" cstate="print"/>
          <a:srcRect l="5953" t="19550" b="21651"/>
          <a:stretch>
            <a:fillRect/>
          </a:stretch>
        </p:blipFill>
        <p:spPr bwMode="auto">
          <a:xfrm>
            <a:off x="5903640" y="764704"/>
            <a:ext cx="3240360" cy="359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94" y="0"/>
            <a:ext cx="6198134" cy="620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7624" y="764704"/>
            <a:ext cx="5304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й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Установка вакуумной камеры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с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ITS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детекторами.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7" t="13578" r="46728" b="13577"/>
          <a:stretch/>
        </p:blipFill>
        <p:spPr bwMode="auto">
          <a:xfrm>
            <a:off x="0" y="1412776"/>
            <a:ext cx="500391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Z:\INFORMATION\МАКЕТ MPD\IMG_1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348880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94" y="0"/>
            <a:ext cx="6342150" cy="6351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9-й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Установка полюсов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    магнита.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/>
          <a:srcRect l="17321" t="11164" r="25297" b="16879"/>
          <a:stretch/>
        </p:blipFill>
        <p:spPr>
          <a:xfrm>
            <a:off x="4107958" y="1196752"/>
            <a:ext cx="5036041" cy="26642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82" t="11689" r="36652" b="15383"/>
          <a:stretch/>
        </p:blipFill>
        <p:spPr bwMode="auto">
          <a:xfrm>
            <a:off x="0" y="1484784"/>
            <a:ext cx="44375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94" y="0"/>
            <a:ext cx="6198134" cy="620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836712"/>
            <a:ext cx="755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й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Перемещение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MPD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его рабочее положение.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/>
          <a:srcRect l="20343" t="8329" r="8892" b="15870"/>
          <a:stretch/>
        </p:blipFill>
        <p:spPr>
          <a:xfrm>
            <a:off x="0" y="1556792"/>
            <a:ext cx="9144000" cy="4132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544616" cy="555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67744" y="2276872"/>
            <a:ext cx="51908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Благодарю за внимание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264696" cy="6273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763688" cy="989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72816"/>
            <a:ext cx="92272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	Задачи:</a:t>
            </a: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Определить состав детекторов и оборудования, расположенных в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	апертуре магнита.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2. Задать предельные геометрические размеры многоцелевого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детектора.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Разработать конструкцию с минимальной материалоёмкостью,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позволяющей разместить все необходимые детекторы общей</a:t>
            </a:r>
          </a:p>
          <a:p>
            <a:pPr marL="342900" indent="-342900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массой  около 166 тонн.</a:t>
            </a: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10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136226"/>
            <a:ext cx="6984775" cy="491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544616" cy="555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6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0"/>
            <a:ext cx="1763688" cy="989500"/>
          </a:xfrm>
          <a:prstGeom prst="rect">
            <a:avLst/>
          </a:prstGeom>
          <a:noFill/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31641" cy="85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94" y="-1"/>
            <a:ext cx="6414158" cy="6423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pic>
        <p:nvPicPr>
          <p:cNvPr id="10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11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7647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ОБЩИЙ ВИД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MPD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l="25453" t="10923" r="30990" b="21743"/>
          <a:stretch>
            <a:fillRect/>
          </a:stretch>
        </p:blipFill>
        <p:spPr bwMode="auto">
          <a:xfrm>
            <a:off x="1763688" y="1159975"/>
            <a:ext cx="5472608" cy="475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1268760"/>
            <a:ext cx="2555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Платформа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для оборудования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18" name="Прямая соединительная линия 17"/>
          <p:cNvCxnSpPr>
            <a:stCxn id="16" idx="3"/>
          </p:cNvCxnSpPr>
          <p:nvPr/>
        </p:nvCxnSpPr>
        <p:spPr>
          <a:xfrm>
            <a:off x="2555508" y="1730425"/>
            <a:ext cx="648340" cy="474439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6096" y="1124744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Магнитопровод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20" idx="2"/>
          </p:cNvCxnSpPr>
          <p:nvPr/>
        </p:nvCxnSpPr>
        <p:spPr>
          <a:xfrm flipH="1">
            <a:off x="5868144" y="1771075"/>
            <a:ext cx="659758" cy="793829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88224" y="1772816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Криостат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156176" y="1988840"/>
            <a:ext cx="504056" cy="648072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32240" y="2276872"/>
            <a:ext cx="689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TOF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34" name="Прямая соединительная линия 33"/>
          <p:cNvCxnSpPr>
            <a:stCxn id="32" idx="1"/>
          </p:cNvCxnSpPr>
          <p:nvPr/>
        </p:nvCxnSpPr>
        <p:spPr>
          <a:xfrm flipH="1">
            <a:off x="5652120" y="2600038"/>
            <a:ext cx="1080120" cy="468922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32240" y="278092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TPC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38" name="Прямая соединительная линия 37"/>
          <p:cNvCxnSpPr>
            <a:stCxn id="36" idx="1"/>
          </p:cNvCxnSpPr>
          <p:nvPr/>
        </p:nvCxnSpPr>
        <p:spPr>
          <a:xfrm flipH="1">
            <a:off x="5220072" y="3104094"/>
            <a:ext cx="1512168" cy="468922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60232" y="3212976"/>
            <a:ext cx="1250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Полюс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магнита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42" name="Прямая соединительная линия 41"/>
          <p:cNvCxnSpPr>
            <a:stCxn id="40" idx="1"/>
          </p:cNvCxnSpPr>
          <p:nvPr/>
        </p:nvCxnSpPr>
        <p:spPr>
          <a:xfrm flipH="1">
            <a:off x="6156176" y="3674641"/>
            <a:ext cx="504056" cy="330423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88224" y="3861048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Силовой каркас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5796136" y="4077072"/>
            <a:ext cx="792088" cy="288032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88224" y="4869160"/>
            <a:ext cx="1757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CPC Tracker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52" name="Прямая соединительная линия 51"/>
          <p:cNvCxnSpPr>
            <a:stCxn id="50" idx="1"/>
          </p:cNvCxnSpPr>
          <p:nvPr/>
        </p:nvCxnSpPr>
        <p:spPr>
          <a:xfrm flipH="1" flipV="1">
            <a:off x="4572000" y="4077072"/>
            <a:ext cx="2016224" cy="1115254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36096" y="5445224"/>
            <a:ext cx="2112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Straw Detector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56" name="Прямая соединительная линия 55"/>
          <p:cNvCxnSpPr>
            <a:stCxn id="54" idx="1"/>
          </p:cNvCxnSpPr>
          <p:nvPr/>
        </p:nvCxnSpPr>
        <p:spPr>
          <a:xfrm flipH="1" flipV="1">
            <a:off x="4427984" y="4221088"/>
            <a:ext cx="1008112" cy="1547302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4077072"/>
            <a:ext cx="1606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Вакуумная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камера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1619672" y="4077072"/>
            <a:ext cx="2592288" cy="504056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94" y="-1"/>
            <a:ext cx="6414158" cy="6423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17958" t="7492" r="10430" b="10501"/>
          <a:stretch/>
        </p:blipFill>
        <p:spPr>
          <a:xfrm>
            <a:off x="1043608" y="1412776"/>
            <a:ext cx="7147548" cy="4604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1720" y="836712"/>
            <a:ext cx="571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Три положения детектора в зале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MPD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3468" t="7700" r="23614" b="9701"/>
          <a:stretch>
            <a:fillRect/>
          </a:stretch>
        </p:blipFill>
        <p:spPr bwMode="auto">
          <a:xfrm>
            <a:off x="4277359" y="764704"/>
            <a:ext cx="472262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pic>
        <p:nvPicPr>
          <p:cNvPr id="10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6194" y="-1"/>
            <a:ext cx="6414158" cy="64232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764704"/>
            <a:ext cx="331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Порядок сборки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MPD.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268760"/>
            <a:ext cx="4546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1-</a:t>
            </a:r>
            <a:r>
              <a:rPr lang="ru-RU" sz="1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й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этап.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Сборка магнитопровода со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сверхпроводящей катушкой.</a:t>
            </a:r>
            <a:endParaRPr lang="ru-RU" sz="1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1600" dirty="0" smtClean="0"/>
          </a:p>
          <a:p>
            <a:endParaRPr lang="ru-RU" sz="1600" dirty="0">
              <a:latin typeface="Arial Black" pitchFamily="34" charset="0"/>
            </a:endParaRPr>
          </a:p>
        </p:txBody>
      </p:sp>
      <p:pic>
        <p:nvPicPr>
          <p:cNvPr id="14" name="Picture 2" descr="Z:\INFORMATION\МАКЕТ MPD\IMG_1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04864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544616" cy="555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411760" y="692696"/>
            <a:ext cx="4166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2-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й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Установка силового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     каркаса.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7562" t="9100" r="22826" b="12501"/>
          <a:stretch>
            <a:fillRect/>
          </a:stretch>
        </p:blipFill>
        <p:spPr bwMode="auto">
          <a:xfrm>
            <a:off x="0" y="1340768"/>
            <a:ext cx="5364088" cy="47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INFORMATION\МАКЕТ MPD\IMG_1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2996952"/>
            <a:ext cx="4608512" cy="3456384"/>
          </a:xfrm>
          <a:prstGeom prst="rect">
            <a:avLst/>
          </a:prstGeom>
          <a:noFill/>
        </p:spPr>
      </p:pic>
      <p:pic>
        <p:nvPicPr>
          <p:cNvPr id="10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11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12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3497" t="7865" r="30478" b="8988"/>
          <a:stretch>
            <a:fillRect/>
          </a:stretch>
        </p:blipFill>
        <p:spPr bwMode="auto">
          <a:xfrm>
            <a:off x="4283968" y="2924944"/>
            <a:ext cx="2392147" cy="31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513" t="9569" r="40170" b="14910"/>
          <a:stretch>
            <a:fillRect/>
          </a:stretch>
        </p:blipFill>
        <p:spPr bwMode="auto">
          <a:xfrm>
            <a:off x="0" y="1657778"/>
            <a:ext cx="4211960" cy="455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194" y="0"/>
            <a:ext cx="6198134" cy="620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620688"/>
            <a:ext cx="449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й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Проведение магнитных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    измерений.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124744"/>
            <a:ext cx="6255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4-й этап.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Установка «корзин» с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   электромагнитными калориметрами.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3" name="Picture 2" descr="Z:\INFORMATION\МАКЕТ MPD\IMG_10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700808"/>
            <a:ext cx="3468893" cy="260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46850" t="7485" r="35256" b="10175"/>
          <a:stretch>
            <a:fillRect/>
          </a:stretch>
        </p:blipFill>
        <p:spPr bwMode="auto">
          <a:xfrm>
            <a:off x="5220072" y="2204864"/>
            <a:ext cx="151959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E:\Disk D\РАБОЧИЙ СТОЛ\Pictures\MPD\JI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641" cy="856787"/>
          </a:xfrm>
          <a:prstGeom prst="rect">
            <a:avLst/>
          </a:prstGeom>
          <a:noFill/>
        </p:spPr>
      </p:pic>
      <p:pic>
        <p:nvPicPr>
          <p:cNvPr id="5" name="Picture 3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194" y="0"/>
            <a:ext cx="6198134" cy="6206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E:\Disk D\РАБОЧИЙ СТОЛ\Pictures\NICA\LHEP-emblem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0"/>
            <a:ext cx="1403648" cy="787503"/>
          </a:xfrm>
          <a:prstGeom prst="rect">
            <a:avLst/>
          </a:prstGeom>
          <a:noFill/>
        </p:spPr>
      </p:pic>
      <p:pic>
        <p:nvPicPr>
          <p:cNvPr id="7" name="Picture 2" descr="E:\Disk D\РАБОЧИЙ СТОЛ\Pictures\NICA\NICA_header_blu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2310"/>
            <a:ext cx="9144000" cy="91569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6" descr="E:\Disk D\РАБОЧИЙ СТОЛ\Pictures\NICA\NICA Logo_4c_HG weiss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36712"/>
            <a:ext cx="827584" cy="43304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29550" t="10389" r="12659" b="9957"/>
          <a:stretch>
            <a:fillRect/>
          </a:stretch>
        </p:blipFill>
        <p:spPr bwMode="auto">
          <a:xfrm>
            <a:off x="107504" y="1844824"/>
            <a:ext cx="5220072" cy="40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 l="35919" t="9639" r="36973" b="14458"/>
          <a:stretch>
            <a:fillRect/>
          </a:stretch>
        </p:blipFill>
        <p:spPr bwMode="auto">
          <a:xfrm>
            <a:off x="6804248" y="3068960"/>
            <a:ext cx="18744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0177" y="1916832"/>
            <a:ext cx="272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Модуль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ECAl</a:t>
            </a:r>
          </a:p>
          <a:p>
            <a:endParaRPr lang="en-U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Содержит 2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слой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Высота    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494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мм</a:t>
            </a:r>
            <a:endParaRPr lang="en-U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692696"/>
            <a:ext cx="33217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Габаритные размеры: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длина    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L=3100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мм,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ширина  В=997 мм,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высота   Н=556 мм.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Масса без электроники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около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22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00 кг.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160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Sukhovarov</dc:creator>
  <cp:lastModifiedBy>Sukhovarov</cp:lastModifiedBy>
  <cp:revision>2</cp:revision>
  <dcterms:created xsi:type="dcterms:W3CDTF">2018-09-03T11:14:58Z</dcterms:created>
  <dcterms:modified xsi:type="dcterms:W3CDTF">2018-09-07T14:07:23Z</dcterms:modified>
</cp:coreProperties>
</file>