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5" r:id="rId2"/>
  </p:sldMasterIdLst>
  <p:notesMasterIdLst>
    <p:notesMasterId r:id="rId56"/>
  </p:notesMasterIdLst>
  <p:sldIdLst>
    <p:sldId id="257" r:id="rId3"/>
    <p:sldId id="484" r:id="rId4"/>
    <p:sldId id="487" r:id="rId5"/>
    <p:sldId id="615" r:id="rId6"/>
    <p:sldId id="593" r:id="rId7"/>
    <p:sldId id="623" r:id="rId8"/>
    <p:sldId id="625" r:id="rId9"/>
    <p:sldId id="626" r:id="rId10"/>
    <p:sldId id="627" r:id="rId11"/>
    <p:sldId id="628" r:id="rId12"/>
    <p:sldId id="629" r:id="rId13"/>
    <p:sldId id="630" r:id="rId14"/>
    <p:sldId id="631" r:id="rId15"/>
    <p:sldId id="634" r:id="rId16"/>
    <p:sldId id="635" r:id="rId17"/>
    <p:sldId id="636" r:id="rId18"/>
    <p:sldId id="638" r:id="rId19"/>
    <p:sldId id="669" r:id="rId20"/>
    <p:sldId id="667" r:id="rId21"/>
    <p:sldId id="668" r:id="rId22"/>
    <p:sldId id="671" r:id="rId23"/>
    <p:sldId id="639" r:id="rId24"/>
    <p:sldId id="640" r:id="rId25"/>
    <p:sldId id="641" r:id="rId26"/>
    <p:sldId id="642" r:id="rId27"/>
    <p:sldId id="643" r:id="rId28"/>
    <p:sldId id="672" r:id="rId29"/>
    <p:sldId id="644" r:id="rId30"/>
    <p:sldId id="645" r:id="rId31"/>
    <p:sldId id="646" r:id="rId32"/>
    <p:sldId id="661" r:id="rId33"/>
    <p:sldId id="648" r:id="rId34"/>
    <p:sldId id="650" r:id="rId35"/>
    <p:sldId id="651" r:id="rId36"/>
    <p:sldId id="652" r:id="rId37"/>
    <p:sldId id="653" r:id="rId38"/>
    <p:sldId id="655" r:id="rId39"/>
    <p:sldId id="660" r:id="rId40"/>
    <p:sldId id="274" r:id="rId41"/>
    <p:sldId id="673" r:id="rId42"/>
    <p:sldId id="682" r:id="rId43"/>
    <p:sldId id="683" r:id="rId44"/>
    <p:sldId id="674" r:id="rId45"/>
    <p:sldId id="675" r:id="rId46"/>
    <p:sldId id="676" r:id="rId47"/>
    <p:sldId id="677" r:id="rId48"/>
    <p:sldId id="678" r:id="rId49"/>
    <p:sldId id="679" r:id="rId50"/>
    <p:sldId id="680" r:id="rId51"/>
    <p:sldId id="681" r:id="rId52"/>
    <p:sldId id="684" r:id="rId53"/>
    <p:sldId id="685" r:id="rId54"/>
    <p:sldId id="686" r:id="rId5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1903"/>
    <a:srgbClr val="0033CC"/>
    <a:srgbClr val="FC3520"/>
    <a:srgbClr val="E87F6A"/>
    <a:srgbClr val="CCCCFF"/>
    <a:srgbClr val="99CC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4660"/>
  </p:normalViewPr>
  <p:slideViewPr>
    <p:cSldViewPr>
      <p:cViewPr>
        <p:scale>
          <a:sx n="100" d="100"/>
          <a:sy n="100" d="100"/>
        </p:scale>
        <p:origin x="-195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9C967BF-02C5-4669-9610-8C47ED7F8F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7155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12C59-44FB-40FA-8E03-7967C36DE5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C30D5-1F5C-42AE-ABB4-87DA44A90A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BFA3B-1BC7-4003-BF30-CC5FCBD8E4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FDDAC-7E2A-4C68-B4AF-CF58C32BD5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FEE64-07F6-4F62-9EE6-376B7D9BEE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EA0F4D5-DC23-443F-B86B-08BFA5A60B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70EC4-A2F5-4E28-8041-9F21FEB9D4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882F6-DE83-4417-881E-18B39CB6E7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A8C6D-0C72-4A47-91A0-F8259906A9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85320-771B-4A74-BCC1-5953B97C85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E3E82-E391-4810-BF04-524EA8251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0A047-FD5D-41C1-B0F6-188299E68B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FEF8E-F351-4EE5-9249-5011D647B6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8DC6B00-EE54-45EA-A848-FBBCFD5C4A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B8DC6B00-EE54-45EA-A848-FBBCFD5C4AA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emf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57.png"/><Relationship Id="rId7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jpe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31.jpeg"/><Relationship Id="rId4" Type="http://schemas.openxmlformats.org/officeDocument/2006/relationships/image" Target="../media/image28.jpeg"/><Relationship Id="rId9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emf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7" Type="http://schemas.openxmlformats.org/officeDocument/2006/relationships/image" Target="../media/image70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9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3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6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48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0.jpg"/><Relationship Id="rId5" Type="http://schemas.openxmlformats.org/officeDocument/2006/relationships/image" Target="../media/image8.png"/><Relationship Id="rId4" Type="http://schemas.openxmlformats.org/officeDocument/2006/relationships/image" Target="../media/image47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0.jpg"/><Relationship Id="rId5" Type="http://schemas.openxmlformats.org/officeDocument/2006/relationships/image" Target="../media/image8.png"/><Relationship Id="rId4" Type="http://schemas.openxmlformats.org/officeDocument/2006/relationships/image" Target="../media/image47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50825" y="2060575"/>
            <a:ext cx="8686800" cy="35394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 </a:t>
            </a:r>
            <a:r>
              <a:rPr lang="en-US" sz="2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/>
            </a:r>
            <a:br>
              <a:rPr lang="en-US" sz="2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</a:b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DYNAMICS SIMULATIONS</a:t>
            </a:r>
          </a:p>
          <a:p>
            <a:pPr algn="ctr" eaLnBrk="1" hangingPunct="1">
              <a:defRPr/>
            </a:pP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OF THREE-COMPONENT ION BEAM </a:t>
            </a:r>
          </a:p>
          <a:p>
            <a:pPr algn="ctr" eaLnBrk="1" hangingPunct="1">
              <a:defRPr/>
            </a:pP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IN HILAC-BOOSTER TRANSPORT CHANNEL</a:t>
            </a:r>
          </a:p>
          <a:p>
            <a:pPr algn="ctr" eaLnBrk="1" hangingPunct="1">
              <a:defRPr/>
            </a:pPr>
            <a:endParaRPr lang="ru-RU" sz="2400" b="1" i="1" dirty="0" smtClean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eaLnBrk="1" hangingPunct="1">
              <a:defRPr/>
            </a:pPr>
            <a:endParaRPr lang="en-US" sz="2400" b="1" i="1" dirty="0" smtClean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eaLnBrk="1" hangingPunct="1">
              <a:defRPr/>
            </a:pPr>
            <a:endParaRPr lang="ru-RU" sz="2400" b="1" i="1" dirty="0" smtClean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eaLnBrk="1" hangingPunct="1">
              <a:defRPr/>
            </a:pPr>
            <a:r>
              <a:rPr lang="en-US" sz="2000" b="1" i="1" dirty="0" err="1" smtClean="0">
                <a:solidFill>
                  <a:schemeClr val="tx2"/>
                </a:solidFill>
                <a:latin typeface="Tahoma" pitchFamily="34" charset="0"/>
              </a:rPr>
              <a:t>Tuzikov</a:t>
            </a:r>
            <a:r>
              <a:rPr lang="en-US" sz="2000" b="1" i="1" dirty="0" smtClean="0">
                <a:solidFill>
                  <a:schemeClr val="tx2"/>
                </a:solidFill>
                <a:latin typeface="Tahoma" pitchFamily="34" charset="0"/>
              </a:rPr>
              <a:t> A.</a:t>
            </a:r>
          </a:p>
          <a:p>
            <a:pPr eaLnBrk="1" hangingPunct="1">
              <a:defRPr/>
            </a:pPr>
            <a:endParaRPr lang="en-US" sz="2000" dirty="0" smtClean="0">
              <a:latin typeface="Times New Roman" pitchFamily="18" charset="0"/>
            </a:endParaRPr>
          </a:p>
          <a:p>
            <a:pPr eaLnBrk="1" hangingPunct="1">
              <a:defRPr/>
            </a:pPr>
            <a:endParaRPr lang="ru-RU" sz="2000" dirty="0" smtClean="0">
              <a:latin typeface="Times New Roman" pitchFamily="18" charset="0"/>
            </a:endParaRPr>
          </a:p>
        </p:txBody>
      </p:sp>
      <p:pic>
        <p:nvPicPr>
          <p:cNvPr id="28675" name="Picture 9" descr="NICA_header_bl-wh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381000" y="107950"/>
            <a:ext cx="8534400" cy="46196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Debunching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effects (2D)</a:t>
            </a:r>
            <a:r>
              <a:rPr lang="ru-RU" dirty="0" smtClean="0"/>
              <a:t> 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0" name="Rectangle 47"/>
          <p:cNvSpPr>
            <a:spLocks noChangeArrowheads="1"/>
          </p:cNvSpPr>
          <p:nvPr/>
        </p:nvSpPr>
        <p:spPr bwMode="auto">
          <a:xfrm>
            <a:off x="2159617" y="727800"/>
            <a:ext cx="477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b="1" u="sng" dirty="0" err="1" smtClean="0"/>
              <a:t>Twiss</a:t>
            </a:r>
            <a:r>
              <a:rPr lang="en-US" b="1" u="sng" dirty="0" smtClean="0"/>
              <a:t> parameters</a:t>
            </a:r>
            <a:endParaRPr lang="ru-RU" b="1" u="sng" dirty="0"/>
          </a:p>
        </p:txBody>
      </p:sp>
      <p:sp>
        <p:nvSpPr>
          <p:cNvPr id="5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6D7CF845-5761-4C97-9EFD-DBCEECA976EC}" type="slidenum">
              <a:rPr lang="ru-RU" sz="1400" smtClean="0">
                <a:solidFill>
                  <a:schemeClr val="tx1"/>
                </a:solidFill>
                <a:latin typeface="Arial" charset="0"/>
              </a:rPr>
              <a:pPr algn="r"/>
              <a:t>10</a:t>
            </a:fld>
            <a:endParaRPr lang="ru-RU" sz="140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00"/>
          <a:stretch/>
        </p:blipFill>
        <p:spPr bwMode="auto">
          <a:xfrm>
            <a:off x="381000" y="6410061"/>
            <a:ext cx="2200275" cy="44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4332936" cy="31683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860" y="1196752"/>
            <a:ext cx="4332934" cy="31683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3056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381000" y="107950"/>
            <a:ext cx="8534400" cy="46196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Debunching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effects (2D)</a:t>
            </a:r>
            <a:r>
              <a:rPr lang="ru-RU" dirty="0" smtClean="0"/>
              <a:t> 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0" name="Rectangle 47"/>
          <p:cNvSpPr>
            <a:spLocks noChangeArrowheads="1"/>
          </p:cNvSpPr>
          <p:nvPr/>
        </p:nvSpPr>
        <p:spPr bwMode="auto">
          <a:xfrm>
            <a:off x="2159617" y="727800"/>
            <a:ext cx="477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b="1" u="sng" dirty="0" smtClean="0"/>
              <a:t>Emittance growth</a:t>
            </a:r>
            <a:endParaRPr lang="ru-RU" b="1" u="sng" dirty="0"/>
          </a:p>
        </p:txBody>
      </p:sp>
      <p:sp>
        <p:nvSpPr>
          <p:cNvPr id="5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6D7CF845-5761-4C97-9EFD-DBCEECA976EC}" type="slidenum">
              <a:rPr lang="ru-RU" sz="1400" smtClean="0">
                <a:solidFill>
                  <a:schemeClr val="tx1"/>
                </a:solidFill>
                <a:latin typeface="Arial" charset="0"/>
              </a:rPr>
              <a:pPr algn="r"/>
              <a:t>11</a:t>
            </a:fld>
            <a:endParaRPr lang="ru-RU" sz="140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00"/>
          <a:stretch/>
        </p:blipFill>
        <p:spPr bwMode="auto">
          <a:xfrm>
            <a:off x="381000" y="6410061"/>
            <a:ext cx="2200275" cy="44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36" y="1124744"/>
            <a:ext cx="6804248" cy="49754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1852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381000" y="107950"/>
            <a:ext cx="8534400" cy="46196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Chromatic effects (2D)</a:t>
            </a:r>
            <a:r>
              <a:rPr lang="ru-RU" dirty="0" smtClean="0"/>
              <a:t> 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0" name="Rectangle 47"/>
          <p:cNvSpPr>
            <a:spLocks noChangeArrowheads="1"/>
          </p:cNvSpPr>
          <p:nvPr/>
        </p:nvSpPr>
        <p:spPr bwMode="auto">
          <a:xfrm>
            <a:off x="2159617" y="727800"/>
            <a:ext cx="477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b="1" u="sng" dirty="0" smtClean="0"/>
              <a:t>Emittance growth</a:t>
            </a:r>
            <a:endParaRPr lang="ru-RU" b="1" u="sng" dirty="0"/>
          </a:p>
        </p:txBody>
      </p:sp>
      <p:sp>
        <p:nvSpPr>
          <p:cNvPr id="5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6D7CF845-5761-4C97-9EFD-DBCEECA976EC}" type="slidenum">
              <a:rPr lang="ru-RU" sz="1400" smtClean="0">
                <a:solidFill>
                  <a:schemeClr val="tx1"/>
                </a:solidFill>
                <a:latin typeface="Arial" charset="0"/>
              </a:rPr>
              <a:pPr algn="r"/>
              <a:t>12</a:t>
            </a:fld>
            <a:endParaRPr lang="ru-RU" sz="140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00"/>
          <a:stretch/>
        </p:blipFill>
        <p:spPr bwMode="auto">
          <a:xfrm>
            <a:off x="381000" y="6410061"/>
            <a:ext cx="2200275" cy="44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45"/>
              <p:cNvSpPr txBox="1">
                <a:spLocks noChangeArrowheads="1"/>
              </p:cNvSpPr>
              <p:nvPr/>
            </p:nvSpPr>
            <p:spPr bwMode="auto">
              <a:xfrm>
                <a:off x="316036" y="1251222"/>
                <a:ext cx="8648452" cy="20337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b="1" dirty="0" smtClean="0"/>
                  <a:t>Model</a:t>
                </a:r>
              </a:p>
              <a:p>
                <a:r>
                  <a:rPr lang="en-US" sz="1600" dirty="0" smtClean="0"/>
                  <a:t>Maximum </a:t>
                </a:r>
                <a:r>
                  <a:rPr lang="en-US" sz="1600" dirty="0"/>
                  <a:t>momentum deviation is in the central slice of the beam (with phase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1600">
                            <a:latin typeface="Cambria Math"/>
                          </a:rPr>
                          <m:t>φ</m:t>
                        </m:r>
                      </m:e>
                      <m:sub>
                        <m:r>
                          <a:rPr lang="en-US" sz="1600">
                            <a:latin typeface="Cambria Math"/>
                          </a:rPr>
                          <m:t>1,1</m:t>
                        </m:r>
                      </m:sub>
                    </m:sSub>
                    <m:r>
                      <a:rPr lang="en-US" sz="1600">
                        <a:latin typeface="Cambria Math"/>
                      </a:rPr>
                      <m:t>=</m:t>
                    </m:r>
                    <m:r>
                      <a:rPr lang="en-US" sz="1600" i="1">
                        <a:latin typeface="Cambria Math"/>
                      </a:rPr>
                      <m:t>−</m:t>
                    </m:r>
                    <m:r>
                      <a:rPr lang="en-US" sz="1600">
                        <a:latin typeface="Cambria Math"/>
                      </a:rPr>
                      <m:t>45°</m:t>
                    </m:r>
                  </m:oMath>
                </a14:m>
                <a:r>
                  <a:rPr lang="en-US" sz="1600" dirty="0"/>
                  <a:t>). Momentum spread before the </a:t>
                </a:r>
                <a:r>
                  <a:rPr lang="en-US" sz="1600" dirty="0" err="1"/>
                  <a:t>debuncher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ru-RU" sz="16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latin typeface="Cambria Math"/>
                              </a:rPr>
                              <m:t>∆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𝑝</m:t>
                            </m:r>
                          </m:num>
                          <m:den>
                            <m:r>
                              <a:rPr lang="ru-RU" sz="1600" i="1">
                                <a:latin typeface="Cambria Math"/>
                              </a:rPr>
                              <m:t>𝑝</m:t>
                            </m:r>
                          </m:den>
                        </m:f>
                      </m:e>
                      <m:sub>
                        <m:r>
                          <a:rPr lang="ru-RU" sz="1600" i="1">
                            <a:latin typeface="Cambria Math"/>
                          </a:rPr>
                          <m:t>𝑖𝑛</m:t>
                        </m:r>
                      </m:sub>
                    </m:sSub>
                  </m:oMath>
                </a14:m>
                <a:r>
                  <a:rPr lang="en-US" sz="1600" dirty="0"/>
                  <a:t> = ±1·10</a:t>
                </a:r>
                <a:r>
                  <a:rPr lang="en-US" sz="1600" baseline="30000" dirty="0"/>
                  <a:t>-3</a:t>
                </a:r>
                <a:r>
                  <a:rPr lang="en-US" sz="1600" dirty="0"/>
                  <a:t>; after the </a:t>
                </a:r>
                <a:r>
                  <a:rPr lang="en-US" sz="1600" dirty="0" err="1"/>
                  <a:t>debuncher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ru-RU" sz="16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latin typeface="Cambria Math"/>
                              </a:rPr>
                              <m:t>∆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𝑝</m:t>
                            </m:r>
                          </m:num>
                          <m:den>
                            <m:r>
                              <a:rPr lang="ru-RU" sz="1600" i="1">
                                <a:latin typeface="Cambria Math"/>
                              </a:rPr>
                              <m:t>𝑝</m:t>
                            </m:r>
                          </m:den>
                        </m:f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𝑓</m:t>
                        </m:r>
                        <m:r>
                          <a:rPr lang="ru-RU" sz="1600" i="1">
                            <a:latin typeface="Cambria Math"/>
                          </a:rPr>
                          <m:t>𝑖𝑛</m:t>
                        </m:r>
                      </m:sub>
                    </m:sSub>
                  </m:oMath>
                </a14:m>
                <a:r>
                  <a:rPr lang="en-US" sz="1600" dirty="0"/>
                  <a:t> = ±1·10</a:t>
                </a:r>
                <a:r>
                  <a:rPr lang="en-US" sz="1600" baseline="30000" dirty="0"/>
                  <a:t>-3</a:t>
                </a:r>
                <a:r>
                  <a:rPr lang="en-US" sz="1600" dirty="0"/>
                  <a:t>.</a:t>
                </a:r>
                <a:endParaRPr lang="ru-RU" sz="1600" dirty="0"/>
              </a:p>
              <a:p>
                <a:endParaRPr lang="en-US" sz="1600" dirty="0" smtClean="0"/>
              </a:p>
              <a:p>
                <a:pPr algn="ctr"/>
                <a:r>
                  <a:rPr lang="en-US" sz="1600" b="1" dirty="0" smtClean="0"/>
                  <a:t>Growth </a:t>
                </a:r>
                <a:r>
                  <a:rPr lang="en-US" sz="1600" b="1" dirty="0"/>
                  <a:t>of effective horizontal/vertical emittances of the beam </a:t>
                </a:r>
                <a:endParaRPr lang="en-US" sz="1600" b="1" dirty="0" smtClean="0"/>
              </a:p>
              <a:p>
                <a:pPr algn="ctr"/>
                <a:r>
                  <a:rPr lang="en-US" sz="1600" b="1" dirty="0" smtClean="0"/>
                  <a:t>due </a:t>
                </a:r>
                <a:r>
                  <a:rPr lang="en-US" sz="1600" b="1" dirty="0"/>
                  <a:t>to chromatic aberrations:</a:t>
                </a:r>
                <a:endParaRPr lang="ru-RU" sz="1600" b="1" dirty="0"/>
              </a:p>
              <a:p>
                <a:pPr lvl="0"/>
                <a:endParaRPr lang="ru-RU" sz="1400" dirty="0"/>
              </a:p>
            </p:txBody>
          </p:sp>
        </mc:Choice>
        <mc:Fallback xmlns="">
          <p:sp>
            <p:nvSpPr>
              <p:cNvPr id="8" name="Text 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6036" y="1251222"/>
                <a:ext cx="8648452" cy="2033762"/>
              </a:xfrm>
              <a:prstGeom prst="rect">
                <a:avLst/>
              </a:prstGeom>
              <a:blipFill rotWithShape="1">
                <a:blip r:embed="rId3"/>
                <a:stretch>
                  <a:fillRect l="-423" t="-89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44299537"/>
                  </p:ext>
                </p:extLst>
              </p:nvPr>
            </p:nvGraphicFramePr>
            <p:xfrm>
              <a:off x="2147560" y="3122666"/>
              <a:ext cx="5016728" cy="1011302"/>
            </p:xfrm>
            <a:graphic>
              <a:graphicData uri="http://schemas.openxmlformats.org/drawingml/2006/table">
                <a:tbl>
                  <a:tblPr firstCol="1" bandRow="1">
                    <a:tableStyleId>{5C22544A-7EE6-4342-B048-85BDC9FD1C3A}</a:tableStyleId>
                  </a:tblPr>
                  <a:tblGrid>
                    <a:gridCol w="2508364"/>
                    <a:gridCol w="2508364"/>
                  </a:tblGrid>
                  <a:tr h="48197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6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f>
                                    <m:fPr>
                                      <m:ctrlPr>
                                        <a:rPr lang="ru-RU" sz="16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1600">
                                          <a:effectLst/>
                                          <a:latin typeface="Cambria Math"/>
                                        </a:rPr>
                                        <m:t>∆</m:t>
                                      </m:r>
                                      <m:r>
                                        <a:rPr lang="en-US" sz="1600">
                                          <a:effectLst/>
                                          <a:latin typeface="Cambria Math"/>
                                        </a:rPr>
                                        <m:t>𝑝</m:t>
                                      </m:r>
                                    </m:num>
                                    <m:den>
                                      <m:r>
                                        <a:rPr lang="ru-RU" sz="1600">
                                          <a:effectLst/>
                                          <a:latin typeface="Cambria Math"/>
                                        </a:rPr>
                                        <m:t>𝑝</m:t>
                                      </m:r>
                                    </m:den>
                                  </m:f>
                                </m:e>
                                <m:sub>
                                  <m:r>
                                    <a:rPr lang="ru-RU" sz="1600">
                                      <a:effectLst/>
                                      <a:latin typeface="Cambria Math"/>
                                    </a:rPr>
                                    <m:t>𝑖𝑛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600" dirty="0">
                              <a:effectLst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6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f>
                                    <m:fPr>
                                      <m:ctrlPr>
                                        <a:rPr lang="ru-RU" sz="16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1600">
                                          <a:effectLst/>
                                          <a:latin typeface="Cambria Math"/>
                                        </a:rPr>
                                        <m:t>∆</m:t>
                                      </m:r>
                                      <m:r>
                                        <a:rPr lang="en-US" sz="1600">
                                          <a:effectLst/>
                                          <a:latin typeface="Cambria Math"/>
                                        </a:rPr>
                                        <m:t>𝑝</m:t>
                                      </m:r>
                                    </m:num>
                                    <m:den>
                                      <m:r>
                                        <a:rPr lang="ru-RU" sz="1600">
                                          <a:effectLst/>
                                          <a:latin typeface="Cambria Math"/>
                                        </a:rPr>
                                        <m:t>𝑝</m:t>
                                      </m:r>
                                    </m:den>
                                  </m:f>
                                </m:e>
                                <m:sub>
                                  <m:r>
                                    <a:rPr lang="en-US" sz="1600">
                                      <a:effectLst/>
                                      <a:latin typeface="Cambria Math"/>
                                    </a:rPr>
                                    <m:t>𝑓</m:t>
                                  </m:r>
                                  <m:r>
                                    <a:rPr lang="ru-RU" sz="1600">
                                      <a:effectLst/>
                                      <a:latin typeface="Cambria Math"/>
                                    </a:rPr>
                                    <m:t>𝑖𝑛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600" dirty="0">
                              <a:effectLst/>
                            </a:rPr>
                            <a:t> = +1·10</a:t>
                          </a:r>
                          <a:r>
                            <a:rPr lang="ru-RU" sz="1600" baseline="30000" dirty="0">
                              <a:effectLst/>
                            </a:rPr>
                            <a:t>-3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dirty="0" smtClean="0">
                              <a:effectLst/>
                            </a:rPr>
                            <a:t>6,</a:t>
                          </a:r>
                          <a:r>
                            <a:rPr lang="en-US" sz="1600" dirty="0" smtClean="0">
                              <a:effectLst/>
                            </a:rPr>
                            <a:t>1</a:t>
                          </a:r>
                          <a:r>
                            <a:rPr lang="ru-RU" sz="1600" dirty="0" smtClean="0">
                              <a:effectLst/>
                            </a:rPr>
                            <a:t>% </a:t>
                          </a:r>
                          <a:r>
                            <a:rPr lang="ru-RU" sz="1600" dirty="0">
                              <a:effectLst/>
                            </a:rPr>
                            <a:t>/ </a:t>
                          </a:r>
                          <a:r>
                            <a:rPr lang="en-US" sz="1600" dirty="0" smtClean="0">
                              <a:effectLst/>
                            </a:rPr>
                            <a:t>1</a:t>
                          </a:r>
                          <a:r>
                            <a:rPr lang="ru-RU" sz="1600" dirty="0" smtClean="0">
                              <a:effectLst/>
                            </a:rPr>
                            <a:t>,</a:t>
                          </a:r>
                          <a:r>
                            <a:rPr lang="en-US" sz="1600" dirty="0" smtClean="0">
                              <a:effectLst/>
                            </a:rPr>
                            <a:t>2</a:t>
                          </a:r>
                          <a:r>
                            <a:rPr lang="ru-RU" sz="1600" dirty="0" smtClean="0">
                              <a:effectLst/>
                            </a:rPr>
                            <a:t>%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3787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6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f>
                                    <m:fPr>
                                      <m:ctrlPr>
                                        <a:rPr lang="ru-RU" sz="16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1600">
                                          <a:effectLst/>
                                          <a:latin typeface="Cambria Math"/>
                                        </a:rPr>
                                        <m:t>∆</m:t>
                                      </m:r>
                                      <m:r>
                                        <a:rPr lang="en-US" sz="1600">
                                          <a:effectLst/>
                                          <a:latin typeface="Cambria Math"/>
                                        </a:rPr>
                                        <m:t>𝑝</m:t>
                                      </m:r>
                                    </m:num>
                                    <m:den>
                                      <m:r>
                                        <a:rPr lang="ru-RU" sz="1600">
                                          <a:effectLst/>
                                          <a:latin typeface="Cambria Math"/>
                                        </a:rPr>
                                        <m:t>𝑝</m:t>
                                      </m:r>
                                    </m:den>
                                  </m:f>
                                </m:e>
                                <m:sub>
                                  <m:r>
                                    <a:rPr lang="ru-RU" sz="1600">
                                      <a:effectLst/>
                                      <a:latin typeface="Cambria Math"/>
                                    </a:rPr>
                                    <m:t>𝑖𝑛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600">
                              <a:effectLst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6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f>
                                    <m:fPr>
                                      <m:ctrlPr>
                                        <a:rPr lang="ru-RU" sz="16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1600">
                                          <a:effectLst/>
                                          <a:latin typeface="Cambria Math"/>
                                        </a:rPr>
                                        <m:t>∆</m:t>
                                      </m:r>
                                      <m:r>
                                        <a:rPr lang="en-US" sz="1600">
                                          <a:effectLst/>
                                          <a:latin typeface="Cambria Math"/>
                                        </a:rPr>
                                        <m:t>𝑝</m:t>
                                      </m:r>
                                    </m:num>
                                    <m:den>
                                      <m:r>
                                        <a:rPr lang="ru-RU" sz="1600">
                                          <a:effectLst/>
                                          <a:latin typeface="Cambria Math"/>
                                        </a:rPr>
                                        <m:t>𝑝</m:t>
                                      </m:r>
                                    </m:den>
                                  </m:f>
                                </m:e>
                                <m:sub>
                                  <m:r>
                                    <a:rPr lang="en-US" sz="1600">
                                      <a:effectLst/>
                                      <a:latin typeface="Cambria Math"/>
                                    </a:rPr>
                                    <m:t>𝑓</m:t>
                                  </m:r>
                                  <m:r>
                                    <a:rPr lang="ru-RU" sz="1600">
                                      <a:effectLst/>
                                      <a:latin typeface="Cambria Math"/>
                                    </a:rPr>
                                    <m:t>𝑖𝑛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600">
                              <a:effectLst/>
                            </a:rPr>
                            <a:t> = </a:t>
                          </a:r>
                          <a:r>
                            <a:rPr lang="en-US" sz="1600">
                              <a:effectLst/>
                            </a:rPr>
                            <a:t>-</a:t>
                          </a:r>
                          <a:r>
                            <a:rPr lang="ru-RU" sz="1600">
                              <a:effectLst/>
                            </a:rPr>
                            <a:t>1·10</a:t>
                          </a:r>
                          <a:r>
                            <a:rPr lang="ru-RU" sz="1600" baseline="30000">
                              <a:effectLst/>
                            </a:rPr>
                            <a:t>-3</a:t>
                          </a:r>
                          <a:endParaRPr lang="ru-RU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dirty="0" smtClean="0">
                              <a:effectLst/>
                            </a:rPr>
                            <a:t>6,</a:t>
                          </a:r>
                          <a:r>
                            <a:rPr lang="en-US" sz="1600" dirty="0" smtClean="0">
                              <a:effectLst/>
                            </a:rPr>
                            <a:t>2</a:t>
                          </a:r>
                          <a:r>
                            <a:rPr lang="ru-RU" sz="1600" dirty="0" smtClean="0">
                              <a:effectLst/>
                            </a:rPr>
                            <a:t>% </a:t>
                          </a:r>
                          <a:r>
                            <a:rPr lang="ru-RU" sz="1600" dirty="0">
                              <a:effectLst/>
                            </a:rPr>
                            <a:t>/ </a:t>
                          </a:r>
                          <a:r>
                            <a:rPr lang="en-US" sz="1600" dirty="0" smtClean="0">
                              <a:effectLst/>
                            </a:rPr>
                            <a:t>1</a:t>
                          </a:r>
                          <a:r>
                            <a:rPr lang="ru-RU" sz="1600" dirty="0" smtClean="0">
                              <a:effectLst/>
                            </a:rPr>
                            <a:t>,</a:t>
                          </a:r>
                          <a:r>
                            <a:rPr lang="en-US" sz="1600" dirty="0" smtClean="0">
                              <a:effectLst/>
                            </a:rPr>
                            <a:t>3</a:t>
                          </a:r>
                          <a:r>
                            <a:rPr lang="ru-RU" sz="1600" dirty="0" smtClean="0">
                              <a:effectLst/>
                            </a:rPr>
                            <a:t>%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44299537"/>
                  </p:ext>
                </p:extLst>
              </p:nvPr>
            </p:nvGraphicFramePr>
            <p:xfrm>
              <a:off x="2147560" y="3122666"/>
              <a:ext cx="5016728" cy="1026414"/>
            </p:xfrm>
            <a:graphic>
              <a:graphicData uri="http://schemas.openxmlformats.org/drawingml/2006/table">
                <a:tbl>
                  <a:tblPr firstCol="1" bandRow="1">
                    <a:tableStyleId>{5C22544A-7EE6-4342-B048-85BDC9FD1C3A}</a:tableStyleId>
                  </a:tblPr>
                  <a:tblGrid>
                    <a:gridCol w="2508364"/>
                    <a:gridCol w="2508364"/>
                  </a:tblGrid>
                  <a:tr h="51320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r="-100000" b="-1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dirty="0" smtClean="0">
                              <a:effectLst/>
                            </a:rPr>
                            <a:t>6,</a:t>
                          </a:r>
                          <a:r>
                            <a:rPr lang="en-US" sz="1600" dirty="0" smtClean="0">
                              <a:effectLst/>
                            </a:rPr>
                            <a:t>1</a:t>
                          </a:r>
                          <a:r>
                            <a:rPr lang="ru-RU" sz="1600" dirty="0" smtClean="0">
                              <a:effectLst/>
                            </a:rPr>
                            <a:t>% </a:t>
                          </a:r>
                          <a:r>
                            <a:rPr lang="ru-RU" sz="1600" dirty="0">
                              <a:effectLst/>
                            </a:rPr>
                            <a:t>/ </a:t>
                          </a:r>
                          <a:r>
                            <a:rPr lang="en-US" sz="1600" dirty="0" smtClean="0">
                              <a:effectLst/>
                            </a:rPr>
                            <a:t>1</a:t>
                          </a:r>
                          <a:r>
                            <a:rPr lang="ru-RU" sz="1600" dirty="0" smtClean="0">
                              <a:effectLst/>
                            </a:rPr>
                            <a:t>,</a:t>
                          </a:r>
                          <a:r>
                            <a:rPr lang="en-US" sz="1600" dirty="0" smtClean="0">
                              <a:effectLst/>
                            </a:rPr>
                            <a:t>2</a:t>
                          </a:r>
                          <a:r>
                            <a:rPr lang="ru-RU" sz="1600" dirty="0" smtClean="0">
                              <a:effectLst/>
                            </a:rPr>
                            <a:t>%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1320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t="-101190" r="-100000" b="-13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dirty="0" smtClean="0">
                              <a:effectLst/>
                            </a:rPr>
                            <a:t>6,</a:t>
                          </a:r>
                          <a:r>
                            <a:rPr lang="en-US" sz="1600" dirty="0" smtClean="0">
                              <a:effectLst/>
                            </a:rPr>
                            <a:t>2</a:t>
                          </a:r>
                          <a:r>
                            <a:rPr lang="ru-RU" sz="1600" dirty="0" smtClean="0">
                              <a:effectLst/>
                            </a:rPr>
                            <a:t>% </a:t>
                          </a:r>
                          <a:r>
                            <a:rPr lang="ru-RU" sz="1600" dirty="0">
                              <a:effectLst/>
                            </a:rPr>
                            <a:t>/ </a:t>
                          </a:r>
                          <a:r>
                            <a:rPr lang="en-US" sz="1600" dirty="0" smtClean="0">
                              <a:effectLst/>
                            </a:rPr>
                            <a:t>1</a:t>
                          </a:r>
                          <a:r>
                            <a:rPr lang="ru-RU" sz="1600" dirty="0" smtClean="0">
                              <a:effectLst/>
                            </a:rPr>
                            <a:t>,</a:t>
                          </a:r>
                          <a:r>
                            <a:rPr lang="en-US" sz="1600" dirty="0" smtClean="0">
                              <a:effectLst/>
                            </a:rPr>
                            <a:t>3</a:t>
                          </a:r>
                          <a:r>
                            <a:rPr lang="ru-RU" sz="1600" dirty="0" smtClean="0">
                              <a:effectLst/>
                            </a:rPr>
                            <a:t>%</a:t>
                          </a:r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/>
          <a:stretch/>
        </p:blipFill>
        <p:spPr>
          <a:xfrm>
            <a:off x="2102361" y="4266778"/>
            <a:ext cx="2573695" cy="21145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0"/>
          <a:stretch/>
        </p:blipFill>
        <p:spPr>
          <a:xfrm>
            <a:off x="4685124" y="4266778"/>
            <a:ext cx="2498214" cy="21145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49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381000" y="107950"/>
            <a:ext cx="8534400" cy="46196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Beam dynamics simulations (3D)</a:t>
            </a:r>
            <a:r>
              <a:rPr lang="ru-RU" dirty="0" smtClean="0"/>
              <a:t> 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6D7CF845-5761-4C97-9EFD-DBCEECA976EC}" type="slidenum">
              <a:rPr lang="ru-RU" sz="1400" smtClean="0">
                <a:solidFill>
                  <a:schemeClr val="tx1"/>
                </a:solidFill>
                <a:latin typeface="Arial" charset="0"/>
              </a:rPr>
              <a:pPr algn="r"/>
              <a:t>13</a:t>
            </a:fld>
            <a:endParaRPr lang="ru-RU" sz="140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00"/>
          <a:stretch/>
        </p:blipFill>
        <p:spPr bwMode="auto">
          <a:xfrm>
            <a:off x="381000" y="6410061"/>
            <a:ext cx="2200275" cy="44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47"/>
          <p:cNvSpPr>
            <a:spLocks noChangeArrowheads="1"/>
          </p:cNvSpPr>
          <p:nvPr/>
        </p:nvSpPr>
        <p:spPr bwMode="auto">
          <a:xfrm>
            <a:off x="2159617" y="548680"/>
            <a:ext cx="477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b="1" u="sng" dirty="0" smtClean="0"/>
              <a:t>Goals</a:t>
            </a:r>
            <a:endParaRPr lang="ru-RU" b="1" u="sng" dirty="0"/>
          </a:p>
        </p:txBody>
      </p:sp>
      <p:sp>
        <p:nvSpPr>
          <p:cNvPr id="9" name="Text Box 45"/>
          <p:cNvSpPr txBox="1">
            <a:spLocks noChangeArrowheads="1"/>
          </p:cNvSpPr>
          <p:nvPr/>
        </p:nvSpPr>
        <p:spPr bwMode="auto">
          <a:xfrm>
            <a:off x="381000" y="871048"/>
            <a:ext cx="8534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To cross-check 2D simulations.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To study </a:t>
            </a:r>
            <a:r>
              <a:rPr lang="en-US" sz="1600" dirty="0" err="1" smtClean="0"/>
              <a:t>debunching</a:t>
            </a:r>
            <a:r>
              <a:rPr lang="en-US" sz="1600" dirty="0" smtClean="0"/>
              <a:t> effects.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To study chromatic effects.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To study coupling effects in the septum.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To study influence of space charge of three-component beam on:</a:t>
            </a:r>
          </a:p>
          <a:p>
            <a:pPr marL="542925" lvl="0" indent="-285750">
              <a:buFont typeface="Courier New" panose="02070309020205020404" pitchFamily="49" charset="0"/>
              <a:buChar char="o"/>
            </a:pPr>
            <a:r>
              <a:rPr lang="en-US" sz="1600" dirty="0" smtClean="0"/>
              <a:t>transverse dynamics</a:t>
            </a:r>
          </a:p>
          <a:p>
            <a:pPr marL="542925" lvl="0" indent="-285750">
              <a:buFont typeface="Courier New" panose="02070309020205020404" pitchFamily="49" charset="0"/>
              <a:buChar char="o"/>
            </a:pPr>
            <a:r>
              <a:rPr lang="en-US" sz="1600" dirty="0" err="1" smtClean="0"/>
              <a:t>debunching</a:t>
            </a:r>
            <a:endParaRPr lang="en-US" sz="1600" dirty="0" smtClean="0"/>
          </a:p>
          <a:p>
            <a:pPr marL="542925" lvl="0" indent="-285750">
              <a:buFont typeface="Courier New" panose="02070309020205020404" pitchFamily="49" charset="0"/>
              <a:buChar char="o"/>
            </a:pPr>
            <a:r>
              <a:rPr lang="en-US" sz="1600" dirty="0" smtClean="0"/>
              <a:t>separation of parasitic charge states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To study non-linear effects.</a:t>
            </a:r>
          </a:p>
        </p:txBody>
      </p:sp>
      <p:sp>
        <p:nvSpPr>
          <p:cNvPr id="10" name="Rectangle 47"/>
          <p:cNvSpPr>
            <a:spLocks noChangeArrowheads="1"/>
          </p:cNvSpPr>
          <p:nvPr/>
        </p:nvSpPr>
        <p:spPr bwMode="auto">
          <a:xfrm>
            <a:off x="2164186" y="3280195"/>
            <a:ext cx="477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b="1" u="sng" dirty="0" smtClean="0"/>
              <a:t>Methods/models</a:t>
            </a:r>
            <a:endParaRPr lang="ru-RU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45"/>
              <p:cNvSpPr txBox="1">
                <a:spLocks noChangeArrowheads="1"/>
              </p:cNvSpPr>
              <p:nvPr/>
            </p:nvSpPr>
            <p:spPr bwMode="auto">
              <a:xfrm>
                <a:off x="393592" y="3596785"/>
                <a:ext cx="8534400" cy="2856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The beam represents </a:t>
                </a:r>
                <a:r>
                  <a:rPr lang="en-US" sz="1600" dirty="0" smtClean="0"/>
                  <a:t>as a set of </a:t>
                </a:r>
                <a:r>
                  <a:rPr lang="en-US" sz="1600" dirty="0" err="1" smtClean="0"/>
                  <a:t>beamlets</a:t>
                </a:r>
                <a:r>
                  <a:rPr lang="en-US" sz="1600" dirty="0" smtClean="0"/>
                  <a:t> which are </a:t>
                </a:r>
                <a:r>
                  <a:rPr lang="en-US" sz="1600" dirty="0" err="1"/>
                  <a:t>hyperellipsoids</a:t>
                </a:r>
                <a:r>
                  <a:rPr lang="en-US" sz="1600" dirty="0"/>
                  <a:t> in 6D phase </a:t>
                </a:r>
                <a:r>
                  <a:rPr lang="en-US" sz="1600" dirty="0" smtClean="0"/>
                  <a:t>space.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err="1" smtClean="0"/>
                  <a:t>Beamlets</a:t>
                </a:r>
                <a:r>
                  <a:rPr lang="en-US" sz="1600" dirty="0" smtClean="0"/>
                  <a:t> </a:t>
                </a:r>
                <a:r>
                  <a:rPr lang="en-US" sz="1600" dirty="0"/>
                  <a:t>are described by </a:t>
                </a:r>
                <a:r>
                  <a:rPr lang="en-US" sz="1600" dirty="0" smtClean="0"/>
                  <a:t>phase coordinates of their centers of mass and </a:t>
                </a:r>
                <a:r>
                  <a:rPr lang="en-US" sz="1600" dirty="0" err="1" smtClean="0"/>
                  <a:t>betatron</a:t>
                </a:r>
                <a:r>
                  <a:rPr lang="en-US" sz="1600" dirty="0" smtClean="0"/>
                  <a:t> parameters:</a:t>
                </a:r>
              </a:p>
              <a:p>
                <a:pPr marL="542925" indent="-285750">
                  <a:buFont typeface="Courier New" panose="02070309020205020404" pitchFamily="49" charset="0"/>
                  <a:buChar char="o"/>
                </a:pPr>
                <a:r>
                  <a:rPr lang="en-US" sz="1600" dirty="0" smtClean="0"/>
                  <a:t>emittances</a:t>
                </a:r>
                <a:r>
                  <a:rPr lang="en-US" sz="1600" dirty="0"/>
                  <a:t>, 3D </a:t>
                </a:r>
                <a:r>
                  <a:rPr lang="en-US" sz="1600" dirty="0" err="1"/>
                  <a:t>Twiss</a:t>
                </a:r>
                <a:r>
                  <a:rPr lang="en-US" sz="1600" dirty="0"/>
                  <a:t>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600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𝑥</m:t>
                        </m:r>
                        <m:r>
                          <a:rPr lang="en-US" sz="1600" i="1">
                            <a:latin typeface="Cambria Math"/>
                          </a:rPr>
                          <m:t>,</m:t>
                        </m:r>
                        <m:r>
                          <a:rPr lang="en-US" sz="1600" i="1">
                            <a:latin typeface="Cambria Math"/>
                          </a:rPr>
                          <m:t>𝑦</m:t>
                        </m:r>
                        <m:r>
                          <a:rPr lang="en-US" sz="1600" i="1">
                            <a:latin typeface="Cambria Math"/>
                          </a:rPr>
                          <m:t>,</m:t>
                        </m:r>
                        <m:r>
                          <a:rPr lang="en-US" sz="1600" i="1">
                            <a:latin typeface="Cambria Math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ru-RU" sz="1600" dirty="0"/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600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𝑥</m:t>
                        </m:r>
                        <m:r>
                          <a:rPr lang="en-US" sz="1600" i="1">
                            <a:latin typeface="Cambria Math"/>
                          </a:rPr>
                          <m:t>,</m:t>
                        </m:r>
                        <m:r>
                          <a:rPr lang="en-US" sz="1600" i="1">
                            <a:latin typeface="Cambria Math"/>
                          </a:rPr>
                          <m:t>𝑦</m:t>
                        </m:r>
                        <m:r>
                          <a:rPr lang="en-US" sz="1600" i="1">
                            <a:latin typeface="Cambria Math"/>
                          </a:rPr>
                          <m:t>,</m:t>
                        </m:r>
                        <m:r>
                          <a:rPr lang="en-US" sz="1600" i="1">
                            <a:latin typeface="Cambria Math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1600" dirty="0"/>
                  <a:t> </a:t>
                </a:r>
                <a:r>
                  <a:rPr lang="en-US" sz="1600" dirty="0" smtClean="0"/>
                  <a:t>and </a:t>
                </a:r>
                <a:r>
                  <a:rPr lang="en-US" sz="1600" dirty="0"/>
                  <a:t>horizontal dispersions and their </a:t>
                </a:r>
                <a:r>
                  <a:rPr lang="en-US" sz="1600" dirty="0" smtClean="0"/>
                  <a:t>derivatives (uncoupled simulations);</a:t>
                </a:r>
              </a:p>
              <a:p>
                <a:pPr marL="542925" indent="-285750">
                  <a:buFont typeface="Courier New" panose="02070309020205020404" pitchFamily="49" charset="0"/>
                  <a:buChar char="o"/>
                </a:pPr>
                <a:r>
                  <a:rPr lang="en-US" sz="1600" dirty="0" smtClean="0"/>
                  <a:t>6x6 covariance matrix (sigma-matrix) or </a:t>
                </a:r>
                <a:r>
                  <a:rPr lang="en-US" sz="1600" dirty="0" err="1" smtClean="0"/>
                  <a:t>r.m.s</a:t>
                </a:r>
                <a:r>
                  <a:rPr lang="en-US" sz="1600" dirty="0" smtClean="0"/>
                  <a:t>. parameters (coupled simulations).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Criteria of the beam division on </a:t>
                </a:r>
                <a:r>
                  <a:rPr lang="en-US" sz="1600" dirty="0" err="1" smtClean="0"/>
                  <a:t>beamlets</a:t>
                </a:r>
                <a:r>
                  <a:rPr lang="en-US" sz="1600" dirty="0" smtClean="0"/>
                  <a:t>:</a:t>
                </a:r>
              </a:p>
              <a:p>
                <a:pPr marL="542925" indent="-285750">
                  <a:buFont typeface="Courier New" panose="02070309020205020404" pitchFamily="49" charset="0"/>
                  <a:buChar char="o"/>
                </a:pPr>
                <a:r>
                  <a:rPr lang="en-US" sz="1600" dirty="0" smtClean="0"/>
                  <a:t>charge state of ions (</a:t>
                </a:r>
                <a:r>
                  <a:rPr lang="en-US" sz="1600" b="1" dirty="0" smtClean="0">
                    <a:solidFill>
                      <a:srgbClr val="00B050"/>
                    </a:solidFill>
                  </a:rPr>
                  <a:t>done</a:t>
                </a:r>
                <a:r>
                  <a:rPr lang="en-US" sz="1600" dirty="0" smtClean="0"/>
                  <a:t>);</a:t>
                </a:r>
              </a:p>
              <a:p>
                <a:pPr marL="542925" indent="-285750">
                  <a:buFont typeface="Courier New" panose="02070309020205020404" pitchFamily="49" charset="0"/>
                  <a:buChar char="o"/>
                </a:pPr>
                <a:r>
                  <a:rPr lang="en-US" sz="1600" dirty="0"/>
                  <a:t>charge state of </a:t>
                </a:r>
                <a:r>
                  <a:rPr lang="en-US" sz="1600" dirty="0" smtClean="0"/>
                  <a:t>ions and longitudinal momentum (</a:t>
                </a:r>
                <a:r>
                  <a:rPr lang="en-US" sz="1600" b="1" dirty="0" smtClean="0">
                    <a:solidFill>
                      <a:srgbClr val="EF1903"/>
                    </a:solidFill>
                  </a:rPr>
                  <a:t>planning</a:t>
                </a:r>
                <a:r>
                  <a:rPr lang="en-US" sz="1600" dirty="0" smtClean="0"/>
                  <a:t>);</a:t>
                </a:r>
              </a:p>
              <a:p>
                <a:pPr marL="542925" indent="-285750">
                  <a:buFont typeface="Courier New" panose="02070309020205020404" pitchFamily="49" charset="0"/>
                  <a:buChar char="o"/>
                </a:pPr>
                <a:r>
                  <a:rPr lang="en-US" sz="1600" dirty="0"/>
                  <a:t>charge state of </a:t>
                </a:r>
                <a:r>
                  <a:rPr lang="en-US" sz="1600" dirty="0" smtClean="0"/>
                  <a:t>ions, longitudinal position and momentum</a:t>
                </a:r>
                <a:r>
                  <a:rPr lang="en-US" sz="1600" dirty="0"/>
                  <a:t> (</a:t>
                </a:r>
                <a:r>
                  <a:rPr lang="en-US" sz="1600" b="1" dirty="0">
                    <a:solidFill>
                      <a:srgbClr val="EF1903"/>
                    </a:solidFill>
                  </a:rPr>
                  <a:t>planning</a:t>
                </a:r>
                <a:r>
                  <a:rPr lang="en-US" sz="1600" dirty="0"/>
                  <a:t>)</a:t>
                </a:r>
                <a:r>
                  <a:rPr lang="en-US" sz="1600" dirty="0" smtClean="0"/>
                  <a:t>;</a:t>
                </a:r>
              </a:p>
              <a:p>
                <a:pPr marL="542925" indent="-285750">
                  <a:buFont typeface="Courier New" panose="02070309020205020404" pitchFamily="49" charset="0"/>
                  <a:buChar char="o"/>
                </a:pPr>
                <a:r>
                  <a:rPr lang="en-US" sz="1600" dirty="0"/>
                  <a:t>charge state of </a:t>
                </a:r>
                <a:r>
                  <a:rPr lang="en-US" sz="1600" dirty="0" smtClean="0"/>
                  <a:t>ions and all 6 phase coordinates</a:t>
                </a:r>
                <a:r>
                  <a:rPr lang="en-US" sz="1600" dirty="0"/>
                  <a:t> (</a:t>
                </a:r>
                <a:r>
                  <a:rPr lang="en-US" sz="1600" b="1" dirty="0">
                    <a:solidFill>
                      <a:srgbClr val="EF1903"/>
                    </a:solidFill>
                  </a:rPr>
                  <a:t>planning</a:t>
                </a:r>
                <a:r>
                  <a:rPr lang="en-US" sz="1600" dirty="0"/>
                  <a:t>)</a:t>
                </a:r>
                <a:r>
                  <a:rPr lang="en-US" sz="1600" dirty="0" smtClean="0"/>
                  <a:t>.</a:t>
                </a:r>
              </a:p>
            </p:txBody>
          </p:sp>
        </mc:Choice>
        <mc:Fallback xmlns="">
          <p:sp>
            <p:nvSpPr>
              <p:cNvPr id="11" name="Text 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3592" y="3596785"/>
                <a:ext cx="8534400" cy="2856551"/>
              </a:xfrm>
              <a:prstGeom prst="rect">
                <a:avLst/>
              </a:prstGeom>
              <a:blipFill rotWithShape="1">
                <a:blip r:embed="rId3"/>
                <a:stretch>
                  <a:fillRect l="-286" t="-640" b="-170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446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96752"/>
            <a:ext cx="4114800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381000" y="107950"/>
            <a:ext cx="8534400" cy="46196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Beam dynamics simulations (3D)</a:t>
            </a:r>
            <a:r>
              <a:rPr lang="ru-RU" dirty="0" smtClean="0"/>
              <a:t> 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0" name="Rectangle 47"/>
          <p:cNvSpPr>
            <a:spLocks noChangeArrowheads="1"/>
          </p:cNvSpPr>
          <p:nvPr/>
        </p:nvSpPr>
        <p:spPr bwMode="auto">
          <a:xfrm>
            <a:off x="2159617" y="727800"/>
            <a:ext cx="477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b="1" u="sng" dirty="0" smtClean="0"/>
              <a:t>Lattice functions and envelopes</a:t>
            </a:r>
            <a:endParaRPr lang="ru-RU" b="1" u="sng" dirty="0"/>
          </a:p>
        </p:txBody>
      </p:sp>
      <p:sp>
        <p:nvSpPr>
          <p:cNvPr id="5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6D7CF845-5761-4C97-9EFD-DBCEECA976EC}" type="slidenum">
              <a:rPr lang="ru-RU" sz="1400" smtClean="0">
                <a:solidFill>
                  <a:schemeClr val="tx1"/>
                </a:solidFill>
                <a:latin typeface="Arial" charset="0"/>
              </a:rPr>
              <a:pPr algn="r"/>
              <a:t>14</a:t>
            </a:fld>
            <a:endParaRPr lang="ru-RU" sz="140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00"/>
          <a:stretch/>
        </p:blipFill>
        <p:spPr bwMode="auto">
          <a:xfrm>
            <a:off x="381000" y="6410061"/>
            <a:ext cx="2200275" cy="44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672" y="1196752"/>
            <a:ext cx="4114800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432" y="4005064"/>
            <a:ext cx="4114800" cy="2486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281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381000" y="107950"/>
            <a:ext cx="8534400" cy="46196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Beam dynamics simulations (3D)</a:t>
            </a:r>
            <a:r>
              <a:rPr lang="ru-RU" dirty="0" smtClean="0"/>
              <a:t> 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0" name="Rectangle 47"/>
          <p:cNvSpPr>
            <a:spLocks noChangeArrowheads="1"/>
          </p:cNvSpPr>
          <p:nvPr/>
        </p:nvSpPr>
        <p:spPr bwMode="auto">
          <a:xfrm>
            <a:off x="2159617" y="727800"/>
            <a:ext cx="477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b="1" u="sng" dirty="0" smtClean="0"/>
              <a:t>Beam length and momentum spread</a:t>
            </a:r>
            <a:endParaRPr lang="ru-RU" b="1" u="sng" dirty="0"/>
          </a:p>
        </p:txBody>
      </p:sp>
      <p:sp>
        <p:nvSpPr>
          <p:cNvPr id="5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6D7CF845-5761-4C97-9EFD-DBCEECA976EC}" type="slidenum">
              <a:rPr lang="ru-RU" sz="1400" smtClean="0">
                <a:solidFill>
                  <a:schemeClr val="tx1"/>
                </a:solidFill>
                <a:latin typeface="Arial" charset="0"/>
              </a:rPr>
              <a:pPr algn="r"/>
              <a:t>15</a:t>
            </a:fld>
            <a:endParaRPr lang="ru-RU" sz="140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00"/>
          <a:stretch/>
        </p:blipFill>
        <p:spPr bwMode="auto">
          <a:xfrm>
            <a:off x="381000" y="6410061"/>
            <a:ext cx="2200275" cy="44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79" y="1196752"/>
            <a:ext cx="4114800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664" y="1196752"/>
            <a:ext cx="4114800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926160"/>
            <a:ext cx="41148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018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381000" y="107950"/>
            <a:ext cx="8534400" cy="46196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Beam dynamics simulations (3D)</a:t>
            </a:r>
            <a:r>
              <a:rPr lang="ru-RU" dirty="0" smtClean="0"/>
              <a:t> 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0" name="Rectangle 47"/>
          <p:cNvSpPr>
            <a:spLocks noChangeArrowheads="1"/>
          </p:cNvSpPr>
          <p:nvPr/>
        </p:nvSpPr>
        <p:spPr bwMode="auto">
          <a:xfrm>
            <a:off x="2159617" y="727800"/>
            <a:ext cx="477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b="1" u="sng" dirty="0" smtClean="0"/>
              <a:t>Separation</a:t>
            </a:r>
            <a:endParaRPr lang="ru-RU" b="1" u="sng" dirty="0"/>
          </a:p>
        </p:txBody>
      </p:sp>
      <p:sp>
        <p:nvSpPr>
          <p:cNvPr id="5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6D7CF845-5761-4C97-9EFD-DBCEECA976EC}" type="slidenum">
              <a:rPr lang="ru-RU" sz="1400" smtClean="0">
                <a:solidFill>
                  <a:schemeClr val="tx1"/>
                </a:solidFill>
                <a:latin typeface="Arial" charset="0"/>
              </a:rPr>
              <a:pPr algn="r"/>
              <a:t>16</a:t>
            </a:fld>
            <a:endParaRPr lang="ru-RU" sz="140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00"/>
          <a:stretch/>
        </p:blipFill>
        <p:spPr bwMode="auto">
          <a:xfrm>
            <a:off x="381000" y="6410061"/>
            <a:ext cx="2200275" cy="44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134" y="1196752"/>
            <a:ext cx="4114800" cy="246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351" y="3842345"/>
            <a:ext cx="4114800" cy="246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84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546558"/>
              </p:ext>
            </p:extLst>
          </p:nvPr>
        </p:nvGraphicFramePr>
        <p:xfrm>
          <a:off x="468424" y="1231440"/>
          <a:ext cx="8352000" cy="45738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000"/>
                <a:gridCol w="1008000"/>
                <a:gridCol w="1008000"/>
                <a:gridCol w="1008000"/>
                <a:gridCol w="1008000"/>
              </a:tblGrid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Injection scheme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X</a:t>
                      </a:r>
                      <a:r>
                        <a:rPr lang="ru-RU" sz="1400" dirty="0" smtClean="0">
                          <a:effectLst/>
                        </a:rPr>
                        <a:t>, </a:t>
                      </a:r>
                      <a:r>
                        <a:rPr lang="en-US" sz="1400" dirty="0" smtClean="0">
                          <a:effectLst/>
                        </a:rPr>
                        <a:t>mm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X’</a:t>
                      </a:r>
                      <a:r>
                        <a:rPr lang="ru-RU" sz="1400" dirty="0" smtClean="0">
                          <a:effectLst/>
                        </a:rPr>
                        <a:t>, </a:t>
                      </a:r>
                      <a:r>
                        <a:rPr lang="en-US" sz="1400" dirty="0" err="1" smtClean="0">
                          <a:effectLst/>
                        </a:rPr>
                        <a:t>mrad</a:t>
                      </a: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β</a:t>
                      </a:r>
                      <a:r>
                        <a:rPr lang="en-US" sz="1400" b="1" kern="1200" baseline="-250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endParaRPr lang="ru-RU" sz="1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</a:t>
                      </a:r>
                      <a:r>
                        <a:rPr lang="en-US" sz="1400" b="1" kern="1200" baseline="-250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ru-RU" sz="1400" b="1" kern="1200" baseline="-250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r>
                        <a:rPr lang="ru-RU" sz="1400" dirty="0" smtClean="0">
                          <a:effectLst/>
                        </a:rPr>
                        <a:t>) </a:t>
                      </a:r>
                      <a:r>
                        <a:rPr lang="en-US" sz="1400" dirty="0" smtClean="0">
                          <a:effectLst/>
                        </a:rPr>
                        <a:t>Single-turn injection</a:t>
                      </a:r>
                      <a:r>
                        <a:rPr lang="ru-RU" sz="1400" dirty="0" smtClean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49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-9,98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0,56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r>
                        <a:rPr lang="ru-RU" sz="1400" dirty="0" smtClean="0">
                          <a:effectLst/>
                        </a:rPr>
                        <a:t>) </a:t>
                      </a:r>
                      <a:r>
                        <a:rPr lang="en-US" sz="1400" dirty="0" err="1" smtClean="0">
                          <a:effectLst/>
                        </a:rPr>
                        <a:t>Multiturn</a:t>
                      </a:r>
                      <a:r>
                        <a:rPr lang="en-US" sz="1400" dirty="0" smtClean="0">
                          <a:effectLst/>
                        </a:rPr>
                        <a:t> injection with single-plateau pulse</a:t>
                      </a:r>
                      <a:r>
                        <a:rPr lang="ru-RU" sz="1400" dirty="0" smtClean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48,5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-1,58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0,56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r>
                        <a:rPr lang="ru-RU" sz="1400" dirty="0" smtClean="0">
                          <a:effectLst/>
                        </a:rPr>
                        <a:t>) </a:t>
                      </a:r>
                      <a:r>
                        <a:rPr lang="en-US" sz="1400" dirty="0" smtClean="0">
                          <a:effectLst/>
                        </a:rPr>
                        <a:t>Two-turn injection with double-plateau pulse</a:t>
                      </a:r>
                      <a:r>
                        <a:rPr lang="ru-RU" sz="1400" dirty="0" smtClean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48,5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-1,58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0,56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r>
                        <a:rPr lang="ru-RU" sz="1400" dirty="0" smtClean="0">
                          <a:effectLst/>
                        </a:rPr>
                        <a:t>) </a:t>
                      </a:r>
                      <a:r>
                        <a:rPr lang="en-US" sz="1400" dirty="0" smtClean="0">
                          <a:effectLst/>
                        </a:rPr>
                        <a:t>Twice injection with single-plateau pulse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without dynamic retuning of the channel</a:t>
                      </a:r>
                      <a:r>
                        <a:rPr lang="ru-RU" sz="1400" dirty="0" smtClean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45,9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-9,35;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-3,59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3,9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0,32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</a:t>
                      </a:r>
                      <a:r>
                        <a:rPr lang="ru-RU" sz="1400" dirty="0" smtClean="0">
                          <a:effectLst/>
                        </a:rPr>
                        <a:t>) </a:t>
                      </a:r>
                      <a:r>
                        <a:rPr lang="en-US" sz="1400" dirty="0" smtClean="0">
                          <a:effectLst/>
                        </a:rPr>
                        <a:t>Twice injection with single-plateau pulse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with dynamic retuning of the channel</a:t>
                      </a:r>
                      <a:r>
                        <a:rPr lang="ru-RU" sz="1400" dirty="0" smtClean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49;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44,4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-9,98;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-3,46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2,5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0,56;</a:t>
                      </a:r>
                    </a:p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0,2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</a:t>
                      </a:r>
                      <a:r>
                        <a:rPr lang="ru-RU" sz="1400" dirty="0" smtClean="0">
                          <a:effectLst/>
                        </a:rPr>
                        <a:t>) </a:t>
                      </a:r>
                      <a:r>
                        <a:rPr lang="en-US" sz="1400" dirty="0" smtClean="0">
                          <a:effectLst/>
                        </a:rPr>
                        <a:t>Twice injection with double-plateau pulse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without dynamic retuning of the channel</a:t>
                      </a:r>
                      <a:r>
                        <a:rPr lang="ru-RU" sz="1400" dirty="0" smtClean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49;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48,5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-9,98;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-3,78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0,56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</a:t>
                      </a:r>
                      <a:r>
                        <a:rPr lang="ru-RU" sz="1400" dirty="0" smtClean="0">
                          <a:effectLst/>
                        </a:rPr>
                        <a:t>) </a:t>
                      </a:r>
                      <a:r>
                        <a:rPr lang="en-US" sz="1400" dirty="0" smtClean="0">
                          <a:effectLst/>
                        </a:rPr>
                        <a:t>Twice injection with double-plateau pulse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with dynamic retuning of the channel</a:t>
                      </a:r>
                      <a:r>
                        <a:rPr lang="ru-RU" sz="1400" dirty="0" smtClean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49;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45,4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-9,98;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-3,54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3,4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0,56;</a:t>
                      </a:r>
                    </a:p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0,27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8) </a:t>
                      </a:r>
                      <a:r>
                        <a:rPr lang="en-US" sz="1400" dirty="0" smtClean="0">
                          <a:effectLst/>
                        </a:rPr>
                        <a:t>Triple injection with double-plateau pulse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without dynamic retuning of the channel</a:t>
                      </a:r>
                      <a:r>
                        <a:rPr lang="ru-RU" sz="1400" dirty="0" smtClean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45,9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-9,35;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-3,59;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-3,62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3,9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0,32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9) </a:t>
                      </a:r>
                      <a:r>
                        <a:rPr lang="en-US" sz="1400" dirty="0" smtClean="0">
                          <a:effectLst/>
                        </a:rPr>
                        <a:t>Triple injection with double-plateau pulse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with dynamic retuning of the channel</a:t>
                      </a:r>
                      <a:r>
                        <a:rPr lang="ru-RU" sz="1400" dirty="0" smtClean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49;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45,4;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44,9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-9,98;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-3,54;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-3,53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3,4;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0,56;</a:t>
                      </a:r>
                    </a:p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0,27;</a:t>
                      </a:r>
                    </a:p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0,24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381000" y="107950"/>
            <a:ext cx="8534400" cy="46196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Channel flexibility</a:t>
            </a:r>
            <a:r>
              <a:rPr lang="ru-RU" dirty="0" smtClean="0"/>
              <a:t> 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6D7CF845-5761-4C97-9EFD-DBCEECA976EC}" type="slidenum">
              <a:rPr lang="ru-RU" sz="1400" smtClean="0">
                <a:solidFill>
                  <a:schemeClr val="tx1"/>
                </a:solidFill>
                <a:latin typeface="Arial" charset="0"/>
              </a:rPr>
              <a:pPr algn="r"/>
              <a:t>17</a:t>
            </a:fld>
            <a:endParaRPr lang="ru-RU" sz="140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00"/>
          <a:stretch/>
        </p:blipFill>
        <p:spPr bwMode="auto">
          <a:xfrm>
            <a:off x="381000" y="6410061"/>
            <a:ext cx="2200275" cy="44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7"/>
          <p:cNvSpPr>
            <a:spLocks noChangeArrowheads="1"/>
          </p:cNvSpPr>
          <p:nvPr/>
        </p:nvSpPr>
        <p:spPr bwMode="auto">
          <a:xfrm>
            <a:off x="2159617" y="727800"/>
            <a:ext cx="477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b="1" u="sng" dirty="0" smtClean="0"/>
              <a:t>Tuning for different injection schemes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202243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381000" y="107950"/>
            <a:ext cx="8534400" cy="46196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Channel flexibility</a:t>
            </a:r>
            <a:r>
              <a:rPr lang="ru-RU" dirty="0" smtClean="0"/>
              <a:t> 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6D7CF845-5761-4C97-9EFD-DBCEECA976EC}" type="slidenum">
              <a:rPr lang="ru-RU" sz="1400" smtClean="0">
                <a:solidFill>
                  <a:schemeClr val="tx1"/>
                </a:solidFill>
                <a:latin typeface="Arial" charset="0"/>
              </a:rPr>
              <a:pPr algn="r"/>
              <a:t>18</a:t>
            </a:fld>
            <a:endParaRPr lang="ru-RU" sz="140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00"/>
          <a:stretch/>
        </p:blipFill>
        <p:spPr bwMode="auto">
          <a:xfrm>
            <a:off x="381000" y="6410061"/>
            <a:ext cx="2200275" cy="44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7"/>
          <p:cNvSpPr>
            <a:spLocks noChangeArrowheads="1"/>
          </p:cNvSpPr>
          <p:nvPr/>
        </p:nvSpPr>
        <p:spPr bwMode="auto">
          <a:xfrm>
            <a:off x="2159617" y="727800"/>
            <a:ext cx="477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b="1" u="sng" dirty="0" smtClean="0"/>
              <a:t>Tuning for different injection schemes</a:t>
            </a:r>
            <a:endParaRPr lang="ru-RU" b="1" u="sng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942710"/>
              </p:ext>
            </p:extLst>
          </p:nvPr>
        </p:nvGraphicFramePr>
        <p:xfrm>
          <a:off x="429826" y="1231440"/>
          <a:ext cx="8424000" cy="45738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000"/>
                <a:gridCol w="1008000"/>
                <a:gridCol w="1008000"/>
                <a:gridCol w="1008000"/>
                <a:gridCol w="1080000"/>
              </a:tblGrid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Injection scheme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x</a:t>
                      </a:r>
                      <a:r>
                        <a:rPr lang="ru-RU" sz="1400" dirty="0" smtClean="0">
                          <a:effectLst/>
                        </a:rPr>
                        <a:t>, </a:t>
                      </a:r>
                      <a:r>
                        <a:rPr lang="en-US" sz="1400" dirty="0" smtClean="0">
                          <a:effectLst/>
                        </a:rPr>
                        <a:t>mm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x’</a:t>
                      </a:r>
                      <a:r>
                        <a:rPr lang="ru-RU" sz="1400" dirty="0" smtClean="0">
                          <a:effectLst/>
                        </a:rPr>
                        <a:t>, </a:t>
                      </a:r>
                      <a:r>
                        <a:rPr lang="en-US" sz="1400" dirty="0" err="1" smtClean="0">
                          <a:effectLst/>
                        </a:rPr>
                        <a:t>mrad</a:t>
                      </a: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</a:t>
                      </a:r>
                      <a:r>
                        <a:rPr lang="en-US" sz="1400" b="1" kern="1200" baseline="-250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sep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kV</a:t>
                      </a:r>
                      <a:endParaRPr lang="ru-RU" sz="1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φ</a:t>
                      </a:r>
                      <a:r>
                        <a:rPr lang="en-US" sz="1400" b="1" kern="1200" baseline="-250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corr</a:t>
                      </a:r>
                      <a:r>
                        <a:rPr lang="ru-RU" sz="14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mrad</a:t>
                      </a:r>
                      <a:endParaRPr lang="ru-RU" sz="1400" b="1" kern="1200" baseline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r>
                        <a:rPr lang="ru-RU" sz="1400" dirty="0" smtClean="0">
                          <a:effectLst/>
                        </a:rPr>
                        <a:t>) </a:t>
                      </a:r>
                      <a:r>
                        <a:rPr lang="en-US" sz="1400" dirty="0" smtClean="0">
                          <a:effectLst/>
                        </a:rPr>
                        <a:t>Single-turn injection</a:t>
                      </a:r>
                      <a:r>
                        <a:rPr lang="ru-RU" sz="1400" dirty="0" smtClean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3,8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,8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116,6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r>
                        <a:rPr lang="ru-RU" sz="1400" dirty="0" smtClean="0">
                          <a:effectLst/>
                        </a:rPr>
                        <a:t>) </a:t>
                      </a:r>
                      <a:r>
                        <a:rPr lang="en-US" sz="1400" dirty="0" err="1" smtClean="0">
                          <a:effectLst/>
                        </a:rPr>
                        <a:t>Multiturn</a:t>
                      </a:r>
                      <a:r>
                        <a:rPr lang="en-US" sz="1400" dirty="0" smtClean="0">
                          <a:effectLst/>
                        </a:rPr>
                        <a:t> injection with single-plateau pulse</a:t>
                      </a:r>
                      <a:r>
                        <a:rPr lang="ru-RU" sz="1400" dirty="0" smtClean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-2,3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-3,41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124,7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-2,56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r>
                        <a:rPr lang="ru-RU" sz="1400" dirty="0" smtClean="0">
                          <a:effectLst/>
                        </a:rPr>
                        <a:t>) </a:t>
                      </a:r>
                      <a:r>
                        <a:rPr lang="en-US" sz="1400" dirty="0" smtClean="0">
                          <a:effectLst/>
                        </a:rPr>
                        <a:t>Two-turn injection with double-plateau pulse</a:t>
                      </a:r>
                      <a:r>
                        <a:rPr lang="ru-RU" sz="1400" dirty="0" smtClean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-2,3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-3,41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124,7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-2,56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r>
                        <a:rPr lang="ru-RU" sz="1400" dirty="0" smtClean="0">
                          <a:effectLst/>
                        </a:rPr>
                        <a:t>) </a:t>
                      </a:r>
                      <a:r>
                        <a:rPr lang="en-US" sz="1400" dirty="0" smtClean="0">
                          <a:effectLst/>
                        </a:rPr>
                        <a:t>Twice injection with single-plateau pulse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without dynamic retuning of the channel</a:t>
                      </a:r>
                      <a:r>
                        <a:rPr lang="ru-RU" sz="1400" dirty="0" smtClean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1,2;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-2,7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-1,95;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-3,6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117,8;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123,3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-1,1;</a:t>
                      </a:r>
                    </a:p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-2,75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</a:t>
                      </a:r>
                      <a:r>
                        <a:rPr lang="ru-RU" sz="1400" dirty="0" smtClean="0">
                          <a:effectLst/>
                        </a:rPr>
                        <a:t>) </a:t>
                      </a:r>
                      <a:r>
                        <a:rPr lang="en-US" sz="1400" dirty="0" smtClean="0">
                          <a:effectLst/>
                        </a:rPr>
                        <a:t>Twice injection with single-plateau pulse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with dynamic retuning of the channel</a:t>
                      </a:r>
                      <a:r>
                        <a:rPr lang="ru-RU" sz="1400" dirty="0" smtClean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3,8;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-3,9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-0,85;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-4,11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116,6;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123,8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0;</a:t>
                      </a:r>
                    </a:p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-3,26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</a:t>
                      </a:r>
                      <a:r>
                        <a:rPr lang="ru-RU" sz="1400" dirty="0" smtClean="0">
                          <a:effectLst/>
                        </a:rPr>
                        <a:t>) </a:t>
                      </a:r>
                      <a:r>
                        <a:rPr lang="en-US" sz="1400" dirty="0" smtClean="0">
                          <a:effectLst/>
                        </a:rPr>
                        <a:t>Twice injection with double-plateau pulse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without dynamic retuning of the channel</a:t>
                      </a:r>
                      <a:r>
                        <a:rPr lang="ru-RU" sz="1400" dirty="0" smtClean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3,8;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-0,8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-0,85;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-2,78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116,6;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122,6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0;</a:t>
                      </a:r>
                    </a:p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-1,93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</a:t>
                      </a:r>
                      <a:r>
                        <a:rPr lang="ru-RU" sz="1400" dirty="0" smtClean="0">
                          <a:effectLst/>
                        </a:rPr>
                        <a:t>) </a:t>
                      </a:r>
                      <a:r>
                        <a:rPr lang="en-US" sz="1400" dirty="0" smtClean="0">
                          <a:effectLst/>
                        </a:rPr>
                        <a:t>Twice injection with double-plateau pulse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with dynamic retuning of the channel</a:t>
                      </a:r>
                      <a:r>
                        <a:rPr lang="ru-RU" sz="1400" dirty="0" smtClean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3,8;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-3,1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-0,85;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-3,77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116,6;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123,5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0;</a:t>
                      </a:r>
                    </a:p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-2,92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8) </a:t>
                      </a:r>
                      <a:r>
                        <a:rPr lang="en-US" sz="1400" dirty="0" smtClean="0">
                          <a:effectLst/>
                        </a:rPr>
                        <a:t>Triple injection with double-plateau pulse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without dynamic retuning of the channel</a:t>
                      </a:r>
                      <a:r>
                        <a:rPr lang="ru-RU" sz="1400" dirty="0" smtClean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1,2;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-2,7;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-2,7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-1,95;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-3,6;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-3,59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117,8;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123,3;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123,3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-1,1;</a:t>
                      </a:r>
                    </a:p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-2,75;</a:t>
                      </a:r>
                    </a:p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-2,74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9) </a:t>
                      </a:r>
                      <a:r>
                        <a:rPr lang="en-US" sz="1400" dirty="0" smtClean="0">
                          <a:effectLst/>
                        </a:rPr>
                        <a:t>Triple injection with double-plateau pulse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with dynamic retuning of the channel</a:t>
                      </a:r>
                      <a:r>
                        <a:rPr lang="ru-RU" sz="1400" dirty="0" smtClean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3,8;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-3,1;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-3,5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-0,85;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-3,77;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-3,93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116,6;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123,5;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123,6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0;</a:t>
                      </a:r>
                    </a:p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-2,92;</a:t>
                      </a:r>
                    </a:p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-3,08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899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381000" y="107950"/>
            <a:ext cx="8534400" cy="46196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Channel flexibility</a:t>
            </a:r>
            <a:r>
              <a:rPr lang="ru-RU" dirty="0" smtClean="0"/>
              <a:t> 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0" name="Rectangle 47"/>
          <p:cNvSpPr>
            <a:spLocks noChangeArrowheads="1"/>
          </p:cNvSpPr>
          <p:nvPr/>
        </p:nvSpPr>
        <p:spPr bwMode="auto">
          <a:xfrm>
            <a:off x="2159617" y="727800"/>
            <a:ext cx="477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b="1" u="sng" dirty="0" smtClean="0"/>
              <a:t>Tuning for different injection schemes</a:t>
            </a:r>
            <a:endParaRPr lang="ru-RU" b="1" u="sng" dirty="0"/>
          </a:p>
        </p:txBody>
      </p:sp>
      <p:sp>
        <p:nvSpPr>
          <p:cNvPr id="5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6D7CF845-5761-4C97-9EFD-DBCEECA976EC}" type="slidenum">
              <a:rPr lang="ru-RU" sz="1400" smtClean="0">
                <a:solidFill>
                  <a:schemeClr val="tx1"/>
                </a:solidFill>
                <a:latin typeface="Arial" charset="0"/>
              </a:rPr>
              <a:pPr algn="r"/>
              <a:t>19</a:t>
            </a:fld>
            <a:endParaRPr lang="ru-RU" sz="140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00"/>
          <a:stretch/>
        </p:blipFill>
        <p:spPr bwMode="auto">
          <a:xfrm>
            <a:off x="381000" y="6410061"/>
            <a:ext cx="2200275" cy="44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526" y="2492896"/>
            <a:ext cx="5348770" cy="3825858"/>
          </a:xfrm>
          <a:prstGeom prst="rect">
            <a:avLst/>
          </a:prstGeom>
          <a:ln>
            <a:noFill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35" b="59282"/>
          <a:stretch/>
        </p:blipFill>
        <p:spPr bwMode="auto">
          <a:xfrm>
            <a:off x="2452659" y="1196752"/>
            <a:ext cx="4189116" cy="15925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4456559" y="1907307"/>
            <a:ext cx="312815" cy="49987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40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4483100" y="3068638"/>
            <a:ext cx="44100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381000" y="107950"/>
            <a:ext cx="8534400" cy="46196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Beam transfer from HILAC to Booster</a:t>
            </a:r>
            <a:r>
              <a:rPr lang="ru-RU"/>
              <a:t> </a:t>
            </a:r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9883" b="36748"/>
          <a:stretch>
            <a:fillRect/>
          </a:stretch>
        </p:blipFill>
        <p:spPr bwMode="auto">
          <a:xfrm>
            <a:off x="1116013" y="4313238"/>
            <a:ext cx="2379662" cy="17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5100638" y="836712"/>
            <a:ext cx="3816350" cy="18158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indent="3603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indent="0" algn="ctr" eaLnBrk="1" hangingPunct="1">
              <a:defRPr/>
            </a:pPr>
            <a:r>
              <a:rPr lang="en-US" sz="1600" b="1" dirty="0" smtClean="0">
                <a:latin typeface="+mn-lt"/>
              </a:rPr>
              <a:t>Goals</a:t>
            </a:r>
            <a:endParaRPr lang="ru-RU" sz="1600" b="1" dirty="0">
              <a:latin typeface="+mn-lt"/>
            </a:endParaRPr>
          </a:p>
          <a:p>
            <a:pPr algn="ctr" eaLnBrk="1" hangingPunct="1">
              <a:defRPr/>
            </a:pPr>
            <a:endParaRPr lang="en-US" sz="1600" b="1" dirty="0">
              <a:latin typeface="+mn-lt"/>
            </a:endParaRPr>
          </a:p>
          <a:p>
            <a:pPr algn="just" eaLnBrk="1" hangingPunct="1">
              <a:buFontTx/>
              <a:buChar char="•"/>
              <a:defRPr/>
            </a:pPr>
            <a:r>
              <a:rPr lang="en-US" sz="1600" dirty="0"/>
              <a:t>Accumulation of required intensity of </a:t>
            </a:r>
            <a:r>
              <a:rPr lang="en-US" sz="1600" dirty="0" smtClean="0"/>
              <a:t>ions in Booster by means of several </a:t>
            </a:r>
            <a:r>
              <a:rPr lang="en-US" sz="1600" dirty="0"/>
              <a:t>methods of beam injection</a:t>
            </a:r>
            <a:r>
              <a:rPr lang="en-US" sz="1600" dirty="0" smtClean="0"/>
              <a:t>.</a:t>
            </a:r>
            <a:endParaRPr lang="en-US" sz="1600" dirty="0">
              <a:latin typeface="+mn-lt"/>
            </a:endParaRPr>
          </a:p>
          <a:p>
            <a:pPr algn="just" eaLnBrk="1" hangingPunct="1">
              <a:buFontTx/>
              <a:buChar char="•"/>
              <a:defRPr/>
            </a:pPr>
            <a:endParaRPr lang="en-US" sz="1600" dirty="0" smtClean="0">
              <a:latin typeface="+mn-lt"/>
            </a:endParaRPr>
          </a:p>
          <a:p>
            <a:pPr indent="0" algn="ctr" eaLnBrk="1" hangingPunct="1">
              <a:defRPr/>
            </a:pPr>
            <a:r>
              <a:rPr lang="en-US" sz="1600" b="1" dirty="0" smtClean="0">
                <a:latin typeface="+mn-lt"/>
              </a:rPr>
              <a:t>Commissioning: March 2019</a:t>
            </a:r>
          </a:p>
        </p:txBody>
      </p:sp>
      <p:sp>
        <p:nvSpPr>
          <p:cNvPr id="31749" name="Oval 9"/>
          <p:cNvSpPr>
            <a:spLocks noChangeArrowheads="1"/>
          </p:cNvSpPr>
          <p:nvPr/>
        </p:nvSpPr>
        <p:spPr bwMode="auto">
          <a:xfrm rot="4324507">
            <a:off x="7105650" y="4708525"/>
            <a:ext cx="1127125" cy="3905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1" name="TextBox 2"/>
          <p:cNvSpPr txBox="1">
            <a:spLocks noChangeArrowheads="1"/>
          </p:cNvSpPr>
          <p:nvPr/>
        </p:nvSpPr>
        <p:spPr bwMode="auto">
          <a:xfrm>
            <a:off x="733425" y="692150"/>
            <a:ext cx="38163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u="sng"/>
              <a:t>Beam parameters</a:t>
            </a:r>
            <a:endParaRPr lang="ru-RU" sz="1400" b="1" u="sng"/>
          </a:p>
        </p:txBody>
      </p:sp>
      <p:graphicFrame>
        <p:nvGraphicFramePr>
          <p:cNvPr id="31777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872705"/>
              </p:ext>
            </p:extLst>
          </p:nvPr>
        </p:nvGraphicFramePr>
        <p:xfrm>
          <a:off x="733425" y="1000125"/>
          <a:ext cx="3838575" cy="914400"/>
        </p:xfrm>
        <a:graphic>
          <a:graphicData uri="http://schemas.openxmlformats.org/drawingml/2006/table">
            <a:tbl>
              <a:tblPr/>
              <a:tblGrid>
                <a:gridCol w="2374900"/>
                <a:gridCol w="1463675"/>
              </a:tblGrid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Ions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Au</a:t>
                      </a:r>
                      <a:r>
                        <a:rPr kumimoji="0" lang="en-US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31+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Energy, MeV/u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Magnetic rigidity, T m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Electric rigidity, MV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Ion number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2∙10</a:t>
                      </a:r>
                      <a:r>
                        <a:rPr kumimoji="0" lang="en-US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1773" name="Picture 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121" b="9731"/>
          <a:stretch/>
        </p:blipFill>
        <p:spPr bwMode="auto">
          <a:xfrm>
            <a:off x="1122363" y="2300288"/>
            <a:ext cx="2487612" cy="177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74" name="TextBox 3"/>
          <p:cNvSpPr txBox="1">
            <a:spLocks noChangeArrowheads="1"/>
          </p:cNvSpPr>
          <p:nvPr/>
        </p:nvSpPr>
        <p:spPr bwMode="auto">
          <a:xfrm>
            <a:off x="1116013" y="3598863"/>
            <a:ext cx="100806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b="1"/>
              <a:t>HILac</a:t>
            </a:r>
            <a:endParaRPr lang="ru-RU" sz="1100" b="1"/>
          </a:p>
        </p:txBody>
      </p:sp>
      <p:sp>
        <p:nvSpPr>
          <p:cNvPr id="31775" name="TextBox 12"/>
          <p:cNvSpPr txBox="1">
            <a:spLocks noChangeArrowheads="1"/>
          </p:cNvSpPr>
          <p:nvPr/>
        </p:nvSpPr>
        <p:spPr bwMode="auto">
          <a:xfrm>
            <a:off x="1858963" y="4910138"/>
            <a:ext cx="100806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b="1"/>
              <a:t>Booster</a:t>
            </a:r>
            <a:endParaRPr lang="ru-RU" sz="1100" b="1"/>
          </a:p>
        </p:txBody>
      </p:sp>
      <p:sp>
        <p:nvSpPr>
          <p:cNvPr id="1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4FE4B0B1-0D60-4C08-ABFB-15D0FBC2C8AF}" type="slidenum">
              <a:rPr lang="ru-RU" sz="1400" smtClean="0">
                <a:solidFill>
                  <a:schemeClr val="tx1"/>
                </a:solidFill>
                <a:latin typeface="Arial" charset="0"/>
              </a:rPr>
              <a:pPr algn="r"/>
              <a:t>2</a:t>
            </a:fld>
            <a:endParaRPr lang="ru-RU" sz="1400" dirty="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00"/>
          <a:stretch/>
        </p:blipFill>
        <p:spPr bwMode="auto">
          <a:xfrm>
            <a:off x="381000" y="6410061"/>
            <a:ext cx="2200275" cy="44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381000" y="107950"/>
            <a:ext cx="8534400" cy="46196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Channel flexibility</a:t>
            </a:r>
            <a:r>
              <a:rPr lang="ru-RU" dirty="0" smtClean="0"/>
              <a:t> 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0" name="Rectangle 47"/>
          <p:cNvSpPr>
            <a:spLocks noChangeArrowheads="1"/>
          </p:cNvSpPr>
          <p:nvPr/>
        </p:nvSpPr>
        <p:spPr bwMode="auto">
          <a:xfrm>
            <a:off x="2159617" y="727800"/>
            <a:ext cx="477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b="1" u="sng" dirty="0" smtClean="0"/>
              <a:t>Tuning for different injection schemes</a:t>
            </a:r>
            <a:endParaRPr lang="ru-RU" b="1" u="sng" dirty="0"/>
          </a:p>
        </p:txBody>
      </p:sp>
      <p:sp>
        <p:nvSpPr>
          <p:cNvPr id="5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6D7CF845-5761-4C97-9EFD-DBCEECA976EC}" type="slidenum">
              <a:rPr lang="ru-RU" sz="1400" smtClean="0">
                <a:solidFill>
                  <a:schemeClr val="tx1"/>
                </a:solidFill>
                <a:latin typeface="Arial" charset="0"/>
              </a:rPr>
              <a:pPr algn="r"/>
              <a:t>20</a:t>
            </a:fld>
            <a:endParaRPr lang="ru-RU" sz="140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00"/>
          <a:stretch/>
        </p:blipFill>
        <p:spPr bwMode="auto">
          <a:xfrm>
            <a:off x="381000" y="6410061"/>
            <a:ext cx="2200275" cy="44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45"/>
              <p:cNvSpPr txBox="1">
                <a:spLocks noChangeArrowheads="1"/>
              </p:cNvSpPr>
              <p:nvPr/>
            </p:nvSpPr>
            <p:spPr bwMode="auto">
              <a:xfrm>
                <a:off x="1514004" y="1287408"/>
                <a:ext cx="6154340" cy="30777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dirty="0" smtClean="0"/>
                  <a:t>Variation of </a:t>
                </a:r>
                <a:r>
                  <a:rPr lang="ru-RU" sz="1400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400" b="1" i="1">
                            <a:latin typeface="Cambria Math"/>
                          </a:rPr>
                          <m:t>𝜷</m:t>
                        </m:r>
                      </m:e>
                      <m:sub>
                        <m:r>
                          <a:rPr lang="ru-RU" sz="1400" b="1" i="1">
                            <a:latin typeface="Cambria Math"/>
                          </a:rPr>
                          <m:t>𝒙</m:t>
                        </m:r>
                      </m:sub>
                    </m:sSub>
                  </m:oMath>
                </a14:m>
                <a:r>
                  <a:rPr lang="ru-RU" sz="1400" b="1" dirty="0"/>
                  <a:t> </a:t>
                </a:r>
                <a:r>
                  <a:rPr lang="en-US" sz="1400" b="1" dirty="0" smtClean="0"/>
                  <a:t>and</a:t>
                </a:r>
                <a:r>
                  <a:rPr lang="ru-RU" sz="1400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400" b="1" i="1">
                            <a:latin typeface="Cambria Math"/>
                          </a:rPr>
                          <m:t>𝜶</m:t>
                        </m:r>
                      </m:e>
                      <m:sub>
                        <m:r>
                          <a:rPr lang="ru-RU" sz="1400" b="1" i="1">
                            <a:latin typeface="Cambria Math"/>
                          </a:rPr>
                          <m:t>𝒙</m:t>
                        </m:r>
                      </m:sub>
                    </m:sSub>
                  </m:oMath>
                </a14:m>
                <a:r>
                  <a:rPr lang="en-US" sz="1400" b="1" dirty="0" smtClean="0"/>
                  <a:t> at the entrance of the septum </a:t>
                </a:r>
                <a:endParaRPr lang="en-US" sz="1400" b="1" dirty="0"/>
              </a:p>
            </p:txBody>
          </p:sp>
        </mc:Choice>
        <mc:Fallback xmlns="">
          <p:sp>
            <p:nvSpPr>
              <p:cNvPr id="6" name="Text 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14004" y="1287408"/>
                <a:ext cx="6154340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15094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4334565" y="6093296"/>
                <a:ext cx="5132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b="1" i="1">
                              <a:latin typeface="Cambria Math"/>
                            </a:rPr>
                            <m:t>𝜷</m:t>
                          </m:r>
                        </m:e>
                        <m:sub>
                          <m:r>
                            <a:rPr lang="ru-RU" b="1" i="1">
                              <a:latin typeface="Cambria Math"/>
                            </a:rPr>
                            <m:t>𝒙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4565" y="6093296"/>
                <a:ext cx="513217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1475904" y="3502531"/>
                <a:ext cx="5116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b="1" i="1">
                              <a:latin typeface="Cambria Math"/>
                            </a:rPr>
                            <m:t>𝜶</m:t>
                          </m:r>
                        </m:e>
                        <m:sub>
                          <m:r>
                            <a:rPr lang="ru-RU" b="1" i="1">
                              <a:latin typeface="Cambria Math"/>
                            </a:rPr>
                            <m:t>𝒙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904" y="3502531"/>
                <a:ext cx="511615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6479540" cy="4634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748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381000" y="107950"/>
            <a:ext cx="8534400" cy="46196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Channel flexibility</a:t>
            </a:r>
            <a:r>
              <a:rPr lang="ru-RU" dirty="0" smtClean="0"/>
              <a:t> 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0" name="Rectangle 47"/>
          <p:cNvSpPr>
            <a:spLocks noChangeArrowheads="1"/>
          </p:cNvSpPr>
          <p:nvPr/>
        </p:nvSpPr>
        <p:spPr bwMode="auto">
          <a:xfrm>
            <a:off x="2159617" y="727800"/>
            <a:ext cx="477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b="1" u="sng" dirty="0" smtClean="0"/>
              <a:t>Tuning for different </a:t>
            </a:r>
            <a:r>
              <a:rPr lang="en-US" b="1" u="sng" dirty="0" err="1" smtClean="0"/>
              <a:t>betatron</a:t>
            </a:r>
            <a:r>
              <a:rPr lang="en-US" b="1" u="sng" dirty="0" smtClean="0"/>
              <a:t> tunes</a:t>
            </a:r>
            <a:endParaRPr lang="ru-RU" b="1" u="sng" dirty="0"/>
          </a:p>
        </p:txBody>
      </p:sp>
      <p:sp>
        <p:nvSpPr>
          <p:cNvPr id="5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6D7CF845-5761-4C97-9EFD-DBCEECA976EC}" type="slidenum">
              <a:rPr lang="ru-RU" sz="1400" smtClean="0">
                <a:solidFill>
                  <a:schemeClr val="tx1"/>
                </a:solidFill>
                <a:latin typeface="Arial" charset="0"/>
              </a:rPr>
              <a:pPr algn="r"/>
              <a:t>21</a:t>
            </a:fld>
            <a:endParaRPr lang="ru-RU" sz="140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00"/>
          <a:stretch/>
        </p:blipFill>
        <p:spPr bwMode="auto">
          <a:xfrm>
            <a:off x="381000" y="6410061"/>
            <a:ext cx="2200275" cy="44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45"/>
              <p:cNvSpPr txBox="1">
                <a:spLocks noChangeArrowheads="1"/>
              </p:cNvSpPr>
              <p:nvPr/>
            </p:nvSpPr>
            <p:spPr bwMode="auto">
              <a:xfrm>
                <a:off x="1514004" y="1111766"/>
                <a:ext cx="6154340" cy="3275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dirty="0" smtClean="0"/>
                  <a:t>Booster tunes</a:t>
                </a:r>
                <a:r>
                  <a:rPr lang="ru-RU" sz="1400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1" i="1" smtClean="0">
                            <a:latin typeface="Cambria Math"/>
                          </a:rPr>
                          <m:t>𝑸</m:t>
                        </m:r>
                      </m:e>
                      <m:sub>
                        <m:r>
                          <a:rPr lang="ru-RU" sz="1400" b="1" i="1">
                            <a:latin typeface="Cambria Math"/>
                          </a:rPr>
                          <m:t>𝒙</m:t>
                        </m:r>
                      </m:sub>
                    </m:sSub>
                    <m:r>
                      <a:rPr lang="en-US" sz="1400" b="1" i="0" smtClean="0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ru-RU" sz="1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1" i="1" smtClean="0">
                            <a:latin typeface="Cambria Math"/>
                          </a:rPr>
                          <m:t>𝑸</m:t>
                        </m:r>
                      </m:e>
                      <m:sub>
                        <m:r>
                          <a:rPr lang="en-US" sz="1400" b="1" i="1" smtClean="0">
                            <a:latin typeface="Cambria Math"/>
                          </a:rPr>
                          <m:t>𝒚</m:t>
                        </m:r>
                      </m:sub>
                    </m:sSub>
                  </m:oMath>
                </a14:m>
                <a:r>
                  <a:rPr lang="en-US" sz="1400" b="1" dirty="0" smtClean="0"/>
                  <a:t> and lattice functions at the exit of the septum</a:t>
                </a:r>
                <a:endParaRPr lang="en-US" sz="1400" b="1" dirty="0"/>
              </a:p>
            </p:txBody>
          </p:sp>
        </mc:Choice>
        <mc:Fallback xmlns="">
          <p:sp>
            <p:nvSpPr>
              <p:cNvPr id="8" name="Text 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14004" y="1111766"/>
                <a:ext cx="6154340" cy="327526"/>
              </a:xfrm>
              <a:prstGeom prst="rect">
                <a:avLst/>
              </a:prstGeom>
              <a:blipFill rotWithShape="1">
                <a:blip r:embed="rId3"/>
                <a:stretch>
                  <a:fillRect b="-8929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94656"/>
            <a:ext cx="3373755" cy="24669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649" y="1494656"/>
            <a:ext cx="3373755" cy="24669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3981186"/>
            <a:ext cx="3373755" cy="24669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648" y="3981186"/>
            <a:ext cx="3373755" cy="24669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0503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381000" y="107950"/>
            <a:ext cx="8534400" cy="46196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Channel flexibility</a:t>
            </a:r>
            <a:r>
              <a:rPr lang="ru-RU" dirty="0" smtClean="0"/>
              <a:t> 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0" name="Rectangle 47"/>
          <p:cNvSpPr>
            <a:spLocks noChangeArrowheads="1"/>
          </p:cNvSpPr>
          <p:nvPr/>
        </p:nvSpPr>
        <p:spPr bwMode="auto">
          <a:xfrm>
            <a:off x="2159617" y="727800"/>
            <a:ext cx="477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b="1" u="sng" dirty="0" smtClean="0"/>
              <a:t>Tuning for different </a:t>
            </a:r>
            <a:r>
              <a:rPr lang="en-US" b="1" u="sng" dirty="0" err="1" smtClean="0"/>
              <a:t>betatron</a:t>
            </a:r>
            <a:r>
              <a:rPr lang="en-US" b="1" u="sng" dirty="0" smtClean="0"/>
              <a:t> tunes</a:t>
            </a:r>
            <a:endParaRPr lang="ru-RU" b="1" u="sng" dirty="0"/>
          </a:p>
        </p:txBody>
      </p:sp>
      <p:sp>
        <p:nvSpPr>
          <p:cNvPr id="5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6D7CF845-5761-4C97-9EFD-DBCEECA976EC}" type="slidenum">
              <a:rPr lang="ru-RU" sz="1400" smtClean="0">
                <a:solidFill>
                  <a:schemeClr val="tx1"/>
                </a:solidFill>
                <a:latin typeface="Arial" charset="0"/>
              </a:rPr>
              <a:pPr algn="r"/>
              <a:t>22</a:t>
            </a:fld>
            <a:endParaRPr lang="ru-RU" sz="140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00"/>
          <a:stretch/>
        </p:blipFill>
        <p:spPr bwMode="auto">
          <a:xfrm>
            <a:off x="381000" y="6410061"/>
            <a:ext cx="2200275" cy="44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45"/>
              <p:cNvSpPr txBox="1">
                <a:spLocks noChangeArrowheads="1"/>
              </p:cNvSpPr>
              <p:nvPr/>
            </p:nvSpPr>
            <p:spPr bwMode="auto">
              <a:xfrm>
                <a:off x="1514004" y="1287408"/>
                <a:ext cx="6154340" cy="3275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dirty="0" smtClean="0"/>
                  <a:t>Variation of Booster tunes</a:t>
                </a:r>
                <a:r>
                  <a:rPr lang="ru-RU" sz="1400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1" i="1" smtClean="0">
                            <a:latin typeface="Cambria Math"/>
                          </a:rPr>
                          <m:t>𝑸</m:t>
                        </m:r>
                      </m:e>
                      <m:sub>
                        <m:r>
                          <a:rPr lang="ru-RU" sz="1400" b="1" i="1">
                            <a:latin typeface="Cambria Math"/>
                          </a:rPr>
                          <m:t>𝒙</m:t>
                        </m:r>
                      </m:sub>
                    </m:sSub>
                  </m:oMath>
                </a14:m>
                <a:r>
                  <a:rPr lang="ru-RU" sz="1400" b="1" dirty="0"/>
                  <a:t> </a:t>
                </a:r>
                <a:r>
                  <a:rPr lang="en-US" sz="1400" b="1" dirty="0" smtClean="0"/>
                  <a:t>and</a:t>
                </a:r>
                <a:r>
                  <a:rPr lang="ru-RU" sz="1400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1" i="1" smtClean="0">
                            <a:latin typeface="Cambria Math"/>
                          </a:rPr>
                          <m:t>𝑸</m:t>
                        </m:r>
                      </m:e>
                      <m:sub>
                        <m:r>
                          <a:rPr lang="en-US" sz="1400" b="1" i="1" smtClean="0">
                            <a:latin typeface="Cambria Math"/>
                          </a:rPr>
                          <m:t>𝒚</m:t>
                        </m:r>
                      </m:sub>
                    </m:sSub>
                  </m:oMath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8" name="Text 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14004" y="1287408"/>
                <a:ext cx="6154340" cy="327526"/>
              </a:xfrm>
              <a:prstGeom prst="rect">
                <a:avLst/>
              </a:prstGeom>
              <a:blipFill rotWithShape="1">
                <a:blip r:embed="rId3"/>
                <a:stretch>
                  <a:fillRect b="-8929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4334565" y="6093296"/>
                <a:ext cx="5244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𝑸</m:t>
                          </m:r>
                        </m:e>
                        <m:sub>
                          <m:r>
                            <a:rPr lang="ru-RU" b="1" i="1">
                              <a:latin typeface="Cambria Math"/>
                            </a:rPr>
                            <m:t>𝒙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4565" y="6093296"/>
                <a:ext cx="524438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1475904" y="3502531"/>
                <a:ext cx="527644" cy="3947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𝑸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904" y="3502531"/>
                <a:ext cx="527644" cy="394788"/>
              </a:xfrm>
              <a:prstGeom prst="rect">
                <a:avLst/>
              </a:prstGeom>
              <a:blipFill rotWithShape="1">
                <a:blip r:embed="rId5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Рисунок 11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5"/>
          <a:stretch/>
        </p:blipFill>
        <p:spPr bwMode="auto">
          <a:xfrm>
            <a:off x="1885950" y="1628800"/>
            <a:ext cx="5998418" cy="45954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804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648" y="3981187"/>
            <a:ext cx="3373754" cy="24669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5" name="Рисунок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3981187"/>
            <a:ext cx="3373755" cy="24669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4" name="Рисунок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648" y="1494657"/>
            <a:ext cx="3373754" cy="24669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3" name="Рисунок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494656"/>
            <a:ext cx="3373755" cy="24669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381000" y="107950"/>
            <a:ext cx="8534400" cy="46196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Channel flexibility</a:t>
            </a:r>
            <a:r>
              <a:rPr lang="ru-RU" dirty="0" smtClean="0"/>
              <a:t> 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0" name="Rectangle 47"/>
          <p:cNvSpPr>
            <a:spLocks noChangeArrowheads="1"/>
          </p:cNvSpPr>
          <p:nvPr/>
        </p:nvSpPr>
        <p:spPr bwMode="auto">
          <a:xfrm>
            <a:off x="1426090" y="728078"/>
            <a:ext cx="62422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b="1" u="sng" dirty="0" smtClean="0"/>
              <a:t>Tuning for different initial beam parameters</a:t>
            </a:r>
            <a:endParaRPr lang="ru-RU" b="1" u="sng" dirty="0"/>
          </a:p>
        </p:txBody>
      </p:sp>
      <p:sp>
        <p:nvSpPr>
          <p:cNvPr id="5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6D7CF845-5761-4C97-9EFD-DBCEECA976EC}" type="slidenum">
              <a:rPr lang="ru-RU" sz="1400" smtClean="0">
                <a:solidFill>
                  <a:schemeClr val="tx1"/>
                </a:solidFill>
                <a:latin typeface="Arial" charset="0"/>
              </a:rPr>
              <a:pPr algn="r"/>
              <a:t>23</a:t>
            </a:fld>
            <a:endParaRPr lang="ru-RU" sz="140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00"/>
          <a:stretch/>
        </p:blipFill>
        <p:spPr bwMode="auto">
          <a:xfrm>
            <a:off x="381000" y="6410061"/>
            <a:ext cx="2200275" cy="44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45"/>
              <p:cNvSpPr txBox="1">
                <a:spLocks noChangeArrowheads="1"/>
              </p:cNvSpPr>
              <p:nvPr/>
            </p:nvSpPr>
            <p:spPr bwMode="auto">
              <a:xfrm>
                <a:off x="1514004" y="1111766"/>
                <a:ext cx="6154340" cy="3275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dirty="0" smtClean="0"/>
                  <a:t>Variation of </a:t>
                </a:r>
                <a:r>
                  <a:rPr lang="ru-RU" sz="14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400" b="1" i="1">
                            <a:latin typeface="Cambria Math"/>
                          </a:rPr>
                          <m:t>𝜷</m:t>
                        </m:r>
                      </m:e>
                      <m:sub>
                        <m:r>
                          <a:rPr lang="ru-RU" sz="1400" b="1" i="1">
                            <a:latin typeface="Cambria Math"/>
                          </a:rPr>
                          <m:t>𝒙</m:t>
                        </m:r>
                      </m:sub>
                    </m:sSub>
                  </m:oMath>
                </a14:m>
                <a:r>
                  <a:rPr lang="en-US" sz="1400" b="1" dirty="0" smtClean="0"/>
                  <a:t>,</a:t>
                </a:r>
                <a:r>
                  <a:rPr lang="ru-RU" sz="14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400" b="1" i="1">
                            <a:latin typeface="Cambria Math"/>
                          </a:rPr>
                          <m:t>𝜶</m:t>
                        </m:r>
                      </m:e>
                      <m:sub>
                        <m:r>
                          <a:rPr lang="ru-RU" sz="1400" b="1" i="1">
                            <a:latin typeface="Cambria Math"/>
                          </a:rPr>
                          <m:t>𝒙</m:t>
                        </m:r>
                      </m:sub>
                    </m:sSub>
                  </m:oMath>
                </a14:m>
                <a:r>
                  <a:rPr lang="en-US" sz="1400" b="1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400" b="1" i="1">
                            <a:latin typeface="Cambria Math"/>
                          </a:rPr>
                          <m:t>𝜷</m:t>
                        </m:r>
                      </m:e>
                      <m:sub>
                        <m:r>
                          <a:rPr lang="en-US" sz="1400" b="1" i="1" smtClean="0">
                            <a:latin typeface="Cambria Math"/>
                          </a:rPr>
                          <m:t>𝒚</m:t>
                        </m:r>
                      </m:sub>
                    </m:sSub>
                  </m:oMath>
                </a14:m>
                <a:r>
                  <a:rPr lang="ru-RU" sz="1400" b="1" dirty="0"/>
                  <a:t> </a:t>
                </a:r>
                <a:r>
                  <a:rPr lang="en-US" sz="1400" b="1" dirty="0"/>
                  <a:t>and</a:t>
                </a:r>
                <a:r>
                  <a:rPr lang="ru-RU" sz="14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400" b="1" i="1">
                            <a:latin typeface="Cambria Math"/>
                          </a:rPr>
                          <m:t>𝜶</m:t>
                        </m:r>
                      </m:e>
                      <m:sub>
                        <m:r>
                          <a:rPr lang="en-US" sz="1400" b="1" i="1" smtClean="0">
                            <a:latin typeface="Cambria Math"/>
                          </a:rPr>
                          <m:t>𝒚</m:t>
                        </m:r>
                      </m:sub>
                    </m:sSub>
                  </m:oMath>
                </a14:m>
                <a:r>
                  <a:rPr lang="en-US" sz="1400" b="1" dirty="0" smtClean="0"/>
                  <a:t> </a:t>
                </a:r>
                <a:r>
                  <a:rPr lang="en-US" sz="1400" b="1" dirty="0"/>
                  <a:t>at the </a:t>
                </a:r>
                <a:r>
                  <a:rPr lang="en-US" sz="1400" b="1" dirty="0" smtClean="0"/>
                  <a:t>exit </a:t>
                </a:r>
                <a:r>
                  <a:rPr lang="en-US" sz="1400" b="1" dirty="0"/>
                  <a:t>of the </a:t>
                </a:r>
                <a:r>
                  <a:rPr lang="en-US" sz="1400" b="1" dirty="0" smtClean="0"/>
                  <a:t>HILAC</a:t>
                </a:r>
                <a:endParaRPr lang="en-US" sz="1400" b="1" dirty="0"/>
              </a:p>
            </p:txBody>
          </p:sp>
        </mc:Choice>
        <mc:Fallback xmlns="">
          <p:sp>
            <p:nvSpPr>
              <p:cNvPr id="8" name="Text 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14004" y="1111766"/>
                <a:ext cx="6154340" cy="327526"/>
              </a:xfrm>
              <a:prstGeom prst="rect">
                <a:avLst/>
              </a:prstGeom>
              <a:blipFill rotWithShape="1">
                <a:blip r:embed="rId7"/>
                <a:stretch>
                  <a:fillRect b="-8929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80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381000" y="107950"/>
            <a:ext cx="8534400" cy="46196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Tolerances</a:t>
            </a:r>
            <a:r>
              <a:rPr lang="ru-RU" dirty="0" smtClean="0"/>
              <a:t> 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6D7CF845-5761-4C97-9EFD-DBCEECA976EC}" type="slidenum">
              <a:rPr lang="ru-RU" sz="1400" smtClean="0">
                <a:solidFill>
                  <a:schemeClr val="tx1"/>
                </a:solidFill>
                <a:latin typeface="Arial" charset="0"/>
              </a:rPr>
              <a:pPr algn="r"/>
              <a:t>24</a:t>
            </a:fld>
            <a:endParaRPr lang="ru-RU" sz="140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00"/>
          <a:stretch/>
        </p:blipFill>
        <p:spPr bwMode="auto">
          <a:xfrm>
            <a:off x="381000" y="6410061"/>
            <a:ext cx="2200275" cy="44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47"/>
          <p:cNvSpPr>
            <a:spLocks noChangeArrowheads="1"/>
          </p:cNvSpPr>
          <p:nvPr/>
        </p:nvSpPr>
        <p:spPr bwMode="auto">
          <a:xfrm>
            <a:off x="1426090" y="620688"/>
            <a:ext cx="62422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b="1" u="sng" dirty="0" smtClean="0"/>
              <a:t>Alignment errors</a:t>
            </a:r>
            <a:endParaRPr lang="ru-RU" b="1" u="sng" dirty="0"/>
          </a:p>
        </p:txBody>
      </p:sp>
      <p:sp>
        <p:nvSpPr>
          <p:cNvPr id="8" name="Rectangle 47"/>
          <p:cNvSpPr>
            <a:spLocks noChangeArrowheads="1"/>
          </p:cNvSpPr>
          <p:nvPr/>
        </p:nvSpPr>
        <p:spPr bwMode="auto">
          <a:xfrm>
            <a:off x="1498098" y="4869160"/>
            <a:ext cx="62422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b="1" u="sng" dirty="0" smtClean="0"/>
              <a:t>Magnetic field </a:t>
            </a:r>
            <a:r>
              <a:rPr lang="en-US" b="1" u="sng" dirty="0" err="1" smtClean="0"/>
              <a:t>inhomogeneities</a:t>
            </a:r>
            <a:r>
              <a:rPr lang="en-US" b="1" u="sng" dirty="0" smtClean="0"/>
              <a:t> on pulse top</a:t>
            </a:r>
            <a:endParaRPr lang="ru-RU" b="1" u="sng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889621"/>
              </p:ext>
            </p:extLst>
          </p:nvPr>
        </p:nvGraphicFramePr>
        <p:xfrm>
          <a:off x="1115616" y="5244204"/>
          <a:ext cx="6840760" cy="841248"/>
        </p:xfrm>
        <a:graphic>
          <a:graphicData uri="http://schemas.openxmlformats.org/drawingml/2006/table">
            <a:tbl>
              <a:tblPr firstCol="1" bandCol="1">
                <a:tableStyleId>{5C22544A-7EE6-4342-B048-85BDC9FD1C3A}</a:tableStyleId>
              </a:tblPr>
              <a:tblGrid>
                <a:gridCol w="5040560"/>
                <a:gridCol w="1800200"/>
              </a:tblGrid>
              <a:tr h="0"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Dipoles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effectLst/>
                        </a:rPr>
                        <a:t>± 5·10</a:t>
                      </a:r>
                      <a:r>
                        <a:rPr lang="ru-RU" sz="1600" b="1" baseline="30000" dirty="0" smtClean="0">
                          <a:solidFill>
                            <a:srgbClr val="00B050"/>
                          </a:solidFill>
                          <a:effectLst/>
                        </a:rPr>
                        <a:t>-4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</a:rPr>
                        <a:t>Quadrupoles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± 1·10</a:t>
                      </a:r>
                      <a:r>
                        <a:rPr lang="ru-RU" sz="1600" baseline="30000" dirty="0" smtClean="0">
                          <a:effectLst/>
                        </a:rPr>
                        <a:t>-</a:t>
                      </a:r>
                      <a:r>
                        <a:rPr lang="en-US" sz="1600" baseline="30000" dirty="0" smtClean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</a:rPr>
                        <a:t>Steerers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± </a:t>
                      </a:r>
                      <a:r>
                        <a:rPr lang="ru-RU" sz="1600" dirty="0" smtClean="0">
                          <a:effectLst/>
                        </a:rPr>
                        <a:t>1·10</a:t>
                      </a:r>
                      <a:r>
                        <a:rPr lang="ru-RU" sz="1600" baseline="30000" dirty="0" smtClean="0">
                          <a:effectLst/>
                        </a:rPr>
                        <a:t>-</a:t>
                      </a:r>
                      <a:r>
                        <a:rPr lang="en-US" sz="1600" baseline="30000" dirty="0" smtClean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188041"/>
              </p:ext>
            </p:extLst>
          </p:nvPr>
        </p:nvGraphicFramePr>
        <p:xfrm>
          <a:off x="1115617" y="1007829"/>
          <a:ext cx="6840760" cy="37155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58206"/>
                <a:gridCol w="1782554"/>
              </a:tblGrid>
              <a:tr h="13144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Dipoles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7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accent5"/>
                          </a:solidFill>
                          <a:effectLst/>
                        </a:rPr>
                        <a:t>Displacement along longitudinal axis</a:t>
                      </a:r>
                      <a:r>
                        <a:rPr lang="ru-RU" sz="1600" dirty="0" smtClean="0">
                          <a:solidFill>
                            <a:schemeClr val="accent5"/>
                          </a:solidFill>
                          <a:effectLst/>
                        </a:rPr>
                        <a:t>, </a:t>
                      </a:r>
                      <a:r>
                        <a:rPr lang="en-US" sz="1600" dirty="0" smtClean="0">
                          <a:solidFill>
                            <a:schemeClr val="accent5"/>
                          </a:solidFill>
                          <a:effectLst/>
                        </a:rPr>
                        <a:t>mm</a:t>
                      </a:r>
                      <a:endParaRPr lang="ru-RU" sz="1600" dirty="0">
                        <a:solidFill>
                          <a:schemeClr val="accent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7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Horizontal displacement</a:t>
                      </a:r>
                      <a:r>
                        <a:rPr lang="ru-RU" sz="1600" dirty="0" smtClean="0">
                          <a:effectLst/>
                        </a:rPr>
                        <a:t>, </a:t>
                      </a:r>
                      <a:r>
                        <a:rPr lang="en-US" sz="1600" dirty="0" smtClean="0">
                          <a:effectLst/>
                        </a:rPr>
                        <a:t>mm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7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Vertical displacement</a:t>
                      </a:r>
                      <a:r>
                        <a:rPr lang="ru-RU" sz="1600" dirty="0" smtClean="0">
                          <a:effectLst/>
                        </a:rPr>
                        <a:t>, </a:t>
                      </a:r>
                      <a:r>
                        <a:rPr lang="en-US" sz="1600" dirty="0" smtClean="0">
                          <a:effectLst/>
                        </a:rPr>
                        <a:t>mm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7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Rotation around vertical axis</a:t>
                      </a:r>
                      <a:r>
                        <a:rPr lang="ru-RU" sz="1600" dirty="0" smtClean="0">
                          <a:effectLst/>
                        </a:rPr>
                        <a:t>, </a:t>
                      </a:r>
                      <a:r>
                        <a:rPr lang="en-US" sz="1600" dirty="0" err="1" smtClean="0">
                          <a:effectLst/>
                        </a:rPr>
                        <a:t>deg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0,</a:t>
                      </a:r>
                      <a:r>
                        <a:rPr lang="en-US" sz="1600" dirty="0" smtClean="0">
                          <a:effectLst/>
                        </a:rPr>
                        <a:t>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7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Rotation around horizontal transverse axis</a:t>
                      </a:r>
                      <a:r>
                        <a:rPr lang="ru-RU" sz="1600" dirty="0" smtClean="0">
                          <a:effectLst/>
                        </a:rPr>
                        <a:t>, </a:t>
                      </a:r>
                      <a:r>
                        <a:rPr lang="en-US" sz="1600" dirty="0" err="1" smtClean="0">
                          <a:effectLst/>
                        </a:rPr>
                        <a:t>deg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0,</a:t>
                      </a:r>
                      <a:r>
                        <a:rPr lang="en-US" sz="1600" dirty="0" smtClean="0">
                          <a:effectLst/>
                        </a:rPr>
                        <a:t>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7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accent5"/>
                          </a:solidFill>
                          <a:effectLst/>
                        </a:rPr>
                        <a:t>Rotation around longitudinal axis</a:t>
                      </a:r>
                      <a:r>
                        <a:rPr lang="ru-RU" sz="1600" dirty="0" smtClean="0">
                          <a:solidFill>
                            <a:schemeClr val="accent5"/>
                          </a:solidFill>
                          <a:effectLst/>
                        </a:rPr>
                        <a:t>, </a:t>
                      </a:r>
                      <a:r>
                        <a:rPr lang="en-US" sz="1600" dirty="0" err="1" smtClean="0">
                          <a:solidFill>
                            <a:schemeClr val="accent5"/>
                          </a:solidFill>
                          <a:effectLst/>
                        </a:rPr>
                        <a:t>deg</a:t>
                      </a:r>
                      <a:endParaRPr lang="ru-RU" sz="1600" dirty="0">
                        <a:solidFill>
                          <a:schemeClr val="accent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effectLst/>
                        </a:rPr>
                        <a:t>0,5</a:t>
                      </a: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144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Quadrupoles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7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Displacement along longitudinal axis</a:t>
                      </a:r>
                      <a:r>
                        <a:rPr lang="ru-RU" sz="1600" dirty="0" smtClean="0">
                          <a:effectLst/>
                        </a:rPr>
                        <a:t>, </a:t>
                      </a:r>
                      <a:r>
                        <a:rPr lang="en-US" sz="1600" dirty="0" smtClean="0">
                          <a:effectLst/>
                        </a:rPr>
                        <a:t>mm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7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accent5"/>
                          </a:solidFill>
                          <a:effectLst/>
                        </a:rPr>
                        <a:t>Transverse displacement</a:t>
                      </a:r>
                      <a:r>
                        <a:rPr lang="ru-RU" sz="1600" dirty="0" smtClean="0">
                          <a:solidFill>
                            <a:schemeClr val="accent5"/>
                          </a:solidFill>
                          <a:effectLst/>
                        </a:rPr>
                        <a:t>, </a:t>
                      </a:r>
                      <a:r>
                        <a:rPr lang="en-US" sz="1600" dirty="0" smtClean="0">
                          <a:solidFill>
                            <a:schemeClr val="accent5"/>
                          </a:solidFill>
                          <a:effectLst/>
                        </a:rPr>
                        <a:t>mm</a:t>
                      </a:r>
                      <a:endParaRPr lang="ru-RU" sz="1600" dirty="0">
                        <a:solidFill>
                          <a:schemeClr val="accent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7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Rotation around vertical axis</a:t>
                      </a:r>
                      <a:r>
                        <a:rPr lang="ru-RU" sz="1600" dirty="0" smtClean="0">
                          <a:effectLst/>
                        </a:rPr>
                        <a:t>, </a:t>
                      </a:r>
                      <a:r>
                        <a:rPr lang="en-US" sz="1600" dirty="0" err="1" smtClean="0">
                          <a:effectLst/>
                        </a:rPr>
                        <a:t>deg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0,</a:t>
                      </a:r>
                      <a:r>
                        <a:rPr lang="en-US" sz="1600" dirty="0" smtClean="0">
                          <a:effectLst/>
                        </a:rPr>
                        <a:t>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7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Rotation around horizontal transverse axis</a:t>
                      </a:r>
                      <a:r>
                        <a:rPr lang="ru-RU" sz="1600" dirty="0" smtClean="0">
                          <a:effectLst/>
                        </a:rPr>
                        <a:t>, </a:t>
                      </a:r>
                      <a:r>
                        <a:rPr lang="en-US" sz="1600" dirty="0" err="1" smtClean="0">
                          <a:effectLst/>
                        </a:rPr>
                        <a:t>deg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0,</a:t>
                      </a:r>
                      <a:r>
                        <a:rPr lang="en-US" sz="1600" dirty="0" smtClean="0">
                          <a:effectLst/>
                        </a:rPr>
                        <a:t>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7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Rotation around longitudinal axis</a:t>
                      </a:r>
                      <a:r>
                        <a:rPr lang="ru-RU" sz="1600" dirty="0" smtClean="0">
                          <a:effectLst/>
                        </a:rPr>
                        <a:t>, </a:t>
                      </a:r>
                      <a:r>
                        <a:rPr lang="en-US" sz="1600" dirty="0" err="1" smtClean="0">
                          <a:effectLst/>
                        </a:rPr>
                        <a:t>deg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0,</a:t>
                      </a:r>
                      <a:r>
                        <a:rPr lang="en-US" sz="1600" dirty="0" smtClean="0">
                          <a:effectLst/>
                        </a:rPr>
                        <a:t>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931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381000" y="107950"/>
            <a:ext cx="8534400" cy="46196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Alignment and field errors</a:t>
            </a:r>
            <a:r>
              <a:rPr lang="ru-RU" dirty="0" smtClean="0"/>
              <a:t> 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0" name="Rectangle 47"/>
          <p:cNvSpPr>
            <a:spLocks noChangeArrowheads="1"/>
          </p:cNvSpPr>
          <p:nvPr/>
        </p:nvSpPr>
        <p:spPr bwMode="auto">
          <a:xfrm>
            <a:off x="1426090" y="728078"/>
            <a:ext cx="62422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b="1" u="sng" dirty="0" smtClean="0"/>
              <a:t>Statistical analysis of beam trajectory</a:t>
            </a:r>
            <a:endParaRPr lang="ru-RU" b="1" u="sng" dirty="0"/>
          </a:p>
        </p:txBody>
      </p:sp>
      <p:sp>
        <p:nvSpPr>
          <p:cNvPr id="5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6D7CF845-5761-4C97-9EFD-DBCEECA976EC}" type="slidenum">
              <a:rPr lang="ru-RU" sz="1400" smtClean="0">
                <a:solidFill>
                  <a:schemeClr val="tx1"/>
                </a:solidFill>
                <a:latin typeface="Arial" charset="0"/>
              </a:rPr>
              <a:pPr algn="r"/>
              <a:t>25</a:t>
            </a:fld>
            <a:endParaRPr lang="ru-RU" sz="140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00"/>
          <a:stretch/>
        </p:blipFill>
        <p:spPr bwMode="auto">
          <a:xfrm>
            <a:off x="381000" y="6410061"/>
            <a:ext cx="2200275" cy="44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45"/>
              <p:cNvSpPr txBox="1">
                <a:spLocks noChangeArrowheads="1"/>
              </p:cNvSpPr>
              <p:nvPr/>
            </p:nvSpPr>
            <p:spPr bwMode="auto">
              <a:xfrm>
                <a:off x="316036" y="1153159"/>
                <a:ext cx="8648452" cy="4879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400" dirty="0" smtClean="0"/>
                  <a:t>Let</a:t>
                </a:r>
                <a:r>
                  <a:rPr lang="ru-RU" sz="1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ru-RU" sz="1400" i="1">
                            <a:latin typeface="Cambria Math"/>
                          </a:rPr>
                          <m:t>𝑖</m:t>
                        </m:r>
                        <m:r>
                          <a:rPr lang="ru-RU" sz="1400" i="1">
                            <a:latin typeface="Cambria Math"/>
                          </a:rPr>
                          <m:t>→</m:t>
                        </m:r>
                        <m:r>
                          <a:rPr lang="ru-RU" sz="1400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ru-RU" sz="1400" dirty="0"/>
                  <a:t> </a:t>
                </a:r>
                <a:r>
                  <a:rPr lang="en-US" sz="1400" dirty="0" smtClean="0"/>
                  <a:t>is</a:t>
                </a:r>
                <a:r>
                  <a:rPr lang="ru-RU" sz="1400" dirty="0" smtClean="0"/>
                  <a:t> </a:t>
                </a:r>
                <a:r>
                  <a:rPr lang="en-US" sz="1400" dirty="0" smtClean="0"/>
                  <a:t>a transfer matrix</a:t>
                </a:r>
                <a:r>
                  <a:rPr lang="ru-RU" sz="1400" dirty="0" smtClean="0"/>
                  <a:t> </a:t>
                </a:r>
                <a:r>
                  <a:rPr lang="en-US" sz="1400" dirty="0" smtClean="0"/>
                  <a:t>between</a:t>
                </a:r>
                <a:r>
                  <a:rPr lang="ru-RU" sz="1400" dirty="0" smtClean="0"/>
                  <a:t> </a:t>
                </a:r>
                <a:r>
                  <a:rPr lang="en-US" sz="1400" i="1" dirty="0" err="1"/>
                  <a:t>i</a:t>
                </a:r>
                <a:r>
                  <a:rPr lang="ru-RU" sz="1400" dirty="0" smtClean="0"/>
                  <a:t>-</a:t>
                </a:r>
                <a:r>
                  <a:rPr lang="en-US" sz="1400" dirty="0" err="1" smtClean="0"/>
                  <a:t>th</a:t>
                </a:r>
                <a:r>
                  <a:rPr lang="ru-RU" sz="1400" dirty="0" smtClean="0"/>
                  <a:t> </a:t>
                </a:r>
                <a:r>
                  <a:rPr lang="en-US" sz="1400" dirty="0" smtClean="0"/>
                  <a:t>and</a:t>
                </a:r>
                <a:r>
                  <a:rPr lang="ru-RU" sz="1400" dirty="0" smtClean="0"/>
                  <a:t> </a:t>
                </a:r>
                <a:r>
                  <a:rPr lang="en-US" sz="1400" i="1" dirty="0"/>
                  <a:t>j</a:t>
                </a:r>
                <a:r>
                  <a:rPr lang="ru-RU" sz="1400" dirty="0" smtClean="0"/>
                  <a:t>-</a:t>
                </a:r>
                <a:r>
                  <a:rPr lang="en-US" sz="1400" dirty="0" err="1" smtClean="0"/>
                  <a:t>th</a:t>
                </a:r>
                <a:r>
                  <a:rPr lang="ru-RU" sz="1400" dirty="0" smtClean="0"/>
                  <a:t> </a:t>
                </a:r>
                <a:r>
                  <a:rPr lang="en-US" sz="1400" dirty="0" smtClean="0"/>
                  <a:t>elements of the channel lattice</a:t>
                </a:r>
                <a:r>
                  <a:rPr lang="ru-RU" sz="1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ru-RU" sz="14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1400" dirty="0"/>
                  <a:t> </a:t>
                </a:r>
                <a:r>
                  <a:rPr lang="en-US" sz="1400" dirty="0" smtClean="0"/>
                  <a:t>is</a:t>
                </a:r>
                <a:r>
                  <a:rPr lang="ru-RU" sz="1400" dirty="0" smtClean="0"/>
                  <a:t> </a:t>
                </a:r>
                <a:r>
                  <a:rPr lang="en-US" sz="1400" dirty="0" smtClean="0"/>
                  <a:t>a vector of phase coordinates’ displacement</a:t>
                </a:r>
                <a:r>
                  <a:rPr lang="ru-RU" sz="1400" dirty="0" smtClean="0"/>
                  <a:t> </a:t>
                </a:r>
                <a:r>
                  <a:rPr lang="en-US" sz="1400" dirty="0" smtClean="0"/>
                  <a:t>in</a:t>
                </a:r>
                <a:r>
                  <a:rPr lang="ru-RU" sz="1400" dirty="0" smtClean="0"/>
                  <a:t> </a:t>
                </a:r>
                <a:r>
                  <a:rPr lang="en-US" sz="1400" i="1" dirty="0" err="1"/>
                  <a:t>i</a:t>
                </a:r>
                <a:r>
                  <a:rPr lang="ru-RU" sz="1400" dirty="0" smtClean="0"/>
                  <a:t>-</a:t>
                </a:r>
                <a:r>
                  <a:rPr lang="en-US" sz="1400" dirty="0" err="1" smtClean="0"/>
                  <a:t>th</a:t>
                </a:r>
                <a:r>
                  <a:rPr lang="ru-RU" sz="1400" dirty="0" smtClean="0"/>
                  <a:t> </a:t>
                </a:r>
                <a:r>
                  <a:rPr lang="en-US" sz="1400" dirty="0" smtClean="0"/>
                  <a:t>element</a:t>
                </a:r>
                <a:r>
                  <a:rPr lang="ru-RU" sz="1400" dirty="0" smtClean="0"/>
                  <a:t> </a:t>
                </a:r>
                <a:r>
                  <a:rPr lang="en-US" sz="1400" dirty="0" smtClean="0"/>
                  <a:t>due to errors</a:t>
                </a:r>
                <a:r>
                  <a:rPr lang="ru-RU" sz="1400" dirty="0" smtClean="0"/>
                  <a:t>. </a:t>
                </a:r>
                <a:r>
                  <a:rPr lang="en-US" sz="1400" dirty="0" smtClean="0"/>
                  <a:t>Then</a:t>
                </a:r>
                <a:r>
                  <a:rPr lang="ru-RU" sz="1400" dirty="0" smtClean="0"/>
                  <a:t> </a:t>
                </a:r>
                <a:r>
                  <a:rPr lang="en-US" sz="1400" dirty="0" smtClean="0"/>
                  <a:t>phase coordinates of a beam trajectory</a:t>
                </a:r>
                <a:r>
                  <a:rPr lang="ru-RU" sz="1400" dirty="0" smtClean="0"/>
                  <a:t> (</a:t>
                </a:r>
                <a:r>
                  <a:rPr lang="en-US" sz="1400" dirty="0" smtClean="0"/>
                  <a:t>center of mass</a:t>
                </a:r>
                <a:r>
                  <a:rPr lang="ru-RU" sz="1400" dirty="0" smtClean="0"/>
                  <a:t>) </a:t>
                </a:r>
                <a:r>
                  <a:rPr lang="en-US" sz="1400" dirty="0" smtClean="0"/>
                  <a:t>at the exit of </a:t>
                </a:r>
                <a:r>
                  <a:rPr lang="en-US" sz="1400" i="1" dirty="0" smtClean="0"/>
                  <a:t>n</a:t>
                </a:r>
                <a:r>
                  <a:rPr lang="ru-RU" sz="1400" dirty="0" smtClean="0"/>
                  <a:t>-</a:t>
                </a:r>
                <a:r>
                  <a:rPr lang="en-US" sz="1400" dirty="0" err="1" smtClean="0"/>
                  <a:t>th</a:t>
                </a:r>
                <a:r>
                  <a:rPr lang="ru-RU" sz="1400" dirty="0" smtClean="0"/>
                  <a:t> </a:t>
                </a:r>
                <a:r>
                  <a:rPr lang="en-US" sz="1400" dirty="0" smtClean="0"/>
                  <a:t>element</a:t>
                </a:r>
                <a:r>
                  <a:rPr lang="ru-RU" sz="1400" dirty="0" smtClean="0"/>
                  <a:t> </a:t>
                </a:r>
                <a:r>
                  <a:rPr lang="en-US" sz="1400" dirty="0" smtClean="0"/>
                  <a:t>equal to</a:t>
                </a:r>
                <a:r>
                  <a:rPr lang="ru-RU" sz="1400" dirty="0" smtClean="0"/>
                  <a:t>:</a:t>
                </a:r>
                <a:endParaRPr lang="ru-RU" sz="1400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ru-RU" sz="14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ru-RU" sz="1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ru-RU" sz="1400" i="1">
                            <a:latin typeface="Cambria Math"/>
                          </a:rPr>
                          <m:t>0→</m:t>
                        </m:r>
                        <m:r>
                          <a:rPr lang="ru-RU" sz="1400" i="1">
                            <a:latin typeface="Cambria Math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ru-RU" sz="14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ru-RU" sz="1400" i="1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limLoc m:val="undOvr"/>
                        <m:ctrlPr>
                          <a:rPr lang="ru-RU" sz="1400" i="1">
                            <a:latin typeface="Cambria Math"/>
                          </a:rPr>
                        </m:ctrlPr>
                      </m:naryPr>
                      <m:sub>
                        <m:r>
                          <a:rPr lang="ru-RU" sz="1400" i="1">
                            <a:latin typeface="Cambria Math"/>
                          </a:rPr>
                          <m:t>𝑖</m:t>
                        </m:r>
                        <m:r>
                          <a:rPr lang="ru-RU" sz="14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ru-RU" sz="1400" i="1"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ru-RU" sz="1400" i="1">
                                <a:latin typeface="Cambria Math"/>
                              </a:rPr>
                              <m:t>𝑖</m:t>
                            </m:r>
                            <m:r>
                              <a:rPr lang="ru-RU" sz="1400" i="1">
                                <a:latin typeface="Cambria Math"/>
                              </a:rPr>
                              <m:t>→</m:t>
                            </m:r>
                            <m:r>
                              <a:rPr lang="ru-RU" sz="1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1400" i="1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ru-RU" sz="1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ru-RU" sz="1400" dirty="0"/>
                  <a:t>,</a:t>
                </a:r>
              </a:p>
              <a:p>
                <a:r>
                  <a:rPr lang="en-US" sz="1400" dirty="0" smtClean="0"/>
                  <a:t>where index</a:t>
                </a:r>
                <a:r>
                  <a:rPr lang="ru-RU" sz="1400" dirty="0" smtClean="0"/>
                  <a:t> </a:t>
                </a:r>
                <a:r>
                  <a:rPr lang="ru-RU" sz="1400" dirty="0"/>
                  <a:t>0 </a:t>
                </a:r>
                <a:r>
                  <a:rPr lang="en-US" sz="1400" dirty="0" smtClean="0"/>
                  <a:t>corresponds to</a:t>
                </a:r>
                <a:r>
                  <a:rPr lang="ru-RU" sz="1400" dirty="0" smtClean="0"/>
                  <a:t> </a:t>
                </a:r>
                <a:r>
                  <a:rPr lang="en-US" sz="1400" dirty="0" smtClean="0"/>
                  <a:t>initial point of the channel</a:t>
                </a:r>
                <a:r>
                  <a:rPr lang="ru-RU" sz="1400" dirty="0" smtClean="0"/>
                  <a:t>.</a:t>
                </a:r>
                <a:r>
                  <a:rPr lang="en-US" sz="1400" dirty="0" smtClean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ru-RU" sz="14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ru-RU" sz="1400" i="1">
                        <a:latin typeface="Cambria Math"/>
                      </a:rPr>
                      <m:t>=0</m:t>
                    </m:r>
                  </m:oMath>
                </a14:m>
                <a:r>
                  <a:rPr lang="ru-RU" sz="1400" dirty="0"/>
                  <a:t> </a:t>
                </a:r>
                <a:r>
                  <a:rPr lang="en-US" sz="1400" dirty="0" smtClean="0"/>
                  <a:t>then</a:t>
                </a:r>
                <a:r>
                  <a:rPr lang="ru-RU" sz="1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ru-RU" sz="14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ru-RU" sz="14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ru-RU" sz="1400" i="1">
                            <a:latin typeface="Cambria Math"/>
                          </a:rPr>
                        </m:ctrlPr>
                      </m:naryPr>
                      <m:sub>
                        <m:r>
                          <a:rPr lang="ru-RU" sz="1400" i="1">
                            <a:latin typeface="Cambria Math"/>
                          </a:rPr>
                          <m:t>𝑖</m:t>
                        </m:r>
                        <m:r>
                          <a:rPr lang="ru-RU" sz="14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ru-RU" sz="1400" i="1"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ru-RU" sz="1400" i="1">
                                <a:latin typeface="Cambria Math"/>
                              </a:rPr>
                              <m:t>𝑖</m:t>
                            </m:r>
                            <m:r>
                              <a:rPr lang="ru-RU" sz="1400" i="1">
                                <a:latin typeface="Cambria Math"/>
                              </a:rPr>
                              <m:t>→</m:t>
                            </m:r>
                            <m:r>
                              <a:rPr lang="ru-RU" sz="1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1400" i="1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ru-RU" sz="1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ru-RU" sz="1400" dirty="0"/>
                  <a:t>.</a:t>
                </a:r>
              </a:p>
              <a:p>
                <a:pPr algn="just"/>
                <a:r>
                  <a:rPr lang="en-US" sz="1400" dirty="0" smtClean="0"/>
                  <a:t>The expression</a:t>
                </a:r>
                <a:r>
                  <a:rPr lang="ru-RU" sz="1400" dirty="0" smtClean="0"/>
                  <a:t> </a:t>
                </a:r>
                <a:r>
                  <a:rPr lang="en-US" sz="1400" dirty="0" smtClean="0"/>
                  <a:t>in the </a:t>
                </a:r>
                <a:r>
                  <a:rPr lang="en-US" sz="1400" dirty="0"/>
                  <a:t>sum </a:t>
                </a:r>
                <a:r>
                  <a:rPr lang="en-US" sz="1400" dirty="0" smtClean="0"/>
                  <a:t>is</a:t>
                </a:r>
                <a:r>
                  <a:rPr lang="ru-RU" sz="1400" dirty="0" smtClean="0"/>
                  <a:t> </a:t>
                </a:r>
                <a:r>
                  <a:rPr lang="en-US" sz="1400" dirty="0" smtClean="0"/>
                  <a:t>a beam trajectory</a:t>
                </a:r>
                <a:r>
                  <a:rPr lang="ru-RU" sz="1400" dirty="0" smtClean="0"/>
                  <a:t> </a:t>
                </a:r>
                <a:r>
                  <a:rPr lang="en-US" sz="1400" dirty="0" smtClean="0"/>
                  <a:t>in presence of errors in </a:t>
                </a:r>
                <a:r>
                  <a:rPr lang="en-US" sz="1400" i="1" dirty="0" err="1" smtClean="0"/>
                  <a:t>i</a:t>
                </a:r>
                <a:r>
                  <a:rPr lang="ru-RU" sz="1400" dirty="0" smtClean="0"/>
                  <a:t>-</a:t>
                </a:r>
                <a:r>
                  <a:rPr lang="en-US" sz="1400" dirty="0" err="1" smtClean="0"/>
                  <a:t>th</a:t>
                </a:r>
                <a:r>
                  <a:rPr lang="ru-RU" sz="1400" dirty="0" smtClean="0"/>
                  <a:t> </a:t>
                </a:r>
                <a:r>
                  <a:rPr lang="en-US" sz="1400" dirty="0" smtClean="0"/>
                  <a:t>element only</a:t>
                </a:r>
                <a:r>
                  <a:rPr lang="ru-RU" sz="1400" dirty="0" smtClean="0"/>
                  <a:t> </a:t>
                </a:r>
                <a:r>
                  <a:rPr lang="en-US" sz="1400" dirty="0" smtClean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ru-RU" sz="14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ru-RU" sz="1400" i="1">
                        <a:latin typeface="Cambria Math"/>
                      </a:rPr>
                      <m:t>=0</m:t>
                    </m:r>
                  </m:oMath>
                </a14:m>
                <a:r>
                  <a:rPr lang="ru-RU" sz="1400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ru-RU" sz="1400" i="1">
                            <a:latin typeface="Cambria Math"/>
                          </a:rPr>
                          <m:t>𝑖</m:t>
                        </m:r>
                        <m:r>
                          <a:rPr lang="ru-RU" sz="1400" i="1">
                            <a:latin typeface="Cambria Math"/>
                          </a:rPr>
                          <m:t>→</m:t>
                        </m:r>
                        <m:r>
                          <a:rPr lang="ru-RU" sz="1400" i="1">
                            <a:latin typeface="Cambria Math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4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ru-RU" sz="14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ru-RU" sz="1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ru-RU" sz="1400" i="1">
                            <a:latin typeface="Cambria Math"/>
                          </a:rPr>
                          <m:t>𝑖</m:t>
                        </m:r>
                        <m:r>
                          <a:rPr lang="ru-RU" sz="1400" i="1">
                            <a:latin typeface="Cambria Math"/>
                          </a:rPr>
                          <m:t>→</m:t>
                        </m:r>
                        <m:r>
                          <a:rPr lang="ru-RU" sz="1400" i="1">
                            <a:latin typeface="Cambria Math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ru-RU" sz="1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ru-RU" sz="1400" i="1">
                                <a:latin typeface="Cambria Math"/>
                              </a:rPr>
                              <m:t>0→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1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ru-RU" sz="1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ru-RU" sz="14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1400" i="1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ru-RU" sz="1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ru-RU" sz="1400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ru-RU" sz="1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ru-RU" sz="1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ru-RU" sz="1400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ru-RU" sz="1400" i="1">
                            <a:latin typeface="Cambria Math"/>
                          </a:rPr>
                          <m:t>(</m:t>
                        </m:r>
                        <m:r>
                          <a:rPr lang="ru-RU" sz="1400" i="1">
                            <a:latin typeface="Cambria Math"/>
                          </a:rPr>
                          <m:t>𝑖</m:t>
                        </m:r>
                        <m:r>
                          <a:rPr lang="ru-RU" sz="1400" i="1">
                            <a:latin typeface="Cambria Math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ru-RU" sz="1400" dirty="0"/>
                  <a:t>.</a:t>
                </a:r>
              </a:p>
              <a:p>
                <a:r>
                  <a:rPr lang="en-US" sz="1400" dirty="0" smtClean="0"/>
                  <a:t>Then</a:t>
                </a:r>
                <a:r>
                  <a:rPr lang="ru-RU" sz="1400" dirty="0" smtClean="0"/>
                  <a:t>:</a:t>
                </a:r>
                <a:endParaRPr lang="ru-RU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ru-RU" sz="14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ru-RU" sz="14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ru-RU" sz="1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ru-RU" sz="1400" i="1">
                              <a:latin typeface="Cambria Math"/>
                            </a:rPr>
                            <m:t>𝑖</m:t>
                          </m:r>
                          <m:r>
                            <a:rPr lang="ru-RU" sz="14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ru-RU" sz="1400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ru-RU" sz="14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ru-RU" sz="1400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ru-RU" sz="14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ru-RU" sz="14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ru-RU" sz="1400" i="1">
                                  <a:latin typeface="Cambria Math"/>
                                </a:rPr>
                                <m:t>)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ru-RU" sz="1400" dirty="0"/>
              </a:p>
              <a:p>
                <a:r>
                  <a:rPr lang="en-US" sz="1400" dirty="0" smtClean="0"/>
                  <a:t>Vectors</a:t>
                </a:r>
                <a:r>
                  <a:rPr lang="ru-RU" sz="1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4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ru-RU" sz="14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1400" dirty="0"/>
                  <a:t> </a:t>
                </a:r>
                <a:r>
                  <a:rPr lang="en-US" sz="1400" dirty="0" smtClean="0"/>
                  <a:t>are independent</a:t>
                </a:r>
                <a:r>
                  <a:rPr lang="ru-RU" sz="1400" dirty="0" smtClean="0"/>
                  <a:t> </a:t>
                </a:r>
                <a:r>
                  <a:rPr lang="en-US" sz="1400" dirty="0" smtClean="0"/>
                  <a:t>random vectors</a:t>
                </a:r>
                <a:r>
                  <a:rPr lang="ru-RU" sz="1400" dirty="0" smtClean="0"/>
                  <a:t>, </a:t>
                </a:r>
                <a:r>
                  <a:rPr lang="en-US" sz="1400" dirty="0" err="1" smtClean="0"/>
                  <a:t>i</a:t>
                </a:r>
                <a:r>
                  <a:rPr lang="ru-RU" sz="1400" dirty="0" smtClean="0"/>
                  <a:t>.</a:t>
                </a:r>
                <a:r>
                  <a:rPr lang="en-US" sz="1400" dirty="0" smtClean="0"/>
                  <a:t>e</a:t>
                </a:r>
                <a:r>
                  <a:rPr lang="ru-RU" sz="1400" dirty="0" smtClean="0"/>
                  <a:t>.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ru-RU" sz="1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1400" i="1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ru-RU" sz="1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ru-RU" sz="1400" i="1">
                                <a:latin typeface="Cambria Math"/>
                              </a:rPr>
                              <m:t>𝑗</m:t>
                            </m:r>
                          </m:sub>
                          <m:sup>
                            <m:r>
                              <a:rPr lang="ru-RU" sz="1400" i="1">
                                <a:latin typeface="Cambria Math"/>
                              </a:rPr>
                              <m:t>𝑇</m:t>
                            </m:r>
                          </m:sup>
                        </m:sSubSup>
                      </m:e>
                    </m:d>
                    <m:r>
                      <a:rPr lang="ru-RU" sz="1400" i="1">
                        <a:latin typeface="Cambria Math"/>
                      </a:rPr>
                      <m:t>=0, </m:t>
                    </m:r>
                    <m:r>
                      <a:rPr lang="ru-RU" sz="1400" i="1">
                        <a:latin typeface="Cambria Math"/>
                      </a:rPr>
                      <m:t>𝑖</m:t>
                    </m:r>
                    <m:r>
                      <a:rPr lang="ru-RU" sz="1400" i="1">
                        <a:latin typeface="Cambria Math"/>
                      </a:rPr>
                      <m:t>≠</m:t>
                    </m:r>
                    <m:r>
                      <a:rPr lang="ru-RU" sz="1400" i="1">
                        <a:latin typeface="Cambria Math"/>
                      </a:rPr>
                      <m:t>𝑗</m:t>
                    </m:r>
                  </m:oMath>
                </a14:m>
                <a:r>
                  <a:rPr lang="ru-RU" sz="1400" dirty="0"/>
                  <a:t>.</a:t>
                </a:r>
              </a:p>
              <a:p>
                <a:r>
                  <a:rPr lang="en-US" sz="1400" dirty="0" smtClean="0"/>
                  <a:t>Covariance matrix of phase coordinates of a beam trajectory can be defined as follows</a:t>
                </a:r>
                <a:r>
                  <a:rPr lang="ru-RU" sz="1400" dirty="0" smtClean="0"/>
                  <a:t>:</a:t>
                </a:r>
                <a:endParaRPr lang="ru-RU" sz="1400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1400"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ru-RU" sz="1400" i="1">
                        <a:latin typeface="Cambria Math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ru-RU" sz="1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1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ru-RU" sz="1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sSubSup>
                          <m:sSubSup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ru-RU" sz="1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ru-RU" sz="1400" i="1">
                                <a:latin typeface="Cambria Math"/>
                              </a:rPr>
                              <m:t>𝑛</m:t>
                            </m:r>
                          </m:sub>
                          <m:sup>
                            <m:r>
                              <a:rPr lang="ru-RU" sz="1400" i="1">
                                <a:latin typeface="Cambria Math"/>
                              </a:rPr>
                              <m:t>𝑇</m:t>
                            </m:r>
                          </m:sup>
                        </m:sSubSup>
                      </m:e>
                    </m:d>
                  </m:oMath>
                </a14:m>
                <a:r>
                  <a:rPr lang="ru-RU" sz="1400" dirty="0"/>
                  <a:t>.</a:t>
                </a:r>
              </a:p>
              <a:p>
                <a:r>
                  <a:rPr lang="en-US" sz="1400" dirty="0" smtClean="0"/>
                  <a:t>Taking</a:t>
                </a:r>
                <a:r>
                  <a:rPr lang="ru-RU" sz="14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ru-RU" sz="1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1400" i="1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ru-RU" sz="1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1400" i="1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ru-RU" sz="1400" i="1">
                                <a:latin typeface="Cambria Math"/>
                              </a:rPr>
                              <m:t>𝑗</m:t>
                            </m:r>
                          </m:sub>
                          <m:sup>
                            <m:r>
                              <a:rPr lang="ru-RU" sz="1400" i="1">
                                <a:latin typeface="Cambria Math"/>
                              </a:rPr>
                              <m:t>𝑇</m:t>
                            </m:r>
                          </m:sup>
                        </m:sSubSup>
                      </m:e>
                    </m:d>
                    <m:r>
                      <a:rPr lang="ru-RU" sz="1400" i="1">
                        <a:latin typeface="Cambria Math"/>
                      </a:rPr>
                      <m:t>=0</m:t>
                    </m:r>
                  </m:oMath>
                </a14:m>
                <a:r>
                  <a:rPr lang="ru-RU" sz="1400" dirty="0"/>
                  <a:t> </a:t>
                </a:r>
                <a:r>
                  <a:rPr lang="en-US" sz="1400" dirty="0" smtClean="0"/>
                  <a:t>into account the matrix</a:t>
                </a:r>
                <a:r>
                  <a:rPr lang="ru-RU" sz="1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1400"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ru-RU" sz="1400" dirty="0"/>
                  <a:t> </a:t>
                </a:r>
                <a:r>
                  <a:rPr lang="en-US" sz="1400" dirty="0" smtClean="0"/>
                  <a:t>is expressed</a:t>
                </a:r>
                <a:r>
                  <a:rPr lang="ru-RU" sz="1400" dirty="0" smtClean="0"/>
                  <a:t>:</a:t>
                </a:r>
                <a:endParaRPr lang="ru-RU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ru-RU" sz="1400">
                              <a:latin typeface="Cambria Math"/>
                            </a:rPr>
                            <m:t>Σ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ru-RU" sz="14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ru-RU" sz="1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1400" i="1">
                              <a:latin typeface="Cambria Math"/>
                            </a:rPr>
                            <m:t>𝑖</m:t>
                          </m:r>
                          <m:r>
                            <a:rPr lang="en-US" sz="14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ru-RU" sz="1400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ru-RU" sz="1400" i="1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ru-RU" sz="14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400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ru-RU" sz="1400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ru-RU" sz="1400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ru-RU" sz="1400" i="1">
                                      <a:latin typeface="Cambria Math"/>
                                    </a:rPr>
                                    <m:t>)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ru-RU" sz="1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Sup>
                                    <m:sSubSupPr>
                                      <m:ctrlPr>
                                        <a:rPr lang="ru-RU" sz="14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1400" i="1"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ru-RU" sz="1400" i="1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ru-RU" sz="1400" i="1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ru-RU" sz="1400" i="1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ru-RU" sz="1400" i="1">
                                          <a:latin typeface="Cambria Math"/>
                                        </a:rPr>
                                        <m:t>)</m:t>
                                      </m:r>
                                    </m:sup>
                                  </m:sSubSup>
                                </m:e>
                                <m:sup>
                                  <m:r>
                                    <a:rPr lang="ru-RU" sz="1400" i="1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ru-RU" sz="14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ru-RU" sz="1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1400" i="1">
                              <a:latin typeface="Cambria Math"/>
                            </a:rPr>
                            <m:t>𝑖</m:t>
                          </m:r>
                          <m:r>
                            <a:rPr lang="en-US" sz="14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ru-RU" sz="1400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ru-RU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ru-RU" sz="1400" i="1">
                                  <a:latin typeface="Cambria Math"/>
                                </a:rPr>
                                <m:t>→</m:t>
                              </m:r>
                              <m:r>
                                <a:rPr lang="ru-RU" sz="140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begChr m:val="〈"/>
                              <m:endChr m:val="〉"/>
                              <m:ctrlPr>
                                <a:rPr lang="ru-RU" sz="1400" i="1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ru-RU" sz="14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i="1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ru-RU" sz="1400" i="1">
                                      <a:latin typeface="Cambria Math"/>
                                    </a:rPr>
                                    <m:t> 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ru-RU" sz="14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i="1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ru-RU" sz="1400" i="1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bSup>
                            </m:e>
                          </m:d>
                          <m:sSubSup>
                            <m:sSubSupPr>
                              <m:ctrlPr>
                                <a:rPr lang="ru-RU" sz="14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ru-RU" sz="1400" i="1">
                                  <a:latin typeface="Cambria Math"/>
                                </a:rPr>
                                <m:t>→</m:t>
                              </m:r>
                              <m:r>
                                <a:rPr lang="ru-RU" sz="1400" i="1">
                                  <a:latin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ru-RU" sz="1400" i="1">
                                  <a:latin typeface="Cambria Math"/>
                                </a:rPr>
                                <m:t>𝑇</m:t>
                              </m:r>
                            </m:sup>
                          </m:sSubSup>
                        </m:e>
                      </m:nary>
                      <m:r>
                        <a:rPr lang="ru-RU" sz="14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ru-RU" sz="1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1400" i="1">
                              <a:latin typeface="Cambria Math"/>
                            </a:rPr>
                            <m:t>𝑖</m:t>
                          </m:r>
                          <m:r>
                            <a:rPr lang="en-US" sz="14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ru-RU" sz="1400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ru-RU" sz="14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ru-RU" sz="1400">
                                  <a:latin typeface="Cambria Math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ru-RU" sz="14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ru-RU" sz="14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ru-RU" sz="1400" i="1">
                                  <a:latin typeface="Cambria Math"/>
                                </a:rPr>
                                <m:t>)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ru-RU" sz="1400" dirty="0"/>
              </a:p>
              <a:p>
                <a:r>
                  <a:rPr lang="en-US" sz="1400" dirty="0" smtClean="0"/>
                  <a:t>Determinant of the matrix</a:t>
                </a:r>
                <a:r>
                  <a:rPr lang="ru-RU" sz="1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1400"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ru-RU" sz="1400" dirty="0"/>
                  <a:t> </a:t>
                </a:r>
                <a:r>
                  <a:rPr lang="en-US" sz="1400" dirty="0" smtClean="0"/>
                  <a:t>is an analogue of emittance</a:t>
                </a:r>
                <a:r>
                  <a:rPr lang="ru-RU" sz="1400" dirty="0" smtClean="0"/>
                  <a:t>: </a:t>
                </a:r>
                <a:endParaRPr lang="ru-RU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1400" i="1">
                              <a:latin typeface="Cambria Math"/>
                            </a:rPr>
                            <m:t>𝜀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𝑡𝑟</m:t>
                          </m:r>
                        </m:sub>
                      </m:sSub>
                      <m:r>
                        <a:rPr lang="ru-RU" sz="1400" i="1">
                          <a:latin typeface="Cambria Math"/>
                        </a:rPr>
                        <m:t>≡</m:t>
                      </m:r>
                      <m:d>
                        <m:dPr>
                          <m:begChr m:val="|"/>
                          <m:endChr m:val="|"/>
                          <m:ctrlPr>
                            <a:rPr lang="ru-RU" sz="14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ru-RU" sz="1400">
                                  <a:latin typeface="Cambria Math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ru-RU" sz="1400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1400" i="1">
                              <a:latin typeface="Cambria Math"/>
                            </a:rPr>
                          </m:ctrlPr>
                        </m:radPr>
                        <m:deg/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ru-RU" sz="1400" i="1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ru-RU" sz="14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ru-RU" sz="1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d>
                            <m:dPr>
                              <m:begChr m:val="〈"/>
                              <m:endChr m:val="〉"/>
                              <m:ctrlPr>
                                <a:rPr lang="ru-RU" sz="14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ru-RU" sz="1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Sup>
                                    <m:sSubSupPr>
                                      <m:ctrlPr>
                                        <a:rPr lang="ru-RU" sz="14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14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ru-RU" sz="1400" i="1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ru-RU" sz="1400" i="1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  <m:sup>
                                  <m:r>
                                    <a:rPr lang="ru-RU" sz="1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ru-RU" sz="1400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14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ru-RU" sz="1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ru-RU" sz="14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14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ru-RU" sz="1400" i="1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ru-RU" sz="1400" i="1">
                                          <a:latin typeface="Cambria Math"/>
                                        </a:rPr>
                                        <m:t> </m:t>
                                      </m:r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ru-RU" sz="14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14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ru-RU" sz="1400" i="1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ru-RU" sz="1400" i="1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ru-RU" sz="1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sz="1400" dirty="0"/>
              </a:p>
              <a:p>
                <a:endParaRPr lang="ru-RU" sz="1400" dirty="0"/>
              </a:p>
            </p:txBody>
          </p:sp>
        </mc:Choice>
        <mc:Fallback xmlns="">
          <p:sp>
            <p:nvSpPr>
              <p:cNvPr id="8" name="Text 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6036" y="1153159"/>
                <a:ext cx="8648452" cy="4879221"/>
              </a:xfrm>
              <a:prstGeom prst="rect">
                <a:avLst/>
              </a:prstGeom>
              <a:blipFill rotWithShape="1">
                <a:blip r:embed="rId3"/>
                <a:stretch>
                  <a:fillRect l="-211" t="-125" r="-21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681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381000" y="107950"/>
            <a:ext cx="8534400" cy="46196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Dipoles’ field errors</a:t>
            </a:r>
            <a:r>
              <a:rPr lang="ru-RU" dirty="0" smtClean="0"/>
              <a:t> 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0" name="Rectangle 47"/>
          <p:cNvSpPr>
            <a:spLocks noChangeArrowheads="1"/>
          </p:cNvSpPr>
          <p:nvPr/>
        </p:nvSpPr>
        <p:spPr bwMode="auto">
          <a:xfrm>
            <a:off x="1426090" y="728078"/>
            <a:ext cx="62422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b="1" u="sng" dirty="0" smtClean="0"/>
              <a:t>Beam trajectory distribution</a:t>
            </a:r>
            <a:endParaRPr lang="ru-RU" b="1" u="sng" dirty="0"/>
          </a:p>
        </p:txBody>
      </p:sp>
      <p:sp>
        <p:nvSpPr>
          <p:cNvPr id="5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6D7CF845-5761-4C97-9EFD-DBCEECA976EC}" type="slidenum">
              <a:rPr lang="ru-RU" sz="1400" smtClean="0">
                <a:solidFill>
                  <a:schemeClr val="tx1"/>
                </a:solidFill>
                <a:latin typeface="Arial" charset="0"/>
              </a:rPr>
              <a:pPr algn="r"/>
              <a:t>26</a:t>
            </a:fld>
            <a:endParaRPr lang="ru-RU" sz="140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00"/>
          <a:stretch/>
        </p:blipFill>
        <p:spPr bwMode="auto">
          <a:xfrm>
            <a:off x="381000" y="6410061"/>
            <a:ext cx="2200275" cy="44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1"/>
          <a:stretch/>
        </p:blipFill>
        <p:spPr>
          <a:xfrm>
            <a:off x="1636018" y="1196752"/>
            <a:ext cx="5888310" cy="473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89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381000" y="107950"/>
            <a:ext cx="8534400" cy="46196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Dipoles’ field errors</a:t>
            </a:r>
            <a:r>
              <a:rPr lang="ru-RU" dirty="0" smtClean="0"/>
              <a:t> 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0" name="Rectangle 47"/>
          <p:cNvSpPr>
            <a:spLocks noChangeArrowheads="1"/>
          </p:cNvSpPr>
          <p:nvPr/>
        </p:nvSpPr>
        <p:spPr bwMode="auto">
          <a:xfrm>
            <a:off x="1426090" y="728078"/>
            <a:ext cx="62422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b="1" u="sng" dirty="0" smtClean="0"/>
              <a:t>Beam emittance growth</a:t>
            </a:r>
            <a:endParaRPr lang="ru-RU" b="1" u="sng" dirty="0"/>
          </a:p>
        </p:txBody>
      </p:sp>
      <p:sp>
        <p:nvSpPr>
          <p:cNvPr id="5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6D7CF845-5761-4C97-9EFD-DBCEECA976EC}" type="slidenum">
              <a:rPr lang="ru-RU" sz="1400" smtClean="0">
                <a:solidFill>
                  <a:schemeClr val="tx1"/>
                </a:solidFill>
                <a:latin typeface="Arial" charset="0"/>
              </a:rPr>
              <a:pPr algn="r"/>
              <a:t>27</a:t>
            </a:fld>
            <a:endParaRPr lang="ru-RU" sz="140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00"/>
          <a:stretch/>
        </p:blipFill>
        <p:spPr bwMode="auto">
          <a:xfrm>
            <a:off x="381000" y="6410061"/>
            <a:ext cx="2200275" cy="44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1" r="3092"/>
          <a:stretch/>
        </p:blipFill>
        <p:spPr>
          <a:xfrm>
            <a:off x="408434" y="1196752"/>
            <a:ext cx="4019550" cy="34563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8"/>
          <a:stretch/>
        </p:blipFill>
        <p:spPr>
          <a:xfrm>
            <a:off x="4756721" y="1196752"/>
            <a:ext cx="4063751" cy="34563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620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7"/>
          <a:stretch/>
        </p:blipFill>
        <p:spPr>
          <a:xfrm>
            <a:off x="1659682" y="1205905"/>
            <a:ext cx="5792638" cy="4738866"/>
          </a:xfrm>
          <a:prstGeom prst="rect">
            <a:avLst/>
          </a:prstGeom>
        </p:spPr>
      </p:pic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381000" y="107950"/>
            <a:ext cx="8534400" cy="46196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Alignment errors</a:t>
            </a:r>
            <a:r>
              <a:rPr lang="ru-RU" dirty="0" smtClean="0"/>
              <a:t> 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0" name="Rectangle 47"/>
          <p:cNvSpPr>
            <a:spLocks noChangeArrowheads="1"/>
          </p:cNvSpPr>
          <p:nvPr/>
        </p:nvSpPr>
        <p:spPr bwMode="auto">
          <a:xfrm>
            <a:off x="1426090" y="728078"/>
            <a:ext cx="62422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b="1" u="sng" dirty="0" smtClean="0"/>
              <a:t>Beam trajectory distribution</a:t>
            </a:r>
            <a:endParaRPr lang="ru-RU" b="1" u="sng" dirty="0"/>
          </a:p>
        </p:txBody>
      </p:sp>
      <p:sp>
        <p:nvSpPr>
          <p:cNvPr id="5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6D7CF845-5761-4C97-9EFD-DBCEECA976EC}" type="slidenum">
              <a:rPr lang="ru-RU" sz="1400" smtClean="0">
                <a:solidFill>
                  <a:schemeClr val="tx1"/>
                </a:solidFill>
                <a:latin typeface="Arial" charset="0"/>
              </a:rPr>
              <a:pPr algn="r"/>
              <a:t>28</a:t>
            </a:fld>
            <a:endParaRPr lang="ru-RU" sz="140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00"/>
          <a:stretch/>
        </p:blipFill>
        <p:spPr bwMode="auto">
          <a:xfrm>
            <a:off x="381000" y="6410061"/>
            <a:ext cx="2200275" cy="44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046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381000" y="107950"/>
            <a:ext cx="8534400" cy="46196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Alignment errors</a:t>
            </a:r>
            <a:r>
              <a:rPr lang="ru-RU" dirty="0" smtClean="0"/>
              <a:t> 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0" name="Rectangle 47"/>
          <p:cNvSpPr>
            <a:spLocks noChangeArrowheads="1"/>
          </p:cNvSpPr>
          <p:nvPr/>
        </p:nvSpPr>
        <p:spPr bwMode="auto">
          <a:xfrm>
            <a:off x="1426090" y="728078"/>
            <a:ext cx="62422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b="1" u="sng" dirty="0" smtClean="0"/>
              <a:t>Local trajectory correction</a:t>
            </a:r>
            <a:endParaRPr lang="ru-RU" b="1" u="sng" dirty="0"/>
          </a:p>
        </p:txBody>
      </p:sp>
      <p:sp>
        <p:nvSpPr>
          <p:cNvPr id="5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6D7CF845-5761-4C97-9EFD-DBCEECA976EC}" type="slidenum">
              <a:rPr lang="ru-RU" sz="1400" smtClean="0">
                <a:solidFill>
                  <a:schemeClr val="tx1"/>
                </a:solidFill>
                <a:latin typeface="Arial" charset="0"/>
              </a:rPr>
              <a:pPr algn="r"/>
              <a:t>29</a:t>
            </a:fld>
            <a:endParaRPr lang="ru-RU" sz="140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00"/>
          <a:stretch/>
        </p:blipFill>
        <p:spPr bwMode="auto">
          <a:xfrm>
            <a:off x="381000" y="6410061"/>
            <a:ext cx="2200275" cy="44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45"/>
              <p:cNvSpPr txBox="1">
                <a:spLocks noChangeArrowheads="1"/>
              </p:cNvSpPr>
              <p:nvPr/>
            </p:nvSpPr>
            <p:spPr bwMode="auto">
              <a:xfrm>
                <a:off x="381000" y="1301274"/>
                <a:ext cx="8534400" cy="33855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b="1" dirty="0" smtClean="0"/>
                  <a:t>Two pick-ups + two </a:t>
                </a:r>
                <a:r>
                  <a:rPr lang="en-US" sz="1600" b="1" dirty="0" err="1" smtClean="0"/>
                  <a:t>steerers</a:t>
                </a:r>
                <a:r>
                  <a:rPr lang="en-US" sz="1600" b="1" dirty="0" smtClean="0"/>
                  <a:t> on drift section  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sz="1600" b="1" dirty="0" smtClean="0"/>
                  <a:t>   beam trajectory gets zero</a:t>
                </a:r>
                <a:endParaRPr lang="en-US" sz="1600" b="1" dirty="0"/>
              </a:p>
            </p:txBody>
          </p:sp>
        </mc:Choice>
        <mc:Fallback xmlns="">
          <p:sp>
            <p:nvSpPr>
              <p:cNvPr id="8" name="Text 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1301274"/>
                <a:ext cx="8534400" cy="338554"/>
              </a:xfrm>
              <a:prstGeom prst="rect">
                <a:avLst/>
              </a:prstGeom>
              <a:blipFill rotWithShape="1">
                <a:blip r:embed="rId3"/>
                <a:stretch>
                  <a:fillRect t="-3448" b="-18966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04" y="3668920"/>
            <a:ext cx="8776592" cy="24963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1657772" y="4077072"/>
            <a:ext cx="1512168" cy="43204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414219" y="4077072"/>
            <a:ext cx="1411585" cy="43204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 стрелкой 3"/>
          <p:cNvCxnSpPr>
            <a:stCxn id="2" idx="0"/>
          </p:cNvCxnSpPr>
          <p:nvPr/>
        </p:nvCxnSpPr>
        <p:spPr>
          <a:xfrm flipV="1">
            <a:off x="2413856" y="3356992"/>
            <a:ext cx="0" cy="720080"/>
          </a:xfrm>
          <a:prstGeom prst="straightConnector1">
            <a:avLst/>
          </a:prstGeom>
          <a:ln w="34925">
            <a:solidFill>
              <a:srgbClr val="00B05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7452320" y="3356992"/>
            <a:ext cx="667691" cy="720080"/>
          </a:xfrm>
          <a:prstGeom prst="straightConnector1">
            <a:avLst/>
          </a:prstGeom>
          <a:ln w="34925">
            <a:solidFill>
              <a:srgbClr val="00B05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9" r="60970" b="58595"/>
          <a:stretch/>
        </p:blipFill>
        <p:spPr bwMode="auto">
          <a:xfrm>
            <a:off x="661565" y="1798340"/>
            <a:ext cx="3504582" cy="15586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66" b="58360"/>
          <a:stretch/>
        </p:blipFill>
        <p:spPr bwMode="auto">
          <a:xfrm>
            <a:off x="6114360" y="1798339"/>
            <a:ext cx="2675920" cy="15586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71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45"/>
          <p:cNvSpPr txBox="1">
            <a:spLocks noChangeArrowheads="1"/>
          </p:cNvSpPr>
          <p:nvPr/>
        </p:nvSpPr>
        <p:spPr bwMode="auto">
          <a:xfrm>
            <a:off x="4355976" y="1556544"/>
            <a:ext cx="4332412" cy="20621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en-US" sz="1600" dirty="0"/>
              <a:t>The beam transport with minimal ion losses</a:t>
            </a:r>
            <a:r>
              <a:rPr lang="ru-RU" sz="1600" dirty="0"/>
              <a:t>.</a:t>
            </a:r>
            <a:endParaRPr lang="en-US" sz="1600" dirty="0"/>
          </a:p>
          <a:p>
            <a:pPr marL="285750" indent="-285750" algn="just">
              <a:buFont typeface="Arial" charset="0"/>
              <a:buChar char="•"/>
            </a:pPr>
            <a:r>
              <a:rPr lang="en-US" sz="1600" dirty="0"/>
              <a:t>The beam </a:t>
            </a:r>
            <a:r>
              <a:rPr lang="en-US" sz="1600" dirty="0" err="1"/>
              <a:t>debunching</a:t>
            </a:r>
            <a:r>
              <a:rPr lang="en-US" sz="1600" dirty="0"/>
              <a:t>.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US" sz="1600" dirty="0" smtClean="0"/>
              <a:t>The beam matching.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US" sz="1600" dirty="0" smtClean="0"/>
              <a:t>Separation and adsorption of neighbor charge states of ions.</a:t>
            </a:r>
            <a:endParaRPr lang="en-US" sz="1600" dirty="0"/>
          </a:p>
          <a:p>
            <a:pPr marL="285750" indent="-285750" algn="just">
              <a:buFont typeface="Arial" charset="0"/>
              <a:buChar char="•"/>
            </a:pPr>
            <a:r>
              <a:rPr lang="en-US" sz="1600" dirty="0"/>
              <a:t>Providing different schemes of the beam injection into the Booster.</a:t>
            </a:r>
          </a:p>
        </p:txBody>
      </p:sp>
      <p:sp>
        <p:nvSpPr>
          <p:cNvPr id="32770" name="Rectangle 47"/>
          <p:cNvSpPr>
            <a:spLocks noChangeArrowheads="1"/>
          </p:cNvSpPr>
          <p:nvPr/>
        </p:nvSpPr>
        <p:spPr bwMode="auto">
          <a:xfrm>
            <a:off x="4140200" y="1124744"/>
            <a:ext cx="477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b="1" u="sng" dirty="0"/>
              <a:t>Main goals </a:t>
            </a:r>
            <a:endParaRPr lang="ru-RU" b="1" u="sng" dirty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381000" y="107950"/>
            <a:ext cx="8534400" cy="46196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HILAC-Booster beam transport channel</a:t>
            </a:r>
            <a:r>
              <a:rPr lang="ru-RU"/>
              <a:t> </a:t>
            </a:r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6D7CF845-5761-4C97-9EFD-DBCEECA976EC}" type="slidenum">
              <a:rPr lang="ru-RU" sz="1400" smtClean="0">
                <a:solidFill>
                  <a:schemeClr val="tx1"/>
                </a:solidFill>
                <a:latin typeface="Arial" charset="0"/>
              </a:rPr>
              <a:pPr algn="r"/>
              <a:t>3</a:t>
            </a:fld>
            <a:endParaRPr lang="ru-RU" sz="14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" name="Text Box 45"/>
          <p:cNvSpPr txBox="1">
            <a:spLocks noChangeArrowheads="1"/>
          </p:cNvSpPr>
          <p:nvPr/>
        </p:nvSpPr>
        <p:spPr bwMode="auto">
          <a:xfrm>
            <a:off x="4355976" y="4512022"/>
            <a:ext cx="4332164" cy="10772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en-US" sz="1600" dirty="0" smtClean="0"/>
              <a:t>Beam transport in the median plane of the Booster.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 err="1" smtClean="0"/>
              <a:t>debuncher</a:t>
            </a:r>
            <a:r>
              <a:rPr lang="en-US" sz="1600" dirty="0" smtClean="0"/>
              <a:t> in non-dispersive region of the beam transport channel. </a:t>
            </a:r>
            <a:endParaRPr lang="en-US" sz="1600" dirty="0"/>
          </a:p>
        </p:txBody>
      </p:sp>
      <p:sp>
        <p:nvSpPr>
          <p:cNvPr id="10" name="Rectangle 47"/>
          <p:cNvSpPr>
            <a:spLocks noChangeArrowheads="1"/>
          </p:cNvSpPr>
          <p:nvPr/>
        </p:nvSpPr>
        <p:spPr bwMode="auto">
          <a:xfrm>
            <a:off x="4139952" y="4080222"/>
            <a:ext cx="477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b="1" u="sng" dirty="0" smtClean="0"/>
              <a:t>Features</a:t>
            </a:r>
            <a:endParaRPr lang="ru-RU" b="1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CF0"/>
              </a:clrFrom>
              <a:clrTo>
                <a:srgbClr val="FFFC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3" r="7318"/>
          <a:stretch/>
        </p:blipFill>
        <p:spPr bwMode="auto">
          <a:xfrm>
            <a:off x="179512" y="908720"/>
            <a:ext cx="4062885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00"/>
          <a:stretch/>
        </p:blipFill>
        <p:spPr bwMode="auto">
          <a:xfrm>
            <a:off x="381000" y="6410061"/>
            <a:ext cx="2200275" cy="44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3"/>
          <a:stretch/>
        </p:blipFill>
        <p:spPr>
          <a:xfrm>
            <a:off x="1659682" y="1232198"/>
            <a:ext cx="5778845" cy="4712573"/>
          </a:xfrm>
          <a:prstGeom prst="rect">
            <a:avLst/>
          </a:prstGeom>
        </p:spPr>
      </p:pic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381000" y="107950"/>
            <a:ext cx="8534400" cy="46196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Alignment errors</a:t>
            </a:r>
            <a:r>
              <a:rPr lang="ru-RU" dirty="0" smtClean="0"/>
              <a:t> 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0" name="Rectangle 47"/>
          <p:cNvSpPr>
            <a:spLocks noChangeArrowheads="1"/>
          </p:cNvSpPr>
          <p:nvPr/>
        </p:nvSpPr>
        <p:spPr bwMode="auto">
          <a:xfrm>
            <a:off x="1426090" y="728078"/>
            <a:ext cx="62422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b="1" u="sng" dirty="0" smtClean="0"/>
              <a:t>Beam trajectory distribution with local correction</a:t>
            </a:r>
            <a:endParaRPr lang="ru-RU" b="1" u="sng" dirty="0"/>
          </a:p>
        </p:txBody>
      </p:sp>
      <p:sp>
        <p:nvSpPr>
          <p:cNvPr id="5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6D7CF845-5761-4C97-9EFD-DBCEECA976EC}" type="slidenum">
              <a:rPr lang="ru-RU" sz="1400" smtClean="0">
                <a:solidFill>
                  <a:schemeClr val="tx1"/>
                </a:solidFill>
                <a:latin typeface="Arial" charset="0"/>
              </a:rPr>
              <a:pPr algn="r"/>
              <a:t>30</a:t>
            </a:fld>
            <a:endParaRPr lang="ru-RU" sz="140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00"/>
          <a:stretch/>
        </p:blipFill>
        <p:spPr bwMode="auto">
          <a:xfrm>
            <a:off x="381000" y="6410061"/>
            <a:ext cx="2200275" cy="44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728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381000" y="107950"/>
            <a:ext cx="8534400" cy="46196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Alignment errors</a:t>
            </a:r>
            <a:r>
              <a:rPr lang="ru-RU" dirty="0" smtClean="0"/>
              <a:t> 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0" name="Rectangle 47"/>
          <p:cNvSpPr>
            <a:spLocks noChangeArrowheads="1"/>
          </p:cNvSpPr>
          <p:nvPr/>
        </p:nvSpPr>
        <p:spPr bwMode="auto">
          <a:xfrm>
            <a:off x="1426090" y="728078"/>
            <a:ext cx="62422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b="1" u="sng" dirty="0" smtClean="0"/>
              <a:t>Beam envelopes and clearances</a:t>
            </a:r>
            <a:endParaRPr lang="ru-RU" b="1" u="sng" dirty="0"/>
          </a:p>
        </p:txBody>
      </p:sp>
      <p:sp>
        <p:nvSpPr>
          <p:cNvPr id="5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6D7CF845-5761-4C97-9EFD-DBCEECA976EC}" type="slidenum">
              <a:rPr lang="ru-RU" sz="1400" smtClean="0">
                <a:solidFill>
                  <a:schemeClr val="tx1"/>
                </a:solidFill>
                <a:latin typeface="Arial" charset="0"/>
              </a:rPr>
              <a:pPr algn="r"/>
              <a:t>31</a:t>
            </a:fld>
            <a:endParaRPr lang="ru-RU" sz="140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00"/>
          <a:stretch/>
        </p:blipFill>
        <p:spPr bwMode="auto">
          <a:xfrm>
            <a:off x="381000" y="6410061"/>
            <a:ext cx="2200275" cy="44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3" r="5952"/>
          <a:stretch/>
        </p:blipFill>
        <p:spPr>
          <a:xfrm>
            <a:off x="4578857" y="1243044"/>
            <a:ext cx="4313624" cy="38421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1" r="4196"/>
          <a:stretch/>
        </p:blipFill>
        <p:spPr>
          <a:xfrm>
            <a:off x="304801" y="1243045"/>
            <a:ext cx="4267199" cy="38421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7905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381000" y="107950"/>
            <a:ext cx="8534400" cy="46196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Alignment errors</a:t>
            </a:r>
            <a:r>
              <a:rPr lang="ru-RU" dirty="0" smtClean="0"/>
              <a:t> 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0" name="Rectangle 47"/>
          <p:cNvSpPr>
            <a:spLocks noChangeArrowheads="1"/>
          </p:cNvSpPr>
          <p:nvPr/>
        </p:nvSpPr>
        <p:spPr bwMode="auto">
          <a:xfrm>
            <a:off x="1426090" y="728078"/>
            <a:ext cx="62422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b="1" u="sng" dirty="0" smtClean="0"/>
              <a:t>Beam trajectory distributions for different charge states</a:t>
            </a:r>
            <a:endParaRPr lang="ru-RU" b="1" u="sng" dirty="0"/>
          </a:p>
        </p:txBody>
      </p:sp>
      <p:sp>
        <p:nvSpPr>
          <p:cNvPr id="5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6D7CF845-5761-4C97-9EFD-DBCEECA976EC}" type="slidenum">
              <a:rPr lang="ru-RU" sz="1400" smtClean="0">
                <a:solidFill>
                  <a:schemeClr val="tx1"/>
                </a:solidFill>
                <a:latin typeface="Arial" charset="0"/>
              </a:rPr>
              <a:pPr algn="r"/>
              <a:t>32</a:t>
            </a:fld>
            <a:endParaRPr lang="ru-RU" sz="140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00"/>
          <a:stretch/>
        </p:blipFill>
        <p:spPr bwMode="auto">
          <a:xfrm>
            <a:off x="381000" y="6410061"/>
            <a:ext cx="2200275" cy="44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2" r="4018" b="9673"/>
          <a:stretch/>
        </p:blipFill>
        <p:spPr>
          <a:xfrm>
            <a:off x="1619672" y="1242522"/>
            <a:ext cx="5809024" cy="456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91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381000" y="107950"/>
            <a:ext cx="8534400" cy="46196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Tuning simulations (example 1)</a:t>
            </a:r>
            <a:r>
              <a:rPr lang="ru-RU" dirty="0" smtClean="0"/>
              <a:t> 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0" name="Rectangle 47"/>
          <p:cNvSpPr>
            <a:spLocks noChangeArrowheads="1"/>
          </p:cNvSpPr>
          <p:nvPr/>
        </p:nvSpPr>
        <p:spPr bwMode="auto">
          <a:xfrm>
            <a:off x="1426090" y="728078"/>
            <a:ext cx="62422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b="1" u="sng" dirty="0" smtClean="0"/>
              <a:t>Initial state</a:t>
            </a:r>
            <a:endParaRPr lang="ru-RU" b="1" u="sng" dirty="0"/>
          </a:p>
        </p:txBody>
      </p:sp>
      <p:sp>
        <p:nvSpPr>
          <p:cNvPr id="5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6D7CF845-5761-4C97-9EFD-DBCEECA976EC}" type="slidenum">
              <a:rPr lang="ru-RU" sz="1400" smtClean="0">
                <a:solidFill>
                  <a:schemeClr val="tx1"/>
                </a:solidFill>
                <a:latin typeface="Arial" charset="0"/>
              </a:rPr>
              <a:pPr algn="r"/>
              <a:t>33</a:t>
            </a:fld>
            <a:endParaRPr lang="ru-RU" sz="140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00"/>
          <a:stretch/>
        </p:blipFill>
        <p:spPr bwMode="auto">
          <a:xfrm>
            <a:off x="381000" y="6410061"/>
            <a:ext cx="2200275" cy="44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6"/>
          <a:stretch/>
        </p:blipFill>
        <p:spPr>
          <a:xfrm>
            <a:off x="467544" y="1097410"/>
            <a:ext cx="4166217" cy="36072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6"/>
          <a:stretch/>
        </p:blipFill>
        <p:spPr>
          <a:xfrm>
            <a:off x="4634483" y="1097410"/>
            <a:ext cx="4129759" cy="3607242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812829"/>
              </p:ext>
            </p:extLst>
          </p:nvPr>
        </p:nvGraphicFramePr>
        <p:xfrm>
          <a:off x="448494" y="4840168"/>
          <a:ext cx="3976218" cy="162000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988109"/>
                <a:gridCol w="1988109"/>
              </a:tblGrid>
              <a:tr h="3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Beam current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FCT1, FC1, FC2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100</a:t>
                      </a:r>
                      <a:r>
                        <a:rPr lang="ru-RU" sz="1200" dirty="0" smtClean="0">
                          <a:effectLst/>
                        </a:rPr>
                        <a:t>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FC3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~70</a:t>
                      </a:r>
                      <a:r>
                        <a:rPr lang="ru-RU" sz="1200" dirty="0" smtClean="0">
                          <a:effectLst/>
                        </a:rPr>
                        <a:t>%</a:t>
                      </a:r>
                      <a:endParaRPr lang="en-US" sz="1200" dirty="0" smtClean="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FCT2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~50%</a:t>
                      </a:r>
                    </a:p>
                  </a:txBody>
                  <a:tcPr marL="68580" marR="68580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FCT3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~20%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577138"/>
              </p:ext>
            </p:extLst>
          </p:nvPr>
        </p:nvGraphicFramePr>
        <p:xfrm>
          <a:off x="4844254" y="4850110"/>
          <a:ext cx="3919988" cy="129600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104010"/>
                <a:gridCol w="1815978"/>
              </a:tblGrid>
              <a:tr h="3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Sigma of errors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Dipole long. shift, mm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Dipole rotation, </a:t>
                      </a:r>
                      <a:r>
                        <a:rPr lang="en-US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mrad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7.5</a:t>
                      </a:r>
                    </a:p>
                  </a:txBody>
                  <a:tcPr marL="68580" marR="68580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Quadrupole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transverse shift, mm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357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5"/>
          <a:stretch/>
        </p:blipFill>
        <p:spPr>
          <a:xfrm>
            <a:off x="4633761" y="1097410"/>
            <a:ext cx="4130479" cy="36107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09"/>
          <a:stretch/>
        </p:blipFill>
        <p:spPr bwMode="auto">
          <a:xfrm>
            <a:off x="4687841" y="4850110"/>
            <a:ext cx="4079673" cy="8596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7"/>
          <a:stretch/>
        </p:blipFill>
        <p:spPr>
          <a:xfrm>
            <a:off x="467544" y="1097410"/>
            <a:ext cx="4166217" cy="36107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381000" y="107950"/>
            <a:ext cx="8534400" cy="46196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Tuning simulations (example 1)</a:t>
            </a:r>
            <a:r>
              <a:rPr lang="ru-RU" dirty="0" smtClean="0"/>
              <a:t> 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0" name="Rectangle 47"/>
          <p:cNvSpPr>
            <a:spLocks noChangeArrowheads="1"/>
          </p:cNvSpPr>
          <p:nvPr/>
        </p:nvSpPr>
        <p:spPr bwMode="auto">
          <a:xfrm>
            <a:off x="1426090" y="728078"/>
            <a:ext cx="62422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b="1" u="sng" dirty="0" smtClean="0"/>
              <a:t>Iteration 1 (Q1-Q3 tuning)</a:t>
            </a:r>
            <a:endParaRPr lang="ru-RU" b="1" u="sng" dirty="0"/>
          </a:p>
        </p:txBody>
      </p:sp>
      <p:sp>
        <p:nvSpPr>
          <p:cNvPr id="5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6D7CF845-5761-4C97-9EFD-DBCEECA976EC}" type="slidenum">
              <a:rPr lang="ru-RU" sz="1400" smtClean="0">
                <a:solidFill>
                  <a:schemeClr val="tx1"/>
                </a:solidFill>
                <a:latin typeface="Arial" charset="0"/>
              </a:rPr>
              <a:pPr algn="r"/>
              <a:t>34</a:t>
            </a:fld>
            <a:endParaRPr lang="ru-RU" sz="140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00"/>
          <a:stretch/>
        </p:blipFill>
        <p:spPr bwMode="auto">
          <a:xfrm>
            <a:off x="381000" y="6410061"/>
            <a:ext cx="2200275" cy="44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166222"/>
              </p:ext>
            </p:extLst>
          </p:nvPr>
        </p:nvGraphicFramePr>
        <p:xfrm>
          <a:off x="448494" y="4840168"/>
          <a:ext cx="3976218" cy="162000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988109"/>
                <a:gridCol w="1988109"/>
              </a:tblGrid>
              <a:tr h="3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Beam current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FCT1, FC1, FC2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100</a:t>
                      </a:r>
                      <a:r>
                        <a:rPr lang="ru-RU" sz="1200" dirty="0" smtClean="0">
                          <a:effectLst/>
                        </a:rPr>
                        <a:t>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FC3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~100</a:t>
                      </a:r>
                      <a:r>
                        <a:rPr lang="ru-RU" sz="1200" dirty="0" smtClean="0">
                          <a:effectLst/>
                        </a:rPr>
                        <a:t>%</a:t>
                      </a:r>
                      <a:endParaRPr lang="en-US" sz="1200" dirty="0" smtClean="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FCT2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~95%</a:t>
                      </a:r>
                    </a:p>
                  </a:txBody>
                  <a:tcPr marL="68580" marR="68580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FCT3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~80%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3" name="Овал 12"/>
          <p:cNvSpPr/>
          <p:nvPr/>
        </p:nvSpPr>
        <p:spPr>
          <a:xfrm>
            <a:off x="4687441" y="5279917"/>
            <a:ext cx="288032" cy="218265"/>
          </a:xfrm>
          <a:prstGeom prst="ellipse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839569" y="5279917"/>
            <a:ext cx="288032" cy="218265"/>
          </a:xfrm>
          <a:prstGeom prst="ellipse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794723" y="5282158"/>
            <a:ext cx="288032" cy="218265"/>
          </a:xfrm>
          <a:prstGeom prst="ellipse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332687" y="5282158"/>
            <a:ext cx="288032" cy="218265"/>
          </a:xfrm>
          <a:prstGeom prst="ellipse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8062292" y="5282158"/>
            <a:ext cx="288032" cy="218265"/>
          </a:xfrm>
          <a:prstGeom prst="ellipse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06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7"/>
          <a:stretch/>
        </p:blipFill>
        <p:spPr>
          <a:xfrm>
            <a:off x="467544" y="1097410"/>
            <a:ext cx="4166216" cy="36107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381000" y="107950"/>
            <a:ext cx="8534400" cy="46196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Tuning simulations (example 1)</a:t>
            </a:r>
            <a:r>
              <a:rPr lang="ru-RU" dirty="0" smtClean="0"/>
              <a:t> 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0" name="Rectangle 47"/>
          <p:cNvSpPr>
            <a:spLocks noChangeArrowheads="1"/>
          </p:cNvSpPr>
          <p:nvPr/>
        </p:nvSpPr>
        <p:spPr bwMode="auto">
          <a:xfrm>
            <a:off x="1426090" y="728078"/>
            <a:ext cx="62422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b="1" u="sng" dirty="0" smtClean="0"/>
              <a:t>Iteration 2 (correction by CM1-CM2)</a:t>
            </a:r>
            <a:endParaRPr lang="ru-RU" b="1" u="sng" dirty="0"/>
          </a:p>
        </p:txBody>
      </p:sp>
      <p:sp>
        <p:nvSpPr>
          <p:cNvPr id="5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6D7CF845-5761-4C97-9EFD-DBCEECA976EC}" type="slidenum">
              <a:rPr lang="ru-RU" sz="1400" smtClean="0">
                <a:solidFill>
                  <a:schemeClr val="tx1"/>
                </a:solidFill>
                <a:latin typeface="Arial" charset="0"/>
              </a:rPr>
              <a:pPr algn="r"/>
              <a:t>35</a:t>
            </a:fld>
            <a:endParaRPr lang="ru-RU" sz="140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00"/>
          <a:stretch/>
        </p:blipFill>
        <p:spPr bwMode="auto">
          <a:xfrm>
            <a:off x="381000" y="6410061"/>
            <a:ext cx="2200275" cy="44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5"/>
          <a:stretch/>
        </p:blipFill>
        <p:spPr>
          <a:xfrm>
            <a:off x="4633761" y="1097410"/>
            <a:ext cx="4130479" cy="36107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09"/>
          <a:stretch/>
        </p:blipFill>
        <p:spPr bwMode="auto">
          <a:xfrm>
            <a:off x="4687841" y="4850110"/>
            <a:ext cx="4079673" cy="8596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125685"/>
              </p:ext>
            </p:extLst>
          </p:nvPr>
        </p:nvGraphicFramePr>
        <p:xfrm>
          <a:off x="448494" y="4840168"/>
          <a:ext cx="3976218" cy="129600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171178"/>
                <a:gridCol w="1512168"/>
                <a:gridCol w="1292872"/>
              </a:tblGrid>
              <a:tr h="32400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Beam position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(X/Y) , mm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before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after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BPM1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 / 0.5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 / 0.5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BPM2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-1.5 / 0.5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 / 0.5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3" name="Овал 12"/>
          <p:cNvSpPr/>
          <p:nvPr/>
        </p:nvSpPr>
        <p:spPr>
          <a:xfrm>
            <a:off x="5292080" y="5279917"/>
            <a:ext cx="835521" cy="218265"/>
          </a:xfrm>
          <a:prstGeom prst="ellipse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6"/>
          <a:stretch/>
        </p:blipFill>
        <p:spPr>
          <a:xfrm>
            <a:off x="4633759" y="1097410"/>
            <a:ext cx="4133753" cy="36107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6825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3"/>
          <a:stretch/>
        </p:blipFill>
        <p:spPr>
          <a:xfrm>
            <a:off x="467542" y="1097410"/>
            <a:ext cx="4154076" cy="36107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381000" y="107950"/>
            <a:ext cx="8534400" cy="46196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Tuning simulations (example 1)</a:t>
            </a:r>
            <a:r>
              <a:rPr lang="ru-RU" dirty="0" smtClean="0"/>
              <a:t> 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0" name="Rectangle 47"/>
          <p:cNvSpPr>
            <a:spLocks noChangeArrowheads="1"/>
          </p:cNvSpPr>
          <p:nvPr/>
        </p:nvSpPr>
        <p:spPr bwMode="auto">
          <a:xfrm>
            <a:off x="330194" y="728078"/>
            <a:ext cx="84340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b="1" u="sng" dirty="0" smtClean="0"/>
              <a:t>Iterations 3-4 (collimation, correction by CM3 and Q1-Q3 tuning)</a:t>
            </a:r>
            <a:endParaRPr lang="ru-RU" b="1" u="sng" dirty="0"/>
          </a:p>
        </p:txBody>
      </p:sp>
      <p:sp>
        <p:nvSpPr>
          <p:cNvPr id="5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6D7CF845-5761-4C97-9EFD-DBCEECA976EC}" type="slidenum">
              <a:rPr lang="ru-RU" sz="1400" smtClean="0">
                <a:solidFill>
                  <a:schemeClr val="tx1"/>
                </a:solidFill>
                <a:latin typeface="Arial" charset="0"/>
              </a:rPr>
              <a:pPr algn="r"/>
              <a:t>36</a:t>
            </a:fld>
            <a:endParaRPr lang="ru-RU" sz="140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00"/>
          <a:stretch/>
        </p:blipFill>
        <p:spPr bwMode="auto">
          <a:xfrm>
            <a:off x="381000" y="6410061"/>
            <a:ext cx="2200275" cy="44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5"/>
          <a:stretch/>
        </p:blipFill>
        <p:spPr>
          <a:xfrm>
            <a:off x="4633761" y="1097410"/>
            <a:ext cx="4130479" cy="36107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09"/>
          <a:stretch/>
        </p:blipFill>
        <p:spPr bwMode="auto">
          <a:xfrm>
            <a:off x="4687841" y="4850110"/>
            <a:ext cx="4079673" cy="8596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96267"/>
              </p:ext>
            </p:extLst>
          </p:nvPr>
        </p:nvGraphicFramePr>
        <p:xfrm>
          <a:off x="448494" y="4840168"/>
          <a:ext cx="3976218" cy="129600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171178"/>
                <a:gridCol w="1512168"/>
                <a:gridCol w="1292872"/>
              </a:tblGrid>
              <a:tr h="32400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Beam current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before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after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FCT2, BPM4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~90%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BPM5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~10%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100%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6"/>
          <a:stretch/>
        </p:blipFill>
        <p:spPr>
          <a:xfrm>
            <a:off x="4633759" y="1097410"/>
            <a:ext cx="4133753" cy="36107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3"/>
          <a:stretch/>
        </p:blipFill>
        <p:spPr>
          <a:xfrm>
            <a:off x="4547216" y="1097410"/>
            <a:ext cx="4220297" cy="36107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Овал 16"/>
          <p:cNvSpPr/>
          <p:nvPr/>
        </p:nvSpPr>
        <p:spPr>
          <a:xfrm>
            <a:off x="7323162" y="5282158"/>
            <a:ext cx="288032" cy="218265"/>
          </a:xfrm>
          <a:prstGeom prst="ellipse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8033717" y="5282158"/>
            <a:ext cx="614164" cy="218265"/>
          </a:xfrm>
          <a:prstGeom prst="ellipse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25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2"/>
          <a:stretch/>
        </p:blipFill>
        <p:spPr>
          <a:xfrm>
            <a:off x="4633761" y="1097410"/>
            <a:ext cx="4130478" cy="36107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7"/>
          <a:stretch/>
        </p:blipFill>
        <p:spPr>
          <a:xfrm>
            <a:off x="467543" y="1097410"/>
            <a:ext cx="4166215" cy="36107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381000" y="107950"/>
            <a:ext cx="8534400" cy="46196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Tuning simulations (example 1)</a:t>
            </a:r>
            <a:r>
              <a:rPr lang="ru-RU" dirty="0" smtClean="0"/>
              <a:t> 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0" name="Rectangle 47"/>
          <p:cNvSpPr>
            <a:spLocks noChangeArrowheads="1"/>
          </p:cNvSpPr>
          <p:nvPr/>
        </p:nvSpPr>
        <p:spPr bwMode="auto">
          <a:xfrm>
            <a:off x="1426090" y="728078"/>
            <a:ext cx="62422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b="1" u="sng" dirty="0" smtClean="0"/>
              <a:t>Iteration </a:t>
            </a:r>
            <a:r>
              <a:rPr lang="en-US" b="1" u="sng" dirty="0"/>
              <a:t>5 </a:t>
            </a:r>
            <a:r>
              <a:rPr lang="en-US" b="1" u="sng" dirty="0" smtClean="0"/>
              <a:t>(</a:t>
            </a:r>
            <a:r>
              <a:rPr lang="en-US" b="1" u="sng" dirty="0"/>
              <a:t>correction by </a:t>
            </a:r>
            <a:r>
              <a:rPr lang="en-US" b="1" u="sng" dirty="0" smtClean="0"/>
              <a:t>CM5-CM6)</a:t>
            </a:r>
            <a:endParaRPr lang="ru-RU" b="1" u="sng" dirty="0"/>
          </a:p>
        </p:txBody>
      </p:sp>
      <p:sp>
        <p:nvSpPr>
          <p:cNvPr id="5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6D7CF845-5761-4C97-9EFD-DBCEECA976EC}" type="slidenum">
              <a:rPr lang="ru-RU" sz="1400" smtClean="0">
                <a:solidFill>
                  <a:schemeClr val="tx1"/>
                </a:solidFill>
                <a:latin typeface="Arial" charset="0"/>
              </a:rPr>
              <a:pPr algn="r"/>
              <a:t>37</a:t>
            </a:fld>
            <a:endParaRPr lang="ru-RU" sz="140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00"/>
          <a:stretch/>
        </p:blipFill>
        <p:spPr bwMode="auto">
          <a:xfrm>
            <a:off x="381000" y="6410061"/>
            <a:ext cx="2200275" cy="44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09"/>
          <a:stretch/>
        </p:blipFill>
        <p:spPr bwMode="auto">
          <a:xfrm>
            <a:off x="4687841" y="4850110"/>
            <a:ext cx="4079673" cy="8596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90811"/>
              </p:ext>
            </p:extLst>
          </p:nvPr>
        </p:nvGraphicFramePr>
        <p:xfrm>
          <a:off x="448494" y="4840168"/>
          <a:ext cx="3976218" cy="129600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171178"/>
                <a:gridCol w="1512168"/>
                <a:gridCol w="1292872"/>
              </a:tblGrid>
              <a:tr h="32400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Beam position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(X/Y) , mm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before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after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BPM4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-6 / 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-6 / 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BPM5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-4 / 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 / 0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2" name="Овал 11"/>
          <p:cNvSpPr/>
          <p:nvPr/>
        </p:nvSpPr>
        <p:spPr>
          <a:xfrm>
            <a:off x="7999809" y="5279917"/>
            <a:ext cx="691505" cy="218265"/>
          </a:xfrm>
          <a:prstGeom prst="ellipse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25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381000" y="107950"/>
            <a:ext cx="8534400" cy="46196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Beam dynamics simulations</a:t>
            </a:r>
            <a:r>
              <a:rPr lang="ru-RU" dirty="0" smtClean="0"/>
              <a:t> 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0" name="Rectangle 47"/>
          <p:cNvSpPr>
            <a:spLocks noChangeArrowheads="1"/>
          </p:cNvSpPr>
          <p:nvPr/>
        </p:nvSpPr>
        <p:spPr bwMode="auto">
          <a:xfrm>
            <a:off x="2159617" y="727800"/>
            <a:ext cx="477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b="1" u="sng" dirty="0" smtClean="0"/>
              <a:t>Plans</a:t>
            </a:r>
            <a:endParaRPr lang="ru-RU" b="1" u="sng" dirty="0"/>
          </a:p>
        </p:txBody>
      </p:sp>
      <p:sp>
        <p:nvSpPr>
          <p:cNvPr id="5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6D7CF845-5761-4C97-9EFD-DBCEECA976EC}" type="slidenum">
              <a:rPr lang="ru-RU" sz="1400" smtClean="0">
                <a:solidFill>
                  <a:schemeClr val="tx1"/>
                </a:solidFill>
                <a:latin typeface="Arial" charset="0"/>
              </a:rPr>
              <a:pPr algn="r"/>
              <a:t>38</a:t>
            </a:fld>
            <a:endParaRPr lang="ru-RU" sz="140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00"/>
          <a:stretch/>
        </p:blipFill>
        <p:spPr bwMode="auto">
          <a:xfrm>
            <a:off x="381000" y="6410061"/>
            <a:ext cx="2200275" cy="44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45"/>
          <p:cNvSpPr txBox="1">
            <a:spLocks noChangeArrowheads="1"/>
          </p:cNvSpPr>
          <p:nvPr/>
        </p:nvSpPr>
        <p:spPr bwMode="auto">
          <a:xfrm>
            <a:off x="381000" y="1124744"/>
            <a:ext cx="8534400" cy="31393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To develop 3D code with space charge in order:</a:t>
            </a:r>
          </a:p>
          <a:p>
            <a:pPr marL="542925" lvl="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to </a:t>
            </a:r>
            <a:r>
              <a:rPr lang="en-US" dirty="0"/>
              <a:t>study </a:t>
            </a:r>
            <a:r>
              <a:rPr lang="en-US" dirty="0" err="1"/>
              <a:t>debunching</a:t>
            </a:r>
            <a:r>
              <a:rPr lang="en-US" dirty="0"/>
              <a:t> </a:t>
            </a:r>
            <a:r>
              <a:rPr lang="en-US" dirty="0" smtClean="0"/>
              <a:t>effects;</a:t>
            </a:r>
            <a:endParaRPr lang="en-US" dirty="0"/>
          </a:p>
          <a:p>
            <a:pPr marL="542925" lvl="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to </a:t>
            </a:r>
            <a:r>
              <a:rPr lang="en-US" dirty="0"/>
              <a:t>study chromatic </a:t>
            </a:r>
            <a:r>
              <a:rPr lang="en-US" dirty="0" smtClean="0"/>
              <a:t>effects;</a:t>
            </a:r>
            <a:endParaRPr lang="en-US" dirty="0"/>
          </a:p>
          <a:p>
            <a:pPr marL="542925" lvl="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to </a:t>
            </a:r>
            <a:r>
              <a:rPr lang="en-US" dirty="0"/>
              <a:t>study coupling effects in the </a:t>
            </a:r>
            <a:r>
              <a:rPr lang="en-US" dirty="0" smtClean="0"/>
              <a:t>septum;</a:t>
            </a:r>
            <a:endParaRPr lang="en-US" dirty="0"/>
          </a:p>
          <a:p>
            <a:pPr marL="542925" lvl="0" indent="-285750" algn="just">
              <a:buFont typeface="Courier New" panose="02070309020205020404" pitchFamily="49" charset="0"/>
              <a:buChar char="o"/>
            </a:pPr>
            <a:r>
              <a:rPr lang="en-US" dirty="0" smtClean="0"/>
              <a:t>to </a:t>
            </a:r>
            <a:r>
              <a:rPr lang="en-US" dirty="0"/>
              <a:t>study influence of space charge of three-component beam </a:t>
            </a:r>
            <a:r>
              <a:rPr lang="en-US" dirty="0" smtClean="0"/>
              <a:t>on transverse dynamics, </a:t>
            </a:r>
            <a:r>
              <a:rPr lang="en-US" dirty="0" err="1" smtClean="0"/>
              <a:t>debunching</a:t>
            </a:r>
            <a:r>
              <a:rPr lang="en-US" dirty="0" smtClean="0"/>
              <a:t>, separation </a:t>
            </a:r>
            <a:r>
              <a:rPr lang="en-US" dirty="0"/>
              <a:t>of parasitic charge </a:t>
            </a:r>
            <a:r>
              <a:rPr lang="en-US" dirty="0" smtClean="0"/>
              <a:t>states;</a:t>
            </a:r>
            <a:endParaRPr lang="en-US" dirty="0"/>
          </a:p>
          <a:p>
            <a:pPr marL="542925" lvl="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to </a:t>
            </a:r>
            <a:r>
              <a:rPr lang="en-US" dirty="0"/>
              <a:t>study non-linear effects.</a:t>
            </a:r>
            <a:endParaRPr lang="en-US" dirty="0" smtClean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To </a:t>
            </a:r>
            <a:r>
              <a:rPr lang="en-US" dirty="0"/>
              <a:t>study influence of </a:t>
            </a:r>
            <a:r>
              <a:rPr lang="en-US" dirty="0" smtClean="0"/>
              <a:t>field </a:t>
            </a:r>
            <a:r>
              <a:rPr lang="en-US" dirty="0"/>
              <a:t>errors of </a:t>
            </a:r>
            <a:r>
              <a:rPr lang="en-US" dirty="0" err="1" smtClean="0"/>
              <a:t>quadrupoles</a:t>
            </a:r>
            <a:r>
              <a:rPr lang="en-US" dirty="0" smtClean="0"/>
              <a:t> </a:t>
            </a:r>
            <a:r>
              <a:rPr lang="en-US" dirty="0"/>
              <a:t>on the beam dynamics</a:t>
            </a:r>
            <a:r>
              <a:rPr lang="en-US" dirty="0" smtClean="0"/>
              <a:t>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To simulate the full process of the channel tuning by means of </a:t>
            </a:r>
            <a:r>
              <a:rPr lang="en-US" dirty="0" err="1" smtClean="0"/>
              <a:t>quadrupoles</a:t>
            </a:r>
            <a:r>
              <a:rPr lang="en-US" dirty="0" smtClean="0"/>
              <a:t>, </a:t>
            </a:r>
            <a:r>
              <a:rPr lang="en-US" dirty="0" err="1" smtClean="0"/>
              <a:t>steerers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beam </a:t>
            </a:r>
            <a:r>
              <a:rPr lang="en-US" dirty="0"/>
              <a:t>diagnostics devices</a:t>
            </a:r>
            <a:r>
              <a:rPr lang="en-US" dirty="0" smtClean="0"/>
              <a:t>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To develop methods and tools of the channel tuning.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592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4"/>
          <p:cNvSpPr txBox="1">
            <a:spLocks noChangeArrowheads="1"/>
          </p:cNvSpPr>
          <p:nvPr/>
        </p:nvSpPr>
        <p:spPr bwMode="auto">
          <a:xfrm>
            <a:off x="996950" y="2971800"/>
            <a:ext cx="7607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latin typeface="Times New Roman" pitchFamily="18" charset="0"/>
              </a:rPr>
              <a:t>THANK YOU FOR ATTENTION</a:t>
            </a:r>
            <a:endParaRPr lang="ru-RU" sz="3200">
              <a:latin typeface="Times New Roman" pitchFamily="18" charset="0"/>
            </a:endParaRPr>
          </a:p>
        </p:txBody>
      </p:sp>
      <p:pic>
        <p:nvPicPr>
          <p:cNvPr id="59395" name="Picture 9" descr="NICA_header_bl-wh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381000" y="107950"/>
            <a:ext cx="8534400" cy="46196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Composition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5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6D7CF845-5761-4C97-9EFD-DBCEECA976EC}" type="slidenum">
              <a:rPr lang="ru-RU" sz="1400" smtClean="0">
                <a:solidFill>
                  <a:schemeClr val="tx1"/>
                </a:solidFill>
                <a:latin typeface="Arial" charset="0"/>
              </a:rPr>
              <a:pPr algn="r"/>
              <a:t>4</a:t>
            </a:fld>
            <a:endParaRPr lang="ru-RU" sz="140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04" y="764704"/>
            <a:ext cx="8776592" cy="24963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56992"/>
            <a:ext cx="6845596" cy="2958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00"/>
          <a:stretch/>
        </p:blipFill>
        <p:spPr bwMode="auto">
          <a:xfrm>
            <a:off x="381000" y="6410061"/>
            <a:ext cx="2200275" cy="44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342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4"/>
          <p:cNvSpPr txBox="1">
            <a:spLocks noChangeArrowheads="1"/>
          </p:cNvSpPr>
          <p:nvPr/>
        </p:nvSpPr>
        <p:spPr bwMode="auto">
          <a:xfrm>
            <a:off x="996950" y="2971800"/>
            <a:ext cx="7607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</a:rPr>
              <a:t>EXTRA SLIDES</a:t>
            </a:r>
            <a:endParaRPr lang="ru-RU" sz="3200" dirty="0">
              <a:latin typeface="Times New Roman" pitchFamily="18" charset="0"/>
            </a:endParaRPr>
          </a:p>
        </p:txBody>
      </p:sp>
      <p:pic>
        <p:nvPicPr>
          <p:cNvPr id="59395" name="Picture 9" descr="NICA_header_bl-wh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796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Box 7"/>
          <p:cNvSpPr txBox="1">
            <a:spLocks noChangeArrowheads="1"/>
          </p:cNvSpPr>
          <p:nvPr/>
        </p:nvSpPr>
        <p:spPr bwMode="auto">
          <a:xfrm>
            <a:off x="2308225" y="692696"/>
            <a:ext cx="4679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u="sng" dirty="0"/>
              <a:t>P</a:t>
            </a:r>
            <a:r>
              <a:rPr lang="en-US" b="1" u="sng" dirty="0" smtClean="0"/>
              <a:t>arameters of main elements</a:t>
            </a:r>
            <a:endParaRPr lang="ru-RU" b="1" u="sng" dirty="0"/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381000" y="107950"/>
            <a:ext cx="8534400" cy="46196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Channel equipment</a:t>
            </a:r>
            <a:r>
              <a:rPr lang="ru-RU" dirty="0" smtClean="0"/>
              <a:t> 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3806" name="TextBox 17"/>
          <p:cNvSpPr txBox="1">
            <a:spLocks noChangeArrowheads="1"/>
          </p:cNvSpPr>
          <p:nvPr/>
        </p:nvSpPr>
        <p:spPr bwMode="auto">
          <a:xfrm>
            <a:off x="2311837" y="2762292"/>
            <a:ext cx="4564419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u="sng" dirty="0" err="1" smtClean="0"/>
              <a:t>Quadrupoles</a:t>
            </a:r>
            <a:endParaRPr lang="ru-RU" sz="1400" b="1" u="sng" dirty="0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210289"/>
              </p:ext>
            </p:extLst>
          </p:nvPr>
        </p:nvGraphicFramePr>
        <p:xfrm>
          <a:off x="611560" y="3123914"/>
          <a:ext cx="3600400" cy="1038801"/>
        </p:xfrm>
        <a:graphic>
          <a:graphicData uri="http://schemas.openxmlformats.org/drawingml/2006/table">
            <a:tbl>
              <a:tblPr firstCol="1" bandRow="1">
                <a:tableStyleId>{21E4AEA4-8DFA-4A89-87EB-49C32662AFE0}</a:tableStyleId>
              </a:tblPr>
              <a:tblGrid>
                <a:gridCol w="2405294"/>
                <a:gridCol w="1195106"/>
              </a:tblGrid>
              <a:tr h="3462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Effective</a:t>
                      </a:r>
                      <a:r>
                        <a:rPr lang="en-US" sz="1400" baseline="0" dirty="0" smtClean="0">
                          <a:effectLst/>
                        </a:rPr>
                        <a:t> l</a:t>
                      </a:r>
                      <a:r>
                        <a:rPr lang="en-US" sz="1400" dirty="0" smtClean="0">
                          <a:effectLst/>
                        </a:rPr>
                        <a:t>ength, m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0.29 / 0.21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462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Max</a:t>
                      </a:r>
                      <a:r>
                        <a:rPr lang="en-US" sz="1400" baseline="0" dirty="0" smtClean="0">
                          <a:effectLst/>
                        </a:rPr>
                        <a:t> gradient, T/m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10 / 19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462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Gap</a:t>
                      </a:r>
                      <a:r>
                        <a:rPr lang="en-US" sz="1400" baseline="0" dirty="0" smtClean="0">
                          <a:effectLst/>
                        </a:rPr>
                        <a:t> (diameter)</a:t>
                      </a:r>
                      <a:r>
                        <a:rPr lang="en-US" sz="1400" dirty="0" smtClean="0">
                          <a:effectLst/>
                        </a:rPr>
                        <a:t>, </a:t>
                      </a:r>
                      <a:r>
                        <a:rPr lang="en-US" sz="1400" kern="1200" dirty="0" smtClean="0">
                          <a:effectLst/>
                        </a:rPr>
                        <a:t>mm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95 / 71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38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6278" y="3112484"/>
            <a:ext cx="1553914" cy="118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17"/>
          <p:cNvSpPr txBox="1">
            <a:spLocks noChangeArrowheads="1"/>
          </p:cNvSpPr>
          <p:nvPr/>
        </p:nvSpPr>
        <p:spPr bwMode="auto">
          <a:xfrm>
            <a:off x="2365042" y="1146230"/>
            <a:ext cx="436719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u="sng" dirty="0" smtClean="0"/>
              <a:t>Dipoles</a:t>
            </a:r>
            <a:endParaRPr lang="ru-RU" sz="1400" b="1" u="sng" dirty="0"/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240159"/>
              </p:ext>
            </p:extLst>
          </p:nvPr>
        </p:nvGraphicFramePr>
        <p:xfrm>
          <a:off x="611560" y="1506270"/>
          <a:ext cx="3600400" cy="1038801"/>
        </p:xfrm>
        <a:graphic>
          <a:graphicData uri="http://schemas.openxmlformats.org/drawingml/2006/table">
            <a:tbl>
              <a:tblPr firstCol="1" bandRow="1">
                <a:tableStyleId>{21E4AEA4-8DFA-4A89-87EB-49C32662AFE0}</a:tableStyleId>
              </a:tblPr>
              <a:tblGrid>
                <a:gridCol w="2430271"/>
                <a:gridCol w="1170129"/>
              </a:tblGrid>
              <a:tr h="3462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Effective</a:t>
                      </a:r>
                      <a:r>
                        <a:rPr lang="en-US" sz="1400" baseline="0" dirty="0" smtClean="0">
                          <a:effectLst/>
                        </a:rPr>
                        <a:t> l</a:t>
                      </a:r>
                      <a:r>
                        <a:rPr lang="en-US" sz="1400" dirty="0" smtClean="0">
                          <a:effectLst/>
                        </a:rPr>
                        <a:t>ength, m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0.65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462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Max</a:t>
                      </a:r>
                      <a:r>
                        <a:rPr lang="en-US" sz="1400" baseline="0" dirty="0" smtClean="0">
                          <a:effectLst/>
                        </a:rPr>
                        <a:t> field, T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1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462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Gap, </a:t>
                      </a:r>
                      <a:r>
                        <a:rPr lang="en-US" sz="1400" kern="1200" dirty="0" smtClean="0">
                          <a:effectLst/>
                        </a:rPr>
                        <a:t>mm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45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2" name="TextBox 19"/>
          <p:cNvSpPr txBox="1">
            <a:spLocks noChangeArrowheads="1"/>
          </p:cNvSpPr>
          <p:nvPr/>
        </p:nvSpPr>
        <p:spPr bwMode="auto">
          <a:xfrm>
            <a:off x="382588" y="4474166"/>
            <a:ext cx="85328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u="sng" dirty="0" err="1" smtClean="0"/>
              <a:t>Steerers</a:t>
            </a:r>
            <a:endParaRPr lang="ru-RU" sz="1400" b="1" u="sng" dirty="0"/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251554"/>
              </p:ext>
            </p:extLst>
          </p:nvPr>
        </p:nvGraphicFramePr>
        <p:xfrm>
          <a:off x="539552" y="5091549"/>
          <a:ext cx="3758952" cy="1038801"/>
        </p:xfrm>
        <a:graphic>
          <a:graphicData uri="http://schemas.openxmlformats.org/drawingml/2006/table">
            <a:tbl>
              <a:tblPr firstCol="1" bandRow="1">
                <a:tableStyleId>{21E4AEA4-8DFA-4A89-87EB-49C32662AFE0}</a:tableStyleId>
              </a:tblPr>
              <a:tblGrid>
                <a:gridCol w="2511216"/>
                <a:gridCol w="1247736"/>
              </a:tblGrid>
              <a:tr h="3462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Effective</a:t>
                      </a:r>
                      <a:r>
                        <a:rPr lang="en-US" sz="1400" baseline="0" dirty="0" smtClean="0">
                          <a:effectLst/>
                        </a:rPr>
                        <a:t> l</a:t>
                      </a:r>
                      <a:r>
                        <a:rPr lang="en-US" sz="1400" dirty="0" smtClean="0">
                          <a:effectLst/>
                        </a:rPr>
                        <a:t>ength, m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0.25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462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Max</a:t>
                      </a:r>
                      <a:r>
                        <a:rPr lang="en-US" sz="1400" baseline="0" dirty="0" smtClean="0">
                          <a:effectLst/>
                        </a:rPr>
                        <a:t> field, T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0.05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462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Gap, </a:t>
                      </a:r>
                      <a:r>
                        <a:rPr lang="en-US" sz="1400" kern="1200" dirty="0" smtClean="0">
                          <a:effectLst/>
                        </a:rPr>
                        <a:t>mm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125 × 110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5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6D7CF845-5761-4C97-9EFD-DBCEECA976EC}" type="slidenum">
              <a:rPr lang="ru-RU" sz="1400" smtClean="0">
                <a:solidFill>
                  <a:schemeClr val="tx1"/>
                </a:solidFill>
                <a:latin typeface="Arial" charset="0"/>
              </a:rPr>
              <a:pPr algn="r"/>
              <a:t>41</a:t>
            </a:fld>
            <a:endParaRPr lang="ru-RU" sz="140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336" y="3068960"/>
            <a:ext cx="1766104" cy="13246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0" t="16455" r="30956"/>
          <a:stretch/>
        </p:blipFill>
        <p:spPr>
          <a:xfrm>
            <a:off x="4856806" y="1484784"/>
            <a:ext cx="1371378" cy="11879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1" t="21204" r="22807" b="37400"/>
          <a:stretch/>
        </p:blipFill>
        <p:spPr>
          <a:xfrm>
            <a:off x="4788024" y="4869160"/>
            <a:ext cx="1505218" cy="1769622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00"/>
          <a:stretch/>
        </p:blipFill>
        <p:spPr bwMode="auto">
          <a:xfrm>
            <a:off x="381000" y="6410061"/>
            <a:ext cx="2200275" cy="44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108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Box 7"/>
          <p:cNvSpPr txBox="1">
            <a:spLocks noChangeArrowheads="1"/>
          </p:cNvSpPr>
          <p:nvPr/>
        </p:nvSpPr>
        <p:spPr bwMode="auto">
          <a:xfrm>
            <a:off x="2308225" y="692696"/>
            <a:ext cx="4679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u="sng" dirty="0"/>
              <a:t>P</a:t>
            </a:r>
            <a:r>
              <a:rPr lang="en-US" b="1" u="sng" dirty="0" smtClean="0"/>
              <a:t>arameters of main elements</a:t>
            </a:r>
            <a:endParaRPr lang="ru-RU" b="1" u="sng" dirty="0"/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381000" y="107950"/>
            <a:ext cx="8534400" cy="46196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Channel equipment</a:t>
            </a:r>
            <a:r>
              <a:rPr lang="ru-RU" dirty="0" smtClean="0"/>
              <a:t> 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2" name="TextBox 19"/>
          <p:cNvSpPr txBox="1">
            <a:spLocks noChangeArrowheads="1"/>
          </p:cNvSpPr>
          <p:nvPr/>
        </p:nvSpPr>
        <p:spPr bwMode="auto">
          <a:xfrm>
            <a:off x="382588" y="1052736"/>
            <a:ext cx="85328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u="sng" dirty="0" err="1"/>
              <a:t>Debuncher</a:t>
            </a:r>
            <a:endParaRPr lang="ru-RU" sz="1400" b="1" u="sng" dirty="0"/>
          </a:p>
        </p:txBody>
      </p:sp>
      <p:sp>
        <p:nvSpPr>
          <p:cNvPr id="33" name="Text Box 45"/>
          <p:cNvSpPr txBox="1">
            <a:spLocks noChangeArrowheads="1"/>
          </p:cNvSpPr>
          <p:nvPr/>
        </p:nvSpPr>
        <p:spPr bwMode="auto">
          <a:xfrm>
            <a:off x="6588224" y="1844824"/>
            <a:ext cx="2182813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 smtClean="0"/>
              <a:t>Designed and fabricated </a:t>
            </a:r>
            <a:r>
              <a:rPr lang="en-US" sz="1600" dirty="0"/>
              <a:t>by </a:t>
            </a:r>
            <a:r>
              <a:rPr lang="en-US" sz="1600" dirty="0" err="1"/>
              <a:t>Bevatech</a:t>
            </a:r>
            <a:r>
              <a:rPr lang="en-US" sz="1600" dirty="0"/>
              <a:t> team</a:t>
            </a:r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475964"/>
              </p:ext>
            </p:extLst>
          </p:nvPr>
        </p:nvGraphicFramePr>
        <p:xfrm>
          <a:off x="539552" y="1670119"/>
          <a:ext cx="3758952" cy="1038801"/>
        </p:xfrm>
        <a:graphic>
          <a:graphicData uri="http://schemas.openxmlformats.org/drawingml/2006/table">
            <a:tbl>
              <a:tblPr firstCol="1" bandRow="1">
                <a:tableStyleId>{21E4AEA4-8DFA-4A89-87EB-49C32662AFE0}</a:tableStyleId>
              </a:tblPr>
              <a:tblGrid>
                <a:gridCol w="2511216"/>
                <a:gridCol w="1247736"/>
              </a:tblGrid>
              <a:tr h="3462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effectLst/>
                        </a:rPr>
                        <a:t>Inner l</a:t>
                      </a:r>
                      <a:r>
                        <a:rPr lang="en-US" sz="1400" dirty="0" smtClean="0">
                          <a:effectLst/>
                        </a:rPr>
                        <a:t>ength, m</a:t>
                      </a:r>
                      <a:endParaRPr lang="ru-RU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0.49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462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Frequency, MHz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100.625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462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Max effective voltage, kV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260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5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6D7CF845-5761-4C97-9EFD-DBCEECA976EC}" type="slidenum">
              <a:rPr lang="ru-RU" sz="1400" smtClean="0">
                <a:solidFill>
                  <a:schemeClr val="tx1"/>
                </a:solidFill>
                <a:latin typeface="Arial" charset="0"/>
              </a:rPr>
              <a:pPr algn="r"/>
              <a:t>42</a:t>
            </a:fld>
            <a:endParaRPr lang="ru-RU" sz="14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2304810" y="3275136"/>
            <a:ext cx="4679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u="sng" dirty="0" smtClean="0"/>
              <a:t>Status of channel equipment</a:t>
            </a:r>
            <a:endParaRPr lang="ru-RU" b="1" u="sng" dirty="0"/>
          </a:p>
        </p:txBody>
      </p:sp>
      <p:sp>
        <p:nvSpPr>
          <p:cNvPr id="16" name="Text Box 45"/>
          <p:cNvSpPr txBox="1">
            <a:spLocks noChangeArrowheads="1"/>
          </p:cNvSpPr>
          <p:nvPr/>
        </p:nvSpPr>
        <p:spPr bwMode="auto">
          <a:xfrm>
            <a:off x="539552" y="3717032"/>
            <a:ext cx="4032448" cy="25545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Power supplies are being assembled.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Beam diagnostics is purchased partially. Full set of beam diagnostics will not be purchased until the channel commissioning.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First part of vacuum equipment is delivered. Full set of </a:t>
            </a:r>
            <a:r>
              <a:rPr lang="en-US" sz="1600" dirty="0"/>
              <a:t>vacuum equipment </a:t>
            </a:r>
            <a:r>
              <a:rPr lang="en-US" sz="1600" dirty="0" smtClean="0"/>
              <a:t>will be delivered in the nearest future.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Design of stands is near completion.</a:t>
            </a:r>
            <a:endParaRPr lang="en-US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2" r="14618" b="32441"/>
          <a:stretch/>
        </p:blipFill>
        <p:spPr bwMode="auto">
          <a:xfrm>
            <a:off x="4738746" y="1458795"/>
            <a:ext cx="1417430" cy="1664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939125"/>
            <a:ext cx="2592288" cy="145616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7" t="2426" r="34563" b="1303"/>
          <a:stretch/>
        </p:blipFill>
        <p:spPr>
          <a:xfrm>
            <a:off x="4893358" y="3752544"/>
            <a:ext cx="1262818" cy="14124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8" b="27141"/>
          <a:stretch/>
        </p:blipFill>
        <p:spPr>
          <a:xfrm>
            <a:off x="6275159" y="3752544"/>
            <a:ext cx="2495878" cy="1096026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00"/>
          <a:stretch/>
        </p:blipFill>
        <p:spPr bwMode="auto">
          <a:xfrm>
            <a:off x="381000" y="6410061"/>
            <a:ext cx="2200275" cy="44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053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381000" y="107950"/>
            <a:ext cx="8534400" cy="46196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Mathematical models</a:t>
            </a:r>
            <a:r>
              <a:rPr lang="ru-RU" dirty="0" smtClean="0"/>
              <a:t> 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0" name="Rectangle 47"/>
          <p:cNvSpPr>
            <a:spLocks noChangeArrowheads="1"/>
          </p:cNvSpPr>
          <p:nvPr/>
        </p:nvSpPr>
        <p:spPr bwMode="auto">
          <a:xfrm>
            <a:off x="2159617" y="727800"/>
            <a:ext cx="477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b="1" u="sng" dirty="0" err="1" smtClean="0"/>
              <a:t>Debuncher</a:t>
            </a:r>
            <a:endParaRPr lang="ru-RU" b="1" u="sng" dirty="0"/>
          </a:p>
        </p:txBody>
      </p:sp>
      <p:sp>
        <p:nvSpPr>
          <p:cNvPr id="5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6D7CF845-5761-4C97-9EFD-DBCEECA976EC}" type="slidenum">
              <a:rPr lang="ru-RU" sz="1400" smtClean="0">
                <a:solidFill>
                  <a:schemeClr val="tx1"/>
                </a:solidFill>
                <a:latin typeface="Arial" charset="0"/>
              </a:rPr>
              <a:pPr algn="r"/>
              <a:t>43</a:t>
            </a:fld>
            <a:endParaRPr lang="ru-RU" sz="140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00"/>
          <a:stretch/>
        </p:blipFill>
        <p:spPr bwMode="auto">
          <a:xfrm>
            <a:off x="381000" y="6410061"/>
            <a:ext cx="2200275" cy="44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45"/>
              <p:cNvSpPr txBox="1">
                <a:spLocks noChangeArrowheads="1"/>
              </p:cNvSpPr>
              <p:nvPr/>
            </p:nvSpPr>
            <p:spPr bwMode="auto">
              <a:xfrm>
                <a:off x="381000" y="4744272"/>
                <a:ext cx="8534400" cy="13490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1600" b="1" dirty="0" smtClean="0"/>
                  <a:t>Approximate model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ru-RU" sz="1600" dirty="0"/>
                  <a:t>4 </a:t>
                </a:r>
                <a:r>
                  <a:rPr lang="en-US" sz="1600" dirty="0"/>
                  <a:t>gaps of </a:t>
                </a:r>
                <a:r>
                  <a:rPr lang="ru-RU" sz="1600" dirty="0"/>
                  <a:t>65 </a:t>
                </a:r>
                <a:r>
                  <a:rPr lang="en-US" sz="1600" dirty="0"/>
                  <a:t>mm</a:t>
                </a:r>
                <a:r>
                  <a:rPr lang="ru-RU" sz="1600" dirty="0"/>
                  <a:t>;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3 inner drift tubes of 64 mm and 2 entry/exit drift tubes of 74 mm;</a:t>
                </a:r>
                <a:endParaRPr lang="ru-RU" sz="1600" dirty="0"/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RF amplitude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ru-RU" sz="1600" i="1">
                            <a:latin typeface="Cambria Math"/>
                          </a:rPr>
                          <m:t>𝑅𝐹</m:t>
                        </m:r>
                      </m:sub>
                    </m:sSub>
                  </m:oMath>
                </a14:m>
                <a:r>
                  <a:rPr lang="en-US" sz="1600" dirty="0"/>
                  <a:t> = 65 kV;</a:t>
                </a:r>
                <a:endParaRPr lang="ru-RU" sz="1600" dirty="0"/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RF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6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ru-RU" sz="1600" i="1">
                            <a:latin typeface="Cambria Math"/>
                          </a:rPr>
                          <m:t>𝑅𝐹</m:t>
                        </m:r>
                      </m:sub>
                    </m:sSub>
                  </m:oMath>
                </a14:m>
                <a:r>
                  <a:rPr lang="en-US" sz="1600" dirty="0"/>
                  <a:t> = 100,625 </a:t>
                </a:r>
                <a:r>
                  <a:rPr lang="en-US" sz="1600" dirty="0" err="1"/>
                  <a:t>MHz</a:t>
                </a:r>
                <a:r>
                  <a:rPr lang="en-US" sz="1600" dirty="0" err="1" smtClean="0"/>
                  <a:t>.</a:t>
                </a:r>
                <a:endParaRPr lang="ru-RU" sz="1600" dirty="0"/>
              </a:p>
            </p:txBody>
          </p:sp>
        </mc:Choice>
        <mc:Fallback xmlns="">
          <p:sp>
            <p:nvSpPr>
              <p:cNvPr id="8" name="Text 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4744272"/>
                <a:ext cx="8534400" cy="1349024"/>
              </a:xfrm>
              <a:prstGeom prst="rect">
                <a:avLst/>
              </a:prstGeom>
              <a:blipFill rotWithShape="1">
                <a:blip r:embed="rId3"/>
                <a:stretch>
                  <a:fillRect l="-214" t="-893" b="-2232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332" y="1124744"/>
            <a:ext cx="3315335" cy="3326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698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381000" y="107950"/>
            <a:ext cx="8534400" cy="46196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Mathematical models</a:t>
            </a:r>
            <a:r>
              <a:rPr lang="ru-RU" dirty="0" smtClean="0"/>
              <a:t> 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0" name="Rectangle 47"/>
          <p:cNvSpPr>
            <a:spLocks noChangeArrowheads="1"/>
          </p:cNvSpPr>
          <p:nvPr/>
        </p:nvSpPr>
        <p:spPr bwMode="auto">
          <a:xfrm>
            <a:off x="2159617" y="727800"/>
            <a:ext cx="477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b="1" u="sng" dirty="0" err="1" smtClean="0"/>
              <a:t>Debuncher</a:t>
            </a:r>
            <a:endParaRPr lang="ru-RU" b="1" u="sng" dirty="0"/>
          </a:p>
        </p:txBody>
      </p:sp>
      <p:sp>
        <p:nvSpPr>
          <p:cNvPr id="5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6D7CF845-5761-4C97-9EFD-DBCEECA976EC}" type="slidenum">
              <a:rPr lang="ru-RU" sz="1400" smtClean="0">
                <a:solidFill>
                  <a:schemeClr val="tx1"/>
                </a:solidFill>
                <a:latin typeface="Arial" charset="0"/>
              </a:rPr>
              <a:pPr algn="r"/>
              <a:t>44</a:t>
            </a:fld>
            <a:endParaRPr lang="ru-RU" sz="140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00"/>
          <a:stretch/>
        </p:blipFill>
        <p:spPr bwMode="auto">
          <a:xfrm>
            <a:off x="381000" y="6410061"/>
            <a:ext cx="2200275" cy="44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45"/>
              <p:cNvSpPr txBox="1">
                <a:spLocks noChangeArrowheads="1"/>
              </p:cNvSpPr>
              <p:nvPr/>
            </p:nvSpPr>
            <p:spPr bwMode="auto">
              <a:xfrm>
                <a:off x="251520" y="1121740"/>
                <a:ext cx="8793360" cy="50737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1600" b="1" dirty="0" smtClean="0"/>
                  <a:t>Paraxial </a:t>
                </a:r>
                <a:r>
                  <a:rPr lang="en-US" sz="1600" b="1" dirty="0"/>
                  <a:t>e</a:t>
                </a:r>
                <a:r>
                  <a:rPr lang="en-US" sz="1600" b="1" dirty="0" smtClean="0"/>
                  <a:t>quations </a:t>
                </a:r>
                <a:r>
                  <a:rPr lang="en-US" sz="1600" b="1" dirty="0"/>
                  <a:t>of motion </a:t>
                </a:r>
                <a:r>
                  <a:rPr lang="en-US" sz="1600" b="1" dirty="0" smtClean="0"/>
                  <a:t>inside </a:t>
                </a:r>
                <a:r>
                  <a:rPr lang="en-US" sz="1600" b="1" dirty="0"/>
                  <a:t>the </a:t>
                </a:r>
                <a:r>
                  <a:rPr lang="en-US" sz="1600" b="1" i="1" dirty="0" err="1"/>
                  <a:t>i</a:t>
                </a:r>
                <a:r>
                  <a:rPr lang="en-US" sz="1600" b="1" dirty="0" err="1"/>
                  <a:t>-th</a:t>
                </a:r>
                <a:r>
                  <a:rPr lang="en-US" sz="1600" b="1" dirty="0"/>
                  <a:t> gap</a:t>
                </a:r>
              </a:p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1600" b="1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1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ru-RU" sz="16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ru-RU" sz="16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sz="1600" i="1">
                                            <a:latin typeface="Cambria Math"/>
                                          </a:rPr>
                                          <m:t>𝑑</m:t>
                                        </m:r>
                                      </m:e>
                                      <m:sup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ru-RU" sz="1600" i="1">
                                        <a:latin typeface="Cambria Math"/>
                                      </a:rPr>
                                      <m:t>𝑟</m:t>
                                    </m:r>
                                  </m:num>
                                  <m:den>
                                    <m:r>
                                      <a:rPr lang="ru-RU" sz="1600" i="1">
                                        <a:latin typeface="Cambria Math"/>
                                      </a:rPr>
                                      <m:t>𝑑</m:t>
                                    </m:r>
                                    <m:sSup>
                                      <m:sSupPr>
                                        <m:ctrlPr>
                                          <a:rPr lang="ru-RU" sz="160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b="0" i="1" smtClean="0">
                                            <a:latin typeface="Cambria Math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sz="1600" i="1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ru-RU" sz="16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(−1)</m:t>
                                    </m:r>
                                  </m:e>
                                  <m:sup>
                                    <m:r>
                                      <a:rPr lang="ru-RU" sz="1600" i="1">
                                        <a:latin typeface="Cambria Math"/>
                                      </a:rPr>
                                      <m:t>𝑖</m:t>
                                    </m:r>
                                  </m:sup>
                                </m:sSup>
                                <m:r>
                                  <a:rPr lang="ru-RU" sz="1600" i="1">
                                    <a:latin typeface="Cambria Math"/>
                                  </a:rPr>
                                  <m:t> </m:t>
                                </m:r>
                                <m:f>
                                  <m:fPr>
                                    <m:ctrlPr>
                                      <a:rPr lang="ru-RU" sz="16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600" i="1">
                                        <a:latin typeface="Cambria Math"/>
                                      </a:rPr>
                                      <m:t>𝑍𝑒</m:t>
                                    </m:r>
                                  </m:num>
                                  <m:den>
                                    <m:r>
                                      <a:rPr lang="ru-RU" sz="1600" i="1">
                                        <a:latin typeface="Cambria Math"/>
                                      </a:rPr>
                                      <m:t>𝐴𝑚𝑣</m:t>
                                    </m:r>
                                  </m:den>
                                </m:f>
                                <m:f>
                                  <m:fPr>
                                    <m:ctrlPr>
                                      <a:rPr lang="ru-RU" sz="16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ru-RU" sz="16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𝑈</m:t>
                                        </m:r>
                                      </m:e>
                                      <m:sub>
                                        <m:r>
                                          <a:rPr lang="ru-RU" sz="1600" i="1">
                                            <a:latin typeface="Cambria Math"/>
                                          </a:rPr>
                                          <m:t>𝑅𝐹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ru-RU" sz="16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600" i="1">
                                            <a:latin typeface="Cambria Math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ru-RU" sz="1600" i="1">
                                            <a:latin typeface="Cambria Math"/>
                                          </a:rPr>
                                          <m:t>𝑔𝑎𝑝</m:t>
                                        </m:r>
                                      </m:sub>
                                    </m:sSub>
                                  </m:den>
                                </m:f>
                                <m:f>
                                  <m:fPr>
                                    <m:ctrlPr>
                                      <a:rPr lang="ru-RU" sz="16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600" i="1">
                                        <a:latin typeface="Cambria Math"/>
                                      </a:rPr>
                                      <m:t>𝜋</m:t>
                                    </m:r>
                                    <m:sSub>
                                      <m:sSubPr>
                                        <m:ctrlPr>
                                          <a:rPr lang="ru-RU" sz="16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600" i="1">
                                            <a:latin typeface="Cambria Math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ru-RU" sz="1600" i="1">
                                            <a:latin typeface="Cambria Math"/>
                                          </a:rPr>
                                          <m:t>𝑅𝐹</m:t>
                                        </m:r>
                                      </m:sub>
                                    </m:sSub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ru-RU" sz="16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sz="1600" i="1">
                                            <a:latin typeface="Cambria Math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func>
                                  <m:funcPr>
                                    <m:ctrlPr>
                                      <a:rPr lang="ru-RU" sz="16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60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(2</m:t>
                                    </m:r>
                                    <m:r>
                                      <a:rPr lang="ru-RU" sz="1600" i="1">
                                        <a:latin typeface="Cambria Math"/>
                                      </a:rPr>
                                      <m:t>𝜋</m:t>
                                    </m:r>
                                    <m:sSub>
                                      <m:sSubPr>
                                        <m:ctrlPr>
                                          <a:rPr lang="ru-RU" sz="16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600" i="1">
                                            <a:latin typeface="Cambria Math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ru-RU" sz="1600" i="1">
                                            <a:latin typeface="Cambria Math"/>
                                          </a:rPr>
                                          <m:t>𝑅𝐹</m:t>
                                        </m:r>
                                      </m:sub>
                                    </m:sSub>
                                    <m:r>
                                      <a:rPr lang="ru-RU" sz="1600" i="1"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func>
                                <m:r>
                                  <a:rPr lang="en-US" sz="1600" i="1">
                                    <a:latin typeface="Cambria Math"/>
                                  </a:rPr>
                                  <m:t>∙</m:t>
                                </m:r>
                                <m:r>
                                  <a:rPr lang="ru-RU" sz="1600" i="1">
                                    <a:latin typeface="Cambria Math"/>
                                  </a:rPr>
                                  <m:t>𝑟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ru-RU" sz="16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ru-RU" sz="16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sz="1600" i="1">
                                            <a:latin typeface="Cambria Math"/>
                                          </a:rPr>
                                          <m:t>𝑑</m:t>
                                        </m:r>
                                      </m:e>
                                      <m:sup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𝑧</m:t>
                                    </m:r>
                                  </m:num>
                                  <m:den>
                                    <m:r>
                                      <a:rPr lang="ru-RU" sz="1600" i="1">
                                        <a:latin typeface="Cambria Math"/>
                                      </a:rPr>
                                      <m:t>𝑑</m:t>
                                    </m:r>
                                    <m:sSup>
                                      <m:sSupPr>
                                        <m:ctrlPr>
                                          <a:rPr lang="ru-RU" sz="16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b="0" i="1" smtClean="0">
                                            <a:latin typeface="Cambria Math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sz="1600" i="1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ru-RU" sz="16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(−1)</m:t>
                                    </m:r>
                                  </m:e>
                                  <m:sup>
                                    <m:r>
                                      <a:rPr lang="ru-RU" sz="1600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+1</m:t>
                                    </m:r>
                                  </m:sup>
                                </m:sSup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 </m:t>
                                </m:r>
                                <m:f>
                                  <m:fPr>
                                    <m:ctrlPr>
                                      <a:rPr lang="ru-RU" sz="16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600" i="1">
                                        <a:latin typeface="Cambria Math"/>
                                      </a:rPr>
                                      <m:t>𝑍𝑒</m:t>
                                    </m:r>
                                  </m:num>
                                  <m:den>
                                    <m:r>
                                      <a:rPr lang="ru-RU" sz="1600" i="1">
                                        <a:latin typeface="Cambria Math"/>
                                      </a:rPr>
                                      <m:t>𝐴𝑚</m:t>
                                    </m:r>
                                    <m:sSup>
                                      <m:sSupPr>
                                        <m:ctrlPr>
                                          <a:rPr lang="ru-RU" sz="160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b="0" i="1" smtClean="0">
                                            <a:latin typeface="Cambria Math"/>
                                          </a:rPr>
                                          <m:t>𝑣</m:t>
                                        </m:r>
                                      </m:e>
                                      <m:sup>
                                        <m:r>
                                          <a:rPr lang="en-US" sz="16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ru-RU" sz="1600" i="1">
                                    <a:latin typeface="Cambria Math"/>
                                  </a:rPr>
                                  <m:t> </m:t>
                                </m:r>
                                <m:f>
                                  <m:fPr>
                                    <m:ctrlPr>
                                      <a:rPr lang="ru-RU" sz="16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ru-RU" sz="16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𝑈</m:t>
                                        </m:r>
                                      </m:e>
                                      <m:sub>
                                        <m:r>
                                          <a:rPr lang="ru-RU" sz="1600" i="1">
                                            <a:latin typeface="Cambria Math"/>
                                          </a:rPr>
                                          <m:t>𝑅𝐹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ru-RU" sz="16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600" i="1">
                                            <a:latin typeface="Cambria Math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ru-RU" sz="1600" i="1">
                                            <a:latin typeface="Cambria Math"/>
                                          </a:rPr>
                                          <m:t>𝑔𝑎𝑝</m:t>
                                        </m:r>
                                      </m:sub>
                                    </m:sSub>
                                  </m:den>
                                </m:f>
                                <m:func>
                                  <m:funcPr>
                                    <m:ctrlPr>
                                      <a:rPr lang="ru-RU" sz="16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60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ru-RU" sz="1600" i="1">
                                        <a:latin typeface="Cambria Math"/>
                                      </a:rPr>
                                      <m:t>𝜋</m:t>
                                    </m:r>
                                    <m:sSub>
                                      <m:sSubPr>
                                        <m:ctrlPr>
                                          <a:rPr lang="ru-RU" sz="16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600" i="1">
                                            <a:latin typeface="Cambria Math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ru-RU" sz="1600" i="1">
                                            <a:latin typeface="Cambria Math"/>
                                          </a:rPr>
                                          <m:t>𝑅𝐹</m:t>
                                        </m:r>
                                      </m:sub>
                                    </m:sSub>
                                    <m:r>
                                      <a:rPr lang="ru-RU" sz="1600" i="1"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b="1" dirty="0"/>
              </a:p>
              <a:p>
                <a:pPr lvl="0" algn="ctr"/>
                <a:endParaRPr lang="en-US" sz="1600" b="1" dirty="0" smtClean="0"/>
              </a:p>
              <a:p>
                <a:pPr lvl="0" algn="ctr"/>
                <a:endParaRPr lang="en-US" sz="1600" b="1" dirty="0" smtClean="0"/>
              </a:p>
              <a:p>
                <a:pPr lvl="0" algn="ctr"/>
                <a:r>
                  <a:rPr lang="en-US" sz="1600" b="1" dirty="0" smtClean="0"/>
                  <a:t>Transverse transfer matrix of </a:t>
                </a:r>
                <a:r>
                  <a:rPr lang="en-US" sz="1600" b="1" dirty="0"/>
                  <a:t>the </a:t>
                </a:r>
                <a:r>
                  <a:rPr lang="en-US" sz="1600" b="1" i="1" dirty="0" err="1"/>
                  <a:t>i</a:t>
                </a:r>
                <a:r>
                  <a:rPr lang="en-US" sz="1600" b="1" dirty="0" err="1"/>
                  <a:t>-th</a:t>
                </a:r>
                <a:r>
                  <a:rPr lang="en-US" sz="1600" b="1" dirty="0"/>
                  <a:t> gap</a:t>
                </a:r>
              </a:p>
              <a:p>
                <a:pPr lvl="0" algn="ctr"/>
                <a:endParaRPr lang="en-US" sz="1600" b="1" dirty="0" smtClean="0"/>
              </a:p>
              <a:p>
                <a:pPr lvl="0"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1600" b="1" i="1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600" b="1" i="1" smtClean="0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1600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mr>
                              <m:mr>
                                <m:e>
                                  <m:sSup>
                                    <m:sSupPr>
                                      <m:ctrlPr>
                                        <a:rPr lang="en-US" sz="1600" b="1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b="1" i="1" smtClean="0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1600" b="1" i="1" smtClean="0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mr>
                              <m:mr>
                                <m:e>
                                  <m:r>
                                    <a:rPr lang="en-US" sz="1600" b="1" i="1" smtClean="0"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</m:mr>
                              <m:mr>
                                <m:e>
                                  <m:sSup>
                                    <m:sSupPr>
                                      <m:ctrlPr>
                                        <a:rPr lang="en-US" sz="1600" b="1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b="1" i="1" smtClean="0">
                                          <a:latin typeface="Cambria Math"/>
                                        </a:rPr>
                                        <m:t>𝒚</m:t>
                                      </m:r>
                                    </m:e>
                                    <m:sup>
                                      <m:r>
                                        <a:rPr lang="en-US" sz="1600" b="1" i="1" smtClean="0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mr>
                            </m:m>
                          </m:e>
                        </m:d>
                      </m:e>
                      <m:sub>
                        <m:r>
                          <a:rPr lang="en-US" sz="16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1600" b="1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1600" b="1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1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ru-RU" sz="1600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ru-RU" sz="1600" i="1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b>
                                        <m:sSubPr>
                                          <m:ctrlPr>
                                            <a:rPr lang="ru-RU" sz="16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sz="1600" b="0" i="1" smtClean="0">
                                              <a:latin typeface="Cambria Math"/>
                                            </a:rPr>
                                            <m:t>𝑡𝑟</m:t>
                                          </m:r>
                                        </m:sub>
                                      </m:sSub>
                                    </m:e>
                                  </m:rad>
                                  <m:sSub>
                                    <m:sSubPr>
                                      <m:ctrlPr>
                                        <a:rPr lang="ru-RU" sz="16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𝑔𝑎𝑝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  <m:e>
                              <m:f>
                                <m:fPr>
                                  <m:ctrlPr>
                                    <a:rPr lang="ru-RU" sz="16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ru-RU" sz="1600" i="1"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600">
                                          <a:latin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lang="ru-RU" sz="1600" i="1">
                                              <a:latin typeface="Cambria Math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sSub>
                                            <m:sSubPr>
                                              <m:ctrlPr>
                                                <a:rPr lang="ru-RU" sz="16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i="1">
                                                  <a:latin typeface="Cambria Math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b="0" i="1" smtClean="0">
                                                  <a:latin typeface="Cambria Math"/>
                                                </a:rPr>
                                                <m:t>𝑡𝑟</m:t>
                                              </m:r>
                                            </m:sub>
                                          </m:sSub>
                                        </m:e>
                                      </m:rad>
                                      <m:sSub>
                                        <m:sSubPr>
                                          <m:ctrlPr>
                                            <a:rPr lang="ru-RU" sz="16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latin typeface="Cambria Math"/>
                                            </a:rPr>
                                            <m:t>𝐿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latin typeface="Cambria Math"/>
                                            </a:rPr>
                                            <m:t>𝑔𝑎𝑝</m:t>
                                          </m:r>
                                        </m:sub>
                                      </m:sSub>
                                    </m:e>
                                  </m:func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ru-RU" sz="1600" i="1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b>
                                        <m:sSubPr>
                                          <m:ctrlPr>
                                            <a:rPr lang="ru-RU" sz="16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sz="1600" b="0" i="1" smtClean="0">
                                              <a:latin typeface="Cambria Math"/>
                                            </a:rPr>
                                            <m:t>𝑡𝑟</m:t>
                                          </m:r>
                                        </m:sub>
                                      </m:sSub>
                                    </m:e>
                                  </m:rad>
                                </m:den>
                              </m:f>
                            </m:e>
                            <m:e>
                              <m:r>
                                <a:rPr lang="en-US" sz="1600" b="1" i="1" smtClean="0">
                                  <a:latin typeface="Cambria Math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1600" b="1" i="1" smtClean="0">
                                  <a:latin typeface="Cambria Math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sz="16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ru-RU" sz="16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𝑡𝑟</m:t>
                                      </m:r>
                                    </m:sub>
                                  </m:sSub>
                                </m:e>
                              </m:rad>
                              <m:func>
                                <m:funcPr>
                                  <m:ctrlPr>
                                    <a:rPr lang="ru-RU" sz="1600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ru-RU" sz="1600" i="1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b>
                                        <m:sSubPr>
                                          <m:ctrlPr>
                                            <a:rPr lang="ru-RU" sz="16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sz="1600" b="0" i="1" smtClean="0">
                                              <a:latin typeface="Cambria Math"/>
                                            </a:rPr>
                                            <m:t>𝑡𝑟</m:t>
                                          </m:r>
                                        </m:sub>
                                      </m:sSub>
                                    </m:e>
                                  </m:rad>
                                  <m:sSub>
                                    <m:sSubPr>
                                      <m:ctrlPr>
                                        <a:rPr lang="ru-RU" sz="16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𝑔𝑎𝑝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ru-RU" sz="1600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ru-RU" sz="1600" i="1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b>
                                        <m:sSubPr>
                                          <m:ctrlPr>
                                            <a:rPr lang="ru-RU" sz="16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sz="1600" b="0" i="1" smtClean="0">
                                              <a:latin typeface="Cambria Math"/>
                                            </a:rPr>
                                            <m:t>𝑡𝑟</m:t>
                                          </m:r>
                                        </m:sub>
                                      </m:sSub>
                                    </m:e>
                                  </m:rad>
                                  <m:sSub>
                                    <m:sSubPr>
                                      <m:ctrlPr>
                                        <a:rPr lang="ru-RU" sz="16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𝑔𝑎𝑝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  <m:e>
                              <m:r>
                                <a:rPr lang="en-US" sz="1600" b="1" i="1" smtClean="0">
                                  <a:latin typeface="Cambria Math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1600" b="1" i="1" smtClean="0">
                                  <a:latin typeface="Cambria Math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1" i="1" smtClean="0">
                                  <a:latin typeface="Cambria Math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1600" b="1" i="1" smtClean="0">
                                  <a:latin typeface="Cambria Math"/>
                                </a:rPr>
                                <m:t>𝟎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ru-RU" sz="1600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ru-RU" sz="1600" i="1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b>
                                        <m:sSubPr>
                                          <m:ctrlPr>
                                            <a:rPr lang="ru-RU" sz="16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sz="1600" b="0" i="1" smtClean="0">
                                              <a:latin typeface="Cambria Math"/>
                                            </a:rPr>
                                            <m:t>𝑡𝑟</m:t>
                                          </m:r>
                                        </m:sub>
                                      </m:sSub>
                                    </m:e>
                                  </m:rad>
                                  <m:sSub>
                                    <m:sSubPr>
                                      <m:ctrlPr>
                                        <a:rPr lang="ru-RU" sz="16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𝑔𝑎𝑝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  <m:e>
                              <m:f>
                                <m:fPr>
                                  <m:ctrlPr>
                                    <a:rPr lang="ru-RU" sz="16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ru-RU" sz="1600" i="1"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600">
                                          <a:latin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lang="ru-RU" sz="1600" i="1">
                                              <a:latin typeface="Cambria Math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sSub>
                                            <m:sSubPr>
                                              <m:ctrlPr>
                                                <a:rPr lang="ru-RU" sz="16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i="1">
                                                  <a:latin typeface="Cambria Math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b="0" i="1" smtClean="0">
                                                  <a:latin typeface="Cambria Math"/>
                                                </a:rPr>
                                                <m:t>𝑡𝑟</m:t>
                                              </m:r>
                                            </m:sub>
                                          </m:sSub>
                                        </m:e>
                                      </m:rad>
                                      <m:sSub>
                                        <m:sSubPr>
                                          <m:ctrlPr>
                                            <a:rPr lang="ru-RU" sz="16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latin typeface="Cambria Math"/>
                                            </a:rPr>
                                            <m:t>𝐿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latin typeface="Cambria Math"/>
                                            </a:rPr>
                                            <m:t>𝑔𝑎𝑝</m:t>
                                          </m:r>
                                        </m:sub>
                                      </m:sSub>
                                    </m:e>
                                  </m:func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ru-RU" sz="1600" i="1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b>
                                        <m:sSubPr>
                                          <m:ctrlPr>
                                            <a:rPr lang="ru-RU" sz="16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sz="1600" b="0" i="1" smtClean="0">
                                              <a:latin typeface="Cambria Math"/>
                                            </a:rPr>
                                            <m:t>𝑡𝑟</m:t>
                                          </m:r>
                                        </m:sub>
                                      </m:sSub>
                                    </m:e>
                                  </m:rad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sz="1600" b="1" i="1" smtClean="0">
                                  <a:latin typeface="Cambria Math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1600" b="1" i="1" smtClean="0">
                                  <a:latin typeface="Cambria Math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sz="16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ru-RU" sz="16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𝑡𝑟</m:t>
                                      </m:r>
                                    </m:sub>
                                  </m:sSub>
                                </m:e>
                              </m:rad>
                              <m:func>
                                <m:funcPr>
                                  <m:ctrlPr>
                                    <a:rPr lang="ru-RU" sz="1600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ru-RU" sz="1600" i="1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b>
                                        <m:sSubPr>
                                          <m:ctrlPr>
                                            <a:rPr lang="ru-RU" sz="16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sz="1600" b="0" i="1" smtClean="0">
                                              <a:latin typeface="Cambria Math"/>
                                            </a:rPr>
                                            <m:t>𝑡𝑟</m:t>
                                          </m:r>
                                        </m:sub>
                                      </m:sSub>
                                    </m:e>
                                  </m:rad>
                                  <m:sSub>
                                    <m:sSubPr>
                                      <m:ctrlPr>
                                        <a:rPr lang="ru-RU" sz="16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𝑔𝑎𝑝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ru-RU" sz="1600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ru-RU" sz="1600" i="1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b>
                                        <m:sSubPr>
                                          <m:ctrlPr>
                                            <a:rPr lang="ru-RU" sz="16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sz="1600" b="0" i="1" smtClean="0">
                                              <a:latin typeface="Cambria Math"/>
                                            </a:rPr>
                                            <m:t>𝑡𝑟</m:t>
                                          </m:r>
                                        </m:sub>
                                      </m:sSub>
                                    </m:e>
                                  </m:rad>
                                  <m:sSub>
                                    <m:sSubPr>
                                      <m:ctrlPr>
                                        <a:rPr lang="ru-RU" sz="16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𝑔𝑎𝑝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mr>
                        </m:m>
                      </m:e>
                    </m:d>
                    <m:r>
                      <a:rPr lang="en-US" sz="1600" b="1" i="1" smtClean="0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sz="1600" b="1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1600" b="1" i="1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600" b="1" i="1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16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mr>
                              <m:mr>
                                <m:e>
                                  <m:sSup>
                                    <m:sSupPr>
                                      <m:ctrlPr>
                                        <a:rPr lang="en-US" sz="1600" b="1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b="1" i="1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1600" b="1" i="1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mr>
                              <m:mr>
                                <m:e>
                                  <m:r>
                                    <a:rPr lang="en-US" sz="1600" b="1" i="1"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</m:mr>
                              <m:mr>
                                <m:e>
                                  <m:sSup>
                                    <m:sSupPr>
                                      <m:ctrlPr>
                                        <a:rPr lang="en-US" sz="1600" b="1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b="1" i="1">
                                          <a:latin typeface="Cambria Math"/>
                                        </a:rPr>
                                        <m:t>𝒚</m:t>
                                      </m:r>
                                    </m:e>
                                    <m:sup>
                                      <m:r>
                                        <a:rPr lang="en-US" sz="1600" b="1" i="1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mr>
                            </m:m>
                          </m:e>
                        </m:d>
                      </m:e>
                      <m:sub>
                        <m:r>
                          <a:rPr lang="en-US" sz="1600" b="1" i="1" smtClean="0"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1600" b="1" dirty="0" smtClean="0"/>
                  <a:t>,</a:t>
                </a:r>
              </a:p>
              <a:p>
                <a:pPr lvl="0" algn="ctr"/>
                <a:endParaRPr lang="en-US" sz="1600" b="1" dirty="0" smtClean="0"/>
              </a:p>
              <a:p>
                <a:pPr lvl="0" algn="just"/>
                <a:r>
                  <a:rPr lang="en-US" sz="1600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𝑡𝑟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1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/>
                          </a:rPr>
                          <m:t>(−1)</m:t>
                        </m:r>
                      </m:e>
                      <m:sup>
                        <m:r>
                          <a:rPr lang="ru-RU" sz="1600" i="1">
                            <a:latin typeface="Cambria Math"/>
                          </a:rPr>
                          <m:t>𝑖</m:t>
                        </m:r>
                        <m:r>
                          <a:rPr lang="en-US" sz="1600" i="1">
                            <a:latin typeface="Cambria Math"/>
                          </a:rPr>
                          <m:t>+1</m:t>
                        </m:r>
                      </m:sup>
                    </m:sSup>
                    <m:r>
                      <a:rPr lang="ru-RU" sz="1600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ru-RU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</a:rPr>
                          <m:t>𝜋</m:t>
                        </m:r>
                        <m:sSub>
                          <m:sSubPr>
                            <m:ctrlPr>
                              <a:rPr lang="ru-RU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</a:rPr>
                              <m:t>𝑅𝐹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ru-RU" sz="1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 sz="1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lang="ru-RU" sz="16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</a:rPr>
                              <m:t>𝑅𝐹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</a:rPr>
                              <m:t>𝑔𝑎𝑝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ru-RU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latin typeface="Cambria Math"/>
                          </a:rPr>
                          <m:t>𝐵</m:t>
                        </m:r>
                        <m:r>
                          <a:rPr lang="en-US" sz="1600" i="1">
                            <a:latin typeface="Cambria Math"/>
                          </a:rPr>
                          <m:t>𝜌</m:t>
                        </m:r>
                      </m:den>
                    </m:f>
                    <m:func>
                      <m:funcPr>
                        <m:ctrlPr>
                          <a:rPr lang="ru-RU" sz="16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ru-RU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𝜑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16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𝑖</m:t>
                        </m:r>
                        <m:r>
                          <a:rPr lang="en-US" sz="1600" i="1">
                            <a:latin typeface="Cambria Math"/>
                          </a:rPr>
                          <m:t>,</m:t>
                        </m:r>
                        <m:r>
                          <a:rPr lang="en-US" sz="1600" i="1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16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𝜑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,1</m:t>
                            </m:r>
                          </m:sub>
                        </m:sSub>
                        <m:r>
                          <a:rPr lang="en-US" sz="16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ru-RU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𝜑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,2</m:t>
                            </m:r>
                          </m:sub>
                        </m:sSub>
                      </m:num>
                      <m:den>
                        <m:r>
                          <a:rPr lang="en-US" sz="16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dirty="0"/>
                  <a:t> </a:t>
                </a:r>
                <a:r>
                  <a:rPr lang="en-US" sz="1600" dirty="0" smtClean="0"/>
                  <a:t>– the </a:t>
                </a:r>
                <a:r>
                  <a:rPr lang="en-US" sz="1600" dirty="0"/>
                  <a:t>average RF phase during the </a:t>
                </a:r>
                <a:r>
                  <a:rPr lang="en-US" sz="1600" i="1" dirty="0" err="1"/>
                  <a:t>i</a:t>
                </a:r>
                <a:r>
                  <a:rPr lang="en-US" sz="1600" dirty="0" err="1"/>
                  <a:t>-th</a:t>
                </a:r>
                <a:r>
                  <a:rPr lang="en-US" sz="1600" dirty="0"/>
                  <a:t> </a:t>
                </a:r>
                <a:r>
                  <a:rPr lang="en-US" sz="1600" dirty="0" smtClean="0"/>
                  <a:t>gap </a:t>
                </a:r>
                <a:r>
                  <a:rPr lang="en-US" sz="1600" dirty="0"/>
                  <a:t>transfer.</a:t>
                </a:r>
              </a:p>
            </p:txBody>
          </p:sp>
        </mc:Choice>
        <mc:Fallback xmlns="">
          <p:sp>
            <p:nvSpPr>
              <p:cNvPr id="8" name="Text 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1121740"/>
                <a:ext cx="8793360" cy="5073761"/>
              </a:xfrm>
              <a:prstGeom prst="rect">
                <a:avLst/>
              </a:prstGeom>
              <a:blipFill rotWithShape="1">
                <a:blip r:embed="rId3"/>
                <a:stretch>
                  <a:fillRect l="-347" t="-361" r="-347" b="-72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787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381000" y="107950"/>
            <a:ext cx="8534400" cy="46196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Mathematical models</a:t>
            </a:r>
            <a:r>
              <a:rPr lang="ru-RU" dirty="0" smtClean="0"/>
              <a:t> 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0" name="Rectangle 47"/>
          <p:cNvSpPr>
            <a:spLocks noChangeArrowheads="1"/>
          </p:cNvSpPr>
          <p:nvPr/>
        </p:nvSpPr>
        <p:spPr bwMode="auto">
          <a:xfrm>
            <a:off x="2159617" y="727800"/>
            <a:ext cx="477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b="1" u="sng" dirty="0" err="1" smtClean="0"/>
              <a:t>Debuncher</a:t>
            </a:r>
            <a:endParaRPr lang="ru-RU" b="1" u="sng" dirty="0"/>
          </a:p>
        </p:txBody>
      </p:sp>
      <p:sp>
        <p:nvSpPr>
          <p:cNvPr id="5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6D7CF845-5761-4C97-9EFD-DBCEECA976EC}" type="slidenum">
              <a:rPr lang="ru-RU" sz="1400" smtClean="0">
                <a:solidFill>
                  <a:schemeClr val="tx1"/>
                </a:solidFill>
                <a:latin typeface="Arial" charset="0"/>
              </a:rPr>
              <a:pPr algn="r"/>
              <a:t>45</a:t>
            </a:fld>
            <a:endParaRPr lang="ru-RU" sz="140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00"/>
          <a:stretch/>
        </p:blipFill>
        <p:spPr bwMode="auto">
          <a:xfrm>
            <a:off x="381000" y="6410061"/>
            <a:ext cx="2200275" cy="44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45"/>
              <p:cNvSpPr txBox="1">
                <a:spLocks noChangeArrowheads="1"/>
              </p:cNvSpPr>
              <p:nvPr/>
            </p:nvSpPr>
            <p:spPr bwMode="auto">
              <a:xfrm>
                <a:off x="188390" y="1122941"/>
                <a:ext cx="8793360" cy="3674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1600" b="1" dirty="0" smtClean="0"/>
                  <a:t>Averaging th</a:t>
                </a:r>
                <a:r>
                  <a:rPr lang="en-US" sz="1600" b="1" dirty="0"/>
                  <a:t>e </a:t>
                </a:r>
                <a:r>
                  <a:rPr lang="en-US" sz="1600" b="1" i="1" dirty="0" err="1"/>
                  <a:t>i</a:t>
                </a:r>
                <a:r>
                  <a:rPr lang="en-US" sz="1600" b="1" dirty="0" err="1"/>
                  <a:t>-th</a:t>
                </a:r>
                <a:r>
                  <a:rPr lang="en-US" sz="1600" b="1" dirty="0"/>
                  <a:t> </a:t>
                </a:r>
                <a:r>
                  <a:rPr lang="en-US" sz="1600" b="1" dirty="0" smtClean="0"/>
                  <a:t>gap field over the beam</a:t>
                </a:r>
                <a:endParaRPr lang="en-US" sz="1600" b="1" dirty="0"/>
              </a:p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lang="ru-RU" sz="16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1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1600" i="1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1600" i="1">
                            <a:latin typeface="Cambria Math"/>
                          </a:rPr>
                          <m:t>𝑧</m:t>
                        </m:r>
                      </m:num>
                      <m:den>
                        <m:r>
                          <a:rPr lang="ru-RU" sz="1600" i="1">
                            <a:latin typeface="Cambria Math"/>
                          </a:rPr>
                          <m:t>𝑑</m:t>
                        </m:r>
                        <m:sSup>
                          <m:sSupPr>
                            <m:ctrlPr>
                              <a:rPr lang="ru-RU" sz="1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𝑠</m:t>
                            </m:r>
                          </m:e>
                          <m:sup>
                            <m:r>
                              <a:rPr lang="en-US" sz="1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6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1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/>
                          </a:rPr>
                          <m:t>(−1)</m:t>
                        </m:r>
                      </m:e>
                      <m:sup>
                        <m:r>
                          <a:rPr lang="ru-RU" sz="1600" i="1">
                            <a:latin typeface="Cambria Math"/>
                          </a:rPr>
                          <m:t>𝑖</m:t>
                        </m:r>
                        <m:r>
                          <a:rPr lang="en-US" sz="1600" i="1">
                            <a:latin typeface="Cambria Math"/>
                          </a:rPr>
                          <m:t>+1</m:t>
                        </m:r>
                      </m:sup>
                    </m:sSup>
                    <m:r>
                      <a:rPr lang="en-US" sz="1600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ru-RU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1600" i="1">
                            <a:latin typeface="Cambria Math"/>
                          </a:rPr>
                          <m:t>𝑍𝑒</m:t>
                        </m:r>
                      </m:num>
                      <m:den>
                        <m:r>
                          <a:rPr lang="ru-RU" sz="1600" i="1">
                            <a:latin typeface="Cambria Math"/>
                          </a:rPr>
                          <m:t>𝐴𝑚</m:t>
                        </m:r>
                        <m:sSup>
                          <m:sSupPr>
                            <m:ctrlPr>
                              <a:rPr lang="ru-RU" sz="1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𝑣</m:t>
                            </m:r>
                          </m:e>
                          <m:sup>
                            <m:r>
                              <a:rPr lang="en-US" sz="1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ru-RU" sz="1600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ru-RU" sz="16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ru-RU" sz="1600" i="1">
                                <a:latin typeface="Cambria Math"/>
                              </a:rPr>
                              <m:t>𝑅𝐹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1600" i="1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ru-RU" sz="1600" i="1">
                                <a:latin typeface="Cambria Math"/>
                              </a:rPr>
                              <m:t>𝑔𝑎𝑝</m:t>
                            </m:r>
                          </m:sub>
                        </m:sSub>
                      </m:den>
                    </m:f>
                    <m:func>
                      <m:funcPr>
                        <m:ctrlPr>
                          <a:rPr lang="ru-RU" sz="16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sz="1600" i="1"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latin typeface="Cambria Math"/>
                              </a:rPr>
                              <m:t>2</m:t>
                            </m:r>
                            <m:r>
                              <a:rPr lang="ru-RU" sz="1600" i="1">
                                <a:latin typeface="Cambria Math"/>
                              </a:rPr>
                              <m:t>𝜋</m:t>
                            </m:r>
                            <m:sSub>
                              <m:sSubPr>
                                <m:ctrlPr>
                                  <a:rPr lang="ru-RU" sz="1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sz="1600" i="1"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ru-RU" sz="1600" i="1">
                                    <a:latin typeface="Cambria Math"/>
                                  </a:rPr>
                                  <m:t>𝑅𝐹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600" b="0" i="1" smtClean="0">
                                <a:latin typeface="Cambria Math"/>
                              </a:rPr>
                              <m:t>𝑣</m:t>
                            </m:r>
                          </m:den>
                        </m:f>
                        <m:r>
                          <a:rPr lang="en-US" sz="1600" b="0" i="1" smtClean="0">
                            <a:latin typeface="Cambria Math"/>
                          </a:rPr>
                          <m:t>𝑧</m:t>
                        </m:r>
                        <m:r>
                          <a:rPr lang="en-US" sz="1600" i="1"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sz="1600" i="1" smtClean="0">
                        <a:latin typeface="Cambria Math"/>
                        <a:ea typeface="Cambria Math"/>
                      </a:rPr>
                      <m:t>≈</m:t>
                    </m:r>
                    <m:sSub>
                      <m:sSubPr>
                        <m:ctrlPr>
                          <a:rPr lang="en-US" sz="16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𝑧</m:t>
                        </m:r>
                      </m:sub>
                    </m:sSub>
                    <m:r>
                      <a:rPr lang="en-US" sz="16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𝑧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   ⇒</m:t>
                    </m:r>
                  </m:oMath>
                </a14:m>
                <a:r>
                  <a:rPr lang="en-US" sz="1600" b="0" i="1" dirty="0" smtClean="0">
                    <a:latin typeface="Cambria Math"/>
                    <a:ea typeface="Cambria Math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𝑧</m:t>
                        </m:r>
                      </m:sub>
                    </m:sSub>
                    <m:r>
                      <a:rPr lang="en-US" sz="1600" b="0" i="0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16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nary>
                          <m:naryPr>
                            <m:limLoc m:val="undOvr"/>
                            <m:ctrlPr>
                              <a:rPr lang="en-US" sz="1600" i="1" smtClean="0">
                                <a:latin typeface="Cambria Math"/>
                                <a:ea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4"/>
                              </m:rP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/>
                                    <a:ea typeface="Cambria Math"/>
                                  </a:rPr>
                                  <m:t>𝑧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lang="en-US" sz="16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/>
                                    <a:ea typeface="Cambria Math"/>
                                  </a:rPr>
                                  <m:t>𝑧</m:t>
                                </m:r>
                              </m:sub>
                            </m:sSub>
                          </m:sup>
                          <m:e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6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ru-RU" sz="16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6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ru-RU" sz="1600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+1</m:t>
                                    </m:r>
                                  </m:sup>
                                </m:sSup>
                                <m:r>
                                  <a:rPr lang="en-US" sz="1600" i="1">
                                    <a:latin typeface="Cambria Math"/>
                                  </a:rPr>
                                  <m:t> </m:t>
                                </m:r>
                                <m:f>
                                  <m:fPr>
                                    <m:ctrlPr>
                                      <a:rPr lang="ru-RU" sz="16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𝐸</m:t>
                                    </m:r>
                                    <m:r>
                                      <a:rPr lang="en-US" sz="1600" b="0" i="1" smtClean="0">
                                        <a:latin typeface="Cambria Math"/>
                                        <a:ea typeface="Cambria Math"/>
                                      </a:rPr>
                                      <m:t>𝜌</m:t>
                                    </m:r>
                                  </m:den>
                                </m:f>
                                <m:r>
                                  <a:rPr lang="ru-RU" sz="1600" i="1">
                                    <a:latin typeface="Cambria Math"/>
                                  </a:rPr>
                                  <m:t> </m:t>
                                </m:r>
                                <m:f>
                                  <m:fPr>
                                    <m:ctrlPr>
                                      <a:rPr lang="ru-RU" sz="16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ru-RU" sz="16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𝑈</m:t>
                                        </m:r>
                                      </m:e>
                                      <m:sub>
                                        <m:r>
                                          <a:rPr lang="ru-RU" sz="1600" i="1">
                                            <a:latin typeface="Cambria Math"/>
                                          </a:rPr>
                                          <m:t>𝑅𝐹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ru-RU" sz="16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600" i="1">
                                            <a:latin typeface="Cambria Math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ru-RU" sz="1600" i="1">
                                            <a:latin typeface="Cambria Math"/>
                                          </a:rPr>
                                          <m:t>𝑔𝑎𝑝</m:t>
                                        </m:r>
                                      </m:sub>
                                    </m:sSub>
                                  </m:den>
                                </m:f>
                                <m:func>
                                  <m:funcPr>
                                    <m:ctrlPr>
                                      <a:rPr lang="ru-RU" sz="16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60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16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600" i="1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600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  <m:r>
                                              <a:rPr lang="ru-RU" sz="1600" i="1">
                                                <a:latin typeface="Cambria Math"/>
                                              </a:rPr>
                                              <m:t>𝜋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ru-RU" sz="1600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ru-RU" sz="1600" i="1">
                                                    <a:latin typeface="Cambria Math"/>
                                                  </a:rPr>
                                                  <m:t>𝑓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ru-RU" sz="1600" i="1">
                                                    <a:latin typeface="Cambria Math"/>
                                                  </a:rPr>
                                                  <m:t>𝑅𝐹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en-US" sz="1600" i="1">
                                                <a:latin typeface="Cambria Math"/>
                                              </a:rPr>
                                              <m:t>𝑣</m:t>
                                            </m:r>
                                          </m:den>
                                        </m:f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d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16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latin typeface="Cambria Math"/>
                                    <a:ea typeface="Cambria Math"/>
                                  </a:rPr>
                                  <m:t>𝑧</m:t>
                                </m:r>
                              </m:e>
                            </m:d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𝑑𝑧</m:t>
                            </m:r>
                          </m:e>
                        </m:nary>
                      </m:num>
                      <m:den>
                        <m:nary>
                          <m:naryPr>
                            <m:limLoc m:val="undOvr"/>
                            <m:ctrlPr>
                              <a:rPr lang="en-US" sz="1600" i="1">
                                <a:latin typeface="Cambria Math"/>
                                <a:ea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4"/>
                              </m:rPr>
                              <a:rPr lang="en-US" sz="1600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/>
                                    <a:ea typeface="Cambria Math"/>
                                  </a:rPr>
                                  <m:t>𝑧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lang="en-US" sz="16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/>
                                    <a:ea typeface="Cambria Math"/>
                                  </a:rPr>
                                  <m:t>𝑧</m:t>
                                </m:r>
                              </m:sub>
                            </m:sSub>
                          </m:sup>
                          <m:e>
                            <m:sSup>
                              <m:sSupPr>
                                <m:ctrlPr>
                                  <a:rPr lang="en-US" sz="160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 smtClean="0">
                                    <a:latin typeface="Cambria Math"/>
                                    <a:ea typeface="Cambria Math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1600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latin typeface="Cambria Math"/>
                                    <a:ea typeface="Cambria Math"/>
                                  </a:rPr>
                                  <m:t>𝑧</m:t>
                                </m:r>
                              </m:e>
                            </m:d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𝑑𝑧</m:t>
                            </m:r>
                          </m:e>
                        </m:nary>
                      </m:den>
                    </m:f>
                  </m:oMath>
                </a14:m>
                <a:r>
                  <a:rPr lang="en-US" sz="1600" dirty="0" smtClean="0"/>
                  <a:t> </a:t>
                </a:r>
              </a:p>
              <a:p>
                <a:pPr lvl="0" algn="ctr"/>
                <a:endParaRPr lang="en-US" sz="1600" dirty="0" smtClean="0"/>
              </a:p>
              <a:p>
                <a:pPr algn="ctr">
                  <a:tabLst>
                    <a:tab pos="447675" algn="l"/>
                  </a:tabLst>
                </a:pPr>
                <a:r>
                  <a:rPr lang="en-US" sz="1600" dirty="0" smtClean="0"/>
                  <a:t>If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</m:d>
                    <m:r>
                      <a:rPr lang="en-US" sz="16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num>
                      <m:den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/>
                                    <a:ea typeface="Cambria Math"/>
                                  </a:rPr>
                                  <m:t>𝑧</m:t>
                                </m:r>
                              </m:sub>
                            </m:sSub>
                          </m:e>
                          <m:sup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600" b="0" i="1" smtClean="0">
                        <a:latin typeface="Cambria Math"/>
                        <a:ea typeface="Cambria Math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1600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6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6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/>
                                    <a:ea typeface="Cambria Math"/>
                                  </a:rPr>
                                  <m:t>𝑧</m:t>
                                </m:r>
                              </m:sub>
                            </m:sSub>
                          </m:e>
                          <m:sup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1600" dirty="0" smtClean="0"/>
                  <a:t> 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𝑧</m:t>
                        </m:r>
                      </m:sub>
                    </m:sSub>
                    <m:r>
                      <a:rPr lang="en-US" sz="160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ru-RU" sz="16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ru-RU" sz="1600" i="1">
                            <a:latin typeface="Cambria Math"/>
                          </a:rPr>
                          <m:t>𝑖</m:t>
                        </m:r>
                        <m:r>
                          <a:rPr lang="en-US" sz="1600" i="1">
                            <a:latin typeface="Cambria Math"/>
                          </a:rPr>
                          <m:t>+1</m:t>
                        </m:r>
                      </m:sup>
                    </m:sSup>
                    <m:f>
                      <m:fPr>
                        <m:ctrlPr>
                          <a:rPr lang="ru-RU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latin typeface="Cambria Math"/>
                          </a:rPr>
                          <m:t>𝐸</m:t>
                        </m:r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𝜌</m:t>
                        </m:r>
                      </m:den>
                    </m:f>
                    <m:r>
                      <a:rPr lang="ru-RU" sz="1600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ru-RU" sz="16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ru-RU" sz="1600" i="1">
                                <a:latin typeface="Cambria Math"/>
                              </a:rPr>
                              <m:t>𝑅𝐹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1600" i="1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ru-RU" sz="1600" i="1">
                                <a:latin typeface="Cambria Math"/>
                              </a:rPr>
                              <m:t>𝑔𝑎𝑝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𝑣</m:t>
                        </m:r>
                      </m:num>
                      <m:den>
                        <m:sSub>
                          <m:sSubPr>
                            <m:ctrlPr>
                              <a:rPr lang="ru-RU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1600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ru-RU" sz="1600" i="1">
                                <a:latin typeface="Cambria Math"/>
                              </a:rPr>
                              <m:t>𝑅𝐹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sz="16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num>
                      <m:den>
                        <m:r>
                          <a:rPr lang="en-US" sz="1600" i="1" smtClean="0">
                            <a:latin typeface="Cambria Math"/>
                            <a:ea typeface="Cambria Math"/>
                          </a:rPr>
                          <m:t>𝜋</m:t>
                        </m:r>
                        <m:sSup>
                          <m:sSupPr>
                            <m:ctrlPr>
                              <a:rPr lang="en-US" sz="16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6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/>
                                    <a:ea typeface="Cambria Math"/>
                                  </a:rPr>
                                  <m:t>𝑧</m:t>
                                </m:r>
                              </m:sub>
                            </m:sSub>
                          </m:e>
                          <m:sup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sSub>
                      <m:sSubPr>
                        <m:ctrlPr>
                          <a:rPr lang="en-US" sz="16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𝐽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160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  <m:sSub>
                          <m:sSubPr>
                            <m:ctrlPr>
                              <a:rPr lang="en-US" sz="16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</m:sub>
                        </m:sSub>
                        <m:f>
                          <m:fPr>
                            <m:ctrlPr>
                              <a:rPr lang="en-US" sz="160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1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sz="1600" i="1"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ru-RU" sz="1600" i="1">
                                    <a:latin typeface="Cambria Math"/>
                                  </a:rPr>
                                  <m:t>𝑅𝐹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𝑣</m:t>
                            </m:r>
                          </m:den>
                        </m:f>
                      </m:e>
                    </m:d>
                  </m:oMath>
                </a14:m>
                <a:endParaRPr lang="en-US" sz="1600" dirty="0"/>
              </a:p>
              <a:p>
                <a:pPr lvl="0" algn="just"/>
                <a:endParaRPr lang="en-US" sz="1600" dirty="0"/>
              </a:p>
              <a:p>
                <a:pPr lvl="0" algn="ctr"/>
                <a:endParaRPr lang="en-US" sz="1600" b="1" dirty="0" smtClean="0"/>
              </a:p>
              <a:p>
                <a:pPr lvl="0" algn="ctr"/>
                <a:r>
                  <a:rPr lang="en-US" sz="1600" b="1" dirty="0" smtClean="0"/>
                  <a:t>Longitudinal transfer matrix of </a:t>
                </a:r>
                <a:r>
                  <a:rPr lang="en-US" sz="1600" b="1" dirty="0"/>
                  <a:t>the </a:t>
                </a:r>
                <a:r>
                  <a:rPr lang="en-US" sz="1600" b="1" i="1" dirty="0" err="1"/>
                  <a:t>i</a:t>
                </a:r>
                <a:r>
                  <a:rPr lang="en-US" sz="1600" b="1" dirty="0" err="1"/>
                  <a:t>-th</a:t>
                </a:r>
                <a:r>
                  <a:rPr lang="en-US" sz="1600" b="1" dirty="0"/>
                  <a:t> gap</a:t>
                </a:r>
              </a:p>
              <a:p>
                <a:pPr lvl="0" algn="ctr"/>
                <a:endParaRPr lang="en-US" sz="1600" b="1" dirty="0" smtClean="0"/>
              </a:p>
              <a:p>
                <a:pPr lvl="0"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1600" b="1" i="1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600" b="1" i="1" smtClean="0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1600" b="1" i="1" smtClean="0">
                                      <a:latin typeface="Cambria Math"/>
                                    </a:rPr>
                                    <m:t>𝒛</m:t>
                                  </m:r>
                                </m:e>
                              </m:mr>
                              <m:mr>
                                <m:e>
                                  <m:f>
                                    <m:fPr>
                                      <m:ctrlPr>
                                        <a:rPr lang="en-US" sz="1600" b="1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1" i="1" smtClean="0">
                                          <a:latin typeface="Cambria Math"/>
                                          <a:ea typeface="Cambria Math"/>
                                        </a:rPr>
                                        <m:t>∆</m:t>
                                      </m:r>
                                      <m:r>
                                        <a:rPr lang="en-US" sz="1600" b="1" i="1" smtClean="0">
                                          <a:latin typeface="Cambria Math"/>
                                          <a:ea typeface="Cambria Math"/>
                                        </a:rPr>
                                        <m:t>𝒑</m:t>
                                      </m:r>
                                    </m:num>
                                    <m:den>
                                      <m:r>
                                        <a:rPr lang="en-US" sz="1600" b="1" i="1" smtClean="0">
                                          <a:latin typeface="Cambria Math"/>
                                        </a:rPr>
                                        <m:t>𝒑</m:t>
                                      </m:r>
                                    </m:den>
                                  </m:f>
                                </m:e>
                              </m:mr>
                            </m:m>
                          </m:e>
                        </m:d>
                      </m:e>
                      <m:sub>
                        <m:r>
                          <a:rPr lang="en-US" sz="16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1600" b="1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1600" b="1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1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ru-RU" sz="1600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ru-RU" sz="1600" i="1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b>
                                        <m:sSubPr>
                                          <m:ctrlPr>
                                            <a:rPr lang="ru-RU" sz="16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sz="1600" b="0" i="1" smtClean="0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sub>
                                      </m:sSub>
                                    </m:e>
                                  </m:rad>
                                  <m:sSub>
                                    <m:sSubPr>
                                      <m:ctrlPr>
                                        <a:rPr lang="ru-RU" sz="16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𝑔𝑎𝑝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  <m:e>
                              <m:f>
                                <m:fPr>
                                  <m:ctrlPr>
                                    <a:rPr lang="ru-RU" sz="16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ru-RU" sz="1600" i="1"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600">
                                          <a:latin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lang="ru-RU" sz="1600" i="1">
                                              <a:latin typeface="Cambria Math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sSub>
                                            <m:sSubPr>
                                              <m:ctrlPr>
                                                <a:rPr lang="ru-RU" sz="16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i="1">
                                                  <a:latin typeface="Cambria Math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b="0" i="1" smtClean="0">
                                                  <a:latin typeface="Cambria Math"/>
                                                </a:rPr>
                                                <m:t>𝑧</m:t>
                                              </m:r>
                                            </m:sub>
                                          </m:sSub>
                                        </m:e>
                                      </m:rad>
                                      <m:sSub>
                                        <m:sSubPr>
                                          <m:ctrlPr>
                                            <a:rPr lang="ru-RU" sz="16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latin typeface="Cambria Math"/>
                                            </a:rPr>
                                            <m:t>𝐿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latin typeface="Cambria Math"/>
                                            </a:rPr>
                                            <m:t>𝑔𝑎𝑝</m:t>
                                          </m:r>
                                        </m:sub>
                                      </m:sSub>
                                    </m:e>
                                  </m:func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ru-RU" sz="1600" i="1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b>
                                        <m:sSubPr>
                                          <m:ctrlPr>
                                            <a:rPr lang="ru-RU" sz="16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sz="1600" b="0" i="1" smtClean="0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sub>
                                      </m:sSub>
                                    </m:e>
                                  </m:rad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sz="16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ru-RU" sz="16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𝑧</m:t>
                                      </m:r>
                                    </m:sub>
                                  </m:sSub>
                                </m:e>
                              </m:rad>
                              <m:func>
                                <m:funcPr>
                                  <m:ctrlPr>
                                    <a:rPr lang="ru-RU" sz="1600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ru-RU" sz="1600" i="1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b>
                                        <m:sSubPr>
                                          <m:ctrlPr>
                                            <a:rPr lang="ru-RU" sz="16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sz="1600" b="0" i="1" smtClean="0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sub>
                                      </m:sSub>
                                    </m:e>
                                  </m:rad>
                                  <m:sSub>
                                    <m:sSubPr>
                                      <m:ctrlPr>
                                        <a:rPr lang="ru-RU" sz="16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𝑔𝑎𝑝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ru-RU" sz="1600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ru-RU" sz="1600" i="1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b>
                                        <m:sSubPr>
                                          <m:ctrlPr>
                                            <a:rPr lang="ru-RU" sz="16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sz="1600" b="0" i="1" smtClean="0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sub>
                                      </m:sSub>
                                    </m:e>
                                  </m:rad>
                                  <m:sSub>
                                    <m:sSubPr>
                                      <m:ctrlPr>
                                        <a:rPr lang="ru-RU" sz="16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𝑔𝑎𝑝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mr>
                        </m:m>
                      </m:e>
                    </m:d>
                    <m:r>
                      <a:rPr lang="en-US" sz="1600" b="1" i="1" smtClean="0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sz="1600" b="1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1600" b="1" i="1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600" b="1" i="1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1600" b="1" i="1">
                                      <a:latin typeface="Cambria Math"/>
                                    </a:rPr>
                                    <m:t>𝒛</m:t>
                                  </m:r>
                                </m:e>
                              </m:mr>
                              <m:mr>
                                <m:e>
                                  <m:f>
                                    <m:fPr>
                                      <m:ctrlPr>
                                        <a:rPr lang="en-US" sz="1600" b="1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1" i="1">
                                          <a:latin typeface="Cambria Math"/>
                                          <a:ea typeface="Cambria Math"/>
                                        </a:rPr>
                                        <m:t>∆</m:t>
                                      </m:r>
                                      <m:r>
                                        <a:rPr lang="en-US" sz="1600" b="1" i="1">
                                          <a:latin typeface="Cambria Math"/>
                                          <a:ea typeface="Cambria Math"/>
                                        </a:rPr>
                                        <m:t>𝒑</m:t>
                                      </m:r>
                                    </m:num>
                                    <m:den>
                                      <m:r>
                                        <a:rPr lang="en-US" sz="1600" b="1" i="1">
                                          <a:latin typeface="Cambria Math"/>
                                        </a:rPr>
                                        <m:t>𝒑</m:t>
                                      </m:r>
                                    </m:den>
                                  </m:f>
                                </m:e>
                              </m:mr>
                            </m:m>
                          </m:e>
                        </m:d>
                      </m:e>
                      <m:sub>
                        <m:r>
                          <a:rPr lang="en-US" sz="1600" b="1" i="1" smtClean="0"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1600" b="1" dirty="0" smtClean="0"/>
                  <a:t>,</a:t>
                </a:r>
              </a:p>
              <a:p>
                <a:pPr lvl="0" algn="ctr"/>
                <a:endParaRPr lang="en-US" sz="1600" b="1" dirty="0" smtClean="0"/>
              </a:p>
            </p:txBody>
          </p:sp>
        </mc:Choice>
        <mc:Fallback xmlns="">
          <p:sp>
            <p:nvSpPr>
              <p:cNvPr id="8" name="Text 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8390" y="1122941"/>
                <a:ext cx="8793360" cy="3674211"/>
              </a:xfrm>
              <a:prstGeom prst="rect">
                <a:avLst/>
              </a:prstGeom>
              <a:blipFill rotWithShape="1">
                <a:blip r:embed="rId3"/>
                <a:stretch>
                  <a:fillRect t="-49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793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381000" y="107950"/>
            <a:ext cx="8534400" cy="46196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Mathematical models</a:t>
            </a:r>
            <a:r>
              <a:rPr lang="ru-RU" dirty="0" smtClean="0"/>
              <a:t> 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0" name="Rectangle 47"/>
          <p:cNvSpPr>
            <a:spLocks noChangeArrowheads="1"/>
          </p:cNvSpPr>
          <p:nvPr/>
        </p:nvSpPr>
        <p:spPr bwMode="auto">
          <a:xfrm>
            <a:off x="2159617" y="727800"/>
            <a:ext cx="477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b="1" u="sng" dirty="0" err="1" smtClean="0"/>
              <a:t>Debuncher</a:t>
            </a:r>
            <a:endParaRPr lang="ru-RU" b="1" u="sng" dirty="0"/>
          </a:p>
        </p:txBody>
      </p:sp>
      <p:sp>
        <p:nvSpPr>
          <p:cNvPr id="5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6D7CF845-5761-4C97-9EFD-DBCEECA976EC}" type="slidenum">
              <a:rPr lang="ru-RU" sz="1400" smtClean="0">
                <a:solidFill>
                  <a:schemeClr val="tx1"/>
                </a:solidFill>
                <a:latin typeface="Arial" charset="0"/>
              </a:rPr>
              <a:pPr algn="r"/>
              <a:t>46</a:t>
            </a:fld>
            <a:endParaRPr lang="ru-RU" sz="140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00"/>
          <a:stretch/>
        </p:blipFill>
        <p:spPr bwMode="auto">
          <a:xfrm>
            <a:off x="381000" y="6410061"/>
            <a:ext cx="2200275" cy="44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45"/>
              <p:cNvSpPr txBox="1">
                <a:spLocks noChangeArrowheads="1"/>
              </p:cNvSpPr>
              <p:nvPr/>
            </p:nvSpPr>
            <p:spPr bwMode="auto">
              <a:xfrm>
                <a:off x="251520" y="1121740"/>
                <a:ext cx="8793360" cy="46237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1600" b="1" dirty="0" smtClean="0"/>
                  <a:t>Paraxial equation </a:t>
                </a:r>
                <a:r>
                  <a:rPr lang="en-US" sz="1600" b="1" dirty="0"/>
                  <a:t>of </a:t>
                </a:r>
                <a:r>
                  <a:rPr lang="en-US" sz="1600" b="1" dirty="0" smtClean="0"/>
                  <a:t>transverse motion on edges of </a:t>
                </a:r>
                <a:r>
                  <a:rPr lang="en-US" sz="1600" b="1" dirty="0"/>
                  <a:t>the </a:t>
                </a:r>
                <a:r>
                  <a:rPr lang="en-US" sz="1600" b="1" i="1" dirty="0" err="1"/>
                  <a:t>i</a:t>
                </a:r>
                <a:r>
                  <a:rPr lang="en-US" sz="1600" b="1" dirty="0" err="1"/>
                  <a:t>-th</a:t>
                </a:r>
                <a:r>
                  <a:rPr lang="en-US" sz="1600" b="1" dirty="0"/>
                  <a:t> gap</a:t>
                </a:r>
              </a:p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6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1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1600" i="1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1600" i="1">
                              <a:latin typeface="Cambria Math"/>
                            </a:rPr>
                            <m:t>𝑟</m:t>
                          </m:r>
                        </m:num>
                        <m:den>
                          <m:r>
                            <a:rPr lang="ru-RU" sz="1600" i="1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ru-RU" sz="1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6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1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/>
                            </a:rPr>
                            <m:t>(−1)</m:t>
                          </m:r>
                        </m:e>
                        <m:sup>
                          <m:r>
                            <a:rPr lang="ru-RU" sz="1600" i="1">
                              <a:latin typeface="Cambria Math"/>
                            </a:rPr>
                            <m:t>𝑖</m:t>
                          </m:r>
                          <m:r>
                            <a:rPr lang="en-US" sz="1600" i="1">
                              <a:latin typeface="Cambria Math"/>
                            </a:rPr>
                            <m:t>+</m:t>
                          </m:r>
                          <m:r>
                            <a:rPr lang="en-US" sz="1600" i="1">
                              <a:latin typeface="Cambria Math"/>
                            </a:rPr>
                            <m:t>𝑗</m:t>
                          </m:r>
                        </m:sup>
                      </m:sSup>
                      <m:r>
                        <a:rPr lang="ru-RU" sz="1600" i="1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ru-RU" sz="1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1600" i="1">
                              <a:latin typeface="Cambria Math"/>
                            </a:rPr>
                            <m:t>𝑍𝑒</m:t>
                          </m:r>
                        </m:num>
                        <m:den>
                          <m:r>
                            <a:rPr lang="en-US" sz="1600" i="1">
                              <a:latin typeface="Cambria Math"/>
                            </a:rPr>
                            <m:t>2</m:t>
                          </m:r>
                          <m:r>
                            <a:rPr lang="ru-RU" sz="1600" i="1">
                              <a:latin typeface="Cambria Math"/>
                            </a:rPr>
                            <m:t>𝐴𝑚</m:t>
                          </m:r>
                          <m:sSup>
                            <m:sSupPr>
                              <m:ctrlPr>
                                <a:rPr lang="ru-RU" sz="1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1600" i="1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ru-RU" sz="16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ru-RU" sz="1600" i="1">
                                  <a:latin typeface="Cambria Math"/>
                                </a:rPr>
                                <m:t>𝑅𝐹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1600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ru-RU" sz="1600" i="1">
                                  <a:latin typeface="Cambria Math"/>
                                </a:rPr>
                                <m:t>𝑔𝑎𝑝</m:t>
                              </m:r>
                            </m:sub>
                          </m:sSub>
                        </m:den>
                      </m:f>
                      <m:func>
                        <m:funcPr>
                          <m:ctrlPr>
                            <a:rPr lang="ru-RU" sz="16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sz="1600" i="1">
                              <a:latin typeface="Cambria Math"/>
                            </a:rPr>
                            <m:t>(2</m:t>
                          </m:r>
                          <m:r>
                            <a:rPr lang="ru-RU" sz="1600" i="1">
                              <a:latin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ru-RU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1600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ru-RU" sz="1600" i="1">
                                  <a:latin typeface="Cambria Math"/>
                                </a:rPr>
                                <m:t>𝑅𝐹</m:t>
                              </m:r>
                            </m:sub>
                          </m:sSub>
                          <m:r>
                            <a:rPr lang="ru-RU" sz="1600" i="1">
                              <a:latin typeface="Cambria Math"/>
                            </a:rPr>
                            <m:t>𝑡</m:t>
                          </m:r>
                          <m:r>
                            <a:rPr lang="en-US" sz="1600" i="1">
                              <a:latin typeface="Cambria Math"/>
                            </a:rPr>
                            <m:t>)</m:t>
                          </m:r>
                        </m:e>
                      </m:func>
                      <m:r>
                        <a:rPr lang="ru-RU" sz="1600" i="1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ru-RU" sz="1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ru-RU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1600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ru-RU" sz="1600" i="1">
                                  <a:latin typeface="Cambria Math"/>
                                </a:rPr>
                                <m:t>𝑓𝑟</m:t>
                              </m:r>
                            </m:sub>
                          </m:sSub>
                        </m:den>
                      </m:f>
                      <m:r>
                        <a:rPr lang="ru-RU" sz="1600" i="1">
                          <a:latin typeface="Cambria Math"/>
                        </a:rPr>
                        <m:t> </m:t>
                      </m:r>
                      <m:r>
                        <a:rPr lang="ru-RU" sz="1600" i="1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sz="1600" dirty="0" smtClean="0"/>
              </a:p>
              <a:p>
                <a:pPr lvl="0" algn="just"/>
                <a:r>
                  <a:rPr lang="en-US" sz="1600" dirty="0" smtClean="0"/>
                  <a:t>where </a:t>
                </a:r>
                <a:r>
                  <a:rPr lang="en-US" sz="1600" i="1" dirty="0"/>
                  <a:t>j</a:t>
                </a:r>
                <a:r>
                  <a:rPr lang="en-US" sz="1600" dirty="0"/>
                  <a:t> = 1, 2 – index of the gap entry and exit correspondingly;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600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ru-RU" sz="1600" i="1">
                            <a:latin typeface="Cambria Math"/>
                          </a:rPr>
                          <m:t>𝑓𝑟</m:t>
                        </m:r>
                      </m:sub>
                    </m:sSub>
                  </m:oMath>
                </a14:m>
                <a:r>
                  <a:rPr lang="en-US" sz="1600" dirty="0"/>
                  <a:t> – length of linear RF field ramp on the gap edge; </a:t>
                </a:r>
                <a14:m>
                  <m:oMath xmlns:m="http://schemas.openxmlformats.org/officeDocument/2006/math">
                    <m:r>
                      <a:rPr lang="ru-RU" sz="1600" i="1">
                        <a:latin typeface="Cambria Math"/>
                      </a:rPr>
                      <m:t>𝑧</m:t>
                    </m:r>
                    <m:r>
                      <a:rPr lang="en-US" sz="1600" i="1"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ru-RU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/>
                          </a:rPr>
                          <m:t>0;</m:t>
                        </m:r>
                        <m:sSub>
                          <m:sSubPr>
                            <m:ctrlPr>
                              <a:rPr lang="ru-RU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1600" i="1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ru-RU" sz="1600" i="1">
                                <a:latin typeface="Cambria Math"/>
                              </a:rPr>
                              <m:t>𝑓𝑟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1600" dirty="0"/>
                  <a:t> </a:t>
                </a:r>
                <a:r>
                  <a:rPr lang="en-US" sz="1600" dirty="0"/>
                  <a:t>– local longitudinal coordinate.</a:t>
                </a:r>
              </a:p>
              <a:p>
                <a:pPr lvl="0" algn="ctr"/>
                <a:endParaRPr lang="en-US" sz="1600" b="1" dirty="0" smtClean="0"/>
              </a:p>
              <a:p>
                <a:pPr lvl="0" algn="ctr"/>
                <a:endParaRPr lang="en-US" sz="1600" b="1" dirty="0" smtClean="0"/>
              </a:p>
              <a:p>
                <a:pPr lvl="0" algn="ctr"/>
                <a:r>
                  <a:rPr lang="en-US" sz="1600" b="1" dirty="0" smtClean="0"/>
                  <a:t>Transverse transfer matrix </a:t>
                </a:r>
                <a:r>
                  <a:rPr lang="en-US" sz="1600" b="1" dirty="0"/>
                  <a:t>of the </a:t>
                </a:r>
                <a:r>
                  <a:rPr lang="en-US" sz="1600" b="1" i="1" dirty="0" smtClean="0"/>
                  <a:t>j</a:t>
                </a:r>
                <a:r>
                  <a:rPr lang="en-US" sz="1600" b="1" dirty="0" smtClean="0"/>
                  <a:t>-</a:t>
                </a:r>
                <a:r>
                  <a:rPr lang="en-US" sz="1600" b="1" dirty="0" err="1" smtClean="0"/>
                  <a:t>th</a:t>
                </a:r>
                <a:r>
                  <a:rPr lang="en-US" sz="1600" b="1" dirty="0" smtClean="0"/>
                  <a:t> edge of </a:t>
                </a:r>
                <a:r>
                  <a:rPr lang="en-US" sz="1600" b="1" dirty="0"/>
                  <a:t>the </a:t>
                </a:r>
                <a:r>
                  <a:rPr lang="en-US" sz="1600" b="1" i="1" dirty="0" err="1"/>
                  <a:t>i</a:t>
                </a:r>
                <a:r>
                  <a:rPr lang="en-US" sz="1600" b="1" dirty="0" err="1"/>
                  <a:t>-th</a:t>
                </a:r>
                <a:r>
                  <a:rPr lang="en-US" sz="1600" b="1" dirty="0"/>
                  <a:t> gap</a:t>
                </a:r>
              </a:p>
              <a:p>
                <a:pPr lvl="0" algn="ctr"/>
                <a:endParaRPr lang="en-US" sz="1600" b="1" dirty="0" smtClean="0"/>
              </a:p>
              <a:p>
                <a:pPr lvl="0"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1600" b="1" i="1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600" b="1" i="1" smtClean="0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1600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mr>
                              <m:mr>
                                <m:e>
                                  <m:sSup>
                                    <m:sSupPr>
                                      <m:ctrlPr>
                                        <a:rPr lang="en-US" sz="1600" b="1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b="1" i="1" smtClean="0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1600" b="1" i="1" smtClean="0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mr>
                              <m:mr>
                                <m:e>
                                  <m:r>
                                    <a:rPr lang="en-US" sz="1600" b="1" i="1" smtClean="0"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</m:mr>
                              <m:mr>
                                <m:e>
                                  <m:sSup>
                                    <m:sSupPr>
                                      <m:ctrlPr>
                                        <a:rPr lang="en-US" sz="1600" b="1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b="1" i="1" smtClean="0">
                                          <a:latin typeface="Cambria Math"/>
                                        </a:rPr>
                                        <m:t>𝒚</m:t>
                                      </m:r>
                                    </m:e>
                                    <m:sup>
                                      <m:r>
                                        <a:rPr lang="en-US" sz="1600" b="1" i="1" smtClean="0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mr>
                            </m:m>
                          </m:e>
                        </m:d>
                      </m:e>
                      <m:sub>
                        <m:r>
                          <a:rPr lang="en-US" sz="16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1600" b="1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160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>
                                      <a:latin typeface="Cambria Math"/>
                                    </a:rPr>
                                    <m:t>𝑘𝑙</m:t>
                                  </m:r>
                                </m:e>
                                <m:sub>
                                  <m:r>
                                    <a:rPr lang="en-US" sz="1600" b="0" i="1">
                                      <a:latin typeface="Cambria Math"/>
                                    </a:rPr>
                                    <m:t>𝑓𝑟</m:t>
                                  </m:r>
                                  <m:r>
                                    <a:rPr lang="en-US" sz="1600" b="0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1600" b="0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600" b="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>
                                      <a:latin typeface="Cambria Math"/>
                                    </a:rPr>
                                    <m:t>𝑘𝑙</m:t>
                                  </m:r>
                                </m:e>
                                <m:sub>
                                  <m:r>
                                    <a:rPr lang="en-US" sz="1600" b="0" i="1">
                                      <a:latin typeface="Cambria Math"/>
                                    </a:rPr>
                                    <m:t>𝑓𝑟</m:t>
                                  </m:r>
                                  <m:r>
                                    <a:rPr lang="en-US" sz="1600" b="0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1600" b="0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sz="1600" b="1" i="1" smtClean="0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sz="1600" b="1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1600" b="1" i="1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600" b="1" i="1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16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mr>
                              <m:mr>
                                <m:e>
                                  <m:sSup>
                                    <m:sSupPr>
                                      <m:ctrlPr>
                                        <a:rPr lang="en-US" sz="1600" b="1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b="1" i="1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1600" b="1" i="1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mr>
                              <m:mr>
                                <m:e>
                                  <m:r>
                                    <a:rPr lang="en-US" sz="1600" b="1" i="1"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</m:mr>
                              <m:mr>
                                <m:e>
                                  <m:sSup>
                                    <m:sSupPr>
                                      <m:ctrlPr>
                                        <a:rPr lang="en-US" sz="1600" b="1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b="1" i="1">
                                          <a:latin typeface="Cambria Math"/>
                                        </a:rPr>
                                        <m:t>𝒚</m:t>
                                      </m:r>
                                    </m:e>
                                    <m:sup>
                                      <m:r>
                                        <a:rPr lang="en-US" sz="1600" b="1" i="1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mr>
                            </m:m>
                          </m:e>
                        </m:d>
                      </m:e>
                      <m:sub>
                        <m:r>
                          <a:rPr lang="en-US" sz="1600" b="1" i="1" smtClean="0"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1600" b="1" dirty="0" smtClean="0"/>
                  <a:t>,</a:t>
                </a:r>
              </a:p>
              <a:p>
                <a:pPr lvl="0" algn="ctr"/>
                <a:endParaRPr lang="en-US" sz="1600" b="1" dirty="0" smtClean="0"/>
              </a:p>
              <a:p>
                <a:pPr lvl="0" algn="just"/>
                <a:r>
                  <a:rPr lang="en-US" sz="1600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𝑘𝑙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𝑓𝑟</m:t>
                        </m:r>
                        <m:r>
                          <a:rPr lang="en-US" sz="1600" i="1">
                            <a:latin typeface="Cambria Math"/>
                          </a:rPr>
                          <m:t>,</m:t>
                        </m:r>
                        <m:r>
                          <a:rPr lang="en-US" sz="16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1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/>
                          </a:rPr>
                          <m:t>(−1)</m:t>
                        </m:r>
                      </m:e>
                      <m:sup>
                        <m:r>
                          <a:rPr lang="ru-RU" sz="1600" i="1">
                            <a:latin typeface="Cambria Math"/>
                          </a:rPr>
                          <m:t>𝑖</m:t>
                        </m:r>
                        <m:r>
                          <a:rPr lang="en-US" sz="1600" i="1">
                            <a:latin typeface="Cambria Math"/>
                          </a:rPr>
                          <m:t>+</m:t>
                        </m:r>
                        <m:r>
                          <a:rPr lang="ru-RU" sz="1600" i="1">
                            <a:latin typeface="Cambria Math"/>
                          </a:rPr>
                          <m:t>𝑗</m:t>
                        </m:r>
                      </m:sup>
                    </m:sSup>
                    <m:r>
                      <a:rPr lang="ru-RU" sz="1600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ru-RU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latin typeface="Cambria Math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ru-RU" sz="16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</a:rPr>
                              <m:t>𝑅𝐹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</a:rPr>
                              <m:t>𝑔𝑎𝑝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ru-RU" sz="1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latin typeface="Cambria Math"/>
                          </a:rPr>
                          <m:t>𝐸</m:t>
                        </m:r>
                        <m:r>
                          <a:rPr lang="en-US" sz="1600" i="1">
                            <a:latin typeface="Cambria Math"/>
                          </a:rPr>
                          <m:t>𝜌</m:t>
                        </m:r>
                      </m:den>
                    </m:f>
                    <m:func>
                      <m:funcPr>
                        <m:ctrlPr>
                          <a:rPr lang="ru-RU" sz="16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ru-RU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𝜑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,</m:t>
                            </m:r>
                            <m:r>
                              <a:rPr lang="ru-RU" sz="16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16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𝑖</m:t>
                        </m:r>
                        <m:r>
                          <a:rPr lang="en-US" sz="1600" i="1">
                            <a:latin typeface="Cambria Math"/>
                          </a:rPr>
                          <m:t>,1</m:t>
                        </m:r>
                      </m:sub>
                    </m:sSub>
                  </m:oMath>
                </a14:m>
                <a:r>
                  <a:rPr lang="en-US" sz="1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𝑖</m:t>
                        </m:r>
                        <m:r>
                          <a:rPr lang="en-US" sz="1600" i="1">
                            <a:latin typeface="Cambria Math"/>
                          </a:rPr>
                          <m:t>,2</m:t>
                        </m:r>
                      </m:sub>
                    </m:sSub>
                  </m:oMath>
                </a14:m>
                <a:r>
                  <a:rPr lang="en-US" sz="1600" dirty="0"/>
                  <a:t> – RF phases at the moments of the </a:t>
                </a:r>
                <a:r>
                  <a:rPr lang="en-US" sz="1600" dirty="0" smtClean="0"/>
                  <a:t>particle </a:t>
                </a:r>
                <a:r>
                  <a:rPr lang="en-US" sz="1600" dirty="0"/>
                  <a:t>entrance and exit of the </a:t>
                </a:r>
                <a:r>
                  <a:rPr lang="en-US" sz="1600" i="1" dirty="0" err="1"/>
                  <a:t>i</a:t>
                </a:r>
                <a:r>
                  <a:rPr lang="en-US" sz="1600" dirty="0" err="1"/>
                  <a:t>-th</a:t>
                </a:r>
                <a:r>
                  <a:rPr lang="en-US" sz="1600" dirty="0"/>
                  <a:t> </a:t>
                </a:r>
                <a:r>
                  <a:rPr lang="en-US" sz="1600" dirty="0" smtClean="0"/>
                  <a:t>gap. </a:t>
                </a:r>
                <a:r>
                  <a:rPr lang="en-US" sz="1600" dirty="0"/>
                  <a:t>Positive values of </a:t>
                </a:r>
                <a:r>
                  <a:rPr lang="en-US" sz="1600" dirty="0" smtClean="0"/>
                  <a:t>fringe </a:t>
                </a:r>
                <a:r>
                  <a:rPr lang="en-US" sz="1600" dirty="0"/>
                  <a:t>lenses’ strengths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𝑘𝑙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𝑓𝑟</m:t>
                        </m:r>
                        <m:r>
                          <a:rPr lang="en-US" sz="1600" i="1">
                            <a:latin typeface="Cambria Math"/>
                          </a:rPr>
                          <m:t>,</m:t>
                        </m:r>
                        <m:r>
                          <a:rPr lang="en-US" sz="1600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600" dirty="0"/>
                  <a:t> mean the beam </a:t>
                </a:r>
                <a:r>
                  <a:rPr lang="en-US" sz="1600" dirty="0" smtClean="0"/>
                  <a:t>focusing.</a:t>
                </a:r>
                <a:endParaRPr lang="en-US" sz="1600" dirty="0"/>
              </a:p>
            </p:txBody>
          </p:sp>
        </mc:Choice>
        <mc:Fallback xmlns="">
          <p:sp>
            <p:nvSpPr>
              <p:cNvPr id="8" name="Text 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1121740"/>
                <a:ext cx="8793360" cy="4623702"/>
              </a:xfrm>
              <a:prstGeom prst="rect">
                <a:avLst/>
              </a:prstGeom>
              <a:blipFill rotWithShape="1">
                <a:blip r:embed="rId3"/>
                <a:stretch>
                  <a:fillRect l="-347" t="-396" r="-347" b="-92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406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8188"/>
          <a:stretch/>
        </p:blipFill>
        <p:spPr bwMode="auto">
          <a:xfrm>
            <a:off x="379413" y="1673190"/>
            <a:ext cx="8535987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1014413" y="1303303"/>
            <a:ext cx="566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/>
              <a:t>IP1</a:t>
            </a:r>
            <a:endParaRPr lang="ru-RU" dirty="0"/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4499993" y="1341403"/>
            <a:ext cx="8726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ESS</a:t>
            </a:r>
            <a:endParaRPr lang="ru-RU" dirty="0"/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5529263" y="1328703"/>
            <a:ext cx="568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/>
              <a:t>IP2</a:t>
            </a:r>
            <a:endParaRPr lang="ru-RU" dirty="0"/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7245350" y="1336640"/>
            <a:ext cx="566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/>
              <a:t>IP3</a:t>
            </a:r>
            <a:endParaRPr lang="ru-RU" dirty="0"/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381000" y="107950"/>
            <a:ext cx="8534400" cy="46196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Mathematical models</a:t>
            </a:r>
          </a:p>
        </p:txBody>
      </p:sp>
      <p:sp>
        <p:nvSpPr>
          <p:cNvPr id="1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6D7CF845-5761-4C97-9EFD-DBCEECA976EC}" type="slidenum">
              <a:rPr lang="ru-RU" sz="1400" smtClean="0">
                <a:solidFill>
                  <a:schemeClr val="tx1"/>
                </a:solidFill>
                <a:latin typeface="Arial" charset="0"/>
              </a:rPr>
              <a:pPr algn="r"/>
              <a:t>47</a:t>
            </a:fld>
            <a:endParaRPr lang="ru-RU" sz="140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986" y="3520951"/>
            <a:ext cx="2736304" cy="248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9" name="TextBox 17"/>
          <p:cNvSpPr txBox="1">
            <a:spLocks noChangeArrowheads="1"/>
          </p:cNvSpPr>
          <p:nvPr/>
        </p:nvSpPr>
        <p:spPr bwMode="auto">
          <a:xfrm>
            <a:off x="2483768" y="3140968"/>
            <a:ext cx="42484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u="sng" dirty="0" smtClean="0"/>
              <a:t>Electrostatic septum ESS</a:t>
            </a:r>
            <a:endParaRPr lang="ru-RU" b="1" u="sng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00" y="3520950"/>
            <a:ext cx="2958879" cy="248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824" y="3544296"/>
            <a:ext cx="2846786" cy="2388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17"/>
          <p:cNvSpPr txBox="1">
            <a:spLocks noChangeArrowheads="1"/>
          </p:cNvSpPr>
          <p:nvPr/>
        </p:nvSpPr>
        <p:spPr bwMode="auto">
          <a:xfrm>
            <a:off x="2483768" y="836712"/>
            <a:ext cx="42484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u="sng" dirty="0" smtClean="0"/>
              <a:t>Booster injection system</a:t>
            </a:r>
            <a:endParaRPr lang="ru-RU" b="1" u="sng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00"/>
          <a:stretch/>
        </p:blipFill>
        <p:spPr bwMode="auto">
          <a:xfrm>
            <a:off x="381000" y="6410061"/>
            <a:ext cx="2200275" cy="44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647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381000" y="107950"/>
            <a:ext cx="8534400" cy="46196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Mathematical models</a:t>
            </a:r>
            <a:r>
              <a:rPr lang="ru-RU" dirty="0" smtClean="0"/>
              <a:t> 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0" name="Rectangle 47"/>
          <p:cNvSpPr>
            <a:spLocks noChangeArrowheads="1"/>
          </p:cNvSpPr>
          <p:nvPr/>
        </p:nvSpPr>
        <p:spPr bwMode="auto">
          <a:xfrm>
            <a:off x="2159617" y="727800"/>
            <a:ext cx="477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b="1" u="sng" dirty="0" smtClean="0"/>
              <a:t>Electrostatic cylindrical deflector</a:t>
            </a:r>
            <a:endParaRPr lang="ru-RU" b="1" u="sng" dirty="0"/>
          </a:p>
        </p:txBody>
      </p:sp>
      <p:sp>
        <p:nvSpPr>
          <p:cNvPr id="5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6D7CF845-5761-4C97-9EFD-DBCEECA976EC}" type="slidenum">
              <a:rPr lang="ru-RU" sz="1400" smtClean="0">
                <a:solidFill>
                  <a:schemeClr val="tx1"/>
                </a:solidFill>
                <a:latin typeface="Arial" charset="0"/>
              </a:rPr>
              <a:pPr algn="r"/>
              <a:t>48</a:t>
            </a:fld>
            <a:endParaRPr lang="ru-RU" sz="140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00"/>
          <a:stretch/>
        </p:blipFill>
        <p:spPr bwMode="auto">
          <a:xfrm>
            <a:off x="381000" y="6410061"/>
            <a:ext cx="2200275" cy="44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 Box 45"/>
              <p:cNvSpPr txBox="1">
                <a:spLocks noChangeArrowheads="1"/>
              </p:cNvSpPr>
              <p:nvPr/>
            </p:nvSpPr>
            <p:spPr bwMode="auto">
              <a:xfrm>
                <a:off x="251520" y="1121740"/>
                <a:ext cx="8793360" cy="50632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1600" b="1" dirty="0" smtClean="0"/>
                  <a:t>Equations </a:t>
                </a:r>
                <a:r>
                  <a:rPr lang="en-US" sz="1600" b="1" dirty="0"/>
                  <a:t>of </a:t>
                </a:r>
                <a:r>
                  <a:rPr lang="en-US" sz="1600" b="1" dirty="0" smtClean="0"/>
                  <a:t>motion in cylindrical coordinates (over time)</a:t>
                </a:r>
                <a:endParaRPr lang="en-US" sz="1600" b="1" dirty="0"/>
              </a:p>
              <a:p>
                <a:pPr lvl="0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1600" b="1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1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̈"/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</m:acc>
                                <m:r>
                                  <a:rPr lang="en-US" sz="1600" i="1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𝑟</m:t>
                                </m:r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1600" b="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6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𝜽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ru-RU" sz="16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1600" i="1">
                                        <a:latin typeface="Cambria Math"/>
                                      </a:rPr>
                                      <m:t>𝑍𝑒</m:t>
                                    </m:r>
                                  </m:num>
                                  <m:den>
                                    <m:r>
                                      <a:rPr lang="ru-RU" sz="1600" i="1">
                                        <a:latin typeface="Cambria Math"/>
                                      </a:rPr>
                                      <m:t>𝐴𝑚</m:t>
                                    </m:r>
                                  </m:den>
                                </m:f>
                                <m:r>
                                  <a:rPr lang="ru-RU" sz="1600" i="1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f>
                                  <m:fPr>
                                    <m:ctrlPr>
                                      <a:rPr lang="ru-RU" sz="16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ru-RU" sz="16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𝑈</m:t>
                                        </m:r>
                                      </m:e>
                                      <m:sub>
                                        <m:r>
                                          <a:rPr lang="ru-RU" sz="1600" i="1">
                                            <a:latin typeface="Cambria Math"/>
                                          </a:rPr>
                                          <m:t>𝑅𝐹</m:t>
                                        </m:r>
                                      </m:sub>
                                    </m:sSub>
                                  </m:num>
                                  <m:den>
                                    <m:func>
                                      <m:funcPr>
                                        <m:ctrlPr>
                                          <a:rPr lang="en-US" sz="1600" b="0" i="1" smtClean="0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00" b="0" i="0" smtClean="0">
                                            <a:latin typeface="Cambria Math"/>
                                          </a:rPr>
                                          <m:t>ln</m:t>
                                        </m:r>
                                      </m:fName>
                                      <m:e>
                                        <m:f>
                                          <m:fPr>
                                            <m:ctrlPr>
                                              <a:rPr lang="en-US" sz="1600" b="0" i="1" smtClean="0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en-US" sz="1600" b="0" i="1" smtClean="0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b="0" i="1" smtClean="0">
                                                    <a:latin typeface="Cambria Math"/>
                                                  </a:rPr>
                                                  <m:t>𝑟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b="0" i="1" smtClean="0">
                                                    <a:latin typeface="Cambria Math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n-US" sz="1600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i="1">
                                                    <a:latin typeface="Cambria Math"/>
                                                  </a:rPr>
                                                  <m:t>𝑟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b="0" i="1" smtClean="0">
                                                    <a:latin typeface="Cambria Math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func>
                                  </m:den>
                                </m:f>
                                <m:r>
                                  <a:rPr lang="ru-RU" sz="1600" i="1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f>
                                  <m:fPr>
                                    <m:ctrlPr>
                                      <a:rPr lang="ru-RU" sz="16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𝑟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̈"/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sz="1600" i="1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𝑟</m:t>
                                </m:r>
                                <m:acc>
                                  <m:accPr>
                                    <m:chr m:val="̈"/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 i="1" smtClean="0"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e>
                                </m:acc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+2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e>
                                </m:acc>
                                <m:acc>
                                  <m:accPr>
                                    <m:chr m:val="̇"/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 i="1">
                                        <a:latin typeface="Cambria Math"/>
                                        <a:ea typeface="Cambria Math"/>
                                      </a:rPr>
                                      <m:t>𝜽</m:t>
                                    </m:r>
                                  </m:e>
                                </m:acc>
                                <m:r>
                                  <a:rPr lang="en-US" sz="1600" b="0" i="1" smtClean="0">
                                    <a:latin typeface="Cambria Math"/>
                                    <a:ea typeface="Cambria Math"/>
                                  </a:rPr>
                                  <m:t>=0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b="1" dirty="0"/>
              </a:p>
              <a:p>
                <a:pPr lvl="0" algn="ctr"/>
                <a:endParaRPr lang="en-US" sz="1600" b="1" dirty="0" smtClean="0"/>
              </a:p>
              <a:p>
                <a:pPr lvl="0" algn="ctr"/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/>
                      </a:rPr>
                      <m:t>𝑴</m:t>
                    </m:r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/>
                      </a:rPr>
                      <m:t>𝑨𝒎</m:t>
                    </m:r>
                    <m:sSup>
                      <m:sSupPr>
                        <m:ctrlP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𝒓</m:t>
                        </m:r>
                      </m:e>
                      <m:sup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acc>
                      <m:accPr>
                        <m:chr m:val="̇"/>
                        <m:ctrlP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𝜽</m:t>
                        </m:r>
                      </m:e>
                    </m:acc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1600" b="1" i="0" smtClean="0">
                        <a:solidFill>
                          <a:srgbClr val="FF0000"/>
                        </a:solidFill>
                        <a:latin typeface="Cambria Math"/>
                      </a:rPr>
                      <m:t>𝐜𝐨𝐧𝐬𝐭</m:t>
                    </m:r>
                  </m:oMath>
                </a14:m>
                <a:r>
                  <a:rPr lang="en-US" sz="1600" b="1" dirty="0" smtClean="0">
                    <a:solidFill>
                      <a:srgbClr val="FF0000"/>
                    </a:solidFill>
                  </a:rPr>
                  <a:t>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𝒑</m:t>
                        </m:r>
                      </m:num>
                      <m:den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𝒑</m:t>
                        </m:r>
                      </m:den>
                    </m:f>
                  </m:oMath>
                </a14:m>
                <a:r>
                  <a:rPr lang="en-US" sz="1600" b="1" dirty="0" smtClean="0">
                    <a:solidFill>
                      <a:srgbClr val="FF0000"/>
                    </a:solidFill>
                  </a:rPr>
                  <a:t> varies!!!</a:t>
                </a:r>
              </a:p>
              <a:p>
                <a:pPr lvl="0" algn="ctr"/>
                <a:endParaRPr lang="en-US" sz="1600" b="1" dirty="0" smtClean="0"/>
              </a:p>
              <a:p>
                <a:pPr lvl="0" algn="ctr"/>
                <a:r>
                  <a:rPr lang="en-US" sz="1600" b="1" dirty="0" smtClean="0"/>
                  <a:t>Accompanying coordinates: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/>
                          </a:rPr>
                          <m:t>𝒔</m:t>
                        </m:r>
                        <m:r>
                          <a:rPr lang="en-US" sz="1600" b="1" i="1" smtClean="0">
                            <a:latin typeface="Cambria Math"/>
                            <a:ea typeface="Cambria Math"/>
                          </a:rPr>
                          <m:t>≡</m:t>
                        </m:r>
                        <m:sSub>
                          <m:sSubPr>
                            <m:ctrlPr>
                              <a:rPr lang="en-US" sz="1600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/>
                                <a:ea typeface="Cambria Math"/>
                              </a:rPr>
                              <m:t>𝒓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/>
                                <a:ea typeface="Cambria Math"/>
                              </a:rPr>
                              <m:t>𝟎</m:t>
                            </m:r>
                          </m:sub>
                        </m:sSub>
                        <m:acc>
                          <m:accPr>
                            <m:chr m:val="̇"/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𝜽</m:t>
                            </m:r>
                          </m:e>
                        </m:acc>
                        <m:r>
                          <a:rPr lang="en-US" sz="1600" b="1" i="1" smtClean="0">
                            <a:latin typeface="Cambria Math"/>
                            <a:ea typeface="Cambria Math"/>
                          </a:rPr>
                          <m:t>𝒕</m:t>
                        </m:r>
                        <m:r>
                          <a:rPr lang="en-US" sz="1600" b="1" i="1" smtClean="0">
                            <a:latin typeface="Cambria Math"/>
                            <a:ea typeface="Cambria Math"/>
                          </a:rPr>
                          <m:t>;</m:t>
                        </m:r>
                        <m:r>
                          <a:rPr lang="en-US" sz="1600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en-US" sz="1600" b="1" i="1" smtClean="0">
                            <a:latin typeface="Cambria Math"/>
                            <a:ea typeface="Cambria Math"/>
                          </a:rPr>
                          <m:t>≡</m:t>
                        </m:r>
                        <m:r>
                          <a:rPr lang="en-US" sz="1600" b="1" i="1" smtClean="0">
                            <a:latin typeface="Cambria Math"/>
                            <a:ea typeface="Cambria Math"/>
                          </a:rPr>
                          <m:t>𝒓</m:t>
                        </m:r>
                        <m:r>
                          <a:rPr lang="en-US" sz="1600" b="1" i="1" smtClean="0"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1600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latin typeface="Cambria Math"/>
                                <a:ea typeface="Cambria Math"/>
                              </a:rPr>
                              <m:t>𝒓</m:t>
                            </m:r>
                          </m:e>
                          <m:sub>
                            <m:r>
                              <a:rPr lang="en-US" sz="1600" b="1" i="1">
                                <a:latin typeface="Cambria Math"/>
                                <a:ea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en-US" sz="1600" b="1" i="1" smtClean="0">
                            <a:latin typeface="Cambria Math"/>
                            <a:ea typeface="Cambria Math"/>
                          </a:rPr>
                          <m:t>;</m:t>
                        </m:r>
                        <m:sSup>
                          <m:sSupPr>
                            <m:ctrlPr>
                              <a:rPr lang="en-US" sz="1600" b="1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1600" b="1" i="1" smtClean="0">
                            <a:latin typeface="Cambria Math"/>
                            <a:ea typeface="Cambria Math"/>
                          </a:rPr>
                          <m:t>;</m:t>
                        </m:r>
                        <m:r>
                          <a:rPr lang="en-US" sz="1600" b="1" i="1" smtClean="0">
                            <a:latin typeface="Cambria Math"/>
                            <a:ea typeface="Cambria Math"/>
                          </a:rPr>
                          <m:t>𝒚</m:t>
                        </m:r>
                        <m:r>
                          <a:rPr lang="en-US" sz="1600" b="1" i="1" smtClean="0">
                            <a:latin typeface="Cambria Math"/>
                            <a:ea typeface="Cambria Math"/>
                          </a:rPr>
                          <m:t>;</m:t>
                        </m:r>
                        <m:sSup>
                          <m:sSupPr>
                            <m:ctrlPr>
                              <a:rPr lang="en-US" sz="1600" b="1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/>
                                <a:ea typeface="Cambria Math"/>
                              </a:rPr>
                              <m:t>𝒚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1600" b="1" i="1" smtClean="0">
                            <a:latin typeface="Cambria Math"/>
                            <a:ea typeface="Cambria Math"/>
                          </a:rPr>
                          <m:t>;</m:t>
                        </m:r>
                        <m:r>
                          <a:rPr lang="en-US" sz="1600" b="1" i="1" smtClean="0">
                            <a:latin typeface="Cambria Math"/>
                            <a:ea typeface="Cambria Math"/>
                          </a:rPr>
                          <m:t>𝒛</m:t>
                        </m:r>
                        <m:r>
                          <a:rPr lang="en-US" sz="1600" b="1" i="1" smtClean="0">
                            <a:latin typeface="Cambria Math"/>
                            <a:ea typeface="Cambria Math"/>
                          </a:rPr>
                          <m:t>≡−</m:t>
                        </m:r>
                        <m:sSub>
                          <m:sSubPr>
                            <m:ctrlPr>
                              <a:rPr lang="en-US" sz="1600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/>
                                <a:ea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600" b="1" i="1">
                                <a:latin typeface="Cambria Math"/>
                                <a:ea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en-US" sz="1600" b="1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1600" b="1" i="1" smtClean="0">
                            <a:latin typeface="Cambria Math"/>
                            <a:ea typeface="Cambria Math"/>
                          </a:rPr>
                          <m:t>𝒕</m:t>
                        </m:r>
                        <m:r>
                          <a:rPr lang="en-US" sz="1600" b="1" i="1" smtClean="0">
                            <a:latin typeface="Cambria Math"/>
                            <a:ea typeface="Cambria Math"/>
                          </a:rPr>
                          <m:t>; </m:t>
                        </m:r>
                        <m:f>
                          <m:fPr>
                            <m:ctrlPr>
                              <a:rPr lang="en-US" sz="1600" b="1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1600" b="1" i="1" smtClean="0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sz="1600" b="1" i="1" smtClean="0">
                                <a:latin typeface="Cambria Math"/>
                                <a:ea typeface="Cambria Math"/>
                              </a:rPr>
                              <m:t>𝑴</m:t>
                            </m:r>
                          </m:num>
                          <m:den>
                            <m:r>
                              <a:rPr lang="en-US" sz="1600" b="1" i="1" smtClean="0">
                                <a:latin typeface="Cambria Math"/>
                                <a:ea typeface="Cambria Math"/>
                              </a:rPr>
                              <m:t>𝑴</m:t>
                            </m:r>
                          </m:den>
                        </m:f>
                      </m:e>
                    </m:d>
                    <m:r>
                      <a:rPr lang="en-US" sz="1600" b="1" i="1" smtClean="0">
                        <a:latin typeface="Cambria Math"/>
                      </a:rPr>
                      <m:t>   </m:t>
                    </m:r>
                    <m:r>
                      <a:rPr lang="en-US" sz="1600" b="1" i="1" smtClean="0">
                        <a:latin typeface="Cambria Math"/>
                        <a:ea typeface="Cambria Math"/>
                      </a:rPr>
                      <m:t>⇒  </m:t>
                    </m:r>
                  </m:oMath>
                </a14:m>
                <a:endParaRPr lang="en-US" sz="1600" b="1" dirty="0"/>
              </a:p>
              <a:p>
                <a:pPr lvl="0" algn="ctr"/>
                <a:endParaRPr lang="en-US" sz="1600" b="1" dirty="0" smtClean="0"/>
              </a:p>
              <a:p>
                <a:pPr lvl="0" algn="ctr"/>
                <a:r>
                  <a:rPr lang="en-US" sz="1600" b="1" dirty="0" smtClean="0"/>
                  <a:t>linearized equations </a:t>
                </a:r>
                <a:r>
                  <a:rPr lang="en-US" sz="1600" b="1" dirty="0"/>
                  <a:t>of </a:t>
                </a:r>
                <a:r>
                  <a:rPr lang="en-US" sz="1600" b="1" dirty="0" smtClean="0"/>
                  <a:t>motion</a:t>
                </a:r>
                <a:endParaRPr lang="en-US" sz="1600" b="1" dirty="0"/>
              </a:p>
              <a:p>
                <a:pPr lvl="0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16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′′</m:t>
                                    </m:r>
                                  </m:sup>
                                </m:sSup>
                                <m:r>
                                  <a:rPr lang="en-US" sz="1600" i="1" smtClean="0">
                                    <a:latin typeface="Cambria Math"/>
                                    <a:ea typeface="Cambria Math"/>
                                  </a:rPr>
                                  <m:t>≡</m:t>
                                </m:r>
                                <m:f>
                                  <m:fPr>
                                    <m:ctrlPr>
                                      <a:rPr lang="ru-RU" sz="16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ru-RU" sz="16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sz="1600" i="1">
                                            <a:latin typeface="Cambria Math"/>
                                          </a:rPr>
                                          <m:t>𝑑</m:t>
                                        </m:r>
                                      </m:e>
                                      <m:sup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ru-RU" sz="1600" i="1">
                                        <a:latin typeface="Cambria Math"/>
                                      </a:rPr>
                                      <m:t>𝑑</m:t>
                                    </m:r>
                                    <m:sSup>
                                      <m:sSupPr>
                                        <m:ctrlPr>
                                          <a:rPr lang="ru-RU" sz="16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sz="1600" b="0" i="1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160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en-US" sz="1600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0" i="1" smtClean="0">
                                                <a:latin typeface="Cambria Math"/>
                                              </a:rPr>
                                              <m:t>𝑟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0" i="1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en-US" sz="1600" b="0" i="1" smtClean="0">
                                            <a:latin typeface="Cambria Math"/>
                                          </a:rPr>
                                          <m:t> </m:t>
                                        </m:r>
                                      </m:sup>
                                    </m:sSup>
                                  </m:den>
                                </m:f>
                                <m:f>
                                  <m:fPr>
                                    <m:ctrlPr>
                                      <a:rPr lang="en-US" sz="16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i="1">
                                        <a:latin typeface="Cambria Math"/>
                                        <a:ea typeface="Cambria Math"/>
                                      </a:rPr>
                                      <m:t>∆</m:t>
                                    </m:r>
                                    <m:r>
                                      <a:rPr lang="en-US" sz="1600" i="1">
                                        <a:latin typeface="Cambria Math"/>
                                        <a:ea typeface="Cambria Math"/>
                                      </a:rPr>
                                      <m:t>𝑀</m:t>
                                    </m:r>
                                  </m:num>
                                  <m:den>
                                    <m:r>
                                      <a:rPr lang="en-US" sz="1600" i="1">
                                        <a:latin typeface="Cambria Math"/>
                                        <a:ea typeface="Cambria Math"/>
                                      </a:rPr>
                                      <m:t>𝑀</m:t>
                                    </m:r>
                                  </m:den>
                                </m:f>
                                <m:r>
                                  <a:rPr lang="en-US" sz="1600" b="0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ru-RU" sz="16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i="1" smtClean="0">
                                        <a:latin typeface="Cambria Math"/>
                                      </a:rPr>
                                      <m:t>2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16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en-US" sz="16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0" i="1">
                                                <a:latin typeface="Cambria Math"/>
                                              </a:rPr>
                                              <m:t>𝑟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0" i="1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en-US" sz="16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′′</m:t>
                                    </m:r>
                                  </m:sup>
                                </m:sSup>
                                <m:r>
                                  <a:rPr lang="en-US" sz="1600" i="1">
                                    <a:latin typeface="Cambria Math"/>
                                    <a:ea typeface="Cambria Math"/>
                                  </a:rPr>
                                  <m:t>≡</m:t>
                                </m:r>
                                <m:f>
                                  <m:fPr>
                                    <m:ctrlPr>
                                      <a:rPr lang="ru-RU" sz="16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ru-RU" sz="16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sz="1600" i="1">
                                            <a:latin typeface="Cambria Math"/>
                                          </a:rPr>
                                          <m:t>𝑑</m:t>
                                        </m:r>
                                      </m:e>
                                      <m:sup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num>
                                  <m:den>
                                    <m:r>
                                      <a:rPr lang="ru-RU" sz="1600" i="1">
                                        <a:latin typeface="Cambria Math"/>
                                      </a:rPr>
                                      <m:t>𝑑</m:t>
                                    </m:r>
                                    <m:sSup>
                                      <m:sSupPr>
                                        <m:ctrlPr>
                                          <a:rPr lang="ru-RU" sz="16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sz="1600" b="0" i="1">
                                    <a:latin typeface="Cambria Math"/>
                                  </a:rPr>
                                  <m:t>=0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𝑧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𝑧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16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i="1">
                                        <a:latin typeface="Cambria Math"/>
                                        <a:ea typeface="Cambria Math"/>
                                      </a:rPr>
                                      <m:t>∆</m:t>
                                    </m:r>
                                    <m:r>
                                      <a:rPr lang="en-US" sz="1600" i="1">
                                        <a:latin typeface="Cambria Math"/>
                                        <a:ea typeface="Cambria Math"/>
                                      </a:rPr>
                                      <m:t>𝑀</m:t>
                                    </m:r>
                                  </m:num>
                                  <m:den>
                                    <m:r>
                                      <a:rPr lang="en-US" sz="1600" i="1">
                                        <a:latin typeface="Cambria Math"/>
                                        <a:ea typeface="Cambria Math"/>
                                      </a:rPr>
                                      <m:t>𝑀</m:t>
                                    </m:r>
                                  </m:den>
                                </m:f>
                                <m:r>
                                  <a:rPr lang="en-US" sz="1600" b="0" i="1" smtClean="0">
                                    <a:latin typeface="Cambria Math"/>
                                    <a:ea typeface="Cambria Math"/>
                                  </a:rPr>
                                  <m:t>𝑠</m:t>
                                </m:r>
                                <m:r>
                                  <a:rPr lang="en-US" sz="1600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2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16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en-US" sz="16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i="1">
                                                <a:latin typeface="Cambria Math"/>
                                              </a:rPr>
                                              <m:t>𝑟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i="1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 </m:t>
                                        </m:r>
                                      </m:sup>
                                    </m:sSup>
                                  </m:den>
                                </m:f>
                                <m:nary>
                                  <m:naryPr>
                                    <m:limLoc m:val="undOvr"/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4"/>
                                      </m:rPr>
                                      <a:rPr lang="en-US" sz="16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</m:sup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  <m:d>
                                      <m:dPr>
                                        <m:ctrlPr>
                                          <a:rPr lang="en-US" sz="1600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sz="1600" b="0" i="1" smtClean="0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 b="0" i="1" smtClean="0">
                                                <a:latin typeface="Cambria Math"/>
                                              </a:rPr>
                                              <m:t>𝑠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 b="0" i="1" smtClean="0">
                                                <a:latin typeface="Cambria Math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𝑑𝑠</m:t>
                                    </m:r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</m:e>
                                </m:nary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8" name="Text 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1121740"/>
                <a:ext cx="8793360" cy="5063246"/>
              </a:xfrm>
              <a:prstGeom prst="rect">
                <a:avLst/>
              </a:prstGeom>
              <a:blipFill rotWithShape="1">
                <a:blip r:embed="rId3"/>
                <a:stretch>
                  <a:fillRect t="-36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070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381000" y="107950"/>
            <a:ext cx="8534400" cy="46196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Mathematical models</a:t>
            </a:r>
            <a:r>
              <a:rPr lang="ru-RU" dirty="0" smtClean="0"/>
              <a:t> 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0" name="Rectangle 47"/>
          <p:cNvSpPr>
            <a:spLocks noChangeArrowheads="1"/>
          </p:cNvSpPr>
          <p:nvPr/>
        </p:nvSpPr>
        <p:spPr bwMode="auto">
          <a:xfrm>
            <a:off x="2159617" y="727800"/>
            <a:ext cx="477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b="1" u="sng" dirty="0" smtClean="0"/>
              <a:t>Electrostatic cylindrical deflector</a:t>
            </a:r>
            <a:endParaRPr lang="ru-RU" b="1" u="sng" dirty="0"/>
          </a:p>
        </p:txBody>
      </p:sp>
      <p:sp>
        <p:nvSpPr>
          <p:cNvPr id="5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6D7CF845-5761-4C97-9EFD-DBCEECA976EC}" type="slidenum">
              <a:rPr lang="ru-RU" sz="1400" smtClean="0">
                <a:solidFill>
                  <a:schemeClr val="tx1"/>
                </a:solidFill>
                <a:latin typeface="Arial" charset="0"/>
              </a:rPr>
              <a:pPr algn="r"/>
              <a:t>49</a:t>
            </a:fld>
            <a:endParaRPr lang="ru-RU" sz="140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00"/>
          <a:stretch/>
        </p:blipFill>
        <p:spPr bwMode="auto">
          <a:xfrm>
            <a:off x="381000" y="6410061"/>
            <a:ext cx="2200275" cy="44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45"/>
              <p:cNvSpPr txBox="1">
                <a:spLocks noChangeArrowheads="1"/>
              </p:cNvSpPr>
              <p:nvPr/>
            </p:nvSpPr>
            <p:spPr bwMode="auto">
              <a:xfrm>
                <a:off x="251520" y="1121740"/>
                <a:ext cx="8793360" cy="42573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1600" b="1" dirty="0" smtClean="0"/>
                  <a:t>6x6 transfer matrix (for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1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1600" b="1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1600" b="1" i="1">
                            <a:latin typeface="Cambria Math"/>
                            <a:ea typeface="Cambria Math"/>
                          </a:rPr>
                          <m:t>𝑴</m:t>
                        </m:r>
                      </m:num>
                      <m:den>
                        <m:r>
                          <a:rPr lang="en-US" sz="1600" b="1" i="1">
                            <a:latin typeface="Cambria Math"/>
                            <a:ea typeface="Cambria Math"/>
                          </a:rPr>
                          <m:t>𝑴</m:t>
                        </m:r>
                      </m:den>
                    </m:f>
                  </m:oMath>
                </a14:m>
                <a:r>
                  <a:rPr lang="en-US" sz="1600" b="1" dirty="0" smtClean="0"/>
                  <a:t> as a phase coordinate)</a:t>
                </a:r>
              </a:p>
              <a:p>
                <a:pPr lvl="0"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600" b="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m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n-US" sz="16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b="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1600" b="0" i="1"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mr>
                                <m:mr>
                                  <m:e>
                                    <m:r>
                                      <a:rPr lang="en-US" sz="1600" b="0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m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n-US" sz="16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b="0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en-US" sz="1600" b="0" i="1"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mr>
                                <m:m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</m:mr>
                                <m:mr>
                                  <m:e>
                                    <m:f>
                                      <m:fPr>
                                        <m:ctrlPr>
                                          <a:rPr lang="en-US" sz="1600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b="0" i="1">
                                            <a:latin typeface="Cambria Math"/>
                                            <a:ea typeface="Cambria Math"/>
                                          </a:rPr>
                                          <m:t>∆</m:t>
                                        </m:r>
                                        <m:r>
                                          <a:rPr lang="en-US" sz="1600" b="0" i="1">
                                            <a:latin typeface="Cambria Math"/>
                                            <a:ea typeface="Cambria Math"/>
                                          </a:rPr>
                                          <m:t>𝑀</m:t>
                                        </m:r>
                                      </m:num>
                                      <m:den>
                                        <m:r>
                                          <a:rPr lang="en-US" sz="1600" b="0" i="1">
                                            <a:latin typeface="Cambria Math"/>
                                            <a:ea typeface="Cambria Math"/>
                                          </a:rPr>
                                          <m:t>𝑀</m:t>
                                        </m:r>
                                      </m:den>
                                    </m:f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sz="1600" b="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600" b="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ru-RU" sz="16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1600" b="0" i="1">
                                        <a:latin typeface="Cambria Math"/>
                                      </a:rPr>
                                      <m:t>𝑐𝑜𝑠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160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600" i="1" smtClean="0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ad>
                                              <m:radPr>
                                                <m:degHide m:val="on"/>
                                                <m:ctrlPr>
                                                  <a:rPr lang="ru-RU" sz="1600" i="1">
                                                    <a:latin typeface="Cambria Math"/>
                                                  </a:rPr>
                                                </m:ctrlPr>
                                              </m:radPr>
                                              <m:deg/>
                                              <m:e>
                                                <m:r>
                                                  <a:rPr lang="en-US" sz="1600" i="1">
                                                    <a:latin typeface="Cambria Math"/>
                                                  </a:rPr>
                                                  <m:t>2</m:t>
                                                </m:r>
                                              </m:e>
                                            </m:rad>
                                            <m:r>
                                              <a:rPr lang="en-US" sz="1600" i="1">
                                                <a:latin typeface="Cambria Math"/>
                                              </a:rPr>
                                              <m:t>𝐿</m:t>
                                            </m:r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n-US" sz="1600" i="1" smtClean="0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b="0" i="1" smtClean="0">
                                                    <a:latin typeface="Cambria Math"/>
                                                  </a:rPr>
                                                  <m:t>𝑟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b="0" i="1" smtClean="0">
                                                    <a:latin typeface="Cambria Math"/>
                                                  </a:rPr>
                                                  <m:t>0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f>
                                  <m:fPr>
                                    <m:ctrlPr>
                                      <a:rPr lang="ru-RU" sz="16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ru-RU" sz="1600" i="1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60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  <m:func>
                                  <m:funcPr>
                                    <m:ctrlPr>
                                      <a:rPr lang="ru-RU" sz="16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𝑠</m:t>
                                    </m:r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𝑖𝑛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16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600" i="1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ad>
                                              <m:radPr>
                                                <m:degHide m:val="on"/>
                                                <m:ctrlPr>
                                                  <a:rPr lang="ru-RU" sz="1600" i="1">
                                                    <a:latin typeface="Cambria Math"/>
                                                  </a:rPr>
                                                </m:ctrlPr>
                                              </m:radPr>
                                              <m:deg/>
                                              <m:e>
                                                <m:r>
                                                  <a:rPr lang="en-US" sz="1600" i="1">
                                                    <a:latin typeface="Cambria Math"/>
                                                  </a:rPr>
                                                  <m:t>2</m:t>
                                                </m:r>
                                              </m:e>
                                            </m:rad>
                                            <m:r>
                                              <a:rPr lang="en-US" sz="1600" i="1">
                                                <a:latin typeface="Cambria Math"/>
                                              </a:rPr>
                                              <m:t>𝐿</m:t>
                                            </m:r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n-US" sz="1600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i="1">
                                                    <a:latin typeface="Cambria Math"/>
                                                  </a:rPr>
                                                  <m:t>𝑟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i="1">
                                                    <a:latin typeface="Cambria Math"/>
                                                  </a:rPr>
                                                  <m:t>0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US" sz="1600" b="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1−</m:t>
                                    </m:r>
                                    <m:func>
                                      <m:funcPr>
                                        <m:ctrlPr>
                                          <a:rPr lang="ru-RU" sz="1600" i="1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𝑐𝑜𝑠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sz="1600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sz="1600" i="1">
                                                    <a:latin typeface="Cambria Math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ad>
                                                  <m:radPr>
                                                    <m:degHide m:val="on"/>
                                                    <m:ctrlPr>
                                                      <a:rPr lang="ru-RU" sz="1600" i="1">
                                                        <a:latin typeface="Cambria Math"/>
                                                      </a:rPr>
                                                    </m:ctrlPr>
                                                  </m:radPr>
                                                  <m:deg/>
                                                  <m:e>
                                                    <m:r>
                                                      <a:rPr lang="en-US" sz="1600" i="1">
                                                        <a:latin typeface="Cambria Math"/>
                                                      </a:rPr>
                                                      <m:t>2</m:t>
                                                    </m:r>
                                                  </m:e>
                                                </m:rad>
                                                <m:r>
                                                  <a:rPr lang="en-US" sz="1600" i="1">
                                                    <a:latin typeface="Cambria Math"/>
                                                  </a:rPr>
                                                  <m:t>𝐿</m:t>
                                                </m:r>
                                              </m:num>
                                              <m:den>
                                                <m:sSub>
                                                  <m:sSubPr>
                                                    <m:ctrlPr>
                                                      <a:rPr lang="en-US" sz="1600" i="1">
                                                        <a:latin typeface="Cambria Math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600" i="1">
                                                        <a:latin typeface="Cambria Math"/>
                                                      </a:rPr>
                                                      <m:t>𝑟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600" i="1">
                                                        <a:latin typeface="Cambria Math"/>
                                                      </a:rPr>
                                                      <m:t>0</m:t>
                                                    </m:r>
                                                  </m:sub>
                                                </m:sSub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1600" b="0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ru-RU" sz="16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ru-RU" sz="1600" i="1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  <m:func>
                                  <m:funcPr>
                                    <m:ctrlPr>
                                      <a:rPr lang="ru-RU" sz="16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𝑠𝑖𝑛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16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600" i="1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ad>
                                              <m:radPr>
                                                <m:degHide m:val="on"/>
                                                <m:ctrlPr>
                                                  <a:rPr lang="ru-RU" sz="1600" i="1">
                                                    <a:latin typeface="Cambria Math"/>
                                                  </a:rPr>
                                                </m:ctrlPr>
                                              </m:radPr>
                                              <m:deg/>
                                              <m:e>
                                                <m:r>
                                                  <a:rPr lang="en-US" sz="1600" i="1">
                                                    <a:latin typeface="Cambria Math"/>
                                                  </a:rPr>
                                                  <m:t>2</m:t>
                                                </m:r>
                                              </m:e>
                                            </m:rad>
                                            <m:r>
                                              <a:rPr lang="en-US" sz="1600" i="1">
                                                <a:latin typeface="Cambria Math"/>
                                              </a:rPr>
                                              <m:t>𝐿</m:t>
                                            </m:r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n-US" sz="1600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i="1">
                                                    <a:latin typeface="Cambria Math"/>
                                                  </a:rPr>
                                                  <m:t>𝑟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i="1">
                                                    <a:latin typeface="Cambria Math"/>
                                                  </a:rPr>
                                                  <m:t>0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ru-RU" sz="16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𝑐𝑜𝑠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16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600" i="1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ad>
                                              <m:radPr>
                                                <m:degHide m:val="on"/>
                                                <m:ctrlPr>
                                                  <a:rPr lang="ru-RU" sz="1600" i="1">
                                                    <a:latin typeface="Cambria Math"/>
                                                  </a:rPr>
                                                </m:ctrlPr>
                                              </m:radPr>
                                              <m:deg/>
                                              <m:e>
                                                <m:r>
                                                  <a:rPr lang="en-US" sz="1600" i="1">
                                                    <a:latin typeface="Cambria Math"/>
                                                  </a:rPr>
                                                  <m:t>2</m:t>
                                                </m:r>
                                              </m:e>
                                            </m:rad>
                                            <m:r>
                                              <a:rPr lang="en-US" sz="1600" i="1">
                                                <a:latin typeface="Cambria Math"/>
                                              </a:rPr>
                                              <m:t>𝐿</m:t>
                                            </m:r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n-US" sz="1600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i="1">
                                                    <a:latin typeface="Cambria Math"/>
                                                  </a:rPr>
                                                  <m:t>𝑟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i="1">
                                                    <a:latin typeface="Cambria Math"/>
                                                  </a:rPr>
                                                  <m:t>0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US" sz="1600" b="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rad>
                                <m:func>
                                  <m:funcPr>
                                    <m:ctrlPr>
                                      <a:rPr lang="ru-RU" sz="16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𝑠𝑖𝑛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16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600" i="1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ad>
                                              <m:radPr>
                                                <m:degHide m:val="on"/>
                                                <m:ctrlPr>
                                                  <a:rPr lang="ru-RU" sz="1600" i="1">
                                                    <a:latin typeface="Cambria Math"/>
                                                  </a:rPr>
                                                </m:ctrlPr>
                                              </m:radPr>
                                              <m:deg/>
                                              <m:e>
                                                <m:r>
                                                  <a:rPr lang="en-US" sz="1600" i="1">
                                                    <a:latin typeface="Cambria Math"/>
                                                  </a:rPr>
                                                  <m:t>2</m:t>
                                                </m:r>
                                              </m:e>
                                            </m:rad>
                                            <m:r>
                                              <a:rPr lang="en-US" sz="1600" i="1">
                                                <a:latin typeface="Cambria Math"/>
                                              </a:rPr>
                                              <m:t>𝐿</m:t>
                                            </m:r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n-US" sz="1600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i="1">
                                                    <a:latin typeface="Cambria Math"/>
                                                  </a:rPr>
                                                  <m:t>𝑟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i="1">
                                                    <a:latin typeface="Cambria Math"/>
                                                  </a:rPr>
                                                  <m:t>0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a:rPr lang="en-US" sz="1600" b="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i="1" smtClean="0">
                                    <a:latin typeface="Cambria Math"/>
                                  </a:rPr>
                                  <m:t>𝐿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rad>
                                <m:func>
                                  <m:funcPr>
                                    <m:ctrlPr>
                                      <a:rPr lang="ru-RU" sz="16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𝑠𝑖𝑛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16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600" i="1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ad>
                                              <m:radPr>
                                                <m:degHide m:val="on"/>
                                                <m:ctrlPr>
                                                  <a:rPr lang="ru-RU" sz="1600" i="1">
                                                    <a:latin typeface="Cambria Math"/>
                                                  </a:rPr>
                                                </m:ctrlPr>
                                              </m:radPr>
                                              <m:deg/>
                                              <m:e>
                                                <m:r>
                                                  <a:rPr lang="en-US" sz="1600" i="1">
                                                    <a:latin typeface="Cambria Math"/>
                                                  </a:rPr>
                                                  <m:t>2</m:t>
                                                </m:r>
                                              </m:e>
                                            </m:rad>
                                            <m:r>
                                              <a:rPr lang="en-US" sz="1600" i="1">
                                                <a:latin typeface="Cambria Math"/>
                                              </a:rPr>
                                              <m:t>𝐿</m:t>
                                            </m:r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n-US" sz="1600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i="1">
                                                    <a:latin typeface="Cambria Math"/>
                                                  </a:rPr>
                                                  <m:t>𝑟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i="1">
                                                    <a:latin typeface="Cambria Math"/>
                                                  </a:rPr>
                                                  <m:t>0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i="1" smtClean="0">
                                        <a:latin typeface="Cambria Math"/>
                                      </a:rPr>
                                      <m:t>1−</m:t>
                                    </m:r>
                                    <m:func>
                                      <m:funcPr>
                                        <m:ctrlPr>
                                          <a:rPr lang="ru-RU" sz="1600" i="1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𝑐𝑜𝑠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sz="1600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sz="1600" i="1">
                                                    <a:latin typeface="Cambria Math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ad>
                                                  <m:radPr>
                                                    <m:degHide m:val="on"/>
                                                    <m:ctrlPr>
                                                      <a:rPr lang="ru-RU" sz="1600" i="1">
                                                        <a:latin typeface="Cambria Math"/>
                                                      </a:rPr>
                                                    </m:ctrlPr>
                                                  </m:radPr>
                                                  <m:deg/>
                                                  <m:e>
                                                    <m:r>
                                                      <a:rPr lang="en-US" sz="1600" i="1">
                                                        <a:latin typeface="Cambria Math"/>
                                                      </a:rPr>
                                                      <m:t>2</m:t>
                                                    </m:r>
                                                  </m:e>
                                                </m:rad>
                                                <m:r>
                                                  <a:rPr lang="en-US" sz="1600" i="1">
                                                    <a:latin typeface="Cambria Math"/>
                                                  </a:rPr>
                                                  <m:t>𝐿</m:t>
                                                </m:r>
                                              </m:num>
                                              <m:den>
                                                <m:sSub>
                                                  <m:sSubPr>
                                                    <m:ctrlPr>
                                                      <a:rPr lang="en-US" sz="1600" i="1">
                                                        <a:latin typeface="Cambria Math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600" i="1">
                                                        <a:latin typeface="Cambria Math"/>
                                                      </a:rPr>
                                                      <m:t>𝑟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600" i="1">
                                                        <a:latin typeface="Cambria Math"/>
                                                      </a:rPr>
                                                      <m:t>0</m:t>
                                                    </m:r>
                                                  </m:sub>
                                                </m:sSub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ru-RU" sz="1600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rad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ru-RU" sz="16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𝑠𝑖𝑛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16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600" i="1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ad>
                                              <m:radPr>
                                                <m:degHide m:val="on"/>
                                                <m:ctrlPr>
                                                  <a:rPr lang="ru-RU" sz="1600" i="1">
                                                    <a:latin typeface="Cambria Math"/>
                                                  </a:rPr>
                                                </m:ctrlPr>
                                              </m:radPr>
                                              <m:deg/>
                                              <m:e>
                                                <m:r>
                                                  <a:rPr lang="en-US" sz="1600" i="1">
                                                    <a:latin typeface="Cambria Math"/>
                                                  </a:rPr>
                                                  <m:t>2</m:t>
                                                </m:r>
                                              </m:e>
                                            </m:rad>
                                            <m:r>
                                              <a:rPr lang="en-US" sz="1600" i="1">
                                                <a:latin typeface="Cambria Math"/>
                                              </a:rPr>
                                              <m:t>𝐿</m:t>
                                            </m:r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n-US" sz="1600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i="1">
                                                    <a:latin typeface="Cambria Math"/>
                                                  </a:rPr>
                                                  <m:t>𝑟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i="1">
                                                    <a:latin typeface="Cambria Math"/>
                                                  </a:rPr>
                                                  <m:t>0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d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𝐿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1600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6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m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n-US" sz="16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mr>
                                <m:mr>
                                  <m:e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m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n-US" sz="16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mr>
                                <m:mr>
                                  <m:e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</m:mr>
                                <m:mr>
                                  <m:e>
                                    <m:f>
                                      <m:fPr>
                                        <m:ctrlPr>
                                          <a:rPr lang="en-US" sz="1600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i="1">
                                            <a:latin typeface="Cambria Math"/>
                                            <a:ea typeface="Cambria Math"/>
                                          </a:rPr>
                                          <m:t>∆</m:t>
                                        </m:r>
                                        <m:r>
                                          <a:rPr lang="en-US" sz="1600" i="1">
                                            <a:latin typeface="Cambria Math"/>
                                            <a:ea typeface="Cambria Math"/>
                                          </a:rPr>
                                          <m:t>𝑀</m:t>
                                        </m:r>
                                      </m:num>
                                      <m:den>
                                        <m:r>
                                          <a:rPr lang="en-US" sz="1600" i="1">
                                            <a:latin typeface="Cambria Math"/>
                                            <a:ea typeface="Cambria Math"/>
                                          </a:rPr>
                                          <m:t>𝑀</m:t>
                                        </m:r>
                                      </m:den>
                                    </m:f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sz="1600" b="0" i="1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  <a:p>
                <a:pPr lvl="0" algn="ctr"/>
                <a:endParaRPr lang="en-US" sz="1600" dirty="0" smtClean="0"/>
              </a:p>
              <a:p>
                <a:pPr lvl="0" algn="ctr"/>
                <a:endParaRPr lang="en-US" sz="1600" b="1" dirty="0" smtClean="0">
                  <a:solidFill>
                    <a:srgbClr val="00B050"/>
                  </a:solidFill>
                </a:endParaRPr>
              </a:p>
              <a:p>
                <a:pPr lvl="0" algn="ctr"/>
                <a:r>
                  <a:rPr lang="en-US" sz="1600" b="1" dirty="0" smtClean="0">
                    <a:solidFill>
                      <a:srgbClr val="00B050"/>
                    </a:solidFill>
                  </a:rPr>
                  <a:t>Motion is uncoupled</a:t>
                </a:r>
              </a:p>
              <a:p>
                <a:pPr lvl="0" algn="ctr"/>
                <a:endParaRPr lang="en-US" sz="1600" b="1" dirty="0">
                  <a:solidFill>
                    <a:srgbClr val="00B050"/>
                  </a:solidFill>
                </a:endParaRPr>
              </a:p>
              <a:p>
                <a:pPr lvl="0" algn="ctr"/>
                <a:r>
                  <a:rPr lang="en-US" sz="1600" b="1" dirty="0" smtClean="0"/>
                  <a:t>If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𝑀</m:t>
                        </m:r>
                      </m:num>
                      <m:den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𝑀</m:t>
                        </m:r>
                      </m:den>
                    </m:f>
                    <m:r>
                      <a:rPr lang="en-US" sz="1600" i="1" smtClean="0">
                        <a:latin typeface="Cambria Math"/>
                        <a:ea typeface="Cambria Math"/>
                      </a:rPr>
                      <m:t>≈</m:t>
                    </m:r>
                    <m:f>
                      <m:fPr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num>
                      <m:den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sz="1600" b="1" dirty="0" smtClean="0"/>
                  <a:t> then the matrix can be used for uncoupled </a:t>
                </a:r>
                <a:r>
                  <a:rPr lang="en-US" sz="1600" b="1" dirty="0" err="1" smtClean="0"/>
                  <a:t>Twiss</a:t>
                </a:r>
                <a:r>
                  <a:rPr lang="en-US" sz="1600" b="1" dirty="0" smtClean="0"/>
                  <a:t> simulations.</a:t>
                </a:r>
              </a:p>
            </p:txBody>
          </p:sp>
        </mc:Choice>
        <mc:Fallback xmlns="">
          <p:sp>
            <p:nvSpPr>
              <p:cNvPr id="8" name="Text 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1121740"/>
                <a:ext cx="8793360" cy="425731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834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381000" y="107950"/>
            <a:ext cx="8534400" cy="46196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Beam dynamics simulations</a:t>
            </a:r>
            <a:r>
              <a:rPr lang="ru-RU" dirty="0" smtClean="0"/>
              <a:t> 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0" name="Rectangle 47"/>
          <p:cNvSpPr>
            <a:spLocks noChangeArrowheads="1"/>
          </p:cNvSpPr>
          <p:nvPr/>
        </p:nvSpPr>
        <p:spPr bwMode="auto">
          <a:xfrm>
            <a:off x="2159617" y="548680"/>
            <a:ext cx="477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b="1" u="sng" dirty="0" smtClean="0"/>
              <a:t>Goals</a:t>
            </a:r>
            <a:endParaRPr lang="ru-RU" b="1" u="sng" dirty="0"/>
          </a:p>
        </p:txBody>
      </p:sp>
      <p:sp>
        <p:nvSpPr>
          <p:cNvPr id="5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6D7CF845-5761-4C97-9EFD-DBCEECA976EC}" type="slidenum">
              <a:rPr lang="ru-RU" sz="1400" smtClean="0">
                <a:solidFill>
                  <a:schemeClr val="tx1"/>
                </a:solidFill>
                <a:latin typeface="Arial" charset="0"/>
              </a:rPr>
              <a:pPr algn="r"/>
              <a:t>5</a:t>
            </a:fld>
            <a:endParaRPr lang="ru-RU" sz="14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Text Box 45"/>
          <p:cNvSpPr txBox="1">
            <a:spLocks noChangeArrowheads="1"/>
          </p:cNvSpPr>
          <p:nvPr/>
        </p:nvSpPr>
        <p:spPr bwMode="auto">
          <a:xfrm>
            <a:off x="381000" y="871048"/>
            <a:ext cx="85344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To provide simultaneous tracking of three charge states of ions: Au</a:t>
            </a:r>
            <a:r>
              <a:rPr lang="en-US" sz="1600" baseline="30000" dirty="0"/>
              <a:t>30+</a:t>
            </a:r>
            <a:r>
              <a:rPr lang="en-US" sz="1600" dirty="0"/>
              <a:t>, Au</a:t>
            </a:r>
            <a:r>
              <a:rPr lang="en-US" sz="1600" baseline="30000" dirty="0"/>
              <a:t>31+</a:t>
            </a:r>
            <a:r>
              <a:rPr lang="en-US" sz="1600" dirty="0"/>
              <a:t>, Au</a:t>
            </a:r>
            <a:r>
              <a:rPr lang="en-US" sz="1600" baseline="30000" dirty="0"/>
              <a:t>32</a:t>
            </a:r>
            <a:r>
              <a:rPr lang="en-US" sz="1600" baseline="30000" dirty="0" smtClean="0"/>
              <a:t>+</a:t>
            </a:r>
            <a:r>
              <a:rPr lang="en-US" sz="1600" dirty="0" smtClean="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Influence </a:t>
            </a:r>
            <a:r>
              <a:rPr lang="en-US" sz="1600" dirty="0"/>
              <a:t>of </a:t>
            </a:r>
            <a:r>
              <a:rPr lang="en-US" sz="1600" dirty="0" err="1"/>
              <a:t>debunching</a:t>
            </a:r>
            <a:r>
              <a:rPr lang="en-US" sz="1600" dirty="0"/>
              <a:t> on transverse dynamics should be taken into account.</a:t>
            </a:r>
            <a:endParaRPr lang="ru-RU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Chromatic aberrations should be taken into account.</a:t>
            </a:r>
            <a:endParaRPr lang="ru-RU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Ions of Au</a:t>
            </a:r>
            <a:r>
              <a:rPr lang="en-US" sz="1600" baseline="30000" dirty="0"/>
              <a:t>30+</a:t>
            </a:r>
            <a:r>
              <a:rPr lang="en-US" sz="1600" dirty="0"/>
              <a:t> and Au</a:t>
            </a:r>
            <a:r>
              <a:rPr lang="en-US" sz="1600" baseline="30000" dirty="0"/>
              <a:t>32+</a:t>
            </a:r>
            <a:r>
              <a:rPr lang="en-US" sz="1600" dirty="0"/>
              <a:t> should be collimated before the second dipole magnet.</a:t>
            </a:r>
            <a:endParaRPr lang="ru-RU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Space charge effects should be taken into account</a:t>
            </a:r>
            <a:r>
              <a:rPr lang="en-US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To define </a:t>
            </a:r>
            <a:r>
              <a:rPr lang="en-US" sz="1600" dirty="0" smtClean="0"/>
              <a:t>acceptances of the channel.</a:t>
            </a:r>
            <a:endParaRPr lang="ru-RU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To study flexibility of the channel tuning for different beam injection schemes.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To study flexibility of the channel tuning for </a:t>
            </a:r>
            <a:r>
              <a:rPr lang="en-US" sz="1600" dirty="0" smtClean="0"/>
              <a:t>different </a:t>
            </a:r>
            <a:r>
              <a:rPr lang="en-US" sz="1600" dirty="0" err="1" smtClean="0"/>
              <a:t>betatron</a:t>
            </a:r>
            <a:r>
              <a:rPr lang="en-US" sz="1600" dirty="0" smtClean="0"/>
              <a:t> tunes of the Booster.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To study flexibility of the channel tuning for </a:t>
            </a:r>
            <a:r>
              <a:rPr lang="en-US" sz="1600" dirty="0" smtClean="0"/>
              <a:t>different initial beam parameters.</a:t>
            </a:r>
            <a:endParaRPr lang="ru-RU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To study influence of alignment and field errors of the magnetic elements on the beam dynamics</a:t>
            </a:r>
            <a:r>
              <a:rPr lang="en-US" sz="1600" dirty="0" smtClean="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To define tolerances on </a:t>
            </a:r>
            <a:r>
              <a:rPr lang="en-US" sz="1600" dirty="0"/>
              <a:t>alignment and field errors of the magnetic </a:t>
            </a:r>
            <a:r>
              <a:rPr lang="en-US" sz="1600" dirty="0" smtClean="0"/>
              <a:t>elements.</a:t>
            </a:r>
            <a:endParaRPr lang="ru-RU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To </a:t>
            </a:r>
            <a:r>
              <a:rPr lang="en-US" sz="1600" dirty="0" smtClean="0"/>
              <a:t>simulate the process of the channel tuning by means of the </a:t>
            </a:r>
            <a:r>
              <a:rPr lang="en-US" sz="1600" dirty="0" err="1"/>
              <a:t>steerers</a:t>
            </a:r>
            <a:r>
              <a:rPr lang="en-US" sz="1600" dirty="0"/>
              <a:t> and the beam diagnostics devices</a:t>
            </a:r>
            <a:r>
              <a:rPr lang="en-US" sz="1600" dirty="0" smtClean="0"/>
              <a:t>.</a:t>
            </a:r>
            <a:endParaRPr lang="ru-RU" sz="1600" dirty="0"/>
          </a:p>
        </p:txBody>
      </p:sp>
      <p:sp>
        <p:nvSpPr>
          <p:cNvPr id="7" name="Rectangle 47"/>
          <p:cNvSpPr>
            <a:spLocks noChangeArrowheads="1"/>
          </p:cNvSpPr>
          <p:nvPr/>
        </p:nvSpPr>
        <p:spPr bwMode="auto">
          <a:xfrm>
            <a:off x="2164186" y="4382860"/>
            <a:ext cx="477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b="1" u="sng" dirty="0" smtClean="0"/>
              <a:t>Methods/models</a:t>
            </a:r>
            <a:endParaRPr lang="ru-RU" b="1" u="sng" dirty="0"/>
          </a:p>
        </p:txBody>
      </p:sp>
      <p:sp>
        <p:nvSpPr>
          <p:cNvPr id="8" name="Text Box 45"/>
          <p:cNvSpPr txBox="1">
            <a:spLocks noChangeArrowheads="1"/>
          </p:cNvSpPr>
          <p:nvPr/>
        </p:nvSpPr>
        <p:spPr bwMode="auto">
          <a:xfrm>
            <a:off x="393592" y="4699450"/>
            <a:ext cx="8534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2D </a:t>
            </a:r>
            <a:r>
              <a:rPr lang="en-US" sz="1600" dirty="0" err="1" smtClean="0"/>
              <a:t>Twiss</a:t>
            </a:r>
            <a:r>
              <a:rPr lang="en-US" sz="1600" dirty="0" smtClean="0"/>
              <a:t> simulations (</a:t>
            </a:r>
            <a:r>
              <a:rPr lang="en-US" sz="1600" b="1" dirty="0" smtClean="0">
                <a:solidFill>
                  <a:srgbClr val="00B050"/>
                </a:solidFill>
              </a:rPr>
              <a:t>MAD-X</a:t>
            </a:r>
            <a:r>
              <a:rPr lang="en-US" sz="1600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3D </a:t>
            </a:r>
            <a:r>
              <a:rPr lang="en-US" sz="1600" dirty="0" err="1" smtClean="0"/>
              <a:t>Twiss</a:t>
            </a:r>
            <a:r>
              <a:rPr lang="en-US" sz="1600" dirty="0" smtClean="0"/>
              <a:t>/</a:t>
            </a:r>
            <a:r>
              <a:rPr lang="en-US" sz="1600" dirty="0" err="1" smtClean="0"/>
              <a:t>r.m.s</a:t>
            </a:r>
            <a:r>
              <a:rPr lang="en-US" sz="1600" dirty="0" smtClean="0"/>
              <a:t>. simulations:</a:t>
            </a:r>
          </a:p>
          <a:p>
            <a:pPr marL="552450" indent="-285750">
              <a:buFont typeface="Courier New" panose="02070309020205020404" pitchFamily="49" charset="0"/>
              <a:buChar char="o"/>
            </a:pPr>
            <a:r>
              <a:rPr lang="en-US" sz="1600" dirty="0" smtClean="0"/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MAD-X</a:t>
            </a:r>
            <a:r>
              <a:rPr lang="en-US" sz="1600" dirty="0" smtClean="0">
                <a:solidFill>
                  <a:srgbClr val="FF0000"/>
                </a:solidFill>
              </a:rPr>
              <a:t>, </a:t>
            </a:r>
            <a:r>
              <a:rPr lang="en-US" sz="1600" b="1" dirty="0" smtClean="0">
                <a:solidFill>
                  <a:srgbClr val="FF0000"/>
                </a:solidFill>
              </a:rPr>
              <a:t>PTC module</a:t>
            </a:r>
            <a:r>
              <a:rPr lang="en-US" sz="1600" dirty="0" smtClean="0"/>
              <a:t> (no user-defined elements, no space charge);</a:t>
            </a:r>
          </a:p>
          <a:p>
            <a:pPr marL="552450" indent="-285750">
              <a:buFont typeface="Courier New" panose="02070309020205020404" pitchFamily="49" charset="0"/>
              <a:buChar char="o"/>
            </a:pPr>
            <a:r>
              <a:rPr lang="en-US" sz="1600" dirty="0" smtClean="0"/>
              <a:t> </a:t>
            </a:r>
            <a:r>
              <a:rPr lang="en-US" sz="1600" b="1" dirty="0" err="1" smtClean="0">
                <a:solidFill>
                  <a:srgbClr val="EF1903"/>
                </a:solidFill>
              </a:rPr>
              <a:t>TraceWin</a:t>
            </a:r>
            <a:r>
              <a:rPr lang="en-US" sz="1600" dirty="0" smtClean="0"/>
              <a:t> (two charge states of ions only);</a:t>
            </a:r>
          </a:p>
          <a:p>
            <a:pPr marL="552450" indent="-285750">
              <a:buFont typeface="Courier New" panose="02070309020205020404" pitchFamily="49" charset="0"/>
              <a:buChar char="o"/>
            </a:pPr>
            <a:r>
              <a:rPr lang="en-US" sz="1600" dirty="0" smtClean="0"/>
              <a:t> </a:t>
            </a:r>
            <a:r>
              <a:rPr lang="en-US" sz="1600" b="1" dirty="0" smtClean="0">
                <a:solidFill>
                  <a:srgbClr val="EF1903"/>
                </a:solidFill>
              </a:rPr>
              <a:t>MCIB</a:t>
            </a:r>
            <a:r>
              <a:rPr lang="en-US" sz="1600" dirty="0" smtClean="0"/>
              <a:t> (2D only);</a:t>
            </a:r>
          </a:p>
          <a:p>
            <a:pPr marL="552450" indent="-285750">
              <a:buFont typeface="Courier New" panose="02070309020205020404" pitchFamily="49" charset="0"/>
              <a:buChar char="o"/>
            </a:pPr>
            <a:r>
              <a:rPr lang="en-US" sz="1600" dirty="0" smtClean="0"/>
              <a:t> </a:t>
            </a:r>
            <a:r>
              <a:rPr lang="en-US" sz="1600" b="1" dirty="0" smtClean="0">
                <a:solidFill>
                  <a:srgbClr val="00B050"/>
                </a:solidFill>
              </a:rPr>
              <a:t>Own code</a:t>
            </a:r>
            <a:r>
              <a:rPr lang="en-US" sz="1600" dirty="0" smtClean="0"/>
              <a:t>. </a:t>
            </a:r>
            <a:endParaRPr lang="en-US" sz="16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00"/>
          <a:stretch/>
        </p:blipFill>
        <p:spPr bwMode="auto">
          <a:xfrm>
            <a:off x="381000" y="6410061"/>
            <a:ext cx="2200275" cy="44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626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381000" y="107950"/>
            <a:ext cx="8534400" cy="46196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Mathematical models</a:t>
            </a:r>
            <a:r>
              <a:rPr lang="ru-RU" dirty="0" smtClean="0"/>
              <a:t> 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0" name="Rectangle 47"/>
          <p:cNvSpPr>
            <a:spLocks noChangeArrowheads="1"/>
          </p:cNvSpPr>
          <p:nvPr/>
        </p:nvSpPr>
        <p:spPr bwMode="auto">
          <a:xfrm>
            <a:off x="2159617" y="727800"/>
            <a:ext cx="477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b="1" u="sng" dirty="0" smtClean="0"/>
              <a:t>Electrostatic cylindrical deflector</a:t>
            </a:r>
            <a:endParaRPr lang="ru-RU" b="1" u="sng" dirty="0"/>
          </a:p>
        </p:txBody>
      </p:sp>
      <p:sp>
        <p:nvSpPr>
          <p:cNvPr id="5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6D7CF845-5761-4C97-9EFD-DBCEECA976EC}" type="slidenum">
              <a:rPr lang="ru-RU" sz="1400" smtClean="0">
                <a:solidFill>
                  <a:schemeClr val="tx1"/>
                </a:solidFill>
                <a:latin typeface="Arial" charset="0"/>
              </a:rPr>
              <a:pPr algn="r"/>
              <a:t>50</a:t>
            </a:fld>
            <a:endParaRPr lang="ru-RU" sz="140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00"/>
          <a:stretch/>
        </p:blipFill>
        <p:spPr bwMode="auto">
          <a:xfrm>
            <a:off x="381000" y="6410061"/>
            <a:ext cx="2200275" cy="44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 Box 45"/>
              <p:cNvSpPr txBox="1">
                <a:spLocks noChangeArrowheads="1"/>
              </p:cNvSpPr>
              <p:nvPr/>
            </p:nvSpPr>
            <p:spPr bwMode="auto">
              <a:xfrm>
                <a:off x="251520" y="1121740"/>
                <a:ext cx="8793360" cy="5115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1600" b="1" dirty="0" smtClean="0"/>
                  <a:t>Linearized angular momentum: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1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1600" b="1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1600" b="1" i="1">
                            <a:latin typeface="Cambria Math"/>
                            <a:ea typeface="Cambria Math"/>
                          </a:rPr>
                          <m:t>𝑴</m:t>
                        </m:r>
                      </m:num>
                      <m:den>
                        <m:r>
                          <a:rPr lang="en-US" sz="1600" b="1" i="1">
                            <a:latin typeface="Cambria Math"/>
                            <a:ea typeface="Cambria Math"/>
                          </a:rPr>
                          <m:t>𝑴</m:t>
                        </m:r>
                      </m:den>
                    </m:f>
                    <m:r>
                      <a:rPr lang="en-US" sz="1600" b="1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1600" b="1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1600" b="1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1600" b="1" i="1" smtClean="0">
                            <a:latin typeface="Cambria Math"/>
                            <a:ea typeface="Cambria Math"/>
                          </a:rPr>
                          <m:t>𝒑</m:t>
                        </m:r>
                      </m:num>
                      <m:den>
                        <m:r>
                          <a:rPr lang="en-US" sz="1600" b="1" i="1" smtClean="0">
                            <a:latin typeface="Cambria Math"/>
                            <a:ea typeface="Cambria Math"/>
                          </a:rPr>
                          <m:t>𝒑</m:t>
                        </m:r>
                      </m:den>
                    </m:f>
                    <m:r>
                      <a:rPr lang="en-US" sz="1600" b="1" i="1" smtClean="0"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US" sz="1600" b="1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1600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</m:num>
                      <m:den>
                        <m:sSub>
                          <m:sSubPr>
                            <m:ctrlPr>
                              <a:rPr lang="en-US" sz="1600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latin typeface="Cambria Math"/>
                                <a:ea typeface="Cambria Math"/>
                              </a:rPr>
                              <m:t>𝒓</m:t>
                            </m:r>
                          </m:e>
                          <m:sub>
                            <m:r>
                              <a:rPr lang="en-US" sz="1600" b="1" i="1" smtClean="0">
                                <a:latin typeface="Cambria Math"/>
                                <a:ea typeface="Cambria Math"/>
                              </a:rPr>
                              <m:t>𝟎</m:t>
                            </m:r>
                          </m:sub>
                        </m:sSub>
                      </m:den>
                    </m:f>
                    <m:r>
                      <a:rPr lang="en-US" sz="1600" b="1" i="1" smtClean="0">
                        <a:latin typeface="Cambria Math"/>
                        <a:ea typeface="Cambria Math"/>
                      </a:rPr>
                      <m:t>   ⇒</m:t>
                    </m:r>
                  </m:oMath>
                </a14:m>
                <a:endParaRPr lang="en-US" sz="1600" b="1" dirty="0" smtClean="0"/>
              </a:p>
              <a:p>
                <a:pPr lvl="0" algn="ctr"/>
                <a:endParaRPr lang="en-US" sz="1600" b="1" dirty="0"/>
              </a:p>
              <a:p>
                <a:pPr lvl="0" algn="ctr"/>
                <a:r>
                  <a:rPr lang="en-US" sz="1600" b="1" dirty="0" smtClean="0"/>
                  <a:t>6x6 transfer matrix (for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1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1600" b="1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1600" b="1" i="1" smtClean="0">
                            <a:latin typeface="Cambria Math"/>
                            <a:ea typeface="Cambria Math"/>
                          </a:rPr>
                          <m:t>𝒑</m:t>
                        </m:r>
                      </m:num>
                      <m:den>
                        <m:r>
                          <a:rPr lang="en-US" sz="1600" b="1" i="1" smtClean="0">
                            <a:latin typeface="Cambria Math"/>
                            <a:ea typeface="Cambria Math"/>
                          </a:rPr>
                          <m:t>𝒑</m:t>
                        </m:r>
                      </m:den>
                    </m:f>
                  </m:oMath>
                </a14:m>
                <a:r>
                  <a:rPr lang="en-US" sz="1600" b="1" dirty="0" smtClean="0"/>
                  <a:t> as a phase coordinate)</a:t>
                </a:r>
              </a:p>
              <a:p>
                <a:pPr lvl="0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600" b="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m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n-US" sz="16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b="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1600" b="0" i="1"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mr>
                                <m:mr>
                                  <m:e>
                                    <m:r>
                                      <a:rPr lang="en-US" sz="1600" b="0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m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n-US" sz="16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b="0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en-US" sz="1600" b="0" i="1"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mr>
                                <m:m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</m:mr>
                                <m:mr>
                                  <m:e>
                                    <m:f>
                                      <m:fPr>
                                        <m:ctrlPr>
                                          <a:rPr lang="en-US" sz="1600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b="0" i="1">
                                            <a:latin typeface="Cambria Math"/>
                                            <a:ea typeface="Cambria Math"/>
                                          </a:rPr>
                                          <m:t>∆</m:t>
                                        </m:r>
                                        <m:r>
                                          <a:rPr lang="en-US" sz="16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𝑝</m:t>
                                        </m:r>
                                      </m:num>
                                      <m:den>
                                        <m:r>
                                          <a:rPr lang="en-US" sz="16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𝑝</m:t>
                                        </m:r>
                                      </m:den>
                                    </m:f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sz="1600" b="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600" b="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ru-RU" sz="16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ru-RU" sz="1600" i="1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60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  <m:func>
                                  <m:funcPr>
                                    <m:ctrlPr>
                                      <a:rPr lang="ru-RU" sz="16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𝑠</m:t>
                                    </m:r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𝑖𝑛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16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600" i="1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ad>
                                              <m:radPr>
                                                <m:degHide m:val="on"/>
                                                <m:ctrlPr>
                                                  <a:rPr lang="ru-RU" sz="1600" i="1">
                                                    <a:latin typeface="Cambria Math"/>
                                                  </a:rPr>
                                                </m:ctrlPr>
                                              </m:radPr>
                                              <m:deg/>
                                              <m:e>
                                                <m:r>
                                                  <a:rPr lang="en-US" sz="1600" i="1">
                                                    <a:latin typeface="Cambria Math"/>
                                                  </a:rPr>
                                                  <m:t>2</m:t>
                                                </m:r>
                                              </m:e>
                                            </m:rad>
                                            <m:r>
                                              <a:rPr lang="en-US" sz="1600" i="1">
                                                <a:latin typeface="Cambria Math"/>
                                              </a:rPr>
                                              <m:t>𝐿</m:t>
                                            </m:r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n-US" sz="1600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i="1">
                                                    <a:latin typeface="Cambria Math"/>
                                                  </a:rPr>
                                                  <m:t>𝑟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i="1">
                                                    <a:latin typeface="Cambria Math"/>
                                                  </a:rPr>
                                                  <m:t>0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US" sz="1600" b="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1−</m:t>
                                    </m:r>
                                    <m:func>
                                      <m:funcPr>
                                        <m:ctrlPr>
                                          <a:rPr lang="ru-RU" sz="1600" i="1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𝑐𝑜𝑠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sz="1600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sz="1600" i="1">
                                                    <a:latin typeface="Cambria Math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ad>
                                                  <m:radPr>
                                                    <m:degHide m:val="on"/>
                                                    <m:ctrlPr>
                                                      <a:rPr lang="ru-RU" sz="1600" i="1">
                                                        <a:latin typeface="Cambria Math"/>
                                                      </a:rPr>
                                                    </m:ctrlPr>
                                                  </m:radPr>
                                                  <m:deg/>
                                                  <m:e>
                                                    <m:r>
                                                      <a:rPr lang="en-US" sz="1600" i="1">
                                                        <a:latin typeface="Cambria Math"/>
                                                      </a:rPr>
                                                      <m:t>2</m:t>
                                                    </m:r>
                                                  </m:e>
                                                </m:rad>
                                                <m:r>
                                                  <a:rPr lang="en-US" sz="1600" i="1">
                                                    <a:latin typeface="Cambria Math"/>
                                                  </a:rPr>
                                                  <m:t>𝐿</m:t>
                                                </m:r>
                                              </m:num>
                                              <m:den>
                                                <m:sSub>
                                                  <m:sSubPr>
                                                    <m:ctrlPr>
                                                      <a:rPr lang="en-US" sz="1600" i="1">
                                                        <a:latin typeface="Cambria Math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600" i="1">
                                                        <a:latin typeface="Cambria Math"/>
                                                      </a:rPr>
                                                      <m:t>𝑟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600" i="1">
                                                        <a:latin typeface="Cambria Math"/>
                                                      </a:rPr>
                                                      <m:t>0</m:t>
                                                    </m:r>
                                                  </m:sub>
                                                </m:sSub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func>
                                  <m:funcPr>
                                    <m:ctrlPr>
                                      <a:rPr lang="ru-RU" sz="16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𝑐𝑜𝑠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16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600" i="1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ad>
                                              <m:radPr>
                                                <m:degHide m:val="on"/>
                                                <m:ctrlPr>
                                                  <a:rPr lang="ru-RU" sz="1600" i="1">
                                                    <a:latin typeface="Cambria Math"/>
                                                  </a:rPr>
                                                </m:ctrlPr>
                                              </m:radPr>
                                              <m:deg/>
                                              <m:e>
                                                <m:r>
                                                  <a:rPr lang="en-US" sz="1600" i="1">
                                                    <a:latin typeface="Cambria Math"/>
                                                  </a:rPr>
                                                  <m:t>2</m:t>
                                                </m:r>
                                              </m:e>
                                            </m:rad>
                                            <m:r>
                                              <a:rPr lang="en-US" sz="1600" i="1">
                                                <a:latin typeface="Cambria Math"/>
                                              </a:rPr>
                                              <m:t>𝐿</m:t>
                                            </m:r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n-US" sz="1600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i="1">
                                                    <a:latin typeface="Cambria Math"/>
                                                  </a:rPr>
                                                  <m:t>𝑟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i="1">
                                                    <a:latin typeface="Cambria Math"/>
                                                  </a:rPr>
                                                  <m:t>0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US" sz="1600" b="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rad>
                                <m:func>
                                  <m:funcPr>
                                    <m:ctrlPr>
                                      <a:rPr lang="ru-RU" sz="16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𝑠𝑖𝑛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16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600" i="1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ad>
                                              <m:radPr>
                                                <m:degHide m:val="on"/>
                                                <m:ctrlPr>
                                                  <a:rPr lang="ru-RU" sz="1600" i="1">
                                                    <a:latin typeface="Cambria Math"/>
                                                  </a:rPr>
                                                </m:ctrlPr>
                                              </m:radPr>
                                              <m:deg/>
                                              <m:e>
                                                <m:r>
                                                  <a:rPr lang="en-US" sz="1600" i="1">
                                                    <a:latin typeface="Cambria Math"/>
                                                  </a:rPr>
                                                  <m:t>2</m:t>
                                                </m:r>
                                              </m:e>
                                            </m:rad>
                                            <m:r>
                                              <a:rPr lang="en-US" sz="1600" i="1">
                                                <a:latin typeface="Cambria Math"/>
                                              </a:rPr>
                                              <m:t>𝐿</m:t>
                                            </m:r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n-US" sz="1600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i="1">
                                                    <a:latin typeface="Cambria Math"/>
                                                  </a:rPr>
                                                  <m:t>𝑟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i="1">
                                                    <a:latin typeface="Cambria Math"/>
                                                  </a:rPr>
                                                  <m:t>0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a:rPr lang="en-US" sz="1600" b="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i="1" smtClean="0">
                                    <a:latin typeface="Cambria Math"/>
                                  </a:rPr>
                                  <m:t>𝐿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𝐿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i="1" smtClean="0">
                                        <a:latin typeface="Cambria Math"/>
                                      </a:rPr>
                                      <m:t>1−</m:t>
                                    </m:r>
                                    <m:func>
                                      <m:funcPr>
                                        <m:ctrlPr>
                                          <a:rPr lang="ru-RU" sz="1600" i="1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𝑐𝑜𝑠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sz="1600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sz="1600" i="1">
                                                    <a:latin typeface="Cambria Math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ad>
                                                  <m:radPr>
                                                    <m:degHide m:val="on"/>
                                                    <m:ctrlPr>
                                                      <a:rPr lang="ru-RU" sz="1600" i="1">
                                                        <a:latin typeface="Cambria Math"/>
                                                      </a:rPr>
                                                    </m:ctrlPr>
                                                  </m:radPr>
                                                  <m:deg/>
                                                  <m:e>
                                                    <m:r>
                                                      <a:rPr lang="en-US" sz="1600" i="1">
                                                        <a:latin typeface="Cambria Math"/>
                                                      </a:rPr>
                                                      <m:t>2</m:t>
                                                    </m:r>
                                                  </m:e>
                                                </m:rad>
                                                <m:r>
                                                  <a:rPr lang="en-US" sz="1600" i="1">
                                                    <a:latin typeface="Cambria Math"/>
                                                  </a:rPr>
                                                  <m:t>𝐿</m:t>
                                                </m:r>
                                              </m:num>
                                              <m:den>
                                                <m:sSub>
                                                  <m:sSubPr>
                                                    <m:ctrlPr>
                                                      <a:rPr lang="en-US" sz="1600" i="1">
                                                        <a:latin typeface="Cambria Math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600" i="1">
                                                        <a:latin typeface="Cambria Math"/>
                                                      </a:rPr>
                                                      <m:t>𝑟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600" i="1">
                                                        <a:latin typeface="Cambria Math"/>
                                                      </a:rPr>
                                                      <m:t>0</m:t>
                                                    </m:r>
                                                  </m:sub>
                                                </m:sSub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ru-RU" sz="1600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rad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ru-RU" sz="16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𝑠𝑖𝑛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16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600" i="1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ad>
                                              <m:radPr>
                                                <m:degHide m:val="on"/>
                                                <m:ctrlPr>
                                                  <a:rPr lang="ru-RU" sz="1600" i="1">
                                                    <a:latin typeface="Cambria Math"/>
                                                  </a:rPr>
                                                </m:ctrlPr>
                                              </m:radPr>
                                              <m:deg/>
                                              <m:e>
                                                <m:r>
                                                  <a:rPr lang="en-US" sz="1600" i="1">
                                                    <a:latin typeface="Cambria Math"/>
                                                  </a:rPr>
                                                  <m:t>2</m:t>
                                                </m:r>
                                              </m:e>
                                            </m:rad>
                                            <m:r>
                                              <a:rPr lang="en-US" sz="1600" i="1">
                                                <a:latin typeface="Cambria Math"/>
                                              </a:rPr>
                                              <m:t>𝐿</m:t>
                                            </m:r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n-US" sz="1600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i="1">
                                                    <a:latin typeface="Cambria Math"/>
                                                  </a:rPr>
                                                  <m:t>𝑟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i="1">
                                                    <a:latin typeface="Cambria Math"/>
                                                  </a:rPr>
                                                  <m:t>0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d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𝐿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ru-RU" sz="16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ru-RU" sz="1600" i="1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  <m:func>
                                  <m:funcPr>
                                    <m:ctrlPr>
                                      <a:rPr lang="ru-RU" sz="16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𝑠𝑖𝑛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16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600" i="1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ad>
                                              <m:radPr>
                                                <m:degHide m:val="on"/>
                                                <m:ctrlPr>
                                                  <a:rPr lang="ru-RU" sz="1600" i="1">
                                                    <a:latin typeface="Cambria Math"/>
                                                  </a:rPr>
                                                </m:ctrlPr>
                                              </m:radPr>
                                              <m:deg/>
                                              <m:e>
                                                <m:r>
                                                  <a:rPr lang="en-US" sz="1600" i="1">
                                                    <a:latin typeface="Cambria Math"/>
                                                  </a:rPr>
                                                  <m:t>2</m:t>
                                                </m:r>
                                              </m:e>
                                            </m:rad>
                                            <m:r>
                                              <a:rPr lang="en-US" sz="1600" i="1">
                                                <a:latin typeface="Cambria Math"/>
                                              </a:rPr>
                                              <m:t>𝐿</m:t>
                                            </m:r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n-US" sz="1600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i="1">
                                                    <a:latin typeface="Cambria Math"/>
                                                  </a:rPr>
                                                  <m:t>𝑟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i="1">
                                                    <a:latin typeface="Cambria Math"/>
                                                  </a:rPr>
                                                  <m:t>0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func>
                                  <m:funcPr>
                                    <m:ctrlPr>
                                      <a:rPr lang="ru-RU" sz="16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𝑐𝑜𝑠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16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600" i="1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ad>
                                              <m:radPr>
                                                <m:degHide m:val="on"/>
                                                <m:ctrlPr>
                                                  <a:rPr lang="ru-RU" sz="1600" i="1">
                                                    <a:latin typeface="Cambria Math"/>
                                                  </a:rPr>
                                                </m:ctrlPr>
                                              </m:radPr>
                                              <m:deg/>
                                              <m:e>
                                                <m:r>
                                                  <a:rPr lang="en-US" sz="1600" i="1">
                                                    <a:latin typeface="Cambria Math"/>
                                                  </a:rPr>
                                                  <m:t>2</m:t>
                                                </m:r>
                                              </m:e>
                                            </m:rad>
                                            <m:r>
                                              <a:rPr lang="en-US" sz="1600" i="1">
                                                <a:latin typeface="Cambria Math"/>
                                              </a:rPr>
                                              <m:t>𝐿</m:t>
                                            </m:r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n-US" sz="1600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i="1">
                                                    <a:latin typeface="Cambria Math"/>
                                                  </a:rPr>
                                                  <m:t>𝑟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i="1">
                                                    <a:latin typeface="Cambria Math"/>
                                                  </a:rPr>
                                                  <m:t>0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</m:e>
                            </m:mr>
                          </m:m>
                        </m:e>
                      </m:d>
                      <m:r>
                        <a:rPr lang="en-US" sz="1600" b="0" i="1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1600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6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m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n-US" sz="16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mr>
                                <m:mr>
                                  <m:e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m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n-US" sz="16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mr>
                                <m:mr>
                                  <m:e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</m:mr>
                                <m:mr>
                                  <m:e>
                                    <m:f>
                                      <m:fPr>
                                        <m:ctrlPr>
                                          <a:rPr lang="en-US" sz="1600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i="1">
                                            <a:latin typeface="Cambria Math"/>
                                            <a:ea typeface="Cambria Math"/>
                                          </a:rPr>
                                          <m:t>∆</m:t>
                                        </m:r>
                                        <m:r>
                                          <a:rPr lang="en-US" sz="16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𝑝</m:t>
                                        </m:r>
                                      </m:num>
                                      <m:den>
                                        <m:r>
                                          <a:rPr lang="en-US" sz="16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𝑝</m:t>
                                        </m:r>
                                      </m:den>
                                    </m:f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sz="1600" b="0" i="1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  <a:p>
                <a:pPr lvl="0" algn="ctr"/>
                <a:endParaRPr lang="en-US" sz="1600" dirty="0" smtClean="0"/>
              </a:p>
              <a:p>
                <a:pPr lvl="0" algn="ctr"/>
                <a:r>
                  <a:rPr lang="en-US" sz="1600" b="1" dirty="0" smtClean="0">
                    <a:solidFill>
                      <a:srgbClr val="FF0000"/>
                    </a:solidFill>
                  </a:rPr>
                  <a:t>Longitudinal-transverse coupling!!!</a:t>
                </a:r>
                <a:endParaRPr lang="en-US" sz="1600" b="1" dirty="0">
                  <a:solidFill>
                    <a:srgbClr val="FF0000"/>
                  </a:solidFill>
                </a:endParaRPr>
              </a:p>
              <a:p>
                <a:pPr lvl="0" algn="ctr"/>
                <a:endParaRPr lang="en-US" sz="1600" b="1" dirty="0">
                  <a:solidFill>
                    <a:srgbClr val="00B050"/>
                  </a:solidFill>
                </a:endParaRPr>
              </a:p>
              <a:p>
                <a:pPr lvl="0" algn="ctr"/>
                <a:r>
                  <a:rPr lang="en-US" sz="1600" b="1" dirty="0" smtClean="0"/>
                  <a:t>The </a:t>
                </a:r>
                <a:r>
                  <a:rPr lang="en-US" sz="1600" b="1" dirty="0"/>
                  <a:t>matrix can be used for </a:t>
                </a:r>
                <a:r>
                  <a:rPr lang="en-US" sz="1600" b="1" dirty="0" smtClean="0"/>
                  <a:t>coupled 3D </a:t>
                </a:r>
                <a:r>
                  <a:rPr lang="en-US" sz="1600" b="1" dirty="0" err="1" smtClean="0"/>
                  <a:t>r.m.s</a:t>
                </a:r>
                <a:r>
                  <a:rPr lang="en-US" sz="1600" b="1" dirty="0" smtClean="0"/>
                  <a:t>. </a:t>
                </a:r>
                <a:r>
                  <a:rPr lang="en-US" sz="1600" b="1" dirty="0"/>
                  <a:t>simulations</a:t>
                </a:r>
                <a:r>
                  <a:rPr lang="en-US" sz="1600" b="1" dirty="0" smtClean="0"/>
                  <a:t>.</a:t>
                </a:r>
                <a:endParaRPr lang="en-US" sz="1600" b="1" dirty="0"/>
              </a:p>
            </p:txBody>
          </p:sp>
        </mc:Choice>
        <mc:Fallback>
          <p:sp>
            <p:nvSpPr>
              <p:cNvPr id="8" name="Text 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1121740"/>
                <a:ext cx="8793360" cy="511595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306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7"/>
          <a:stretch/>
        </p:blipFill>
        <p:spPr>
          <a:xfrm>
            <a:off x="4547217" y="1097410"/>
            <a:ext cx="4217026" cy="360724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6"/>
          <a:stretch/>
        </p:blipFill>
        <p:spPr>
          <a:xfrm>
            <a:off x="467544" y="1097410"/>
            <a:ext cx="4166217" cy="360724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381000" y="107950"/>
            <a:ext cx="8534400" cy="46196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Tuning simulations (example 2)</a:t>
            </a:r>
            <a:r>
              <a:rPr lang="ru-RU" dirty="0" smtClean="0"/>
              <a:t> 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0" name="Rectangle 47"/>
          <p:cNvSpPr>
            <a:spLocks noChangeArrowheads="1"/>
          </p:cNvSpPr>
          <p:nvPr/>
        </p:nvSpPr>
        <p:spPr bwMode="auto">
          <a:xfrm>
            <a:off x="1426090" y="728078"/>
            <a:ext cx="62422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b="1" u="sng" dirty="0" smtClean="0"/>
              <a:t>Initial state</a:t>
            </a:r>
            <a:endParaRPr lang="ru-RU" b="1" u="sng" dirty="0"/>
          </a:p>
        </p:txBody>
      </p:sp>
      <p:sp>
        <p:nvSpPr>
          <p:cNvPr id="5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6D7CF845-5761-4C97-9EFD-DBCEECA976EC}" type="slidenum">
              <a:rPr lang="ru-RU" sz="1400" smtClean="0">
                <a:solidFill>
                  <a:schemeClr val="tx1"/>
                </a:solidFill>
                <a:latin typeface="Arial" charset="0"/>
              </a:rPr>
              <a:pPr algn="r"/>
              <a:t>51</a:t>
            </a:fld>
            <a:endParaRPr lang="ru-RU" sz="140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00"/>
          <a:stretch/>
        </p:blipFill>
        <p:spPr bwMode="auto">
          <a:xfrm>
            <a:off x="381000" y="6410061"/>
            <a:ext cx="2200275" cy="44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129422"/>
              </p:ext>
            </p:extLst>
          </p:nvPr>
        </p:nvGraphicFramePr>
        <p:xfrm>
          <a:off x="448494" y="4840168"/>
          <a:ext cx="3976218" cy="1620000"/>
        </p:xfrm>
        <a:graphic>
          <a:graphicData uri="http://schemas.openxmlformats.org/drawingml/2006/table">
            <a:tbl>
              <a:tblPr firstCol="1" bandRow="1">
                <a:tableStyleId>{21E4AEA4-8DFA-4A89-87EB-49C32662AFE0}</a:tableStyleId>
              </a:tblPr>
              <a:tblGrid>
                <a:gridCol w="1988109"/>
                <a:gridCol w="1988109"/>
              </a:tblGrid>
              <a:tr h="3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Beam current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FCT1, FC1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100</a:t>
                      </a:r>
                      <a:r>
                        <a:rPr lang="ru-RU" sz="1200" dirty="0" smtClean="0">
                          <a:effectLst/>
                        </a:rPr>
                        <a:t>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FC2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~95</a:t>
                      </a:r>
                      <a:r>
                        <a:rPr lang="ru-RU" sz="1200" dirty="0" smtClean="0">
                          <a:effectLst/>
                        </a:rPr>
                        <a:t>%</a:t>
                      </a:r>
                      <a:endParaRPr lang="en-US" sz="1200" dirty="0" smtClean="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FC3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~40%</a:t>
                      </a:r>
                    </a:p>
                  </a:txBody>
                  <a:tcPr marL="68580" marR="68580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FCT2,</a:t>
                      </a:r>
                      <a:r>
                        <a:rPr lang="en-US" sz="1100" baseline="0" dirty="0" smtClean="0">
                          <a:effectLst/>
                        </a:rPr>
                        <a:t> FCT3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&lt;10%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198572"/>
              </p:ext>
            </p:extLst>
          </p:nvPr>
        </p:nvGraphicFramePr>
        <p:xfrm>
          <a:off x="4844254" y="4850110"/>
          <a:ext cx="3919988" cy="1345190"/>
        </p:xfrm>
        <a:graphic>
          <a:graphicData uri="http://schemas.openxmlformats.org/drawingml/2006/table">
            <a:tbl>
              <a:tblPr firstCol="1" bandRow="1">
                <a:tableStyleId>{21E4AEA4-8DFA-4A89-87EB-49C32662AFE0}</a:tableStyleId>
              </a:tblPr>
              <a:tblGrid>
                <a:gridCol w="2104010"/>
                <a:gridCol w="1815978"/>
              </a:tblGrid>
              <a:tr h="3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Sigma of errors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Dipole long. shift, mm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Dipole rotation, </a:t>
                      </a:r>
                      <a:r>
                        <a:rPr lang="en-US" sz="1100" dirty="0" err="1" smtClean="0">
                          <a:effectLst/>
                        </a:rPr>
                        <a:t>mrad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7.5</a:t>
                      </a:r>
                    </a:p>
                  </a:txBody>
                  <a:tcPr marL="68580" marR="68580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effectLst/>
                        </a:rPr>
                        <a:t>Quadrupole</a:t>
                      </a:r>
                      <a:r>
                        <a:rPr lang="en-US" sz="1100" baseline="0" dirty="0" smtClean="0">
                          <a:effectLst/>
                        </a:rPr>
                        <a:t> transverse shift, mm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372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4"/>
          <a:stretch/>
        </p:blipFill>
        <p:spPr>
          <a:xfrm>
            <a:off x="4619016" y="1094347"/>
            <a:ext cx="4145224" cy="36137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5"/>
          <a:stretch/>
        </p:blipFill>
        <p:spPr>
          <a:xfrm>
            <a:off x="467544" y="1097410"/>
            <a:ext cx="4151472" cy="36107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381000" y="107950"/>
            <a:ext cx="8534400" cy="46196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Tuning simulations (example 2)</a:t>
            </a:r>
            <a:r>
              <a:rPr lang="ru-RU" dirty="0" smtClean="0"/>
              <a:t> 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0" name="Rectangle 47"/>
          <p:cNvSpPr>
            <a:spLocks noChangeArrowheads="1"/>
          </p:cNvSpPr>
          <p:nvPr/>
        </p:nvSpPr>
        <p:spPr bwMode="auto">
          <a:xfrm>
            <a:off x="57938" y="728078"/>
            <a:ext cx="89785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b="1" u="sng" dirty="0" smtClean="0"/>
              <a:t>Iterations 1-3 (tuning of Q1-Q5, correction by CM1-CM2, collimation)</a:t>
            </a:r>
            <a:endParaRPr lang="ru-RU" b="1" u="sng" dirty="0"/>
          </a:p>
        </p:txBody>
      </p:sp>
      <p:sp>
        <p:nvSpPr>
          <p:cNvPr id="5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6D7CF845-5761-4C97-9EFD-DBCEECA976EC}" type="slidenum">
              <a:rPr lang="ru-RU" sz="1400" smtClean="0">
                <a:solidFill>
                  <a:schemeClr val="tx1"/>
                </a:solidFill>
                <a:latin typeface="Arial" charset="0"/>
              </a:rPr>
              <a:pPr algn="r"/>
              <a:t>52</a:t>
            </a:fld>
            <a:endParaRPr lang="ru-RU" sz="140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00"/>
          <a:stretch/>
        </p:blipFill>
        <p:spPr bwMode="auto">
          <a:xfrm>
            <a:off x="381000" y="6410061"/>
            <a:ext cx="2200275" cy="44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09"/>
          <a:stretch/>
        </p:blipFill>
        <p:spPr bwMode="auto">
          <a:xfrm>
            <a:off x="4687841" y="4850110"/>
            <a:ext cx="4079673" cy="8596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072491"/>
              </p:ext>
            </p:extLst>
          </p:nvPr>
        </p:nvGraphicFramePr>
        <p:xfrm>
          <a:off x="448494" y="4840168"/>
          <a:ext cx="3976218" cy="1296000"/>
        </p:xfrm>
        <a:graphic>
          <a:graphicData uri="http://schemas.openxmlformats.org/drawingml/2006/table">
            <a:tbl>
              <a:tblPr firstCol="1" bandRow="1">
                <a:tableStyleId>{21E4AEA4-8DFA-4A89-87EB-49C32662AFE0}</a:tableStyleId>
              </a:tblPr>
              <a:tblGrid>
                <a:gridCol w="1171178"/>
                <a:gridCol w="1512168"/>
                <a:gridCol w="1292872"/>
              </a:tblGrid>
              <a:tr h="32400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Beam position</a:t>
                      </a:r>
                      <a:r>
                        <a:rPr lang="en-US" sz="1100" baseline="0" dirty="0" smtClean="0">
                          <a:effectLst/>
                        </a:rPr>
                        <a:t> (X/Y) , mm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before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after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BPM1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9 / 3.5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7 / 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BPM2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effectLst/>
                        </a:rPr>
                        <a:t>12 / 8</a:t>
                      </a:r>
                      <a:endParaRPr lang="en-US" sz="1100" kern="1200" dirty="0" smtClean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effectLst/>
                        </a:rPr>
                        <a:t>0 / 0</a:t>
                      </a:r>
                      <a:endParaRPr lang="en-US" sz="1100" kern="1200" dirty="0" smtClean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1" name="Овал 10"/>
          <p:cNvSpPr/>
          <p:nvPr/>
        </p:nvSpPr>
        <p:spPr>
          <a:xfrm>
            <a:off x="5292080" y="5279917"/>
            <a:ext cx="835521" cy="218265"/>
          </a:xfrm>
          <a:prstGeom prst="ellipse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687441" y="5279917"/>
            <a:ext cx="288032" cy="218265"/>
          </a:xfrm>
          <a:prstGeom prst="ellipse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794723" y="5282158"/>
            <a:ext cx="288032" cy="218265"/>
          </a:xfrm>
          <a:prstGeom prst="ellipse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332687" y="5282158"/>
            <a:ext cx="288032" cy="218265"/>
          </a:xfrm>
          <a:prstGeom prst="ellipse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8062292" y="5282158"/>
            <a:ext cx="288032" cy="218265"/>
          </a:xfrm>
          <a:prstGeom prst="ellipse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30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/>
          <a:stretch/>
        </p:blipFill>
        <p:spPr>
          <a:xfrm>
            <a:off x="4619016" y="1091977"/>
            <a:ext cx="4148498" cy="36161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6"/>
          <a:stretch/>
        </p:blipFill>
        <p:spPr>
          <a:xfrm>
            <a:off x="467544" y="1096170"/>
            <a:ext cx="4155872" cy="36119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381000" y="107950"/>
            <a:ext cx="8534400" cy="46196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Tuning simulations (example 2)</a:t>
            </a:r>
            <a:r>
              <a:rPr lang="ru-RU" dirty="0" smtClean="0"/>
              <a:t> 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0" name="Rectangle 47"/>
          <p:cNvSpPr>
            <a:spLocks noChangeArrowheads="1"/>
          </p:cNvSpPr>
          <p:nvPr/>
        </p:nvSpPr>
        <p:spPr bwMode="auto">
          <a:xfrm>
            <a:off x="1426090" y="728078"/>
            <a:ext cx="62422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b="1" u="sng" dirty="0" smtClean="0"/>
              <a:t>Iterations 4-5 (correction by CM3-CM5)</a:t>
            </a:r>
            <a:endParaRPr lang="ru-RU" b="1" u="sng" dirty="0"/>
          </a:p>
        </p:txBody>
      </p:sp>
      <p:sp>
        <p:nvSpPr>
          <p:cNvPr id="5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6D7CF845-5761-4C97-9EFD-DBCEECA976EC}" type="slidenum">
              <a:rPr lang="ru-RU" sz="1400" smtClean="0">
                <a:solidFill>
                  <a:schemeClr val="tx1"/>
                </a:solidFill>
                <a:latin typeface="Arial" charset="0"/>
              </a:rPr>
              <a:pPr algn="r"/>
              <a:t>53</a:t>
            </a:fld>
            <a:endParaRPr lang="ru-RU" sz="140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00"/>
          <a:stretch/>
        </p:blipFill>
        <p:spPr bwMode="auto">
          <a:xfrm>
            <a:off x="381000" y="6410061"/>
            <a:ext cx="2200275" cy="44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09"/>
          <a:stretch/>
        </p:blipFill>
        <p:spPr bwMode="auto">
          <a:xfrm>
            <a:off x="4687841" y="4850110"/>
            <a:ext cx="4079673" cy="8596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760304"/>
              </p:ext>
            </p:extLst>
          </p:nvPr>
        </p:nvGraphicFramePr>
        <p:xfrm>
          <a:off x="448494" y="4840168"/>
          <a:ext cx="3976218" cy="1296000"/>
        </p:xfrm>
        <a:graphic>
          <a:graphicData uri="http://schemas.openxmlformats.org/drawingml/2006/table">
            <a:tbl>
              <a:tblPr firstCol="1" bandRow="1">
                <a:tableStyleId>{21E4AEA4-8DFA-4A89-87EB-49C32662AFE0}</a:tableStyleId>
              </a:tblPr>
              <a:tblGrid>
                <a:gridCol w="1171178"/>
                <a:gridCol w="1512168"/>
                <a:gridCol w="1292872"/>
              </a:tblGrid>
              <a:tr h="32400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Beam position</a:t>
                      </a:r>
                      <a:r>
                        <a:rPr lang="en-US" sz="1100" baseline="0" dirty="0" smtClean="0">
                          <a:effectLst/>
                        </a:rPr>
                        <a:t> (X/Y) , mm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before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after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BPM4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8 / -1.5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0 / 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BPM5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effectLst/>
                        </a:rPr>
                        <a:t>2 / -5</a:t>
                      </a:r>
                      <a:endParaRPr lang="en-US" sz="1100" kern="1200" dirty="0" smtClean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effectLst/>
                        </a:rPr>
                        <a:t>0 / 0</a:t>
                      </a:r>
                      <a:endParaRPr lang="en-US" sz="1100" kern="1200" dirty="0" smtClean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3" name="Овал 12"/>
          <p:cNvSpPr/>
          <p:nvPr/>
        </p:nvSpPr>
        <p:spPr>
          <a:xfrm>
            <a:off x="6794723" y="5282158"/>
            <a:ext cx="288032" cy="218265"/>
          </a:xfrm>
          <a:prstGeom prst="ellipse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256487" y="5282158"/>
            <a:ext cx="288032" cy="218265"/>
          </a:xfrm>
          <a:prstGeom prst="ellipse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8062292" y="5282158"/>
            <a:ext cx="288032" cy="218265"/>
          </a:xfrm>
          <a:prstGeom prst="ellipse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29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24944"/>
            <a:ext cx="5040560" cy="3888434"/>
          </a:xfrm>
          <a:prstGeom prst="rect">
            <a:avLst/>
          </a:prstGeom>
          <a:noFill/>
          <a:ln>
            <a:noFill/>
          </a:ln>
        </p:spPr>
      </p:pic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381000" y="107950"/>
            <a:ext cx="8534400" cy="46196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Lattice functions</a:t>
            </a:r>
            <a:r>
              <a:rPr lang="ru-RU" dirty="0" smtClean="0"/>
              <a:t> 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0" name="Rectangle 47"/>
          <p:cNvSpPr>
            <a:spLocks noChangeArrowheads="1"/>
          </p:cNvSpPr>
          <p:nvPr/>
        </p:nvSpPr>
        <p:spPr bwMode="auto">
          <a:xfrm>
            <a:off x="2159617" y="727800"/>
            <a:ext cx="477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b="1" u="sng" dirty="0" smtClean="0"/>
              <a:t>Reference tuning of the channel</a:t>
            </a:r>
            <a:endParaRPr lang="ru-RU" b="1" u="sng" dirty="0"/>
          </a:p>
        </p:txBody>
      </p:sp>
      <p:sp>
        <p:nvSpPr>
          <p:cNvPr id="5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6D7CF845-5761-4C97-9EFD-DBCEECA976EC}" type="slidenum">
              <a:rPr lang="ru-RU" sz="1400" smtClean="0">
                <a:solidFill>
                  <a:schemeClr val="tx1"/>
                </a:solidFill>
                <a:latin typeface="Arial" charset="0"/>
              </a:rPr>
              <a:pPr algn="r"/>
              <a:t>6</a:t>
            </a:fld>
            <a:endParaRPr lang="ru-RU" sz="140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00"/>
          <a:stretch/>
        </p:blipFill>
        <p:spPr bwMode="auto">
          <a:xfrm>
            <a:off x="381000" y="6410061"/>
            <a:ext cx="2200275" cy="44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Таблица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79531881"/>
                  </p:ext>
                </p:extLst>
              </p:nvPr>
            </p:nvGraphicFramePr>
            <p:xfrm>
              <a:off x="395536" y="1196752"/>
              <a:ext cx="4644000" cy="158314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24000"/>
                    <a:gridCol w="1620000"/>
                    <a:gridCol w="1800000"/>
                  </a:tblGrid>
                  <a:tr h="288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 smtClean="0">
                              <a:effectLst/>
                            </a:rPr>
                            <a:t>parameter</a:t>
                          </a:r>
                          <a:endParaRPr lang="ru-RU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 smtClean="0">
                              <a:effectLst/>
                            </a:rPr>
                            <a:t>channel entry</a:t>
                          </a:r>
                          <a:endParaRPr lang="ru-RU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 smtClean="0">
                              <a:effectLst/>
                            </a:rPr>
                            <a:t>septum exit</a:t>
                          </a:r>
                          <a:endParaRPr lang="ru-RU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2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>
                                      <a:effectLst/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1200"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200" dirty="0">
                              <a:effectLst/>
                            </a:rPr>
                            <a:t>, </a:t>
                          </a:r>
                          <a:r>
                            <a:rPr lang="en-US" sz="1200" dirty="0" smtClean="0">
                              <a:effectLst/>
                            </a:rPr>
                            <a:t>m</a:t>
                          </a:r>
                          <a:endParaRPr lang="ru-RU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10</a:t>
                          </a:r>
                          <a:endParaRPr lang="ru-RU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7</a:t>
                          </a:r>
                          <a:endParaRPr lang="ru-RU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200">
                                        <a:effectLst/>
                                        <a:latin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-7,27</a:t>
                          </a:r>
                          <a:endParaRPr lang="ru-RU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0,56</a:t>
                          </a:r>
                          <a:endParaRPr lang="ru-RU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2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>
                                      <a:effectLst/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1200"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200" dirty="0">
                              <a:effectLst/>
                            </a:rPr>
                            <a:t>, </a:t>
                          </a:r>
                          <a:r>
                            <a:rPr lang="en-US" sz="1200" dirty="0" smtClean="0">
                              <a:effectLst/>
                            </a:rPr>
                            <a:t>m</a:t>
                          </a:r>
                          <a:endParaRPr lang="ru-RU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0</a:t>
                          </a:r>
                          <a:endParaRPr lang="ru-RU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-0,108</a:t>
                          </a:r>
                          <a:endParaRPr lang="ru-RU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ru-RU" sz="1200">
                                        <a:effectLst/>
                                        <a:latin typeface="Cambria Math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ru-RU" sz="12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ru-RU" sz="1200">
                                        <a:effectLst/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ru-RU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0</a:t>
                          </a:r>
                          <a:endParaRPr lang="ru-RU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0,009</a:t>
                          </a:r>
                          <a:endParaRPr lang="ru-RU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2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>
                                      <a:effectLst/>
                                      <a:latin typeface="Cambria Math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ru-RU" sz="1200">
                                      <a:effectLst/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200" dirty="0">
                              <a:effectLst/>
                            </a:rPr>
                            <a:t>, </a:t>
                          </a:r>
                          <a:r>
                            <a:rPr lang="en-US" sz="1200" dirty="0" smtClean="0">
                              <a:effectLst/>
                            </a:rPr>
                            <a:t>m</a:t>
                          </a:r>
                          <a:endParaRPr lang="ru-RU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2,99</a:t>
                          </a:r>
                          <a:endParaRPr lang="ru-RU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6,5</a:t>
                          </a:r>
                          <a:endParaRPr lang="ru-RU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200">
                                        <a:effectLst/>
                                        <a:latin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-2,44</a:t>
                          </a:r>
                          <a:endParaRPr lang="ru-RU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-0,55</a:t>
                          </a:r>
                          <a:endParaRPr lang="ru-RU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Таблица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79531881"/>
                  </p:ext>
                </p:extLst>
              </p:nvPr>
            </p:nvGraphicFramePr>
            <p:xfrm>
              <a:off x="395536" y="1196752"/>
              <a:ext cx="4644000" cy="157578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24000"/>
                    <a:gridCol w="1620000"/>
                    <a:gridCol w="1800000"/>
                  </a:tblGrid>
                  <a:tr h="288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 smtClean="0">
                              <a:effectLst/>
                            </a:rPr>
                            <a:t>parameter</a:t>
                          </a:r>
                          <a:endParaRPr lang="ru-RU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 smtClean="0">
                              <a:effectLst/>
                            </a:rPr>
                            <a:t>channel entry</a:t>
                          </a:r>
                          <a:endParaRPr lang="ru-RU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dirty="0" smtClean="0">
                              <a:effectLst/>
                            </a:rPr>
                            <a:t>septum exit</a:t>
                          </a:r>
                          <a:endParaRPr lang="ru-RU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1031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l="-498" t="-134286" r="-279104" b="-53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10</a:t>
                          </a:r>
                          <a:endParaRPr lang="ru-RU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7</a:t>
                          </a:r>
                          <a:endParaRPr lang="ru-RU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1031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l="-498" t="-241176" r="-279104" b="-45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-7,27</a:t>
                          </a:r>
                          <a:endParaRPr lang="ru-RU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0,56</a:t>
                          </a:r>
                          <a:endParaRPr lang="ru-RU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1031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l="-498" t="-331429" r="-279104" b="-3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0</a:t>
                          </a:r>
                          <a:endParaRPr lang="ru-RU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-0,108</a:t>
                          </a:r>
                          <a:endParaRPr lang="ru-RU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1031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l="-498" t="-431429" r="-279104" b="-2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0</a:t>
                          </a:r>
                          <a:endParaRPr lang="ru-RU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0,009</a:t>
                          </a:r>
                          <a:endParaRPr lang="ru-RU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1958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l="-498" t="-516667" r="-279104" b="-1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2,99</a:t>
                          </a:r>
                          <a:endParaRPr lang="ru-RU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6,5</a:t>
                          </a:r>
                          <a:endParaRPr lang="ru-RU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2694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l="-498" t="-600000" r="-279104" b="-297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-2,44</a:t>
                          </a:r>
                          <a:endParaRPr lang="ru-RU" sz="12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-0,55</a:t>
                          </a:r>
                          <a:endParaRPr lang="ru-RU" sz="12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873815"/>
              </p:ext>
            </p:extLst>
          </p:nvPr>
        </p:nvGraphicFramePr>
        <p:xfrm>
          <a:off x="5580464" y="1196752"/>
          <a:ext cx="3168000" cy="17601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4000"/>
                <a:gridCol w="1764000"/>
              </a:tblGrid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lens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gradient</a:t>
                      </a:r>
                      <a:r>
                        <a:rPr lang="ru-RU" sz="1200" dirty="0" smtClean="0">
                          <a:effectLst/>
                        </a:rPr>
                        <a:t>, </a:t>
                      </a:r>
                      <a:r>
                        <a:rPr lang="en-US" sz="1200" dirty="0" smtClean="0">
                          <a:effectLst/>
                        </a:rPr>
                        <a:t>T</a:t>
                      </a:r>
                      <a:r>
                        <a:rPr lang="ru-RU" sz="1200" dirty="0" smtClean="0">
                          <a:effectLst/>
                        </a:rPr>
                        <a:t>/</a:t>
                      </a:r>
                      <a:r>
                        <a:rPr lang="en-US" sz="1200" dirty="0" smtClean="0">
                          <a:effectLst/>
                        </a:rPr>
                        <a:t>m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Q1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Q2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6.</a:t>
                      </a: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Q3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Q4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Q5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8.8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Q6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-7.8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Q7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474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230" y="1094447"/>
            <a:ext cx="6479540" cy="5142865"/>
          </a:xfrm>
          <a:prstGeom prst="rect">
            <a:avLst/>
          </a:prstGeom>
          <a:noFill/>
          <a:ln>
            <a:noFill/>
          </a:ln>
        </p:spPr>
      </p:pic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381000" y="107950"/>
            <a:ext cx="8534400" cy="46196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Acceptances</a:t>
            </a:r>
            <a:r>
              <a:rPr lang="ru-RU" dirty="0" smtClean="0"/>
              <a:t> 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6D7CF845-5761-4C97-9EFD-DBCEECA976EC}" type="slidenum">
              <a:rPr lang="ru-RU" sz="1400" smtClean="0">
                <a:solidFill>
                  <a:schemeClr val="tx1"/>
                </a:solidFill>
                <a:latin typeface="Arial" charset="0"/>
              </a:rPr>
              <a:pPr algn="r"/>
              <a:t>7</a:t>
            </a:fld>
            <a:endParaRPr lang="ru-RU" sz="140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00"/>
          <a:stretch/>
        </p:blipFill>
        <p:spPr bwMode="auto">
          <a:xfrm>
            <a:off x="381000" y="6410061"/>
            <a:ext cx="2200275" cy="44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45"/>
          <p:cNvSpPr txBox="1">
            <a:spLocks noChangeArrowheads="1"/>
          </p:cNvSpPr>
          <p:nvPr/>
        </p:nvSpPr>
        <p:spPr bwMode="auto">
          <a:xfrm>
            <a:off x="620713" y="764704"/>
            <a:ext cx="80645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 smtClean="0"/>
              <a:t>Horizontal and vertical acceptances </a:t>
            </a:r>
            <a:r>
              <a:rPr lang="en-US" sz="1600" b="1" dirty="0"/>
              <a:t>– </a:t>
            </a:r>
            <a:r>
              <a:rPr lang="en-US" sz="1600" b="1" dirty="0" smtClean="0"/>
              <a:t>38 </a:t>
            </a:r>
            <a:r>
              <a:rPr lang="el-GR" sz="1600" b="1" dirty="0" smtClean="0"/>
              <a:t>π·</a:t>
            </a:r>
            <a:r>
              <a:rPr lang="en-US" sz="1600" b="1" dirty="0" smtClean="0"/>
              <a:t>mm</a:t>
            </a:r>
            <a:r>
              <a:rPr lang="el-GR" sz="1600" b="1" dirty="0" smtClean="0"/>
              <a:t>·</a:t>
            </a:r>
            <a:r>
              <a:rPr lang="en-US" sz="1600" b="1" dirty="0" err="1" smtClean="0"/>
              <a:t>mrad</a:t>
            </a:r>
            <a:r>
              <a:rPr lang="en-US" sz="1600" b="1" dirty="0" smtClean="0"/>
              <a:t>.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98879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381000" y="107950"/>
            <a:ext cx="8534400" cy="46196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Separation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6D7CF845-5761-4C97-9EFD-DBCEECA976EC}" type="slidenum">
              <a:rPr lang="ru-RU" sz="1400" smtClean="0">
                <a:solidFill>
                  <a:schemeClr val="tx1"/>
                </a:solidFill>
                <a:latin typeface="Arial" charset="0"/>
              </a:rPr>
              <a:pPr algn="r"/>
              <a:t>8</a:t>
            </a:fld>
            <a:endParaRPr lang="ru-RU" sz="140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00"/>
          <a:stretch/>
        </p:blipFill>
        <p:spPr bwMode="auto">
          <a:xfrm>
            <a:off x="381000" y="6410061"/>
            <a:ext cx="2200275" cy="44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7200800" cy="5688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20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381000" y="107950"/>
            <a:ext cx="8534400" cy="461963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Debunching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effects (2D)</a:t>
            </a:r>
            <a:r>
              <a:rPr lang="ru-RU" dirty="0" smtClean="0"/>
              <a:t> 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0" name="Rectangle 47"/>
          <p:cNvSpPr>
            <a:spLocks noChangeArrowheads="1"/>
          </p:cNvSpPr>
          <p:nvPr/>
        </p:nvSpPr>
        <p:spPr bwMode="auto">
          <a:xfrm>
            <a:off x="2159617" y="727800"/>
            <a:ext cx="477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b="1" u="sng" dirty="0" smtClean="0"/>
              <a:t>Beam model</a:t>
            </a:r>
            <a:endParaRPr lang="ru-RU" b="1" u="sng" dirty="0"/>
          </a:p>
        </p:txBody>
      </p:sp>
      <p:sp>
        <p:nvSpPr>
          <p:cNvPr id="5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fld id="{6D7CF845-5761-4C97-9EFD-DBCEECA976EC}" type="slidenum">
              <a:rPr lang="ru-RU" sz="1400" smtClean="0">
                <a:solidFill>
                  <a:schemeClr val="tx1"/>
                </a:solidFill>
                <a:latin typeface="Arial" charset="0"/>
              </a:rPr>
              <a:pPr algn="r"/>
              <a:t>9</a:t>
            </a:fld>
            <a:endParaRPr lang="ru-RU" sz="1400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00"/>
          <a:stretch/>
        </p:blipFill>
        <p:spPr bwMode="auto">
          <a:xfrm>
            <a:off x="381000" y="6410061"/>
            <a:ext cx="2200275" cy="44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45"/>
              <p:cNvSpPr txBox="1">
                <a:spLocks noChangeArrowheads="1"/>
              </p:cNvSpPr>
              <p:nvPr/>
            </p:nvSpPr>
            <p:spPr bwMode="auto">
              <a:xfrm>
                <a:off x="316036" y="1153159"/>
                <a:ext cx="8648452" cy="32817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Energy </a:t>
                </a:r>
                <a:r>
                  <a:rPr lang="en-US" sz="1400" dirty="0"/>
                  <a:t>3.2 MeV/</a:t>
                </a:r>
                <a:r>
                  <a:rPr lang="en-US" sz="1400" dirty="0" err="1"/>
                  <a:t>amu</a:t>
                </a:r>
                <a:r>
                  <a:rPr lang="en-US" sz="1400" dirty="0"/>
                  <a:t>; relativistic </a:t>
                </a:r>
                <a14:m>
                  <m:oMath xmlns:m="http://schemas.openxmlformats.org/officeDocument/2006/math">
                    <m:r>
                      <a:rPr lang="ru-RU" sz="1400" i="1">
                        <a:latin typeface="Cambria Math"/>
                      </a:rPr>
                      <m:t>𝛽</m:t>
                    </m:r>
                  </m:oMath>
                </a14:m>
                <a:r>
                  <a:rPr lang="en-US" sz="1400" dirty="0"/>
                  <a:t> = 0.083; magnetic rigidity </a:t>
                </a:r>
                <a14:m>
                  <m:oMath xmlns:m="http://schemas.openxmlformats.org/officeDocument/2006/math">
                    <m:r>
                      <a:rPr lang="ru-RU" sz="1400" i="1">
                        <a:latin typeface="Cambria Math"/>
                      </a:rPr>
                      <m:t>𝐵</m:t>
                    </m:r>
                    <m:r>
                      <a:rPr lang="ru-RU" sz="1400" i="1">
                        <a:latin typeface="Cambria Math"/>
                      </a:rPr>
                      <m:t>𝜌</m:t>
                    </m:r>
                  </m:oMath>
                </a14:m>
                <a:r>
                  <a:rPr lang="en-US" sz="1400" dirty="0"/>
                  <a:t> = 1.64 </a:t>
                </a:r>
                <a:r>
                  <a:rPr lang="en-US" sz="1400" dirty="0" err="1"/>
                  <a:t>T·m</a:t>
                </a:r>
                <a:r>
                  <a:rPr lang="en-US" sz="1400" dirty="0"/>
                  <a:t>; electric rigidity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𝐸</m:t>
                    </m:r>
                    <m:r>
                      <a:rPr lang="ru-RU" sz="1400" i="1">
                        <a:latin typeface="Cambria Math"/>
                      </a:rPr>
                      <m:t>𝜌</m:t>
                    </m:r>
                  </m:oMath>
                </a14:m>
                <a:r>
                  <a:rPr lang="en-US" sz="1400" dirty="0"/>
                  <a:t> = 40.6 MV.</a:t>
                </a:r>
                <a:endParaRPr lang="ru-RU" sz="1400" dirty="0"/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Ion flight time in a gap and a drift tube in units of RF phase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∆</m:t>
                    </m:r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400" i="1"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𝑔𝑎𝑝</m:t>
                        </m:r>
                      </m:sub>
                    </m:sSub>
                    <m:r>
                      <a:rPr lang="en-US" sz="1400" i="1">
                        <a:latin typeface="Cambria Math"/>
                      </a:rPr>
                      <m:t>≈∆</m:t>
                    </m:r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400" i="1"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𝐷𝑇</m:t>
                        </m:r>
                      </m:sub>
                    </m:sSub>
                    <m:r>
                      <a:rPr lang="en-US" sz="1400" i="1">
                        <a:latin typeface="Cambria Math"/>
                      </a:rPr>
                      <m:t>≈90°</m:t>
                    </m:r>
                  </m:oMath>
                </a14:m>
                <a:r>
                  <a:rPr lang="en-US" sz="1400" dirty="0"/>
                  <a:t>.</a:t>
                </a:r>
                <a:endParaRPr lang="ru-RU" sz="1400" dirty="0"/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A bunch is represented by a set of transverse slices with different longitudinal positions and momentum deviations.</a:t>
                </a:r>
                <a:endParaRPr lang="ru-RU" sz="1400" dirty="0"/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Longitudinal distribution of slices at the moment of their entrance into the first gap (in units of RF phase):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400" i="1"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1,1</m:t>
                        </m:r>
                      </m:sub>
                    </m:sSub>
                    <m:r>
                      <a:rPr lang="en-US" sz="1400" i="1"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ru-RU" sz="1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/>
                          </a:rPr>
                          <m:t>−90°;0°</m:t>
                        </m:r>
                      </m:e>
                    </m:d>
                  </m:oMath>
                </a14:m>
                <a:r>
                  <a:rPr lang="en-US" sz="1400" dirty="0"/>
                  <a:t>.</a:t>
                </a:r>
                <a:endParaRPr lang="ru-RU" sz="1400" dirty="0"/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Dependence of average momentum deviation of the slice on its longitudinal position: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/>
                          </a:rPr>
                          <m:t>∆</m:t>
                        </m:r>
                        <m:r>
                          <a:rPr lang="en-US" sz="1400" i="1">
                            <a:latin typeface="Cambria Math"/>
                          </a:rPr>
                          <m:t>𝑝</m:t>
                        </m:r>
                      </m:num>
                      <m:den>
                        <m:r>
                          <a:rPr lang="ru-RU" sz="1400" i="1">
                            <a:latin typeface="Cambria Math"/>
                          </a:rPr>
                          <m:t>𝑝</m:t>
                        </m:r>
                      </m:den>
                    </m:f>
                    <m:r>
                      <a:rPr lang="en-US" sz="1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1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SubPr>
                          <m:e>
                            <m:f>
                              <m:fPr>
                                <m:ctrlPr>
                                  <a:rPr lang="ru-RU" sz="1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400" i="1">
                                    <a:latin typeface="Cambria Math"/>
                                  </a:rPr>
                                  <m:t>∆</m:t>
                                </m:r>
                                <m:r>
                                  <a:rPr lang="en-US" sz="1400" i="1">
                                    <a:latin typeface="Cambria Math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ru-RU" sz="1400" i="1">
                                    <a:latin typeface="Cambria Math"/>
                                  </a:rPr>
                                  <m:t>𝑝</m:t>
                                </m:r>
                              </m:den>
                            </m:f>
                          </m:e>
                          <m:sub>
                            <m:r>
                              <a:rPr lang="ru-RU" sz="1400" i="1">
                                <a:latin typeface="Cambria Math"/>
                              </a:rPr>
                              <m:t>𝑚𝑎𝑥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1400" i="1">
                                <a:latin typeface="Cambria Math"/>
                              </a:rPr>
                              <m:t>𝜑</m:t>
                            </m:r>
                          </m:e>
                          <m:sub>
                            <m:r>
                              <a:rPr lang="ru-RU" sz="1400" i="1">
                                <a:latin typeface="Cambria Math"/>
                              </a:rPr>
                              <m:t>𝑚𝑎𝑥</m:t>
                            </m:r>
                          </m:sub>
                        </m:sSub>
                        <m:r>
                          <a:rPr lang="en-US" sz="14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1400" i="1">
                                <a:latin typeface="Cambria Math"/>
                              </a:rPr>
                              <m:t>𝜑</m:t>
                            </m:r>
                          </m:e>
                          <m:sub>
                            <m:r>
                              <a:rPr lang="ru-RU" sz="1400" i="1">
                                <a:latin typeface="Cambria Math"/>
                              </a:rPr>
                              <m:t>𝑚𝑖𝑛</m:t>
                            </m:r>
                          </m:sub>
                        </m:sSub>
                      </m:den>
                    </m:f>
                    <m:r>
                      <a:rPr lang="ru-RU" sz="1400" i="1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ru-RU" sz="1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1400" i="1">
                                <a:latin typeface="Cambria Math"/>
                              </a:rPr>
                              <m:t>𝜑</m:t>
                            </m:r>
                          </m:e>
                          <m:sub>
                            <m:r>
                              <a:rPr lang="ru-RU" sz="1400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sz="14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1400" i="1">
                                <a:latin typeface="Cambria Math"/>
                              </a:rPr>
                              <m:t>𝜑</m:t>
                            </m:r>
                          </m:e>
                          <m:sub>
                            <m:r>
                              <a:rPr lang="en-US" sz="1400" i="1">
                                <a:latin typeface="Cambria Math"/>
                              </a:rPr>
                              <m:t>1,1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400" dirty="0"/>
                  <a:t>, </a:t>
                </a:r>
                <a:r>
                  <a:rPr lang="ru-RU" sz="1400" dirty="0"/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400" i="1">
                                <a:latin typeface="Cambria Math"/>
                              </a:rPr>
                              <m:t>∆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𝑝</m:t>
                            </m:r>
                          </m:num>
                          <m:den>
                            <m:r>
                              <a:rPr lang="ru-RU" sz="1400" i="1">
                                <a:latin typeface="Cambria Math"/>
                              </a:rPr>
                              <m:t>𝑝</m:t>
                            </m:r>
                          </m:den>
                        </m:f>
                      </m:e>
                      <m:sub>
                        <m:r>
                          <a:rPr lang="ru-RU" sz="1400" i="1">
                            <a:latin typeface="Cambria Math"/>
                          </a:rPr>
                          <m:t>𝑚𝑎𝑥</m:t>
                        </m:r>
                      </m:sub>
                    </m:sSub>
                    <m:r>
                      <a:rPr lang="en-US" sz="1400" i="1">
                        <a:latin typeface="Cambria Math"/>
                      </a:rPr>
                      <m:t>=5∙</m:t>
                    </m:r>
                    <m:sSup>
                      <m:sSupPr>
                        <m:ctrlPr>
                          <a:rPr lang="ru-RU" sz="1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1400" i="1">
                            <a:latin typeface="Cambria Math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sz="1400" dirty="0"/>
                  <a:t> – maximum momentum deviation;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400" i="1"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ru-RU" sz="1400" i="1">
                            <a:latin typeface="Cambria Math"/>
                          </a:rPr>
                          <m:t>𝑚</m:t>
                        </m:r>
                        <m:r>
                          <a:rPr lang="en-US" sz="1400" i="1">
                            <a:latin typeface="Cambria Math"/>
                          </a:rPr>
                          <m:t>𝑖𝑛</m:t>
                        </m:r>
                      </m:sub>
                    </m:sSub>
                    <m:r>
                      <a:rPr lang="en-US" sz="1400" i="1">
                        <a:latin typeface="Cambria Math"/>
                      </a:rPr>
                      <m:t>=−90°</m:t>
                    </m:r>
                  </m:oMath>
                </a14:m>
                <a:r>
                  <a:rPr lang="en-US" sz="1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400" i="1"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ru-RU" sz="1400" i="1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sz="1400" i="1">
                        <a:latin typeface="Cambria Math"/>
                      </a:rPr>
                      <m:t>=−45°</m:t>
                    </m:r>
                  </m:oMath>
                </a14:m>
                <a:r>
                  <a:rPr lang="en-US" sz="1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400" i="1"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ru-RU" sz="1400" i="1">
                            <a:latin typeface="Cambria Math"/>
                          </a:rPr>
                          <m:t>𝑚𝑎𝑥</m:t>
                        </m:r>
                      </m:sub>
                    </m:sSub>
                    <m:r>
                      <a:rPr lang="en-US" sz="1400" i="1">
                        <a:latin typeface="Cambria Math"/>
                      </a:rPr>
                      <m:t>=0°</m:t>
                    </m:r>
                  </m:oMath>
                </a14:m>
                <a:r>
                  <a:rPr lang="en-US" sz="1400" dirty="0"/>
                  <a:t> – minimum, average and maximum RF phases at the moment of the slice entrance into the first gap</a:t>
                </a:r>
                <a:r>
                  <a:rPr lang="en-US" sz="1400" dirty="0" smtClean="0"/>
                  <a:t>.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Reference tuning of the channel provide full matching of the central slice </a:t>
                </a:r>
                <a:r>
                  <a:rPr lang="en-US" sz="1400" dirty="0" smtClean="0"/>
                  <a:t>(</a:t>
                </a:r>
                <a:r>
                  <a:rPr lang="en-US" sz="1400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400" i="1"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ru-RU" sz="1400" i="1"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en-US" sz="1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400" i="1"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ru-RU" sz="1400" i="1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sz="1400" i="1">
                        <a:latin typeface="Cambria Math"/>
                      </a:rPr>
                      <m:t>=−45°</m:t>
                    </m:r>
                  </m:oMath>
                </a14:m>
                <a:r>
                  <a:rPr lang="en-US" sz="1400" dirty="0"/>
                  <a:t>) with the Booster lattice functions.</a:t>
                </a:r>
                <a:endParaRPr lang="ru-RU" sz="1400" dirty="0"/>
              </a:p>
            </p:txBody>
          </p:sp>
        </mc:Choice>
        <mc:Fallback xmlns="">
          <p:sp>
            <p:nvSpPr>
              <p:cNvPr id="8" name="Text 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6036" y="1153159"/>
                <a:ext cx="8648452" cy="3281732"/>
              </a:xfrm>
              <a:prstGeom prst="rect">
                <a:avLst/>
              </a:prstGeom>
              <a:blipFill rotWithShape="1">
                <a:blip r:embed="rId3"/>
                <a:stretch>
                  <a:fillRect l="-141" t="-186" r="-564" b="-92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45"/>
              <p:cNvSpPr txBox="1">
                <a:spLocks noChangeArrowheads="1"/>
              </p:cNvSpPr>
              <p:nvPr/>
            </p:nvSpPr>
            <p:spPr bwMode="auto">
              <a:xfrm>
                <a:off x="316036" y="4437112"/>
                <a:ext cx="8648452" cy="178555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dirty="0" smtClean="0"/>
                  <a:t> Growth </a:t>
                </a:r>
                <a:r>
                  <a:rPr lang="en-US" sz="1400" b="1" dirty="0"/>
                  <a:t>of effective emittance of the slice due to mismatch with the Booster:</a:t>
                </a:r>
                <a:endParaRPr lang="ru-RU" sz="1400" b="1" dirty="0"/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ru-RU" sz="14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1400" i="1">
                                <a:latin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en-US" sz="1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),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𝑒𝑓𝑓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1400" i="1">
                                <a:latin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en-US" sz="1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),0</m:t>
                            </m:r>
                          </m:sub>
                        </m:sSub>
                      </m:den>
                    </m:f>
                    <m:r>
                      <a:rPr lang="en-US" sz="1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1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1400" i="1">
                                <a:latin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en-US" sz="1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),0</m:t>
                            </m:r>
                          </m:sub>
                        </m:sSub>
                      </m:den>
                    </m:f>
                    <m:r>
                      <a:rPr lang="ru-RU" sz="1400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ru-RU" sz="1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1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ru-RU" sz="1400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rad>
                              </m:den>
                            </m:f>
                            <m:d>
                              <m:dPr>
                                <m:ctrlPr>
                                  <a:rPr lang="ru-RU" sz="1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ru-RU" sz="1400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sSub>
                                      <m:sSubPr>
                                        <m:ctrlPr>
                                          <a:rPr lang="ru-RU" sz="1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400" i="1">
                                            <a:latin typeface="Cambria Math"/>
                                          </a:rPr>
                                          <m:t>𝐻</m:t>
                                        </m:r>
                                      </m:e>
                                      <m:sub>
                                        <m:r>
                                          <a:rPr lang="ru-RU" sz="14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(</m:t>
                                        </m:r>
                                        <m:r>
                                          <a:rPr lang="ru-RU" sz="1400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)</m:t>
                                        </m:r>
                                      </m:sub>
                                    </m:sSub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+1</m:t>
                                    </m:r>
                                  </m:e>
                                </m:rad>
                                <m:r>
                                  <a:rPr lang="en-US" sz="1400" i="1">
                                    <a:latin typeface="Cambria Math"/>
                                  </a:rPr>
                                  <m:t>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ru-RU" sz="1400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sSub>
                                      <m:sSubPr>
                                        <m:ctrlPr>
                                          <a:rPr lang="ru-RU" sz="1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400" i="1">
                                            <a:latin typeface="Cambria Math"/>
                                          </a:rPr>
                                          <m:t>𝐻</m:t>
                                        </m:r>
                                      </m:e>
                                      <m:sub>
                                        <m:r>
                                          <a:rPr lang="ru-RU" sz="14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(</m:t>
                                        </m:r>
                                        <m:r>
                                          <a:rPr lang="ru-RU" sz="1400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)</m:t>
                                        </m:r>
                                      </m:sub>
                                    </m:sSub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−1</m:t>
                                    </m:r>
                                  </m:e>
                                </m:rad>
                              </m:e>
                            </m:d>
                            <m:r>
                              <a:rPr lang="en-US" sz="1400" i="1">
                                <a:latin typeface="Cambria Math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ru-RU" sz="14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lang="ru-RU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400" i="1">
                                        <a:latin typeface="Cambria Math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ru-RU" sz="1400" i="1">
                                        <a:latin typeface="Cambria Math"/>
                                      </a:rPr>
                                      <m:t>𝐷𝑥</m:t>
                                    </m:r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ru-RU" sz="1400" i="1"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)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ru-RU" sz="1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ru-RU" sz="14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ru-RU" sz="1400" i="1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400" i="1">
                                                <a:latin typeface="Cambria Math"/>
                                              </a:rPr>
                                              <m:t>∆</m:t>
                                            </m:r>
                                            <m:r>
                                              <a:rPr lang="ru-RU" sz="1400" i="1">
                                                <a:latin typeface="Cambria Math"/>
                                              </a:rPr>
                                              <m:t>𝑝</m:t>
                                            </m:r>
                                          </m:num>
                                          <m:den>
                                            <m:r>
                                              <a:rPr lang="ru-RU" sz="1400" i="1">
                                                <a:latin typeface="Cambria Math"/>
                                              </a:rPr>
                                              <m:t>𝑝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e>
                        </m:d>
                      </m:e>
                      <m:sup>
                        <m:r>
                          <a:rPr lang="en-US" sz="1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400" dirty="0"/>
                  <a:t>, </a:t>
                </a:r>
                <a:endParaRPr lang="ru-RU" sz="1400" dirty="0"/>
              </a:p>
              <a:p>
                <a:pPr algn="ctr"/>
                <a:r>
                  <a:rPr lang="en-US" sz="14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4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ru-RU" sz="1400" i="1">
                            <a:latin typeface="Cambria Math"/>
                          </a:rPr>
                          <m:t>𝑥</m:t>
                        </m:r>
                        <m:r>
                          <a:rPr lang="en-US" sz="1400" i="1">
                            <a:latin typeface="Cambria Math"/>
                          </a:rPr>
                          <m:t>(</m:t>
                        </m:r>
                        <m:r>
                          <a:rPr lang="ru-RU" sz="1400" i="1">
                            <a:latin typeface="Cambria Math"/>
                          </a:rPr>
                          <m:t>𝑦</m:t>
                        </m:r>
                        <m:r>
                          <a:rPr lang="en-US" sz="1400" i="1"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en-US" sz="1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1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ru-RU" sz="14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1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sz="1400" i="1">
                                    <a:latin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ru-RU" sz="14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1400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ru-RU" sz="1400" i="1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1400" i="1">
                                    <a:latin typeface="Cambria Math"/>
                                  </a:rPr>
                                  <m:t>)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ru-RU" sz="1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sz="1400" i="1">
                                    <a:latin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ru-RU" sz="1400" i="1">
                                    <a:latin typeface="Cambria Math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ru-RU" sz="1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1400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d>
                                <m:r>
                                  <a:rPr lang="en-US" sz="14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ru-RU" sz="1400" i="1">
                                    <a:latin typeface="Cambria Math"/>
                                  </a:rPr>
                                  <m:t>𝑚</m:t>
                                </m:r>
                              </m:sub>
                            </m:sSub>
                          </m:den>
                        </m:f>
                        <m:r>
                          <a:rPr lang="en-US" sz="14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1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400" i="1">
                                        <a:latin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ru-RU" sz="1400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ru-RU" sz="1400" i="1"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)</m:t>
                                    </m:r>
                                  </m:sub>
                                </m:sSub>
                                <m:r>
                                  <a:rPr lang="en-US" sz="1400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400" i="1">
                                        <a:latin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ru-RU" sz="1400" i="1">
                                        <a:latin typeface="Cambria Math"/>
                                      </a:rPr>
                                      <m:t>𝑥</m:t>
                                    </m:r>
                                    <m:d>
                                      <m:dPr>
                                        <m:ctrlPr>
                                          <a:rPr lang="ru-RU" sz="14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ru-RU" sz="1400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</m:d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ru-RU" sz="1400" i="1">
                                        <a:latin typeface="Cambria Math"/>
                                      </a:rPr>
                                      <m:t>𝑚</m:t>
                                    </m:r>
                                  </m:sub>
                                </m:sSub>
                                <m:f>
                                  <m:fPr>
                                    <m:ctrlPr>
                                      <a:rPr lang="ru-RU" sz="14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ru-RU" sz="1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400" i="1">
                                            <a:latin typeface="Cambria Math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ru-RU" sz="14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(</m:t>
                                        </m:r>
                                        <m:r>
                                          <a:rPr lang="ru-RU" sz="1400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)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ru-RU" sz="1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400" i="1">
                                            <a:latin typeface="Cambria Math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ru-RU" sz="14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d>
                                          <m:dPr>
                                            <m:ctrlPr>
                                              <a:rPr lang="ru-RU" sz="1400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ru-RU" sz="1400" i="1">
                                                <a:latin typeface="Cambria Math"/>
                                              </a:rPr>
                                              <m:t>𝑦</m:t>
                                            </m:r>
                                          </m:e>
                                        </m:d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ru-RU" sz="1400" i="1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1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f>
                          <m:f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1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sz="1400" i="1">
                                    <a:latin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ru-RU" sz="1400" i="1">
                                    <a:latin typeface="Cambria Math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ru-RU" sz="1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1400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d>
                                <m:r>
                                  <a:rPr lang="en-US" sz="14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ru-RU" sz="1400" i="1">
                                    <a:latin typeface="Cambria Math"/>
                                  </a:rPr>
                                  <m:t>𝑚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ru-RU" sz="1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sz="1400" i="1">
                                    <a:latin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ru-RU" sz="1400" i="1">
                                    <a:latin typeface="Cambria Math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ru-RU" sz="1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1400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d>
                              </m:sub>
                            </m:sSub>
                          </m:den>
                        </m:f>
                        <m:r>
                          <a:rPr lang="en-US" sz="1400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1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sz="1400" i="1">
                                    <a:latin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ru-RU" sz="1400" i="1">
                                    <a:latin typeface="Cambria Math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ru-RU" sz="1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1400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d>
                                <m:r>
                                  <a:rPr lang="en-US" sz="14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ru-RU" sz="1400" i="1">
                                    <a:latin typeface="Cambria Math"/>
                                  </a:rPr>
                                  <m:t>𝑚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ru-RU" sz="1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sz="1400" i="1">
                                    <a:latin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ru-RU" sz="1400" i="1">
                                    <a:latin typeface="Cambria Math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ru-RU" sz="1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1400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d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US" sz="1400" dirty="0"/>
                  <a:t>,  </a:t>
                </a:r>
                <a:endParaRPr lang="ru-RU" sz="1400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4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ru-RU" sz="1400" i="1">
                            <a:latin typeface="Cambria Math"/>
                          </a:rPr>
                          <m:t>𝐷𝑥</m:t>
                        </m:r>
                        <m:r>
                          <a:rPr lang="ru-RU" sz="1400" i="1">
                            <a:latin typeface="Cambria Math"/>
                          </a:rPr>
                          <m:t>(</m:t>
                        </m:r>
                        <m:r>
                          <a:rPr lang="ru-RU" sz="1400" i="1">
                            <a:latin typeface="Cambria Math"/>
                          </a:rPr>
                          <m:t>𝑦</m:t>
                        </m:r>
                        <m:r>
                          <a:rPr lang="ru-RU" sz="1400" i="1"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ru-RU" sz="1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400" i="1">
                            <a:latin typeface="Cambria Math"/>
                          </a:rPr>
                          <m:t>𝛾</m:t>
                        </m:r>
                      </m:e>
                      <m:sub>
                        <m:r>
                          <a:rPr lang="ru-RU" sz="1400" i="1">
                            <a:latin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1400" i="1">
                                <a:latin typeface="Cambria Math"/>
                              </a:rPr>
                              <m:t>𝑦</m:t>
                            </m:r>
                          </m:e>
                        </m:d>
                        <m:r>
                          <a:rPr lang="ru-RU" sz="1400" i="1">
                            <a:latin typeface="Cambria Math"/>
                          </a:rPr>
                          <m:t>,</m:t>
                        </m:r>
                        <m:r>
                          <a:rPr lang="ru-RU" sz="1400" i="1">
                            <a:latin typeface="Cambria Math"/>
                          </a:rPr>
                          <m:t>𝑚</m:t>
                        </m:r>
                      </m:sub>
                    </m:sSub>
                    <m:sSup>
                      <m:sSupPr>
                        <m:ctrlPr>
                          <a:rPr lang="ru-RU" sz="1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1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sz="1400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ru-RU" sz="1400" i="1">
                                    <a:latin typeface="Cambria Math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ru-RU" sz="1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1400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d>
                              </m:sub>
                            </m:sSub>
                            <m:r>
                              <a:rPr lang="ru-RU" sz="14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ru-RU" sz="1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sz="1400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ru-RU" sz="1400" i="1">
                                    <a:latin typeface="Cambria Math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ru-RU" sz="1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1400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d>
                                <m:r>
                                  <a:rPr lang="ru-RU" sz="14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ru-RU" sz="1400" i="1">
                                    <a:latin typeface="Cambria Math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ru-RU" sz="1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1400" i="1">
                        <a:latin typeface="Cambria Math"/>
                      </a:rPr>
                      <m:t>+2</m:t>
                    </m:r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400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ru-RU" sz="1400" i="1">
                            <a:latin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1400" i="1">
                                <a:latin typeface="Cambria Math"/>
                              </a:rPr>
                              <m:t>𝑦</m:t>
                            </m:r>
                          </m:e>
                        </m:d>
                        <m:r>
                          <a:rPr lang="ru-RU" sz="1400" i="1">
                            <a:latin typeface="Cambria Math"/>
                          </a:rPr>
                          <m:t>,</m:t>
                        </m:r>
                        <m:r>
                          <a:rPr lang="ru-RU" sz="1400" i="1">
                            <a:latin typeface="Cambria Math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ru-RU" sz="1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1400" i="1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ru-RU" sz="1400" i="1">
                                <a:latin typeface="Cambria Math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ru-RU" sz="1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sz="1400" i="1">
                                    <a:latin typeface="Cambria Math"/>
                                  </a:rPr>
                                  <m:t>𝑦</m:t>
                                </m:r>
                              </m:e>
                            </m:d>
                          </m:sub>
                        </m:sSub>
                        <m:r>
                          <a:rPr lang="ru-RU" sz="14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1400" i="1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ru-RU" sz="1400" i="1">
                                <a:latin typeface="Cambria Math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ru-RU" sz="1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sz="1400" i="1">
                                    <a:latin typeface="Cambria Math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ru-RU" sz="1400" i="1">
                                <a:latin typeface="Cambria Math"/>
                              </a:rPr>
                              <m:t>,</m:t>
                            </m:r>
                            <m:r>
                              <a:rPr lang="ru-RU" sz="1400" i="1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ru-RU" sz="1400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ru-RU" sz="1400" i="1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ru-RU" sz="1400" i="1">
                                <a:latin typeface="Cambria Math"/>
                              </a:rPr>
                              <m:t>𝑥</m:t>
                            </m:r>
                            <m:r>
                              <a:rPr lang="ru-RU" sz="1400" i="1">
                                <a:latin typeface="Cambria Math"/>
                              </a:rPr>
                              <m:t>(</m:t>
                            </m:r>
                            <m:r>
                              <a:rPr lang="ru-RU" sz="1400" i="1">
                                <a:latin typeface="Cambria Math"/>
                              </a:rPr>
                              <m:t>𝑦</m:t>
                            </m:r>
                            <m:r>
                              <a:rPr lang="ru-RU" sz="1400" i="1">
                                <a:latin typeface="Cambria Math"/>
                              </a:rPr>
                              <m:t>)</m:t>
                            </m:r>
                          </m:sub>
                          <m:sup>
                            <m:r>
                              <a:rPr lang="ru-RU" sz="1400" i="1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  <m:r>
                          <a:rPr lang="ru-RU" sz="1400" i="1">
                            <a:latin typeface="Cambria Math"/>
                          </a:rPr>
                          <m:t>−</m:t>
                        </m:r>
                        <m:sSubSup>
                          <m:sSubSup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ru-RU" sz="1400" i="1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ru-RU" sz="1400" i="1">
                                <a:latin typeface="Cambria Math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ru-RU" sz="1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sz="1400" i="1">
                                    <a:latin typeface="Cambria Math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ru-RU" sz="1400" i="1">
                                <a:latin typeface="Cambria Math"/>
                              </a:rPr>
                              <m:t>,</m:t>
                            </m:r>
                            <m:r>
                              <a:rPr lang="ru-RU" sz="1400" i="1">
                                <a:latin typeface="Cambria Math"/>
                              </a:rPr>
                              <m:t>𝑚</m:t>
                            </m:r>
                          </m:sub>
                          <m:sup>
                            <m:r>
                              <a:rPr lang="ru-RU" sz="1400" i="1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ru-RU" sz="14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ru-RU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400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ru-RU" sz="1400" i="1">
                            <a:latin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1400" i="1">
                                <a:latin typeface="Cambria Math"/>
                              </a:rPr>
                              <m:t>𝑦</m:t>
                            </m:r>
                          </m:e>
                        </m:d>
                        <m:r>
                          <a:rPr lang="ru-RU" sz="1400" i="1">
                            <a:latin typeface="Cambria Math"/>
                          </a:rPr>
                          <m:t>,</m:t>
                        </m:r>
                        <m:r>
                          <a:rPr lang="ru-RU" sz="1400" i="1">
                            <a:latin typeface="Cambria Math"/>
                          </a:rPr>
                          <m:t>𝑚</m:t>
                        </m:r>
                      </m:sub>
                    </m:sSub>
                    <m:sSup>
                      <m:sSupPr>
                        <m:ctrlPr>
                          <a:rPr lang="ru-RU" sz="1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1400" i="1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ru-RU" sz="1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ru-RU" sz="1400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ru-RU" sz="14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ru-RU" sz="1400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ru-RU" sz="1400" i="1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ru-RU" sz="1400" i="1">
                                    <a:latin typeface="Cambria Math"/>
                                  </a:rPr>
                                  <m:t>)</m:t>
                                </m:r>
                              </m:sub>
                              <m:sup>
                                <m:r>
                                  <a:rPr lang="ru-RU" sz="1400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ru-RU" sz="1400" i="1">
                                <a:latin typeface="Cambria Math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ru-RU" sz="1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ru-RU" sz="1400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ru-RU" sz="1400" i="1">
                                    <a:latin typeface="Cambria Math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ru-RU" sz="1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1400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d>
                                <m:r>
                                  <a:rPr lang="ru-RU" sz="14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ru-RU" sz="1400" i="1">
                                    <a:latin typeface="Cambria Math"/>
                                  </a:rPr>
                                  <m:t>𝑚</m:t>
                                </m:r>
                              </m:sub>
                              <m:sup>
                                <m:r>
                                  <a:rPr lang="ru-RU" sz="1400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ru-RU" sz="1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1400" dirty="0"/>
                  <a:t> </a:t>
                </a:r>
              </a:p>
            </p:txBody>
          </p:sp>
        </mc:Choice>
        <mc:Fallback xmlns="">
          <p:sp>
            <p:nvSpPr>
              <p:cNvPr id="9" name="Text 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6036" y="4437112"/>
                <a:ext cx="8648452" cy="178555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20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21360</TotalTime>
  <Words>5108</Words>
  <Application>Microsoft Office PowerPoint</Application>
  <PresentationFormat>Экран (4:3)</PresentationFormat>
  <Paragraphs>674</Paragraphs>
  <Slides>53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53</vt:i4>
      </vt:variant>
    </vt:vector>
  </HeadingPairs>
  <TitlesOfParts>
    <vt:vector size="55" baseType="lpstr">
      <vt:lpstr>Оформление по умолчанию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JINR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kazarinov</dc:creator>
  <cp:lastModifiedBy>Alexey</cp:lastModifiedBy>
  <cp:revision>3564</cp:revision>
  <cp:lastPrinted>2013-10-16T18:17:09Z</cp:lastPrinted>
  <dcterms:created xsi:type="dcterms:W3CDTF">2008-04-02T06:03:17Z</dcterms:created>
  <dcterms:modified xsi:type="dcterms:W3CDTF">2018-09-07T18:31:30Z</dcterms:modified>
</cp:coreProperties>
</file>