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7" r:id="rId2"/>
    <p:sldId id="270" r:id="rId3"/>
    <p:sldId id="271" r:id="rId4"/>
    <p:sldId id="299" r:id="rId5"/>
    <p:sldId id="272" r:id="rId6"/>
    <p:sldId id="279" r:id="rId7"/>
    <p:sldId id="281" r:id="rId8"/>
    <p:sldId id="291" r:id="rId9"/>
    <p:sldId id="282" r:id="rId10"/>
    <p:sldId id="292" r:id="rId11"/>
    <p:sldId id="274" r:id="rId12"/>
    <p:sldId id="273" r:id="rId13"/>
    <p:sldId id="300" r:id="rId14"/>
    <p:sldId id="275" r:id="rId15"/>
    <p:sldId id="276" r:id="rId16"/>
    <p:sldId id="277" r:id="rId17"/>
    <p:sldId id="289" r:id="rId18"/>
    <p:sldId id="283" r:id="rId19"/>
    <p:sldId id="285" r:id="rId20"/>
    <p:sldId id="284" r:id="rId21"/>
    <p:sldId id="290" r:id="rId22"/>
    <p:sldId id="286" r:id="rId23"/>
    <p:sldId id="287" r:id="rId24"/>
    <p:sldId id="293" r:id="rId25"/>
    <p:sldId id="288" r:id="rId26"/>
    <p:sldId id="294" r:id="rId27"/>
    <p:sldId id="296" r:id="rId28"/>
    <p:sldId id="298" r:id="rId29"/>
    <p:sldId id="29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528FECF-63B5-4DD6-A922-6B9CC1241621}">
          <p14:sldIdLst>
            <p14:sldId id="267"/>
            <p14:sldId id="270"/>
            <p14:sldId id="271"/>
            <p14:sldId id="299"/>
            <p14:sldId id="272"/>
            <p14:sldId id="279"/>
            <p14:sldId id="281"/>
            <p14:sldId id="291"/>
            <p14:sldId id="282"/>
            <p14:sldId id="292"/>
            <p14:sldId id="274"/>
            <p14:sldId id="273"/>
            <p14:sldId id="300"/>
            <p14:sldId id="275"/>
            <p14:sldId id="276"/>
            <p14:sldId id="277"/>
            <p14:sldId id="289"/>
            <p14:sldId id="283"/>
            <p14:sldId id="285"/>
            <p14:sldId id="284"/>
            <p14:sldId id="290"/>
            <p14:sldId id="286"/>
            <p14:sldId id="287"/>
            <p14:sldId id="293"/>
            <p14:sldId id="288"/>
            <p14:sldId id="294"/>
            <p14:sldId id="296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04" autoAdjust="0"/>
  </p:normalViewPr>
  <p:slideViewPr>
    <p:cSldViewPr>
      <p:cViewPr>
        <p:scale>
          <a:sx n="50" d="100"/>
          <a:sy n="50" d="100"/>
        </p:scale>
        <p:origin x="-1734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D4518-C7D8-4C46-B998-6C1B8A21072E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7F98C-6934-44B2-A452-E335DDEF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71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529C-5A52-4EBF-AAAD-8FD30C2722B7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B05E8-6CCA-464B-95B4-013DA63B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7107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581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38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371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38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173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38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27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1)Количество источников определяется количеством</a:t>
            </a:r>
            <a:r>
              <a:rPr lang="ru-RU" baseline="0" dirty="0" smtClean="0"/>
              <a:t> семейств магнитных элементов.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2)Магнитная система состоит</a:t>
            </a:r>
            <a:r>
              <a:rPr lang="ru-RU" baseline="0" dirty="0" smtClean="0"/>
              <a:t> из трех семейств.</a:t>
            </a:r>
          </a:p>
          <a:p>
            <a:r>
              <a:rPr lang="ru-RU" baseline="0" dirty="0" smtClean="0"/>
              <a:t>3) Устройство ускорителя подразумевает, что в каждом из элементов одного семейства должен идти ток, одинаковой величины.</a:t>
            </a:r>
          </a:p>
          <a:p>
            <a:r>
              <a:rPr lang="ru-RU" baseline="0" dirty="0" smtClean="0"/>
              <a:t>4) Управление рабочей точкой ускорителя обеспечивается этими тремя рычагами – тремя величинами токов.</a:t>
            </a:r>
          </a:p>
          <a:p>
            <a:r>
              <a:rPr lang="ru-RU" baseline="0" dirty="0" smtClean="0"/>
              <a:t>5) С точки зрения электропитания, каждый из магнитных элементов представляет собой сверхпроводящую  индуктивную нагрузку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83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Особенность </a:t>
            </a:r>
            <a:r>
              <a:rPr lang="ru-RU" smtClean="0"/>
              <a:t>главного источника питания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24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3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3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52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38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3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37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263DB-507B-404E-94E8-0986627D4204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35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59D6-CA5B-4D59-A770-A25588238F9C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3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62CE-D740-444D-935C-938DC49B25B2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49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AF55-618D-48C2-805E-65A88F4C5D05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8-15 сентября 2018 г. </a:t>
            </a:r>
            <a:r>
              <a:rPr lang="ru-RU" dirty="0" err="1" smtClean="0"/>
              <a:t>Созополь</a:t>
            </a:r>
            <a:r>
              <a:rPr lang="ru-RU" dirty="0" smtClean="0"/>
              <a:t>, Болгария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fld id="{FBD66396-1A97-4D49-A857-446533FD82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87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AB1A-9F02-4D4E-8F66-E29CAC24255A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1F22-4DD0-4B60-87CD-D27675E79987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3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C1B1-23FF-4C07-976E-C7AC5AC57FF2}" type="datetime1">
              <a:rPr lang="ru-RU" smtClean="0"/>
              <a:t>13.09.2018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43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DDE5-E11D-4771-9872-E073603528FA}" type="datetime1">
              <a:rPr lang="ru-RU" smtClean="0"/>
              <a:t>13.09.2018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1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68C7-8A27-4188-9D09-69313F4233C8}" type="datetime1">
              <a:rPr lang="ru-RU" smtClean="0"/>
              <a:t>13.09.2018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4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FDAF-754C-49D4-82FE-EC4E7005BA28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97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BA6D-6C95-4A28-891C-6F282D902EF3}" type="datetime1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28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E92B-4875-4509-859C-B592F42A4909}" type="datetime1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66396-1A97-4D49-A857-446533FD82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9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3.pn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78" y="840265"/>
            <a:ext cx="9094643" cy="5901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1830" y="42009"/>
            <a:ext cx="2953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Шурыгин Александр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8093" y="272842"/>
            <a:ext cx="61001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Система питания Бустера.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</a:t>
            </a:fld>
            <a:endParaRPr lang="ru-RU"/>
          </a:p>
        </p:txBody>
      </p:sp>
      <p:pic>
        <p:nvPicPr>
          <p:cNvPr id="9" name="Picture 2" descr="C:\Users\Shurygin\Dropbox\Созополь 2018\фото\LHEP-emble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2841"/>
            <a:ext cx="1972593" cy="110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413512" y="980728"/>
            <a:ext cx="5598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4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Международное совещание «Ускорительный комплекс </a:t>
            </a:r>
            <a:r>
              <a:rPr lang="en-US" sz="14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NICA</a:t>
            </a:r>
            <a:r>
              <a:rPr lang="ru-RU" sz="14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r>
              <a:rPr lang="ru-RU" sz="14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проблемы и решения-2018»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1026" name="Picture 2" descr="C:\Users\Shurygin\Dropbox\Созополь 2018\Маке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8" y="3007074"/>
            <a:ext cx="4935306" cy="35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8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547" y="404665"/>
            <a:ext cx="8160906" cy="612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353" y="188640"/>
            <a:ext cx="7613040" cy="60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1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933" y="44624"/>
            <a:ext cx="7984174" cy="666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urygin\Dropbox\Созополь 2018\Про эвакуацию энергии_ часть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7453"/>
            <a:ext cx="8892480" cy="621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933" y="44624"/>
            <a:ext cx="7984174" cy="666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43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20" y="265694"/>
            <a:ext cx="7892620" cy="64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9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60" y="144016"/>
            <a:ext cx="8623069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560" y="692696"/>
            <a:ext cx="890194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16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547" y="476673"/>
            <a:ext cx="8160906" cy="612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29667"/>
            <a:ext cx="4776708" cy="31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9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3" y="116632"/>
            <a:ext cx="8424934" cy="666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4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570356"/>
            <a:ext cx="9001000" cy="553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412776"/>
            <a:ext cx="5378114" cy="525658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2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157" y="387152"/>
            <a:ext cx="8705606" cy="60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hurygin\Dropbox\Созополь 2018\раздельное и последовательно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1" y="2564904"/>
            <a:ext cx="4797945" cy="2244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217" y="401198"/>
            <a:ext cx="8562653" cy="597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404664"/>
            <a:ext cx="8064896" cy="60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1026" name="Picture 2" descr="C:\Users\Shurygin\Dropbox\Созополь 2018\Габариты РО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451"/>
            <a:ext cx="3519487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92" y="404664"/>
            <a:ext cx="8869903" cy="577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hurygin\Dropbox\Созополь 2018\Схема сборки АК6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370179"/>
            <a:ext cx="4182268" cy="2389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4462" y="144865"/>
            <a:ext cx="2520280" cy="1992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8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hurygin\Dropbox\Созополь 2018\КАВ\АК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1040"/>
            <a:ext cx="8874575" cy="55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6632"/>
            <a:ext cx="2411761" cy="190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hurygin\Dropbox\Созополь 2018\КАВ\Коммутатор АК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9950"/>
            <a:ext cx="3024336" cy="57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3074" name="Picture 2" descr="C:\Users\Shurygin\Dropbox\Созополь 2018\фото\НИИЭФ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2160240" cy="10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46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6" y="548680"/>
            <a:ext cx="8465695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9" name="Picture 2" descr="C:\Users\Shurygin\Dropbox\Созополь 2018\фото\НИИЭФ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1649279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hurygin\Dropbox\Созополь 2018\АК6_фото_подпис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6677"/>
            <a:ext cx="3096344" cy="3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96" y="855989"/>
            <a:ext cx="9004908" cy="5378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7170" name="Picture 2" descr="C:\Users\Shurygin\Dropbox\Созополь 2018\Эскиз размещен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0793"/>
            <a:ext cx="6138263" cy="46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54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96651"/>
            <a:ext cx="8352928" cy="6264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3074" name="Picture 2" descr="C:\Users\Shurygin\Dropbox\Созополь 2018\ярмо СФ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5026"/>
            <a:ext cx="4516412" cy="3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04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330" y="188640"/>
            <a:ext cx="891316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4098" name="Picture 2" descr="C:\Users\Shurygin\Dropbox\Созополь 2018\План размещен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3" y="5888575"/>
            <a:ext cx="3628398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58669"/>
            <a:ext cx="8136904" cy="6102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806" y="142621"/>
            <a:ext cx="7955634" cy="32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084" y="260648"/>
            <a:ext cx="7683831" cy="5762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8687" y="5827911"/>
            <a:ext cx="59266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29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517190"/>
            <a:ext cx="8384462" cy="568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3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4624"/>
            <a:ext cx="8384461" cy="662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4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96484"/>
              </p:ext>
            </p:extLst>
          </p:nvPr>
        </p:nvGraphicFramePr>
        <p:xfrm>
          <a:off x="683568" y="1124744"/>
          <a:ext cx="7128792" cy="38455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87906"/>
                <a:gridCol w="1577684"/>
                <a:gridCol w="1402386"/>
                <a:gridCol w="1460816"/>
              </a:tblGrid>
              <a:tr h="5078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Основные технические параметры источников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PS1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PS2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PS3</a:t>
                      </a:r>
                      <a:endParaRPr lang="ru-RU" dirty="0"/>
                    </a:p>
                  </a:txBody>
                  <a:tcPr anchor="ctr"/>
                </a:tc>
              </a:tr>
              <a:tr h="4476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Максимальный</a:t>
                      </a:r>
                      <a:r>
                        <a:rPr lang="ru-RU" sz="1400" baseline="0" dirty="0" smtClean="0">
                          <a:solidFill>
                            <a:srgbClr val="A50021"/>
                          </a:solidFill>
                        </a:rPr>
                        <a:t> ток</a:t>
                      </a:r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11 000 А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A50021"/>
                          </a:solidFill>
                        </a:rPr>
                        <a:t>600 </a:t>
                      </a:r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А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300 А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</a:tr>
              <a:tr h="4476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Максимальное напряжение</a:t>
                      </a:r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260 В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60 В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40</a:t>
                      </a:r>
                      <a:r>
                        <a:rPr lang="ru-RU" sz="1400" baseline="0" dirty="0" smtClean="0">
                          <a:solidFill>
                            <a:srgbClr val="A50021"/>
                          </a:solidFill>
                        </a:rPr>
                        <a:t> В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</a:tr>
              <a:tr h="447642">
                <a:tc>
                  <a:txBody>
                    <a:bodyPr/>
                    <a:lstStyle/>
                    <a:p>
                      <a:r>
                        <a:rPr lang="ru-RU" sz="1400" b="1" smtClean="0">
                          <a:solidFill>
                            <a:srgbClr val="A50021"/>
                          </a:solidFill>
                        </a:rPr>
                        <a:t>Максимальная мощность </a:t>
                      </a:r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0021"/>
                          </a:solidFill>
                        </a:rPr>
                        <a:t>2,86</a:t>
                      </a:r>
                      <a:r>
                        <a:rPr lang="ru-RU" sz="1400" b="1" baseline="0" dirty="0" smtClean="0">
                          <a:solidFill>
                            <a:srgbClr val="A50021"/>
                          </a:solidFill>
                        </a:rPr>
                        <a:t> МВт</a:t>
                      </a:r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0021"/>
                          </a:solidFill>
                        </a:rPr>
                        <a:t>40 кВт</a:t>
                      </a:r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A50021"/>
                          </a:solidFill>
                        </a:rPr>
                        <a:t>15 кВт</a:t>
                      </a:r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</a:tr>
              <a:tr h="44764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Индуктивность</a:t>
                      </a:r>
                      <a:r>
                        <a:rPr lang="ru-RU" sz="1400" baseline="0" dirty="0" smtClean="0">
                          <a:solidFill>
                            <a:srgbClr val="A50021"/>
                          </a:solidFill>
                        </a:rPr>
                        <a:t> нагрузки </a:t>
                      </a:r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31 </a:t>
                      </a:r>
                      <a:r>
                        <a:rPr lang="ru-RU" sz="1400" dirty="0" err="1" smtClean="0">
                          <a:solidFill>
                            <a:srgbClr val="A50021"/>
                          </a:solidFill>
                        </a:rPr>
                        <a:t>мГн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4,8 </a:t>
                      </a:r>
                      <a:r>
                        <a:rPr lang="ru-RU" sz="1400" dirty="0" err="1" smtClean="0">
                          <a:solidFill>
                            <a:srgbClr val="A50021"/>
                          </a:solidFill>
                        </a:rPr>
                        <a:t>мГн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2,4</a:t>
                      </a:r>
                      <a:r>
                        <a:rPr lang="ru-RU" sz="1400" baseline="0" dirty="0" smtClean="0">
                          <a:solidFill>
                            <a:srgbClr val="A50021"/>
                          </a:solidFill>
                        </a:rPr>
                        <a:t> </a:t>
                      </a:r>
                      <a:r>
                        <a:rPr lang="ru-RU" sz="1400" baseline="0" dirty="0" err="1" smtClean="0">
                          <a:solidFill>
                            <a:srgbClr val="A50021"/>
                          </a:solidFill>
                        </a:rPr>
                        <a:t>мГн</a:t>
                      </a:r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</a:tr>
              <a:tr h="78337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Относительная</a:t>
                      </a:r>
                      <a:r>
                        <a:rPr lang="ru-RU" sz="1400" baseline="0" dirty="0" smtClean="0">
                          <a:solidFill>
                            <a:srgbClr val="A50021"/>
                          </a:solidFill>
                        </a:rPr>
                        <a:t> стабильность тока на участках роста/спада </a:t>
                      </a:r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kern="1200" dirty="0" smtClean="0">
                          <a:solidFill>
                            <a:srgbClr val="A50021"/>
                          </a:solidFill>
                          <a:effectLst/>
                        </a:rPr>
                        <a:t>2*10</a:t>
                      </a:r>
                      <a:r>
                        <a:rPr lang="sk-SK" sz="1400" kern="1200" baseline="30000" dirty="0" smtClean="0">
                          <a:solidFill>
                            <a:srgbClr val="A50021"/>
                          </a:solidFill>
                          <a:effectLst/>
                        </a:rPr>
                        <a:t>-4</a:t>
                      </a:r>
                      <a:endParaRPr lang="ru-RU" sz="1400" kern="1200" dirty="0" smtClean="0">
                        <a:solidFill>
                          <a:srgbClr val="A50021"/>
                        </a:solidFill>
                        <a:effectLst/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kern="1200" dirty="0" smtClean="0">
                          <a:solidFill>
                            <a:srgbClr val="A50021"/>
                          </a:solidFill>
                          <a:effectLst/>
                        </a:rPr>
                        <a:t>2*10</a:t>
                      </a:r>
                      <a:r>
                        <a:rPr lang="sk-SK" sz="1400" kern="1200" baseline="30000" dirty="0" smtClean="0">
                          <a:solidFill>
                            <a:srgbClr val="A50021"/>
                          </a:solidFill>
                          <a:effectLst/>
                        </a:rPr>
                        <a:t>-4</a:t>
                      </a:r>
                      <a:endParaRPr lang="ru-RU" sz="1400" kern="1200" dirty="0" smtClean="0">
                        <a:solidFill>
                          <a:srgbClr val="A50021"/>
                        </a:solidFill>
                        <a:effectLst/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kern="1200" dirty="0" smtClean="0">
                          <a:solidFill>
                            <a:srgbClr val="A50021"/>
                          </a:solidFill>
                          <a:effectLst/>
                        </a:rPr>
                        <a:t>2*10</a:t>
                      </a:r>
                      <a:r>
                        <a:rPr lang="sk-SK" sz="1400" kern="1200" baseline="30000" dirty="0" smtClean="0">
                          <a:solidFill>
                            <a:srgbClr val="A50021"/>
                          </a:solidFill>
                          <a:effectLst/>
                        </a:rPr>
                        <a:t>-4</a:t>
                      </a:r>
                      <a:endParaRPr lang="ru-RU" sz="1400" kern="1200" dirty="0" smtClean="0">
                        <a:solidFill>
                          <a:srgbClr val="A50021"/>
                        </a:solidFill>
                        <a:effectLst/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</a:tr>
              <a:tr h="753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A50021"/>
                          </a:solidFill>
                        </a:rPr>
                        <a:t>Относительная</a:t>
                      </a:r>
                      <a:r>
                        <a:rPr lang="ru-RU" sz="1400" baseline="0" dirty="0" smtClean="0">
                          <a:solidFill>
                            <a:srgbClr val="A50021"/>
                          </a:solidFill>
                        </a:rPr>
                        <a:t> стабильность тока на участках </a:t>
                      </a:r>
                      <a:r>
                        <a:rPr lang="en-US" sz="1400" baseline="0" dirty="0" smtClean="0">
                          <a:solidFill>
                            <a:srgbClr val="A50021"/>
                          </a:solidFill>
                        </a:rPr>
                        <a:t>di/</a:t>
                      </a:r>
                      <a:r>
                        <a:rPr lang="en-US" sz="1400" baseline="0" dirty="0" err="1" smtClean="0">
                          <a:solidFill>
                            <a:srgbClr val="A50021"/>
                          </a:solidFill>
                        </a:rPr>
                        <a:t>dt</a:t>
                      </a:r>
                      <a:r>
                        <a:rPr lang="en-US" sz="1400" baseline="0" dirty="0" smtClean="0">
                          <a:solidFill>
                            <a:srgbClr val="A50021"/>
                          </a:solidFill>
                        </a:rPr>
                        <a:t>=0</a:t>
                      </a:r>
                      <a:endParaRPr lang="ru-RU" sz="1400" dirty="0" smtClean="0">
                        <a:solidFill>
                          <a:srgbClr val="A50021"/>
                        </a:solidFill>
                      </a:endParaRPr>
                    </a:p>
                    <a:p>
                      <a:endParaRPr lang="ru-RU" sz="1400" b="1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A50021"/>
                          </a:solidFill>
                          <a:effectLst/>
                        </a:rPr>
                        <a:t>5</a:t>
                      </a:r>
                      <a:r>
                        <a:rPr lang="sk-SK" sz="1400" kern="1200" dirty="0" smtClean="0">
                          <a:solidFill>
                            <a:srgbClr val="A50021"/>
                          </a:solidFill>
                          <a:effectLst/>
                        </a:rPr>
                        <a:t>*10</a:t>
                      </a:r>
                      <a:r>
                        <a:rPr lang="sk-SK" sz="1400" kern="1200" baseline="30000" dirty="0" smtClean="0">
                          <a:solidFill>
                            <a:srgbClr val="A50021"/>
                          </a:solidFill>
                          <a:effectLst/>
                        </a:rPr>
                        <a:t>-</a:t>
                      </a:r>
                      <a:r>
                        <a:rPr lang="en-US" sz="1400" kern="1200" baseline="30000" dirty="0" smtClean="0">
                          <a:solidFill>
                            <a:srgbClr val="A50021"/>
                          </a:solidFill>
                          <a:effectLst/>
                        </a:rPr>
                        <a:t>5</a:t>
                      </a:r>
                      <a:endParaRPr lang="ru-RU" sz="1400" kern="1200" dirty="0" smtClean="0">
                        <a:solidFill>
                          <a:srgbClr val="A50021"/>
                        </a:solidFill>
                        <a:effectLst/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kern="1200" dirty="0" smtClean="0">
                          <a:solidFill>
                            <a:srgbClr val="A50021"/>
                          </a:solidFill>
                          <a:effectLst/>
                        </a:rPr>
                        <a:t>2*10</a:t>
                      </a:r>
                      <a:r>
                        <a:rPr lang="sk-SK" sz="1400" kern="1200" baseline="30000" dirty="0" smtClean="0">
                          <a:solidFill>
                            <a:srgbClr val="A50021"/>
                          </a:solidFill>
                          <a:effectLst/>
                        </a:rPr>
                        <a:t>-4</a:t>
                      </a:r>
                      <a:endParaRPr lang="ru-RU" sz="1400" kern="1200" dirty="0" smtClean="0">
                        <a:solidFill>
                          <a:srgbClr val="A50021"/>
                        </a:solidFill>
                        <a:effectLst/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kern="1200" dirty="0" smtClean="0">
                          <a:solidFill>
                            <a:srgbClr val="A50021"/>
                          </a:solidFill>
                          <a:effectLst/>
                        </a:rPr>
                        <a:t>2*10</a:t>
                      </a:r>
                      <a:r>
                        <a:rPr lang="sk-SK" sz="1400" kern="1200" baseline="30000" dirty="0" smtClean="0">
                          <a:solidFill>
                            <a:srgbClr val="A50021"/>
                          </a:solidFill>
                          <a:effectLst/>
                        </a:rPr>
                        <a:t>-4</a:t>
                      </a:r>
                      <a:endParaRPr lang="ru-RU" sz="1400" kern="1200" dirty="0" smtClean="0">
                        <a:solidFill>
                          <a:srgbClr val="A50021"/>
                        </a:solidFill>
                        <a:effectLst/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A5002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20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815" y="404664"/>
            <a:ext cx="8814918" cy="59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2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548680"/>
            <a:ext cx="8778765" cy="56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065" y="3389896"/>
            <a:ext cx="5426213" cy="292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6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12" y="260648"/>
            <a:ext cx="896277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404664"/>
            <a:ext cx="163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</a:rPr>
              <a:t>Шкаф ПИТ01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Shurygin\Dropbox\Созополь 2018\фото\small_item_19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8518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7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5122" name="Picture 2" descr="C:\Users\Shurygin\Dropbox\Созополь 2018\GBN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70"/>
            <a:ext cx="5638792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3914" y="271351"/>
            <a:ext cx="4944550" cy="3708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604" y="645194"/>
            <a:ext cx="3353432" cy="4069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8798" y="4046426"/>
            <a:ext cx="3834781" cy="2550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4714724"/>
            <a:ext cx="3168352" cy="1893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hurygin\Dropbox\Созополь 2018\фото\small_item_19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36" y="-55680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2050" name="Picture 2" descr="C:\Users\Shurygin\Dropbox\Созополь 2018\ЛМ Инв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80" y="219481"/>
            <a:ext cx="5033963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39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17" y="260648"/>
            <a:ext cx="8961563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0870" y="431305"/>
            <a:ext cx="3424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Источники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разбаланса</a:t>
            </a:r>
            <a:r>
              <a:rPr lang="ru-RU" sz="2400" b="1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Picture 2" descr="C:\Users\Shurygin\Dropbox\Созополь 2018\фото\small_item_19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086" y="2708919"/>
            <a:ext cx="2288305" cy="228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6396-1A97-4D49-A857-446533FD8255}" type="slidenum">
              <a:rPr lang="ru-RU" smtClean="0"/>
              <a:t>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8-15 сентября 2018 г. Созополь, Болгария</a:t>
            </a:r>
            <a:endParaRPr lang="ru-RU"/>
          </a:p>
        </p:txBody>
      </p:sp>
      <p:pic>
        <p:nvPicPr>
          <p:cNvPr id="6146" name="Picture 2" descr="C:\Users\Shurygin\Dropbox\Созополь 2018\Габарит ИП2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991"/>
            <a:ext cx="6050558" cy="34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5533</TotalTime>
  <Words>417</Words>
  <Application>Microsoft Office PowerPoint</Application>
  <PresentationFormat>Экран (4:3)</PresentationFormat>
  <Paragraphs>99</Paragraphs>
  <Slides>29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Shurygin</dc:creator>
  <cp:lastModifiedBy>Shurygin</cp:lastModifiedBy>
  <cp:revision>157</cp:revision>
  <dcterms:created xsi:type="dcterms:W3CDTF">2018-06-11T21:11:13Z</dcterms:created>
  <dcterms:modified xsi:type="dcterms:W3CDTF">2018-09-13T10:52:50Z</dcterms:modified>
</cp:coreProperties>
</file>