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259" r:id="rId3"/>
    <p:sldId id="260" r:id="rId4"/>
    <p:sldId id="271" r:id="rId5"/>
    <p:sldId id="274" r:id="rId6"/>
    <p:sldId id="261" r:id="rId7"/>
    <p:sldId id="266" r:id="rId8"/>
    <p:sldId id="273" r:id="rId9"/>
    <p:sldId id="276" r:id="rId10"/>
    <p:sldId id="278" r:id="rId11"/>
    <p:sldId id="279" r:id="rId12"/>
    <p:sldId id="280" r:id="rId13"/>
    <p:sldId id="262" r:id="rId14"/>
    <p:sldId id="268" r:id="rId15"/>
    <p:sldId id="282" r:id="rId16"/>
    <p:sldId id="281" r:id="rId17"/>
    <p:sldId id="275" r:id="rId18"/>
    <p:sldId id="277" r:id="rId19"/>
    <p:sldId id="27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5C5"/>
    <a:srgbClr val="FF8B8B"/>
    <a:srgbClr val="FFD9D9"/>
    <a:srgbClr val="FF5353"/>
    <a:srgbClr val="FA0000"/>
    <a:srgbClr val="8000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15" autoAdjust="0"/>
    <p:restoredTop sz="99822" autoAdjust="0"/>
  </p:normalViewPr>
  <p:slideViewPr>
    <p:cSldViewPr>
      <p:cViewPr varScale="1">
        <p:scale>
          <a:sx n="63" d="100"/>
          <a:sy n="63" d="100"/>
        </p:scale>
        <p:origin x="8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60940-059E-4EA0-BE3A-9B1BEDCAD122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817A4C-C0FC-4FCB-A016-280777D59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944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17A4C-C0FC-4FCB-A016-280777D59D5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8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17A4C-C0FC-4FCB-A016-280777D59D5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052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17A4C-C0FC-4FCB-A016-280777D59D5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052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645024"/>
            <a:ext cx="9144000" cy="3212976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51520" y="1340768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800000"/>
                </a:solidFill>
                <a:latin typeface="Georgia" panose="02040502050405020303" pitchFamily="18" charset="0"/>
              </a:rPr>
              <a:t>Моделирование влияния рассеянных полей </a:t>
            </a:r>
          </a:p>
          <a:p>
            <a:pPr algn="ctr"/>
            <a:r>
              <a:rPr lang="ru-RU" sz="2400" b="1" dirty="0" smtClean="0">
                <a:solidFill>
                  <a:srgbClr val="800000"/>
                </a:solidFill>
                <a:latin typeface="Georgia" panose="02040502050405020303" pitchFamily="18" charset="0"/>
              </a:rPr>
              <a:t>магнитов Ламбертсона </a:t>
            </a:r>
          </a:p>
          <a:p>
            <a:pPr algn="ctr"/>
            <a:r>
              <a:rPr lang="ru-RU" sz="2400" b="1" dirty="0" smtClean="0">
                <a:solidFill>
                  <a:srgbClr val="800000"/>
                </a:solidFill>
                <a:latin typeface="Georgia" panose="02040502050405020303" pitchFamily="18" charset="0"/>
              </a:rPr>
              <a:t>на динамику частиц в Нуклотроне</a:t>
            </a:r>
            <a:endParaRPr lang="ru-RU" sz="2400" b="1" dirty="0">
              <a:solidFill>
                <a:srgbClr val="800000"/>
              </a:solidFill>
              <a:latin typeface="Georgia" panose="02040502050405020303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519" y="4869160"/>
            <a:ext cx="8640961" cy="119263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Международное совещание </a:t>
            </a:r>
          </a:p>
          <a:p>
            <a:pPr algn="ctr">
              <a:spcBef>
                <a:spcPts val="300"/>
              </a:spcBef>
            </a:pP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«Ускорительный комплекс NICA: проблемы и решения — 201</a:t>
            </a:r>
            <a:r>
              <a:rPr lang="en-US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8</a:t>
            </a: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»</a:t>
            </a:r>
          </a:p>
          <a:p>
            <a:pPr algn="ctr">
              <a:spcBef>
                <a:spcPts val="300"/>
              </a:spcBef>
            </a:pPr>
            <a:r>
              <a:rPr lang="en-US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8 – 15</a:t>
            </a: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сентября 201</a:t>
            </a:r>
            <a:r>
              <a:rPr lang="en-US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8</a:t>
            </a: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года</a:t>
            </a:r>
          </a:p>
          <a:p>
            <a:pPr algn="ctr">
              <a:spcBef>
                <a:spcPts val="300"/>
              </a:spcBef>
            </a:pP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г. </a:t>
            </a:r>
            <a:r>
              <a:rPr lang="ru-RU" sz="1600" b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Созополь</a:t>
            </a: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, Болгария</a:t>
            </a:r>
            <a:endParaRPr lang="ru-RU" sz="16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44208" y="2690917"/>
            <a:ext cx="2699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err="1" smtClean="0">
                <a:solidFill>
                  <a:srgbClr val="800000"/>
                </a:solidFill>
                <a:latin typeface="Georgia" panose="02040502050405020303" pitchFamily="18" charset="0"/>
              </a:rPr>
              <a:t>Аввакумова</a:t>
            </a:r>
            <a:r>
              <a:rPr lang="ru-RU" sz="1400" dirty="0" smtClean="0">
                <a:solidFill>
                  <a:srgbClr val="800000"/>
                </a:solidFill>
                <a:latin typeface="Georgia" panose="02040502050405020303" pitchFamily="18" charset="0"/>
              </a:rPr>
              <a:t> И.Л.</a:t>
            </a:r>
          </a:p>
          <a:p>
            <a:pPr algn="r"/>
            <a:r>
              <a:rPr lang="ru-RU" sz="1400" dirty="0" smtClean="0">
                <a:solidFill>
                  <a:srgbClr val="800000"/>
                </a:solidFill>
                <a:latin typeface="Georgia" panose="02040502050405020303" pitchFamily="18" charset="0"/>
              </a:rPr>
              <a:t>Коваленко А.Д.</a:t>
            </a:r>
          </a:p>
          <a:p>
            <a:pPr algn="r"/>
            <a:r>
              <a:rPr lang="ru-RU" sz="1400" dirty="0" smtClean="0">
                <a:solidFill>
                  <a:srgbClr val="800000"/>
                </a:solidFill>
                <a:latin typeface="Georgia" panose="02040502050405020303" pitchFamily="18" charset="0"/>
              </a:rPr>
              <a:t>Михайлов В.А.</a:t>
            </a:r>
          </a:p>
          <a:p>
            <a:pPr algn="r"/>
            <a:r>
              <a:rPr lang="ru-RU" sz="1400" dirty="0" smtClean="0">
                <a:solidFill>
                  <a:srgbClr val="800000"/>
                </a:solidFill>
                <a:latin typeface="Georgia" panose="02040502050405020303" pitchFamily="18" charset="0"/>
              </a:rPr>
              <a:t>Тузиков А.В.</a:t>
            </a:r>
            <a:endParaRPr lang="ru-RU" sz="1400" dirty="0">
              <a:solidFill>
                <a:srgbClr val="8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58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293096"/>
            <a:ext cx="4052395" cy="2450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27231"/>
            <a:ext cx="3873288" cy="234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994" y="1622323"/>
            <a:ext cx="4011462" cy="2425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36" y="1633600"/>
            <a:ext cx="3870140" cy="2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1" y="-27385"/>
            <a:ext cx="9143999" cy="1139822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62362"/>
            <a:ext cx="9143997" cy="7463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sz="2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5120 </a:t>
            </a:r>
            <a:r>
              <a:rPr lang="ru-RU" sz="2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А. Максимальный ток  (поле, энергия)</a:t>
            </a:r>
          </a:p>
          <a:p>
            <a:pPr algn="ctr">
              <a:spcBef>
                <a:spcPts val="300"/>
              </a:spcBef>
            </a:pPr>
            <a:r>
              <a:rPr lang="en-US" sz="2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1</a:t>
            </a:r>
            <a:r>
              <a:rPr lang="ru-RU" sz="2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. МЛ включены; 2. МЛ выключены</a:t>
            </a:r>
            <a:endParaRPr lang="ru-RU" sz="20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55576" y="4683200"/>
            <a:ext cx="282981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00" b="1" dirty="0" err="1"/>
              <a:t>ptc_start</a:t>
            </a:r>
            <a:r>
              <a:rPr lang="ru-RU" sz="700" b="1" dirty="0"/>
              <a:t>, x=0, </a:t>
            </a:r>
            <a:r>
              <a:rPr lang="ru-RU" sz="700" b="1" dirty="0" err="1"/>
              <a:t>px</a:t>
            </a:r>
            <a:r>
              <a:rPr lang="ru-RU" sz="700" b="1" dirty="0"/>
              <a:t>=0;</a:t>
            </a:r>
          </a:p>
          <a:p>
            <a:r>
              <a:rPr lang="ru-RU" sz="700" b="1" dirty="0" err="1"/>
              <a:t>ptc_start</a:t>
            </a:r>
            <a:r>
              <a:rPr lang="ru-RU" sz="700" b="1" dirty="0"/>
              <a:t>, x=10e-3, </a:t>
            </a:r>
            <a:r>
              <a:rPr lang="ru-RU" sz="700" b="1" dirty="0" err="1"/>
              <a:t>px</a:t>
            </a:r>
            <a:r>
              <a:rPr lang="ru-RU" sz="700" b="1" dirty="0"/>
              <a:t>=-2e-5, y = 10e-3, </a:t>
            </a:r>
            <a:r>
              <a:rPr lang="ru-RU" sz="700" b="1" dirty="0" err="1"/>
              <a:t>py</a:t>
            </a:r>
            <a:r>
              <a:rPr lang="ru-RU" sz="700" b="1" dirty="0"/>
              <a:t>=-2e-5;</a:t>
            </a:r>
          </a:p>
          <a:p>
            <a:r>
              <a:rPr lang="ru-RU" sz="700" b="1" dirty="0" err="1"/>
              <a:t>ptc_start</a:t>
            </a:r>
            <a:r>
              <a:rPr lang="ru-RU" sz="700" b="1" dirty="0"/>
              <a:t>, x=11e-3, </a:t>
            </a:r>
            <a:r>
              <a:rPr lang="ru-RU" sz="700" b="1" dirty="0" err="1"/>
              <a:t>px</a:t>
            </a:r>
            <a:r>
              <a:rPr lang="ru-RU" sz="700" b="1" dirty="0"/>
              <a:t>=-2e-5, y = 11e-3, </a:t>
            </a:r>
            <a:r>
              <a:rPr lang="ru-RU" sz="700" b="1" dirty="0" err="1"/>
              <a:t>py</a:t>
            </a:r>
            <a:r>
              <a:rPr lang="ru-RU" sz="700" b="1" dirty="0"/>
              <a:t>=-2e-5;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55576" y="1948656"/>
            <a:ext cx="300037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00" b="1" dirty="0" err="1"/>
              <a:t>ptc_start</a:t>
            </a:r>
            <a:r>
              <a:rPr lang="ru-RU" sz="700" b="1" dirty="0"/>
              <a:t>, x=0, </a:t>
            </a:r>
            <a:r>
              <a:rPr lang="ru-RU" sz="700" b="1" dirty="0" err="1"/>
              <a:t>px</a:t>
            </a:r>
            <a:r>
              <a:rPr lang="ru-RU" sz="700" b="1" dirty="0"/>
              <a:t>=0;</a:t>
            </a:r>
          </a:p>
          <a:p>
            <a:r>
              <a:rPr lang="ru-RU" sz="700" b="1" dirty="0" err="1"/>
              <a:t>ptc_start</a:t>
            </a:r>
            <a:r>
              <a:rPr lang="ru-RU" sz="700" b="1" dirty="0"/>
              <a:t>, x=10e-3, </a:t>
            </a:r>
            <a:r>
              <a:rPr lang="ru-RU" sz="700" b="1" dirty="0" err="1"/>
              <a:t>px</a:t>
            </a:r>
            <a:r>
              <a:rPr lang="ru-RU" sz="700" b="1" dirty="0"/>
              <a:t>=-2e-5, y = 10e-3, </a:t>
            </a:r>
            <a:r>
              <a:rPr lang="ru-RU" sz="700" b="1" dirty="0" err="1"/>
              <a:t>py</a:t>
            </a:r>
            <a:r>
              <a:rPr lang="ru-RU" sz="700" b="1" dirty="0"/>
              <a:t>=-2e-5;</a:t>
            </a:r>
          </a:p>
          <a:p>
            <a:r>
              <a:rPr lang="ru-RU" sz="700" b="1" dirty="0" err="1"/>
              <a:t>ptc_start</a:t>
            </a:r>
            <a:r>
              <a:rPr lang="ru-RU" sz="700" b="1" dirty="0"/>
              <a:t>, x=11e-3, </a:t>
            </a:r>
            <a:r>
              <a:rPr lang="ru-RU" sz="700" b="1" dirty="0" err="1"/>
              <a:t>px</a:t>
            </a:r>
            <a:r>
              <a:rPr lang="ru-RU" sz="700" b="1" dirty="0"/>
              <a:t>=-2e-5, y = 11e-3, </a:t>
            </a:r>
            <a:r>
              <a:rPr lang="ru-RU" sz="700" b="1" dirty="0" err="1"/>
              <a:t>py</a:t>
            </a:r>
            <a:r>
              <a:rPr lang="ru-RU" sz="700" b="1" dirty="0"/>
              <a:t>=-2e-5; </a:t>
            </a: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-1" y="3933056"/>
            <a:ext cx="9143999" cy="4164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u="sng" dirty="0" smtClean="0">
                <a:latin typeface="Georgia" panose="02040502050405020303" pitchFamily="18" charset="0"/>
              </a:rPr>
              <a:t>2. Все МЛ выключены</a:t>
            </a:r>
            <a:endParaRPr lang="en-US" sz="1800" b="1" u="sng" dirty="0" smtClean="0">
              <a:latin typeface="Georgia" panose="02040502050405020303" pitchFamily="18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0" y="1196752"/>
            <a:ext cx="9143999" cy="4699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u="sng" dirty="0" smtClean="0">
                <a:latin typeface="Georgia" panose="02040502050405020303" pitchFamily="18" charset="0"/>
              </a:rPr>
              <a:t>1. Все МЛ включены</a:t>
            </a:r>
            <a:endParaRPr lang="en-US" sz="1800" b="1" u="sng" dirty="0" smtClean="0">
              <a:latin typeface="Georgia" panose="02040502050405020303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55576" y="2364154"/>
            <a:ext cx="1571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b="1" dirty="0" err="1"/>
              <a:t>kf</a:t>
            </a:r>
            <a:r>
              <a:rPr lang="ru-RU" sz="900" b="1" dirty="0"/>
              <a:t>                       </a:t>
            </a:r>
            <a:r>
              <a:rPr lang="ru-RU" sz="900" b="1" dirty="0" smtClean="0"/>
              <a:t>8.24276e-001</a:t>
            </a:r>
          </a:p>
          <a:p>
            <a:r>
              <a:rPr lang="en-US" sz="900" b="1" dirty="0" err="1"/>
              <a:t>kd</a:t>
            </a:r>
            <a:r>
              <a:rPr lang="en-US" sz="900" b="1" dirty="0"/>
              <a:t>                       -8.17982e-001</a:t>
            </a:r>
            <a:endParaRPr lang="ru-RU" sz="9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44954" y="6767657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06099" y="6767656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167244" y="6767656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628389" y="6767655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089534" y="6767655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550679" y="6767654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011824" y="6767654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472969" y="6767653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934114" y="6767656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395259" y="6767655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856404" y="6767655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317549" y="6767654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5778694" y="6767654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6239839" y="6767653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6700984" y="6767653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7162129" y="6767652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7630997" y="6767653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8092142" y="6767652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8553287" y="6767652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03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27384"/>
            <a:ext cx="9144000" cy="1008112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86142" y="-27384"/>
            <a:ext cx="8640961" cy="10310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5120 </a:t>
            </a:r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А. Максимальный ток  (поле, энергия)</a:t>
            </a:r>
          </a:p>
          <a:p>
            <a:pPr algn="ctr">
              <a:spcBef>
                <a:spcPts val="300"/>
              </a:spcBef>
            </a:pP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КЗ включены.</a:t>
            </a:r>
            <a:endParaRPr lang="ru-RU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>
              <a:spcBef>
                <a:spcPts val="300"/>
              </a:spcBef>
            </a:pP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1. Включены все 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МЛ; 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2. 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Включена существующая пара 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МЛ</a:t>
            </a:r>
            <a:endParaRPr lang="ru-RU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1196752"/>
            <a:ext cx="9144000" cy="3476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u="sng" dirty="0" smtClean="0">
                <a:latin typeface="Georgia" panose="02040502050405020303" pitchFamily="18" charset="0"/>
              </a:rPr>
              <a:t>1. Все МЛ включены</a:t>
            </a:r>
            <a:endParaRPr lang="en-US" sz="1800" b="1" u="sng" dirty="0" smtClean="0">
              <a:latin typeface="Georgia" panose="02040502050405020303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0" y="3933056"/>
            <a:ext cx="9144000" cy="3476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u="sng" dirty="0" smtClean="0">
                <a:latin typeface="Georgia" panose="02040502050405020303" pitchFamily="18" charset="0"/>
              </a:rPr>
              <a:t>2. Пара МЛ на МВ включена </a:t>
            </a:r>
            <a:r>
              <a:rPr lang="ru-RU" sz="1200" b="1" u="sng" dirty="0" smtClean="0">
                <a:latin typeface="Georgia" panose="02040502050405020303" pitchFamily="18" charset="0"/>
              </a:rPr>
              <a:t>(существующая)</a:t>
            </a:r>
            <a:endParaRPr lang="en-US" sz="1800" b="1" u="sng" dirty="0" smtClean="0">
              <a:latin typeface="Georgia" panose="02040502050405020303" pitchFamily="18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994" y="1556792"/>
            <a:ext cx="4011462" cy="2425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36" y="1568069"/>
            <a:ext cx="3870140" cy="2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10" y="4280734"/>
            <a:ext cx="3950182" cy="238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221088"/>
            <a:ext cx="4225325" cy="255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44954" y="6767657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06099" y="6767656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167244" y="6767656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628389" y="6767655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089534" y="6767655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550679" y="6767654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011824" y="6767654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472969" y="6767653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934114" y="6767656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395259" y="6767655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856404" y="6767655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317549" y="6767654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778694" y="6767654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239839" y="6767653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6700984" y="6767653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162129" y="6767652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7630997" y="6767653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8092142" y="6767652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8553287" y="6767652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14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008112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86142" y="-27384"/>
            <a:ext cx="8640961" cy="10310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5120 </a:t>
            </a:r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А. Максимальный ток  (поле, энергия)</a:t>
            </a:r>
          </a:p>
          <a:p>
            <a:pPr algn="ctr">
              <a:spcBef>
                <a:spcPts val="300"/>
              </a:spcBef>
            </a:pP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Все МЛ включены.</a:t>
            </a:r>
            <a:endParaRPr lang="ru-RU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>
              <a:spcBef>
                <a:spcPts val="300"/>
              </a:spcBef>
            </a:pP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1. КЗ включены; 2. КЗ выключены</a:t>
            </a:r>
            <a:endParaRPr lang="ru-RU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0" y="1124744"/>
            <a:ext cx="9144000" cy="3476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u="sng" dirty="0" smtClean="0">
                <a:latin typeface="Georgia" panose="02040502050405020303" pitchFamily="18" charset="0"/>
              </a:rPr>
              <a:t>1. КЗ витки включены</a:t>
            </a:r>
            <a:endParaRPr lang="en-US" sz="1800" b="1" u="sng" dirty="0" smtClean="0">
              <a:latin typeface="Georgia" panose="02040502050405020303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6512" y="3801402"/>
            <a:ext cx="9144000" cy="3476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u="sng" dirty="0">
                <a:latin typeface="Georgia" panose="02040502050405020303" pitchFamily="18" charset="0"/>
              </a:rPr>
              <a:t>2</a:t>
            </a:r>
            <a:r>
              <a:rPr lang="ru-RU" sz="1800" b="1" u="sng" dirty="0" smtClean="0">
                <a:latin typeface="Georgia" panose="02040502050405020303" pitchFamily="18" charset="0"/>
              </a:rPr>
              <a:t>. КЗ витки выключены</a:t>
            </a:r>
            <a:endParaRPr lang="en-US" sz="1800" b="1" u="sng" dirty="0" smtClean="0">
              <a:latin typeface="Georgia" panose="02040502050405020303" pitchFamily="18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994" y="1484784"/>
            <a:ext cx="4011462" cy="2425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36" y="1496061"/>
            <a:ext cx="3870140" cy="2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05268"/>
            <a:ext cx="3764027" cy="2276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454" y="4125796"/>
            <a:ext cx="3624935" cy="2191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6317749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 smtClean="0">
                <a:latin typeface="Georgia" panose="02040502050405020303" pitchFamily="18" charset="0"/>
              </a:rPr>
              <a:t>Критерий устойчивости бетатронных колебаний не выполняется</a:t>
            </a:r>
            <a:endParaRPr lang="ru-RU" u="sng" dirty="0">
              <a:latin typeface="Georgia" panose="02040502050405020303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44954" y="6767657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706099" y="6767656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167244" y="6767656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1628389" y="6767655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2089534" y="6767655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2550679" y="6767654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3011824" y="6767654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3472969" y="6767653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3934114" y="6767656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4395259" y="6767655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4856404" y="6767655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317549" y="6767654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778694" y="6767654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6239839" y="6767653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6700984" y="6767653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7162129" y="6767652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7630997" y="6767653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8092142" y="6767652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8553287" y="6767652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63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1655775" y="908720"/>
            <a:ext cx="5858710" cy="5605681"/>
            <a:chOff x="251520" y="1860793"/>
            <a:chExt cx="4030821" cy="3944471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1860793"/>
              <a:ext cx="4030821" cy="3944471"/>
            </a:xfrm>
            <a:prstGeom prst="rect">
              <a:avLst/>
            </a:prstGeom>
          </p:spPr>
        </p:pic>
        <p:sp>
          <p:nvSpPr>
            <p:cNvPr id="13" name="Овал 12"/>
            <p:cNvSpPr/>
            <p:nvPr/>
          </p:nvSpPr>
          <p:spPr>
            <a:xfrm>
              <a:off x="3311401" y="2619409"/>
              <a:ext cx="72008" cy="73287"/>
            </a:xfrm>
            <a:prstGeom prst="ellipse">
              <a:avLst/>
            </a:prstGeom>
            <a:solidFill>
              <a:srgbClr val="FA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092280" y="2418874"/>
            <a:ext cx="1865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Georgia" panose="02040502050405020303" pitchFamily="18" charset="0"/>
              </a:rPr>
              <a:t>Qx</a:t>
            </a:r>
            <a:r>
              <a:rPr lang="en-US" sz="2000" b="1" dirty="0" smtClean="0">
                <a:latin typeface="Georgia" panose="02040502050405020303" pitchFamily="18" charset="0"/>
              </a:rPr>
              <a:t> = 7.33,</a:t>
            </a:r>
          </a:p>
          <a:p>
            <a:r>
              <a:rPr lang="en-US" sz="2000" b="1" dirty="0" err="1" smtClean="0">
                <a:latin typeface="Georgia" panose="02040502050405020303" pitchFamily="18" charset="0"/>
              </a:rPr>
              <a:t>Qy</a:t>
            </a:r>
            <a:r>
              <a:rPr lang="en-US" sz="2000" b="1" dirty="0" smtClean="0">
                <a:latin typeface="Georgia" panose="02040502050405020303" pitchFamily="18" charset="0"/>
              </a:rPr>
              <a:t> = 7.38</a:t>
            </a:r>
            <a:endParaRPr lang="ru-RU" sz="2000" b="1" dirty="0">
              <a:latin typeface="Georgia" panose="02040502050405020303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38140" y="6309320"/>
            <a:ext cx="918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Georgia" panose="02040502050405020303" pitchFamily="18" charset="0"/>
              </a:rPr>
              <a:t>Диаграмма резонансов Нуклотрона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391277" y="1706610"/>
            <a:ext cx="96804" cy="96694"/>
          </a:xfrm>
          <a:prstGeom prst="ellipse">
            <a:avLst/>
          </a:prstGeom>
          <a:solidFill>
            <a:srgbClr val="FF8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 стрелкой 19"/>
          <p:cNvCxnSpPr/>
          <p:nvPr/>
        </p:nvCxnSpPr>
        <p:spPr>
          <a:xfrm flipH="1">
            <a:off x="6207907" y="1804861"/>
            <a:ext cx="207310" cy="216024"/>
          </a:xfrm>
          <a:prstGeom prst="straightConnector1">
            <a:avLst/>
          </a:prstGeom>
          <a:ln w="28575">
            <a:solidFill>
              <a:srgbClr val="FF5353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380312" y="2029217"/>
            <a:ext cx="181169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Qx</a:t>
            </a:r>
            <a:r>
              <a:rPr 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 = 7.40,</a:t>
            </a:r>
          </a:p>
          <a:p>
            <a:r>
              <a:rPr lang="en-US" sz="1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Qy</a:t>
            </a:r>
            <a:r>
              <a:rPr 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 = 7.45</a:t>
            </a:r>
            <a:endParaRPr lang="ru-RU" sz="1200" b="1" dirty="0">
              <a:solidFill>
                <a:schemeClr val="tx1">
                  <a:lumMod val="50000"/>
                  <a:lumOff val="50000"/>
                </a:schemeClr>
              </a:solidFill>
              <a:latin typeface="Georgia" panose="02040502050405020303" pitchFamily="18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6516873" y="1804861"/>
            <a:ext cx="935447" cy="4699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207907" y="2090978"/>
            <a:ext cx="956381" cy="471912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979712" y="978714"/>
            <a:ext cx="64768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Georgia" panose="02040502050405020303" pitchFamily="18" charset="0"/>
              </a:rPr>
              <a:t>Qy</a:t>
            </a:r>
            <a:endParaRPr lang="ru-RU" sz="2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020664" y="5701625"/>
            <a:ext cx="64768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atin typeface="Georgia" panose="02040502050405020303" pitchFamily="18" charset="0"/>
              </a:rPr>
              <a:t>Qx</a:t>
            </a:r>
            <a:endParaRPr lang="ru-RU" sz="2400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-38140" y="3248"/>
            <a:ext cx="9182139" cy="1049488"/>
            <a:chOff x="-38140" y="3248"/>
            <a:chExt cx="9182139" cy="1049488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-38140" y="3248"/>
              <a:ext cx="9182139" cy="1049488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64650" y="332656"/>
              <a:ext cx="864096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300"/>
                </a:spcBef>
              </a:pPr>
              <a:r>
                <a:rPr lang="ru-RU" sz="2400" b="1" dirty="0" smtClean="0">
                  <a:solidFill>
                    <a:schemeClr val="bg1"/>
                  </a:solidFill>
                  <a:latin typeface="Georgia" panose="02040502050405020303" pitchFamily="18" charset="0"/>
                </a:rPr>
                <a:t>Медленный вывод. Смещение рабочей точки</a:t>
              </a:r>
              <a:endParaRPr lang="ru-RU" sz="2400" b="1" dirty="0">
                <a:solidFill>
                  <a:schemeClr val="bg1"/>
                </a:solidFill>
                <a:latin typeface="Georgia" panose="02040502050405020303" pitchFamily="18" charset="0"/>
              </a:endParaRPr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244954" y="6767657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06099" y="6767656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167244" y="6767656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628389" y="6767655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2089534" y="6767655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550679" y="6767654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011824" y="6767654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472969" y="6767653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3934114" y="6767656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4395259" y="6767655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4856404" y="6767655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5317549" y="6767654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5778694" y="6767654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6239839" y="6767653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6700984" y="6767653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7162129" y="6767652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7630997" y="6767653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8092142" y="6767652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8553287" y="6767652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0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667" y="4333682"/>
            <a:ext cx="3355082" cy="2028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99" y="4414351"/>
            <a:ext cx="3221673" cy="1948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09" y="980728"/>
            <a:ext cx="5544935" cy="3352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-27384"/>
            <a:ext cx="9144000" cy="1008112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64650" y="276617"/>
            <a:ext cx="864096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sz="2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5120 </a:t>
            </a:r>
            <a:r>
              <a:rPr lang="ru-RU" sz="2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А. Медленный вывод</a:t>
            </a:r>
            <a:endParaRPr lang="ru-RU" sz="20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0032" y="4760993"/>
            <a:ext cx="2211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Georgia" panose="02040502050405020303" pitchFamily="18" charset="0"/>
              </a:rPr>
              <a:t>Q</a:t>
            </a:r>
            <a:r>
              <a:rPr lang="en-US" sz="1400" b="1" dirty="0" err="1" smtClean="0">
                <a:latin typeface="Georgia" panose="02040502050405020303" pitchFamily="18" charset="0"/>
              </a:rPr>
              <a:t>x</a:t>
            </a:r>
            <a:r>
              <a:rPr lang="en-US" b="1" dirty="0" smtClean="0">
                <a:latin typeface="Georgia" panose="02040502050405020303" pitchFamily="18" charset="0"/>
              </a:rPr>
              <a:t> = 7.33+0.01</a:t>
            </a:r>
            <a:endParaRPr lang="ru-RU" b="1" dirty="0">
              <a:latin typeface="Georgia" panose="02040502050405020303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13910" y="4787860"/>
            <a:ext cx="2449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Georgia" panose="02040502050405020303" pitchFamily="18" charset="0"/>
              </a:rPr>
              <a:t>Q</a:t>
            </a:r>
            <a:r>
              <a:rPr lang="en-US" sz="1400" b="1" dirty="0" err="1" smtClean="0">
                <a:latin typeface="Georgia" panose="02040502050405020303" pitchFamily="18" charset="0"/>
              </a:rPr>
              <a:t>x</a:t>
            </a:r>
            <a:r>
              <a:rPr lang="en-US" b="1" dirty="0" smtClean="0">
                <a:latin typeface="Georgia" panose="02040502050405020303" pitchFamily="18" charset="0"/>
              </a:rPr>
              <a:t> = 7.33 – 0.01</a:t>
            </a:r>
            <a:endParaRPr lang="ru-RU" b="1" dirty="0">
              <a:latin typeface="Georgia" panose="02040502050405020303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9615" y="3142709"/>
            <a:ext cx="1425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Georgia" panose="02040502050405020303" pitchFamily="18" charset="0"/>
              </a:rPr>
              <a:t>Q</a:t>
            </a:r>
            <a:r>
              <a:rPr lang="en-US" sz="1400" b="1" dirty="0" err="1" smtClean="0">
                <a:latin typeface="Georgia" panose="02040502050405020303" pitchFamily="18" charset="0"/>
              </a:rPr>
              <a:t>x</a:t>
            </a:r>
            <a:r>
              <a:rPr lang="en-US" b="1" dirty="0" smtClean="0">
                <a:latin typeface="Georgia" panose="02040502050405020303" pitchFamily="18" charset="0"/>
              </a:rPr>
              <a:t> = 7.33</a:t>
            </a:r>
          </a:p>
          <a:p>
            <a:pPr algn="ctr"/>
            <a:r>
              <a:rPr lang="en-US" b="1" dirty="0" err="1" smtClean="0">
                <a:latin typeface="Georgia" panose="02040502050405020303" pitchFamily="18" charset="0"/>
              </a:rPr>
              <a:t>Q</a:t>
            </a:r>
            <a:r>
              <a:rPr lang="en-US" sz="1400" b="1" dirty="0" err="1" smtClean="0">
                <a:latin typeface="Georgia" panose="02040502050405020303" pitchFamily="18" charset="0"/>
              </a:rPr>
              <a:t>y</a:t>
            </a:r>
            <a:r>
              <a:rPr lang="en-US" b="1" dirty="0" smtClean="0">
                <a:latin typeface="Georgia" panose="02040502050405020303" pitchFamily="18" charset="0"/>
              </a:rPr>
              <a:t> = 7.38</a:t>
            </a:r>
            <a:endParaRPr lang="ru-RU" b="1" dirty="0"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8307" y="5733256"/>
            <a:ext cx="2627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600" b="1" dirty="0">
                <a:latin typeface="Georgia" panose="02040502050405020303" pitchFamily="18" charset="0"/>
              </a:rPr>
              <a:t>ptc_start, x=0, px=0;</a:t>
            </a:r>
          </a:p>
          <a:p>
            <a:r>
              <a:rPr lang="it-IT" sz="600" b="1" dirty="0">
                <a:latin typeface="Georgia" panose="02040502050405020303" pitchFamily="18" charset="0"/>
              </a:rPr>
              <a:t>ptc_start, </a:t>
            </a:r>
            <a:r>
              <a:rPr lang="it-IT" sz="600" b="1" dirty="0" smtClean="0">
                <a:latin typeface="Georgia" panose="02040502050405020303" pitchFamily="18" charset="0"/>
              </a:rPr>
              <a:t>x=4e-3</a:t>
            </a:r>
            <a:r>
              <a:rPr lang="it-IT" sz="600" b="1" dirty="0">
                <a:latin typeface="Georgia" panose="02040502050405020303" pitchFamily="18" charset="0"/>
              </a:rPr>
              <a:t>, px=-2e-6, y </a:t>
            </a:r>
            <a:r>
              <a:rPr lang="it-IT" sz="600" b="1" dirty="0" smtClean="0">
                <a:latin typeface="Georgia" panose="02040502050405020303" pitchFamily="18" charset="0"/>
              </a:rPr>
              <a:t>=4e-3</a:t>
            </a:r>
            <a:r>
              <a:rPr lang="it-IT" sz="600" b="1" dirty="0">
                <a:latin typeface="Georgia" panose="02040502050405020303" pitchFamily="18" charset="0"/>
              </a:rPr>
              <a:t>, py=-2e-6; </a:t>
            </a:r>
          </a:p>
          <a:p>
            <a:r>
              <a:rPr lang="it-IT" sz="600" b="1" dirty="0">
                <a:latin typeface="Georgia" panose="02040502050405020303" pitchFamily="18" charset="0"/>
              </a:rPr>
              <a:t>ptc_start, </a:t>
            </a:r>
            <a:r>
              <a:rPr lang="it-IT" sz="600" b="1" dirty="0" smtClean="0">
                <a:latin typeface="Georgia" panose="02040502050405020303" pitchFamily="18" charset="0"/>
              </a:rPr>
              <a:t>x=6e-3</a:t>
            </a:r>
            <a:r>
              <a:rPr lang="it-IT" sz="600" b="1" dirty="0">
                <a:latin typeface="Georgia" panose="02040502050405020303" pitchFamily="18" charset="0"/>
              </a:rPr>
              <a:t>, px=-2e-6, y </a:t>
            </a:r>
            <a:r>
              <a:rPr lang="it-IT" sz="600" b="1" dirty="0" smtClean="0">
                <a:latin typeface="Georgia" panose="02040502050405020303" pitchFamily="18" charset="0"/>
              </a:rPr>
              <a:t>=6e-3</a:t>
            </a:r>
            <a:r>
              <a:rPr lang="it-IT" sz="600" b="1" dirty="0">
                <a:latin typeface="Georgia" panose="02040502050405020303" pitchFamily="18" charset="0"/>
              </a:rPr>
              <a:t>, py=-2e-6;</a:t>
            </a:r>
            <a:endParaRPr lang="ru-RU" sz="600" b="1" dirty="0">
              <a:latin typeface="Georgia" panose="02040502050405020303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104456" y="5877272"/>
            <a:ext cx="2627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600" b="1" dirty="0">
                <a:latin typeface="Georgia" panose="02040502050405020303" pitchFamily="18" charset="0"/>
              </a:rPr>
              <a:t>ptc_start, x=0, px=0;</a:t>
            </a:r>
          </a:p>
          <a:p>
            <a:r>
              <a:rPr lang="it-IT" sz="600" b="1" dirty="0">
                <a:latin typeface="Georgia" panose="02040502050405020303" pitchFamily="18" charset="0"/>
              </a:rPr>
              <a:t>ptc_start, </a:t>
            </a:r>
            <a:r>
              <a:rPr lang="it-IT" sz="600" b="1" dirty="0" smtClean="0">
                <a:latin typeface="Georgia" panose="02040502050405020303" pitchFamily="18" charset="0"/>
              </a:rPr>
              <a:t>x=3e-3</a:t>
            </a:r>
            <a:r>
              <a:rPr lang="it-IT" sz="600" b="1" dirty="0">
                <a:latin typeface="Georgia" panose="02040502050405020303" pitchFamily="18" charset="0"/>
              </a:rPr>
              <a:t>, px=-2e-6, y </a:t>
            </a:r>
            <a:r>
              <a:rPr lang="it-IT" sz="600" b="1" dirty="0" smtClean="0">
                <a:latin typeface="Georgia" panose="02040502050405020303" pitchFamily="18" charset="0"/>
              </a:rPr>
              <a:t>=3e-3</a:t>
            </a:r>
            <a:r>
              <a:rPr lang="it-IT" sz="600" b="1" dirty="0">
                <a:latin typeface="Georgia" panose="02040502050405020303" pitchFamily="18" charset="0"/>
              </a:rPr>
              <a:t>, py=-2e-6; </a:t>
            </a:r>
          </a:p>
          <a:p>
            <a:r>
              <a:rPr lang="it-IT" sz="600" b="1" dirty="0">
                <a:latin typeface="Georgia" panose="02040502050405020303" pitchFamily="18" charset="0"/>
              </a:rPr>
              <a:t>ptc_start, </a:t>
            </a:r>
            <a:r>
              <a:rPr lang="it-IT" sz="600" b="1" dirty="0" smtClean="0">
                <a:latin typeface="Georgia" panose="02040502050405020303" pitchFamily="18" charset="0"/>
              </a:rPr>
              <a:t>x=5e-3</a:t>
            </a:r>
            <a:r>
              <a:rPr lang="it-IT" sz="600" b="1" dirty="0">
                <a:latin typeface="Georgia" panose="02040502050405020303" pitchFamily="18" charset="0"/>
              </a:rPr>
              <a:t>, px=-2e-6, y </a:t>
            </a:r>
            <a:r>
              <a:rPr lang="it-IT" sz="600" b="1" dirty="0" smtClean="0">
                <a:latin typeface="Georgia" panose="02040502050405020303" pitchFamily="18" charset="0"/>
              </a:rPr>
              <a:t>=5e-3</a:t>
            </a:r>
            <a:r>
              <a:rPr lang="it-IT" sz="600" b="1" dirty="0">
                <a:latin typeface="Georgia" panose="02040502050405020303" pitchFamily="18" charset="0"/>
              </a:rPr>
              <a:t>, py=-2e-6;</a:t>
            </a:r>
            <a:endParaRPr lang="ru-RU" sz="600" b="1" dirty="0">
              <a:latin typeface="Georgia" panose="02040502050405020303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117480"/>
            <a:ext cx="2671848" cy="1615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4355976" y="1389155"/>
            <a:ext cx="977232" cy="2687917"/>
          </a:xfrm>
          <a:prstGeom prst="rect">
            <a:avLst/>
          </a:prstGeom>
          <a:noFill/>
          <a:ln>
            <a:solidFill>
              <a:srgbClr val="8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1" y="2708920"/>
            <a:ext cx="2686943" cy="1624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44954" y="6767657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06099" y="6767656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167244" y="6767656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628389" y="6767655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089534" y="6767655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550679" y="6767654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011824" y="6767654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472969" y="6767653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934114" y="6767656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395259" y="6767655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856404" y="6767655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5317549" y="6767654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778694" y="6767654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6239839" y="6767653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6700984" y="6767653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7162129" y="6767652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7630997" y="6767653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8092142" y="6767652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8553287" y="6767652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39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1655775" y="980728"/>
            <a:ext cx="5858710" cy="5605681"/>
            <a:chOff x="251520" y="1860793"/>
            <a:chExt cx="4030821" cy="3944471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1860793"/>
              <a:ext cx="4030821" cy="3944471"/>
            </a:xfrm>
            <a:prstGeom prst="rect">
              <a:avLst/>
            </a:prstGeom>
          </p:spPr>
        </p:pic>
        <p:sp>
          <p:nvSpPr>
            <p:cNvPr id="13" name="Овал 12"/>
            <p:cNvSpPr/>
            <p:nvPr/>
          </p:nvSpPr>
          <p:spPr>
            <a:xfrm>
              <a:off x="3311401" y="2416733"/>
              <a:ext cx="72008" cy="73287"/>
            </a:xfrm>
            <a:prstGeom prst="ellipse">
              <a:avLst/>
            </a:prstGeom>
            <a:solidFill>
              <a:srgbClr val="FA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-38140" y="3248"/>
            <a:ext cx="9182139" cy="1049488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64650" y="332656"/>
            <a:ext cx="864096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ru-RU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Медленный вывод. Смещение рабочей точки *</a:t>
            </a:r>
            <a:endParaRPr lang="ru-RU" sz="24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92280" y="2490882"/>
            <a:ext cx="1865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Georgia" panose="02040502050405020303" pitchFamily="18" charset="0"/>
              </a:rPr>
              <a:t>Qx</a:t>
            </a:r>
            <a:r>
              <a:rPr lang="en-US" sz="2000" b="1" dirty="0" smtClean="0">
                <a:latin typeface="Georgia" panose="02040502050405020303" pitchFamily="18" charset="0"/>
              </a:rPr>
              <a:t> = 7.33,</a:t>
            </a:r>
          </a:p>
          <a:p>
            <a:r>
              <a:rPr lang="en-US" sz="2000" b="1" dirty="0" err="1" smtClean="0">
                <a:latin typeface="Georgia" panose="02040502050405020303" pitchFamily="18" charset="0"/>
              </a:rPr>
              <a:t>Qy</a:t>
            </a:r>
            <a:r>
              <a:rPr lang="en-US" sz="2000" b="1" dirty="0" smtClean="0">
                <a:latin typeface="Georgia" panose="02040502050405020303" pitchFamily="18" charset="0"/>
              </a:rPr>
              <a:t> = 7.</a:t>
            </a:r>
            <a:r>
              <a:rPr lang="ru-RU" sz="2000" b="1" dirty="0" smtClean="0">
                <a:latin typeface="Georgia" panose="02040502050405020303" pitchFamily="18" charset="0"/>
              </a:rPr>
              <a:t>45</a:t>
            </a:r>
            <a:endParaRPr lang="ru-RU" sz="2000" b="1" dirty="0">
              <a:latin typeface="Georgia" panose="02040502050405020303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391277" y="1778618"/>
            <a:ext cx="96804" cy="96694"/>
          </a:xfrm>
          <a:prstGeom prst="ellipse">
            <a:avLst/>
          </a:prstGeom>
          <a:solidFill>
            <a:srgbClr val="FF8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 стрелкой 19"/>
          <p:cNvCxnSpPr/>
          <p:nvPr/>
        </p:nvCxnSpPr>
        <p:spPr>
          <a:xfrm flipH="1" flipV="1">
            <a:off x="6156176" y="1700808"/>
            <a:ext cx="324292" cy="17168"/>
          </a:xfrm>
          <a:prstGeom prst="straightConnector1">
            <a:avLst/>
          </a:prstGeom>
          <a:ln w="28575">
            <a:solidFill>
              <a:srgbClr val="FF5353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380312" y="1986826"/>
            <a:ext cx="181169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Qx</a:t>
            </a:r>
            <a:r>
              <a:rPr 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 = 7.40,</a:t>
            </a:r>
          </a:p>
          <a:p>
            <a:r>
              <a:rPr lang="en-US" sz="1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Qy</a:t>
            </a:r>
            <a:r>
              <a:rPr 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 = 7.45</a:t>
            </a:r>
            <a:endParaRPr lang="ru-RU" sz="1200" b="1" dirty="0">
              <a:solidFill>
                <a:schemeClr val="tx1">
                  <a:lumMod val="50000"/>
                  <a:lumOff val="50000"/>
                </a:schemeClr>
              </a:solidFill>
              <a:latin typeface="Georgia" panose="02040502050405020303" pitchFamily="18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6516873" y="1842810"/>
            <a:ext cx="935447" cy="4699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228184" y="1914818"/>
            <a:ext cx="1286301" cy="648072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979712" y="1050722"/>
            <a:ext cx="64768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Georgia" panose="02040502050405020303" pitchFamily="18" charset="0"/>
              </a:rPr>
              <a:t>Qy</a:t>
            </a:r>
            <a:endParaRPr lang="ru-RU" sz="2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020664" y="5773633"/>
            <a:ext cx="64768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atin typeface="Georgia" panose="02040502050405020303" pitchFamily="18" charset="0"/>
              </a:rPr>
              <a:t>Qx</a:t>
            </a:r>
            <a:endParaRPr lang="ru-RU" sz="2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44954" y="6767657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06099" y="6767656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167244" y="6767656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628389" y="6767655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2089534" y="6767655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550679" y="6767654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011824" y="6767654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472969" y="6767653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3934114" y="6767656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4395259" y="6767655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4856404" y="6767655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5317549" y="6767654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5778694" y="6767654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6239839" y="6767653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6700984" y="6767653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7162129" y="6767652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7630997" y="6767653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8092142" y="6767652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8553287" y="6767652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-38140" y="6372036"/>
            <a:ext cx="918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Georgia" panose="02040502050405020303" pitchFamily="18" charset="0"/>
              </a:rPr>
              <a:t>Диаграмма резонансов Нуклотрона</a:t>
            </a:r>
            <a:endParaRPr lang="ru-RU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83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09" y="980728"/>
            <a:ext cx="6438855" cy="3893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12" y="4884806"/>
            <a:ext cx="2951200" cy="1784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874223"/>
            <a:ext cx="2963410" cy="179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-27384"/>
            <a:ext cx="9144000" cy="1008112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64650" y="276617"/>
            <a:ext cx="864096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sz="2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5120 </a:t>
            </a:r>
            <a:r>
              <a:rPr lang="ru-RU" sz="2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А. Медленный вывод</a:t>
            </a:r>
            <a:endParaRPr lang="ru-RU" sz="20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3968" y="5085184"/>
            <a:ext cx="2211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latin typeface="Georgia" panose="02040502050405020303" pitchFamily="18" charset="0"/>
              </a:rPr>
              <a:t>Qx</a:t>
            </a:r>
            <a:r>
              <a:rPr lang="en-US" sz="1200" b="1" dirty="0" smtClean="0">
                <a:latin typeface="Georgia" panose="02040502050405020303" pitchFamily="18" charset="0"/>
              </a:rPr>
              <a:t> </a:t>
            </a:r>
            <a:r>
              <a:rPr lang="en-US" sz="1200" b="1" dirty="0">
                <a:latin typeface="Georgia" panose="02040502050405020303" pitchFamily="18" charset="0"/>
              </a:rPr>
              <a:t>= 7.33 </a:t>
            </a:r>
            <a:r>
              <a:rPr lang="en-US" sz="1200" b="1" dirty="0" smtClean="0">
                <a:latin typeface="Georgia" panose="02040502050405020303" pitchFamily="18" charset="0"/>
              </a:rPr>
              <a:t>+ 0.01</a:t>
            </a:r>
            <a:endParaRPr lang="ru-RU" sz="1200" b="1" dirty="0">
              <a:latin typeface="Georgia" panose="02040502050405020303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13910" y="5147900"/>
            <a:ext cx="24499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latin typeface="Georgia" panose="02040502050405020303" pitchFamily="18" charset="0"/>
              </a:rPr>
              <a:t>Qx</a:t>
            </a:r>
            <a:r>
              <a:rPr lang="en-US" sz="1200" b="1" dirty="0" smtClean="0">
                <a:latin typeface="Georgia" panose="02040502050405020303" pitchFamily="18" charset="0"/>
              </a:rPr>
              <a:t> = </a:t>
            </a:r>
            <a:r>
              <a:rPr lang="en-US" sz="1200" b="1" dirty="0">
                <a:latin typeface="Georgia" panose="02040502050405020303" pitchFamily="18" charset="0"/>
              </a:rPr>
              <a:t>7.33 </a:t>
            </a:r>
            <a:r>
              <a:rPr lang="en-US" sz="1200" b="1" dirty="0" smtClean="0">
                <a:latin typeface="Georgia" panose="02040502050405020303" pitchFamily="18" charset="0"/>
              </a:rPr>
              <a:t>– 0.01</a:t>
            </a:r>
            <a:endParaRPr lang="ru-RU" sz="1200" b="1" dirty="0">
              <a:latin typeface="Georgia" panose="02040502050405020303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51050" y="1485654"/>
            <a:ext cx="1425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Georgia" panose="02040502050405020303" pitchFamily="18" charset="0"/>
              </a:rPr>
              <a:t>Q</a:t>
            </a:r>
            <a:r>
              <a:rPr lang="en-US" sz="1400" b="1" dirty="0" err="1" smtClean="0">
                <a:latin typeface="Georgia" panose="02040502050405020303" pitchFamily="18" charset="0"/>
              </a:rPr>
              <a:t>x</a:t>
            </a:r>
            <a:r>
              <a:rPr lang="en-US" b="1" dirty="0" smtClean="0">
                <a:latin typeface="Georgia" panose="02040502050405020303" pitchFamily="18" charset="0"/>
              </a:rPr>
              <a:t> = 7.33</a:t>
            </a:r>
          </a:p>
          <a:p>
            <a:pPr algn="ctr"/>
            <a:r>
              <a:rPr lang="en-US" b="1" dirty="0" err="1" smtClean="0">
                <a:latin typeface="Georgia" panose="02040502050405020303" pitchFamily="18" charset="0"/>
              </a:rPr>
              <a:t>Q</a:t>
            </a:r>
            <a:r>
              <a:rPr lang="en-US" sz="1400" b="1" dirty="0" err="1" smtClean="0">
                <a:latin typeface="Georgia" panose="02040502050405020303" pitchFamily="18" charset="0"/>
              </a:rPr>
              <a:t>y</a:t>
            </a:r>
            <a:r>
              <a:rPr lang="en-US" b="1" dirty="0" smtClean="0">
                <a:latin typeface="Georgia" panose="02040502050405020303" pitchFamily="18" charset="0"/>
              </a:rPr>
              <a:t> = 7.45</a:t>
            </a:r>
            <a:endParaRPr lang="ru-RU" b="1" dirty="0"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6084004"/>
            <a:ext cx="26277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" b="1" dirty="0">
                <a:latin typeface="Georgia" panose="02040502050405020303" pitchFamily="18" charset="0"/>
              </a:rPr>
              <a:t>ptc_start, x=0, px=0;</a:t>
            </a:r>
          </a:p>
          <a:p>
            <a:r>
              <a:rPr lang="it-IT" sz="400" b="1" dirty="0">
                <a:latin typeface="Georgia" panose="02040502050405020303" pitchFamily="18" charset="0"/>
              </a:rPr>
              <a:t>ptc_start, x=6e-3, px=-2e-6, y =6e-3, py=-2e-6; </a:t>
            </a:r>
          </a:p>
          <a:p>
            <a:r>
              <a:rPr lang="it-IT" sz="400" b="1" dirty="0">
                <a:latin typeface="Georgia" panose="02040502050405020303" pitchFamily="18" charset="0"/>
              </a:rPr>
              <a:t>ptc_start, x=8e-3, px=-2e-6, y =8e-3, py=-2e-6;</a:t>
            </a:r>
            <a:endParaRPr lang="ru-RU" sz="400" b="1" dirty="0">
              <a:latin typeface="Georgia" panose="02040502050405020303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95936" y="6156012"/>
            <a:ext cx="26277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" b="1" dirty="0">
                <a:latin typeface="Georgia" panose="02040502050405020303" pitchFamily="18" charset="0"/>
              </a:rPr>
              <a:t>ptc_start, x=0, px=0;</a:t>
            </a:r>
          </a:p>
          <a:p>
            <a:r>
              <a:rPr lang="it-IT" sz="400" b="1" dirty="0">
                <a:latin typeface="Georgia" panose="02040502050405020303" pitchFamily="18" charset="0"/>
              </a:rPr>
              <a:t>ptc_start, </a:t>
            </a:r>
            <a:r>
              <a:rPr lang="it-IT" sz="400" b="1" dirty="0" smtClean="0">
                <a:latin typeface="Georgia" panose="02040502050405020303" pitchFamily="18" charset="0"/>
              </a:rPr>
              <a:t>x=5e-3</a:t>
            </a:r>
            <a:r>
              <a:rPr lang="it-IT" sz="400" b="1" dirty="0">
                <a:latin typeface="Georgia" panose="02040502050405020303" pitchFamily="18" charset="0"/>
              </a:rPr>
              <a:t>, px=-2e-6, y </a:t>
            </a:r>
            <a:r>
              <a:rPr lang="it-IT" sz="400" b="1" dirty="0" smtClean="0">
                <a:latin typeface="Georgia" panose="02040502050405020303" pitchFamily="18" charset="0"/>
              </a:rPr>
              <a:t>=5e-3</a:t>
            </a:r>
            <a:r>
              <a:rPr lang="it-IT" sz="400" b="1" dirty="0">
                <a:latin typeface="Georgia" panose="02040502050405020303" pitchFamily="18" charset="0"/>
              </a:rPr>
              <a:t>, py=-2e-6; </a:t>
            </a:r>
          </a:p>
          <a:p>
            <a:r>
              <a:rPr lang="it-IT" sz="400" b="1" dirty="0">
                <a:latin typeface="Georgia" panose="02040502050405020303" pitchFamily="18" charset="0"/>
              </a:rPr>
              <a:t>ptc_start, </a:t>
            </a:r>
            <a:r>
              <a:rPr lang="it-IT" sz="400" b="1" dirty="0" smtClean="0">
                <a:latin typeface="Georgia" panose="02040502050405020303" pitchFamily="18" charset="0"/>
              </a:rPr>
              <a:t>x=5.5e-3</a:t>
            </a:r>
            <a:r>
              <a:rPr lang="it-IT" sz="400" b="1" dirty="0">
                <a:latin typeface="Georgia" panose="02040502050405020303" pitchFamily="18" charset="0"/>
              </a:rPr>
              <a:t>, px=-2e-6, y </a:t>
            </a:r>
            <a:r>
              <a:rPr lang="it-IT" sz="400" b="1" dirty="0" smtClean="0">
                <a:latin typeface="Georgia" panose="02040502050405020303" pitchFamily="18" charset="0"/>
              </a:rPr>
              <a:t>=5.5e-3</a:t>
            </a:r>
            <a:r>
              <a:rPr lang="it-IT" sz="400" b="1" dirty="0">
                <a:latin typeface="Georgia" panose="02040502050405020303" pitchFamily="18" charset="0"/>
              </a:rPr>
              <a:t>, py=-2e-6;</a:t>
            </a:r>
            <a:endParaRPr lang="ru-RU" sz="400" b="1" dirty="0">
              <a:latin typeface="Georgia" panose="02040502050405020303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193" y="1340768"/>
            <a:ext cx="2262577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057" y="3231537"/>
            <a:ext cx="2112799" cy="1277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44954" y="6767657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06099" y="6767656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167244" y="6767656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628389" y="6767655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089534" y="6767655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550679" y="6767654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011824" y="6767654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472969" y="6767653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934114" y="6767656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395259" y="6767655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856404" y="6767655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5317549" y="6767654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778694" y="6767654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6239839" y="6767653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6700984" y="6767653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7162129" y="6767652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7630997" y="6767653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8092142" y="6767652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8553287" y="6767652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5536856" y="1470556"/>
            <a:ext cx="1164128" cy="3099666"/>
          </a:xfrm>
          <a:prstGeom prst="rect">
            <a:avLst/>
          </a:prstGeom>
          <a:noFill/>
          <a:ln>
            <a:solidFill>
              <a:srgbClr val="8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97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65" y="4365104"/>
            <a:ext cx="3592439" cy="2172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830" y="4421982"/>
            <a:ext cx="3528393" cy="21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Группа 14"/>
          <p:cNvGrpSpPr/>
          <p:nvPr/>
        </p:nvGrpSpPr>
        <p:grpSpPr>
          <a:xfrm>
            <a:off x="179512" y="857599"/>
            <a:ext cx="6601381" cy="3434561"/>
            <a:chOff x="395535" y="1124744"/>
            <a:chExt cx="5477817" cy="3312368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5535" y="1124744"/>
              <a:ext cx="5477817" cy="3312368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>
              <a:off x="976173" y="3717032"/>
              <a:ext cx="2731731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700" b="1" dirty="0" err="1"/>
                <a:t>ptc_start</a:t>
              </a:r>
              <a:r>
                <a:rPr lang="ru-RU" sz="700" b="1" dirty="0"/>
                <a:t>, x=0, </a:t>
              </a:r>
              <a:r>
                <a:rPr lang="ru-RU" sz="700" b="1" dirty="0" err="1"/>
                <a:t>px</a:t>
              </a:r>
              <a:r>
                <a:rPr lang="ru-RU" sz="700" b="1" dirty="0"/>
                <a:t>=0;</a:t>
              </a:r>
            </a:p>
            <a:p>
              <a:r>
                <a:rPr lang="ru-RU" sz="700" b="1" dirty="0" err="1"/>
                <a:t>ptc_start</a:t>
              </a:r>
              <a:r>
                <a:rPr lang="ru-RU" sz="700" b="1" dirty="0"/>
                <a:t>, x=1e-3, </a:t>
              </a:r>
              <a:r>
                <a:rPr lang="ru-RU" sz="700" b="1" dirty="0" err="1"/>
                <a:t>px</a:t>
              </a:r>
              <a:r>
                <a:rPr lang="ru-RU" sz="700" b="1" dirty="0"/>
                <a:t>=-2e-6, y =1e-3, </a:t>
              </a:r>
              <a:r>
                <a:rPr lang="ru-RU" sz="700" b="1" dirty="0" err="1"/>
                <a:t>py</a:t>
              </a:r>
              <a:r>
                <a:rPr lang="ru-RU" sz="700" b="1" dirty="0"/>
                <a:t>=-2e-6; </a:t>
              </a:r>
            </a:p>
            <a:p>
              <a:r>
                <a:rPr lang="ru-RU" sz="700" b="1" dirty="0" err="1"/>
                <a:t>ptc_start</a:t>
              </a:r>
              <a:r>
                <a:rPr lang="ru-RU" sz="700" b="1" dirty="0"/>
                <a:t>, x=2e-3, </a:t>
              </a:r>
              <a:r>
                <a:rPr lang="ru-RU" sz="700" b="1" dirty="0" err="1"/>
                <a:t>px</a:t>
              </a:r>
              <a:r>
                <a:rPr lang="ru-RU" sz="700" b="1" dirty="0"/>
                <a:t>=-2e-6, y = 2e-3, </a:t>
              </a:r>
              <a:r>
                <a:rPr lang="ru-RU" sz="700" b="1" dirty="0" err="1"/>
                <a:t>py</a:t>
              </a:r>
              <a:r>
                <a:rPr lang="ru-RU" sz="700" b="1" dirty="0"/>
                <a:t>=-2e-6;</a:t>
              </a: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3571600" y="1556792"/>
              <a:ext cx="648072" cy="2592288"/>
            </a:xfrm>
            <a:prstGeom prst="rect">
              <a:avLst/>
            </a:prstGeom>
            <a:noFill/>
            <a:ln>
              <a:solidFill>
                <a:srgbClr val="80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0" y="-27384"/>
            <a:ext cx="9144000" cy="1008112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64650" y="276617"/>
            <a:ext cx="864096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sz="2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5120 </a:t>
            </a:r>
            <a:r>
              <a:rPr lang="ru-RU" sz="2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А. Медленный вывод</a:t>
            </a:r>
            <a:endParaRPr lang="ru-RU" sz="20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4048" y="4760993"/>
            <a:ext cx="2211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Georgia" panose="02040502050405020303" pitchFamily="18" charset="0"/>
              </a:rPr>
              <a:t>Q</a:t>
            </a:r>
            <a:r>
              <a:rPr lang="en-US" sz="1400" b="1" dirty="0" err="1" smtClean="0">
                <a:latin typeface="Georgia" panose="02040502050405020303" pitchFamily="18" charset="0"/>
              </a:rPr>
              <a:t>x</a:t>
            </a:r>
            <a:r>
              <a:rPr lang="en-US" b="1" dirty="0" smtClean="0">
                <a:latin typeface="Georgia" panose="02040502050405020303" pitchFamily="18" charset="0"/>
              </a:rPr>
              <a:t> = (22/3)+0.01</a:t>
            </a:r>
            <a:endParaRPr lang="ru-RU" b="1" dirty="0">
              <a:latin typeface="Georgia" panose="02040502050405020303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13910" y="4724207"/>
            <a:ext cx="2449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Georgia" panose="02040502050405020303" pitchFamily="18" charset="0"/>
              </a:rPr>
              <a:t>Q</a:t>
            </a:r>
            <a:r>
              <a:rPr lang="en-US" sz="1400" b="1" dirty="0" err="1" smtClean="0">
                <a:latin typeface="Georgia" panose="02040502050405020303" pitchFamily="18" charset="0"/>
              </a:rPr>
              <a:t>x</a:t>
            </a:r>
            <a:r>
              <a:rPr lang="en-US" b="1" dirty="0" smtClean="0">
                <a:latin typeface="Georgia" panose="02040502050405020303" pitchFamily="18" charset="0"/>
              </a:rPr>
              <a:t> = (22/3) – 0.01</a:t>
            </a:r>
            <a:endParaRPr lang="ru-RU" b="1" dirty="0">
              <a:latin typeface="Georgia" panose="02040502050405020303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9615" y="2724794"/>
            <a:ext cx="1425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Georgia" panose="02040502050405020303" pitchFamily="18" charset="0"/>
              </a:rPr>
              <a:t>Q</a:t>
            </a:r>
            <a:r>
              <a:rPr lang="en-US" sz="1400" b="1" dirty="0" err="1" smtClean="0">
                <a:latin typeface="Georgia" panose="02040502050405020303" pitchFamily="18" charset="0"/>
              </a:rPr>
              <a:t>x</a:t>
            </a:r>
            <a:r>
              <a:rPr lang="en-US" b="1" dirty="0" smtClean="0">
                <a:latin typeface="Georgia" panose="02040502050405020303" pitchFamily="18" charset="0"/>
              </a:rPr>
              <a:t> = 22/3</a:t>
            </a:r>
          </a:p>
          <a:p>
            <a:pPr algn="ctr"/>
            <a:r>
              <a:rPr lang="en-US" b="1" dirty="0" err="1" smtClean="0">
                <a:latin typeface="Georgia" panose="02040502050405020303" pitchFamily="18" charset="0"/>
              </a:rPr>
              <a:t>Q</a:t>
            </a:r>
            <a:r>
              <a:rPr lang="en-US" sz="1400" b="1" dirty="0" err="1" smtClean="0">
                <a:latin typeface="Georgia" panose="02040502050405020303" pitchFamily="18" charset="0"/>
              </a:rPr>
              <a:t>y</a:t>
            </a:r>
            <a:r>
              <a:rPr lang="en-US" b="1" dirty="0" smtClean="0">
                <a:latin typeface="Georgia" panose="02040502050405020303" pitchFamily="18" charset="0"/>
              </a:rPr>
              <a:t> = 7.45</a:t>
            </a:r>
            <a:endParaRPr lang="ru-RU" b="1" dirty="0"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8307" y="5888106"/>
            <a:ext cx="2627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600" b="1" dirty="0">
                <a:latin typeface="Georgia" panose="02040502050405020303" pitchFamily="18" charset="0"/>
              </a:rPr>
              <a:t>ptc_start, x=0, px=0;</a:t>
            </a:r>
          </a:p>
          <a:p>
            <a:r>
              <a:rPr lang="it-IT" sz="600" b="1" dirty="0">
                <a:latin typeface="Georgia" panose="02040502050405020303" pitchFamily="18" charset="0"/>
              </a:rPr>
              <a:t>ptc_start, x=6e-3, px=-2e-6, y =6e-3, py=-2e-6; </a:t>
            </a:r>
          </a:p>
          <a:p>
            <a:r>
              <a:rPr lang="it-IT" sz="600" b="1" dirty="0">
                <a:latin typeface="Georgia" panose="02040502050405020303" pitchFamily="18" charset="0"/>
              </a:rPr>
              <a:t>ptc_start, x=8e-3, px=-2e-6, y =8e-3, py=-2e-6;</a:t>
            </a:r>
            <a:endParaRPr lang="ru-RU" sz="600" b="1" dirty="0">
              <a:latin typeface="Georgia" panose="02040502050405020303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104456" y="5887754"/>
            <a:ext cx="2627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600" b="1" dirty="0">
                <a:latin typeface="Georgia" panose="02040502050405020303" pitchFamily="18" charset="0"/>
              </a:rPr>
              <a:t>ptc_start, x=0, px=0;</a:t>
            </a:r>
          </a:p>
          <a:p>
            <a:r>
              <a:rPr lang="it-IT" sz="600" b="1" dirty="0">
                <a:latin typeface="Georgia" panose="02040502050405020303" pitchFamily="18" charset="0"/>
              </a:rPr>
              <a:t>ptc_start, </a:t>
            </a:r>
            <a:r>
              <a:rPr lang="it-IT" sz="600" b="1" dirty="0" smtClean="0">
                <a:latin typeface="Georgia" panose="02040502050405020303" pitchFamily="18" charset="0"/>
              </a:rPr>
              <a:t>x=5e-3</a:t>
            </a:r>
            <a:r>
              <a:rPr lang="it-IT" sz="600" b="1" dirty="0">
                <a:latin typeface="Georgia" panose="02040502050405020303" pitchFamily="18" charset="0"/>
              </a:rPr>
              <a:t>, px=-2e-6, y </a:t>
            </a:r>
            <a:r>
              <a:rPr lang="it-IT" sz="600" b="1" dirty="0" smtClean="0">
                <a:latin typeface="Georgia" panose="02040502050405020303" pitchFamily="18" charset="0"/>
              </a:rPr>
              <a:t>=5e-3</a:t>
            </a:r>
            <a:r>
              <a:rPr lang="it-IT" sz="600" b="1" dirty="0">
                <a:latin typeface="Georgia" panose="02040502050405020303" pitchFamily="18" charset="0"/>
              </a:rPr>
              <a:t>, py=-2e-6; </a:t>
            </a:r>
          </a:p>
          <a:p>
            <a:r>
              <a:rPr lang="it-IT" sz="600" b="1" dirty="0">
                <a:latin typeface="Georgia" panose="02040502050405020303" pitchFamily="18" charset="0"/>
              </a:rPr>
              <a:t>ptc_start, </a:t>
            </a:r>
            <a:r>
              <a:rPr lang="it-IT" sz="600" b="1" dirty="0" smtClean="0">
                <a:latin typeface="Georgia" panose="02040502050405020303" pitchFamily="18" charset="0"/>
              </a:rPr>
              <a:t>x=5.5e-3</a:t>
            </a:r>
            <a:r>
              <a:rPr lang="it-IT" sz="600" b="1" dirty="0">
                <a:latin typeface="Georgia" panose="02040502050405020303" pitchFamily="18" charset="0"/>
              </a:rPr>
              <a:t>, px=-2e-6, y </a:t>
            </a:r>
            <a:r>
              <a:rPr lang="it-IT" sz="600" b="1" dirty="0" smtClean="0">
                <a:latin typeface="Georgia" panose="02040502050405020303" pitchFamily="18" charset="0"/>
              </a:rPr>
              <a:t>=5.5e-3</a:t>
            </a:r>
            <a:r>
              <a:rPr lang="it-IT" sz="600" b="1" dirty="0">
                <a:latin typeface="Georgia" panose="02040502050405020303" pitchFamily="18" charset="0"/>
              </a:rPr>
              <a:t>, py=-2e-6;</a:t>
            </a:r>
            <a:endParaRPr lang="ru-RU" sz="600" b="1" dirty="0">
              <a:latin typeface="Georgia" panose="02040502050405020303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655097" y="1317147"/>
            <a:ext cx="780999" cy="2687917"/>
          </a:xfrm>
          <a:prstGeom prst="rect">
            <a:avLst/>
          </a:prstGeom>
          <a:noFill/>
          <a:ln>
            <a:solidFill>
              <a:srgbClr val="FF8B8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/>
          <p:cNvSpPr/>
          <p:nvPr/>
        </p:nvSpPr>
        <p:spPr>
          <a:xfrm>
            <a:off x="4488903" y="2446500"/>
            <a:ext cx="515145" cy="278294"/>
          </a:xfrm>
          <a:prstGeom prst="leftArrow">
            <a:avLst/>
          </a:prstGeom>
          <a:solidFill>
            <a:srgbClr val="FF8B8B"/>
          </a:solidFill>
          <a:ln>
            <a:solidFill>
              <a:srgbClr val="8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193" y="1340768"/>
            <a:ext cx="2262577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244954" y="6767657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06099" y="6767656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167244" y="6767656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628389" y="6767655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089534" y="6767655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550679" y="6767654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011824" y="6767654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472969" y="6767653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934114" y="6767656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395259" y="6767655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856404" y="6767655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5317549" y="6767654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778694" y="6767654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6239839" y="6767653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6700984" y="6767653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7162129" y="6767652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7630997" y="6767653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8092142" y="6767652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8553287" y="6767652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82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008112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64650" y="116632"/>
            <a:ext cx="8640961" cy="7463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sz="2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(Epic)</a:t>
            </a:r>
            <a:r>
              <a:rPr lang="ru-RU" sz="2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	</a:t>
            </a:r>
            <a:r>
              <a:rPr lang="en-US" sz="2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fail</a:t>
            </a:r>
            <a:endParaRPr lang="ru-RU" sz="2000" b="1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>
              <a:spcBef>
                <a:spcPts val="300"/>
              </a:spcBef>
            </a:pPr>
            <a:r>
              <a:rPr lang="ru-RU" sz="2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115 А. Накопление тока в КЗ витке (50 А)</a:t>
            </a:r>
            <a:endParaRPr lang="ru-RU" sz="20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50" y="1916833"/>
            <a:ext cx="4000663" cy="2419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793" y="1916832"/>
            <a:ext cx="4000662" cy="2419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46960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 smtClean="0">
                <a:latin typeface="Georgia" panose="02040502050405020303" pitchFamily="18" charset="0"/>
              </a:rPr>
              <a:t>Критерий устойчивости бетатронных колебаний не выполняется </a:t>
            </a:r>
            <a:endParaRPr lang="ru-RU" u="sng" dirty="0">
              <a:latin typeface="Georgia" panose="02040502050405020303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4954" y="6767657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06099" y="6767656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67244" y="6767656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628389" y="6767655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089534" y="6767655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550679" y="6767654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011824" y="6767654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472969" y="6767653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934114" y="6767656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395259" y="6767655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856404" y="6767655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317549" y="6767654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778694" y="6767654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239839" y="6767653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700984" y="6767653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162129" y="6767652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630997" y="6767653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8092142" y="6767652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8553287" y="6767652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9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008112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64650" y="292586"/>
            <a:ext cx="864096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ru-RU" sz="2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Выводы</a:t>
            </a:r>
            <a:endParaRPr lang="ru-RU" sz="20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4650" y="1098024"/>
            <a:ext cx="872725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Georgia" panose="02040502050405020303" pitchFamily="18" charset="0"/>
              </a:rPr>
              <a:t>Энергия инжекции (ведущее поле – 0,45 Тл). Инжекционный МЛ (1 Тл) системы Бустер</a:t>
            </a:r>
            <a:r>
              <a:rPr lang="en-US" dirty="0" smtClean="0">
                <a:latin typeface="Georgia" panose="02040502050405020303" pitchFamily="18" charset="0"/>
              </a:rPr>
              <a:t>-</a:t>
            </a:r>
            <a:r>
              <a:rPr lang="ru-RU" dirty="0" err="1" smtClean="0">
                <a:latin typeface="Georgia" panose="02040502050405020303" pitchFamily="18" charset="0"/>
              </a:rPr>
              <a:t>Нуклотрон</a:t>
            </a:r>
            <a:r>
              <a:rPr lang="ru-RU" dirty="0" smtClean="0">
                <a:latin typeface="Georgia" panose="02040502050405020303" pitchFamily="18" charset="0"/>
              </a:rPr>
              <a:t> представляет наибольшую опасность для устойчивой циркуляции. Расчёт показал, что существенного влияния не наблюдается.</a:t>
            </a:r>
            <a:endParaRPr lang="en-US" dirty="0" smtClean="0">
              <a:latin typeface="Georgia" panose="02040502050405020303" pitchFamily="18" charset="0"/>
            </a:endParaRPr>
          </a:p>
          <a:p>
            <a:pPr algn="just"/>
            <a:endParaRPr lang="ru-RU" dirty="0" smtClean="0">
              <a:latin typeface="Georgia" panose="02040502050405020303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Georgia" panose="02040502050405020303" pitchFamily="18" charset="0"/>
              </a:rPr>
              <a:t>Максимально достигнутая энергия (</a:t>
            </a:r>
            <a:r>
              <a:rPr lang="ru-RU" u="sng" dirty="0" smtClean="0">
                <a:latin typeface="Georgia" panose="02040502050405020303" pitchFamily="18" charset="0"/>
              </a:rPr>
              <a:t>циркуляция</a:t>
            </a:r>
            <a:r>
              <a:rPr lang="ru-RU" dirty="0" smtClean="0">
                <a:latin typeface="Georgia" panose="02040502050405020303" pitchFamily="18" charset="0"/>
              </a:rPr>
              <a:t>; ведущее поле – 1,8 Тл). </a:t>
            </a:r>
            <a:endParaRPr lang="en-US" dirty="0" smtClean="0">
              <a:latin typeface="Georgia" panose="02040502050405020303" pitchFamily="18" charset="0"/>
            </a:endParaRPr>
          </a:p>
          <a:p>
            <a:pPr marL="800100" lvl="1" indent="-342900" algn="just">
              <a:buAutoNum type="arabicPeriod"/>
            </a:pPr>
            <a:r>
              <a:rPr lang="ru-RU" dirty="0" smtClean="0">
                <a:latin typeface="Georgia" panose="02040502050405020303" pitchFamily="18" charset="0"/>
              </a:rPr>
              <a:t>Наличие рассеянных полей МЛ оказывает заметное влияние на динамику пучка, но не приводит к его потере. </a:t>
            </a:r>
            <a:endParaRPr lang="en-US" dirty="0" smtClean="0">
              <a:latin typeface="Georgia" panose="02040502050405020303" pitchFamily="18" charset="0"/>
            </a:endParaRPr>
          </a:p>
          <a:p>
            <a:pPr marL="800100" lvl="1" indent="-342900" algn="just">
              <a:buAutoNum type="arabicPeriod"/>
            </a:pPr>
            <a:r>
              <a:rPr lang="ru-RU" dirty="0" smtClean="0">
                <a:latin typeface="Georgia" panose="02040502050405020303" pitchFamily="18" charset="0"/>
              </a:rPr>
              <a:t>Выключение КЗ витков приводит к нарушению устойчивости бетатронных колебаний и потере пучка.</a:t>
            </a:r>
            <a:endParaRPr lang="en-US" dirty="0">
              <a:latin typeface="Georgia" panose="02040502050405020303" pitchFamily="18" charset="0"/>
            </a:endParaRPr>
          </a:p>
          <a:p>
            <a:pPr lvl="1" algn="just"/>
            <a:endParaRPr lang="ru-RU" dirty="0" smtClean="0">
              <a:latin typeface="Georgia" panose="02040502050405020303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Georgia" panose="02040502050405020303" pitchFamily="18" charset="0"/>
              </a:rPr>
              <a:t>Максимально достигнутая энергия </a:t>
            </a:r>
            <a:r>
              <a:rPr lang="ru-RU" dirty="0" smtClean="0">
                <a:latin typeface="Georgia" panose="02040502050405020303" pitchFamily="18" charset="0"/>
              </a:rPr>
              <a:t>(</a:t>
            </a:r>
            <a:r>
              <a:rPr lang="ru-RU" u="sng" dirty="0" smtClean="0">
                <a:latin typeface="Georgia" panose="02040502050405020303" pitchFamily="18" charset="0"/>
              </a:rPr>
              <a:t>медленный вывод</a:t>
            </a:r>
            <a:r>
              <a:rPr lang="ru-RU" dirty="0" smtClean="0">
                <a:latin typeface="Georgia" panose="02040502050405020303" pitchFamily="18" charset="0"/>
              </a:rPr>
              <a:t>; </a:t>
            </a:r>
            <a:r>
              <a:rPr lang="ru-RU" dirty="0">
                <a:latin typeface="Georgia" panose="02040502050405020303" pitchFamily="18" charset="0"/>
              </a:rPr>
              <a:t>ведущее поле – 1,8 Тл</a:t>
            </a:r>
            <a:r>
              <a:rPr lang="ru-RU" dirty="0" smtClean="0">
                <a:latin typeface="Georgia" panose="02040502050405020303" pitchFamily="18" charset="0"/>
              </a:rPr>
              <a:t>). </a:t>
            </a:r>
            <a:endParaRPr lang="en-US" dirty="0" smtClean="0">
              <a:latin typeface="Georgia" panose="02040502050405020303" pitchFamily="18" charset="0"/>
            </a:endParaRPr>
          </a:p>
          <a:p>
            <a:pPr marL="800100" lvl="1" indent="-342900" algn="just">
              <a:buAutoNum type="arabicPeriod"/>
            </a:pPr>
            <a:r>
              <a:rPr lang="ru-RU" dirty="0" smtClean="0">
                <a:latin typeface="Georgia" panose="02040502050405020303" pitchFamily="18" charset="0"/>
              </a:rPr>
              <a:t>МВ осуществим и после установки трёх дополнительных МЛ.</a:t>
            </a:r>
            <a:endParaRPr lang="en-US" dirty="0" smtClean="0">
              <a:latin typeface="Georgia" panose="02040502050405020303" pitchFamily="18" charset="0"/>
            </a:endParaRPr>
          </a:p>
          <a:p>
            <a:pPr marL="800100" lvl="1" indent="-342900" algn="just">
              <a:buAutoNum type="arabicPeriod"/>
            </a:pPr>
            <a:r>
              <a:rPr lang="ru-RU" dirty="0" smtClean="0">
                <a:latin typeface="Georgia" panose="02040502050405020303" pitchFamily="18" charset="0"/>
              </a:rPr>
              <a:t>Вследствие связи движений происходит раскачка пучка по вертикали.</a:t>
            </a:r>
            <a:endParaRPr lang="en-US" dirty="0" smtClean="0">
              <a:latin typeface="Georgia" panose="02040502050405020303" pitchFamily="18" charset="0"/>
            </a:endParaRPr>
          </a:p>
          <a:p>
            <a:pPr lvl="1" algn="just"/>
            <a:endParaRPr lang="ru-RU" dirty="0" smtClean="0">
              <a:latin typeface="Georgia" panose="02040502050405020303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Georgia" panose="02040502050405020303" pitchFamily="18" charset="0"/>
              </a:rPr>
              <a:t>Энергия инжекции из ЛУ-20 (ведущее поле – 300 </a:t>
            </a:r>
            <a:r>
              <a:rPr lang="ru-RU" dirty="0" err="1" smtClean="0">
                <a:latin typeface="Georgia" panose="02040502050405020303" pitchFamily="18" charset="0"/>
              </a:rPr>
              <a:t>Гс</a:t>
            </a:r>
            <a:r>
              <a:rPr lang="ru-RU" dirty="0" smtClean="0">
                <a:latin typeface="Georgia" panose="02040502050405020303" pitchFamily="18" charset="0"/>
              </a:rPr>
              <a:t>). Накопление тока в КЗ витке приводит к потере пучка вследствие нарушения устойчивости бетатронных колебаний.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4954" y="6767657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06099" y="6767656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167244" y="6767656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628389" y="6767655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089534" y="6767655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550679" y="6767654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011824" y="6767654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472969" y="6767653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934114" y="6767656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395259" y="6767655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56404" y="6767655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317549" y="6767654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778694" y="6767654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239839" y="6767653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700984" y="6767653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162129" y="6767652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630997" y="6767653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8092142" y="6767652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8553287" y="6767652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33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27384"/>
            <a:ext cx="9144000" cy="1008112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64650" y="332656"/>
            <a:ext cx="864096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ru-RU" sz="2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Цель и задачи</a:t>
            </a:r>
            <a:endParaRPr lang="ru-RU" sz="20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857018"/>
            <a:ext cx="8653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Georgia" panose="02040502050405020303" pitchFamily="18" charset="0"/>
              </a:rPr>
              <a:t>Цель работы – оценить последствия установки дополнительных систем, включающих магниты Ламбертсона (МЛ).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4954" y="2996952"/>
            <a:ext cx="865409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Georgia" panose="02040502050405020303" pitchFamily="18" charset="0"/>
              </a:rPr>
              <a:t>Задачи.</a:t>
            </a:r>
          </a:p>
          <a:p>
            <a:pPr algn="just"/>
            <a:r>
              <a:rPr lang="ru-RU" sz="2000" dirty="0" smtClean="0">
                <a:latin typeface="Georgia" panose="02040502050405020303" pitchFamily="18" charset="0"/>
              </a:rPr>
              <a:t>Провести трекинг частиц при различных условиях:</a:t>
            </a:r>
          </a:p>
          <a:p>
            <a:pPr marL="342900" indent="-342900" algn="just">
              <a:buAutoNum type="arabicParenR"/>
            </a:pPr>
            <a:r>
              <a:rPr lang="ru-RU" sz="2000" dirty="0" smtClean="0">
                <a:latin typeface="Georgia" panose="02040502050405020303" pitchFamily="18" charset="0"/>
              </a:rPr>
              <a:t>1,28 кА (0,45 Тл) – циркуляция при токе инжекции пучка из Бустера в Нуклотрон. </a:t>
            </a:r>
          </a:p>
          <a:p>
            <a:pPr marL="342900" indent="-342900" algn="just">
              <a:buFontTx/>
              <a:buAutoNum type="arabicParenR"/>
            </a:pPr>
            <a:r>
              <a:rPr lang="ru-RU" sz="2000" dirty="0" smtClean="0">
                <a:latin typeface="Georgia" panose="02040502050405020303" pitchFamily="18" charset="0"/>
              </a:rPr>
              <a:t>5 кА (1,8 Тл) – циркуляция при максимальном токе/поле, достигнутом в сеансах работы на Нуклотроне. </a:t>
            </a:r>
          </a:p>
          <a:p>
            <a:pPr marL="342900" indent="-342900" algn="just">
              <a:buFontTx/>
              <a:buAutoNum type="arabicParenR"/>
            </a:pPr>
            <a:r>
              <a:rPr lang="ru-RU" sz="2000" dirty="0" smtClean="0">
                <a:latin typeface="Georgia" panose="02040502050405020303" pitchFamily="18" charset="0"/>
              </a:rPr>
              <a:t>5 кА. Медленный вывод пучка. 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4954" y="6767657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06099" y="6767656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67244" y="6767656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628389" y="6767655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089534" y="6767655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550679" y="6767654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011824" y="6767654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472969" y="6767653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934114" y="6767656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395259" y="6767655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856404" y="6767655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317549" y="6767654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778694" y="6767654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239839" y="6767653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700984" y="6767653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162129" y="6767652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630997" y="6767653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8092142" y="6767652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8553287" y="6767652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89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27384"/>
            <a:ext cx="9144000" cy="1008112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64650" y="116632"/>
            <a:ext cx="8640961" cy="7463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ru-RU" sz="2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Расположение </a:t>
            </a:r>
            <a:r>
              <a:rPr lang="ru-RU" sz="2000" b="1" smtClean="0">
                <a:solidFill>
                  <a:schemeClr val="bg1"/>
                </a:solidFill>
                <a:latin typeface="Georgia" panose="02040502050405020303" pitchFamily="18" charset="0"/>
              </a:rPr>
              <a:t>и назначение</a:t>
            </a:r>
            <a:endParaRPr lang="ru-RU" sz="2000" b="1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>
              <a:spcBef>
                <a:spcPts val="300"/>
              </a:spcBef>
            </a:pPr>
            <a:r>
              <a:rPr lang="ru-RU" sz="2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магнитов Ламбертсона в Нуклотроне</a:t>
            </a:r>
            <a:endParaRPr lang="ru-RU" sz="20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Picture 2" descr="G:\LHEP\!! Перед отпуском\рабочий стол\Ира\Nuclotron composition\Nuclotron composition.bm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31"/>
          <a:stretch/>
        </p:blipFill>
        <p:spPr bwMode="auto">
          <a:xfrm>
            <a:off x="1314013" y="1153701"/>
            <a:ext cx="6515974" cy="351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703868" y="5877272"/>
            <a:ext cx="15561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Georgia" panose="02040502050405020303" pitchFamily="18" charset="0"/>
              </a:rPr>
              <a:t>6 октант. Бустер – </a:t>
            </a:r>
            <a:r>
              <a:rPr lang="ru-RU" sz="1400" b="1" dirty="0" err="1" smtClean="0">
                <a:latin typeface="Georgia" panose="02040502050405020303" pitchFamily="18" charset="0"/>
              </a:rPr>
              <a:t>Нуклотрон</a:t>
            </a:r>
            <a:endParaRPr lang="ru-RU" sz="1400" b="1" dirty="0">
              <a:latin typeface="Georgia" panose="02040502050405020303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1314013" y="4936729"/>
            <a:ext cx="936104" cy="92943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6372200" y="2974838"/>
            <a:ext cx="311018" cy="31014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1264231" y="5877272"/>
            <a:ext cx="180816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Georgia" panose="02040502050405020303" pitchFamily="18" charset="0"/>
              </a:rPr>
              <a:t>4 </a:t>
            </a:r>
            <a:r>
              <a:rPr lang="ru-RU" sz="1400" b="1" dirty="0" smtClean="0">
                <a:latin typeface="Georgia" panose="02040502050405020303" pitchFamily="18" charset="0"/>
              </a:rPr>
              <a:t>октант. </a:t>
            </a:r>
          </a:p>
          <a:p>
            <a:r>
              <a:rPr lang="ru-RU" sz="1400" b="1" dirty="0" err="1" smtClean="0">
                <a:latin typeface="Georgia" panose="02040502050405020303" pitchFamily="18" charset="0"/>
              </a:rPr>
              <a:t>Нуклотрон</a:t>
            </a:r>
            <a:r>
              <a:rPr lang="ru-RU" sz="1400" b="1" dirty="0">
                <a:latin typeface="Georgia" panose="02040502050405020303" pitchFamily="18" charset="0"/>
              </a:rPr>
              <a:t> </a:t>
            </a:r>
            <a:r>
              <a:rPr lang="ru-RU" sz="1400" b="1" dirty="0" smtClean="0">
                <a:latin typeface="Georgia" panose="02040502050405020303" pitchFamily="18" charset="0"/>
              </a:rPr>
              <a:t>– </a:t>
            </a:r>
            <a:r>
              <a:rPr lang="ru-RU" sz="1400" b="1" dirty="0" err="1" smtClean="0">
                <a:latin typeface="Georgia" panose="02040502050405020303" pitchFamily="18" charset="0"/>
              </a:rPr>
              <a:t>коллайдер</a:t>
            </a:r>
            <a:endParaRPr lang="ru-RU" sz="1400" b="1" dirty="0">
              <a:latin typeface="Georgia" panose="02040502050405020303" pitchFamily="18" charset="0"/>
            </a:endParaRPr>
          </a:p>
        </p:txBody>
      </p:sp>
      <p:grpSp>
        <p:nvGrpSpPr>
          <p:cNvPr id="71" name="Группа 70"/>
          <p:cNvGrpSpPr/>
          <p:nvPr/>
        </p:nvGrpSpPr>
        <p:grpSpPr>
          <a:xfrm>
            <a:off x="4066992" y="4941168"/>
            <a:ext cx="1010015" cy="929431"/>
            <a:chOff x="4117078" y="5214946"/>
            <a:chExt cx="1010015" cy="929431"/>
          </a:xfrm>
        </p:grpSpPr>
        <p:sp>
          <p:nvSpPr>
            <p:cNvPr id="49" name="Овал 48"/>
            <p:cNvSpPr/>
            <p:nvPr/>
          </p:nvSpPr>
          <p:spPr>
            <a:xfrm>
              <a:off x="4117078" y="5214946"/>
              <a:ext cx="936104" cy="929431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4" name="Группа 63"/>
            <p:cNvGrpSpPr/>
            <p:nvPr/>
          </p:nvGrpSpPr>
          <p:grpSpPr>
            <a:xfrm>
              <a:off x="4165313" y="5342852"/>
              <a:ext cx="961780" cy="577376"/>
              <a:chOff x="3106164" y="5515920"/>
              <a:chExt cx="961780" cy="577376"/>
            </a:xfrm>
          </p:grpSpPr>
          <p:cxnSp>
            <p:nvCxnSpPr>
              <p:cNvPr id="50" name="Прямая соединительная линия 49"/>
              <p:cNvCxnSpPr/>
              <p:nvPr/>
            </p:nvCxnSpPr>
            <p:spPr>
              <a:xfrm>
                <a:off x="3131840" y="5875960"/>
                <a:ext cx="75608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Прямоугольник 50"/>
              <p:cNvSpPr/>
              <p:nvPr/>
            </p:nvSpPr>
            <p:spPr>
              <a:xfrm>
                <a:off x="3239852" y="5733256"/>
                <a:ext cx="216024" cy="36004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3563888" y="5731944"/>
                <a:ext cx="216024" cy="36004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3106164" y="5521727"/>
                <a:ext cx="60174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000" b="1" dirty="0" smtClean="0">
                    <a:latin typeface="Georgia" panose="02040502050405020303" pitchFamily="18" charset="0"/>
                  </a:rPr>
                  <a:t>МЛ1</a:t>
                </a:r>
                <a:endParaRPr lang="ru-RU" sz="1000" b="1" dirty="0">
                  <a:latin typeface="Georgia" panose="02040502050405020303" pitchFamily="18" charset="0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3466204" y="5515920"/>
                <a:ext cx="60174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000" b="1" dirty="0" smtClean="0">
                    <a:latin typeface="Georgia" panose="02040502050405020303" pitchFamily="18" charset="0"/>
                  </a:rPr>
                  <a:t>МЛ</a:t>
                </a:r>
                <a:r>
                  <a:rPr lang="en-US" sz="1000" b="1" dirty="0" smtClean="0">
                    <a:latin typeface="Georgia" panose="02040502050405020303" pitchFamily="18" charset="0"/>
                  </a:rPr>
                  <a:t>2</a:t>
                </a:r>
                <a:endParaRPr lang="ru-RU" sz="1000" b="1" dirty="0">
                  <a:latin typeface="Georgia" panose="02040502050405020303" pitchFamily="18" charset="0"/>
                </a:endParaRPr>
              </a:p>
            </p:txBody>
          </p:sp>
        </p:grpSp>
      </p:grpSp>
      <p:sp>
        <p:nvSpPr>
          <p:cNvPr id="56" name="Прямоугольник 55"/>
          <p:cNvSpPr/>
          <p:nvPr/>
        </p:nvSpPr>
        <p:spPr>
          <a:xfrm>
            <a:off x="3959584" y="5877272"/>
            <a:ext cx="16925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Georgia" panose="02040502050405020303" pitchFamily="18" charset="0"/>
              </a:rPr>
              <a:t>5 октант. </a:t>
            </a:r>
            <a:endParaRPr lang="en-US" sz="1400" b="1" dirty="0" smtClean="0">
              <a:latin typeface="Georgia" panose="02040502050405020303" pitchFamily="18" charset="0"/>
            </a:endParaRPr>
          </a:p>
          <a:p>
            <a:r>
              <a:rPr lang="ru-RU" sz="1400" b="1" dirty="0" smtClean="0">
                <a:latin typeface="Georgia" panose="02040502050405020303" pitchFamily="18" charset="0"/>
              </a:rPr>
              <a:t>Медленный вывод </a:t>
            </a:r>
            <a:r>
              <a:rPr lang="ru-RU" sz="1100" b="1" dirty="0" smtClean="0">
                <a:latin typeface="Georgia" panose="02040502050405020303" pitchFamily="18" charset="0"/>
              </a:rPr>
              <a:t>(установлены)</a:t>
            </a:r>
            <a:endParaRPr lang="ru-RU" sz="1400" b="1" dirty="0">
              <a:latin typeface="Georgia" panose="02040502050405020303" pitchFamily="18" charset="0"/>
            </a:endParaRPr>
          </a:p>
        </p:txBody>
      </p:sp>
      <p:grpSp>
        <p:nvGrpSpPr>
          <p:cNvPr id="65" name="Группа 64"/>
          <p:cNvGrpSpPr/>
          <p:nvPr/>
        </p:nvGrpSpPr>
        <p:grpSpPr>
          <a:xfrm>
            <a:off x="1362247" y="5041656"/>
            <a:ext cx="961780" cy="577376"/>
            <a:chOff x="3106164" y="5515920"/>
            <a:chExt cx="961780" cy="577376"/>
          </a:xfrm>
        </p:grpSpPr>
        <p:cxnSp>
          <p:nvCxnSpPr>
            <p:cNvPr id="66" name="Прямая соединительная линия 65"/>
            <p:cNvCxnSpPr/>
            <p:nvPr/>
          </p:nvCxnSpPr>
          <p:spPr>
            <a:xfrm>
              <a:off x="3131840" y="5875960"/>
              <a:ext cx="75608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Прямоугольник 66"/>
            <p:cNvSpPr/>
            <p:nvPr/>
          </p:nvSpPr>
          <p:spPr>
            <a:xfrm>
              <a:off x="3239852" y="5733256"/>
              <a:ext cx="216024" cy="36004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3563888" y="5731944"/>
              <a:ext cx="216024" cy="36004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106164" y="5521727"/>
              <a:ext cx="6017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1" dirty="0" smtClean="0">
                  <a:latin typeface="Georgia" panose="02040502050405020303" pitchFamily="18" charset="0"/>
                </a:rPr>
                <a:t>МЛ1</a:t>
              </a:r>
              <a:endParaRPr lang="ru-RU" sz="1000" b="1" dirty="0">
                <a:latin typeface="Georgia" panose="02040502050405020303" pitchFamily="18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466204" y="5515920"/>
              <a:ext cx="6017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1" dirty="0" smtClean="0">
                  <a:latin typeface="Georgia" panose="02040502050405020303" pitchFamily="18" charset="0"/>
                </a:rPr>
                <a:t>МЛ</a:t>
              </a:r>
              <a:r>
                <a:rPr lang="en-US" sz="1000" b="1" dirty="0" smtClean="0">
                  <a:latin typeface="Georgia" panose="02040502050405020303" pitchFamily="18" charset="0"/>
                </a:rPr>
                <a:t>2</a:t>
              </a:r>
              <a:endParaRPr lang="ru-RU" sz="1000" b="1" dirty="0">
                <a:latin typeface="Georgia" panose="02040502050405020303" pitchFamily="18" charset="0"/>
              </a:endParaRPr>
            </a:p>
          </p:txBody>
        </p:sp>
      </p:grpSp>
      <p:sp>
        <p:nvSpPr>
          <p:cNvPr id="72" name="Овал 71"/>
          <p:cNvSpPr/>
          <p:nvPr/>
        </p:nvSpPr>
        <p:spPr>
          <a:xfrm>
            <a:off x="6893883" y="4936729"/>
            <a:ext cx="936104" cy="92943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6983893" y="5401444"/>
            <a:ext cx="75608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/>
          <p:cNvSpPr/>
          <p:nvPr/>
        </p:nvSpPr>
        <p:spPr>
          <a:xfrm>
            <a:off x="7236296" y="5230512"/>
            <a:ext cx="216024" cy="36004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TextBox 74"/>
          <p:cNvSpPr txBox="1"/>
          <p:nvPr/>
        </p:nvSpPr>
        <p:spPr>
          <a:xfrm>
            <a:off x="7136846" y="5011208"/>
            <a:ext cx="6017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Georgia" panose="02040502050405020303" pitchFamily="18" charset="0"/>
              </a:rPr>
              <a:t>МЛ2 *</a:t>
            </a:r>
            <a:endParaRPr lang="ru-RU" sz="1000" b="1" dirty="0">
              <a:latin typeface="Georgia" panose="02040502050405020303" pitchFamily="18" charset="0"/>
            </a:endParaRPr>
          </a:p>
        </p:txBody>
      </p:sp>
      <p:sp>
        <p:nvSpPr>
          <p:cNvPr id="76" name="Овал 75"/>
          <p:cNvSpPr/>
          <p:nvPr/>
        </p:nvSpPr>
        <p:spPr>
          <a:xfrm>
            <a:off x="6228184" y="3334878"/>
            <a:ext cx="311018" cy="31014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6084168" y="3694918"/>
            <a:ext cx="311018" cy="31014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9" name="Прямая соединительная линия 78"/>
          <p:cNvCxnSpPr>
            <a:stCxn id="77" idx="5"/>
            <a:endCxn id="72" idx="2"/>
          </p:cNvCxnSpPr>
          <p:nvPr/>
        </p:nvCxnSpPr>
        <p:spPr>
          <a:xfrm>
            <a:off x="6349638" y="3959644"/>
            <a:ext cx="544245" cy="144180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>
            <a:stCxn id="76" idx="2"/>
            <a:endCxn id="49" idx="0"/>
          </p:cNvCxnSpPr>
          <p:nvPr/>
        </p:nvCxnSpPr>
        <p:spPr>
          <a:xfrm flipH="1">
            <a:off x="4535044" y="3489951"/>
            <a:ext cx="1693140" cy="145121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>
            <a:endCxn id="22" idx="6"/>
          </p:cNvCxnSpPr>
          <p:nvPr/>
        </p:nvCxnSpPr>
        <p:spPr>
          <a:xfrm flipH="1">
            <a:off x="2250117" y="3068960"/>
            <a:ext cx="4130467" cy="233248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244954" y="6767657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706099" y="6767656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167244" y="6767656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1628389" y="6767655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2089534" y="6767655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2550679" y="6767654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3011824" y="6767654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3472969" y="6767653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3934114" y="6767656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4395259" y="6767655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4856404" y="6767655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317549" y="6767654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5778694" y="6767654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6239839" y="6767653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6700984" y="6767653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7162129" y="6767652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7630997" y="6767653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8092142" y="6767652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8553287" y="6767652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72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008112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64650" y="292586"/>
            <a:ext cx="864096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ru-RU" sz="2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Конструкция магнитов Ламбертсона</a:t>
            </a:r>
            <a:endParaRPr lang="ru-RU" sz="20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44840" y="2298455"/>
            <a:ext cx="1870450" cy="264898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591" y="1832972"/>
            <a:ext cx="2516818" cy="3579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Рисунок 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2" t="36637" r="20045"/>
          <a:stretch/>
        </p:blipFill>
        <p:spPr bwMode="auto">
          <a:xfrm rot="10800000">
            <a:off x="824122" y="2190455"/>
            <a:ext cx="1656184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11960" y="123587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Georgia" panose="02040502050405020303" pitchFamily="18" charset="0"/>
              </a:rPr>
              <a:t>МЛ2</a:t>
            </a:r>
            <a:endParaRPr lang="ru-RU" b="1" dirty="0">
              <a:latin typeface="Georgia" panose="0204050205040502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2174" y="123587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Georgia" panose="02040502050405020303" pitchFamily="18" charset="0"/>
              </a:rPr>
              <a:t>МЛ1</a:t>
            </a:r>
            <a:endParaRPr lang="ru-RU" b="1" dirty="0">
              <a:latin typeface="Georgia" panose="020405020504050203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31746" y="1226757"/>
            <a:ext cx="896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Georgia" panose="02040502050405020303" pitchFamily="18" charset="0"/>
              </a:rPr>
              <a:t>МЛ2*</a:t>
            </a:r>
            <a:endParaRPr lang="ru-RU" b="1" dirty="0">
              <a:latin typeface="Georgia" panose="02040502050405020303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4954" y="6767657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06099" y="6767656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167244" y="6767656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628389" y="6767655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089534" y="6767655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550679" y="6767654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011824" y="6767654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472969" y="6767653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934114" y="6767656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395259" y="6767655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856404" y="6767655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317549" y="6767654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778694" y="6767654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239839" y="6767653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700984" y="6767653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162129" y="6767652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630997" y="6767653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8092142" y="6767652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8553287" y="6767652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06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8140" y="3248"/>
            <a:ext cx="9182139" cy="1049488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64650" y="404664"/>
            <a:ext cx="864096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ru-RU" sz="2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Циркуляция. Рабочая точка</a:t>
            </a:r>
            <a:endParaRPr lang="ru-RU" sz="20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843500" y="1206190"/>
            <a:ext cx="5418858" cy="5204265"/>
            <a:chOff x="251520" y="1860793"/>
            <a:chExt cx="4030821" cy="3944471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1860793"/>
              <a:ext cx="4030821" cy="3944471"/>
            </a:xfrm>
            <a:prstGeom prst="rect">
              <a:avLst/>
            </a:prstGeom>
          </p:spPr>
        </p:pic>
        <p:sp>
          <p:nvSpPr>
            <p:cNvPr id="7" name="Овал 6"/>
            <p:cNvSpPr/>
            <p:nvPr/>
          </p:nvSpPr>
          <p:spPr>
            <a:xfrm>
              <a:off x="3491880" y="2420888"/>
              <a:ext cx="72008" cy="7328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152793" y="2564904"/>
            <a:ext cx="1811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Georgia" panose="02040502050405020303" pitchFamily="18" charset="0"/>
              </a:rPr>
              <a:t>Qx</a:t>
            </a:r>
            <a:r>
              <a:rPr lang="en-US" sz="2000" b="1" dirty="0" smtClean="0">
                <a:latin typeface="Georgia" panose="02040502050405020303" pitchFamily="18" charset="0"/>
              </a:rPr>
              <a:t> = 7.40,</a:t>
            </a:r>
          </a:p>
          <a:p>
            <a:r>
              <a:rPr lang="en-US" sz="2000" b="1" dirty="0" err="1" smtClean="0">
                <a:latin typeface="Georgia" panose="02040502050405020303" pitchFamily="18" charset="0"/>
              </a:rPr>
              <a:t>Q</a:t>
            </a:r>
            <a:r>
              <a:rPr lang="en-US" sz="2000" b="1" dirty="0" err="1">
                <a:latin typeface="Georgia" panose="02040502050405020303" pitchFamily="18" charset="0"/>
              </a:rPr>
              <a:t>y</a:t>
            </a:r>
            <a:r>
              <a:rPr lang="en-US" sz="2000" b="1" dirty="0" smtClean="0">
                <a:latin typeface="Georgia" panose="02040502050405020303" pitchFamily="18" charset="0"/>
              </a:rPr>
              <a:t> = 7.45</a:t>
            </a:r>
            <a:endParaRPr lang="ru-RU" sz="2000" b="1" dirty="0">
              <a:latin typeface="Georgia" panose="02040502050405020303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38140" y="6300028"/>
            <a:ext cx="918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Georgia" panose="02040502050405020303" pitchFamily="18" charset="0"/>
              </a:rPr>
              <a:t>Диаграмма резонансов Нуклотрона</a:t>
            </a:r>
            <a:endParaRPr lang="ru-RU" dirty="0">
              <a:latin typeface="Georgia" panose="02040502050405020303" pitchFamily="18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flipH="1" flipV="1">
            <a:off x="6300192" y="2060848"/>
            <a:ext cx="1025980" cy="53720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2124120" y="1167135"/>
            <a:ext cx="64768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Georgia" panose="02040502050405020303" pitchFamily="18" charset="0"/>
              </a:rPr>
              <a:t>Qy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761624" y="5661248"/>
            <a:ext cx="64768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atin typeface="Georgia" panose="02040502050405020303" pitchFamily="18" charset="0"/>
              </a:rPr>
              <a:t>Qx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44954" y="6767657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06099" y="6767656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167244" y="6767656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628389" y="6767655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089534" y="6767655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550679" y="6767654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011824" y="6767654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472969" y="6767653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934114" y="6767656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395259" y="6767655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856404" y="6767655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317549" y="6767654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778694" y="6767654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239839" y="6767653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700984" y="6767653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7162129" y="6767652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7630997" y="6767653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8092142" y="6767652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8553287" y="6767652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05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" y="-27385"/>
            <a:ext cx="9143999" cy="1139822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567" y="162362"/>
            <a:ext cx="9143997" cy="7463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ru-RU" sz="2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1280 А. Инжекция из Бустера</a:t>
            </a:r>
            <a:r>
              <a:rPr lang="ru-RU" sz="2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.</a:t>
            </a:r>
            <a:endParaRPr lang="en-US" sz="2000" b="1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>
              <a:spcBef>
                <a:spcPts val="300"/>
              </a:spcBef>
            </a:pPr>
            <a:r>
              <a:rPr lang="en-US" sz="2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1</a:t>
            </a:r>
            <a:r>
              <a:rPr lang="ru-RU" sz="2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. МЛ включены; 2. МЛ выключены</a:t>
            </a:r>
            <a:endParaRPr lang="ru-RU" sz="20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4401642"/>
            <a:ext cx="3798132" cy="229668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2072" y="1556792"/>
            <a:ext cx="3785965" cy="2289326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755576" y="4683200"/>
            <a:ext cx="282981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00" b="1" dirty="0" err="1"/>
              <a:t>ptc_start</a:t>
            </a:r>
            <a:r>
              <a:rPr lang="ru-RU" sz="700" b="1" dirty="0"/>
              <a:t>, x=0, </a:t>
            </a:r>
            <a:r>
              <a:rPr lang="ru-RU" sz="700" b="1" dirty="0" err="1"/>
              <a:t>px</a:t>
            </a:r>
            <a:r>
              <a:rPr lang="ru-RU" sz="700" b="1" dirty="0"/>
              <a:t>=0;</a:t>
            </a:r>
          </a:p>
          <a:p>
            <a:r>
              <a:rPr lang="ru-RU" sz="700" b="1" dirty="0" err="1"/>
              <a:t>ptc_start</a:t>
            </a:r>
            <a:r>
              <a:rPr lang="ru-RU" sz="700" b="1" dirty="0"/>
              <a:t>, x=10e-3, </a:t>
            </a:r>
            <a:r>
              <a:rPr lang="ru-RU" sz="700" b="1" dirty="0" err="1"/>
              <a:t>px</a:t>
            </a:r>
            <a:r>
              <a:rPr lang="ru-RU" sz="700" b="1" dirty="0"/>
              <a:t>=-2e-5, y = 10e-3, </a:t>
            </a:r>
            <a:r>
              <a:rPr lang="ru-RU" sz="700" b="1" dirty="0" err="1"/>
              <a:t>py</a:t>
            </a:r>
            <a:r>
              <a:rPr lang="ru-RU" sz="700" b="1" dirty="0"/>
              <a:t>=-2e-5;</a:t>
            </a:r>
          </a:p>
          <a:p>
            <a:r>
              <a:rPr lang="ru-RU" sz="700" b="1" dirty="0" err="1"/>
              <a:t>ptc_start</a:t>
            </a:r>
            <a:r>
              <a:rPr lang="ru-RU" sz="700" b="1" dirty="0"/>
              <a:t>, x=11e-3, </a:t>
            </a:r>
            <a:r>
              <a:rPr lang="ru-RU" sz="700" b="1" dirty="0" err="1"/>
              <a:t>px</a:t>
            </a:r>
            <a:r>
              <a:rPr lang="ru-RU" sz="700" b="1" dirty="0"/>
              <a:t>=-2e-5, y = 11e-3, </a:t>
            </a:r>
            <a:r>
              <a:rPr lang="ru-RU" sz="700" b="1" dirty="0" err="1"/>
              <a:t>py</a:t>
            </a:r>
            <a:r>
              <a:rPr lang="ru-RU" sz="700" b="1" dirty="0"/>
              <a:t>=-2e-5; 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1648500"/>
            <a:ext cx="3778077" cy="2284556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755576" y="1948656"/>
            <a:ext cx="300037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00" b="1" dirty="0" err="1"/>
              <a:t>ptc_start</a:t>
            </a:r>
            <a:r>
              <a:rPr lang="ru-RU" sz="700" b="1" dirty="0"/>
              <a:t>, x=0, </a:t>
            </a:r>
            <a:r>
              <a:rPr lang="ru-RU" sz="700" b="1" dirty="0" err="1"/>
              <a:t>px</a:t>
            </a:r>
            <a:r>
              <a:rPr lang="ru-RU" sz="700" b="1" dirty="0"/>
              <a:t>=0;</a:t>
            </a:r>
          </a:p>
          <a:p>
            <a:r>
              <a:rPr lang="ru-RU" sz="700" b="1" dirty="0" err="1"/>
              <a:t>ptc_start</a:t>
            </a:r>
            <a:r>
              <a:rPr lang="ru-RU" sz="700" b="1" dirty="0"/>
              <a:t>, x=10e-3, </a:t>
            </a:r>
            <a:r>
              <a:rPr lang="ru-RU" sz="700" b="1" dirty="0" err="1"/>
              <a:t>px</a:t>
            </a:r>
            <a:r>
              <a:rPr lang="ru-RU" sz="700" b="1" dirty="0"/>
              <a:t>=-2e-5, y = 10e-3, </a:t>
            </a:r>
            <a:r>
              <a:rPr lang="ru-RU" sz="700" b="1" dirty="0" err="1"/>
              <a:t>py</a:t>
            </a:r>
            <a:r>
              <a:rPr lang="ru-RU" sz="700" b="1" dirty="0"/>
              <a:t>=-2e-5;</a:t>
            </a:r>
          </a:p>
          <a:p>
            <a:r>
              <a:rPr lang="ru-RU" sz="700" b="1" dirty="0" err="1"/>
              <a:t>ptc_start</a:t>
            </a:r>
            <a:r>
              <a:rPr lang="ru-RU" sz="700" b="1" dirty="0"/>
              <a:t>, x=11e-3, </a:t>
            </a:r>
            <a:r>
              <a:rPr lang="ru-RU" sz="700" b="1" dirty="0" err="1"/>
              <a:t>px</a:t>
            </a:r>
            <a:r>
              <a:rPr lang="ru-RU" sz="700" b="1" dirty="0"/>
              <a:t>=-2e-5, y = 11e-3, </a:t>
            </a:r>
            <a:r>
              <a:rPr lang="ru-RU" sz="700" b="1" dirty="0" err="1"/>
              <a:t>py</a:t>
            </a:r>
            <a:r>
              <a:rPr lang="ru-RU" sz="700" b="1" dirty="0"/>
              <a:t>=-2e-5; 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7865" y="4422834"/>
            <a:ext cx="3770976" cy="2280262"/>
          </a:xfrm>
          <a:prstGeom prst="rect">
            <a:avLst/>
          </a:prstGeom>
        </p:spPr>
      </p:pic>
      <p:sp>
        <p:nvSpPr>
          <p:cNvPr id="27" name="Заголовок 1"/>
          <p:cNvSpPr txBox="1">
            <a:spLocks/>
          </p:cNvSpPr>
          <p:nvPr/>
        </p:nvSpPr>
        <p:spPr>
          <a:xfrm>
            <a:off x="-1" y="3933056"/>
            <a:ext cx="9143999" cy="4164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u="sng" dirty="0" smtClean="0">
                <a:latin typeface="Georgia" panose="02040502050405020303" pitchFamily="18" charset="0"/>
              </a:rPr>
              <a:t>2. Все МЛ выключены</a:t>
            </a:r>
            <a:endParaRPr lang="en-US" sz="1800" b="1" u="sng" dirty="0" smtClean="0">
              <a:latin typeface="Georgia" panose="02040502050405020303" pitchFamily="18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0" y="1196752"/>
            <a:ext cx="9143999" cy="4699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u="sng" dirty="0" smtClean="0">
                <a:latin typeface="Georgia" panose="02040502050405020303" pitchFamily="18" charset="0"/>
              </a:rPr>
              <a:t>1. Все МЛ включены</a:t>
            </a:r>
            <a:endParaRPr lang="en-US" sz="1800" b="1" u="sng" dirty="0" smtClean="0">
              <a:latin typeface="Georgia" panose="02040502050405020303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55576" y="2364154"/>
            <a:ext cx="1571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b="1" dirty="0" err="1"/>
              <a:t>kf</a:t>
            </a:r>
            <a:r>
              <a:rPr lang="ru-RU" sz="900" b="1" dirty="0"/>
              <a:t>                       </a:t>
            </a:r>
            <a:r>
              <a:rPr lang="ru-RU" sz="900" b="1" dirty="0" smtClean="0"/>
              <a:t>8.24276e-001</a:t>
            </a:r>
          </a:p>
          <a:p>
            <a:r>
              <a:rPr lang="en-US" sz="900" b="1" dirty="0" err="1"/>
              <a:t>kd</a:t>
            </a:r>
            <a:r>
              <a:rPr lang="en-US" sz="900" b="1" dirty="0"/>
              <a:t>                       -8.17982e-001</a:t>
            </a:r>
            <a:endParaRPr lang="ru-RU" sz="9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44954" y="6767657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06099" y="6767656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167244" y="6767656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628389" y="6767655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089534" y="6767655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550679" y="6767654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011824" y="6767654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472969" y="6767653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934114" y="6767656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395259" y="6767655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4856404" y="6767655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317549" y="6767654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5778694" y="6767654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6239839" y="6767653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6700984" y="6767653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7162129" y="6767652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7630997" y="6767653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8092142" y="6767652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8553287" y="6767652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97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27384"/>
            <a:ext cx="9144000" cy="1008112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86142" y="-27384"/>
            <a:ext cx="8640961" cy="10002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1280 А. Инжекция из Бустера.</a:t>
            </a:r>
          </a:p>
          <a:p>
            <a:pPr algn="ctr">
              <a:spcBef>
                <a:spcPts val="300"/>
              </a:spcBef>
            </a:pP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Влияние </a:t>
            </a:r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инжекционного МЛ2.</a:t>
            </a:r>
          </a:p>
          <a:p>
            <a:pPr algn="ctr">
              <a:spcBef>
                <a:spcPts val="300"/>
              </a:spcBef>
            </a:pP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1. Включены все 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МЛ; 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2. Включены пары МЛ</a:t>
            </a:r>
            <a:endParaRPr lang="ru-RU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782" y="1449875"/>
            <a:ext cx="3764801" cy="22765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782" y="4371516"/>
            <a:ext cx="3794079" cy="229423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6708" y="4375021"/>
            <a:ext cx="3782491" cy="22872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6708" y="1547230"/>
            <a:ext cx="3717740" cy="2323189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0" y="1196752"/>
            <a:ext cx="9144000" cy="3476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u="sng" dirty="0" smtClean="0">
                <a:latin typeface="Georgia" panose="02040502050405020303" pitchFamily="18" charset="0"/>
              </a:rPr>
              <a:t>1. Все МЛ включены</a:t>
            </a:r>
            <a:endParaRPr lang="en-US" sz="1800" b="1" u="sng" dirty="0" smtClean="0">
              <a:latin typeface="Georgia" panose="02040502050405020303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0" y="3933056"/>
            <a:ext cx="9144000" cy="3476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u="sng" dirty="0" smtClean="0">
                <a:latin typeface="Georgia" panose="02040502050405020303" pitchFamily="18" charset="0"/>
              </a:rPr>
              <a:t>2. Две пары МЛ включено</a:t>
            </a:r>
            <a:endParaRPr lang="en-US" sz="1800" b="1" u="sng" dirty="0" smtClean="0">
              <a:latin typeface="Georgia" panose="02040502050405020303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4954" y="6767657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06099" y="6767656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167244" y="6767656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628389" y="6767655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089534" y="6767655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550679" y="6767654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011824" y="6767654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472969" y="6767653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934114" y="6767656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395259" y="6767655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856404" y="6767655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317549" y="6767654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778694" y="6767654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239839" y="6767653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6700984" y="6767653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162129" y="6767652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7630997" y="6767653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8092142" y="6767652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8553287" y="6767652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11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008112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46271"/>
            <a:ext cx="3934384" cy="237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467" y="4183648"/>
            <a:ext cx="3872571" cy="2341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6142" y="-27384"/>
            <a:ext cx="8640961" cy="10002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1280 А. Инжекция из Бустера.</a:t>
            </a:r>
          </a:p>
          <a:p>
            <a:pPr algn="ctr">
              <a:spcBef>
                <a:spcPts val="300"/>
              </a:spcBef>
            </a:pP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Все МЛ включены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. Влияние КЗ витка.</a:t>
            </a:r>
            <a:endParaRPr lang="ru-RU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>
              <a:spcBef>
                <a:spcPts val="300"/>
              </a:spcBef>
            </a:pP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1. КЗ включены; 2. КЗ выключены</a:t>
            </a:r>
            <a:endParaRPr lang="ru-RU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0" y="1124744"/>
            <a:ext cx="9144000" cy="3476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u="sng" dirty="0" smtClean="0">
                <a:latin typeface="Georgia" panose="02040502050405020303" pitchFamily="18" charset="0"/>
              </a:rPr>
              <a:t>1. КЗ витки включены</a:t>
            </a:r>
            <a:endParaRPr lang="en-US" sz="1800" b="1" u="sng" dirty="0" smtClean="0">
              <a:latin typeface="Georgia" panose="02040502050405020303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6512" y="3801402"/>
            <a:ext cx="9144000" cy="3476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u="sng" dirty="0">
                <a:latin typeface="Georgia" panose="02040502050405020303" pitchFamily="18" charset="0"/>
              </a:rPr>
              <a:t>2</a:t>
            </a:r>
            <a:r>
              <a:rPr lang="ru-RU" sz="1800" b="1" u="sng" dirty="0" smtClean="0">
                <a:latin typeface="Georgia" panose="02040502050405020303" pitchFamily="18" charset="0"/>
              </a:rPr>
              <a:t>. КЗ витки выключены</a:t>
            </a:r>
            <a:endParaRPr lang="en-US" sz="1800" b="1" u="sng" dirty="0" smtClean="0">
              <a:latin typeface="Georgia" panose="020405020504050203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467" y="1556792"/>
            <a:ext cx="3829526" cy="2315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32" y="1482872"/>
            <a:ext cx="3880419" cy="2346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44954" y="6767657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06099" y="6767656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167244" y="6767656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628389" y="6767655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089534" y="6767655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550679" y="6767654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011824" y="6767654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472969" y="6767653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934114" y="6767656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395259" y="6767655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856404" y="6767655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317549" y="6767654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778694" y="6767654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239839" y="6767653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700984" y="6767653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162129" y="6767652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630997" y="6767653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8092142" y="6767652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8553287" y="6767652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0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420888"/>
            <a:ext cx="9180512" cy="1310415"/>
          </a:xfrm>
          <a:prstGeom prst="rect">
            <a:avLst/>
          </a:prstGeom>
          <a:solidFill>
            <a:srgbClr val="FF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79511" y="2839819"/>
            <a:ext cx="864096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ru-RU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Переход на ток  5 120 А (1,8 Тл)</a:t>
            </a:r>
            <a:endParaRPr lang="ru-RU" sz="28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4954" y="6767657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06099" y="6767656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167244" y="6767656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628389" y="6767655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089534" y="6767655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550679" y="6767654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011824" y="6767654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472969" y="6767653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934114" y="6767656"/>
            <a:ext cx="438614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395259" y="6767655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56404" y="6767655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317549" y="6767654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778694" y="6767654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239839" y="6767653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700984" y="6767653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162129" y="6767652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630997" y="6767653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8092142" y="6767652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8553287" y="6767652"/>
            <a:ext cx="438614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64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1800</TotalTime>
  <Words>1084</Words>
  <Application>Microsoft Office PowerPoint</Application>
  <PresentationFormat>Экран (4:3)</PresentationFormat>
  <Paragraphs>156</Paragraphs>
  <Slides>19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Georgia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Const</cp:lastModifiedBy>
  <cp:revision>122</cp:revision>
  <dcterms:created xsi:type="dcterms:W3CDTF">2018-09-05T06:22:45Z</dcterms:created>
  <dcterms:modified xsi:type="dcterms:W3CDTF">2018-09-13T05:27:22Z</dcterms:modified>
</cp:coreProperties>
</file>