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9" r:id="rId3"/>
    <p:sldId id="263" r:id="rId4"/>
    <p:sldId id="283" r:id="rId5"/>
    <p:sldId id="287" r:id="rId6"/>
    <p:sldId id="268" r:id="rId7"/>
    <p:sldId id="266" r:id="rId8"/>
    <p:sldId id="281" r:id="rId9"/>
    <p:sldId id="275" r:id="rId10"/>
    <p:sldId id="276" r:id="rId11"/>
    <p:sldId id="273" r:id="rId12"/>
    <p:sldId id="279" r:id="rId13"/>
    <p:sldId id="285" r:id="rId14"/>
    <p:sldId id="286" r:id="rId15"/>
    <p:sldId id="280" r:id="rId16"/>
    <p:sldId id="289" r:id="rId17"/>
    <p:sldId id="282" r:id="rId18"/>
    <p:sldId id="274" r:id="rId19"/>
    <p:sldId id="290" r:id="rId20"/>
    <p:sldId id="291" r:id="rId21"/>
    <p:sldId id="292" r:id="rId22"/>
    <p:sldId id="264" r:id="rId23"/>
    <p:sldId id="269" r:id="rId24"/>
    <p:sldId id="272" r:id="rId25"/>
    <p:sldId id="262" r:id="rId26"/>
    <p:sldId id="288" r:id="rId27"/>
    <p:sldId id="265" r:id="rId28"/>
    <p:sldId id="271" r:id="rId2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 userDrawn="1">
          <p15:clr>
            <a:srgbClr val="A4A3A4"/>
          </p15:clr>
        </p15:guide>
        <p15:guide id="2" pos="53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00FF"/>
    <a:srgbClr val="170CF4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43" autoAdjust="0"/>
    <p:restoredTop sz="84686" autoAdjust="0"/>
  </p:normalViewPr>
  <p:slideViewPr>
    <p:cSldViewPr>
      <p:cViewPr varScale="1">
        <p:scale>
          <a:sx n="79" d="100"/>
          <a:sy n="79" d="100"/>
        </p:scale>
        <p:origin x="972" y="84"/>
      </p:cViewPr>
      <p:guideLst>
        <p:guide orient="horz" pos="4080"/>
        <p:guide pos="53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34" Type="http://schemas.openxmlformats.org/officeDocument/2006/relationships/tableStyles" Target="tableStyles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theme" Target="theme/theme1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slide" Target="slides/slide27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viewProps" Target="viewProps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presProps" Target="presProps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20D87-FD6A-4F1E-A410-89DF16BE34D8}" type="datetimeFigureOut">
              <a:rPr lang="ru-RU" smtClean="0"/>
              <a:t>13.09.2018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DEB57-35E0-402D-96D5-040FD89BCB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613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КСВ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EB57-35E0-402D-96D5-040FD89BCB5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981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Вторичноэлектронный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резонансный разряд, резонансный высокочастотный разряд или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мультипакция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Механизм этого разряда может быть представлен следующей схемой. Электроны, вышедшие из электрода, когда он являлся катодом, ускорятся ВЧ-напряжением и, попадая на противоположный электрод, вызовут вторичную электронную эмиссию. Если время пролета первичных электронов близко к полупериоду ВЧ-напряжения, то вторичные электроны, вылетая из второго электрода, который к этому времени стал катодом, также ускорятся и вызовут вторичную эмиссию уже из первого электрода. При коэффициенте вторичной эмиссии &gt;1 такой взаимный обмен приведет к появлению заметного тока между электродами.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EB57-35E0-402D-96D5-040FD89BCB5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220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Вторичноэлектронный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резонансный разряд, резонансный высокочастотный разряд или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мультипакция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Механизм этого разряда может быть представлен следующей схемой. Электроны, вышедшие из электрода, когда он являлся катодом, ускорятся ВЧ-напряжением и, попадая на противоположный электрод, вызовут вторичную электронную эмиссию. Если время пролета первичных электронов близко к полупериоду ВЧ-напряжения, то вторичные электроны, вылетая из второго электрода, который к этому времени стал катодом, также ускорятся и вызовут вторичную эмиссию уже из первого электрода. При коэффициенте вторичной эмиссии &gt;1 такой взаимный обмен приведет к появлению заметного тока между электродами.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DEB57-35E0-402D-96D5-040FD89BCB5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587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 idx="11" hasCustomPrompt="1"/>
          </p:nvPr>
        </p:nvSpPr>
        <p:spPr bwMode="auto">
          <a:xfrm>
            <a:off x="457200" y="978491"/>
            <a:ext cx="8229600" cy="51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>
                <a:solidFill>
                  <a:srgbClr val="064B6A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0438" y="6479931"/>
            <a:ext cx="2133600" cy="250825"/>
          </a:xfrm>
        </p:spPr>
        <p:txBody>
          <a:bodyPr/>
          <a:lstStyle>
            <a:lvl1pPr>
              <a:defRPr>
                <a:solidFill>
                  <a:srgbClr val="858586"/>
                </a:solidFill>
              </a:defRPr>
            </a:lvl1pPr>
          </a:lstStyle>
          <a:p>
            <a:pPr>
              <a:defRPr/>
            </a:pPr>
            <a:r>
              <a:rPr lang="en-US" dirty="0"/>
              <a:t>Confidential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82412" y="5010541"/>
            <a:ext cx="6400800" cy="757246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85858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style</a:t>
            </a:r>
            <a:endParaRPr lang="en-US" dirty="0"/>
          </a:p>
        </p:txBody>
      </p:sp>
      <p:sp>
        <p:nvSpPr>
          <p:cNvPr id="14" name="Rechteck 13"/>
          <p:cNvSpPr>
            <a:spLocks noChangeArrowheads="1"/>
          </p:cNvSpPr>
          <p:nvPr userDrawn="1"/>
        </p:nvSpPr>
        <p:spPr bwMode="auto">
          <a:xfrm>
            <a:off x="-11875" y="0"/>
            <a:ext cx="140677" cy="6858000"/>
          </a:xfrm>
          <a:prstGeom prst="rect">
            <a:avLst/>
          </a:prstGeom>
          <a:solidFill>
            <a:srgbClr val="064B6A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25" y="6064251"/>
            <a:ext cx="1363250" cy="77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1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5C7D2D1-F55D-4386-887B-64C64060BE1D}" type="datetimeFigureOut">
              <a:rPr lang="ru-RU">
                <a:solidFill>
                  <a:srgbClr val="000000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13.09.2018</a:t>
            </a:fld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F1AA3-61EA-498C-827F-F4328E51D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007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186A9-1ECA-4C03-85AC-4ACAE0F271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584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91CD4-7E6A-44B0-ADAF-9A02076020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033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981B3-7025-4A47-B2CE-50D804641D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431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1"/>
            <a:ext cx="1927654" cy="365125"/>
          </a:xfrm>
          <a:prstGeom prst="rect">
            <a:avLst/>
          </a:prstGeom>
        </p:spPr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2</a:t>
            </a:r>
            <a:r>
              <a:rPr lang="en-US">
                <a:solidFill>
                  <a:prstClr val="white"/>
                </a:solidFill>
              </a:rPr>
              <a:t>2</a:t>
            </a:r>
            <a:r>
              <a:rPr lang="ru-RU">
                <a:solidFill>
                  <a:prstClr val="white"/>
                </a:solidFill>
              </a:rPr>
              <a:t>.05.2017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27654" y="6356351"/>
            <a:ext cx="5263978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NICA MAC’2017 – Injection complex status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0E35-A9C9-4992-8EA3-1BDAC4B30377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06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672" y="13568"/>
            <a:ext cx="8552328" cy="511175"/>
          </a:xfrm>
        </p:spPr>
        <p:txBody>
          <a:bodyPr/>
          <a:lstStyle>
            <a:lvl1pPr algn="ctr">
              <a:defRPr b="1" i="1">
                <a:solidFill>
                  <a:srgbClr val="0303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72128" y="650716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39392" y="6527798"/>
            <a:ext cx="5311587" cy="330201"/>
          </a:xfrm>
          <a:prstGeom prst="rect">
            <a:avLst/>
          </a:prstGeom>
        </p:spPr>
        <p:txBody>
          <a:bodyPr/>
          <a:lstStyle>
            <a:lvl1pPr algn="ctr">
              <a:defRPr sz="1400" i="1"/>
            </a:lvl1pPr>
          </a:lstStyle>
          <a:p>
            <a:pPr>
              <a:defRPr/>
            </a:pPr>
            <a:r>
              <a:rPr lang="ru-RU" dirty="0"/>
              <a:t>СЯФ РАН, 12-15 апреля, ОИЯИ, </a:t>
            </a:r>
            <a:r>
              <a:rPr lang="ru-RU" dirty="0" err="1"/>
              <a:t>г.Дубна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884179" y="6607175"/>
            <a:ext cx="2133600" cy="250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F1AA3-61EA-498C-827F-F4328E51D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hteck 13"/>
          <p:cNvSpPr>
            <a:spLocks noChangeArrowheads="1"/>
          </p:cNvSpPr>
          <p:nvPr userDrawn="1"/>
        </p:nvSpPr>
        <p:spPr bwMode="auto">
          <a:xfrm>
            <a:off x="-11875" y="0"/>
            <a:ext cx="140677" cy="6858000"/>
          </a:xfrm>
          <a:prstGeom prst="rect">
            <a:avLst/>
          </a:prstGeom>
          <a:solidFill>
            <a:srgbClr val="064B6A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039" y="67544"/>
            <a:ext cx="6223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NICA-Logo_4c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221" y="6527798"/>
            <a:ext cx="5969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13"/>
          <p:cNvCxnSpPr/>
          <p:nvPr userDrawn="1"/>
        </p:nvCxnSpPr>
        <p:spPr>
          <a:xfrm>
            <a:off x="1140479" y="6491286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512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5" Type="http://schemas.openxmlformats.org/officeDocument/2006/relationships/slideLayout" Target="../slideLayouts/slideLayout16.xml" /><Relationship Id="rId4" Type="http://schemas.openxmlformats.org/officeDocument/2006/relationships/slideLayout" Target="../slideLayouts/slideLayout1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00125"/>
            <a:ext cx="8229600" cy="512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0438" y="6515100"/>
            <a:ext cx="2133600" cy="250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7F7F7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4215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8" r:id="rId6"/>
    <p:sldLayoutId id="2147483679" r:id="rId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 pitchFamily="-65" charset="0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-65" charset="0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-65" charset="0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-65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-65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-65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.pn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 /><Relationship Id="rId3" Type="http://schemas.openxmlformats.org/officeDocument/2006/relationships/image" Target="../media/image19.jpeg" /><Relationship Id="rId7" Type="http://schemas.openxmlformats.org/officeDocument/2006/relationships/image" Target="../media/image3.pn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15.xml" /><Relationship Id="rId6" Type="http://schemas.openxmlformats.org/officeDocument/2006/relationships/image" Target="../media/image22.jpeg" /><Relationship Id="rId5" Type="http://schemas.openxmlformats.org/officeDocument/2006/relationships/image" Target="../media/image21.jpeg" /><Relationship Id="rId4" Type="http://schemas.openxmlformats.org/officeDocument/2006/relationships/image" Target="../media/image20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5.xml" /><Relationship Id="rId4" Type="http://schemas.openxmlformats.org/officeDocument/2006/relationships/image" Target="../media/image23.jpe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 /><Relationship Id="rId13" Type="http://schemas.openxmlformats.org/officeDocument/2006/relationships/image" Target="../media/image35.jpeg" /><Relationship Id="rId3" Type="http://schemas.openxmlformats.org/officeDocument/2006/relationships/image" Target="../media/image25.png" /><Relationship Id="rId7" Type="http://schemas.openxmlformats.org/officeDocument/2006/relationships/image" Target="../media/image29.jpeg" /><Relationship Id="rId12" Type="http://schemas.openxmlformats.org/officeDocument/2006/relationships/image" Target="../media/image34.jpeg" /><Relationship Id="rId17" Type="http://schemas.openxmlformats.org/officeDocument/2006/relationships/image" Target="../media/image2.png" /><Relationship Id="rId2" Type="http://schemas.openxmlformats.org/officeDocument/2006/relationships/image" Target="../media/image24.jpeg" /><Relationship Id="rId16" Type="http://schemas.openxmlformats.org/officeDocument/2006/relationships/image" Target="../media/image3.png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28.jpeg" /><Relationship Id="rId11" Type="http://schemas.openxmlformats.org/officeDocument/2006/relationships/image" Target="../media/image33.jpeg" /><Relationship Id="rId5" Type="http://schemas.openxmlformats.org/officeDocument/2006/relationships/image" Target="../media/image27.jpeg" /><Relationship Id="rId15" Type="http://schemas.openxmlformats.org/officeDocument/2006/relationships/image" Target="../media/image37.jpeg" /><Relationship Id="rId10" Type="http://schemas.openxmlformats.org/officeDocument/2006/relationships/image" Target="../media/image32.jpeg" /><Relationship Id="rId4" Type="http://schemas.openxmlformats.org/officeDocument/2006/relationships/image" Target="../media/image26.jpeg" /><Relationship Id="rId9" Type="http://schemas.openxmlformats.org/officeDocument/2006/relationships/image" Target="../media/image31.jpeg" /><Relationship Id="rId14" Type="http://schemas.openxmlformats.org/officeDocument/2006/relationships/image" Target="../media/image36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2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5.xml" /><Relationship Id="rId5" Type="http://schemas.openxmlformats.org/officeDocument/2006/relationships/image" Target="../media/image39.jpeg" /><Relationship Id="rId4" Type="http://schemas.openxmlformats.org/officeDocument/2006/relationships/image" Target="../media/image2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5.xml" /><Relationship Id="rId5" Type="http://schemas.openxmlformats.org/officeDocument/2006/relationships/image" Target="../media/image40.jpeg" /><Relationship Id="rId4" Type="http://schemas.openxmlformats.org/officeDocument/2006/relationships/image" Target="../media/image2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44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5.xml" /><Relationship Id="rId6" Type="http://schemas.openxmlformats.org/officeDocument/2006/relationships/image" Target="../media/image43.jpeg" /><Relationship Id="rId5" Type="http://schemas.openxmlformats.org/officeDocument/2006/relationships/image" Target="../media/image42.jpeg" /><Relationship Id="rId4" Type="http://schemas.openxmlformats.org/officeDocument/2006/relationships/image" Target="../media/image41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4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5.xml" /><Relationship Id="rId4" Type="http://schemas.openxmlformats.org/officeDocument/2006/relationships/image" Target="../media/image45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7.xml" /><Relationship Id="rId5" Type="http://schemas.openxmlformats.org/officeDocument/2006/relationships/image" Target="../media/image47.png" /><Relationship Id="rId4" Type="http://schemas.openxmlformats.org/officeDocument/2006/relationships/image" Target="../media/image46.jpeg" 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 /><Relationship Id="rId3" Type="http://schemas.openxmlformats.org/officeDocument/2006/relationships/image" Target="../media/image3.png" /><Relationship Id="rId7" Type="http://schemas.openxmlformats.org/officeDocument/2006/relationships/image" Target="../media/image51.jpeg" /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17.xml" /><Relationship Id="rId6" Type="http://schemas.openxmlformats.org/officeDocument/2006/relationships/image" Target="../media/image50.jpeg" /><Relationship Id="rId5" Type="http://schemas.openxmlformats.org/officeDocument/2006/relationships/image" Target="../media/image49.jpeg" /><Relationship Id="rId4" Type="http://schemas.openxmlformats.org/officeDocument/2006/relationships/image" Target="../media/image2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53.jpeg" /><Relationship Id="rId1" Type="http://schemas.openxmlformats.org/officeDocument/2006/relationships/slideLayout" Target="../slideLayouts/slideLayout17.xml" /><Relationship Id="rId5" Type="http://schemas.openxmlformats.org/officeDocument/2006/relationships/image" Target="../media/image54.png" /><Relationship Id="rId4" Type="http://schemas.openxmlformats.org/officeDocument/2006/relationships/image" Target="../media/image2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7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55.jpeg" /><Relationship Id="rId1" Type="http://schemas.openxmlformats.org/officeDocument/2006/relationships/slideLayout" Target="../slideLayouts/slideLayout16.xml" /><Relationship Id="rId4" Type="http://schemas.openxmlformats.org/officeDocument/2006/relationships/image" Target="../media/image2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 /><Relationship Id="rId2" Type="http://schemas.openxmlformats.org/officeDocument/2006/relationships/image" Target="../media/image56.jpeg" /><Relationship Id="rId1" Type="http://schemas.openxmlformats.org/officeDocument/2006/relationships/slideLayout" Target="../slideLayouts/slideLayout17.xml" /><Relationship Id="rId5" Type="http://schemas.openxmlformats.org/officeDocument/2006/relationships/image" Target="../media/image2.png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8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8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17.xml" /><Relationship Id="rId4" Type="http://schemas.openxmlformats.org/officeDocument/2006/relationships/image" Target="../media/image2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 /><Relationship Id="rId3" Type="http://schemas.microsoft.com/office/2007/relationships/hdphoto" Target="../media/hdphoto1.wdp" /><Relationship Id="rId7" Type="http://schemas.openxmlformats.org/officeDocument/2006/relationships/image" Target="../media/image3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5.xml" /><Relationship Id="rId6" Type="http://schemas.openxmlformats.org/officeDocument/2006/relationships/image" Target="../media/image11.png" /><Relationship Id="rId5" Type="http://schemas.openxmlformats.org/officeDocument/2006/relationships/image" Target="../media/image10.png" /><Relationship Id="rId4" Type="http://schemas.openxmlformats.org/officeDocument/2006/relationships/image" Target="../media/image9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15.xml" /><Relationship Id="rId4" Type="http://schemas.openxmlformats.org/officeDocument/2006/relationships/image" Target="../media/image2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5.xml" /><Relationship Id="rId4" Type="http://schemas.openxmlformats.org/officeDocument/2006/relationships/image" Target="../media/image13.jpe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 /><Relationship Id="rId3" Type="http://schemas.openxmlformats.org/officeDocument/2006/relationships/image" Target="../media/image14.jpeg" /><Relationship Id="rId7" Type="http://schemas.openxmlformats.org/officeDocument/2006/relationships/image" Target="../media/image16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7.xml" /><Relationship Id="rId6" Type="http://schemas.openxmlformats.org/officeDocument/2006/relationships/image" Target="../media/image15.jpeg" /><Relationship Id="rId5" Type="http://schemas.openxmlformats.org/officeDocument/2006/relationships/image" Target="../media/image2.png" /><Relationship Id="rId4" Type="http://schemas.openxmlformats.org/officeDocument/2006/relationships/image" Target="../media/image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909174"/>
          </a:xfrm>
        </p:spPr>
        <p:txBody>
          <a:bodyPr>
            <a:normAutofit fontScale="90000"/>
          </a:bodyPr>
          <a:lstStyle/>
          <a:p>
            <a:r>
              <a:rPr lang="en-US" b="1" i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Commission</a:t>
            </a:r>
            <a:r>
              <a:rPr lang="ru-RU" b="1" i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en-US" b="1" i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new </a:t>
            </a:r>
            <a:r>
              <a:rPr lang="en-US" b="1" i="1" dirty="0" err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Rebuncher</a:t>
            </a:r>
            <a:br>
              <a:rPr lang="en-US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</a:t>
            </a:r>
            <a:r>
              <a:rPr lang="en-US" b="1" i="1" dirty="0" err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linac</a:t>
            </a:r>
            <a:r>
              <a:rPr lang="en-US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LU-20</a:t>
            </a:r>
            <a:endParaRPr lang="ru-RU" b="1" i="1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2362200"/>
            <a:ext cx="9144000" cy="1053793"/>
          </a:xfrm>
        </p:spPr>
        <p:txBody>
          <a:bodyPr>
            <a:noAutofit/>
          </a:bodyPr>
          <a:lstStyle/>
          <a:p>
            <a:r>
              <a:rPr lang="ru-RU" sz="1800">
                <a:solidFill>
                  <a:schemeClr val="tx1"/>
                </a:solidFill>
              </a:rPr>
              <a:t>A. Govorov, V. Monchinskiy, K. Levterov, D. Donetc, </a:t>
            </a:r>
            <a:r>
              <a:rPr lang="en-US" sz="1800" u="sng">
                <a:solidFill>
                  <a:schemeClr val="tx1"/>
                </a:solidFill>
              </a:rPr>
              <a:t>B. Golovenskiy</a:t>
            </a:r>
            <a:r>
              <a:rPr lang="ru-RU" sz="1800" u="sng">
                <a:solidFill>
                  <a:schemeClr val="tx1"/>
                </a:solidFill>
              </a:rPr>
              <a:t>,</a:t>
            </a:r>
            <a:r>
              <a:rPr lang="ru-RU" sz="1800">
                <a:solidFill>
                  <a:schemeClr val="tx1"/>
                </a:solidFill>
              </a:rPr>
              <a:t> K. Shevchenko</a:t>
            </a:r>
          </a:p>
          <a:p>
            <a:r>
              <a:rPr lang="en-US" sz="1800">
                <a:solidFill>
                  <a:schemeClr val="tx1"/>
                </a:solidFill>
              </a:rPr>
              <a:t>on </a:t>
            </a:r>
            <a:r>
              <a:rPr lang="en-US" sz="1800" dirty="0">
                <a:solidFill>
                  <a:schemeClr val="tx1"/>
                </a:solidFill>
              </a:rPr>
              <a:t>behalf of NICA team (JINR, </a:t>
            </a:r>
            <a:r>
              <a:rPr lang="en-US" sz="1800" dirty="0" err="1">
                <a:solidFill>
                  <a:schemeClr val="tx1"/>
                </a:solidFill>
              </a:rPr>
              <a:t>Dubna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r>
              <a:rPr lang="en-US" sz="1800" b="1" i="1" dirty="0">
                <a:solidFill>
                  <a:srgbClr val="FF0000"/>
                </a:solidFill>
                <a:latin typeface="Calibri" pitchFamily="34" charset="0"/>
              </a:rPr>
              <a:t>In collaboration with ITEPH, MEPHI</a:t>
            </a:r>
            <a:r>
              <a:rPr lang="ru-RU" sz="1800" b="1" i="1" dirty="0">
                <a:solidFill>
                  <a:srgbClr val="FF0000"/>
                </a:solidFill>
                <a:latin typeface="Calibri" pitchFamily="34" charset="0"/>
              </a:rPr>
              <a:t>,</a:t>
            </a:r>
            <a:r>
              <a:rPr lang="en-US" sz="18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  <a:p>
            <a:r>
              <a:rPr lang="en-US" sz="1800" b="1" i="1" dirty="0">
                <a:solidFill>
                  <a:srgbClr val="FF0000"/>
                </a:solidFill>
              </a:rPr>
              <a:t>VNIITF (</a:t>
            </a:r>
            <a:r>
              <a:rPr lang="en-US" sz="1800" b="1" i="1" dirty="0" err="1">
                <a:solidFill>
                  <a:srgbClr val="FF0000"/>
                </a:solidFill>
              </a:rPr>
              <a:t>Snezhinsk</a:t>
            </a:r>
            <a:r>
              <a:rPr lang="en-US" sz="1800" b="1" i="1" dirty="0">
                <a:solidFill>
                  <a:srgbClr val="FF0000"/>
                </a:solidFill>
              </a:rPr>
              <a:t>)</a:t>
            </a:r>
            <a:r>
              <a:rPr lang="en-US" sz="1800" dirty="0">
                <a:solidFill>
                  <a:srgbClr val="FF0000"/>
                </a:solidFill>
              </a:rPr>
              <a:t>,</a:t>
            </a:r>
            <a:r>
              <a:rPr lang="ru-RU" sz="18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800" b="1" i="1" dirty="0">
                <a:solidFill>
                  <a:srgbClr val="FF0000"/>
                </a:solidFill>
              </a:rPr>
              <a:t>EZAN</a:t>
            </a:r>
            <a:r>
              <a:rPr lang="en-US" sz="1800" b="1" i="1" dirty="0">
                <a:solidFill>
                  <a:srgbClr val="FF0000"/>
                </a:solidFill>
                <a:latin typeface="Calibri" pitchFamily="34" charset="0"/>
              </a:rPr>
              <a:t>.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76600" y="3735388"/>
            <a:ext cx="2647950" cy="2638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Группа 1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8" name="Picture 7" descr="NICA-Logo_4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813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Борис\Desktop\копия\IMAG14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35" y="584775"/>
            <a:ext cx="2722863" cy="454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Борис\Desktop\копия\IMAG14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775"/>
            <a:ext cx="2986035" cy="498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Борис\Desktop\копия\IMAG14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4119">
            <a:off x="1127729" y="4396421"/>
            <a:ext cx="2805518" cy="167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Борис\Desktop\копия\IMAG1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898" y="587207"/>
            <a:ext cx="3435102" cy="573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Борис\Desktop\копия\IMAG15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54"/>
          <a:stretch/>
        </p:blipFill>
        <p:spPr bwMode="auto">
          <a:xfrm>
            <a:off x="4042944" y="4410254"/>
            <a:ext cx="165171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8" name="Picture 7" descr="NICA-Logo_4c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Assembling </a:t>
            </a:r>
            <a:r>
              <a:rPr lang="en-US" sz="3200" b="1" i="1" dirty="0" err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Rebuncher</a:t>
            </a:r>
            <a:r>
              <a:rPr lang="en-US" sz="32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200" b="1" i="1" dirty="0" err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</a:t>
            </a:r>
            <a:r>
              <a:rPr lang="en-US" sz="32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2017) </a:t>
            </a:r>
            <a:endParaRPr lang="ru-RU" sz="3200" b="1" i="1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85742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6528" y="84363"/>
            <a:ext cx="2553904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RF amplifier</a:t>
            </a:r>
            <a:endParaRPr lang="ru-RU" sz="3200" dirty="0">
              <a:solidFill>
                <a:srgbClr val="170CF4"/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3B52793-C478-F84A-A63C-32BD5C037569}"/>
              </a:ext>
            </a:extLst>
          </p:cNvPr>
          <p:cNvGrpSpPr/>
          <p:nvPr/>
        </p:nvGrpSpPr>
        <p:grpSpPr>
          <a:xfrm>
            <a:off x="76200" y="6286500"/>
            <a:ext cx="9016998" cy="403225"/>
            <a:chOff x="0" y="6286500"/>
            <a:chExt cx="9093200" cy="403225"/>
          </a:xfrm>
        </p:grpSpPr>
        <p:pic>
          <p:nvPicPr>
            <p:cNvPr id="5" name="Picture 7" descr="NICA-Logo_4c">
              <a:extLst>
                <a:ext uri="{FF2B5EF4-FFF2-40B4-BE49-F238E27FC236}">
                  <a16:creationId xmlns:a16="http://schemas.microsoft.com/office/drawing/2014/main" id="{4F59E00C-9AF5-E241-AA88-CAAE9B7F01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7CE5B323-433D-EE45-AB94-37EFA9B02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13">
              <a:extLst>
                <a:ext uri="{FF2B5EF4-FFF2-40B4-BE49-F238E27FC236}">
                  <a16:creationId xmlns:a16="http://schemas.microsoft.com/office/drawing/2014/main" id="{3F89519F-341E-2740-B7EC-C8046EC19437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https://lh3.googleusercontent.com/Iz2Hvk13KoIMdsqy9LWtjslMiN8XrerwmPNu7aiV1VTIg1vqrJRDBHai4XNTEd95ouEfVFNRmEnEGCcxX5jQM-G6YdDE43QB4NaoeXyvP86p8_fyfHHn4N4op517g-eVlsvLmYUMfd_6QIisNhGiwiNlX5goBu7fqVU__zSL44h5K6BS0N9Rlr5iuFdfdSijPUi9eYLV7Qc_VzpLgIXLEfMqpmLro83V0X0UNPVojJ-k3vCe-y2R0a_rt0rSlLbuR_JXqSDgVraDi2I8mPMyNdV2gKmh0Gurm98Q5FUTQ6HZphii75Mv6Oyun9syfQzCY8gEvKHVaEOjcN7iePfaxKPY7MvrlCJaLp-IQka71C-IEvRFjq34_Qffr7SFFK97OVN4l7OP_AkUH-C5SswkefvvTJhajGbIuQl3buv7C_wYzhOylAe4ZNWb2CuZBc85D5j_Wwl8JOwOKvC3c2dUMOAb7Ue9xL1J7S7CyK4ax0_0DCILeGKEXhTSe50wcKeHxJDrrN34CZLILDJ3M0v0XTWR_bm10cApMvAAxxcFjHlAwfH4aKqz93fY3ynVDzrUsdQf-qu0F27sRTu4ieg5oAOJQtXsckkasogKZvU=w1200-h901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67" y="669138"/>
            <a:ext cx="73914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525638"/>
              </p:ext>
            </p:extLst>
          </p:nvPr>
        </p:nvGraphicFramePr>
        <p:xfrm>
          <a:off x="3176528" y="4724399"/>
          <a:ext cx="5170239" cy="1488290"/>
        </p:xfrm>
        <a:graphic>
          <a:graphicData uri="http://schemas.openxmlformats.org/drawingml/2006/table">
            <a:tbl>
              <a:tblPr/>
              <a:tblGrid>
                <a:gridCol w="229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6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658">
                <a:tc rowSpan="2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impulse power, kW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Rebuncher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RFQ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6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6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Frequency, MHz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6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Generator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lamp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GI-39B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GI-27AM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199725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6770851">
            <a:off x="4332562" y="4519697"/>
            <a:ext cx="326912" cy="3953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6770851">
            <a:off x="4774761" y="4499024"/>
            <a:ext cx="326912" cy="3953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6770851">
            <a:off x="5213249" y="4508382"/>
            <a:ext cx="326912" cy="3953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6770851">
            <a:off x="7829435" y="4495499"/>
            <a:ext cx="326912" cy="395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950053" y="857250"/>
            <a:ext cx="2561463" cy="1512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533121" y="1160716"/>
            <a:ext cx="660832" cy="6018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 rot="18356198">
            <a:off x="2158399" y="932707"/>
            <a:ext cx="860864" cy="657946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4261205" y="4889757"/>
            <a:ext cx="1306145" cy="10287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ru-RU" altLang="en-US"/>
            </a:pPr>
            <a:r>
              <a:rPr lang="ru-RU" altLang="en-US" sz="1350"/>
              <a:t>RFQ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81292" y="4701809"/>
            <a:ext cx="1690218" cy="10287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ru-RU" altLang="en-US"/>
            </a:pPr>
            <a:r>
              <a:rPr lang="ru-RU" altLang="en-US" sz="1350"/>
              <a:t>Buncher’s</a:t>
            </a:r>
          </a:p>
          <a:p>
            <a:pPr algn="ctr" latinLnBrk="0">
              <a:defRPr lang="ru-RU" altLang="en-US"/>
            </a:pPr>
            <a:r>
              <a:rPr lang="ru-RU" altLang="en-US" sz="1350"/>
              <a:t>plunger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18172" y="4863358"/>
            <a:ext cx="1358435" cy="10287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ru-RU" altLang="en-US"/>
            </a:pPr>
            <a:r>
              <a:rPr lang="ru-RU" altLang="en-US" sz="1350"/>
              <a:t>ЛУ-20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7119" y="4696692"/>
            <a:ext cx="1690218" cy="10287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ru-RU" altLang="en-US"/>
            </a:pPr>
            <a:r>
              <a:rPr lang="ru-RU" altLang="en-US" sz="1350"/>
              <a:t>Plungers RFQ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16133915">
            <a:off x="618757" y="4543310"/>
            <a:ext cx="328332" cy="34823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16133915">
            <a:off x="2755458" y="4560134"/>
            <a:ext cx="328332" cy="3482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1251949" y="4549943"/>
            <a:ext cx="492014" cy="35179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445607" y="4541537"/>
            <a:ext cx="492014" cy="35179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 rot="5361515">
            <a:off x="6421716" y="1960537"/>
            <a:ext cx="278165" cy="18581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 rot="5361515">
            <a:off x="6767326" y="1910180"/>
            <a:ext cx="278165" cy="18581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 rot="5361515">
            <a:off x="5194214" y="2128058"/>
            <a:ext cx="278165" cy="18581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 rot="5361515">
            <a:off x="5416880" y="2190408"/>
            <a:ext cx="278165" cy="18581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 rot="5361515">
            <a:off x="5605798" y="2150700"/>
            <a:ext cx="278165" cy="18581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5342926" y="2369438"/>
            <a:ext cx="169652" cy="16965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5578931" y="2449236"/>
            <a:ext cx="169652" cy="16965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5806524" y="2449225"/>
            <a:ext cx="169652" cy="16965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6609624" y="2219494"/>
            <a:ext cx="169652" cy="16965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6978130" y="2154855"/>
            <a:ext cx="169652" cy="16965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 rot="16746403">
            <a:off x="5214646" y="2668792"/>
            <a:ext cx="365031" cy="30966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 rot="16746403">
            <a:off x="5555225" y="2691397"/>
            <a:ext cx="365031" cy="30966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 rot="16746403">
            <a:off x="5866496" y="2691397"/>
            <a:ext cx="365031" cy="30966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 rot="16746403">
            <a:off x="6654510" y="2466604"/>
            <a:ext cx="365031" cy="30966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 rot="16746403">
            <a:off x="7050287" y="2371011"/>
            <a:ext cx="365031" cy="309668"/>
          </a:xfrm>
          <a:prstGeom prst="rect">
            <a:avLst/>
          </a:prstGeom>
        </p:spPr>
      </p:pic>
      <p:cxnSp>
        <p:nvCxnSpPr>
          <p:cNvPr id="54" name="Прямая соединительная линия 53"/>
          <p:cNvCxnSpPr/>
          <p:nvPr/>
        </p:nvCxnSpPr>
        <p:spPr>
          <a:xfrm flipV="1">
            <a:off x="1608203" y="4344203"/>
            <a:ext cx="0" cy="167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1608202" y="4344203"/>
            <a:ext cx="10027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2919624" y="4159328"/>
            <a:ext cx="0" cy="3475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1655595" y="4159328"/>
            <a:ext cx="12648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3606480" y="4077329"/>
            <a:ext cx="0" cy="388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>
            <a:cxnSpLocks/>
          </p:cNvCxnSpPr>
          <p:nvPr/>
        </p:nvCxnSpPr>
        <p:spPr>
          <a:xfrm flipH="1">
            <a:off x="3087119" y="4077328"/>
            <a:ext cx="511279" cy="2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927078" y="4128831"/>
            <a:ext cx="0" cy="3826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927078" y="4128830"/>
            <a:ext cx="1344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V="1">
            <a:off x="2610909" y="4074823"/>
            <a:ext cx="0" cy="2693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99576" y="4223319"/>
            <a:ext cx="3236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081005" y="3970846"/>
            <a:ext cx="3236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690199" y="4329702"/>
            <a:ext cx="3236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287722" y="4225114"/>
            <a:ext cx="3236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006586" y="2705049"/>
            <a:ext cx="3236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80213" y="2697737"/>
            <a:ext cx="3236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 flipH="1" flipV="1">
            <a:off x="1284679" y="2912798"/>
            <a:ext cx="14306" cy="4722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flipH="1">
            <a:off x="2790675" y="2539090"/>
            <a:ext cx="606195" cy="7669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Прямоугольник 91"/>
          <p:cNvSpPr/>
          <p:nvPr/>
        </p:nvSpPr>
        <p:spPr>
          <a:xfrm>
            <a:off x="6300240" y="3050952"/>
            <a:ext cx="391573" cy="184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96" name="Прямая со стрелкой 95"/>
          <p:cNvCxnSpPr/>
          <p:nvPr/>
        </p:nvCxnSpPr>
        <p:spPr>
          <a:xfrm flipH="1" flipV="1">
            <a:off x="6155433" y="3028348"/>
            <a:ext cx="104656" cy="42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>
            <a:endCxn id="42" idx="1"/>
          </p:cNvCxnSpPr>
          <p:nvPr/>
        </p:nvCxnSpPr>
        <p:spPr>
          <a:xfrm flipV="1">
            <a:off x="6593426" y="2801653"/>
            <a:ext cx="214712" cy="202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cxnSpLocks/>
          </p:cNvCxnSpPr>
          <p:nvPr/>
        </p:nvCxnSpPr>
        <p:spPr>
          <a:xfrm flipV="1">
            <a:off x="5519698" y="3320986"/>
            <a:ext cx="928983" cy="1030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cxnSpLocks/>
          </p:cNvCxnSpPr>
          <p:nvPr/>
        </p:nvCxnSpPr>
        <p:spPr>
          <a:xfrm flipV="1">
            <a:off x="4960979" y="3049704"/>
            <a:ext cx="787604" cy="1306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cxnSpLocks/>
          </p:cNvCxnSpPr>
          <p:nvPr/>
        </p:nvCxnSpPr>
        <p:spPr>
          <a:xfrm flipV="1">
            <a:off x="4501419" y="3002764"/>
            <a:ext cx="906586" cy="1314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flipH="1" flipV="1">
            <a:off x="7297461" y="2705048"/>
            <a:ext cx="623005" cy="1801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6223362" y="2215753"/>
            <a:ext cx="169652" cy="169652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 rot="16746403">
            <a:off x="6266165" y="2481978"/>
            <a:ext cx="365031" cy="309668"/>
          </a:xfrm>
          <a:prstGeom prst="rect">
            <a:avLst/>
          </a:prstGeom>
        </p:spPr>
      </p:pic>
      <p:pic>
        <p:nvPicPr>
          <p:cNvPr id="91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80000">
            <a:off x="6947236" y="3108348"/>
            <a:ext cx="326231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Скругленный прямоугольник 27"/>
          <p:cNvSpPr>
            <a:spLocks noChangeArrowheads="1"/>
          </p:cNvSpPr>
          <p:nvPr/>
        </p:nvSpPr>
        <p:spPr bwMode="auto">
          <a:xfrm>
            <a:off x="6739201" y="3478403"/>
            <a:ext cx="665838" cy="3179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함초롬돋움" charset="-127"/>
                <a:ea typeface="함초롬돋움" charset="-127"/>
              </a:defRPr>
            </a:lvl1pPr>
            <a:lvl2pPr marL="742950" indent="-28575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함초롬돋움" charset="-127"/>
                <a:ea typeface="함초롬돋움" charset="-127"/>
              </a:defRPr>
            </a:lvl2pPr>
            <a:lvl3pPr marL="11430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함초롬돋움" charset="-127"/>
                <a:ea typeface="함초롬돋움" charset="-127"/>
              </a:defRPr>
            </a:lvl3pPr>
            <a:lvl4pPr marL="16002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함초롬돋움" charset="-127"/>
                <a:ea typeface="함초롬돋움" charset="-127"/>
              </a:defRPr>
            </a:lvl4pPr>
            <a:lvl5pPr marL="2057400" indent="-228600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함초롬돋움" charset="-127"/>
                <a:ea typeface="함초롬돋움" charset="-127"/>
              </a:defRPr>
            </a:lvl5pPr>
            <a:lvl6pPr marL="2514600" indent="-228600" eaLnBrk="0" fontAlgn="base" latinLnBrk="1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함초롬돋움" charset="-127"/>
                <a:ea typeface="함초롬돋움" charset="-127"/>
              </a:defRPr>
            </a:lvl6pPr>
            <a:lvl7pPr marL="2971800" indent="-228600" eaLnBrk="0" fontAlgn="base" latinLnBrk="1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함초롬돋움" charset="-127"/>
                <a:ea typeface="함초롬돋움" charset="-127"/>
              </a:defRPr>
            </a:lvl7pPr>
            <a:lvl8pPr marL="3429000" indent="-228600" eaLnBrk="0" fontAlgn="base" latinLnBrk="1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함초롬돋움" charset="-127"/>
                <a:ea typeface="함초롬돋움" charset="-127"/>
              </a:defRPr>
            </a:lvl8pPr>
            <a:lvl9pPr marL="3886200" indent="-228600" eaLnBrk="0" fontAlgn="base" latinLnBrk="1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함초롬돋움" charset="-127"/>
                <a:ea typeface="함초롬돋움" charset="-127"/>
              </a:defRPr>
            </a:lvl9pPr>
          </a:lstStyle>
          <a:p>
            <a:pPr eaLnBrk="1" hangingPunct="1"/>
            <a:r>
              <a:rPr lang="en-US" altLang="ru-RU" sz="1350" b="1" dirty="0" err="1">
                <a:solidFill>
                  <a:schemeClr val="bg1"/>
                </a:solidFill>
              </a:rPr>
              <a:t>Ampl</a:t>
            </a:r>
            <a:endParaRPr lang="ru-RU" altLang="ru-RU" sz="900" b="1" dirty="0">
              <a:solidFill>
                <a:schemeClr val="bg1"/>
              </a:solidFill>
            </a:endParaRPr>
          </a:p>
        </p:txBody>
      </p:sp>
      <p:cxnSp>
        <p:nvCxnSpPr>
          <p:cNvPr id="94" name="Прямая со стрелкой 93"/>
          <p:cNvCxnSpPr>
            <a:cxnSpLocks/>
          </p:cNvCxnSpPr>
          <p:nvPr/>
        </p:nvCxnSpPr>
        <p:spPr>
          <a:xfrm>
            <a:off x="6548280" y="2826159"/>
            <a:ext cx="466141" cy="223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>
            <a:cxnSpLocks/>
          </p:cNvCxnSpPr>
          <p:nvPr/>
        </p:nvCxnSpPr>
        <p:spPr>
          <a:xfrm flipH="1">
            <a:off x="5555962" y="3886788"/>
            <a:ext cx="1097498" cy="1031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Скругленный прямоугольник 72"/>
          <p:cNvSpPr/>
          <p:nvPr/>
        </p:nvSpPr>
        <p:spPr>
          <a:xfrm>
            <a:off x="5328105" y="2369438"/>
            <a:ext cx="184473" cy="1856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5562010" y="2453218"/>
            <a:ext cx="184473" cy="1856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5784475" y="2451387"/>
            <a:ext cx="184473" cy="1856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6202485" y="2210064"/>
            <a:ext cx="184473" cy="1856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2" name="Скругленный прямоугольник 101"/>
          <p:cNvSpPr/>
          <p:nvPr/>
        </p:nvSpPr>
        <p:spPr>
          <a:xfrm>
            <a:off x="6591869" y="2220614"/>
            <a:ext cx="184473" cy="1856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6963309" y="2157262"/>
            <a:ext cx="184473" cy="1856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2" name="Группа 1"/>
          <p:cNvGrpSpPr/>
          <p:nvPr/>
        </p:nvGrpSpPr>
        <p:grpSpPr>
          <a:xfrm>
            <a:off x="3194164" y="2044478"/>
            <a:ext cx="335445" cy="408741"/>
            <a:chOff x="4463056" y="1665027"/>
            <a:chExt cx="447260" cy="544988"/>
          </a:xfrm>
        </p:grpSpPr>
        <p:pic>
          <p:nvPicPr>
            <p:cNvPr id="1026" name="Picture 2" descr="Фото 1/2 РС10ТВ вилка с кожухом &quot;5&quot;, Разъем АВ0.364.047 ТУ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75337">
              <a:off x="4490211" y="1693187"/>
              <a:ext cx="392950" cy="44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Скругленный прямоугольник 107"/>
            <p:cNvSpPr/>
            <p:nvPr/>
          </p:nvSpPr>
          <p:spPr>
            <a:xfrm>
              <a:off x="4529160" y="1665027"/>
              <a:ext cx="333841" cy="54498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1962037" y="1590410"/>
            <a:ext cx="297170" cy="404852"/>
            <a:chOff x="1748044" y="1346999"/>
            <a:chExt cx="535544" cy="68323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13"/>
            <a:stretch>
              <a:fillRect/>
            </a:stretch>
          </p:blipFill>
          <p:spPr>
            <a:xfrm rot="9055844">
              <a:off x="1748044" y="1421514"/>
              <a:ext cx="535544" cy="503029"/>
            </a:xfrm>
            <a:prstGeom prst="rect">
              <a:avLst/>
            </a:prstGeom>
          </p:spPr>
        </p:pic>
        <p:sp>
          <p:nvSpPr>
            <p:cNvPr id="113" name="Скругленный прямоугольник 112"/>
            <p:cNvSpPr/>
            <p:nvPr/>
          </p:nvSpPr>
          <p:spPr>
            <a:xfrm>
              <a:off x="1794231" y="1346999"/>
              <a:ext cx="443169" cy="6832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pic>
        <p:nvPicPr>
          <p:cNvPr id="104" name="Рисунок 103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 rot="12372917">
            <a:off x="3366009" y="1639672"/>
            <a:ext cx="210808" cy="368761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 rot="12372917">
            <a:off x="3638209" y="1724667"/>
            <a:ext cx="210808" cy="368761"/>
          </a:xfrm>
          <a:prstGeom prst="rect">
            <a:avLst/>
          </a:prstGeom>
        </p:spPr>
      </p:pic>
      <p:grpSp>
        <p:nvGrpSpPr>
          <p:cNvPr id="106" name="Группа 105"/>
          <p:cNvGrpSpPr/>
          <p:nvPr/>
        </p:nvGrpSpPr>
        <p:grpSpPr>
          <a:xfrm>
            <a:off x="3561824" y="2120343"/>
            <a:ext cx="335445" cy="408741"/>
            <a:chOff x="4463056" y="1665027"/>
            <a:chExt cx="447260" cy="544988"/>
          </a:xfrm>
        </p:grpSpPr>
        <p:pic>
          <p:nvPicPr>
            <p:cNvPr id="107" name="Picture 2" descr="Фото 1/2 РС10ТВ вилка с кожухом &quot;5&quot;, Разъем АВ0.364.047 ТУ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75337">
              <a:off x="4490211" y="1693187"/>
              <a:ext cx="392950" cy="44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Скругленный прямоугольник 111"/>
            <p:cNvSpPr/>
            <p:nvPr/>
          </p:nvSpPr>
          <p:spPr>
            <a:xfrm>
              <a:off x="4529160" y="1665027"/>
              <a:ext cx="333841" cy="54498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pic>
        <p:nvPicPr>
          <p:cNvPr id="115" name="Рисунок 114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 rot="12372917">
            <a:off x="2616608" y="3299753"/>
            <a:ext cx="210808" cy="368761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 rot="12372917">
            <a:off x="2888807" y="3331390"/>
            <a:ext cx="210808" cy="368761"/>
          </a:xfrm>
          <a:prstGeom prst="rect">
            <a:avLst/>
          </a:prstGeom>
        </p:spPr>
      </p:pic>
      <p:cxnSp>
        <p:nvCxnSpPr>
          <p:cNvPr id="117" name="Прямая соединительная линия 116"/>
          <p:cNvCxnSpPr/>
          <p:nvPr/>
        </p:nvCxnSpPr>
        <p:spPr>
          <a:xfrm flipH="1">
            <a:off x="3059265" y="2558218"/>
            <a:ext cx="606195" cy="7669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Группа 117"/>
          <p:cNvGrpSpPr/>
          <p:nvPr/>
        </p:nvGrpSpPr>
        <p:grpSpPr>
          <a:xfrm>
            <a:off x="2812846" y="3725941"/>
            <a:ext cx="269175" cy="364089"/>
            <a:chOff x="3351415" y="3695171"/>
            <a:chExt cx="447260" cy="544988"/>
          </a:xfrm>
        </p:grpSpPr>
        <p:pic>
          <p:nvPicPr>
            <p:cNvPr id="119" name="Picture 2" descr="Фото 1/2 РС10ТВ вилка с кожухом &quot;5&quot;, Разъем АВ0.364.047 ТУ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75337">
              <a:off x="3378570" y="3723331"/>
              <a:ext cx="392950" cy="44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Скругленный прямоугольник 120"/>
            <p:cNvSpPr/>
            <p:nvPr/>
          </p:nvSpPr>
          <p:spPr>
            <a:xfrm>
              <a:off x="3417519" y="3695171"/>
              <a:ext cx="333841" cy="54498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1049845" y="2361438"/>
            <a:ext cx="335445" cy="408741"/>
            <a:chOff x="4463056" y="1665027"/>
            <a:chExt cx="447260" cy="544988"/>
          </a:xfrm>
        </p:grpSpPr>
        <p:pic>
          <p:nvPicPr>
            <p:cNvPr id="123" name="Picture 2" descr="Фото 1/2 РС10ТВ вилка с кожухом &quot;5&quot;, Разъем АВ0.364.047 ТУ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75337">
              <a:off x="4490211" y="1693187"/>
              <a:ext cx="392950" cy="44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Скругленный прямоугольник 123"/>
            <p:cNvSpPr/>
            <p:nvPr/>
          </p:nvSpPr>
          <p:spPr>
            <a:xfrm>
              <a:off x="4529160" y="1665027"/>
              <a:ext cx="333841" cy="54498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pic>
        <p:nvPicPr>
          <p:cNvPr id="125" name="Рисунок 124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 rot="12372917">
            <a:off x="1221690" y="1956633"/>
            <a:ext cx="210808" cy="368761"/>
          </a:xfrm>
          <a:prstGeom prst="rect">
            <a:avLst/>
          </a:prstGeom>
        </p:spPr>
      </p:pic>
      <p:pic>
        <p:nvPicPr>
          <p:cNvPr id="126" name="Рисунок 125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 rot="12372917">
            <a:off x="1493890" y="2041627"/>
            <a:ext cx="210808" cy="368761"/>
          </a:xfrm>
          <a:prstGeom prst="rect">
            <a:avLst/>
          </a:prstGeom>
        </p:spPr>
      </p:pic>
      <p:grpSp>
        <p:nvGrpSpPr>
          <p:cNvPr id="127" name="Группа 126"/>
          <p:cNvGrpSpPr/>
          <p:nvPr/>
        </p:nvGrpSpPr>
        <p:grpSpPr>
          <a:xfrm>
            <a:off x="1417505" y="2437304"/>
            <a:ext cx="335445" cy="408741"/>
            <a:chOff x="4463056" y="1665027"/>
            <a:chExt cx="447260" cy="544988"/>
          </a:xfrm>
        </p:grpSpPr>
        <p:pic>
          <p:nvPicPr>
            <p:cNvPr id="128" name="Picture 2" descr="Фото 1/2 РС10ТВ вилка с кожухом &quot;5&quot;, Разъем АВ0.364.047 ТУ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75337">
              <a:off x="4490211" y="1693187"/>
              <a:ext cx="392950" cy="44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" name="Скругленный прямоугольник 128"/>
            <p:cNvSpPr/>
            <p:nvPr/>
          </p:nvSpPr>
          <p:spPr>
            <a:xfrm>
              <a:off x="4529160" y="1665027"/>
              <a:ext cx="333841" cy="54498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cxnSp>
        <p:nvCxnSpPr>
          <p:cNvPr id="130" name="Прямая со стрелкой 129"/>
          <p:cNvCxnSpPr/>
          <p:nvPr/>
        </p:nvCxnSpPr>
        <p:spPr>
          <a:xfrm flipH="1">
            <a:off x="1434433" y="1868343"/>
            <a:ext cx="493988" cy="11063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 стрелкой 130"/>
          <p:cNvCxnSpPr/>
          <p:nvPr/>
        </p:nvCxnSpPr>
        <p:spPr>
          <a:xfrm flipH="1">
            <a:off x="1705305" y="1950743"/>
            <a:ext cx="245931" cy="885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Рисунок 134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 rot="12372917">
            <a:off x="1180959" y="3428382"/>
            <a:ext cx="210808" cy="368761"/>
          </a:xfrm>
          <a:prstGeom prst="rect">
            <a:avLst/>
          </a:prstGeom>
        </p:spPr>
      </p:pic>
      <p:pic>
        <p:nvPicPr>
          <p:cNvPr id="136" name="Рисунок 135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 rot="12372917">
            <a:off x="1453158" y="3460019"/>
            <a:ext cx="210808" cy="368761"/>
          </a:xfrm>
          <a:prstGeom prst="rect">
            <a:avLst/>
          </a:prstGeom>
        </p:spPr>
      </p:pic>
      <p:grpSp>
        <p:nvGrpSpPr>
          <p:cNvPr id="137" name="Группа 136"/>
          <p:cNvGrpSpPr/>
          <p:nvPr/>
        </p:nvGrpSpPr>
        <p:grpSpPr>
          <a:xfrm>
            <a:off x="1377197" y="3854570"/>
            <a:ext cx="269175" cy="364089"/>
            <a:chOff x="3351415" y="3695171"/>
            <a:chExt cx="447260" cy="544988"/>
          </a:xfrm>
        </p:grpSpPr>
        <p:pic>
          <p:nvPicPr>
            <p:cNvPr id="138" name="Picture 2" descr="Фото 1/2 РС10ТВ вилка с кожухом &quot;5&quot;, Разъем АВ0.364.047 ТУ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75337">
              <a:off x="3378570" y="3723331"/>
              <a:ext cx="392950" cy="44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" name="Скругленный прямоугольник 138"/>
            <p:cNvSpPr/>
            <p:nvPr/>
          </p:nvSpPr>
          <p:spPr>
            <a:xfrm>
              <a:off x="3417519" y="3695171"/>
              <a:ext cx="333841" cy="54498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cxnSp>
        <p:nvCxnSpPr>
          <p:cNvPr id="140" name="Прямая соединительная линия 139"/>
          <p:cNvCxnSpPr/>
          <p:nvPr/>
        </p:nvCxnSpPr>
        <p:spPr>
          <a:xfrm flipH="1" flipV="1">
            <a:off x="1572990" y="2917546"/>
            <a:ext cx="8551" cy="4829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Группа 108"/>
          <p:cNvGrpSpPr/>
          <p:nvPr/>
        </p:nvGrpSpPr>
        <p:grpSpPr>
          <a:xfrm>
            <a:off x="2522666" y="3685877"/>
            <a:ext cx="269175" cy="364089"/>
            <a:chOff x="3351415" y="3695171"/>
            <a:chExt cx="447260" cy="544988"/>
          </a:xfrm>
        </p:grpSpPr>
        <p:pic>
          <p:nvPicPr>
            <p:cNvPr id="110" name="Picture 2" descr="Фото 1/2 РС10ТВ вилка с кожухом &quot;5&quot;, Разъем АВ0.364.047 ТУ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75337">
              <a:off x="3378570" y="3723331"/>
              <a:ext cx="392950" cy="44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Скругленный прямоугольник 110"/>
            <p:cNvSpPr/>
            <p:nvPr/>
          </p:nvSpPr>
          <p:spPr>
            <a:xfrm>
              <a:off x="3417519" y="3695171"/>
              <a:ext cx="333841" cy="54498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132" name="Группа 131"/>
          <p:cNvGrpSpPr/>
          <p:nvPr/>
        </p:nvGrpSpPr>
        <p:grpSpPr>
          <a:xfrm>
            <a:off x="1087018" y="3814506"/>
            <a:ext cx="269175" cy="364089"/>
            <a:chOff x="3351415" y="3695171"/>
            <a:chExt cx="447260" cy="544988"/>
          </a:xfrm>
        </p:grpSpPr>
        <p:pic>
          <p:nvPicPr>
            <p:cNvPr id="133" name="Picture 2" descr="Фото 1/2 РС10ТВ вилка с кожухом &quot;5&quot;, Разъем АВ0.364.047 ТУ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75337">
              <a:off x="3378570" y="3723331"/>
              <a:ext cx="392950" cy="44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Скругленный прямоугольник 133"/>
            <p:cNvSpPr/>
            <p:nvPr/>
          </p:nvSpPr>
          <p:spPr>
            <a:xfrm>
              <a:off x="3417519" y="3695171"/>
              <a:ext cx="333841" cy="54498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48D077-E415-1541-BC41-B6CEEEBE0941}"/>
              </a:ext>
            </a:extLst>
          </p:cNvPr>
          <p:cNvSpPr/>
          <p:nvPr/>
        </p:nvSpPr>
        <p:spPr>
          <a:xfrm>
            <a:off x="3074735" y="84363"/>
            <a:ext cx="2757485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3200" b="1" i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LLRF system</a:t>
            </a:r>
            <a:endParaRPr lang="ru-RU" sz="3200" dirty="0">
              <a:solidFill>
                <a:srgbClr val="170CF4"/>
              </a:solidFill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F47A40A-9A4B-8A48-88A7-6F455C95D4B6}"/>
              </a:ext>
            </a:extLst>
          </p:cNvPr>
          <p:cNvGrpSpPr/>
          <p:nvPr/>
        </p:nvGrpSpPr>
        <p:grpSpPr>
          <a:xfrm>
            <a:off x="76200" y="6286500"/>
            <a:ext cx="9016998" cy="403225"/>
            <a:chOff x="0" y="6286500"/>
            <a:chExt cx="9093200" cy="403225"/>
          </a:xfrm>
        </p:grpSpPr>
        <p:pic>
          <p:nvPicPr>
            <p:cNvPr id="141" name="Picture 7" descr="NICA-Logo_4c">
              <a:extLst>
                <a:ext uri="{FF2B5EF4-FFF2-40B4-BE49-F238E27FC236}">
                  <a16:creationId xmlns:a16="http://schemas.microsoft.com/office/drawing/2014/main" id="{A6FF30C7-D186-5A44-9B52-530678910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2" name="Picture 16">
              <a:extLst>
                <a:ext uri="{FF2B5EF4-FFF2-40B4-BE49-F238E27FC236}">
                  <a16:creationId xmlns:a16="http://schemas.microsoft.com/office/drawing/2014/main" id="{FC409FBE-F531-1349-9B15-E5FAE29FF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3" name="Straight Connector 13">
              <a:extLst>
                <a:ext uri="{FF2B5EF4-FFF2-40B4-BE49-F238E27FC236}">
                  <a16:creationId xmlns:a16="http://schemas.microsoft.com/office/drawing/2014/main" id="{9E2D53C4-5008-9C4B-AEAA-46326390AD3B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E6A077CB-9656-4047-8FB8-CEB867682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6770851">
            <a:off x="5991978" y="4508381"/>
            <a:ext cx="326912" cy="395336"/>
          </a:xfrm>
          <a:prstGeom prst="rect">
            <a:avLst/>
          </a:prstGeom>
        </p:spPr>
      </p:pic>
      <p:sp>
        <p:nvSpPr>
          <p:cNvPr id="24" name="Скругленный прямоугольник 10">
            <a:extLst>
              <a:ext uri="{FF2B5EF4-FFF2-40B4-BE49-F238E27FC236}">
                <a16:creationId xmlns:a16="http://schemas.microsoft.com/office/drawing/2014/main" id="{951DFC2F-2E8A-A849-BB59-133C6B1E2947}"/>
              </a:ext>
            </a:extLst>
          </p:cNvPr>
          <p:cNvSpPr/>
          <p:nvPr/>
        </p:nvSpPr>
        <p:spPr>
          <a:xfrm>
            <a:off x="5668893" y="4863358"/>
            <a:ext cx="1594893" cy="10287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 lang="ru-RU" altLang="en-US"/>
            </a:pPr>
            <a:r>
              <a:rPr lang="ru-RU" altLang="en-US" sz="1350"/>
              <a:t>Buncher</a:t>
            </a:r>
          </a:p>
        </p:txBody>
      </p: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B4D6D9B0-BB8F-794F-9419-13BE4B283B3C}"/>
              </a:ext>
            </a:extLst>
          </p:cNvPr>
          <p:cNvCxnSpPr>
            <a:cxnSpLocks/>
          </p:cNvCxnSpPr>
          <p:nvPr/>
        </p:nvCxnSpPr>
        <p:spPr>
          <a:xfrm flipH="1">
            <a:off x="6929783" y="3965818"/>
            <a:ext cx="217999" cy="805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65139ADF-F2E5-3B45-9647-BE986AD76F90}"/>
              </a:ext>
            </a:extLst>
          </p:cNvPr>
          <p:cNvCxnSpPr>
            <a:cxnSpLocks/>
          </p:cNvCxnSpPr>
          <p:nvPr/>
        </p:nvCxnSpPr>
        <p:spPr>
          <a:xfrm flipH="1" flipV="1">
            <a:off x="5107763" y="2987619"/>
            <a:ext cx="1122466" cy="1486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6DADAB7-7B44-0344-9F61-E4689A601A4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 rot="16746403">
            <a:off x="4699617" y="2633850"/>
            <a:ext cx="365031" cy="309668"/>
          </a:xfrm>
          <a:prstGeom prst="rect">
            <a:avLst/>
          </a:prstGeom>
        </p:spPr>
      </p:pic>
      <p:sp>
        <p:nvSpPr>
          <p:cNvPr id="120" name="TextBox 119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3141574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EB578704-2D30-0A41-8861-B12635846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9022"/>
            <a:ext cx="9158456" cy="382802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9AF9EFB-03D4-AF44-B5B5-E01FECADCDAA}"/>
              </a:ext>
            </a:extLst>
          </p:cNvPr>
          <p:cNvSpPr/>
          <p:nvPr/>
        </p:nvSpPr>
        <p:spPr>
          <a:xfrm>
            <a:off x="3074735" y="84363"/>
            <a:ext cx="275748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32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LLRF </a:t>
            </a:r>
            <a:r>
              <a:rPr lang="ru-RU" sz="3200" b="1" i="1" dirty="0" err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system</a:t>
            </a:r>
            <a:endParaRPr lang="en-US" sz="3200" b="1" i="1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F1DFACB-E772-514A-BD08-C87FBF4C80EB}"/>
              </a:ext>
            </a:extLst>
          </p:cNvPr>
          <p:cNvGrpSpPr/>
          <p:nvPr/>
        </p:nvGrpSpPr>
        <p:grpSpPr>
          <a:xfrm>
            <a:off x="76200" y="6286500"/>
            <a:ext cx="9016998" cy="403225"/>
            <a:chOff x="0" y="6286500"/>
            <a:chExt cx="9093200" cy="403225"/>
          </a:xfrm>
        </p:grpSpPr>
        <p:pic>
          <p:nvPicPr>
            <p:cNvPr id="9" name="Picture 7" descr="NICA-Logo_4c">
              <a:extLst>
                <a:ext uri="{FF2B5EF4-FFF2-40B4-BE49-F238E27FC236}">
                  <a16:creationId xmlns:a16="http://schemas.microsoft.com/office/drawing/2014/main" id="{DAD22F35-9BCE-9243-8929-6552D5E02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6">
              <a:extLst>
                <a:ext uri="{FF2B5EF4-FFF2-40B4-BE49-F238E27FC236}">
                  <a16:creationId xmlns:a16="http://schemas.microsoft.com/office/drawing/2014/main" id="{C6B65B9A-A555-E441-8E2B-5ED325218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3">
              <a:extLst>
                <a:ext uri="{FF2B5EF4-FFF2-40B4-BE49-F238E27FC236}">
                  <a16:creationId xmlns:a16="http://schemas.microsoft.com/office/drawing/2014/main" id="{AE0B0A81-5F1B-E748-8DEF-32B0FA4EB811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3031" y="1028700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Software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207884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3" name="Picture 7" descr="NICA-Logo_4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 Load and </a:t>
            </a:r>
            <a:r>
              <a:rPr lang="en-US" sz="3200" b="1" i="1" dirty="0" err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Multipacto</a:t>
            </a:r>
            <a:r>
              <a:rPr lang="ru-RU" sz="32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</p:txBody>
      </p:sp>
      <p:pic>
        <p:nvPicPr>
          <p:cNvPr id="6146" name="Picture 2" descr="G:\000_ОИЯИ\11_Семинар Саранцева\осц\pult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975"/>
            <a:ext cx="8839200" cy="543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14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893037" y="3431662"/>
            <a:ext cx="1219200" cy="304800"/>
          </a:xfrm>
          <a:prstGeom prst="wedgeRoundRectCallout">
            <a:avLst>
              <a:gd name="adj1" fmla="val -21633"/>
              <a:gd name="adj2" fmla="val -129500"/>
              <a:gd name="adj3" fmla="val 1666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RF LU-20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893037" y="2334713"/>
            <a:ext cx="1103925" cy="304800"/>
          </a:xfrm>
          <a:prstGeom prst="wedgeRoundRectCallout">
            <a:avLst>
              <a:gd name="adj1" fmla="val -17633"/>
              <a:gd name="adj2" fmla="val -113500"/>
              <a:gd name="adj3" fmla="val 1666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RF RFQ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1828800" y="2182313"/>
            <a:ext cx="1524000" cy="304800"/>
          </a:xfrm>
          <a:prstGeom prst="wedgeRoundRectCallout">
            <a:avLst>
              <a:gd name="adj1" fmla="val -44033"/>
              <a:gd name="adj2" fmla="val 162500"/>
              <a:gd name="adj3" fmla="val 1666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RF </a:t>
            </a:r>
            <a:r>
              <a:rPr lang="ru-RU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Buncher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68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3" name="Picture 7" descr="NICA-Logo_4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 Load and </a:t>
            </a:r>
            <a:r>
              <a:rPr lang="en-US" sz="3200" b="1" i="1" dirty="0" err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Multipacto</a:t>
            </a:r>
            <a:r>
              <a:rPr lang="ru-RU" sz="32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</p:txBody>
      </p:sp>
      <p:pic>
        <p:nvPicPr>
          <p:cNvPr id="6147" name="Picture 3" descr="G:\000_ОИЯИ\11_Семинар Саранцева\осц\pult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16144"/>
            <a:ext cx="8839199" cy="52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15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114800" y="3016537"/>
            <a:ext cx="1219200" cy="304800"/>
          </a:xfrm>
          <a:prstGeom prst="wedgeRoundRectCallout">
            <a:avLst>
              <a:gd name="adj1" fmla="val -21633"/>
              <a:gd name="adj2" fmla="val -149500"/>
              <a:gd name="adj3" fmla="val 1666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RF LU-20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5334000" y="4200917"/>
            <a:ext cx="1103925" cy="304800"/>
          </a:xfrm>
          <a:prstGeom prst="wedgeRoundRectCallout">
            <a:avLst>
              <a:gd name="adj1" fmla="val 19917"/>
              <a:gd name="adj2" fmla="val -141500"/>
              <a:gd name="adj3" fmla="val 1666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RF RFQ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1285183" y="1070371"/>
            <a:ext cx="1524000" cy="304800"/>
          </a:xfrm>
          <a:prstGeom prst="wedgeRoundRectCallout">
            <a:avLst>
              <a:gd name="adj1" fmla="val -44033"/>
              <a:gd name="adj2" fmla="val 162500"/>
              <a:gd name="adj3" fmla="val 1666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RF </a:t>
            </a:r>
            <a:r>
              <a:rPr lang="ru-RU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Buncher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93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511175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-65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en-US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(June 2017)</a:t>
            </a:r>
            <a:endParaRPr lang="ru-RU" b="1" i="1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4" name="Picture 7" descr="NICA-Logo_4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447800" y="422710"/>
            <a:ext cx="719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D+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888220" y="407991"/>
            <a:ext cx="960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C4+</a:t>
            </a:r>
            <a:endParaRPr lang="ru-RU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0" y="1760415"/>
            <a:ext cx="141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Without </a:t>
            </a:r>
            <a:r>
              <a:rPr lang="en-US" sz="1600" dirty="0" err="1"/>
              <a:t>Rebuncher</a:t>
            </a:r>
            <a:endParaRPr lang="ru-RU" sz="1600" dirty="0"/>
          </a:p>
        </p:txBody>
      </p:sp>
      <p:pic>
        <p:nvPicPr>
          <p:cNvPr id="1026" name="Picture 2" descr="C:\Users\Борис\Pictures\temp\Рисунок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t="7671" r="1950" b="6035"/>
          <a:stretch/>
        </p:blipFill>
        <p:spPr bwMode="auto">
          <a:xfrm>
            <a:off x="40193" y="945930"/>
            <a:ext cx="3980013" cy="237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авая фигурная скобка 7"/>
          <p:cNvSpPr/>
          <p:nvPr/>
        </p:nvSpPr>
        <p:spPr>
          <a:xfrm>
            <a:off x="2362200" y="2162481"/>
            <a:ext cx="174022" cy="4572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6200" y="3414209"/>
            <a:ext cx="8839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36222" y="220641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1,1 mA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Борис\Pictures\temp\Рисунок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6589" r="1069" b="6325"/>
          <a:stretch/>
        </p:blipFill>
        <p:spPr bwMode="auto">
          <a:xfrm>
            <a:off x="19044" y="3502052"/>
            <a:ext cx="4001162" cy="238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авая фигурная скобка 11"/>
          <p:cNvSpPr/>
          <p:nvPr/>
        </p:nvSpPr>
        <p:spPr>
          <a:xfrm>
            <a:off x="2247900" y="4466664"/>
            <a:ext cx="114300" cy="78036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433354" y="469334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1,7 mA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8" name="Picture 4" descr="C:\Users\Борис\Pictures\temp\Рисунок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" r="1066" b="6039"/>
          <a:stretch/>
        </p:blipFill>
        <p:spPr bwMode="auto">
          <a:xfrm>
            <a:off x="5071428" y="945930"/>
            <a:ext cx="3956290" cy="237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Борис\Pictures\temp\Рисунок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t="7040" r="1929" b="7040"/>
          <a:stretch/>
        </p:blipFill>
        <p:spPr bwMode="auto">
          <a:xfrm>
            <a:off x="5071428" y="3559825"/>
            <a:ext cx="3884565" cy="232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авая фигурная скобка 24"/>
          <p:cNvSpPr/>
          <p:nvPr/>
        </p:nvSpPr>
        <p:spPr>
          <a:xfrm>
            <a:off x="7368410" y="4038600"/>
            <a:ext cx="114300" cy="1024073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авая фигурная скобка 25"/>
          <p:cNvSpPr/>
          <p:nvPr/>
        </p:nvSpPr>
        <p:spPr>
          <a:xfrm>
            <a:off x="7366261" y="2391081"/>
            <a:ext cx="116450" cy="92333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7620000" y="206791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0,1 mA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14461" y="436597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1,1 mA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48099" y="4466665"/>
            <a:ext cx="13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With </a:t>
            </a:r>
            <a:r>
              <a:rPr lang="en-US" dirty="0" err="1"/>
              <a:t>Rebuncher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276955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1175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ru-RU" b="1" i="1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4" name="Picture 7" descr="NICA-Logo_4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961490"/>
              </p:ext>
            </p:extLst>
          </p:nvPr>
        </p:nvGraphicFramePr>
        <p:xfrm>
          <a:off x="483502" y="1218685"/>
          <a:ext cx="8329396" cy="511147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00909">
                  <a:extLst>
                    <a:ext uri="{9D8B030D-6E8A-4147-A177-3AD203B41FA5}">
                      <a16:colId xmlns:a16="http://schemas.microsoft.com/office/drawing/2014/main" val="3638430617"/>
                    </a:ext>
                  </a:extLst>
                </a:gridCol>
                <a:gridCol w="1324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341">
                  <a:extLst>
                    <a:ext uri="{9D8B030D-6E8A-4147-A177-3AD203B41FA5}">
                      <a16:colId xmlns:a16="http://schemas.microsoft.com/office/drawing/2014/main" val="3495742939"/>
                    </a:ext>
                  </a:extLst>
                </a:gridCol>
                <a:gridCol w="1565439">
                  <a:extLst>
                    <a:ext uri="{9D8B030D-6E8A-4147-A177-3AD203B41FA5}">
                      <a16:colId xmlns:a16="http://schemas.microsoft.com/office/drawing/2014/main" val="2254943778"/>
                    </a:ext>
                  </a:extLst>
                </a:gridCol>
                <a:gridCol w="16056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0987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ru-RU" sz="3200" b="1" baseline="30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Laser </a:t>
                      </a:r>
                      <a:r>
                        <a:rPr lang="en-US" sz="3200" b="1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 Source</a:t>
                      </a:r>
                      <a:r>
                        <a:rPr lang="ru-RU" sz="3200" b="1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(CO</a:t>
                      </a:r>
                      <a:r>
                        <a:rPr lang="ru-RU" sz="3200" b="1" baseline="-25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3200" b="1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laser)</a:t>
                      </a:r>
                      <a:endParaRPr lang="ru-RU" sz="3200" b="1" baseline="30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35"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400" b="1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baseline="30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r>
                        <a:rPr lang="en-US" sz="2400" b="1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3+</a:t>
                      </a:r>
                      <a:endParaRPr lang="ru-RU" sz="2400" b="1" baseline="30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b="1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5+</a:t>
                      </a:r>
                      <a:endParaRPr lang="ru-RU" sz="2400" b="1" baseline="30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b="1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4+</a:t>
                      </a:r>
                      <a:endParaRPr lang="ru-RU" sz="2400" b="1" baseline="30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24842"/>
                  </a:ext>
                </a:extLst>
              </a:tr>
              <a:tr h="409963">
                <a:tc>
                  <a:txBody>
                    <a:bodyPr/>
                    <a:lstStyle/>
                    <a:p>
                      <a:pPr algn="ctr"/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I, </a:t>
                      </a:r>
                      <a:r>
                        <a:rPr lang="ru-RU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after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RFQ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532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CF-1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endParaRPr lang="ru-RU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without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buncher</a:t>
                      </a:r>
                      <a:endParaRPr lang="ru-RU" sz="20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673541"/>
                  </a:ext>
                </a:extLst>
              </a:tr>
              <a:tr h="72532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CF-1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endParaRPr lang="ru-RU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Q, </a:t>
                      </a:r>
                      <a:r>
                        <a:rPr lang="ru-RU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ions</a:t>
                      </a:r>
                      <a:endParaRPr lang="ru-RU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</a:t>
                      </a:r>
                      <a:r>
                        <a:rPr lang="en-US" sz="2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buncher</a:t>
                      </a:r>
                      <a:endParaRPr lang="ru-RU" sz="2000" baseline="-25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8,5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∙10</a:t>
                      </a:r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ru-RU" sz="18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1,1</a:t>
                      </a:r>
                      <a:r>
                        <a:rPr lang="ru-RU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∙10</a:t>
                      </a:r>
                      <a:r>
                        <a:rPr lang="ru-RU" sz="1800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2,25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2,8∙10</a:t>
                      </a:r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6,8∙10</a:t>
                      </a:r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96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Buncher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ratio</a:t>
                      </a:r>
                      <a:endParaRPr lang="ru-RU" sz="20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9794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Transmission without / with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buncher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lang="ru-RU" sz="20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/ </a:t>
                      </a:r>
                      <a:r>
                        <a:rPr lang="ru-RU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</a:t>
                      </a: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/ 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1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3000" y="571583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Achieved parameters of accelerated beam</a:t>
            </a:r>
          </a:p>
          <a:p>
            <a:pPr algn="ctr"/>
            <a:r>
              <a:rPr lang="en-US" dirty="0"/>
              <a:t>June 2017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930967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1175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ru-RU" b="1" i="1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4" name="Picture 7" descr="NICA-Logo_4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035533"/>
              </p:ext>
            </p:extLst>
          </p:nvPr>
        </p:nvGraphicFramePr>
        <p:xfrm>
          <a:off x="652042" y="1048525"/>
          <a:ext cx="7992313" cy="53136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3638430617"/>
                    </a:ext>
                  </a:extLst>
                </a:gridCol>
                <a:gridCol w="21013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1571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73054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200" baseline="30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897"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-25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en-US" sz="2400" b="1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16+</a:t>
                      </a:r>
                      <a:endParaRPr lang="ru-RU" sz="2400" b="1" baseline="30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-25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</a:t>
                      </a:r>
                      <a:r>
                        <a:rPr lang="en-US" sz="2400" b="1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26+</a:t>
                      </a:r>
                      <a:endParaRPr lang="ru-RU" sz="2400" b="1" baseline="30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-25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lang="en-US" sz="2400" b="1" baseline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400" b="1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r>
                        <a:rPr lang="en-US" sz="2400" b="1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baseline="30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24842"/>
                  </a:ext>
                </a:extLst>
              </a:tr>
              <a:tr h="746814"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I, </a:t>
                      </a:r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  <a:p>
                      <a:pPr algn="ctr"/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Q, </a:t>
                      </a:r>
                      <a:r>
                        <a:rPr lang="ru-RU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pC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after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RFQ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68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CF-1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without </a:t>
                      </a:r>
                      <a:r>
                        <a:rPr lang="en-US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buncher</a:t>
                      </a:r>
                      <a:endParaRPr lang="ru-RU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673541"/>
                  </a:ext>
                </a:extLst>
              </a:tr>
              <a:tr h="96809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CF-1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Q, </a:t>
                      </a:r>
                      <a:r>
                        <a:rPr lang="ru-RU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pC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ions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</a:t>
                      </a:r>
                      <a:r>
                        <a:rPr lang="en-US" sz="16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buncher</a:t>
                      </a:r>
                      <a:endParaRPr lang="ru-RU" sz="1600" baseline="-25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6∙10</a:t>
                      </a:r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3∙10</a:t>
                      </a:r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2∙10</a:t>
                      </a:r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53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Buncher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ratio</a:t>
                      </a:r>
                      <a:endParaRPr lang="ru-RU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6814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Transmission with </a:t>
                      </a:r>
                      <a:r>
                        <a:rPr lang="en-US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buncher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lang="ru-RU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2999" y="419705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Achieved parameters of accelerated beam</a:t>
            </a:r>
          </a:p>
          <a:p>
            <a:pPr algn="ctr"/>
            <a:r>
              <a:rPr lang="en-US" dirty="0"/>
              <a:t>Nov. – Dec. 2017, Feb. – Apr. 2018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18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1300" y="460624"/>
            <a:ext cx="16433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RUN 55</a:t>
            </a:r>
            <a:endParaRPr lang="ru-RU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8674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1175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Проблемы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5" name="Picture 7" descr="NICA-Logo_4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693285" y="952013"/>
            <a:ext cx="6926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Масло в резонаторе ЛУ-20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/>
              <a:t>Мультипакция</a:t>
            </a:r>
            <a:r>
              <a:rPr lang="ru-RU" sz="2400" dirty="0"/>
              <a:t> </a:t>
            </a:r>
            <a:r>
              <a:rPr lang="ru-RU" sz="2400"/>
              <a:t>в группирователе</a:t>
            </a: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/>
              <a:t>Уход собственной частоты при нагреве резонатора от тренировк</a:t>
            </a:r>
            <a:r>
              <a:rPr lang="ru-RU" sz="2400" dirty="0"/>
              <a:t>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8225A3-0379-3040-BAC5-9076350B2F43}"/>
              </a:ext>
            </a:extLst>
          </p:cNvPr>
          <p:cNvSpPr txBox="1"/>
          <p:nvPr/>
        </p:nvSpPr>
        <p:spPr>
          <a:xfrm>
            <a:off x="693285" y="3718517"/>
            <a:ext cx="8450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r>
              <a:rPr lang="ru-RU" sz="2400"/>
              <a:t>Запуск ВЧ группирователя раньше ВЧ ЛУ-20</a:t>
            </a:r>
          </a:p>
          <a:p>
            <a:r>
              <a:rPr lang="ru-RU" sz="2400"/>
              <a:t>Для борьбы с мультипакцией создана схема непрерывного ввода ВЧ малой мощности</a:t>
            </a:r>
          </a:p>
          <a:p>
            <a:pPr marL="0" indent="0">
              <a:buNone/>
            </a:pPr>
            <a:r>
              <a:rPr lang="ru-RU" sz="2400"/>
              <a:t>     Тренировка банчера 2 раза в сутки по 5-10 мин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621FE0E-8748-0647-91DF-E3E593C25789}"/>
              </a:ext>
            </a:extLst>
          </p:cNvPr>
          <p:cNvSpPr txBox="1">
            <a:spLocks/>
          </p:cNvSpPr>
          <p:nvPr/>
        </p:nvSpPr>
        <p:spPr bwMode="auto">
          <a:xfrm>
            <a:off x="0" y="2962948"/>
            <a:ext cx="9144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itchFamily="-65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ru-RU" b="1" i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Решения</a:t>
            </a:r>
            <a:endParaRPr lang="ru-RU" b="1" i="1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5738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val 611"/>
          <p:cNvSpPr>
            <a:spLocks noChangeAspect="1" noChangeArrowheads="1"/>
          </p:cNvSpPr>
          <p:nvPr/>
        </p:nvSpPr>
        <p:spPr bwMode="auto">
          <a:xfrm>
            <a:off x="6303760" y="1564591"/>
            <a:ext cx="1800000" cy="1800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3" name="Text Box 607"/>
          <p:cNvSpPr txBox="1">
            <a:spLocks noChangeArrowheads="1"/>
          </p:cNvSpPr>
          <p:nvPr/>
        </p:nvSpPr>
        <p:spPr bwMode="auto">
          <a:xfrm>
            <a:off x="699065" y="2722720"/>
            <a:ext cx="842601" cy="6032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SPI </a:t>
            </a:r>
            <a:endParaRPr lang="ru-RU" sz="2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4" name="Text Box 609"/>
          <p:cNvSpPr txBox="1">
            <a:spLocks noChangeArrowheads="1"/>
          </p:cNvSpPr>
          <p:nvPr/>
        </p:nvSpPr>
        <p:spPr bwMode="auto">
          <a:xfrm>
            <a:off x="3345382" y="2890334"/>
            <a:ext cx="2905785" cy="81266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114800" fontAlgn="base">
              <a:lnSpc>
                <a:spcPct val="130000"/>
              </a:lnSpc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LU-20</a:t>
            </a:r>
            <a:endParaRPr lang="ru-RU" sz="2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5" name="Text Box 612"/>
          <p:cNvSpPr txBox="1">
            <a:spLocks noChangeArrowheads="1"/>
          </p:cNvSpPr>
          <p:nvPr/>
        </p:nvSpPr>
        <p:spPr bwMode="auto">
          <a:xfrm>
            <a:off x="6303760" y="1003311"/>
            <a:ext cx="1752700" cy="56128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ctr"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zh-CN" sz="28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N</a:t>
            </a:r>
            <a:r>
              <a:rPr lang="en-US" altLang="zh-CN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uclotron</a:t>
            </a:r>
            <a:endParaRPr lang="ru-RU" sz="2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6" name="Text Box 613"/>
          <p:cNvSpPr txBox="1">
            <a:spLocks noChangeArrowheads="1"/>
          </p:cNvSpPr>
          <p:nvPr/>
        </p:nvSpPr>
        <p:spPr bwMode="auto">
          <a:xfrm>
            <a:off x="674594" y="1459554"/>
            <a:ext cx="1071962" cy="8853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ESIS</a:t>
            </a:r>
          </a:p>
          <a:p>
            <a:pPr algn="ctr"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Krion</a:t>
            </a:r>
            <a:endParaRPr lang="ru-RU" sz="2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7" name="Oval 616"/>
          <p:cNvSpPr>
            <a:spLocks noChangeAspect="1" noChangeArrowheads="1"/>
          </p:cNvSpPr>
          <p:nvPr/>
        </p:nvSpPr>
        <p:spPr bwMode="auto">
          <a:xfrm>
            <a:off x="6453070" y="1709399"/>
            <a:ext cx="1512000" cy="1512000"/>
          </a:xfrm>
          <a:prstGeom prst="ellipse">
            <a:avLst/>
          </a:prstGeom>
          <a:noFill/>
          <a:ln w="3175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8" name="Text Box 618"/>
          <p:cNvSpPr txBox="1">
            <a:spLocks noChangeArrowheads="1"/>
          </p:cNvSpPr>
          <p:nvPr/>
        </p:nvSpPr>
        <p:spPr bwMode="auto">
          <a:xfrm>
            <a:off x="6493587" y="2178717"/>
            <a:ext cx="1397706" cy="5305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ctr"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booster</a:t>
            </a:r>
            <a:endParaRPr lang="ru-RU" sz="2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9" name="Text Box 621"/>
          <p:cNvSpPr txBox="1">
            <a:spLocks noChangeArrowheads="1"/>
          </p:cNvSpPr>
          <p:nvPr/>
        </p:nvSpPr>
        <p:spPr bwMode="auto">
          <a:xfrm>
            <a:off x="7891293" y="2921069"/>
            <a:ext cx="1201907" cy="8889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Transfer to collider rings</a:t>
            </a:r>
            <a:endParaRPr lang="ru-RU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0" name="Text Box 607"/>
          <p:cNvSpPr txBox="1">
            <a:spLocks noChangeArrowheads="1"/>
          </p:cNvSpPr>
          <p:nvPr/>
        </p:nvSpPr>
        <p:spPr bwMode="auto">
          <a:xfrm>
            <a:off x="699065" y="3426507"/>
            <a:ext cx="842601" cy="5529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LIS</a:t>
            </a:r>
            <a:endParaRPr lang="ru-RU" sz="2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" name="Text Box 607"/>
          <p:cNvSpPr txBox="1">
            <a:spLocks noChangeArrowheads="1"/>
          </p:cNvSpPr>
          <p:nvPr/>
        </p:nvSpPr>
        <p:spPr bwMode="auto">
          <a:xfrm>
            <a:off x="2107216" y="3069380"/>
            <a:ext cx="991295" cy="46985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RFQ </a:t>
            </a:r>
            <a:endParaRPr lang="ru-RU" sz="2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73" name="Прямая со стрелкой 72"/>
          <p:cNvCxnSpPr>
            <a:stCxn id="66" idx="3"/>
            <a:endCxn id="85" idx="1"/>
          </p:cNvCxnSpPr>
          <p:nvPr/>
        </p:nvCxnSpPr>
        <p:spPr bwMode="auto">
          <a:xfrm flipV="1">
            <a:off x="1746556" y="1902215"/>
            <a:ext cx="692350" cy="14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74" name="Группа 110"/>
          <p:cNvGrpSpPr/>
          <p:nvPr/>
        </p:nvGrpSpPr>
        <p:grpSpPr>
          <a:xfrm>
            <a:off x="2438907" y="1625713"/>
            <a:ext cx="2774788" cy="552981"/>
            <a:chOff x="17759385" y="20031056"/>
            <a:chExt cx="3566817" cy="785827"/>
          </a:xfrm>
          <a:solidFill>
            <a:schemeClr val="accent5"/>
          </a:solidFill>
        </p:grpSpPr>
        <p:sp>
          <p:nvSpPr>
            <p:cNvPr id="85" name="Text Box 607"/>
            <p:cNvSpPr txBox="1">
              <a:spLocks noChangeArrowheads="1"/>
            </p:cNvSpPr>
            <p:nvPr/>
          </p:nvSpPr>
          <p:spPr bwMode="auto">
            <a:xfrm>
              <a:off x="17759385" y="20031065"/>
              <a:ext cx="1117943" cy="78581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defTabSz="4114800" fontAlgn="base">
                <a:lnSpc>
                  <a:spcPct val="150000"/>
                </a:lnSpc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RFQ </a:t>
              </a:r>
              <a:endParaRPr lang="ru-RU" sz="24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86" name="Text Box 607"/>
            <p:cNvSpPr txBox="1">
              <a:spLocks noChangeArrowheads="1"/>
            </p:cNvSpPr>
            <p:nvPr/>
          </p:nvSpPr>
          <p:spPr bwMode="auto">
            <a:xfrm>
              <a:off x="19325940" y="20031056"/>
              <a:ext cx="1000131" cy="78581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defTabSz="4114800" fontAlgn="base">
                <a:lnSpc>
                  <a:spcPct val="150000"/>
                </a:lnSpc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IH1</a:t>
              </a:r>
              <a:endParaRPr lang="ru-RU" sz="24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87" name="Text Box 607"/>
            <p:cNvSpPr txBox="1">
              <a:spLocks noChangeArrowheads="1"/>
            </p:cNvSpPr>
            <p:nvPr/>
          </p:nvSpPr>
          <p:spPr bwMode="auto">
            <a:xfrm>
              <a:off x="20326071" y="20031056"/>
              <a:ext cx="1000131" cy="78581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defTabSz="4114800" fontAlgn="base">
                <a:lnSpc>
                  <a:spcPct val="150000"/>
                </a:lnSpc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IH2</a:t>
              </a:r>
              <a:endParaRPr lang="ru-RU" sz="24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75" name="Прямоугольник 74"/>
          <p:cNvSpPr/>
          <p:nvPr/>
        </p:nvSpPr>
        <p:spPr>
          <a:xfrm>
            <a:off x="3142619" y="1054133"/>
            <a:ext cx="954107" cy="40011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HILAc</a:t>
            </a:r>
            <a:endParaRPr lang="ru-RU" sz="24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78" name="Прямая со стрелкой 77"/>
          <p:cNvCxnSpPr>
            <a:stCxn id="64" idx="3"/>
            <a:endCxn id="61" idx="4"/>
          </p:cNvCxnSpPr>
          <p:nvPr/>
        </p:nvCxnSpPr>
        <p:spPr bwMode="auto">
          <a:xfrm>
            <a:off x="6251167" y="3296665"/>
            <a:ext cx="952593" cy="67926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9" name="Прямая со стрелкой 78"/>
          <p:cNvCxnSpPr>
            <a:stCxn id="87" idx="3"/>
            <a:endCxn id="67" idx="2"/>
          </p:cNvCxnSpPr>
          <p:nvPr/>
        </p:nvCxnSpPr>
        <p:spPr bwMode="auto">
          <a:xfrm>
            <a:off x="5213695" y="1902201"/>
            <a:ext cx="1239375" cy="563198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0" name="Прямая со стрелкой 79"/>
          <p:cNvCxnSpPr>
            <a:stCxn id="67" idx="6"/>
            <a:endCxn id="61" idx="7"/>
          </p:cNvCxnSpPr>
          <p:nvPr/>
        </p:nvCxnSpPr>
        <p:spPr bwMode="auto">
          <a:xfrm flipH="1" flipV="1">
            <a:off x="7840156" y="1828195"/>
            <a:ext cx="124914" cy="637204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1" name="Прямая со стрелкой 80"/>
          <p:cNvCxnSpPr>
            <a:stCxn id="61" idx="5"/>
          </p:cNvCxnSpPr>
          <p:nvPr/>
        </p:nvCxnSpPr>
        <p:spPr bwMode="auto">
          <a:xfrm flipV="1">
            <a:off x="7840156" y="1709399"/>
            <a:ext cx="1124693" cy="1391588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Прямая со стрелкой 81"/>
          <p:cNvCxnSpPr>
            <a:stCxn id="63" idx="3"/>
            <a:endCxn id="71" idx="1"/>
          </p:cNvCxnSpPr>
          <p:nvPr/>
        </p:nvCxnSpPr>
        <p:spPr bwMode="auto">
          <a:xfrm>
            <a:off x="1541666" y="3024343"/>
            <a:ext cx="565550" cy="279962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3" name="Прямая со стрелкой 82"/>
          <p:cNvCxnSpPr>
            <a:stCxn id="70" idx="3"/>
            <a:endCxn id="71" idx="1"/>
          </p:cNvCxnSpPr>
          <p:nvPr/>
        </p:nvCxnSpPr>
        <p:spPr bwMode="auto">
          <a:xfrm flipV="1">
            <a:off x="1541666" y="3304305"/>
            <a:ext cx="565550" cy="398690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8" name="Rectangle 63"/>
          <p:cNvSpPr>
            <a:spLocks noChangeArrowheads="1"/>
          </p:cNvSpPr>
          <p:nvPr/>
        </p:nvSpPr>
        <p:spPr bwMode="auto">
          <a:xfrm>
            <a:off x="-2149" y="76200"/>
            <a:ext cx="914400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indent="457200"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170CF4"/>
                </a:solidFill>
                <a:ea typeface="ＭＳ Ｐゴシック" pitchFamily="34" charset="-128"/>
              </a:rPr>
              <a:t>Structure of the injector complex</a:t>
            </a:r>
            <a:endParaRPr lang="en-US" sz="3200" dirty="0">
              <a:solidFill>
                <a:srgbClr val="170CF4"/>
              </a:solidFill>
              <a:ea typeface="ＭＳ Ｐゴシック" pitchFamily="34" charset="-128"/>
            </a:endParaRPr>
          </a:p>
        </p:txBody>
      </p:sp>
      <p:sp>
        <p:nvSpPr>
          <p:cNvPr id="99" name="Text Box 22"/>
          <p:cNvSpPr txBox="1">
            <a:spLocks noChangeArrowheads="1"/>
          </p:cNvSpPr>
          <p:nvPr/>
        </p:nvSpPr>
        <p:spPr bwMode="auto">
          <a:xfrm>
            <a:off x="4140603" y="933649"/>
            <a:ext cx="2077496" cy="630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66"/>
                </a:solidFill>
                <a:ea typeface="ＭＳ Ｐゴシック" pitchFamily="34" charset="-128"/>
              </a:rPr>
              <a:t>Heavy ions z/A&gt;0.17,</a:t>
            </a:r>
          </a:p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66"/>
                </a:solidFill>
                <a:ea typeface="ＭＳ Ｐゴシック" pitchFamily="34" charset="-128"/>
              </a:rPr>
              <a:t>Au</a:t>
            </a:r>
            <a:r>
              <a:rPr lang="en-US" sz="1400" b="1" baseline="30000" dirty="0">
                <a:solidFill>
                  <a:srgbClr val="000066"/>
                </a:solidFill>
                <a:ea typeface="ＭＳ Ｐゴシック" pitchFamily="34" charset="-128"/>
              </a:rPr>
              <a:t>31+</a:t>
            </a:r>
            <a:r>
              <a:rPr lang="en-US" sz="1400" b="1" dirty="0">
                <a:solidFill>
                  <a:srgbClr val="000066"/>
                </a:solidFill>
                <a:ea typeface="ＭＳ Ｐゴシック" pitchFamily="34" charset="-128"/>
              </a:rPr>
              <a:t>  3.2 MeV/u</a:t>
            </a:r>
            <a:endParaRPr lang="ru-RU" sz="1400" b="1" dirty="0">
              <a:solidFill>
                <a:srgbClr val="000066"/>
              </a:solidFill>
              <a:ea typeface="ＭＳ Ｐゴシック" pitchFamily="34" charset="-128"/>
            </a:endParaRPr>
          </a:p>
        </p:txBody>
      </p:sp>
      <p:sp>
        <p:nvSpPr>
          <p:cNvPr id="100" name="Text Box 23"/>
          <p:cNvSpPr txBox="1">
            <a:spLocks noChangeArrowheads="1"/>
          </p:cNvSpPr>
          <p:nvPr/>
        </p:nvSpPr>
        <p:spPr bwMode="auto">
          <a:xfrm>
            <a:off x="3357632" y="2555372"/>
            <a:ext cx="263265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66"/>
                </a:solidFill>
                <a:ea typeface="ＭＳ Ｐゴシック" pitchFamily="34" charset="-128"/>
              </a:rPr>
              <a:t>p↑, </a:t>
            </a:r>
            <a:r>
              <a:rPr lang="ru-RU" sz="1400" b="1" dirty="0" err="1">
                <a:solidFill>
                  <a:srgbClr val="000066"/>
                </a:solidFill>
                <a:ea typeface="ＭＳ Ｐゴシック" pitchFamily="34" charset="-128"/>
              </a:rPr>
              <a:t>d</a:t>
            </a:r>
            <a:r>
              <a:rPr lang="en-US" sz="1400" b="1" dirty="0">
                <a:solidFill>
                  <a:srgbClr val="000066"/>
                </a:solidFill>
                <a:ea typeface="ＭＳ Ｐゴシック" pitchFamily="34" charset="-128"/>
              </a:rPr>
              <a:t>↑, ions z/A&gt;0.3   5 </a:t>
            </a:r>
            <a:r>
              <a:rPr lang="en-US" sz="1400" b="1" dirty="0" err="1">
                <a:solidFill>
                  <a:srgbClr val="000066"/>
                </a:solidFill>
                <a:ea typeface="ＭＳ Ｐゴシック" pitchFamily="34" charset="-128"/>
              </a:rPr>
              <a:t>MeV</a:t>
            </a:r>
            <a:r>
              <a:rPr lang="en-US" sz="1400" b="1" dirty="0">
                <a:solidFill>
                  <a:srgbClr val="000066"/>
                </a:solidFill>
                <a:ea typeface="ＭＳ Ｐゴシック" pitchFamily="34" charset="-128"/>
              </a:rPr>
              <a:t>/u</a:t>
            </a:r>
            <a:endParaRPr lang="ru-RU" sz="1400" b="1" dirty="0">
              <a:solidFill>
                <a:srgbClr val="000066"/>
              </a:solidFill>
              <a:ea typeface="ＭＳ Ｐゴシック" pitchFamily="34" charset="-128"/>
            </a:endParaRPr>
          </a:p>
        </p:txBody>
      </p:sp>
      <p:grpSp>
        <p:nvGrpSpPr>
          <p:cNvPr id="89" name="Группа 88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90" name="Picture 7" descr="NICA-Logo_4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2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Box 607"/>
          <p:cNvSpPr txBox="1">
            <a:spLocks noChangeArrowheads="1"/>
          </p:cNvSpPr>
          <p:nvPr/>
        </p:nvSpPr>
        <p:spPr bwMode="auto">
          <a:xfrm>
            <a:off x="3098511" y="3064918"/>
            <a:ext cx="236018" cy="46984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B</a:t>
            </a:r>
            <a:endParaRPr lang="ru-RU" sz="2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79045" y="4038600"/>
            <a:ext cx="7723458" cy="1219200"/>
          </a:xfrm>
          <a:prstGeom prst="roundRect">
            <a:avLst/>
          </a:prstGeom>
          <a:noFill/>
          <a:ln w="28575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1115282" y="4105768"/>
            <a:ext cx="2078454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Project new </a:t>
            </a:r>
            <a:r>
              <a:rPr lang="en-US" altLang="zh-CN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LILAc</a:t>
            </a:r>
            <a:endParaRPr lang="ru-RU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28035" y="4722589"/>
            <a:ext cx="7168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000066"/>
                </a:solidFill>
                <a:ea typeface="ＭＳ Ｐゴシック" pitchFamily="34" charset="-128"/>
              </a:rPr>
              <a:t>7 MeV/u</a:t>
            </a:r>
            <a:endParaRPr lang="ru-RU" sz="1100" dirty="0"/>
          </a:p>
        </p:txBody>
      </p:sp>
      <p:sp>
        <p:nvSpPr>
          <p:cNvPr id="57" name="Text Box 607"/>
          <p:cNvSpPr txBox="1">
            <a:spLocks noChangeArrowheads="1"/>
          </p:cNvSpPr>
          <p:nvPr/>
        </p:nvSpPr>
        <p:spPr bwMode="auto">
          <a:xfrm>
            <a:off x="3308604" y="1625748"/>
            <a:ext cx="348996" cy="55296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B</a:t>
            </a:r>
            <a:endParaRPr lang="ru-RU" sz="2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72" name="Группа 110"/>
          <p:cNvGrpSpPr/>
          <p:nvPr/>
        </p:nvGrpSpPr>
        <p:grpSpPr>
          <a:xfrm>
            <a:off x="853247" y="4576897"/>
            <a:ext cx="2774788" cy="552981"/>
            <a:chOff x="17759385" y="20031056"/>
            <a:chExt cx="3566817" cy="785827"/>
          </a:xfrm>
          <a:solidFill>
            <a:schemeClr val="accent5"/>
          </a:solidFill>
        </p:grpSpPr>
        <p:sp>
          <p:nvSpPr>
            <p:cNvPr id="77" name="Text Box 607"/>
            <p:cNvSpPr txBox="1">
              <a:spLocks noChangeArrowheads="1"/>
            </p:cNvSpPr>
            <p:nvPr/>
          </p:nvSpPr>
          <p:spPr bwMode="auto">
            <a:xfrm>
              <a:off x="17759385" y="20031065"/>
              <a:ext cx="1117943" cy="78581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defTabSz="4114800" fontAlgn="base">
                <a:lnSpc>
                  <a:spcPct val="150000"/>
                </a:lnSpc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RFQ </a:t>
              </a:r>
              <a:endParaRPr lang="ru-RU" sz="24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88" name="Text Box 607"/>
            <p:cNvSpPr txBox="1">
              <a:spLocks noChangeArrowheads="1"/>
            </p:cNvSpPr>
            <p:nvPr/>
          </p:nvSpPr>
          <p:spPr bwMode="auto">
            <a:xfrm>
              <a:off x="19325940" y="20031056"/>
              <a:ext cx="1000131" cy="78581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defTabSz="4114800" fontAlgn="base">
                <a:lnSpc>
                  <a:spcPct val="150000"/>
                </a:lnSpc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IH1</a:t>
              </a:r>
              <a:endParaRPr lang="ru-RU" sz="24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93" name="Text Box 607"/>
            <p:cNvSpPr txBox="1">
              <a:spLocks noChangeArrowheads="1"/>
            </p:cNvSpPr>
            <p:nvPr/>
          </p:nvSpPr>
          <p:spPr bwMode="auto">
            <a:xfrm>
              <a:off x="20326071" y="20031056"/>
              <a:ext cx="1000131" cy="78581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defTabSz="4114800" fontAlgn="base">
                <a:lnSpc>
                  <a:spcPct val="150000"/>
                </a:lnSpc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IH2</a:t>
              </a:r>
              <a:endParaRPr lang="ru-RU" sz="24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94" name="Text Box 607"/>
          <p:cNvSpPr txBox="1">
            <a:spLocks noChangeArrowheads="1"/>
          </p:cNvSpPr>
          <p:nvPr/>
        </p:nvSpPr>
        <p:spPr bwMode="auto">
          <a:xfrm>
            <a:off x="1722945" y="4576910"/>
            <a:ext cx="348996" cy="55296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 defTabSz="4114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B</a:t>
            </a:r>
            <a:endParaRPr lang="ru-RU" sz="2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273019" y="4576897"/>
            <a:ext cx="624145" cy="5529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  <a:endParaRPr lang="ru-RU" dirty="0"/>
          </a:p>
        </p:txBody>
      </p:sp>
      <p:sp>
        <p:nvSpPr>
          <p:cNvPr id="95" name="Прямоугольник 94"/>
          <p:cNvSpPr/>
          <p:nvPr/>
        </p:nvSpPr>
        <p:spPr>
          <a:xfrm>
            <a:off x="4897164" y="4576891"/>
            <a:ext cx="624145" cy="5529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  <a:endParaRPr lang="ru-RU" dirty="0"/>
          </a:p>
        </p:txBody>
      </p:sp>
      <p:sp>
        <p:nvSpPr>
          <p:cNvPr id="102" name="Прямоугольник 101"/>
          <p:cNvSpPr/>
          <p:nvPr/>
        </p:nvSpPr>
        <p:spPr>
          <a:xfrm>
            <a:off x="5521309" y="4576891"/>
            <a:ext cx="624145" cy="5529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  <a:endParaRPr lang="ru-RU" dirty="0"/>
          </a:p>
        </p:txBody>
      </p:sp>
      <p:sp>
        <p:nvSpPr>
          <p:cNvPr id="103" name="Прямоугольник 102"/>
          <p:cNvSpPr/>
          <p:nvPr/>
        </p:nvSpPr>
        <p:spPr>
          <a:xfrm>
            <a:off x="6145454" y="4726587"/>
            <a:ext cx="7954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000066"/>
                </a:solidFill>
                <a:ea typeface="ＭＳ Ｐゴシック" pitchFamily="34" charset="-128"/>
              </a:rPr>
              <a:t>13 MeV/u</a:t>
            </a:r>
            <a:endParaRPr lang="ru-RU" sz="1100" dirty="0"/>
          </a:p>
        </p:txBody>
      </p:sp>
      <p:sp>
        <p:nvSpPr>
          <p:cNvPr id="104" name="Прямоугольник 103"/>
          <p:cNvSpPr/>
          <p:nvPr/>
        </p:nvSpPr>
        <p:spPr>
          <a:xfrm>
            <a:off x="6948485" y="4576890"/>
            <a:ext cx="624145" cy="5529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  <a:endParaRPr lang="ru-RU" dirty="0"/>
          </a:p>
        </p:txBody>
      </p:sp>
      <p:sp>
        <p:nvSpPr>
          <p:cNvPr id="107" name="Прямоугольник 106"/>
          <p:cNvSpPr/>
          <p:nvPr/>
        </p:nvSpPr>
        <p:spPr>
          <a:xfrm>
            <a:off x="7590540" y="4576889"/>
            <a:ext cx="624145" cy="5529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6712081" y="4207557"/>
            <a:ext cx="172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 resonators</a:t>
            </a:r>
            <a:endParaRPr lang="ru-RU" dirty="0"/>
          </a:p>
        </p:txBody>
      </p:sp>
      <p:cxnSp>
        <p:nvCxnSpPr>
          <p:cNvPr id="108" name="Прямая со стрелкой 107"/>
          <p:cNvCxnSpPr/>
          <p:nvPr/>
        </p:nvCxnSpPr>
        <p:spPr bwMode="auto">
          <a:xfrm flipV="1">
            <a:off x="6146531" y="3330628"/>
            <a:ext cx="1321069" cy="1541613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Прямая соединительная линия 61"/>
          <p:cNvCxnSpPr>
            <a:stCxn id="63" idx="1"/>
          </p:cNvCxnSpPr>
          <p:nvPr/>
        </p:nvCxnSpPr>
        <p:spPr>
          <a:xfrm flipH="1">
            <a:off x="457200" y="3024343"/>
            <a:ext cx="2418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>
            <a:stCxn id="70" idx="1"/>
          </p:cNvCxnSpPr>
          <p:nvPr/>
        </p:nvCxnSpPr>
        <p:spPr>
          <a:xfrm flipH="1">
            <a:off x="457200" y="3702995"/>
            <a:ext cx="2418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Соединительная линия уступом 114"/>
          <p:cNvCxnSpPr>
            <a:endCxn id="77" idx="1"/>
          </p:cNvCxnSpPr>
          <p:nvPr/>
        </p:nvCxnSpPr>
        <p:spPr>
          <a:xfrm rot="16200000" flipH="1">
            <a:off x="-259301" y="3740843"/>
            <a:ext cx="1829048" cy="396047"/>
          </a:xfrm>
          <a:prstGeom prst="bent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</a:p>
        </p:txBody>
      </p:sp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C1A66CDD-B19A-9E48-894F-A1C5EC0A4406}"/>
              </a:ext>
            </a:extLst>
          </p:cNvPr>
          <p:cNvCxnSpPr>
            <a:cxnSpLocks/>
            <a:stCxn id="66" idx="3"/>
          </p:cNvCxnSpPr>
          <p:nvPr/>
        </p:nvCxnSpPr>
        <p:spPr bwMode="auto">
          <a:xfrm>
            <a:off x="1746556" y="1902229"/>
            <a:ext cx="362515" cy="1098329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75622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1175"/>
          </a:xfrm>
        </p:spPr>
        <p:txBody>
          <a:bodyPr/>
          <a:lstStyle/>
          <a:p>
            <a:pPr algn="ctr"/>
            <a:r>
              <a:rPr lang="ru-RU" b="1" i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Итого</a:t>
            </a:r>
            <a:endParaRPr lang="ru-RU" b="1" i="1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5" name="Picture 7" descr="NICA-Logo_4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20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3A6D1-B1FB-5F43-B4DA-A7150AD1556A}"/>
              </a:ext>
            </a:extLst>
          </p:cNvPr>
          <p:cNvSpPr txBox="1"/>
          <p:nvPr/>
        </p:nvSpPr>
        <p:spPr>
          <a:xfrm>
            <a:off x="384742" y="923490"/>
            <a:ext cx="8299573" cy="3660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3462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Смонтирован банчер</a:t>
            </a:r>
          </a:p>
          <a:p>
            <a:pPr marL="342900" marR="13462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Решена проблема мультипакции</a:t>
            </a:r>
          </a:p>
          <a:p>
            <a:pPr marL="342900" marR="13462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Проведены тесты и ускорительные сеансы на инжекционном комплексе и Нуклотроне</a:t>
            </a:r>
          </a:p>
          <a:p>
            <a:pPr marL="342900" marR="13462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ru-RU" sz="2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Найдены неожиданные режимы работы банчировки/ускорения</a:t>
            </a:r>
          </a:p>
          <a:p>
            <a:pPr marL="342900" marR="13462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ru-RU" sz="2800">
                <a:ea typeface="Calibri" panose="020F0502020204030204" pitchFamily="34" charset="0"/>
                <a:cs typeface="Times New Roman" panose="02020603050405020304" pitchFamily="18" charset="0"/>
              </a:rPr>
              <a:t>Повышены интенсивности пучков</a:t>
            </a:r>
            <a:endParaRPr lang="ru-RU" sz="28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10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4" name="Picture 7" descr="NICA-Logo_4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9" name="Picture 5" descr="https://pp.userapi.com/c604431/v604431885/c2a5/vr566hTSF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608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2336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Thank you for attention!</a:t>
            </a:r>
            <a:endParaRPr lang="ru-RU" sz="3200" b="1" dirty="0">
              <a:solidFill>
                <a:prstClr val="black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10" name="Picture 7" descr="NICA-Logo_4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22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7" y="851064"/>
            <a:ext cx="9154817" cy="51495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94605" y="5451077"/>
            <a:ext cx="21833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сентября 18</a:t>
            </a:r>
            <a:endParaRPr lang="ru-RU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/>
          <a:srcRect l="8696" r="8261" b="16434"/>
          <a:stretch/>
        </p:blipFill>
        <p:spPr bwMode="auto">
          <a:xfrm>
            <a:off x="7624472" y="57149"/>
            <a:ext cx="1519528" cy="15235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711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1175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Ion Source</a:t>
            </a:r>
            <a:endParaRPr lang="ru-RU" b="1" i="1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Борис\Desktop\копия\IMAG1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47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5" name="Picture 7" descr="NICA-Logo_4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https://lh3.googleusercontent.com/ABLeQzPd94YVzqe7DTIcsg6e-Sbck_QT6w4JSwCbae9jflslny1ZAplKzLvcNfa_yxUK6Z8o5afuQJ-Hs17TWKcRcePjY_-mI5rEk_BYlikCYoUAlE4iw04bEbEk_tc18CRQ4VUn8Tcwp6UNFp22LlObTw5DtelJrFcp5Dld_4FZbSBoqvQj62060fwEE73kXTSRCq8m7SxQnn-mdnAIrkacqGnmsKEUo_rsZz4a1Pl43jRGKJGToCZ323eYVvOqTLDd9nscQ0zx9TKyzaJE8FSme99vsJ8W0bkSaavZVBvIkrA-tr0tMV4kro2kubrpKhz5APnnChyfc5-3gHzn8cMADP5LomnWW7jtvLrFJ0BuL3MDTokQFoLYDgvK4kFxKFI0Hu-jIpmyY8k1fk5FONXUZ52WtyJAAAkUNYnWkcGWXBIGAow78bICp7Kv5et-Ce_S7JoPwJZFeG8x1svcI1jkOelMHFBgqz2CBt-MWUCtaUel_rZ8CT8SYhTRInXYmUkPeNB6FQfqmQqrJWOvhDRbT62fj7ZZnbgLUNSdkuu_wt5VZnRTvEWpYoQ6Q8f6W3s1O1ztz8VykrXr7JjxAH0IpvGPKQtCBGAQbDI=w1585-h950-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9" y="636411"/>
            <a:ext cx="9099636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AakxKfuy9HCKNdr5j6Lwn9X3RVyWQkJEzco-oXFUjUumbXpM5L6ORVnhnOv3tRKxeWozn4Q00-h-VnYvUV8Ln8zaYO5adyd9Kydum_n-AUOiuxpvK5liKrLTm3Ii3rd_GNnmlPm3nryLzx3D9UDHpzMqqKA_xIegfNAOEhWesGZGbpY1xBeVphAN-RIwsP26r1ZWnlWFttv_Uy4jPXrIU5iV2dScw95sUccer3-psEvYGXpQf8-T7nzFY5Mtv3OIWCvnQxQ7MrMaGr34PvADch7rx5N6AXZW92zUF7dfzFearV5iolUfaMFQwWuouzvG0NhzcdNbQaTKbSogk0Ezc5nqRPgGOVrTYHYcqekS46n2qAjkJOOOOusHrP9Yp0MeO26a0QOJoG5vh910V6cU-acfNX5TQdLm7gVbK7QcApGbbjFXX7G2mDDDA_WmTyVnA1RIWSZwYVFpZE25mcNFALF0mB8bB5GbMG4x1Pp-wcilJyxXktsi7pmF6W9IYrhSojo7K8C9Be6a7Gb6abFaAHSdPE1DkrpQiEnjeRejIdUOUSuJVpG7PczTSFRNW4_tC_fRz7YhJW11WnSsBcc-apx0fCZ0z0NB6w6-5yM=w1585-h950-n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6411"/>
            <a:ext cx="4572000" cy="273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3.googleusercontent.com/dyH6uZZPd380HoUWnYPSLXY5YvETEg0ELw-cqqtgzFnyAV68P7koh-HPtQSNDLkAetwVIE01Wmg4jo2yS6lo-b26C85Ei7U7kE28hwkCH7UTrQbQBRKg-7XT9AwiciBrVDv5ZyxelvkijE8LkK3n-jpVdGVRvMOLYI-Q1XIVMiv27bhmuTNCRuqs1jleSw09Tfz_gdURDbYRX7tD93VUUuXZOwYPX8HMPAeZA-wU7q3aFq27fohJGBkuuRk0LRHF6bZJxMy_LCR0z7EwVdoym889bBuhtLaWFXysO1nF9FeDAtq7sgwnQKoQOel_Y9tZej0SIKabZnYMvQAsrFFaRKZyiBb4qPocZ28PWoIEMxTze8puTzZLG8Og1icFAHNPviqPR75HYbDTEFhHfTx4X6bSGqyJ7C9rczvxwZs2kGuX4UjXY_9ZIu8pu69srbwDl-70-HBzvsmiaxrfrDmibDudIee1y19uSRadS1Uov1NKINwNBwgmjROzLLAJZnRjSQn0DgxB3f2Re6C_zPRncrISftgEH38oUMlF2dHROZ-jgMaj_ymZ3BxiO4f-KZoPTeOAsrB518WWXc3IUz-nqOCCjZo3_Oq1ypK17cI=w569-h949-n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109" y="636411"/>
            <a:ext cx="2649041" cy="442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3.googleusercontent.com/QfhlLlm6yPMtiJgKk-Z19o3GTrWnn28hmPMJB9vc_w78RuVvnoIwc96W7QLZyOj2vQsZNyH-a9ZI-vVGawCDNES14JxGbyu8-UtESlzdTFBvc7t7OWgd8sGSsf2IA2JvJFCCLyNRHlaUOFFY5JewPDmakhBCnnZwMPhq5rkotyC4_QEJBsG7dPhaBbI8dhwwg7BXtVEE3RxQ42qEFTGHdhbr9qG0DE2fXL3OtMNFX2fc2tUhNV-4yxYYqcaxuBqzOc39nTIpDZS1QDnx-7uyzjE-h_KNK6SAdTF2Ja7QyeNMBcaTU_AfGvkpggZ6zwu4KFecmJ-Gk3Sa_IVTSZLQqgRflre2E5N3nrKpKeN4JBL4kr5eF3pbsgw9jTNOkFsjRt6Yh5LF5Q0Q1R33fPYf_TW5ljcv-UUDqg0rnRV8sFkENdm_PpLxKDdQ1M43XVhc4yXrgYX8ChW4ktAuAoOPc8CibKIkBZuUpV4ILwK21jgUKJkVwxLI0hYA6SViuW_S6C_fpLW92jqNJDhWlubJXndcObFsw33CPIbyB_bLYCJyF4E0EWtKSMPbJ7afX2uQHMLNh-JZiPyqrx1w_QlWEfBI_mtW6WCcjkE5eOI=w1585-h950-n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2" y="3462338"/>
            <a:ext cx="4862684" cy="291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92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lu20-admin\Downloads\20160531_145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24" y="1219200"/>
            <a:ext cx="9149024" cy="5146326"/>
          </a:xfrm>
          <a:prstGeom prst="rect">
            <a:avLst/>
          </a:prstGeom>
          <a:noFill/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2</a:t>
            </a:r>
            <a:r>
              <a:rPr lang="en-US" dirty="0">
                <a:solidFill>
                  <a:prstClr val="white"/>
                </a:solidFill>
              </a:rPr>
              <a:t>2</a:t>
            </a:r>
            <a:r>
              <a:rPr lang="ru-RU" dirty="0">
                <a:solidFill>
                  <a:prstClr val="white"/>
                </a:solidFill>
              </a:rPr>
              <a:t>.05.2017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ICA MAC’2017 – Injection complex status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0E35-A9C9-4992-8EA3-1BDAC4B30377}" type="slidenum">
              <a:rPr lang="ru-RU" smtClean="0">
                <a:solidFill>
                  <a:prstClr val="white"/>
                </a:solidFill>
              </a:rPr>
              <a:pPr/>
              <a:t>24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9" name="Picture 7" descr="NICA-Logo_4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6"/>
          <p:cNvSpPr/>
          <p:nvPr/>
        </p:nvSpPr>
        <p:spPr>
          <a:xfrm>
            <a:off x="1828800" y="615434"/>
            <a:ext cx="1564852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b="1" dirty="0">
                <a:solidFill>
                  <a:srgbClr val="002060"/>
                </a:solidFill>
                <a:latin typeface="Georgia" pitchFamily="18" charset="0"/>
              </a:rPr>
              <a:t>JINR + INR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6850" y="583117"/>
            <a:ext cx="1750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400" dirty="0">
                <a:latin typeface="Arial" panose="020B0604020202020204" pitchFamily="34" charset="0"/>
              </a:rPr>
              <a:t>V. V. </a:t>
            </a:r>
            <a:r>
              <a:rPr lang="en-US" altLang="ru-RU" sz="1400" dirty="0" err="1">
                <a:latin typeface="Arial" panose="020B0604020202020204" pitchFamily="34" charset="0"/>
              </a:rPr>
              <a:t>Fimushkin</a:t>
            </a:r>
            <a:r>
              <a:rPr lang="en-US" altLang="ru-RU" sz="1400" dirty="0">
                <a:latin typeface="Arial" panose="020B0604020202020204" pitchFamily="34" charset="0"/>
              </a:rPr>
              <a:t>,</a:t>
            </a:r>
            <a:endParaRPr lang="ru-RU" altLang="ru-RU" sz="1400" dirty="0">
              <a:latin typeface="Arial" panose="020B0604020202020204" pitchFamily="34" charset="0"/>
            </a:endParaRPr>
          </a:p>
          <a:p>
            <a:r>
              <a:rPr lang="en-US" altLang="ru-RU" sz="1400" dirty="0">
                <a:latin typeface="Arial" panose="020B0604020202020204" pitchFamily="34" charset="0"/>
              </a:rPr>
              <a:t>A. S. </a:t>
            </a:r>
            <a:r>
              <a:rPr lang="en-US" altLang="ru-RU" sz="1400" dirty="0" err="1">
                <a:latin typeface="Arial" panose="020B0604020202020204" pitchFamily="34" charset="0"/>
              </a:rPr>
              <a:t>Belov</a:t>
            </a:r>
            <a:endParaRPr lang="en-US" altLang="ru-RU" sz="1400" dirty="0">
              <a:latin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2109" y="381000"/>
            <a:ext cx="2670216" cy="19277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Заголовок 10"/>
          <p:cNvSpPr>
            <a:spLocks noGrp="1"/>
          </p:cNvSpPr>
          <p:nvPr>
            <p:ph type="title"/>
          </p:nvPr>
        </p:nvSpPr>
        <p:spPr>
          <a:xfrm>
            <a:off x="0" y="13568"/>
            <a:ext cx="9143999" cy="511175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Source</a:t>
            </a:r>
            <a:r>
              <a:rPr lang="en-US" sz="30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of </a:t>
            </a:r>
            <a:r>
              <a:rPr lang="en-US" sz="3000" b="1" i="1" dirty="0" err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Polarised</a:t>
            </a:r>
            <a:r>
              <a:rPr lang="en-US" sz="30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Ions (</a:t>
            </a:r>
            <a:r>
              <a:rPr lang="en-US" sz="3000" b="1" i="1" dirty="0" err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SPIon</a:t>
            </a:r>
            <a:r>
              <a:rPr lang="en-US" sz="30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  <a:endParaRPr lang="ru-RU" sz="3000" b="1" i="1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67633" y="615434"/>
            <a:ext cx="2537874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b="1" dirty="0">
                <a:solidFill>
                  <a:srgbClr val="002060"/>
                </a:solidFill>
              </a:rPr>
              <a:t>P+, D+, </a:t>
            </a:r>
            <a:r>
              <a:rPr lang="ru-RU" b="1" dirty="0"/>
              <a:t>↑</a:t>
            </a:r>
            <a:r>
              <a:rPr lang="en-US" b="1" dirty="0">
                <a:solidFill>
                  <a:srgbClr val="002060"/>
                </a:solidFill>
              </a:rPr>
              <a:t>P+, </a:t>
            </a:r>
            <a:r>
              <a:rPr lang="ru-RU" b="1" dirty="0"/>
              <a:t>↑</a:t>
            </a:r>
            <a:r>
              <a:rPr lang="en-US" b="1" dirty="0"/>
              <a:t>D+, H2+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5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1175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ESIS KRION</a:t>
            </a:r>
            <a:endParaRPr lang="ru-RU" b="1" i="1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5" name="Picture 7" descr="NICA-Logo_4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1959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54098"/>
          </a:xfrm>
        </p:spPr>
        <p:txBody>
          <a:bodyPr/>
          <a:lstStyle/>
          <a:p>
            <a:pPr algn="ctr"/>
            <a:br>
              <a:rPr lang="en-US" sz="2000" dirty="0">
                <a:solidFill>
                  <a:srgbClr val="0000CC"/>
                </a:solidFill>
              </a:rPr>
            </a:br>
            <a:br>
              <a:rPr lang="en-US" sz="2000" dirty="0">
                <a:solidFill>
                  <a:srgbClr val="0000CC"/>
                </a:solidFill>
              </a:rPr>
            </a:br>
            <a:r>
              <a:rPr lang="en-US" sz="2000" dirty="0" err="1">
                <a:solidFill>
                  <a:srgbClr val="0000CC"/>
                </a:solidFill>
              </a:rPr>
              <a:t>Krion</a:t>
            </a:r>
            <a:r>
              <a:rPr lang="ru-RU" sz="2000" dirty="0">
                <a:solidFill>
                  <a:srgbClr val="0000CC"/>
                </a:solidFill>
              </a:rPr>
              <a:t>-6Т</a:t>
            </a:r>
            <a:r>
              <a:rPr lang="en-US" sz="2000" dirty="0">
                <a:solidFill>
                  <a:srgbClr val="0000CC"/>
                </a:solidFill>
              </a:rPr>
              <a:t> Electron String Ion Source – stand prototype </a:t>
            </a:r>
            <a:br>
              <a:rPr lang="en-US" sz="2000" dirty="0">
                <a:solidFill>
                  <a:srgbClr val="0000CC"/>
                </a:solidFill>
              </a:rPr>
            </a:br>
            <a:r>
              <a:rPr lang="en-US" sz="2000" dirty="0">
                <a:solidFill>
                  <a:srgbClr val="0000CC"/>
                </a:solidFill>
              </a:rPr>
              <a:t>for </a:t>
            </a:r>
            <a:r>
              <a:rPr lang="en-US" sz="2000" dirty="0" err="1">
                <a:solidFill>
                  <a:srgbClr val="0000CC"/>
                </a:solidFill>
              </a:rPr>
              <a:t>Krion</a:t>
            </a:r>
            <a:r>
              <a:rPr lang="en-US" sz="2000" dirty="0">
                <a:solidFill>
                  <a:srgbClr val="0000CC"/>
                </a:solidFill>
              </a:rPr>
              <a:t>-N(</a:t>
            </a:r>
            <a:r>
              <a:rPr lang="en-US" sz="2000" dirty="0" err="1">
                <a:solidFill>
                  <a:srgbClr val="0000CC"/>
                </a:solidFill>
              </a:rPr>
              <a:t>ica</a:t>
            </a:r>
            <a:r>
              <a:rPr lang="en-US" sz="2000" dirty="0">
                <a:solidFill>
                  <a:srgbClr val="0000CC"/>
                </a:solidFill>
              </a:rPr>
              <a:t>) ion source.</a:t>
            </a:r>
            <a:br>
              <a:rPr lang="en-US" sz="2000" dirty="0">
                <a:solidFill>
                  <a:srgbClr val="0000CC"/>
                </a:solidFill>
              </a:rPr>
            </a:br>
            <a:r>
              <a:rPr lang="en-US" sz="2000" dirty="0">
                <a:solidFill>
                  <a:srgbClr val="0000CC"/>
                </a:solidFill>
              </a:rPr>
              <a:t>Krion-6T</a:t>
            </a:r>
            <a:r>
              <a:rPr lang="en-US" sz="1600" dirty="0"/>
              <a:t> project main parameters:</a:t>
            </a:r>
            <a:r>
              <a:rPr lang="ru-RU" sz="1600" dirty="0"/>
              <a:t> </a:t>
            </a:r>
            <a:r>
              <a:rPr lang="en-US" sz="1600" dirty="0"/>
              <a:t>magnetic filed up to </a:t>
            </a:r>
            <a:r>
              <a:rPr lang="ru-RU" sz="1600" dirty="0"/>
              <a:t> 6.0 Т, </a:t>
            </a:r>
            <a:r>
              <a:rPr lang="en-US" sz="1600" dirty="0"/>
              <a:t>electron energy up to 15 </a:t>
            </a:r>
            <a:r>
              <a:rPr lang="en-US" sz="1600" dirty="0" err="1"/>
              <a:t>keV</a:t>
            </a:r>
            <a:r>
              <a:rPr lang="ru-RU" sz="1600" dirty="0"/>
              <a:t>.</a:t>
            </a:r>
            <a:br>
              <a:rPr lang="ru-RU" sz="1600" dirty="0"/>
            </a:br>
            <a:r>
              <a:rPr lang="en-US" sz="1600" dirty="0"/>
              <a:t>Expected ion beam parameters: </a:t>
            </a:r>
            <a:br>
              <a:rPr lang="ru-RU" sz="2400" dirty="0"/>
            </a:br>
            <a:r>
              <a:rPr lang="en-US" sz="1600" b="1" u="sng" dirty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1 ÷ 4</a:t>
            </a:r>
            <a:r>
              <a:rPr lang="en-GB" sz="1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x 10</a:t>
            </a:r>
            <a:r>
              <a:rPr lang="en-GB" sz="1600" b="1" u="sng" baseline="30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1600" b="1" u="sng" baseline="30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ppp</a:t>
            </a:r>
            <a:r>
              <a:rPr lang="ru-RU" sz="1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GB" sz="1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u31+ (or, alternatively Au51+)</a:t>
            </a:r>
            <a:r>
              <a:rPr lang="ru-RU" sz="1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Ion beam extraction time from ESIS</a:t>
            </a:r>
            <a:r>
              <a:rPr lang="ru-RU" sz="1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8 – 30 </a:t>
            </a:r>
            <a:r>
              <a:rPr lang="en-US" sz="1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µs. </a:t>
            </a:r>
            <a:br>
              <a:rPr lang="en-US" sz="1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RMS </a:t>
            </a:r>
            <a:r>
              <a:rPr lang="en-US" sz="1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emittance</a:t>
            </a:r>
            <a:r>
              <a:rPr lang="en-US" sz="1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u="sng" dirty="0"/>
              <a:t>0.6 π mm </a:t>
            </a:r>
            <a:r>
              <a:rPr lang="en-US" sz="1400" b="1" u="sng" dirty="0" err="1"/>
              <a:t>mrad</a:t>
            </a:r>
            <a:r>
              <a:rPr lang="ru-RU" sz="1400" b="1" u="sng" dirty="0"/>
              <a:t> (</a:t>
            </a:r>
            <a:r>
              <a:rPr lang="en-US" sz="1400" b="1" u="sng" dirty="0"/>
              <a:t>extraction time  8</a:t>
            </a:r>
            <a:r>
              <a:rPr lang="ru-RU" sz="1400" b="1" u="sng" dirty="0"/>
              <a:t> </a:t>
            </a:r>
            <a:r>
              <a:rPr lang="en-US" sz="1400" b="1" u="sng" dirty="0">
                <a:cs typeface="Arial" charset="0"/>
              </a:rPr>
              <a:t>µ</a:t>
            </a:r>
            <a:r>
              <a:rPr lang="en-US" sz="1400" b="1" u="sng" dirty="0"/>
              <a:t>s</a:t>
            </a:r>
            <a:r>
              <a:rPr lang="ru-RU" sz="1400" b="1" u="sng" dirty="0"/>
              <a:t>)</a:t>
            </a:r>
            <a:r>
              <a:rPr lang="en-US" sz="1400" b="1" u="sng" dirty="0"/>
              <a:t>;</a:t>
            </a:r>
            <a:r>
              <a:rPr lang="ru-RU" sz="1400" b="1" u="sng" dirty="0"/>
              <a:t> </a:t>
            </a:r>
            <a:r>
              <a:rPr lang="en-US" sz="1400" b="1" u="sng" dirty="0"/>
              <a:t>0.15 π mm </a:t>
            </a:r>
            <a:r>
              <a:rPr lang="en-US" sz="1400" b="1" u="sng" dirty="0" err="1"/>
              <a:t>mrad</a:t>
            </a:r>
            <a:r>
              <a:rPr lang="en-US" sz="1400" b="1" u="sng" dirty="0"/>
              <a:t> </a:t>
            </a:r>
            <a:r>
              <a:rPr lang="ru-RU" sz="1400" b="1" u="sng" dirty="0"/>
              <a:t> (30 </a:t>
            </a:r>
            <a:r>
              <a:rPr lang="en-US" sz="1400" b="1" u="sng" dirty="0">
                <a:cs typeface="Arial" charset="0"/>
              </a:rPr>
              <a:t>µs).</a:t>
            </a:r>
            <a:br>
              <a:rPr lang="en-US" sz="1400" b="1" u="sng" dirty="0"/>
            </a:br>
            <a:endParaRPr lang="en-US" sz="1400" b="1" u="sng" dirty="0"/>
          </a:p>
        </p:txBody>
      </p:sp>
      <p:pic>
        <p:nvPicPr>
          <p:cNvPr id="287774" name="Picture 30" descr="20130910_0919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93285" y="2139043"/>
            <a:ext cx="7765696" cy="4114800"/>
          </a:xfrm>
        </p:spPr>
      </p:pic>
      <p:grpSp>
        <p:nvGrpSpPr>
          <p:cNvPr id="4" name="Группа 3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5" name="Picture 7" descr="NICA-Logo_4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864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Krion-6T ESIS</a:t>
            </a:r>
            <a:endParaRPr lang="ru-RU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4439"/>
              </p:ext>
            </p:extLst>
          </p:nvPr>
        </p:nvGraphicFramePr>
        <p:xfrm>
          <a:off x="91435" y="990600"/>
          <a:ext cx="5569527" cy="316531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787239">
                  <a:extLst>
                    <a:ext uri="{9D8B030D-6E8A-4147-A177-3AD203B41FA5}">
                      <a16:colId xmlns:a16="http://schemas.microsoft.com/office/drawing/2014/main" val="4198177681"/>
                    </a:ext>
                  </a:extLst>
                </a:gridCol>
                <a:gridCol w="1145062">
                  <a:extLst>
                    <a:ext uri="{9D8B030D-6E8A-4147-A177-3AD203B41FA5}">
                      <a16:colId xmlns:a16="http://schemas.microsoft.com/office/drawing/2014/main" val="3390515242"/>
                    </a:ext>
                  </a:extLst>
                </a:gridCol>
                <a:gridCol w="1032873">
                  <a:extLst>
                    <a:ext uri="{9D8B030D-6E8A-4147-A177-3AD203B41FA5}">
                      <a16:colId xmlns:a16="http://schemas.microsoft.com/office/drawing/2014/main" val="805185335"/>
                    </a:ext>
                  </a:extLst>
                </a:gridCol>
                <a:gridCol w="1604353">
                  <a:extLst>
                    <a:ext uri="{9D8B030D-6E8A-4147-A177-3AD203B41FA5}">
                      <a16:colId xmlns:a16="http://schemas.microsoft.com/office/drawing/2014/main" val="5371073"/>
                    </a:ext>
                  </a:extLst>
                </a:gridCol>
              </a:tblGrid>
              <a:tr h="518689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Project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At test bench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At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Nuclotron</a:t>
                      </a:r>
                      <a:r>
                        <a:rPr lang="en-US" sz="1400" baseline="0" dirty="0"/>
                        <a:t> run #50 (2014)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256978"/>
                  </a:ext>
                </a:extLst>
              </a:tr>
              <a:tr h="225087">
                <a:tc>
                  <a:txBody>
                    <a:bodyPr/>
                    <a:lstStyle/>
                    <a:p>
                      <a:r>
                        <a:rPr lang="en-US" sz="1400" b="1" dirty="0"/>
                        <a:t>Element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Au</a:t>
                      </a:r>
                      <a:r>
                        <a:rPr lang="en-US" sz="1400" baseline="30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31+</a:t>
                      </a:r>
                      <a:endParaRPr lang="ru-RU" sz="1400" baseline="30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Tu</a:t>
                      </a:r>
                      <a:r>
                        <a:rPr lang="en-US" sz="1400" baseline="30000" dirty="0"/>
                        <a:t>50+</a:t>
                      </a:r>
                      <a:endParaRPr lang="ru-RU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Ar</a:t>
                      </a:r>
                      <a:r>
                        <a:rPr lang="en-US" sz="1400" baseline="30000" dirty="0"/>
                        <a:t>16+</a:t>
                      </a:r>
                      <a:endParaRPr lang="ru-RU" sz="1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13468"/>
                  </a:ext>
                </a:extLst>
              </a:tr>
              <a:tr h="382647">
                <a:tc>
                  <a:txBody>
                    <a:bodyPr/>
                    <a:lstStyle/>
                    <a:p>
                      <a:r>
                        <a:rPr lang="en-US" sz="1400" b="1" dirty="0"/>
                        <a:t>Ion intensity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ppp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1.4</a:t>
                      </a:r>
                      <a:r>
                        <a:rPr lang="en-US" sz="14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x10</a:t>
                      </a:r>
                      <a:r>
                        <a:rPr lang="en-US" sz="1400" baseline="30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</a:t>
                      </a:r>
                      <a:endParaRPr lang="ru-RU" sz="1400" baseline="30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3x10</a:t>
                      </a:r>
                      <a:r>
                        <a:rPr lang="en-US" sz="1400" baseline="30000" dirty="0"/>
                        <a:t>7</a:t>
                      </a:r>
                      <a:endParaRPr lang="ru-RU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4x10</a:t>
                      </a:r>
                      <a:r>
                        <a:rPr lang="en-US" sz="1400" baseline="30000" dirty="0"/>
                        <a:t>8</a:t>
                      </a:r>
                      <a:endParaRPr lang="ru-RU" sz="1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446626"/>
                  </a:ext>
                </a:extLst>
              </a:tr>
              <a:tr h="382647">
                <a:tc>
                  <a:txBody>
                    <a:bodyPr/>
                    <a:lstStyle/>
                    <a:p>
                      <a:r>
                        <a:rPr lang="en-US" sz="1400" b="1" dirty="0"/>
                        <a:t>Magnetic field</a:t>
                      </a:r>
                      <a:r>
                        <a:rPr lang="en-US" sz="1400" dirty="0"/>
                        <a:t>, T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4.6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151913"/>
                  </a:ext>
                </a:extLst>
              </a:tr>
              <a:tr h="382647">
                <a:tc>
                  <a:txBody>
                    <a:bodyPr/>
                    <a:lstStyle/>
                    <a:p>
                      <a:r>
                        <a:rPr lang="en-US" sz="1400" b="1" dirty="0"/>
                        <a:t>Extraction time from ESIS</a:t>
                      </a:r>
                      <a:r>
                        <a:rPr lang="en-US" sz="1400" dirty="0"/>
                        <a:t>, </a:t>
                      </a:r>
                      <a:r>
                        <a:rPr lang="el-GR" sz="1400" dirty="0"/>
                        <a:t>μ</a:t>
                      </a:r>
                      <a:r>
                        <a:rPr lang="en-US" sz="1400" dirty="0"/>
                        <a:t>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</a:t>
                      </a:r>
                      <a:r>
                        <a:rPr lang="en-US" sz="14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- </a:t>
                      </a: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30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135291"/>
                  </a:ext>
                </a:extLst>
              </a:tr>
              <a:tr h="426561">
                <a:tc>
                  <a:txBody>
                    <a:bodyPr/>
                    <a:lstStyle/>
                    <a:p>
                      <a:r>
                        <a:rPr lang="en-US" sz="1400" b="1" dirty="0"/>
                        <a:t>Energy of electron string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keV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25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9-10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5-6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840059"/>
                  </a:ext>
                </a:extLst>
              </a:tr>
              <a:tr h="540208">
                <a:tc>
                  <a:txBody>
                    <a:bodyPr/>
                    <a:lstStyle/>
                    <a:p>
                      <a:r>
                        <a:rPr lang="en-US" sz="1400" b="1" dirty="0"/>
                        <a:t>RMS emittance</a:t>
                      </a:r>
                      <a:endParaRPr lang="ru-RU" sz="14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0.6 </a:t>
                      </a:r>
                      <a:r>
                        <a:rPr lang="el-GR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π</a:t>
                      </a: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mm </a:t>
                      </a:r>
                      <a:r>
                        <a:rPr lang="en-US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mrad</a:t>
                      </a: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(for 8 </a:t>
                      </a:r>
                      <a:r>
                        <a:rPr lang="el-GR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μ</a:t>
                      </a: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 extraction time)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0.15 </a:t>
                      </a:r>
                      <a:r>
                        <a:rPr lang="el-GR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π</a:t>
                      </a: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mm </a:t>
                      </a:r>
                      <a:r>
                        <a:rPr lang="en-US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mrad</a:t>
                      </a: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(for 30 </a:t>
                      </a:r>
                      <a:r>
                        <a:rPr lang="el-GR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μ</a:t>
                      </a: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 extraction time)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740505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44" y="990600"/>
            <a:ext cx="3391956" cy="19121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044" y="2971800"/>
            <a:ext cx="3391956" cy="23887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4305" y="4267200"/>
            <a:ext cx="5473935" cy="144655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600" dirty="0"/>
              <a:t>Plans: </a:t>
            </a:r>
          </a:p>
          <a:p>
            <a:pPr>
              <a:spcBef>
                <a:spcPct val="50000"/>
              </a:spcBef>
            </a:pPr>
            <a:r>
              <a:rPr lang="en-US" altLang="ru-RU" sz="1600" dirty="0"/>
              <a:t>1) Preparation for Ar</a:t>
            </a:r>
            <a:r>
              <a:rPr lang="en-US" altLang="ru-RU" sz="1600" baseline="30000" dirty="0"/>
              <a:t>16+</a:t>
            </a:r>
            <a:r>
              <a:rPr lang="en-US" altLang="ru-RU" sz="1600" dirty="0"/>
              <a:t> and Kr</a:t>
            </a:r>
            <a:r>
              <a:rPr lang="en-US" altLang="ru-RU" sz="1600" baseline="30000" dirty="0"/>
              <a:t>26+</a:t>
            </a:r>
            <a:r>
              <a:rPr lang="en-US" altLang="ru-RU" sz="1600" dirty="0"/>
              <a:t> injection in 2017.</a:t>
            </a:r>
          </a:p>
          <a:p>
            <a:pPr>
              <a:spcBef>
                <a:spcPct val="50000"/>
              </a:spcBef>
            </a:pPr>
            <a:r>
              <a:rPr lang="en-US" altLang="ru-RU" sz="1600" dirty="0"/>
              <a:t>2) Improvement of internal Au and Bi injection.</a:t>
            </a:r>
          </a:p>
          <a:p>
            <a:pPr>
              <a:spcBef>
                <a:spcPct val="50000"/>
              </a:spcBef>
            </a:pPr>
            <a:r>
              <a:rPr lang="en-US" altLang="ru-RU" sz="1600" dirty="0"/>
              <a:t>3) Experiments in Au production in </a:t>
            </a:r>
            <a:r>
              <a:rPr lang="en-US" altLang="ru-RU" sz="1600" dirty="0">
                <a:solidFill>
                  <a:schemeClr val="accent5">
                    <a:lumMod val="50000"/>
                  </a:schemeClr>
                </a:solidFill>
              </a:rPr>
              <a:t>magnetic field up to </a:t>
            </a:r>
            <a:r>
              <a:rPr lang="ru-RU" altLang="ru-RU" sz="1600" dirty="0">
                <a:solidFill>
                  <a:schemeClr val="accent5">
                    <a:lumMod val="50000"/>
                  </a:schemeClr>
                </a:solidFill>
              </a:rPr>
              <a:t>6Т</a:t>
            </a:r>
            <a:r>
              <a:rPr lang="en-US" altLang="ru-RU" sz="1600" dirty="0"/>
              <a:t>.</a:t>
            </a:r>
            <a:r>
              <a:rPr lang="ru-RU" altLang="ru-RU" sz="1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11" name="Picture 7" descr="NICA-Logo_4c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1092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170CF4"/>
                </a:solidFill>
                <a:latin typeface="Arial" panose="020B0604020202020204" pitchFamily="34" charset="0"/>
              </a:rPr>
              <a:t>F</a:t>
            </a:r>
            <a:r>
              <a:rPr lang="en-US" altLang="ru-RU" dirty="0" err="1">
                <a:solidFill>
                  <a:srgbClr val="170CF4"/>
                </a:solidFill>
                <a:latin typeface="Arial" panose="020B0604020202020204" pitchFamily="34" charset="0"/>
              </a:rPr>
              <a:t>orinjector</a:t>
            </a:r>
            <a:r>
              <a:rPr lang="en-US" altLang="ru-RU" dirty="0">
                <a:solidFill>
                  <a:srgbClr val="170CF4"/>
                </a:solidFill>
                <a:latin typeface="Arial" panose="020B0604020202020204" pitchFamily="34" charset="0"/>
              </a:rPr>
              <a:t> for Alvarez LU-20</a:t>
            </a:r>
            <a:endParaRPr lang="ru-RU" dirty="0"/>
          </a:p>
        </p:txBody>
      </p:sp>
      <p:pic>
        <p:nvPicPr>
          <p:cNvPr id="1026" name="Picture 2" descr="https://lh3.googleusercontent.com/TvpH2sreKWGgprhxpbiE0Naxtz3-miYe32KDXzj6S8yM3utQD_qTFxWu8aPNe6PT5gsP_7wtTR6woNYkn4PfLtGKiJ7cv7tfFlJMP3EAKCAQbJdFRg9PTtHFK0FAn1lhn5IREP-Hf4rYS2hU2ZJKOjkDgCX24p21IBm2x-EznO9BsIt0GoxYe_NdpBi24yMvVvvV0gu91O18giIkQVgWsd_u-0SKe9OT4ozsgYqnQg2vDkgDIGaZZFhmFB5cJvsJNIdsy4bp57vAwW-dJC1KyB-HcwuOclCDZQH9hsUGnZV072VuO8cGlY_3aaRb4xgEaZqevdclL1x0cEPFo0X7rRdIk7we-9JwyT1u67Izt87ELaMwFcMGkk5jcFu3nuHTCQhDGu_FD2x1evdFfXEauKXwNxaDk3-iKGCIVNjdi8kGSR7GaKVnbs1Onm2M9rqYF2ZVIdgpObfLJdQDiGmvXjsaXXhoRPFKhBQRfNT3i7V2fpkJ3vfTj42dwVpQBncEo6ekf4FpO0sJNpza2RqYjFRgw5WheXKfWbMzM8gIf4FtYSwIzACXyySNYHc_Be5ioAXVMLdRolE9VaLNbBXjpcC2PEO0kcLWPLOPbS0=w1196-h900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52101"/>
            <a:ext cx="6430735" cy="484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1000" y="2590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Accelerating tube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32004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HV terminal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1" y="581967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until 2016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1" y="5455454"/>
            <a:ext cx="7531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/>
              <a:t>Импульсное </a:t>
            </a:r>
            <a:r>
              <a:rPr lang="ru-RU" dirty="0"/>
              <a:t>напряжение до </a:t>
            </a:r>
            <a:r>
              <a:rPr lang="ru-RU"/>
              <a:t>800 кВ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/>
              <a:t>Мощность электрооборудования источника ионов до 5 кВт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376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solidFill>
                  <a:srgbClr val="170CF4"/>
                </a:solidFill>
                <a:latin typeface="Arial" panose="020B0604020202020204" pitchFamily="34" charset="0"/>
              </a:rPr>
              <a:t>Upgraded </a:t>
            </a:r>
            <a:r>
              <a:rPr lang="en-US" altLang="ru-RU" dirty="0" err="1">
                <a:solidFill>
                  <a:srgbClr val="170CF4"/>
                </a:solidFill>
                <a:latin typeface="Arial" panose="020B0604020202020204" pitchFamily="34" charset="0"/>
              </a:rPr>
              <a:t>forinjector</a:t>
            </a:r>
            <a:r>
              <a:rPr lang="en-US" altLang="ru-RU" dirty="0">
                <a:solidFill>
                  <a:srgbClr val="170CF4"/>
                </a:solidFill>
                <a:latin typeface="Arial" panose="020B0604020202020204" pitchFamily="34" charset="0"/>
              </a:rPr>
              <a:t> for Alvarez LU-20</a:t>
            </a:r>
            <a:endParaRPr lang="ru-RU" dirty="0"/>
          </a:p>
        </p:txBody>
      </p:sp>
      <p:pic>
        <p:nvPicPr>
          <p:cNvPr id="5121" name="Picture 1" descr="H:\DCIM\112NIKON\DSCN1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58180"/>
            <a:ext cx="6316436" cy="42769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25550" y="685800"/>
            <a:ext cx="756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Assembling LEBT, RFQ, MEBT in march - </a:t>
            </a:r>
            <a:r>
              <a:rPr lang="en-US" b="1" dirty="0" err="1"/>
              <a:t>april</a:t>
            </a:r>
            <a:r>
              <a:rPr lang="en-US" b="1" dirty="0"/>
              <a:t> 2016 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68434" y="4031946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LEBT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4168" y="3594323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RFQ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4065657" y="1432957"/>
            <a:ext cx="141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cover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5014231" y="2177066"/>
            <a:ext cx="1700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</a:rPr>
              <a:t>resonator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500590-08F2-6442-98C4-C9B9E9534934}"/>
              </a:ext>
            </a:extLst>
          </p:cNvPr>
          <p:cNvSpPr txBox="1"/>
          <p:nvPr/>
        </p:nvSpPr>
        <p:spPr>
          <a:xfrm>
            <a:off x="591672" y="5516477"/>
            <a:ext cx="7531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/>
              <a:t>Импульсное </a:t>
            </a:r>
            <a:r>
              <a:rPr lang="ru-RU" dirty="0"/>
              <a:t>напряжение </a:t>
            </a:r>
            <a:r>
              <a:rPr lang="ru-RU"/>
              <a:t>до 120 кВ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/>
              <a:t>Мощность электрооборудования источника ионов до 35 кВт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1863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305" y="152400"/>
            <a:ext cx="9144000" cy="726944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RFQ </a:t>
            </a:r>
            <a:r>
              <a:rPr lang="en-US" b="1" i="1" dirty="0" err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linac</a:t>
            </a:r>
            <a:endParaRPr lang="ru-RU" b="1" i="1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2</a:t>
            </a:r>
            <a:r>
              <a:rPr lang="en-US" dirty="0">
                <a:solidFill>
                  <a:prstClr val="white"/>
                </a:solidFill>
              </a:rPr>
              <a:t>2</a:t>
            </a:r>
            <a:r>
              <a:rPr lang="ru-RU" dirty="0">
                <a:solidFill>
                  <a:prstClr val="white"/>
                </a:solidFill>
              </a:rPr>
              <a:t>.05.2017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NICA MAC’2017 – Injection complex status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0E35-A9C9-4992-8EA3-1BDAC4B30377}" type="slidenum">
              <a:rPr lang="ru-RU" smtClean="0">
                <a:solidFill>
                  <a:prstClr val="white"/>
                </a:solidFill>
              </a:rPr>
              <a:pPr/>
              <a:t>5</a:t>
            </a:fld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755452"/>
              </p:ext>
            </p:extLst>
          </p:nvPr>
        </p:nvGraphicFramePr>
        <p:xfrm>
          <a:off x="1348151" y="3987643"/>
          <a:ext cx="6171162" cy="2298857"/>
        </p:xfrm>
        <a:graphic>
          <a:graphicData uri="http://schemas.openxmlformats.org/drawingml/2006/table">
            <a:tbl>
              <a:tblPr/>
              <a:tblGrid>
                <a:gridCol w="3245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71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1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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Injection energy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[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61.8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 current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[</a:t>
                      </a: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mА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9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energy [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/u]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Norm emittance (output) [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itchFamily="18" charset="0"/>
                          <a:cs typeface="Times New Roman" panose="02020603050405020304" pitchFamily="18" charset="0"/>
                        </a:rPr>
                        <a:t>·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cm·mrad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 0.5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5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RFQ length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[m]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Transmission, %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85%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89%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93%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5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LU-20 acceptance with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buncher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70 %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71 %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80 %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5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LU-20 acceptance without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buncher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15 %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15 %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20 %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678613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51" y="865088"/>
            <a:ext cx="5521450" cy="3108881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10" name="Picture 7" descr="NICA-Logo_4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20715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77491" y="3678607"/>
            <a:ext cx="3632200" cy="244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0" y="3094407"/>
            <a:ext cx="6261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MEBT section</a:t>
            </a:r>
            <a:r>
              <a:rPr lang="en-US" sz="3200" b="1" dirty="0">
                <a:solidFill>
                  <a:srgbClr val="064B6A"/>
                </a:solidFill>
                <a:ea typeface="ＭＳ Ｐゴシック" pitchFamily="34" charset="-128"/>
              </a:rPr>
              <a:t> </a:t>
            </a: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1920" y="3628484"/>
            <a:ext cx="3697941" cy="254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1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7281" y="916036"/>
            <a:ext cx="3359898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6300" y="812800"/>
            <a:ext cx="3553594" cy="223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RFQ section</a:t>
            </a:r>
            <a:endParaRPr lang="en-US" sz="2000" b="1" i="1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18511" y="158234"/>
            <a:ext cx="2569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64B6A"/>
                </a:solidFill>
                <a:ea typeface="ＭＳ Ｐゴシック" pitchFamily="34" charset="-128"/>
              </a:rPr>
              <a:t>(2.1m  for z/A=0.3÷1)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01788" y="546704"/>
            <a:ext cx="5506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64B6A"/>
                </a:solidFill>
                <a:ea typeface="ＭＳ Ｐゴシック" pitchFamily="34" charset="-128"/>
              </a:rPr>
              <a:t>Simulations results for the deuteron beam 20mA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69076" y="3107079"/>
            <a:ext cx="3903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64B6A"/>
                </a:solidFill>
                <a:ea typeface="ＭＳ Ｐゴシック" pitchFamily="34" charset="-128"/>
              </a:rPr>
              <a:t>(Q triplet + </a:t>
            </a:r>
            <a:r>
              <a:rPr lang="en-US" b="1" dirty="0" err="1">
                <a:solidFill>
                  <a:srgbClr val="064B6A"/>
                </a:solidFill>
                <a:ea typeface="ＭＳ Ｐゴシック" pitchFamily="34" charset="-128"/>
              </a:rPr>
              <a:t>Rebuncher</a:t>
            </a:r>
            <a:r>
              <a:rPr lang="en-US" b="1" dirty="0">
                <a:solidFill>
                  <a:srgbClr val="064B6A"/>
                </a:solidFill>
                <a:ea typeface="ＭＳ Ｐゴシック" pitchFamily="34" charset="-128"/>
              </a:rPr>
              <a:t> + Q triplet)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758985" y="3476411"/>
            <a:ext cx="236408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ea typeface="ＭＳ Ｐゴシック" pitchFamily="34" charset="-128"/>
              </a:rPr>
              <a:t>at LU-20 entrance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21" name="Picture 7" descr="NICA-Logo_4c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3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60248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20" y="716576"/>
            <a:ext cx="8763000" cy="549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4" name="Picture 7" descr="NICA-Logo_4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3360658" y="83052"/>
            <a:ext cx="2506742" cy="524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MEBT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QT + </a:t>
            </a:r>
            <a:r>
              <a:rPr lang="en-US" b="1" dirty="0" err="1">
                <a:solidFill>
                  <a:schemeClr val="tx1"/>
                </a:solidFill>
              </a:rPr>
              <a:t>Rebuncher</a:t>
            </a:r>
            <a:r>
              <a:rPr lang="en-US" b="1" dirty="0">
                <a:solidFill>
                  <a:schemeClr val="tx1"/>
                </a:solidFill>
              </a:rPr>
              <a:t> + QT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4120" y="192544"/>
            <a:ext cx="990600" cy="524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RFQ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65920" y="-5230"/>
            <a:ext cx="1981200" cy="700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Resonator LU-20 (DTL)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06556" y="5489362"/>
            <a:ext cx="2702689" cy="524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Vacuum chamber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LU-20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 rot="5400000" flipV="1">
            <a:off x="5894077" y="2705100"/>
            <a:ext cx="327648" cy="5105401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 вправо 1"/>
          <p:cNvSpPr/>
          <p:nvPr/>
        </p:nvSpPr>
        <p:spPr>
          <a:xfrm>
            <a:off x="1232344" y="323552"/>
            <a:ext cx="977456" cy="262016"/>
          </a:xfrm>
          <a:prstGeom prst="right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59130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3" name="Picture 7" descr="NICA-Logo_4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Parameters </a:t>
            </a:r>
            <a:r>
              <a:rPr lang="en-US" sz="3200" b="1" i="1" dirty="0" err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Rebuncher</a:t>
            </a:r>
            <a:endParaRPr lang="ru-RU" sz="3200" b="1" i="1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3" name="Picture 1" descr="C:\Users\Борис\Desktop\фото с книги\IMAG16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t="4826" r="15891" b="9885"/>
          <a:stretch/>
        </p:blipFill>
        <p:spPr bwMode="auto">
          <a:xfrm>
            <a:off x="262467" y="1447801"/>
            <a:ext cx="470378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18808053"/>
              </p:ext>
            </p:extLst>
          </p:nvPr>
        </p:nvGraphicFramePr>
        <p:xfrm>
          <a:off x="5085337" y="660975"/>
          <a:ext cx="3997799" cy="5354955"/>
        </p:xfrm>
        <a:graphic>
          <a:graphicData uri="http://schemas.openxmlformats.org/drawingml/2006/table">
            <a:tbl>
              <a:tblPr/>
              <a:tblGrid>
                <a:gridCol w="3073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8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Parameter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8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Z/A ratio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0,3-1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8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RF Frequency, MHz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8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Aperture diameter,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8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Gap length,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8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Length of central drift tube,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8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Internal rounding radius of the tube,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8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External rounding radius of the tube,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8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Length along the beam,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18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Height resonator, 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18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RF Power, kW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18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Max voltage on the gap, kV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1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Q-factor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1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Adjustment range of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upper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plunger, kHz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1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Adjustment range 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of </a:t>
                      </a: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lower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plunger, kHz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07271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9" y="3429000"/>
            <a:ext cx="4727447" cy="26649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Resonator test and measurements (</a:t>
            </a:r>
            <a:r>
              <a:rPr lang="en-US" sz="3200" b="1" i="1" dirty="0" err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</a:t>
            </a:r>
            <a:r>
              <a:rPr lang="en-US" sz="32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2017)</a:t>
            </a:r>
            <a:endParaRPr lang="ru-RU" sz="3200" b="1" i="1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6200" y="6286500"/>
            <a:ext cx="9017000" cy="403225"/>
            <a:chOff x="0" y="6286500"/>
            <a:chExt cx="9093200" cy="403225"/>
          </a:xfrm>
        </p:grpSpPr>
        <p:pic>
          <p:nvPicPr>
            <p:cNvPr id="13" name="Picture 7" descr="NICA-Logo_4c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 descr="C:\Users\Борис\Desktop\копия\IMAG14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97" y="584775"/>
            <a:ext cx="4750149" cy="284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914710" y="663741"/>
            <a:ext cx="278406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tuning plunger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123" name="Picture 3" descr="C:\Users\Борис\Desktop\копия\IMAG14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75" y="584776"/>
            <a:ext cx="4411125" cy="26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Борис\Desktop\фото с книги\IMAG148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 t="10118" r="13466"/>
          <a:stretch/>
        </p:blipFill>
        <p:spPr bwMode="auto">
          <a:xfrm>
            <a:off x="4698773" y="3226004"/>
            <a:ext cx="3984395" cy="284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959956" y="2286000"/>
            <a:ext cx="1728856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SWR=1,15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34400" y="64770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79429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BEVATECH">
      <a:dk1>
        <a:srgbClr val="000000"/>
      </a:dk1>
      <a:lt1>
        <a:srgbClr val="FFFFFF"/>
      </a:lt1>
      <a:dk2>
        <a:srgbClr val="064B6A"/>
      </a:dk2>
      <a:lt2>
        <a:srgbClr val="DFE0E1"/>
      </a:lt2>
      <a:accent1>
        <a:srgbClr val="064B6A"/>
      </a:accent1>
      <a:accent2>
        <a:srgbClr val="F2F2F2"/>
      </a:accent2>
      <a:accent3>
        <a:srgbClr val="858586"/>
      </a:accent3>
      <a:accent4>
        <a:srgbClr val="DFE0E1"/>
      </a:accent4>
      <a:accent5>
        <a:srgbClr val="69696B"/>
      </a:accent5>
      <a:accent6>
        <a:srgbClr val="FFFFFF"/>
      </a:accent6>
      <a:hlink>
        <a:srgbClr val="064B6A"/>
      </a:hlink>
      <a:folHlink>
        <a:srgbClr val="69696B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1429</TotalTime>
  <Words>1134</Words>
  <Application>Microsoft Office PowerPoint</Application>
  <PresentationFormat>Экран (4:3)</PresentationFormat>
  <Paragraphs>348</Paragraphs>
  <Slides>27</Slides>
  <Notes>3</Notes>
  <HiddenSlides>5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Office Theme</vt:lpstr>
      <vt:lpstr>4_Office Theme</vt:lpstr>
      <vt:lpstr>Commission results of the new Rebuncher for the linac LU-20</vt:lpstr>
      <vt:lpstr>Презентация PowerPoint</vt:lpstr>
      <vt:lpstr>Forinjector for Alvarez LU-20</vt:lpstr>
      <vt:lpstr>Upgraded forinjector for Alvarez LU-20</vt:lpstr>
      <vt:lpstr>RFQ linac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Results</vt:lpstr>
      <vt:lpstr>Results</vt:lpstr>
      <vt:lpstr>Проблемы</vt:lpstr>
      <vt:lpstr>Итого</vt:lpstr>
      <vt:lpstr>Презентация PowerPoint</vt:lpstr>
      <vt:lpstr>Презентация PowerPoint</vt:lpstr>
      <vt:lpstr>Laser Ion Source</vt:lpstr>
      <vt:lpstr>Source of Polarised Ions (SPIon)</vt:lpstr>
      <vt:lpstr>ESIS KRION</vt:lpstr>
      <vt:lpstr>  Krion-6Т Electron String Ion Source – stand prototype  for Krion-N(ica) ion source. Krion-6T project main parameters: magnetic filed up to  6.0 Т, electron energy up to 15 keV. Expected ion beam parameters:  1 ÷ 4 x 109  ppp Au31+ (or, alternatively Au51+); Ion beam extraction time from ESIS: 8 – 30 µs.   RMS emittance: 0.6 π mm mrad (extraction time  8 µs); 0.15 π mm mrad  (30 µs). </vt:lpstr>
      <vt:lpstr>Krion-6T ESIS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Boris</dc:creator>
  <cp:lastModifiedBy>Levterov</cp:lastModifiedBy>
  <cp:revision>121</cp:revision>
  <dcterms:created xsi:type="dcterms:W3CDTF">2017-09-02T04:08:33Z</dcterms:created>
  <dcterms:modified xsi:type="dcterms:W3CDTF">2018-09-13T20:46:57Z</dcterms:modified>
</cp:coreProperties>
</file>