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77" r:id="rId4"/>
    <p:sldId id="281" r:id="rId5"/>
    <p:sldId id="279" r:id="rId6"/>
    <p:sldId id="271" r:id="rId7"/>
    <p:sldId id="265" r:id="rId8"/>
    <p:sldId id="266" r:id="rId9"/>
    <p:sldId id="267" r:id="rId10"/>
    <p:sldId id="270" r:id="rId11"/>
    <p:sldId id="272" r:id="rId12"/>
    <p:sldId id="273" r:id="rId13"/>
    <p:sldId id="278" r:id="rId14"/>
    <p:sldId id="275" r:id="rId15"/>
    <p:sldId id="280" r:id="rId16"/>
    <p:sldId id="274" r:id="rId17"/>
    <p:sldId id="260" r:id="rId18"/>
    <p:sldId id="276" r:id="rId19"/>
    <p:sldId id="262" r:id="rId20"/>
    <p:sldId id="261" r:id="rId21"/>
    <p:sldId id="269" r:id="rId22"/>
    <p:sldId id="26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34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AF9D2-7AB6-4493-A1AD-54D7F74395EB}" type="datetimeFigureOut">
              <a:rPr lang="ru-RU" smtClean="0"/>
              <a:t>14.09.2018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9362B-2155-4AB0-BEA9-AB8D96C82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309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8F3A6E-B98F-4C6E-B0B0-FC3C429F0D1C}" type="slidenum">
              <a:rPr lang="en-US" altLang="ru-RU">
                <a:latin typeface="Calibri" panose="020F0502020204030204" pitchFamily="34" charset="0"/>
              </a:rPr>
              <a:pPr eaLnBrk="1" hangingPunct="1"/>
              <a:t>8</a:t>
            </a:fld>
            <a:endParaRPr lang="en-US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90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B41B1-3846-4BF8-9549-B2B87C3625D2}" type="datetime1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163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54A-17C4-48E4-AFA6-894A139CFDAA}" type="datetime1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53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F01B3-645E-4A0E-9D1C-4D085288AC9D}" type="datetime1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5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2AFD-C2D4-45CF-AEAD-37AF41A6B252}" type="datetime1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66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1E78-21C6-4CE5-BA9C-13594E5C4702}" type="datetime1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63F85-20AC-4574-889E-6386A9ADC426}" type="datetime1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1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70952-FC63-4DEA-A850-29B397C0D485}" type="datetime1">
              <a:rPr lang="ru-RU" smtClean="0"/>
              <a:t>14.09.2018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515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55C2C-FF63-4464-9BE1-9BAF1F153737}" type="datetime1">
              <a:rPr lang="ru-RU" smtClean="0"/>
              <a:t>14.09.2018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086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7626-140D-457F-A57E-3E48E85D8A73}" type="datetime1">
              <a:rPr lang="ru-RU" smtClean="0"/>
              <a:t>14.09.2018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3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EDBA-9C1D-4682-AEE2-A7FD85D9E194}" type="datetime1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46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DE4FA-5A58-4343-8815-B85E172BB072}" type="datetime1">
              <a:rPr lang="ru-RU" smtClean="0"/>
              <a:t>14.09.2018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7DC3D-053D-4C1E-A693-286758C30CFF}" type="datetime1">
              <a:rPr lang="ru-RU" smtClean="0"/>
              <a:t>14.09.2018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2BD1D-0225-49AC-922B-8CF666FF9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0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Test Bench for the NICA Stochastic Cooling Elements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8196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I.Gorelyshev</a:t>
            </a:r>
            <a:r>
              <a:rPr lang="en-US" sz="2800" dirty="0" smtClean="0"/>
              <a:t> </a:t>
            </a:r>
            <a:r>
              <a:rPr lang="en-US" sz="2800" dirty="0" smtClean="0"/>
              <a:t>on behalf of </a:t>
            </a:r>
            <a:r>
              <a:rPr lang="en-US" sz="2800" dirty="0" smtClean="0"/>
              <a:t>the team</a:t>
            </a:r>
            <a:endParaRPr lang="ru-RU" sz="2800" dirty="0"/>
          </a:p>
        </p:txBody>
      </p:sp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Sozopol</a:t>
            </a:r>
            <a:r>
              <a:rPr lang="en-US" dirty="0" smtClean="0"/>
              <a:t>, 8-15 Sep 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987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93" y="1010889"/>
            <a:ext cx="10058400" cy="4970493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297672" y="125258"/>
            <a:ext cx="37506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Prototype to Test</a:t>
            </a:r>
            <a:endParaRPr lang="ru-RU" sz="480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25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18296-4DD8-47C9-AF91-7E9BB786A998}" type="slidenum">
              <a:rPr lang="ru-RU" sz="1400" smtClean="0"/>
              <a:t>11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92" y="989239"/>
            <a:ext cx="4114607" cy="48109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166" y="1282979"/>
            <a:ext cx="5628467" cy="4221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21989" y="77015"/>
            <a:ext cx="423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PU &amp; KK Test Bench</a:t>
            </a:r>
            <a:endParaRPr lang="ru-RU" sz="48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30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89" y="516993"/>
            <a:ext cx="5828042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141" y="3295420"/>
            <a:ext cx="4737513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765" y="3295420"/>
            <a:ext cx="4808653" cy="2880000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2366682" y="2662517"/>
            <a:ext cx="1183341" cy="170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3977429" y="1259540"/>
            <a:ext cx="1183341" cy="170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762625" y="2299449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70780" y="905009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ru-RU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745710" y="79179"/>
            <a:ext cx="9144000" cy="5540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latin typeface="+mn-lt"/>
              </a:rPr>
              <a:t>Quality control (Impedance)</a:t>
            </a:r>
            <a:endParaRPr lang="ru-RU" sz="4000" dirty="0">
              <a:latin typeface="+mn-lt"/>
            </a:endParaRPr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Sozopol</a:t>
            </a:r>
            <a:r>
              <a:rPr lang="en-US" dirty="0" smtClean="0"/>
              <a:t>, 8-15 Sep 2018</a:t>
            </a: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rgbClr val="898989"/>
                </a:solidFill>
                <a:latin typeface="Calibri" panose="020F0502020204030204" pitchFamily="34" charset="0"/>
              </a:rPr>
              <a:t>13</a:t>
            </a:r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1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89" y="516993"/>
            <a:ext cx="5828042" cy="288000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2366682" y="2662517"/>
            <a:ext cx="1183341" cy="170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762625" y="2299449"/>
            <a:ext cx="391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752113" y="2278849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</a:t>
            </a:r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 rot="2449504">
            <a:off x="5730332" y="1754725"/>
            <a:ext cx="2326840" cy="151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743098" y="2494639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6559757" y="2661408"/>
            <a:ext cx="1183341" cy="170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8043781" y="2581835"/>
            <a:ext cx="1776152" cy="172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586753" y="64528"/>
            <a:ext cx="9144000" cy="554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>
                <a:latin typeface="+mn-lt"/>
              </a:rPr>
              <a:t>Electrical center</a:t>
            </a:r>
            <a:endParaRPr lang="ru-RU" sz="4000" dirty="0"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4" y="3484189"/>
            <a:ext cx="5348571" cy="28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750" y="3484189"/>
            <a:ext cx="5417364" cy="2880000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Sozopol</a:t>
            </a:r>
            <a:r>
              <a:rPr lang="en-US" dirty="0" smtClean="0"/>
              <a:t>, 8-15 Sep 2018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3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1423"/>
            <a:ext cx="9144000" cy="59886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+mn-lt"/>
              </a:rPr>
              <a:t>Kicker SWR</a:t>
            </a:r>
            <a:endParaRPr lang="ru-RU" sz="4000" dirty="0">
              <a:latin typeface="+mn-lt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3" y="1163666"/>
            <a:ext cx="3985605" cy="404657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36" y="1568044"/>
            <a:ext cx="6156000" cy="323781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202807" y="4979403"/>
            <a:ext cx="4678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Back Reflected Power 4,76% </a:t>
            </a:r>
            <a:r>
              <a:rPr lang="ru-RU" dirty="0" smtClean="0"/>
              <a:t>≃</a:t>
            </a:r>
            <a:r>
              <a:rPr lang="en-US" sz="2400" dirty="0" smtClean="0"/>
              <a:t> 1.5W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62565" y="4979404"/>
            <a:ext cx="1443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SWR &lt; 1.3</a:t>
            </a:r>
            <a:endParaRPr lang="ru-RU" sz="2400" dirty="0"/>
          </a:p>
        </p:txBody>
      </p:sp>
      <p:sp>
        <p:nvSpPr>
          <p:cNvPr id="8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Sozopol</a:t>
            </a:r>
            <a:r>
              <a:rPr lang="en-US" dirty="0" smtClean="0"/>
              <a:t>, 8-15 Sep 2018</a:t>
            </a: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rgbClr val="898989"/>
                </a:solidFill>
                <a:latin typeface="Calibri" panose="020F0502020204030204" pitchFamily="34" charset="0"/>
              </a:rPr>
              <a:t>1</a:t>
            </a:r>
            <a:fld id="{1E996E45-6482-47A5-93B2-C87FA73C0049}" type="slidenum">
              <a:rPr lang="ru-RU" altLang="ru-RU" smtClean="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14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46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917" y="158937"/>
            <a:ext cx="10475259" cy="827181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n-lt"/>
              </a:rPr>
              <a:t>Amplifiers</a:t>
            </a:r>
            <a:endParaRPr lang="ru-RU" sz="4000" dirty="0">
              <a:latin typeface="+mn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0691187"/>
              </p:ext>
            </p:extLst>
          </p:nvPr>
        </p:nvGraphicFramePr>
        <p:xfrm>
          <a:off x="5727944" y="2218837"/>
          <a:ext cx="5109884" cy="2641473"/>
        </p:xfrm>
        <a:graphic>
          <a:graphicData uri="http://schemas.openxmlformats.org/drawingml/2006/table">
            <a:tbl>
              <a:tblPr firstRow="1" firstCol="1" bandRow="1"/>
              <a:tblGrid>
                <a:gridCol w="2752668">
                  <a:extLst>
                    <a:ext uri="{9D8B030D-6E8A-4147-A177-3AD203B41FA5}">
                      <a16:colId xmlns:a16="http://schemas.microsoft.com/office/drawing/2014/main" val="949631471"/>
                    </a:ext>
                  </a:extLst>
                </a:gridCol>
                <a:gridCol w="2357216">
                  <a:extLst>
                    <a:ext uri="{9D8B030D-6E8A-4147-A177-3AD203B41FA5}">
                      <a16:colId xmlns:a16="http://schemas.microsoft.com/office/drawing/2014/main" val="628718429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Requirements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8346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Bandwidth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– 4 GHz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146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Gain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dB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3854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dB compression (3 GHz)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Input 0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dBm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(1 </a:t>
                      </a:r>
                      <a:r>
                        <a:rPr lang="en-US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47800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Power linearity (intermodulation products)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Notch depth reduction &lt;10 dB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18953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Phase</a:t>
                      </a:r>
                      <a:r>
                        <a:rPr lang="en-US" sz="18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linearity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 </a:t>
                      </a:r>
                      <a:r>
                        <a:rPr lang="en-US" sz="1800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deg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2522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Group delay variation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98292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Reproducibility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950034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309" y="1121604"/>
            <a:ext cx="3785394" cy="4680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265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0212" y="0"/>
            <a:ext cx="9144000" cy="699678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Amplifiers</a:t>
            </a:r>
            <a:endParaRPr lang="ru-RU" sz="44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4" y="3579678"/>
            <a:ext cx="4957548" cy="288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754" y="3579678"/>
            <a:ext cx="4881960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4" y="726788"/>
            <a:ext cx="4881960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819" y="699678"/>
            <a:ext cx="4911895" cy="2880000"/>
          </a:xfrm>
          <a:prstGeom prst="rect">
            <a:avLst/>
          </a:prstGeom>
        </p:spPr>
      </p:pic>
      <p:sp>
        <p:nvSpPr>
          <p:cNvPr id="7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Sozopol</a:t>
            </a:r>
            <a:r>
              <a:rPr lang="en-US" dirty="0" smtClean="0"/>
              <a:t>, 8-15 Sep 2018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rgbClr val="898989"/>
                </a:solidFill>
                <a:latin typeface="Calibri" panose="020F0502020204030204" pitchFamily="34" charset="0"/>
              </a:rPr>
              <a:t>16</a:t>
            </a:r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9"/>
          <p:cNvSpPr txBox="1">
            <a:spLocks noChangeArrowheads="1"/>
          </p:cNvSpPr>
          <p:nvPr/>
        </p:nvSpPr>
        <p:spPr bwMode="auto">
          <a:xfrm>
            <a:off x="3326274" y="206514"/>
            <a:ext cx="553946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dirty="0" smtClean="0">
                <a:latin typeface="+mn-lt"/>
              </a:rPr>
              <a:t>Intermodulation</a:t>
            </a:r>
            <a:r>
              <a:rPr lang="ru-RU" altLang="ru-RU" sz="4000" dirty="0" smtClean="0">
                <a:latin typeface="+mn-lt"/>
              </a:rPr>
              <a:t> </a:t>
            </a:r>
            <a:r>
              <a:rPr lang="en-US" altLang="ru-RU" sz="4000" dirty="0" smtClean="0">
                <a:latin typeface="+mn-lt"/>
              </a:rPr>
              <a:t>products</a:t>
            </a:r>
            <a:endParaRPr lang="ru-RU" altLang="ru-RU" sz="4000"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636" y="2653278"/>
            <a:ext cx="5086490" cy="30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139" y="1120114"/>
            <a:ext cx="4056993" cy="1249050"/>
          </a:xfrm>
          <a:prstGeom prst="rect">
            <a:avLst/>
          </a:prstGeom>
        </p:spPr>
      </p:pic>
      <p:pic>
        <p:nvPicPr>
          <p:cNvPr id="8" name="Picture 2" descr="AMP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t="6024" r="714"/>
          <a:stretch>
            <a:fillRect/>
          </a:stretch>
        </p:blipFill>
        <p:spPr bwMode="auto">
          <a:xfrm>
            <a:off x="1004745" y="2653278"/>
            <a:ext cx="3975100" cy="268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3173506" y="3472317"/>
            <a:ext cx="609600" cy="6454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>
            <a:stCxn id="7" idx="5"/>
            <a:endCxn id="2" idx="1"/>
          </p:cNvCxnSpPr>
          <p:nvPr/>
        </p:nvCxnSpPr>
        <p:spPr>
          <a:xfrm>
            <a:off x="3693832" y="4023251"/>
            <a:ext cx="2731804" cy="1600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Sozopol</a:t>
            </a:r>
            <a:r>
              <a:rPr lang="en-US" dirty="0" smtClean="0"/>
              <a:t>, 8-15 Sep 2018</a:t>
            </a:r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rgbClr val="898989"/>
                </a:solidFill>
                <a:latin typeface="Calibri" panose="020F0502020204030204" pitchFamily="34" charset="0"/>
              </a:rPr>
              <a:t>17</a:t>
            </a:r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1626" y="4715436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561238" y="5665482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 &lt; 10 dB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8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4342" y="342433"/>
            <a:ext cx="9144000" cy="61679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n-lt"/>
              </a:rPr>
              <a:t>Summary</a:t>
            </a:r>
            <a:endParaRPr lang="ru-RU" sz="4000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9578" y="1290918"/>
            <a:ext cx="10533528" cy="4448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Pickup Manufacturing Technology has been tested</a:t>
            </a:r>
            <a:endParaRPr lang="ru-RU" sz="32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Pickup prototype has been produced</a:t>
            </a:r>
            <a:endParaRPr lang="ru-RU" sz="32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Amplifier prototypes have been produced</a:t>
            </a:r>
            <a:endParaRPr lang="ru-RU" sz="32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Test Bench has been created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Measurement methodic has been developed</a:t>
            </a:r>
            <a:endParaRPr lang="ru-RU" sz="3200" dirty="0" smtClean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 smtClean="0"/>
              <a:t>Measurements has been started</a:t>
            </a:r>
            <a:endParaRPr lang="ru-RU" sz="3200" dirty="0"/>
          </a:p>
        </p:txBody>
      </p:sp>
      <p:sp>
        <p:nvSpPr>
          <p:cNvPr id="4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Sozopol</a:t>
            </a:r>
            <a:r>
              <a:rPr lang="en-US" dirty="0" smtClean="0"/>
              <a:t>, 8-15 Sep 2018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rgbClr val="898989"/>
                </a:solidFill>
                <a:latin typeface="Calibri" panose="020F0502020204030204" pitchFamily="34" charset="0"/>
              </a:rPr>
              <a:t>18</a:t>
            </a:r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spect="1"/>
          </p:cNvSpPr>
          <p:nvPr/>
        </p:nvSpPr>
        <p:spPr>
          <a:xfrm>
            <a:off x="2375646" y="2716602"/>
            <a:ext cx="7593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5"/>
                </a:solidFill>
              </a:rPr>
              <a:t>Thank you for attention</a:t>
            </a:r>
            <a:endParaRPr lang="ru-RU" sz="5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4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214" y="900742"/>
            <a:ext cx="6697671" cy="3600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3013"/>
            <a:ext cx="10515600" cy="1197389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en-US" sz="4000" dirty="0" err="1" smtClean="0">
                <a:latin typeface="+mn-lt"/>
              </a:rPr>
              <a:t>uclotron</a:t>
            </a:r>
            <a:r>
              <a:rPr lang="en-US" sz="4000" dirty="0" smtClean="0">
                <a:latin typeface="+mn-lt"/>
              </a:rPr>
              <a:t>-based 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n-US" sz="4000" dirty="0" smtClean="0">
                <a:latin typeface="+mn-lt"/>
              </a:rPr>
              <a:t>on </a:t>
            </a:r>
            <a:r>
              <a:rPr lang="en-US" sz="4000" dirty="0" smtClean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4000" dirty="0" smtClean="0">
                <a:latin typeface="+mn-lt"/>
              </a:rPr>
              <a:t>ollider </a:t>
            </a:r>
            <a:r>
              <a:rPr lang="en-US" sz="4000" dirty="0" err="1" smtClean="0">
                <a:latin typeface="+mn-lt"/>
              </a:rPr>
              <a:t>f</a:t>
            </a:r>
            <a:r>
              <a:rPr lang="en-US" sz="4000" dirty="0" err="1" smtClean="0">
                <a:solidFill>
                  <a:srgbClr val="FF0000"/>
                </a:solidFill>
                <a:latin typeface="+mn-lt"/>
              </a:rPr>
              <a:t>A</a:t>
            </a:r>
            <a:r>
              <a:rPr lang="en-US" sz="4000" dirty="0" err="1" smtClean="0">
                <a:latin typeface="+mn-lt"/>
              </a:rPr>
              <a:t>cility</a:t>
            </a:r>
            <a:endParaRPr lang="ru-RU" sz="4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7168" y="4807024"/>
            <a:ext cx="1041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rgbClr val="FF0000"/>
                </a:solidFill>
              </a:rPr>
              <a:t>Tasks: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95696" y="4797593"/>
            <a:ext cx="839710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Beam accumulation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Longitudinal emittance reduction during the bunching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Luminosity preservation (IBS suppression)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17847" y="6225721"/>
            <a:ext cx="2743200" cy="365125"/>
          </a:xfrm>
        </p:spPr>
        <p:txBody>
          <a:bodyPr/>
          <a:lstStyle/>
          <a:p>
            <a:fld id="{50D18296-4DD8-47C9-AF91-7E9BB786A998}" type="slidenum">
              <a:rPr lang="ru-RU" sz="1400" smtClean="0"/>
              <a:t>2</a:t>
            </a:fld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31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244" y="-349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n-lt"/>
              </a:rPr>
              <a:t>BTF Measurements from the Run 2018</a:t>
            </a:r>
            <a:endParaRPr lang="ru-RU" sz="40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81" y="1914209"/>
            <a:ext cx="5256195" cy="324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44" y="1914209"/>
            <a:ext cx="5542350" cy="32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1087" y="1290579"/>
            <a:ext cx="87679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Intensity (elementary charges): 	C</a:t>
            </a:r>
            <a:r>
              <a:rPr lang="en-US" sz="2000" baseline="30000" dirty="0" smtClean="0"/>
              <a:t>6+ </a:t>
            </a:r>
            <a:r>
              <a:rPr lang="en-US" sz="2000" dirty="0" smtClean="0"/>
              <a:t>3×10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	 Ar</a:t>
            </a:r>
            <a:r>
              <a:rPr lang="en-US" sz="2000" baseline="30000" dirty="0" smtClean="0"/>
              <a:t>16+ </a:t>
            </a:r>
            <a:r>
              <a:rPr lang="en-US" sz="2000" dirty="0" smtClean="0"/>
              <a:t>1,5×10</a:t>
            </a:r>
            <a:r>
              <a:rPr lang="en-US" sz="2000" baseline="30000" dirty="0" smtClean="0"/>
              <a:t>7</a:t>
            </a:r>
            <a:r>
              <a:rPr lang="en-US" sz="2000" dirty="0" smtClean="0"/>
              <a:t>	 Kr</a:t>
            </a:r>
            <a:r>
              <a:rPr lang="en-US" sz="2000" baseline="30000" dirty="0" smtClean="0"/>
              <a:t>26+</a:t>
            </a:r>
            <a:r>
              <a:rPr lang="en-US" sz="2000" dirty="0" smtClean="0"/>
              <a:t> 2</a:t>
            </a:r>
            <a:r>
              <a:rPr lang="en-US" sz="2000" dirty="0"/>
              <a:t>×</a:t>
            </a:r>
            <a:r>
              <a:rPr lang="en-US" sz="2000" dirty="0" smtClean="0"/>
              <a:t>10</a:t>
            </a:r>
            <a:r>
              <a:rPr lang="en-US" sz="2000" baseline="30000" dirty="0" smtClean="0"/>
              <a:t>6</a:t>
            </a:r>
            <a:endParaRPr lang="ru-RU" sz="20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701087" y="5458411"/>
            <a:ext cx="898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Sensitivity is high enough to obtain response from low intensity beams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80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n-lt"/>
              </a:rPr>
              <a:t>Disadvantages of Actual Pickup/Kicker Structure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Ultra high</a:t>
            </a:r>
            <a:r>
              <a:rPr lang="ru-RU" dirty="0" smtClean="0"/>
              <a:t> </a:t>
            </a:r>
            <a:r>
              <a:rPr lang="en-US" dirty="0" smtClean="0"/>
              <a:t>vacuum</a:t>
            </a:r>
            <a:r>
              <a:rPr lang="ru-RU" dirty="0" smtClean="0"/>
              <a:t> (</a:t>
            </a:r>
            <a:r>
              <a:rPr lang="en-US" dirty="0" smtClean="0"/>
              <a:t>10</a:t>
            </a:r>
            <a:r>
              <a:rPr lang="ru-RU" baseline="30000" dirty="0" smtClean="0"/>
              <a:t>-11</a:t>
            </a:r>
            <a:r>
              <a:rPr lang="ru-RU" dirty="0" smtClean="0"/>
              <a:t>)</a:t>
            </a:r>
            <a:r>
              <a:rPr lang="en-US" dirty="0" smtClean="0"/>
              <a:t> can not be guaranteed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Some RF characteristics were not measured</a:t>
            </a:r>
            <a:endParaRPr lang="ru-RU" dirty="0" smtClean="0"/>
          </a:p>
          <a:p>
            <a:pPr>
              <a:lnSpc>
                <a:spcPct val="100000"/>
              </a:lnSpc>
            </a:pPr>
            <a:r>
              <a:rPr lang="en-US" dirty="0" smtClean="0"/>
              <a:t>Combiner board frequency (3 GHz) does not matched to that of the rings (2 GHz)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8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918" y="1768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n-lt"/>
              </a:rPr>
              <a:t>Advantages of new Pickup/Kicker Structures</a:t>
            </a:r>
            <a:endParaRPr lang="ru-RU" sz="40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Ultra high vacuum is achievable</a:t>
            </a:r>
          </a:p>
          <a:p>
            <a:endParaRPr lang="en-US" dirty="0" smtClean="0"/>
          </a:p>
          <a:p>
            <a:r>
              <a:rPr lang="en-US" dirty="0" smtClean="0"/>
              <a:t>Easy to repair in case of malfunctions</a:t>
            </a:r>
          </a:p>
          <a:p>
            <a:endParaRPr lang="en-US" dirty="0" smtClean="0"/>
          </a:p>
          <a:p>
            <a:r>
              <a:rPr lang="en-US" dirty="0" smtClean="0"/>
              <a:t>Higher power can be dissipated in the kicker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9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0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+mn-lt"/>
              </a:rPr>
              <a:t>Stochastic cooling</a:t>
            </a:r>
            <a:endParaRPr lang="ru-RU" sz="40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6B638-018B-4A1D-8559-8BF23216164E}" type="slidenum">
              <a:rPr lang="ru-RU" smtClean="0"/>
              <a:t>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765" y="2091283"/>
            <a:ext cx="4286455" cy="28290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19" y="1795435"/>
            <a:ext cx="4534293" cy="37722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10812" y="5750186"/>
                <a:ext cx="85413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tx1"/>
                    </a:solidFill>
                  </a:rPr>
                  <a:t>Provides the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reduction of the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betatron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amplitudes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)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or momentum spread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‖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+mj-lt"/>
                  </a:rPr>
                  <a:t>) </a:t>
                </a:r>
                <a:endParaRPr lang="ru-RU" sz="2000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12" y="5750186"/>
                <a:ext cx="8541377" cy="400110"/>
              </a:xfrm>
              <a:prstGeom prst="rect">
                <a:avLst/>
              </a:prstGeom>
              <a:blipFill>
                <a:blip r:embed="rId4"/>
                <a:stretch>
                  <a:fillRect l="-714" t="-7576" b="-2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963838" y="4903989"/>
            <a:ext cx="1966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distribution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80522" y="1348057"/>
            <a:ext cx="5366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/>
              <a:t>Broadband</a:t>
            </a:r>
            <a:r>
              <a:rPr lang="ru-RU" sz="2000" dirty="0" smtClean="0"/>
              <a:t> </a:t>
            </a:r>
            <a:r>
              <a:rPr lang="en-US" sz="2000" dirty="0" smtClean="0"/>
              <a:t>RF</a:t>
            </a:r>
            <a:r>
              <a:rPr lang="ru-RU" sz="2000" dirty="0" smtClean="0"/>
              <a:t> </a:t>
            </a:r>
            <a:r>
              <a:rPr lang="en-US" sz="2000" dirty="0" smtClean="0"/>
              <a:t>system</a:t>
            </a:r>
            <a:r>
              <a:rPr lang="ru-RU" sz="2000" dirty="0" smtClean="0"/>
              <a:t> </a:t>
            </a:r>
            <a:r>
              <a:rPr lang="en-US" sz="2000" dirty="0" smtClean="0"/>
              <a:t>with feedback via the beam</a:t>
            </a:r>
            <a:endParaRPr lang="en-US" sz="200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5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equipment units do we need?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6 </a:t>
            </a:r>
            <a:r>
              <a:rPr lang="en-US" dirty="0" smtClean="0"/>
              <a:t>pickups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4 kickers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80 Amplifiers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082" y="1825625"/>
            <a:ext cx="8149188" cy="3960000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Sozopol</a:t>
            </a:r>
            <a:r>
              <a:rPr lang="en-US" dirty="0" smtClean="0"/>
              <a:t>, 8-15 Sep 2018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943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Why do we need a test bench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58651"/>
            <a:ext cx="10515600" cy="4351338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Quality</a:t>
            </a:r>
            <a:r>
              <a:rPr lang="ru-RU" dirty="0" smtClean="0"/>
              <a:t> </a:t>
            </a:r>
            <a:r>
              <a:rPr lang="en-US" dirty="0" smtClean="0"/>
              <a:t>control</a:t>
            </a:r>
          </a:p>
          <a:p>
            <a:pPr algn="ctr">
              <a:lnSpc>
                <a:spcPct val="150000"/>
              </a:lnSpc>
            </a:pPr>
            <a:r>
              <a:rPr lang="en-US" b="1" i="1" dirty="0" smtClean="0"/>
              <a:t>Measurements</a:t>
            </a:r>
            <a:r>
              <a:rPr lang="en-US" b="1" i="1" dirty="0" smtClean="0">
                <a:sym typeface="Wingdings" panose="05000000000000000000" pitchFamily="2" charset="2"/>
              </a:rPr>
              <a:t>(</a:t>
            </a:r>
            <a:r>
              <a:rPr lang="en-US" i="1" dirty="0" smtClean="0">
                <a:sym typeface="Wingdings" panose="05000000000000000000" pitchFamily="2" charset="2"/>
              </a:rPr>
              <a:t>PU/KK, Amplifiers, </a:t>
            </a:r>
            <a:r>
              <a:rPr lang="en-US" i="1" dirty="0" err="1" smtClean="0">
                <a:sym typeface="Wingdings" panose="05000000000000000000" pitchFamily="2" charset="2"/>
              </a:rPr>
              <a:t>etc</a:t>
            </a:r>
            <a:r>
              <a:rPr lang="en-US" i="1" dirty="0" smtClean="0">
                <a:sym typeface="Wingdings" panose="05000000000000000000" pitchFamily="2" charset="2"/>
              </a:rPr>
              <a:t> …</a:t>
            </a:r>
            <a:r>
              <a:rPr lang="en-US" b="1" i="1" dirty="0" smtClean="0">
                <a:sym typeface="Wingdings" panose="05000000000000000000" pitchFamily="2" charset="2"/>
              </a:rPr>
              <a:t>)</a:t>
            </a:r>
            <a:endParaRPr lang="en-US" b="1" i="1" dirty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95257" y="282635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/>
              <a:t>Pickup/Kicker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Impedance dependence on azimuthal and longitudinal position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Electrical center position as a function of frequency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Influence of High-Order Mode suppressors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Influence of ceramic vacuum chamber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Kicker SWR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34200" y="2801926"/>
            <a:ext cx="6096000" cy="34624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i="1" dirty="0" smtClean="0"/>
              <a:t>Amplifiers</a:t>
            </a:r>
            <a:endParaRPr lang="en-US" sz="2000" b="1" i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Gain vs frequency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Gain vs input power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Gain linearity (frequency &amp; power)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Phase linearity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Group delay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Intermodulation products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Reproducibility (gain, electrical length, …)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BD1D-0225-49AC-922B-8CF666FF917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74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237" y="747275"/>
            <a:ext cx="4577080" cy="3312000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69" y="4042437"/>
            <a:ext cx="4045092" cy="216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086445" y="6091755"/>
            <a:ext cx="349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4-channel Vector Network Analyzer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31" y="4059275"/>
            <a:ext cx="4045091" cy="216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6668" y="6091755"/>
            <a:ext cx="1452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Power meter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38762" y="44438"/>
            <a:ext cx="24143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/>
              <a:t>Test Bench</a:t>
            </a:r>
            <a:endParaRPr lang="ru-RU" sz="4800" dirty="0"/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647" y="923074"/>
            <a:ext cx="478631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86445" y="907038"/>
            <a:ext cx="1270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Comb Filter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60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996E45-6482-47A5-93B2-C87FA73C0049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81924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81925" name="Рисунок 90" descr="Сним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586" y="2126974"/>
            <a:ext cx="266541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7" name="Picture 9" descr="Government Site Builder Standardlös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158" y="1714294"/>
            <a:ext cx="2114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8" name="TextBox 14"/>
          <p:cNvSpPr txBox="1">
            <a:spLocks noChangeArrowheads="1"/>
          </p:cNvSpPr>
          <p:nvPr/>
        </p:nvSpPr>
        <p:spPr bwMode="auto">
          <a:xfrm>
            <a:off x="4556156" y="167492"/>
            <a:ext cx="38116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dirty="0" smtClean="0">
                <a:latin typeface="+mn-lt"/>
              </a:rPr>
              <a:t>Pickup </a:t>
            </a:r>
            <a:r>
              <a:rPr lang="en-US" altLang="ru-RU" sz="4000" dirty="0">
                <a:latin typeface="+mn-lt"/>
              </a:rPr>
              <a:t>and </a:t>
            </a:r>
            <a:r>
              <a:rPr lang="en-US" altLang="ru-RU" sz="4000" dirty="0" smtClean="0">
                <a:latin typeface="+mn-lt"/>
              </a:rPr>
              <a:t>Kicker</a:t>
            </a:r>
            <a:endParaRPr lang="ru-RU" altLang="ru-RU" sz="4000" dirty="0">
              <a:latin typeface="+mn-lt"/>
            </a:endParaRPr>
          </a:p>
        </p:txBody>
      </p:sp>
      <p:sp>
        <p:nvSpPr>
          <p:cNvPr id="81932" name="TextBox 18"/>
          <p:cNvSpPr txBox="1">
            <a:spLocks noChangeArrowheads="1"/>
          </p:cNvSpPr>
          <p:nvPr/>
        </p:nvSpPr>
        <p:spPr bwMode="auto">
          <a:xfrm>
            <a:off x="4263222" y="2660940"/>
            <a:ext cx="43974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 dirty="0">
                <a:latin typeface="+mj-lt"/>
              </a:rPr>
              <a:t>Universal for 3 degrees of freedom</a:t>
            </a:r>
          </a:p>
          <a:p>
            <a:pPr algn="ctr" eaLnBrk="1" hangingPunct="1"/>
            <a:r>
              <a:rPr lang="en-US" altLang="ru-RU" sz="2400" b="1" dirty="0">
                <a:latin typeface="+mj-lt"/>
              </a:rPr>
              <a:t>Large impedance</a:t>
            </a:r>
            <a:endParaRPr lang="ru-RU" altLang="ru-RU" sz="2400" b="1" dirty="0">
              <a:latin typeface="+mj-lt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36" y="2373989"/>
            <a:ext cx="3280410" cy="208026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616803"/>
              </p:ext>
            </p:extLst>
          </p:nvPr>
        </p:nvGraphicFramePr>
        <p:xfrm>
          <a:off x="4360847" y="3645504"/>
          <a:ext cx="3999172" cy="1981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52932">
                  <a:extLst>
                    <a:ext uri="{9D8B030D-6E8A-4147-A177-3AD203B41FA5}">
                      <a16:colId xmlns:a16="http://schemas.microsoft.com/office/drawing/2014/main" val="363511391"/>
                    </a:ext>
                  </a:extLst>
                </a:gridCol>
                <a:gridCol w="1146240">
                  <a:extLst>
                    <a:ext uri="{9D8B030D-6E8A-4147-A177-3AD203B41FA5}">
                      <a16:colId xmlns:a16="http://schemas.microsoft.com/office/drawing/2014/main" val="2697776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Bandwidth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2-4 GHz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453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Aperture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 mm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5916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Length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300 mm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443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Ring Shunt Impedance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 </a:t>
                      </a:r>
                      <a:r>
                        <a:rPr lang="el-GR" sz="2000" dirty="0" smtClean="0"/>
                        <a:t>Ω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716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Pickup Shunt Impedance</a:t>
                      </a:r>
                      <a:endParaRPr lang="ru-RU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144 </a:t>
                      </a:r>
                      <a:r>
                        <a:rPr lang="el-GR" sz="2000" dirty="0" smtClean="0"/>
                        <a:t>Ω</a:t>
                      </a:r>
                      <a:endParaRPr lang="ru-RU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70894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9078896" y="4537732"/>
            <a:ext cx="227490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dirty="0" smtClean="0">
                <a:latin typeface="Calibri" panose="020F0502020204030204" pitchFamily="34" charset="0"/>
              </a:rPr>
              <a:t>Structure of 16 rings</a:t>
            </a:r>
          </a:p>
          <a:p>
            <a:pPr algn="ctr" eaLnBrk="1" hangingPunct="1"/>
            <a:r>
              <a:rPr lang="en-US" altLang="ru-RU" dirty="0" smtClean="0">
                <a:latin typeface="Calibri" panose="020F0502020204030204" pitchFamily="34" charset="0"/>
              </a:rPr>
              <a:t>with combiner boards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1154097" y="4537733"/>
            <a:ext cx="22227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dirty="0" smtClean="0">
                <a:latin typeface="Calibri" panose="020F0502020204030204" pitchFamily="34" charset="0"/>
              </a:rPr>
              <a:t>Structure of one ring</a:t>
            </a:r>
            <a:endParaRPr lang="ru-RU" altLang="ru-RU" dirty="0">
              <a:latin typeface="Calibri" panose="020F050202020403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14958" y="1159335"/>
            <a:ext cx="2494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dk1"/>
                </a:solidFill>
                <a:ea typeface="Arial" charset="0"/>
              </a:rPr>
              <a:t>Ring Slot </a:t>
            </a:r>
            <a:r>
              <a:rPr lang="en-US" sz="2400" b="1" dirty="0" smtClean="0">
                <a:solidFill>
                  <a:schemeClr val="dk1"/>
                </a:solidFill>
                <a:ea typeface="Arial" charset="0"/>
              </a:rPr>
              <a:t>Couplers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39502" y="6077397"/>
            <a:ext cx="342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Quality control </a:t>
            </a:r>
            <a:r>
              <a:rPr lang="ru-RU" dirty="0" smtClean="0"/>
              <a:t>–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en-US" dirty="0" smtClean="0"/>
              <a:t>loop impedance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417708" y="6077397"/>
            <a:ext cx="2938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</a:t>
            </a:r>
            <a:r>
              <a:rPr lang="ru-RU" dirty="0" smtClean="0"/>
              <a:t> </a:t>
            </a:r>
            <a:r>
              <a:rPr lang="en-US" dirty="0" smtClean="0"/>
              <a:t>loops</a:t>
            </a:r>
            <a:r>
              <a:rPr lang="ru-RU" dirty="0" smtClean="0"/>
              <a:t> –</a:t>
            </a:r>
            <a:r>
              <a:rPr lang="en-US" dirty="0" smtClean="0"/>
              <a:t>&gt;</a:t>
            </a:r>
            <a:r>
              <a:rPr lang="ru-RU" dirty="0" smtClean="0"/>
              <a:t> </a:t>
            </a:r>
            <a:r>
              <a:rPr lang="en-US" dirty="0" smtClean="0"/>
              <a:t>electrical center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5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1" name="Рисунок 10" descr="foto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1" y="1308101"/>
            <a:ext cx="356552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4" name="TextBox 14"/>
          <p:cNvSpPr txBox="1">
            <a:spLocks noChangeArrowheads="1"/>
          </p:cNvSpPr>
          <p:nvPr/>
        </p:nvSpPr>
        <p:spPr bwMode="auto">
          <a:xfrm>
            <a:off x="2765314" y="6119867"/>
            <a:ext cx="232749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3366"/>
                </a:solidFill>
                <a:latin typeface="Calibri" panose="020F0502020204030204" pitchFamily="34" charset="0"/>
              </a:rPr>
              <a:t>Pick-up inside cryostat</a:t>
            </a:r>
            <a:endParaRPr lang="ru-RU" altLang="ru-RU" b="1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pic>
        <p:nvPicPr>
          <p:cNvPr id="83972" name="Рисунок 11" descr="IMG_03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9" y="1308101"/>
            <a:ext cx="3951287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TextBox 13"/>
          <p:cNvSpPr txBox="1">
            <a:spLocks noChangeArrowheads="1"/>
          </p:cNvSpPr>
          <p:nvPr/>
        </p:nvSpPr>
        <p:spPr bwMode="auto">
          <a:xfrm>
            <a:off x="6922600" y="4293421"/>
            <a:ext cx="25171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3366"/>
                </a:solidFill>
                <a:latin typeface="Calibri" panose="020F0502020204030204" pitchFamily="34" charset="0"/>
              </a:rPr>
              <a:t>Assembling of the kicker</a:t>
            </a:r>
            <a:endParaRPr lang="ru-RU" altLang="ru-RU" b="1" dirty="0">
              <a:solidFill>
                <a:srgbClr val="0033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55989" y="5067830"/>
            <a:ext cx="305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 this design it is hard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to achieve </a:t>
            </a:r>
            <a:r>
              <a:rPr lang="en-US" b="1" dirty="0" smtClean="0">
                <a:solidFill>
                  <a:srgbClr val="FF0000"/>
                </a:solidFill>
              </a:rPr>
              <a:t>ultra-high vacuum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947739" y="-4265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ru-RU" sz="4000" dirty="0" smtClean="0">
                <a:latin typeface="+mn-lt"/>
              </a:rPr>
              <a:t>Stochastic Cooling Experiment at </a:t>
            </a:r>
            <a:r>
              <a:rPr lang="en-US" altLang="ru-RU" sz="4000" dirty="0" err="1" smtClean="0">
                <a:latin typeface="+mn-lt"/>
              </a:rPr>
              <a:t>Nuclotron</a:t>
            </a:r>
            <a:endParaRPr lang="ru-RU" altLang="ru-RU" sz="4000" dirty="0">
              <a:latin typeface="+mn-lt"/>
            </a:endParaRPr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 err="1" smtClean="0"/>
              <a:t>Sozopol</a:t>
            </a:r>
            <a:r>
              <a:rPr lang="en-US" dirty="0" smtClean="0"/>
              <a:t>, 8-15 Sep 2018</a:t>
            </a:r>
            <a:endParaRPr lang="ru-RU" dirty="0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dirty="0" smtClean="0">
                <a:solidFill>
                  <a:srgbClr val="898989"/>
                </a:solidFill>
                <a:latin typeface="Calibri" panose="020F0502020204030204" pitchFamily="34" charset="0"/>
              </a:rPr>
              <a:t>6</a:t>
            </a:r>
            <a:endParaRPr lang="ru-RU" altLang="ru-RU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7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" y="1249680"/>
            <a:ext cx="4680000" cy="47038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400" y="1778403"/>
            <a:ext cx="7200000" cy="3381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2998" y="228888"/>
            <a:ext cx="82871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Possible Improvement of Pickup/Kicker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140960" y="5584197"/>
            <a:ext cx="68684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Separated structure with ceramic vacuum chamber inside rings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 rot="2700000">
            <a:off x="751840" y="2042160"/>
            <a:ext cx="762000" cy="5181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 rot="2700000">
            <a:off x="3373120" y="4632960"/>
            <a:ext cx="762000" cy="5181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 rot="8100000">
            <a:off x="3375162" y="2044492"/>
            <a:ext cx="762000" cy="5181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8100000">
            <a:off x="751840" y="4632960"/>
            <a:ext cx="762000" cy="5181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58495-09E5-4C18-9706-40B086112CC5}" type="slidenum">
              <a:rPr lang="ru-RU" smtClean="0"/>
              <a:t>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Sozopol, 8-15 Sep 2018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8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589</Words>
  <Application>Microsoft Office PowerPoint</Application>
  <PresentationFormat>Широкоэкранный</PresentationFormat>
  <Paragraphs>156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Times New Roman</vt:lpstr>
      <vt:lpstr>Wingdings</vt:lpstr>
      <vt:lpstr>Тема Office</vt:lpstr>
      <vt:lpstr>Test Bench for the NICA Stochastic Cooling Elements</vt:lpstr>
      <vt:lpstr>Nuclotron-based Ion Collider fAcility</vt:lpstr>
      <vt:lpstr>Stochastic cooling</vt:lpstr>
      <vt:lpstr>How many equipment units do we need?</vt:lpstr>
      <vt:lpstr>Why do we need a test bench?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Kicker SWR</vt:lpstr>
      <vt:lpstr>Amplifiers</vt:lpstr>
      <vt:lpstr>Amplifiers</vt:lpstr>
      <vt:lpstr>Презентация PowerPoint</vt:lpstr>
      <vt:lpstr>Summary</vt:lpstr>
      <vt:lpstr>Презентация PowerPoint</vt:lpstr>
      <vt:lpstr>BTF Measurements from the Run 2018</vt:lpstr>
      <vt:lpstr>Disadvantages of Actual Pickup/Kicker Structure</vt:lpstr>
      <vt:lpstr>Advantages of new Pickup/Kicker Structures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Bench for the NICA Stochastic Cooling</dc:title>
  <dc:creator>Ivan Gorelyshev</dc:creator>
  <cp:lastModifiedBy>Ivan Gorelyshev</cp:lastModifiedBy>
  <cp:revision>50</cp:revision>
  <dcterms:created xsi:type="dcterms:W3CDTF">2018-09-07T07:24:35Z</dcterms:created>
  <dcterms:modified xsi:type="dcterms:W3CDTF">2018-09-14T06:22:41Z</dcterms:modified>
</cp:coreProperties>
</file>