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61" r:id="rId4"/>
    <p:sldId id="263" r:id="rId5"/>
    <p:sldId id="282" r:id="rId6"/>
    <p:sldId id="262" r:id="rId7"/>
    <p:sldId id="274" r:id="rId8"/>
    <p:sldId id="284" r:id="rId9"/>
    <p:sldId id="265" r:id="rId10"/>
    <p:sldId id="264" r:id="rId11"/>
    <p:sldId id="266" r:id="rId12"/>
    <p:sldId id="267" r:id="rId13"/>
    <p:sldId id="269" r:id="rId14"/>
    <p:sldId id="270" r:id="rId15"/>
    <p:sldId id="285" r:id="rId16"/>
    <p:sldId id="286" r:id="rId17"/>
    <p:sldId id="271" r:id="rId18"/>
    <p:sldId id="257" r:id="rId19"/>
    <p:sldId id="258" r:id="rId20"/>
    <p:sldId id="259" r:id="rId21"/>
    <p:sldId id="260" r:id="rId22"/>
    <p:sldId id="268" r:id="rId23"/>
    <p:sldId id="275" r:id="rId24"/>
    <p:sldId id="297" r:id="rId25"/>
    <p:sldId id="278" r:id="rId26"/>
    <p:sldId id="292" r:id="rId27"/>
    <p:sldId id="294" r:id="rId28"/>
    <p:sldId id="293" r:id="rId29"/>
    <p:sldId id="288" r:id="rId30"/>
    <p:sldId id="296" r:id="rId31"/>
    <p:sldId id="272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46" y="67"/>
      </p:cViewPr>
      <p:guideLst>
        <p:guide orient="horz" pos="216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50-200\gorbe\win\work\&#1042;&#1054;&#1051;&#1050;&#1054;&#1042;\MAK2017\Diagnostics\pick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50-200\gorbe\win\work\&#1042;&#1054;&#1051;&#1050;&#1054;&#1042;\MAK2017\Diagnostics\pick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93285214348206"/>
          <c:y val="6.5289442986293383E-2"/>
          <c:w val="0.68578477690288719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v>Sum</c:v>
          </c:tx>
          <c:marker>
            <c:symbol val="none"/>
          </c:marker>
          <c:val>
            <c:numRef>
              <c:f>Sheet1!$E$1:$E$33</c:f>
              <c:numCache>
                <c:formatCode>\О\с\н\о\в\н\о\й</c:formatCode>
                <c:ptCount val="33"/>
                <c:pt idx="0">
                  <c:v>700</c:v>
                </c:pt>
                <c:pt idx="1">
                  <c:v>688</c:v>
                </c:pt>
                <c:pt idx="2">
                  <c:v>614</c:v>
                </c:pt>
                <c:pt idx="3">
                  <c:v>582</c:v>
                </c:pt>
                <c:pt idx="4">
                  <c:v>562</c:v>
                </c:pt>
                <c:pt idx="5">
                  <c:v>552</c:v>
                </c:pt>
                <c:pt idx="6">
                  <c:v>540</c:v>
                </c:pt>
                <c:pt idx="7">
                  <c:v>532</c:v>
                </c:pt>
                <c:pt idx="8">
                  <c:v>528</c:v>
                </c:pt>
                <c:pt idx="9">
                  <c:v>528</c:v>
                </c:pt>
                <c:pt idx="10">
                  <c:v>524</c:v>
                </c:pt>
                <c:pt idx="11">
                  <c:v>524</c:v>
                </c:pt>
                <c:pt idx="12">
                  <c:v>522</c:v>
                </c:pt>
                <c:pt idx="13">
                  <c:v>522</c:v>
                </c:pt>
                <c:pt idx="14">
                  <c:v>520</c:v>
                </c:pt>
                <c:pt idx="15">
                  <c:v>522</c:v>
                </c:pt>
                <c:pt idx="16">
                  <c:v>522</c:v>
                </c:pt>
                <c:pt idx="17">
                  <c:v>522</c:v>
                </c:pt>
                <c:pt idx="18">
                  <c:v>524</c:v>
                </c:pt>
                <c:pt idx="19">
                  <c:v>524</c:v>
                </c:pt>
                <c:pt idx="20">
                  <c:v>526</c:v>
                </c:pt>
                <c:pt idx="21">
                  <c:v>528</c:v>
                </c:pt>
                <c:pt idx="22">
                  <c:v>532</c:v>
                </c:pt>
                <c:pt idx="23">
                  <c:v>534</c:v>
                </c:pt>
                <c:pt idx="24">
                  <c:v>538</c:v>
                </c:pt>
                <c:pt idx="25">
                  <c:v>544</c:v>
                </c:pt>
                <c:pt idx="26">
                  <c:v>548</c:v>
                </c:pt>
                <c:pt idx="27">
                  <c:v>560</c:v>
                </c:pt>
                <c:pt idx="28">
                  <c:v>572</c:v>
                </c:pt>
                <c:pt idx="29">
                  <c:v>594</c:v>
                </c:pt>
                <c:pt idx="30">
                  <c:v>630</c:v>
                </c:pt>
                <c:pt idx="31">
                  <c:v>700</c:v>
                </c:pt>
                <c:pt idx="32">
                  <c:v>928</c:v>
                </c:pt>
              </c:numCache>
            </c:numRef>
          </c:val>
          <c:smooth val="0"/>
        </c:ser>
        <c:ser>
          <c:idx val="1"/>
          <c:order val="1"/>
          <c:tx>
            <c:v>Delta</c:v>
          </c:tx>
          <c:marker>
            <c:symbol val="none"/>
          </c:marker>
          <c:val>
            <c:numRef>
              <c:f>Sheet1!$F$1:$F$33</c:f>
              <c:numCache>
                <c:formatCode>\О\с\н\о\в\н\о\й</c:formatCode>
                <c:ptCount val="33"/>
                <c:pt idx="0">
                  <c:v>344</c:v>
                </c:pt>
                <c:pt idx="1">
                  <c:v>332</c:v>
                </c:pt>
                <c:pt idx="2">
                  <c:v>278</c:v>
                </c:pt>
                <c:pt idx="3">
                  <c:v>242</c:v>
                </c:pt>
                <c:pt idx="4">
                  <c:v>214</c:v>
                </c:pt>
                <c:pt idx="5">
                  <c:v>192</c:v>
                </c:pt>
                <c:pt idx="6">
                  <c:v>168</c:v>
                </c:pt>
                <c:pt idx="7">
                  <c:v>148</c:v>
                </c:pt>
                <c:pt idx="8">
                  <c:v>128</c:v>
                </c:pt>
                <c:pt idx="9">
                  <c:v>108</c:v>
                </c:pt>
                <c:pt idx="10">
                  <c:v>92</c:v>
                </c:pt>
                <c:pt idx="11">
                  <c:v>72</c:v>
                </c:pt>
                <c:pt idx="12">
                  <c:v>54</c:v>
                </c:pt>
                <c:pt idx="13">
                  <c:v>38</c:v>
                </c:pt>
                <c:pt idx="14">
                  <c:v>20</c:v>
                </c:pt>
                <c:pt idx="15">
                  <c:v>6</c:v>
                </c:pt>
                <c:pt idx="16">
                  <c:v>-14</c:v>
                </c:pt>
                <c:pt idx="17">
                  <c:v>-34</c:v>
                </c:pt>
                <c:pt idx="18">
                  <c:v>-52</c:v>
                </c:pt>
                <c:pt idx="19">
                  <c:v>-68</c:v>
                </c:pt>
                <c:pt idx="20">
                  <c:v>-86</c:v>
                </c:pt>
                <c:pt idx="21">
                  <c:v>-104</c:v>
                </c:pt>
                <c:pt idx="22">
                  <c:v>-120</c:v>
                </c:pt>
                <c:pt idx="23">
                  <c:v>-138</c:v>
                </c:pt>
                <c:pt idx="24">
                  <c:v>-158</c:v>
                </c:pt>
                <c:pt idx="25">
                  <c:v>-176</c:v>
                </c:pt>
                <c:pt idx="26">
                  <c:v>-196</c:v>
                </c:pt>
                <c:pt idx="27">
                  <c:v>-216</c:v>
                </c:pt>
                <c:pt idx="28">
                  <c:v>-240</c:v>
                </c:pt>
                <c:pt idx="29">
                  <c:v>-266</c:v>
                </c:pt>
                <c:pt idx="30">
                  <c:v>-302</c:v>
                </c:pt>
                <c:pt idx="31">
                  <c:v>-360</c:v>
                </c:pt>
                <c:pt idx="32">
                  <c:v>-504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10848"/>
        <c:axId val="190912384"/>
      </c:lineChart>
      <c:catAx>
        <c:axId val="190910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0912384"/>
        <c:crosses val="autoZero"/>
        <c:auto val="1"/>
        <c:lblAlgn val="ctr"/>
        <c:lblOffset val="100"/>
        <c:noMultiLvlLbl val="0"/>
      </c:catAx>
      <c:valAx>
        <c:axId val="190912384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crossAx val="190910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4610673665792"/>
          <c:y val="7.4548702245552628E-2"/>
          <c:w val="0.69852077865266837"/>
          <c:h val="0.89719889180519097"/>
        </c:manualLayout>
      </c:layout>
      <c:lineChart>
        <c:grouping val="standard"/>
        <c:varyColors val="0"/>
        <c:ser>
          <c:idx val="0"/>
          <c:order val="0"/>
          <c:tx>
            <c:v>Normalized</c:v>
          </c:tx>
          <c:marker>
            <c:symbol val="none"/>
          </c:marker>
          <c:val>
            <c:numRef>
              <c:f>Sheet1!$G$1:$G$33</c:f>
              <c:numCache>
                <c:formatCode>\О\с\н\о\в\н\о\й</c:formatCode>
                <c:ptCount val="33"/>
                <c:pt idx="0">
                  <c:v>0.49142857142857144</c:v>
                </c:pt>
                <c:pt idx="1">
                  <c:v>0.48255813953488375</c:v>
                </c:pt>
                <c:pt idx="2">
                  <c:v>0.45276872964169379</c:v>
                </c:pt>
                <c:pt idx="3">
                  <c:v>0.41580756013745707</c:v>
                </c:pt>
                <c:pt idx="4">
                  <c:v>0.38078291814946619</c:v>
                </c:pt>
                <c:pt idx="5">
                  <c:v>0.34782608695652173</c:v>
                </c:pt>
                <c:pt idx="6">
                  <c:v>0.31111111111111112</c:v>
                </c:pt>
                <c:pt idx="7">
                  <c:v>0.2781954887218045</c:v>
                </c:pt>
                <c:pt idx="8">
                  <c:v>0.24242424242424243</c:v>
                </c:pt>
                <c:pt idx="9">
                  <c:v>0.20454545454545456</c:v>
                </c:pt>
                <c:pt idx="10">
                  <c:v>0.17557251908396945</c:v>
                </c:pt>
                <c:pt idx="11">
                  <c:v>0.13740458015267176</c:v>
                </c:pt>
                <c:pt idx="12">
                  <c:v>0.10344827586206896</c:v>
                </c:pt>
                <c:pt idx="13">
                  <c:v>7.2796934865900387E-2</c:v>
                </c:pt>
                <c:pt idx="14">
                  <c:v>3.8461538461538464E-2</c:v>
                </c:pt>
                <c:pt idx="15">
                  <c:v>1.1494252873563218E-2</c:v>
                </c:pt>
                <c:pt idx="16">
                  <c:v>-2.681992337164751E-2</c:v>
                </c:pt>
                <c:pt idx="17">
                  <c:v>-6.5134099616858232E-2</c:v>
                </c:pt>
                <c:pt idx="18">
                  <c:v>-9.9236641221374045E-2</c:v>
                </c:pt>
                <c:pt idx="19">
                  <c:v>-0.12977099236641221</c:v>
                </c:pt>
                <c:pt idx="20">
                  <c:v>-0.1634980988593156</c:v>
                </c:pt>
                <c:pt idx="21">
                  <c:v>-0.19696969696969696</c:v>
                </c:pt>
                <c:pt idx="22">
                  <c:v>-0.22556390977443608</c:v>
                </c:pt>
                <c:pt idx="23">
                  <c:v>-0.25842696629213485</c:v>
                </c:pt>
                <c:pt idx="24">
                  <c:v>-0.29368029739776952</c:v>
                </c:pt>
                <c:pt idx="25">
                  <c:v>-0.3235294117647059</c:v>
                </c:pt>
                <c:pt idx="26">
                  <c:v>-0.35766423357664234</c:v>
                </c:pt>
                <c:pt idx="27">
                  <c:v>-0.38571428571428573</c:v>
                </c:pt>
                <c:pt idx="28">
                  <c:v>-0.41958041958041958</c:v>
                </c:pt>
                <c:pt idx="29">
                  <c:v>-0.44781144781144783</c:v>
                </c:pt>
                <c:pt idx="30">
                  <c:v>-0.47936507936507938</c:v>
                </c:pt>
                <c:pt idx="31">
                  <c:v>-0.51428571428571423</c:v>
                </c:pt>
                <c:pt idx="32">
                  <c:v>-0.5431034482758621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941440"/>
        <c:axId val="190963712"/>
      </c:lineChart>
      <c:catAx>
        <c:axId val="190941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0963712"/>
        <c:crosses val="autoZero"/>
        <c:auto val="1"/>
        <c:lblAlgn val="ctr"/>
        <c:lblOffset val="100"/>
        <c:noMultiLvlLbl val="0"/>
      </c:catAx>
      <c:valAx>
        <c:axId val="190963712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crossAx val="1909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79155730533696"/>
          <c:y val="0.43453847989281058"/>
          <c:w val="0.24043066491688539"/>
          <c:h val="8.430262650735091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7C3E1-6440-4EF9-AA1A-4A53A3C7081C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E72F-8B4F-4BC9-A60E-FCCD4C73F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0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4101-C60C-4865-820B-0E46CD1B7DB9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FF3E-4B22-4ED9-9243-9862F5107D62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0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56A9-16C6-455A-A38B-1A82500F1F3D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5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7149-B8A1-4AEB-A239-6D0A38290AE9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16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67C50B-7E6D-45BB-BCEC-23150BABE678}" type="datetime1">
              <a:rPr lang="ru-RU" smtClean="0">
                <a:solidFill>
                  <a:prstClr val="black"/>
                </a:solidFill>
              </a:rPr>
              <a:t>10.09.2018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45324"/>
            <a:ext cx="2895600" cy="3761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5DB1D0-59AD-45C2-B7A9-089F309A4246}" type="datetime1">
              <a:rPr lang="ru-RU" smtClean="0">
                <a:solidFill>
                  <a:prstClr val="black"/>
                </a:solidFill>
              </a:rPr>
              <a:t>10.09.2018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E242-796C-46BC-A28C-7713C67688D8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1ED8-A231-42AE-8DBA-FAEC01744016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3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0DFA-85C1-444F-B1E2-C820B189F3F1}" type="datetime1">
              <a:rPr lang="ru-RU" smtClean="0"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EE3D-88CD-43BC-81C9-52749850CA49}" type="datetime1">
              <a:rPr lang="ru-RU" smtClean="0"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D7CE-91F4-4007-8FB0-C64056433BFA}" type="datetime1">
              <a:rPr lang="ru-RU" smtClean="0"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6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0B34-09B4-4129-8766-7C1CF26CC356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3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770E-D953-44C9-8A83-2F804FAF6528}" type="datetime1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8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7E3C-B22E-4308-A9F0-59D3F0FFE447}" type="datetime1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68F8-29F1-4FD4-8D76-3462D6957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Sozopol 2018, E. Gorbachev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>
                <a:solidFill>
                  <a:srgbClr val="4E67C8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beam position measurement system of Booster NICA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E. Gorbachev</a:t>
            </a:r>
            <a:r>
              <a:rPr lang="en-US" sz="2800" dirty="0" smtClean="0"/>
              <a:t>, D. </a:t>
            </a:r>
            <a:r>
              <a:rPr lang="en-US" sz="2800" dirty="0" err="1" smtClean="0"/>
              <a:t>Monakhov</a:t>
            </a:r>
            <a:r>
              <a:rPr lang="en-US" sz="2800" dirty="0" smtClean="0"/>
              <a:t>, </a:t>
            </a:r>
            <a:r>
              <a:rPr lang="en-US" sz="2800" dirty="0" err="1" smtClean="0"/>
              <a:t>H.Nazlev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S. Romanov, V. </a:t>
            </a:r>
            <a:r>
              <a:rPr lang="en-US" sz="2800" dirty="0" err="1" smtClean="0"/>
              <a:t>Volkov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14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Libera</a:t>
            </a:r>
            <a:r>
              <a:rPr lang="en-US" sz="3200" dirty="0" smtClean="0"/>
              <a:t> Hadron Specifications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890" y="1772816"/>
            <a:ext cx="40068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Specifications: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16 </a:t>
            </a:r>
            <a:r>
              <a:rPr lang="en-US" sz="2000" dirty="0"/>
              <a:t>input channels (4 per module)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16 bit ADC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250MS/s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55 MHz input frequency range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6</a:t>
            </a:r>
            <a:r>
              <a:rPr lang="en-US" sz="2000" dirty="0" smtClean="0"/>
              <a:t>.5Gbps Rocket I/O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4GB memory per module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266" y="4149080"/>
            <a:ext cx="7973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Data paths: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Broadband data (ADC@250MHz) -270MS (&gt;1s of data), 4 channels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Bunch-by-bunch data – 270MS (&gt;66s of data @1MHz bunch rep rate)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Synthetic beam position data – user defined decimation with averaging</a:t>
            </a:r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Slow data stream (10 S/s)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 smtClean="0"/>
              <a:t>Fast data stream (10kS/s)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001324"/>
            <a:ext cx="4006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Output data: </a:t>
            </a:r>
          </a:p>
          <a:p>
            <a:pPr marL="284400" indent="-284400">
              <a:buFont typeface="Courier New" pitchFamily="49" charset="0"/>
              <a:buChar char="o"/>
            </a:pPr>
            <a:r>
              <a:rPr lang="en-US" sz="2000" dirty="0" smtClean="0"/>
              <a:t>Raw(A,B,C,D)</a:t>
            </a:r>
          </a:p>
          <a:p>
            <a:pPr marL="284400" indent="-284400">
              <a:buFont typeface="Courier New" pitchFamily="49" charset="0"/>
              <a:buChar char="o"/>
            </a:pPr>
            <a:r>
              <a:rPr lang="en-US" sz="2000" dirty="0"/>
              <a:t>C</a:t>
            </a:r>
            <a:r>
              <a:rPr lang="en-US" sz="2000" dirty="0" smtClean="0"/>
              <a:t>alculated beam position (X,Y)</a:t>
            </a:r>
          </a:p>
          <a:p>
            <a:pPr marL="284400" indent="-284400">
              <a:buFont typeface="Courier New" pitchFamily="49" charset="0"/>
              <a:buChar char="o"/>
            </a:pPr>
            <a:r>
              <a:rPr lang="en-US" sz="2000" dirty="0" smtClean="0"/>
              <a:t>Charge(SUM)</a:t>
            </a:r>
          </a:p>
          <a:p>
            <a:pPr marL="284400" indent="-284400">
              <a:buFont typeface="Courier New" pitchFamily="49" charset="0"/>
              <a:buChar char="o"/>
            </a:pPr>
            <a:r>
              <a:rPr lang="en-US" sz="2000" dirty="0" smtClean="0"/>
              <a:t>FFT, FFT peak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signals processing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678" y="1124744"/>
            <a:ext cx="8676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external preamplifier mounted </a:t>
            </a:r>
            <a:r>
              <a:rPr lang="en-US" sz="2000" dirty="0" smtClean="0"/>
              <a:t>close to </a:t>
            </a:r>
            <a:r>
              <a:rPr lang="en-US" sz="2000" dirty="0"/>
              <a:t>the </a:t>
            </a:r>
            <a:r>
              <a:rPr lang="en-US" sz="2000" dirty="0" smtClean="0"/>
              <a:t>BPM is </a:t>
            </a:r>
            <a:r>
              <a:rPr lang="en-US" sz="2000" dirty="0"/>
              <a:t>in charged to provide</a:t>
            </a:r>
            <a:br>
              <a:rPr lang="en-US" sz="2000" dirty="0"/>
            </a:br>
            <a:r>
              <a:rPr lang="en-US" sz="2000" dirty="0"/>
              <a:t>high intensity and low noise signals </a:t>
            </a:r>
            <a:r>
              <a:rPr lang="en-US" sz="2000" dirty="0" smtClean="0"/>
              <a:t>to the </a:t>
            </a:r>
            <a:r>
              <a:rPr lang="en-US" sz="2000" dirty="0" err="1"/>
              <a:t>Libera</a:t>
            </a:r>
            <a:r>
              <a:rPr lang="en-US" sz="2000" dirty="0"/>
              <a:t> Hadron unit. A huge 110 dB</a:t>
            </a:r>
            <a:br>
              <a:rPr lang="en-US" sz="2000" dirty="0"/>
            </a:br>
            <a:r>
              <a:rPr lang="en-US" sz="2000" dirty="0"/>
              <a:t>beam dynamic can be coupled with </a:t>
            </a:r>
            <a:r>
              <a:rPr lang="en-US" sz="2000" dirty="0" smtClean="0"/>
              <a:t>the Amplifier </a:t>
            </a:r>
            <a:r>
              <a:rPr lang="en-US" sz="2000" dirty="0"/>
              <a:t>110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10" y="3320988"/>
            <a:ext cx="5760132" cy="283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" y="3437728"/>
            <a:ext cx="2988331" cy="12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" y="4850954"/>
            <a:ext cx="2919892" cy="11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9678" y="2218800"/>
            <a:ext cx="8044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Supported gain ranges: 60, 50, 40, 30, 20, 10, 0, -10, -20, -30, -40 and -50 </a:t>
            </a:r>
            <a:r>
              <a:rPr lang="en-US" dirty="0" smtClean="0"/>
              <a:t>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Gain </a:t>
            </a:r>
            <a:r>
              <a:rPr lang="en-US" dirty="0"/>
              <a:t>error between channels: ±0.1 </a:t>
            </a:r>
            <a:r>
              <a:rPr lang="en-US" dirty="0" smtClean="0"/>
              <a:t>dB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Gain switching time: &lt;1 </a:t>
            </a:r>
            <a:r>
              <a:rPr lang="en-US" dirty="0" smtClean="0"/>
              <a:t>us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50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signals processing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388796"/>
            <a:ext cx="68047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Bunch-by-bunch algorithm, detection for “shoe-box” sensor</a:t>
            </a:r>
            <a:r>
              <a:rPr lang="en-GB" dirty="0" smtClean="0"/>
              <a:t>: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Bunch detection.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Processing </a:t>
            </a:r>
            <a:r>
              <a:rPr lang="en-GB" dirty="0"/>
              <a:t>window </a:t>
            </a:r>
            <a:r>
              <a:rPr lang="en-GB" dirty="0" smtClean="0"/>
              <a:t>calculation.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Baseline </a:t>
            </a:r>
            <a:r>
              <a:rPr lang="en-GB" dirty="0"/>
              <a:t>restorer </a:t>
            </a:r>
            <a:r>
              <a:rPr lang="en-GB" dirty="0" smtClean="0"/>
              <a:t>(shoe-box).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Energy calculation.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Position calculation.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Output </a:t>
            </a:r>
            <a:r>
              <a:rPr lang="en-GB" dirty="0"/>
              <a:t>data rate = Bunch-by-bunch (varying</a:t>
            </a:r>
            <a:r>
              <a:rPr lang="en-GB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117527" cy="33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131559"/>
            <a:ext cx="4233285" cy="26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37" y="4894357"/>
            <a:ext cx="1651832" cy="9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signals processing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638620" cy="2837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4293096"/>
            <a:ext cx="5616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Timed BBB algorithm: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Bunch position synchronized with external RF clock.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RF clock can be delayed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Signal energy calculated in the gated region.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56" y="3385153"/>
            <a:ext cx="1656184" cy="9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1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signals processing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953089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narrow-band analysis is a </a:t>
            </a:r>
            <a:r>
              <a:rPr lang="en-US" dirty="0" err="1" smtClean="0"/>
              <a:t>superheterodyne</a:t>
            </a:r>
            <a:r>
              <a:rPr lang="en-US" dirty="0" smtClean="0"/>
              <a:t> </a:t>
            </a:r>
            <a:r>
              <a:rPr lang="en-US" dirty="0"/>
              <a:t>SDR receiver. The algorithm is intended </a:t>
            </a:r>
            <a:r>
              <a:rPr lang="en-US" dirty="0" smtClean="0"/>
              <a:t>for processing </a:t>
            </a:r>
            <a:r>
              <a:rPr lang="en-US" dirty="0"/>
              <a:t>extremely low signals where individual bunches can not be detected. Four ADC signals are</a:t>
            </a:r>
            <a:br>
              <a:rPr lang="en-US" dirty="0"/>
            </a:br>
            <a:r>
              <a:rPr lang="en-US" dirty="0"/>
              <a:t>mixed to </a:t>
            </a:r>
            <a:r>
              <a:rPr lang="en-US" dirty="0" err="1"/>
              <a:t>f</a:t>
            </a:r>
            <a:r>
              <a:rPr lang="en-US" baseline="-25000" dirty="0" err="1"/>
              <a:t>IF</a:t>
            </a:r>
            <a:r>
              <a:rPr lang="en-US" dirty="0"/>
              <a:t> with the DCO locked to external #RF signal using ADPLL 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SDR receiver.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Three filters enabling different output data bandwidths can be selected </a:t>
            </a:r>
            <a:r>
              <a:rPr lang="en-US" dirty="0" smtClean="0"/>
              <a:t>in the </a:t>
            </a:r>
            <a:r>
              <a:rPr lang="en-US" dirty="0"/>
              <a:t>DSP </a:t>
            </a:r>
            <a:r>
              <a:rPr lang="en-US" dirty="0" err="1"/>
              <a:t>nba</a:t>
            </a:r>
            <a:r>
              <a:rPr lang="en-US" dirty="0"/>
              <a:t> block: iir0 – 1 </a:t>
            </a:r>
            <a:r>
              <a:rPr lang="en-US" dirty="0" smtClean="0"/>
              <a:t>kHz, iir1 </a:t>
            </a:r>
            <a:r>
              <a:rPr lang="en-US" dirty="0"/>
              <a:t>– 2 kHz, iir2 – 5 kHz.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Output </a:t>
            </a:r>
            <a:r>
              <a:rPr lang="en-US" dirty="0"/>
              <a:t>data rate = 50 kHz (fixed</a:t>
            </a:r>
            <a:r>
              <a:rPr lang="en-US" dirty="0" smtClean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645521" cy="25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2124" y="364502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Narrow-Band Analysis “</a:t>
            </a:r>
            <a:r>
              <a:rPr lang="en-GB" b="1" dirty="0" err="1"/>
              <a:t>nba</a:t>
            </a:r>
            <a:r>
              <a:rPr lang="en-GB" b="1" dirty="0" smtClean="0"/>
              <a:t>”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5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#Start, #stop and #postmortem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300" y="2616001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EVRX module supports both electrical and optical event based synchronization.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#START and #STOP events relate to the instrument observation interval. The Observation cycles </a:t>
            </a:r>
            <a:r>
              <a:rPr lang="en-US" dirty="0" smtClean="0"/>
              <a:t>can be </a:t>
            </a:r>
            <a:r>
              <a:rPr lang="en-US" dirty="0"/>
              <a:t>selected as being one-shot or repeatable. The #PM event can occur anytime. The Observation intervals</a:t>
            </a:r>
            <a:br>
              <a:rPr lang="en-US" dirty="0"/>
            </a:b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Raw </a:t>
            </a:r>
            <a:r>
              <a:rPr lang="en-US" dirty="0"/>
              <a:t>ADC data storing: 2 GB ADC </a:t>
            </a:r>
            <a:r>
              <a:rPr lang="en-US" dirty="0" smtClean="0"/>
              <a:t>buffer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Bunch-by-bunch </a:t>
            </a:r>
            <a:r>
              <a:rPr lang="en-US" dirty="0"/>
              <a:t>data storing: 2 GB Bunch-by-bunch </a:t>
            </a:r>
            <a:r>
              <a:rPr lang="en-US" dirty="0" smtClean="0"/>
              <a:t>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Following </a:t>
            </a:r>
            <a:r>
              <a:rPr lang="en-US" dirty="0"/>
              <a:t>events affect observation cycle</a:t>
            </a:r>
            <a:r>
              <a:rPr lang="en-US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</a:t>
            </a:r>
            <a:r>
              <a:rPr lang="en-US" dirty="0"/>
              <a:t>START (T2 trigger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</a:t>
            </a:r>
            <a:r>
              <a:rPr lang="en-US" dirty="0"/>
              <a:t>STOP (T2 trigger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</a:t>
            </a:r>
            <a:r>
              <a:rPr lang="en-US" dirty="0"/>
              <a:t>PM (T1 trigger)</a:t>
            </a:r>
            <a:br>
              <a:rPr lang="en-US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0" y="1070901"/>
            <a:ext cx="4731047" cy="132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9776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</a:rPr>
              <a:t>BPM signals processing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06" y="1556792"/>
            <a:ext cx="4415562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365" y="1143000"/>
            <a:ext cx="4417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Different impedance matching schemes: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no matching (signal distorted).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buffer amplifier (S/N is affected).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/>
              <a:t>matching transformer (signal amplitude is affected).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43475" y="4797152"/>
            <a:ext cx="3059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 with 6:1 transformer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 b="-5069"/>
          <a:stretch/>
        </p:blipFill>
        <p:spPr>
          <a:xfrm>
            <a:off x="71500" y="5292000"/>
            <a:ext cx="6425942" cy="1238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5625244"/>
            <a:ext cx="609601" cy="7284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3913"/>
            <a:ext cx="3769534" cy="25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Booster beam parameters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65476"/>
              </p:ext>
            </p:extLst>
          </p:nvPr>
        </p:nvGraphicFramePr>
        <p:xfrm>
          <a:off x="457200" y="126876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</a:t>
                      </a:r>
                      <a:r>
                        <a:rPr lang="en-US" baseline="30000" dirty="0" smtClean="0"/>
                        <a:t>31+</a:t>
                      </a:r>
                      <a:endParaRPr lang="ru-RU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</a:t>
                      </a:r>
                      <a:r>
                        <a:rPr lang="en-US" baseline="0" dirty="0" smtClean="0"/>
                        <a:t> intensity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2·10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Energy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r>
                        <a:rPr lang="en-US" baseline="0" dirty="0" smtClean="0"/>
                        <a:t> MeV/n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Extraction Energy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 MeV/n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Harmonics number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(after injection) / 1 (after cooling)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60317"/>
            <a:ext cx="4702287" cy="22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5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RF parameters (1 stage)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102287"/>
              </p:ext>
            </p:extLst>
          </p:nvPr>
        </p:nvGraphicFramePr>
        <p:xfrm>
          <a:off x="179512" y="1268760"/>
          <a:ext cx="87849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1"/>
                <a:gridCol w="1317746"/>
                <a:gridCol w="1390955"/>
                <a:gridCol w="1390955"/>
                <a:gridCol w="1345914"/>
                <a:gridCol w="143599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I.5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Time,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0,0/0,05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0,05/0.1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0,1/0,4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0,4/0,45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0,45/0,475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B,</a:t>
                      </a:r>
                      <a:r>
                        <a:rPr lang="en-US" baseline="0" dirty="0" smtClean="0"/>
                        <a:t> 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0,117/0,117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0,117/0,147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0,147/0,507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0,507/0,537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0,537/0,537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RF frequency,</a:t>
                      </a:r>
                      <a:r>
                        <a:rPr lang="en-US" baseline="0" dirty="0" smtClean="0"/>
                        <a:t> kHz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587/587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587/736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736/2401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2401/2526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2526/2526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Bunches number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5/0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RMS, 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-/5,3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5,3/3,75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3,75/3,64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3,64/5,6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5,6/-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Sync.</a:t>
                      </a:r>
                      <a:r>
                        <a:rPr lang="en-US" baseline="0" dirty="0" smtClean="0"/>
                        <a:t> Phase, deg.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21/22,6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22,6/0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current,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1,16/3,68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3,68/6,54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6,54/21,9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21,9/15,0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15,0/5,0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3074640" cy="185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6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RF parameters (2 stage)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3064"/>
              </p:ext>
            </p:extLst>
          </p:nvPr>
        </p:nvGraphicFramePr>
        <p:xfrm>
          <a:off x="755576" y="1268760"/>
          <a:ext cx="76328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898"/>
                <a:gridCol w="1316872"/>
                <a:gridCol w="1332582"/>
                <a:gridCol w="1498321"/>
                <a:gridCol w="158417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II.4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Time,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0,0/0,05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0,05/0,1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0,1/1,1025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1,1025/1,1525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B,</a:t>
                      </a:r>
                      <a:r>
                        <a:rPr lang="en-US" baseline="0" dirty="0" smtClean="0"/>
                        <a:t> 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0,537/0,537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0,537/0,567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0,567/1,77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1,77/1,80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frequency,</a:t>
                      </a:r>
                      <a:r>
                        <a:rPr lang="en-US" baseline="0" dirty="0" smtClean="0"/>
                        <a:t> kHz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505,2/505,2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505,2/529,5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529,5/1110,2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1110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2/1117,4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Bunches number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RMS, 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-/20,6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20,6/13,78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13,78/11,16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11,16/20,94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Sync.</a:t>
                      </a:r>
                      <a:r>
                        <a:rPr lang="en-US" baseline="0" dirty="0" smtClean="0"/>
                        <a:t> Phase, deg.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0,0/0,0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0/31,2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31,2/42,1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42,1</a:t>
                      </a:r>
                      <a:r>
                        <a:rPr lang="ru-RU" dirty="0" smtClean="0"/>
                        <a:t>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current,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5,0/20,5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20,5/32,1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32,1/83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83/44,6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4195440" cy="18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226" y="4509120"/>
            <a:ext cx="4255278" cy="183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systems	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based on Beam Position Monitors (BPM), which are beam detectors located along the accelerator: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Beam Position Monitor - Beam pickup with read-out electronics.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4 or more BPMs per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oscillation period, typically located near each quadruple magnet.</a:t>
            </a:r>
          </a:p>
          <a:p>
            <a:r>
              <a:rPr lang="en-US" sz="2000" dirty="0" smtClean="0"/>
              <a:t>deliver beam orbit information: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Non-destructive monitoring based on the EM-field of the passing beam.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turn-by-turn, bunch-by-bunch, or averaged over many turns</a:t>
            </a:r>
          </a:p>
          <a:p>
            <a:r>
              <a:rPr lang="en-US" sz="2000" dirty="0" smtClean="0"/>
              <a:t>are a powerful beam diagnostics tool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Machine commissioning, characterization of the beam optics, measurement of beam parameters, trouble-shooting </a:t>
            </a:r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BPM acquisition parameters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12058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II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</a:t>
                      </a:r>
                      <a:r>
                        <a:rPr lang="en-US" baseline="0" dirty="0" smtClean="0"/>
                        <a:t>current,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(1,16) 3,68 ÷ 21,9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÷ 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frequency, kHz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587 ÷ 2526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505,2 ÷ 1117,4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</a:t>
                      </a:r>
                      <a:r>
                        <a:rPr lang="en-US" baseline="0" dirty="0" smtClean="0"/>
                        <a:t> period, 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 ÷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÷ 0,895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full length (±3</a:t>
                      </a: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), 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1,28  ÷  0,215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÷ 0,285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Synchronous phase, deg.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÷ 22,6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÷ 42,1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Test bench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12109"/>
            <a:ext cx="4032448" cy="5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93" y="874455"/>
            <a:ext cx="4781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Pickup prototype with positioning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Libera</a:t>
            </a:r>
            <a:r>
              <a:rPr lang="en-US" sz="2000" dirty="0" smtClean="0"/>
              <a:t> Hadron.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Amplifier 110.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Arbitrary signal generator feeding a movable wire loaded by characteristic impedance.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Oscilloscope.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693" y="3573016"/>
            <a:ext cx="4511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goal is to measure position and estimate the accuracy by using 3 algorithms with 2 different impedance matching schemes: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 nominal intensity injection (low current, low frequency)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 nominal intensity extraction (high current, high frequency)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 low intensity for beam commissioning.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Impedance matching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" y="1124744"/>
            <a:ext cx="3335775" cy="2501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235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 on 50 Ohm load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5185"/>
            <a:ext cx="3276195" cy="2457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23" y="1229697"/>
            <a:ext cx="3124425" cy="2343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3794556"/>
            <a:ext cx="1879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 loaded  by </a:t>
            </a:r>
          </a:p>
          <a:p>
            <a:r>
              <a:rPr lang="en-US" dirty="0" smtClean="0"/>
              <a:t>6:1 transformer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804291"/>
            <a:ext cx="247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Pickup with preamplifier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Libera</a:t>
            </a:r>
            <a:r>
              <a:rPr lang="en-US" sz="3200" dirty="0" smtClean="0"/>
              <a:t> hadron calibration </a:t>
            </a:r>
            <a:r>
              <a:rPr lang="en-US" sz="3200" dirty="0" err="1" smtClean="0"/>
              <a:t>methodics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7199" y="1803588"/>
            <a:ext cx="8789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Place wire to the geometric center of the pickup.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 smtClean="0"/>
              <a:t>Libera</a:t>
            </a:r>
            <a:r>
              <a:rPr lang="en-US" sz="2000" dirty="0" smtClean="0"/>
              <a:t> ADC calibration: remove DC offset – automatic or manual.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Amplifier110 calibration: achieve equal gain of 4 channels in 12 gain ranges by achieving 0 position measurements in both planes. </a:t>
            </a:r>
          </a:p>
          <a:p>
            <a:pPr marL="800100" lvl="1" indent="-342900">
              <a:buAutoNum type="alphaLcParenR"/>
            </a:pPr>
            <a:r>
              <a:rPr lang="en-US" sz="2000" dirty="0" smtClean="0"/>
              <a:t>Take into account preamps or transformers gains.</a:t>
            </a:r>
          </a:p>
          <a:p>
            <a:pPr marL="800100" lvl="1" indent="-342900">
              <a:buAutoNum type="alphaLcParenR"/>
            </a:pPr>
            <a:r>
              <a:rPr lang="en-US" sz="2000" dirty="0" smtClean="0"/>
              <a:t>Obtain an even gain step over all ranges.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Calibrate SUM coefficient to obtain correct intensity measurements. The coefficient depends on gain.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Displace wire to the extreme position in one plane.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Calibrate </a:t>
            </a:r>
            <a:r>
              <a:rPr lang="en-US" sz="2000" dirty="0" err="1" smtClean="0"/>
              <a:t>Libera</a:t>
            </a:r>
            <a:r>
              <a:rPr lang="en-US" sz="2000" dirty="0" smtClean="0"/>
              <a:t> geometric coefficients to obtain correct position measurements in the plane.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 5,6 for the other plane.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measurements results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60736"/>
              </p:ext>
            </p:extLst>
          </p:nvPr>
        </p:nvGraphicFramePr>
        <p:xfrm>
          <a:off x="251519" y="1397000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54997"/>
                <a:gridCol w="1213849"/>
                <a:gridCol w="123442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r>
                        <a:rPr lang="en-US" dirty="0" smtClean="0"/>
                        <a:t>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 synth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indent="-95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4.857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5.184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err, 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8553" y="1012086"/>
            <a:ext cx="51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Preamplifiers, injection, 2e9 ions (3.7mA, 587kHz RF)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66008"/>
              </p:ext>
            </p:extLst>
          </p:nvPr>
        </p:nvGraphicFramePr>
        <p:xfrm>
          <a:off x="251519" y="2961502"/>
          <a:ext cx="8640961" cy="13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54997"/>
                <a:gridCol w="1213849"/>
                <a:gridCol w="123442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r>
                        <a:rPr lang="en-US" dirty="0" smtClean="0"/>
                        <a:t>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 synth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5.375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5.365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5.386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5.385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5.418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5.416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err, 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547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221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131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13.6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7.63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4.01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553" y="2576588"/>
            <a:ext cx="512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Transformers, injection, 2e9 </a:t>
            </a:r>
            <a:r>
              <a:rPr lang="en-US" dirty="0"/>
              <a:t>ions (3.7mA, 587kHz RF)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34054"/>
            <a:ext cx="4096325" cy="1576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34053"/>
            <a:ext cx="4104456" cy="1579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67045"/>
            <a:ext cx="435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 with preamplifiers, </a:t>
            </a:r>
          </a:p>
          <a:p>
            <a:pPr algn="ctr"/>
            <a:r>
              <a:rPr lang="en-US" dirty="0" smtClean="0"/>
              <a:t>Amplifier110 gain=10dB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6161826"/>
            <a:ext cx="346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with impedance transformers,</a:t>
            </a:r>
          </a:p>
          <a:p>
            <a:pPr algn="ctr"/>
            <a:r>
              <a:rPr lang="en-US" dirty="0"/>
              <a:t>Amplifier110 </a:t>
            </a:r>
            <a:r>
              <a:rPr lang="en-US" dirty="0" smtClean="0"/>
              <a:t>gain=60dB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measurements results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69502"/>
              </p:ext>
            </p:extLst>
          </p:nvPr>
        </p:nvGraphicFramePr>
        <p:xfrm>
          <a:off x="251519" y="1149618"/>
          <a:ext cx="8640961" cy="13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54997"/>
                <a:gridCol w="1213849"/>
                <a:gridCol w="123442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r>
                        <a:rPr lang="en-US" dirty="0" smtClean="0"/>
                        <a:t>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 synth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4.777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4.748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4.650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4.639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5.025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5.023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err, 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1093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124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1200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113.1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74.2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38.4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8553" y="764704"/>
            <a:ext cx="53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Preamplifiers, injection, 2e8 </a:t>
            </a:r>
            <a:r>
              <a:rPr lang="en-US" dirty="0"/>
              <a:t>ions  </a:t>
            </a:r>
            <a:r>
              <a:rPr lang="en-US" dirty="0" smtClean="0"/>
              <a:t>(0.37mA</a:t>
            </a:r>
            <a:r>
              <a:rPr lang="en-US" dirty="0"/>
              <a:t>, 587kHz RF)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34299"/>
              </p:ext>
            </p:extLst>
          </p:nvPr>
        </p:nvGraphicFramePr>
        <p:xfrm>
          <a:off x="251519" y="2961502"/>
          <a:ext cx="8640961" cy="13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54997"/>
                <a:gridCol w="1213849"/>
                <a:gridCol w="123442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BBB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tBBB</a:t>
                      </a:r>
                      <a:r>
                        <a:rPr lang="en-US" dirty="0" smtClean="0"/>
                        <a:t>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NBA synth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1.646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1.761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3.925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3.891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5.392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5.404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err, 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6382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650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776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96.8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88.3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37.3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8553" y="2576588"/>
            <a:ext cx="524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ransformers, injection, 2e8 </a:t>
            </a:r>
            <a:r>
              <a:rPr lang="en-US" dirty="0"/>
              <a:t>ions (0.37mA, 587kHz RF)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4150509" cy="1596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4168333" cy="1603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26507"/>
            <a:ext cx="435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ADC with preamplifier, </a:t>
            </a:r>
          </a:p>
          <a:p>
            <a:pPr algn="ctr"/>
            <a:r>
              <a:rPr lang="en-US" dirty="0" smtClean="0"/>
              <a:t>Amplifier110 gain=40dB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6021288"/>
            <a:ext cx="3359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with impedance transformer,</a:t>
            </a:r>
          </a:p>
          <a:p>
            <a:pPr algn="ctr"/>
            <a:r>
              <a:rPr lang="en-US" dirty="0"/>
              <a:t>Amplifier110 </a:t>
            </a:r>
            <a:r>
              <a:rPr lang="en-US" dirty="0" smtClean="0"/>
              <a:t>gain=60dB 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measurements results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24983"/>
              </p:ext>
            </p:extLst>
          </p:nvPr>
        </p:nvGraphicFramePr>
        <p:xfrm>
          <a:off x="251519" y="1397000"/>
          <a:ext cx="8640961" cy="13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254997"/>
                <a:gridCol w="1213849"/>
                <a:gridCol w="1234423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BBB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tBBB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tBBB</a:t>
                      </a:r>
                      <a:r>
                        <a:rPr lang="en-US" dirty="0" smtClean="0"/>
                        <a:t> synth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NBA synth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Mean, 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4.976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4.975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5.060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5.051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4.958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4.957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err, 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33.21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3.83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35.70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4.43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1.911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en-US" dirty="0" smtClean="0">
                          <a:effectLst/>
                        </a:rPr>
                        <a:t>1.06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68580" marB="6858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8553" y="1012086"/>
            <a:ext cx="574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Transformers, end of 1 stage, 2e9 ions (22mA, 2401 kHz RF)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8553" y="2915652"/>
            <a:ext cx="588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Preamplifiers were not wideband enough and were not used.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" y="3717032"/>
            <a:ext cx="4441073" cy="1708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499992" cy="1708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5445224"/>
            <a:ext cx="435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 with transformers, BBB synth algorithm, averaged </a:t>
            </a:r>
            <a:r>
              <a:rPr lang="en-US" dirty="0"/>
              <a:t>over 100 </a:t>
            </a:r>
            <a:r>
              <a:rPr lang="en-US" dirty="0" smtClean="0"/>
              <a:t>bunches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446965"/>
            <a:ext cx="346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 with impedance transformers,</a:t>
            </a:r>
          </a:p>
          <a:p>
            <a:pPr algn="ctr"/>
            <a:r>
              <a:rPr lang="en-US" dirty="0"/>
              <a:t>Amplifier110 </a:t>
            </a:r>
            <a:r>
              <a:rPr lang="en-US" dirty="0" smtClean="0"/>
              <a:t>gain=40dB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26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33140" y="5157192"/>
            <a:ext cx="2709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nm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442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Position measurements results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8553" y="3347700"/>
            <a:ext cx="634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ransformers, sweep from 736kHz to 2401kHz in 360ms , 2e9 ions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422462" cy="1679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82" y="3794329"/>
            <a:ext cx="4401315" cy="1673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41" y="5540280"/>
            <a:ext cx="451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 with transformers, BBB synth algorithm, averaged </a:t>
            </a:r>
            <a:r>
              <a:rPr lang="en-US" dirty="0"/>
              <a:t>over 100 </a:t>
            </a:r>
            <a:r>
              <a:rPr lang="en-US" dirty="0" smtClean="0"/>
              <a:t>bunches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540280"/>
            <a:ext cx="451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with transformers, BBB synth algorithm, averaged </a:t>
            </a:r>
            <a:r>
              <a:rPr lang="en-US" dirty="0"/>
              <a:t>over 100 </a:t>
            </a:r>
            <a:r>
              <a:rPr lang="en-US" dirty="0" smtClean="0"/>
              <a:t>bunches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6636" y="5229200"/>
            <a:ext cx="2709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nm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2091" y="1475492"/>
            <a:ext cx="8560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transformer and preamp can be used for matching impedance. Preamps are better for low intensities, transformers are more robust.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Libera</a:t>
            </a:r>
            <a:r>
              <a:rPr lang="en-US" dirty="0" smtClean="0"/>
              <a:t> Hadron provides adequate position  measurements for booster beam from injection to extraction. NBA algorithm is preferable for low intensities</a:t>
            </a:r>
          </a:p>
        </p:txBody>
      </p:sp>
    </p:spTree>
    <p:extLst>
      <p:ext uri="{BB962C8B-B14F-4D97-AF65-F5344CB8AC3E}">
        <p14:creationId xmlns:p14="http://schemas.microsoft.com/office/powerpoint/2010/main" val="6258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Software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47" y="857026"/>
            <a:ext cx="4700717" cy="422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484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Linux running on Inter connection board.</a:t>
            </a:r>
          </a:p>
          <a:p>
            <a:r>
              <a:rPr lang="en-US" dirty="0" smtClean="0"/>
              <a:t>BMC – baseboard management controller </a:t>
            </a:r>
          </a:p>
          <a:p>
            <a:r>
              <a:rPr lang="en-US" dirty="0" smtClean="0"/>
              <a:t>IPMI </a:t>
            </a:r>
            <a:r>
              <a:rPr lang="en-US" dirty="0"/>
              <a:t>– Intelligent Platform Management Interface</a:t>
            </a:r>
            <a:endParaRPr lang="en-US" dirty="0" smtClean="0"/>
          </a:p>
          <a:p>
            <a:r>
              <a:rPr lang="en-US" dirty="0" smtClean="0"/>
              <a:t>MCI – Measurement and control interface</a:t>
            </a:r>
          </a:p>
        </p:txBody>
      </p:sp>
    </p:spTree>
    <p:extLst>
      <p:ext uri="{BB962C8B-B14F-4D97-AF65-F5344CB8AC3E}">
        <p14:creationId xmlns:p14="http://schemas.microsoft.com/office/powerpoint/2010/main" val="2786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Software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718986"/>
            <a:ext cx="740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Access to all registers and measurements via remote or local </a:t>
            </a:r>
            <a:r>
              <a:rPr lang="en-US" dirty="0" err="1" smtClean="0"/>
              <a:t>linux</a:t>
            </a:r>
            <a:r>
              <a:rPr lang="en-US" dirty="0" smtClean="0"/>
              <a:t> console.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130818"/>
            <a:ext cx="5508104" cy="179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2918" y="4005064"/>
            <a:ext cx="4449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EPICS server and client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TANGO device server mapping available registers, sensors and measurements to TANGO attributes. Configurable via xml file.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22" y="2924944"/>
            <a:ext cx="4317670" cy="34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71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" y="1653260"/>
            <a:ext cx="9144000" cy="1298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24" y="2777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Booster diagnostics layout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1439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950989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2343306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591780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6" y="1856096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4202373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5625505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5863399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168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497237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8868733" y="1858541"/>
            <a:ext cx="8335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D</a:t>
            </a:r>
            <a:endParaRPr lang="ru-RU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1339735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187767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1856095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3513583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459345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5181677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628173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6804248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8" name="TextBox 37"/>
          <p:cNvSpPr txBox="1"/>
          <p:nvPr/>
        </p:nvSpPr>
        <p:spPr>
          <a:xfrm>
            <a:off x="7901835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8448461" y="1858541"/>
            <a:ext cx="115416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M</a:t>
            </a:r>
            <a:endParaRPr lang="ru-RU" sz="1050" dirty="0"/>
          </a:p>
        </p:txBody>
      </p:sp>
      <p:sp>
        <p:nvSpPr>
          <p:cNvPr id="41" name="TextBox 40"/>
          <p:cNvSpPr txBox="1"/>
          <p:nvPr/>
        </p:nvSpPr>
        <p:spPr>
          <a:xfrm>
            <a:off x="735271" y="212288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15137" y="297855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2337077" y="213302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2316943" y="298869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3951600" y="2133030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3931466" y="2988693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596222" y="2122888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5576088" y="2978551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7203086" y="2133029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50" name="TextBox 49"/>
          <p:cNvSpPr txBox="1"/>
          <p:nvPr/>
        </p:nvSpPr>
        <p:spPr>
          <a:xfrm>
            <a:off x="7182952" y="2988692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8747706" y="2133030"/>
            <a:ext cx="3254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bpmZ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8747706" y="2978550"/>
            <a:ext cx="33342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bpmX</a:t>
            </a:r>
            <a:endParaRPr lang="ru-RU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548056" y="2708919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175248" y="2708920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4809728" y="271993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6467886" y="271993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8082521" y="2723191"/>
            <a:ext cx="25968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bpm</a:t>
            </a:r>
            <a:endParaRPr lang="ru-RU" sz="1100" dirty="0"/>
          </a:p>
        </p:txBody>
      </p:sp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5" y="3429000"/>
            <a:ext cx="650897" cy="132742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86734" y="3501008"/>
            <a:ext cx="89287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Vacuum station</a:t>
            </a:r>
            <a:endParaRPr lang="ru-RU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974077" y="3753036"/>
            <a:ext cx="75822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F </a:t>
            </a:r>
            <a:r>
              <a:rPr lang="en-US" sz="1100" dirty="0" err="1" smtClean="0"/>
              <a:t>quadrupole</a:t>
            </a:r>
            <a:endParaRPr lang="ru-RU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974077" y="3923433"/>
            <a:ext cx="78066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D </a:t>
            </a:r>
            <a:r>
              <a:rPr lang="en-US" sz="1100" dirty="0" err="1" smtClean="0"/>
              <a:t>quadrupole</a:t>
            </a:r>
            <a:endParaRPr lang="ru-RU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982248" y="4101617"/>
            <a:ext cx="4440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Magnet</a:t>
            </a:r>
            <a:endParaRPr lang="ru-RU" sz="1100" dirty="0"/>
          </a:p>
        </p:txBody>
      </p:sp>
      <p:sp>
        <p:nvSpPr>
          <p:cNvPr id="63" name="TextBox 62"/>
          <p:cNvSpPr txBox="1"/>
          <p:nvPr/>
        </p:nvSpPr>
        <p:spPr>
          <a:xfrm>
            <a:off x="974077" y="4272005"/>
            <a:ext cx="111889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Multipole</a:t>
            </a:r>
            <a:r>
              <a:rPr lang="en-US" sz="1100" dirty="0" smtClean="0"/>
              <a:t> corrector</a:t>
            </a:r>
            <a:endParaRPr lang="ru-RU" sz="1100" dirty="0"/>
          </a:p>
        </p:txBody>
      </p:sp>
      <p:sp>
        <p:nvSpPr>
          <p:cNvPr id="64" name="TextBox 63"/>
          <p:cNvSpPr txBox="1"/>
          <p:nvPr/>
        </p:nvSpPr>
        <p:spPr>
          <a:xfrm>
            <a:off x="974077" y="4450049"/>
            <a:ext cx="26930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BPM</a:t>
            </a:r>
            <a:endParaRPr lang="ru-RU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982248" y="4587974"/>
            <a:ext cx="42479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scraper</a:t>
            </a:r>
            <a:endParaRPr lang="ru-RU" sz="1100" dirty="0"/>
          </a:p>
        </p:txBody>
      </p:sp>
      <p:sp>
        <p:nvSpPr>
          <p:cNvPr id="7169" name="TextBox 7168"/>
          <p:cNvSpPr txBox="1"/>
          <p:nvPr/>
        </p:nvSpPr>
        <p:spPr>
          <a:xfrm>
            <a:off x="2329053" y="1237402"/>
            <a:ext cx="1698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quadrant:</a:t>
            </a:r>
            <a:endParaRPr lang="ru-RU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438448" y="516334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Lenses block:</a:t>
            </a:r>
            <a:endParaRPr lang="ru-RU" dirty="0"/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39780"/>
              </p:ext>
            </p:extLst>
          </p:nvPr>
        </p:nvGraphicFramePr>
        <p:xfrm>
          <a:off x="2820853" y="4213751"/>
          <a:ext cx="615668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52721"/>
                <a:gridCol w="11039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 in lenses</a:t>
                      </a:r>
                      <a:r>
                        <a:rPr lang="en-US" baseline="0" dirty="0" smtClean="0"/>
                        <a:t> modules </a:t>
                      </a:r>
                      <a:r>
                        <a:rPr lang="en-US" dirty="0" smtClean="0"/>
                        <a:t>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BPM in magnet modules (X/Z)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BPM in bump region (X/Z)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46143" y="1858541"/>
            <a:ext cx="6251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50" dirty="0"/>
              <a:t>F</a:t>
            </a:r>
            <a:endParaRPr lang="ru-RU" sz="1050" dirty="0"/>
          </a:p>
        </p:txBody>
      </p:sp>
      <p:sp>
        <p:nvSpPr>
          <p:cNvPr id="7172" name="Овал 7171"/>
          <p:cNvSpPr/>
          <p:nvPr/>
        </p:nvSpPr>
        <p:spPr>
          <a:xfrm>
            <a:off x="625136" y="1427209"/>
            <a:ext cx="481699" cy="45210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747965" y="3753036"/>
            <a:ext cx="498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number of diagnostic devices in </a:t>
            </a:r>
            <a:r>
              <a:rPr lang="en-US" sz="2000" smtClean="0"/>
              <a:t>the ring:</a:t>
            </a: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14392" y="5517000"/>
            <a:ext cx="2038265" cy="754913"/>
            <a:chOff x="514392" y="5517000"/>
            <a:chExt cx="2038265" cy="7549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92" y="5517000"/>
              <a:ext cx="2038265" cy="75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81849" y="5852889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PU(Z)</a:t>
              </a:r>
              <a:endParaRPr lang="ru-RU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05291" y="5852890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PU(X)</a:t>
              </a:r>
              <a:endParaRPr lang="ru-RU" sz="1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5137" y="5805264"/>
              <a:ext cx="1426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</a:t>
              </a:r>
              <a:endParaRPr lang="ru-RU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88770" y="5565328"/>
              <a:ext cx="10579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F</a:t>
              </a:r>
              <a:endParaRPr lang="ru-RU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Ongoing tasks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Further measurement tests.</a:t>
            </a:r>
          </a:p>
          <a:p>
            <a:r>
              <a:rPr lang="en-US" sz="2000" dirty="0" smtClean="0"/>
              <a:t>RF frequency distribution: repeater and cables to all </a:t>
            </a:r>
            <a:r>
              <a:rPr lang="en-US" sz="2000" dirty="0" err="1" smtClean="0"/>
              <a:t>Libera</a:t>
            </a:r>
            <a:r>
              <a:rPr lang="en-US" sz="2000" dirty="0" smtClean="0"/>
              <a:t>  devices</a:t>
            </a:r>
          </a:p>
          <a:p>
            <a:r>
              <a:rPr lang="en-US" sz="2000" dirty="0" smtClean="0"/>
              <a:t>Trigger and postmortem signals generation and distribution: </a:t>
            </a:r>
            <a:r>
              <a:rPr lang="en-US" sz="2000" dirty="0"/>
              <a:t>cables to all </a:t>
            </a:r>
            <a:r>
              <a:rPr lang="en-US" sz="2000" dirty="0" err="1"/>
              <a:t>Libera</a:t>
            </a:r>
            <a:r>
              <a:rPr lang="en-US" sz="2000" dirty="0"/>
              <a:t>  devices</a:t>
            </a:r>
            <a:endParaRPr lang="en-US" sz="2000" dirty="0" smtClean="0"/>
          </a:p>
          <a:p>
            <a:r>
              <a:rPr lang="en-US" sz="2000" dirty="0" smtClean="0"/>
              <a:t>Impedance matching circuits for all pickups</a:t>
            </a:r>
          </a:p>
          <a:p>
            <a:r>
              <a:rPr lang="en-US" sz="2000" dirty="0" smtClean="0"/>
              <a:t>Calibration of 32 measurement devices (4 </a:t>
            </a:r>
            <a:r>
              <a:rPr lang="en-US" sz="2000" smtClean="0"/>
              <a:t>channels each): </a:t>
            </a:r>
            <a:r>
              <a:rPr lang="en-US" sz="2000" dirty="0" smtClean="0"/>
              <a:t>impedance matching circuit + Amplifer110 + </a:t>
            </a:r>
            <a:r>
              <a:rPr lang="en-US" sz="2000" dirty="0" err="1" smtClean="0"/>
              <a:t>Libera</a:t>
            </a:r>
            <a:r>
              <a:rPr lang="en-US" sz="2000" dirty="0" smtClean="0"/>
              <a:t> </a:t>
            </a:r>
            <a:r>
              <a:rPr lang="en-US" sz="2000" dirty="0" err="1" smtClean="0"/>
              <a:t>hbpm</a:t>
            </a:r>
            <a:endParaRPr lang="en-US" sz="2000" dirty="0" smtClean="0"/>
          </a:p>
          <a:p>
            <a:r>
              <a:rPr lang="en-US" sz="2000" dirty="0" smtClean="0"/>
              <a:t>Expected completion date -  spring 2019.</a:t>
            </a:r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Linear-cut pickup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908310"/>
                <a:ext cx="3610744" cy="1008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X=a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𝑉𝑟𝑖𝑔h𝑡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𝑉𝑙𝑒𝑓𝑡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𝑉𝑟𝑖𝑔h𝑡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𝑉𝑙𝑒𝑓𝑡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</a:rPr>
                          <m:t>Σ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908310"/>
                <a:ext cx="3610744" cy="1008112"/>
              </a:xfrm>
              <a:blipFill rotWithShape="1">
                <a:blip r:embed="rId2"/>
                <a:stretch>
                  <a:fillRect l="-3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66363"/>
            <a:ext cx="3168352" cy="309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96" y="340314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Linear position response: easy displacement calculations.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High Transfer at low frequencies: high signal levels, good for long bunches, allows operations at low frequencies with high load impedance</a:t>
            </a:r>
          </a:p>
          <a:p>
            <a:r>
              <a:rPr lang="en-US" sz="2000" dirty="0" smtClean="0"/>
              <a:t>Cons: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Complicated mechanics.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Limited to low frequency operation, typically &lt;300 </a:t>
            </a:r>
            <a:r>
              <a:rPr lang="en-US" sz="2000" dirty="0" err="1" smtClean="0"/>
              <a:t>MHz.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High capacitive source impedance, reflective</a:t>
            </a:r>
            <a:endParaRPr lang="en-US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255568" y="6052920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*BPM Systems, Manfred Wendt, CERN,BI CAS 2018</a:t>
            </a:r>
            <a:endParaRPr lang="ru-RU" sz="14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Booster pickup </a:t>
            </a:r>
            <a:endParaRPr lang="ru-RU" sz="3200" dirty="0"/>
          </a:p>
        </p:txBody>
      </p:sp>
      <p:pic>
        <p:nvPicPr>
          <p:cNvPr id="4" name="Picture 2" descr="Пикап раз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9" y="1268760"/>
            <a:ext cx="3392712" cy="31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IMG_0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7" t="12000" r="22697" b="23714"/>
          <a:stretch>
            <a:fillRect/>
          </a:stretch>
        </p:blipFill>
        <p:spPr bwMode="auto">
          <a:xfrm>
            <a:off x="5112060" y="2684331"/>
            <a:ext cx="3024336" cy="30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ickup 3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0" y="4293096"/>
            <a:ext cx="3828352" cy="19368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50048" y="1448780"/>
            <a:ext cx="4748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Elliptical linear-cut electrostatic (“shoe-box”) pickup.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4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Pickup linearity</a:t>
            </a:r>
            <a:endParaRPr lang="ru-RU" sz="3200" dirty="0"/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81626"/>
              </p:ext>
            </p:extLst>
          </p:nvPr>
        </p:nvGraphicFramePr>
        <p:xfrm>
          <a:off x="0" y="3573016"/>
          <a:ext cx="4572000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47416"/>
              </p:ext>
            </p:extLst>
          </p:nvPr>
        </p:nvGraphicFramePr>
        <p:xfrm>
          <a:off x="4427984" y="3501008"/>
          <a:ext cx="45720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516" y="1124744"/>
            <a:ext cx="442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12745"/>
                </a:solidFill>
              </a:rPr>
              <a:t>BPM prototype</a:t>
            </a:r>
            <a:r>
              <a:rPr lang="ru-RU" sz="1600" dirty="0" smtClean="0">
                <a:solidFill>
                  <a:srgbClr val="212745"/>
                </a:solidFill>
              </a:rPr>
              <a:t> </a:t>
            </a:r>
            <a:r>
              <a:rPr lang="en-US" sz="1600" dirty="0" smtClean="0">
                <a:solidFill>
                  <a:srgbClr val="212745"/>
                </a:solidFill>
              </a:rPr>
              <a:t>was measured with current pulses through movable wire and rods of different diameters.</a:t>
            </a:r>
          </a:p>
          <a:p>
            <a:r>
              <a:rPr lang="en-US" sz="1600" dirty="0" smtClean="0">
                <a:solidFill>
                  <a:srgbClr val="212745"/>
                </a:solidFill>
              </a:rPr>
              <a:t>Measurements show good linearity of the BPM prototype despite mechanical problems.</a:t>
            </a:r>
          </a:p>
          <a:p>
            <a:endParaRPr lang="en-US" sz="1600" dirty="0" smtClean="0">
              <a:solidFill>
                <a:srgbClr val="21274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124744"/>
            <a:ext cx="2723964" cy="2042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431" y="5215803"/>
            <a:ext cx="68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w</a:t>
            </a:r>
            <a:r>
              <a:rPr lang="en-US" sz="1050" dirty="0" smtClean="0">
                <a:solidFill>
                  <a:prstClr val="black"/>
                </a:solidFill>
              </a:rPr>
              <a:t>ire position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2420" y="5049180"/>
            <a:ext cx="684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w</a:t>
            </a:r>
            <a:r>
              <a:rPr lang="en-US" sz="1050" dirty="0" smtClean="0">
                <a:solidFill>
                  <a:prstClr val="black"/>
                </a:solidFill>
              </a:rPr>
              <a:t>ire position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524" y="3413468"/>
            <a:ext cx="684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V, mV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3422475"/>
            <a:ext cx="684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</a:rPr>
              <a:t>∆/</a:t>
            </a:r>
            <a:r>
              <a:rPr lang="el-GR" sz="1050" dirty="0" smtClean="0">
                <a:solidFill>
                  <a:prstClr val="black"/>
                </a:solidFill>
              </a:rPr>
              <a:t>Σ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Read-out electronics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read-out system interfaces the BPM pickup to the accelerator data acquisition (control) </a:t>
            </a:r>
            <a:r>
              <a:rPr lang="en-US" sz="2400" dirty="0" smtClean="0"/>
              <a:t>system:</a:t>
            </a:r>
          </a:p>
          <a:p>
            <a:r>
              <a:rPr lang="en-US" sz="2400" dirty="0" smtClean="0"/>
              <a:t>Signal conditioning,</a:t>
            </a:r>
          </a:p>
          <a:p>
            <a:r>
              <a:rPr lang="en-US" sz="2400" dirty="0" smtClean="0"/>
              <a:t>Normalization,</a:t>
            </a:r>
          </a:p>
          <a:p>
            <a:r>
              <a:rPr lang="en-US" sz="2400" dirty="0" smtClean="0"/>
              <a:t>Linearization,</a:t>
            </a:r>
          </a:p>
          <a:p>
            <a:r>
              <a:rPr lang="en-US" sz="2400" dirty="0" smtClean="0"/>
              <a:t>Conversion to </a:t>
            </a:r>
            <a:r>
              <a:rPr lang="en-US" sz="2400" dirty="0"/>
              <a:t>a digital format </a:t>
            </a:r>
            <a:r>
              <a:rPr lang="en-US" sz="2400" dirty="0" smtClean="0"/>
              <a:t>to provide </a:t>
            </a:r>
            <a:r>
              <a:rPr lang="en-US" sz="2400" dirty="0"/>
              <a:t>a time-stamped </a:t>
            </a:r>
            <a:r>
              <a:rPr lang="en-US" sz="2400" dirty="0" smtClean="0"/>
              <a:t>beam position.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Libera</a:t>
            </a:r>
            <a:r>
              <a:rPr lang="en-US" sz="3200" dirty="0" smtClean="0"/>
              <a:t> Hadron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572805" cy="21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140968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Libera</a:t>
            </a:r>
            <a:r>
              <a:rPr lang="en-US" sz="2000" dirty="0" smtClean="0"/>
              <a:t> Hadron (Instrumentation Technologies, Slovenia):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Used in hadron synchrotrons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Bunch-by-bunch position measurements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Large buffers for ADC and position data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Tune measurements, FFT processing, closed orbit feedback</a:t>
            </a:r>
            <a:r>
              <a:rPr lang="en-US" sz="2000" dirty="0"/>
              <a:t> </a:t>
            </a:r>
            <a:r>
              <a:rPr lang="en-US" sz="2000" dirty="0" smtClean="0"/>
              <a:t>functionality</a:t>
            </a:r>
          </a:p>
          <a:p>
            <a:endParaRPr lang="en-US" sz="2000" dirty="0" smtClean="0"/>
          </a:p>
          <a:p>
            <a:r>
              <a:rPr lang="en-US" sz="2000" dirty="0" smtClean="0"/>
              <a:t>Performance: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Typical Bunch-by-bunch RMS uncertainty, </a:t>
            </a:r>
            <a:r>
              <a:rPr lang="en-US" sz="2000" dirty="0" err="1" smtClean="0"/>
              <a:t>Uin</a:t>
            </a:r>
            <a:r>
              <a:rPr lang="en-US" sz="2000" dirty="0" smtClean="0"/>
              <a:t> = 1.5 V peak, pulse FWHM = 100 ns ~ 4 µm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8-hour stability (ambient temp. = T±1° C): &lt; 2 µm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Max temperature drift (ambient temp. range: 20 to 30°C): ~ 2 µm/°C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1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Libera</a:t>
            </a:r>
            <a:r>
              <a:rPr lang="en-US" sz="3200" dirty="0" smtClean="0"/>
              <a:t> Hadron block diagram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00800"/>
            <a:ext cx="4320480" cy="320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419" y="3717032"/>
            <a:ext cx="90500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4 types of modules: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beam position processor (BPM) module receives the signal from the pick-ups, does analog signal processing and conversion to digital. Contains the FPGA for digital data processing and RAM to store the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inter connection board (ICB) provides both HW and SW interface towards the user’s control system. It performs the control actions of all boards in the </a:t>
            </a:r>
            <a:r>
              <a:rPr lang="en-US" sz="1600" dirty="0" err="1" smtClean="0"/>
              <a:t>Libera</a:t>
            </a:r>
            <a:r>
              <a:rPr lang="en-US" sz="1600" dirty="0" smtClean="0"/>
              <a:t> Hadron chassis and enables the data transfer to the user.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Timing (EVRX) module is reception of the events (including optical events) and the distribution of clock and trigger signals to all application boards.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Gigabit data exchange (GDX) module offers fast links (SFP connectors) through which the FA data are transferred in hard real time. These data can be used for building a fast feedback application.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 2018, E. Gorbachev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68F8-29F1-4FD4-8D76-3462D6957E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2140</Words>
  <Application>Microsoft Office PowerPoint</Application>
  <PresentationFormat>Экран (4:3)</PresentationFormat>
  <Paragraphs>526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NICA-MAC</vt:lpstr>
      <vt:lpstr>The beam position measurement system of Booster NICA</vt:lpstr>
      <vt:lpstr>BPM systems </vt:lpstr>
      <vt:lpstr>Booster diagnostics layout</vt:lpstr>
      <vt:lpstr>Linear-cut pickup</vt:lpstr>
      <vt:lpstr>Booster pickup </vt:lpstr>
      <vt:lpstr>Pickup linearity</vt:lpstr>
      <vt:lpstr>Read-out electronics</vt:lpstr>
      <vt:lpstr>Libera Hadron</vt:lpstr>
      <vt:lpstr>Libera Hadron block diagram</vt:lpstr>
      <vt:lpstr>Libera Hadron Specifications</vt:lpstr>
      <vt:lpstr>BPM signals processing</vt:lpstr>
      <vt:lpstr>BPM signals processing</vt:lpstr>
      <vt:lpstr>BPM signals processing</vt:lpstr>
      <vt:lpstr>BPM signals processing</vt:lpstr>
      <vt:lpstr>#Start, #stop and #postmortem</vt:lpstr>
      <vt:lpstr>Презентация PowerPoint</vt:lpstr>
      <vt:lpstr>Booster beam parameters</vt:lpstr>
      <vt:lpstr>RF parameters (1 stage)</vt:lpstr>
      <vt:lpstr>RF parameters (2 stage)</vt:lpstr>
      <vt:lpstr>BPM acquisition parameters </vt:lpstr>
      <vt:lpstr>Test bench</vt:lpstr>
      <vt:lpstr>Impedance matching</vt:lpstr>
      <vt:lpstr>Libera hadron calibration methodics</vt:lpstr>
      <vt:lpstr>Position measurements results</vt:lpstr>
      <vt:lpstr>Position measurements results</vt:lpstr>
      <vt:lpstr>Position measurements results</vt:lpstr>
      <vt:lpstr>Position measurements results</vt:lpstr>
      <vt:lpstr>Software</vt:lpstr>
      <vt:lpstr>Software</vt:lpstr>
      <vt:lpstr>Ongoing tasks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gorbe</dc:creator>
  <cp:lastModifiedBy>gorbe</cp:lastModifiedBy>
  <cp:revision>83</cp:revision>
  <dcterms:created xsi:type="dcterms:W3CDTF">2018-09-04T06:13:06Z</dcterms:created>
  <dcterms:modified xsi:type="dcterms:W3CDTF">2018-09-10T05:26:44Z</dcterms:modified>
</cp:coreProperties>
</file>