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5"/>
  </p:notesMasterIdLst>
  <p:handoutMasterIdLst>
    <p:handoutMasterId r:id="rId46"/>
  </p:handoutMasterIdLst>
  <p:sldIdLst>
    <p:sldId id="256" r:id="rId3"/>
    <p:sldId id="272" r:id="rId4"/>
    <p:sldId id="281" r:id="rId5"/>
    <p:sldId id="295" r:id="rId6"/>
    <p:sldId id="282" r:id="rId7"/>
    <p:sldId id="318" r:id="rId8"/>
    <p:sldId id="289" r:id="rId9"/>
    <p:sldId id="290" r:id="rId10"/>
    <p:sldId id="283" r:id="rId11"/>
    <p:sldId id="285" r:id="rId12"/>
    <p:sldId id="286" r:id="rId13"/>
    <p:sldId id="287" r:id="rId14"/>
    <p:sldId id="275" r:id="rId15"/>
    <p:sldId id="303" r:id="rId16"/>
    <p:sldId id="280" r:id="rId17"/>
    <p:sldId id="278" r:id="rId18"/>
    <p:sldId id="297" r:id="rId19"/>
    <p:sldId id="291" r:id="rId20"/>
    <p:sldId id="292" r:id="rId21"/>
    <p:sldId id="299" r:id="rId22"/>
    <p:sldId id="298" r:id="rId23"/>
    <p:sldId id="293" r:id="rId24"/>
    <p:sldId id="294" r:id="rId25"/>
    <p:sldId id="317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277" r:id="rId40"/>
    <p:sldId id="301" r:id="rId41"/>
    <p:sldId id="284" r:id="rId42"/>
    <p:sldId id="300" r:id="rId43"/>
    <p:sldId id="27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3" autoAdjust="0"/>
    <p:restoredTop sz="94673" autoAdjust="0"/>
  </p:normalViewPr>
  <p:slideViewPr>
    <p:cSldViewPr>
      <p:cViewPr varScale="1">
        <p:scale>
          <a:sx n="82" d="100"/>
          <a:sy n="82" d="100"/>
        </p:scale>
        <p:origin x="14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2E24E-8FD1-4629-9AEF-7DC3EF4D83E5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ED2F-03A6-4CCA-ABD8-89575E78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03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C9987-AE10-4685-9B5B-4577F1D5BB4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8454A-404F-4DF1-8F43-7DDF83BF3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58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76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8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2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169320"/>
          </a:xfrm>
        </p:spPr>
        <p:txBody>
          <a:bodyPr>
            <a:normAutofit/>
          </a:bodyPr>
          <a:lstStyle>
            <a:lvl1pPr marL="0" marR="36576" indent="0" algn="r">
              <a:spcBef>
                <a:spcPts val="0"/>
              </a:spcBef>
              <a:buNone/>
              <a:defRPr sz="24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362700"/>
            <a:ext cx="2133600" cy="304800"/>
          </a:xfrm>
        </p:spPr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366669"/>
            <a:ext cx="4260056" cy="300831"/>
          </a:xfrm>
        </p:spPr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5957668"/>
          </a:xfrm>
        </p:spPr>
        <p:txBody>
          <a:bodyPr vert="vert270" anchor="b"/>
          <a:lstStyle>
            <a:lvl1pPr marL="0" algn="ctr">
              <a:defRPr sz="33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2897476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350924"/>
            <a:ext cx="6858000" cy="2897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883105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2836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097504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264834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638800"/>
            <a:ext cx="7333488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365748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366669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365748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tangodevel.jinr.ru/git/tango/storage/HDBppExtractor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351936" cy="147002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Remote and distributed control and monitoring system at the LU-20 injection </a:t>
            </a:r>
            <a:r>
              <a:rPr lang="en-US" sz="2800" b="1" dirty="0" smtClean="0"/>
              <a:t>complex</a:t>
            </a:r>
            <a:endParaRPr lang="ru-RU" sz="28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3212976"/>
            <a:ext cx="8062912" cy="2169320"/>
          </a:xfrm>
        </p:spPr>
        <p:txBody>
          <a:bodyPr/>
          <a:lstStyle/>
          <a:p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Elkin </a:t>
            </a:r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</a:rPr>
              <a:t>Vladimir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, Gorbachev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Evgeny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Ponkin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Dmitry,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Sedykh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Georgy</a:t>
            </a:r>
          </a:p>
          <a:p>
            <a:r>
              <a:rPr lang="en-US" dirty="0" smtClean="0"/>
              <a:t> </a:t>
            </a:r>
          </a:p>
          <a:p>
            <a:r>
              <a:rPr kumimoji="0" lang="en-US" sz="2400" kern="120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Joint Institute for Nuclear Research </a:t>
            </a:r>
            <a:endParaRPr kumimoji="0" lang="ru-RU" sz="2400" kern="1200" noProof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VBLHEP</a:t>
            </a:r>
            <a:endParaRPr kumimoji="0" lang="ru-RU" sz="2400" kern="1200" noProof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i="1" smtClean="0"/>
              <a:t>Международное совещание "Ускорительный комплекс NICA: проблемы и решения-2018"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работает </a:t>
            </a:r>
            <a:r>
              <a:rPr lang="en-US" dirty="0" smtClean="0"/>
              <a:t>HTTP</a:t>
            </a:r>
            <a:r>
              <a:rPr lang="ru-RU" dirty="0" smtClean="0"/>
              <a:t> (</a:t>
            </a:r>
            <a:r>
              <a:rPr lang="en-US" dirty="0" smtClean="0"/>
              <a:t>REST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741176" y="3228392"/>
            <a:ext cx="4865712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CLIENT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4875448" y="3228392"/>
            <a:ext cx="4865712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SERVER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543810" y="1260169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Do you have new data for me?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543810" y="2859020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And now?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543810" y="4823680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And now?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227" y="4353666"/>
            <a:ext cx="28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…… ETC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……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flipH="1">
            <a:off x="2543810" y="1831862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No, not yet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6454" y="2425010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Waiting …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flipH="1">
            <a:off x="2501146" y="3605612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No, not yet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flipH="1">
            <a:off x="2555775" y="5539712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Yes</a:t>
            </a:r>
            <a:r>
              <a:rPr lang="en-US" b="1" dirty="0">
                <a:solidFill>
                  <a:schemeClr val="tx1"/>
                </a:solidFill>
              </a:rPr>
              <a:t>, here's the new data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работает </a:t>
            </a:r>
            <a:r>
              <a:rPr lang="en-US" dirty="0" err="1" smtClean="0"/>
              <a:t>WebSocket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936612" y="3203445"/>
            <a:ext cx="5040560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CLIENT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4680012" y="3203445"/>
            <a:ext cx="5040560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SERVER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416079" y="1079209"/>
            <a:ext cx="4032448" cy="1152128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Tell me when there will be new data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3239449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Waiting …</a:t>
            </a:r>
            <a:endParaRPr lang="ru-RU" sz="4000" dirty="0"/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2411760" y="5615713"/>
            <a:ext cx="4032448" cy="64807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Yes</a:t>
            </a:r>
            <a:r>
              <a:rPr lang="en-US" b="1" dirty="0">
                <a:solidFill>
                  <a:schemeClr val="tx1"/>
                </a:solidFill>
              </a:rPr>
              <a:t>, here's the new data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783" y="4079804"/>
            <a:ext cx="1271626" cy="2014466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Beam profile measurement module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104899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Отличный пример эффективности использования </a:t>
            </a:r>
            <a:r>
              <a:rPr lang="en-US" b="1" dirty="0" err="1" smtClean="0"/>
              <a:t>WebSocketDS</a:t>
            </a:r>
            <a:r>
              <a:rPr lang="ru-RU" dirty="0" smtClean="0"/>
              <a:t>, это клиент для управления профилями инжекции.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054" y="2077589"/>
            <a:ext cx="662534" cy="2106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054" y="2730586"/>
            <a:ext cx="681538" cy="216734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802910"/>
            <a:ext cx="6055190" cy="43618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00192" y="6080829"/>
            <a:ext cx="26363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(Профилометр автор Д. </a:t>
            </a:r>
            <a:r>
              <a:rPr lang="ru-RU" sz="1100" dirty="0" err="1" smtClean="0"/>
              <a:t>Понкин</a:t>
            </a:r>
            <a:r>
              <a:rPr lang="ru-RU" sz="1100" dirty="0" smtClean="0"/>
              <a:t>)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788581"/>
            <a:ext cx="3054251" cy="235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7139136" cy="1104106"/>
          </a:xfrm>
        </p:spPr>
        <p:txBody>
          <a:bodyPr>
            <a:normAutofit fontScale="90000"/>
          </a:bodyPr>
          <a:lstStyle/>
          <a:p>
            <a:r>
              <a:rPr lang="en-US" dirty="0"/>
              <a:t>Web </a:t>
            </a:r>
            <a:r>
              <a:rPr lang="ru-RU" dirty="0" smtClean="0"/>
              <a:t>клиент управления питанием магнитных линз</a:t>
            </a:r>
            <a:endParaRPr lang="ru-RU" dirty="0"/>
          </a:p>
        </p:txBody>
      </p:sp>
      <p:pic>
        <p:nvPicPr>
          <p:cNvPr id="8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975855"/>
            <a:ext cx="825274" cy="52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1" y="1628800"/>
            <a:ext cx="7882058" cy="443365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</a:t>
            </a:r>
            <a:r>
              <a:rPr lang="ru-RU" dirty="0" smtClean="0"/>
              <a:t>клиент для просмотра журнала команд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7941163" y="364828"/>
            <a:ext cx="746135" cy="9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14" y="1556792"/>
            <a:ext cx="8820330" cy="45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</p:spPr>
        <p:txBody>
          <a:bodyPr/>
          <a:lstStyle/>
          <a:p>
            <a:r>
              <a:rPr lang="en-US" dirty="0"/>
              <a:t>Web Client</a:t>
            </a:r>
            <a:endParaRPr lang="ru-RU" dirty="0"/>
          </a:p>
        </p:txBody>
      </p:sp>
      <p:pic>
        <p:nvPicPr>
          <p:cNvPr id="8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75" y="925222"/>
            <a:ext cx="976621" cy="6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3011" y="1135082"/>
            <a:ext cx="6343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Desktop </a:t>
            </a:r>
            <a:r>
              <a:rPr lang="ru-RU" sz="3200" dirty="0" smtClean="0"/>
              <a:t>эмуляция в браузере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8" y="1700808"/>
            <a:ext cx="7812360" cy="43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skto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7" y="1501464"/>
            <a:ext cx="8291269" cy="466383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62671"/>
            <a:ext cx="8229600" cy="663594"/>
          </a:xfrm>
        </p:spPr>
        <p:txBody>
          <a:bodyPr>
            <a:normAutofit fontScale="90000"/>
          </a:bodyPr>
          <a:lstStyle/>
          <a:p>
            <a:r>
              <a:rPr lang="en-US" dirty="0"/>
              <a:t>Web Client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837871"/>
            <a:ext cx="6343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Desktop </a:t>
            </a:r>
            <a:r>
              <a:rPr lang="ru-RU" sz="3200" dirty="0" smtClean="0"/>
              <a:t>эмуляция в браузере</a:t>
            </a:r>
            <a:endParaRPr lang="ru-RU" sz="32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0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32040" y="6357599"/>
            <a:ext cx="2133600" cy="304800"/>
          </a:xfrm>
        </p:spPr>
        <p:txBody>
          <a:bodyPr/>
          <a:lstStyle/>
          <a:p>
            <a:r>
              <a:rPr lang="ru-RU" smtClean="0"/>
              <a:t>г. Созополь, Болгария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81000" y="6357599"/>
            <a:ext cx="4260056" cy="300831"/>
          </a:xfrm>
        </p:spPr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884368" y="6297650"/>
            <a:ext cx="502920" cy="300831"/>
          </a:xfrm>
        </p:spPr>
        <p:txBody>
          <a:bodyPr/>
          <a:lstStyle/>
          <a:p>
            <a:fld id="{746FD205-8D79-439C-A802-2377436AEC8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+ Desktop </a:t>
            </a:r>
            <a:r>
              <a:rPr lang="ru-RU" dirty="0"/>
              <a:t>приложения</a:t>
            </a:r>
          </a:p>
        </p:txBody>
      </p:sp>
      <p:pic>
        <p:nvPicPr>
          <p:cNvPr id="7" name="Picture 2" descr="https://cdn-images-1.medium.com/max/1600/1*Ud0M7qimUqgLtOqAl8Ol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88" y="1544362"/>
            <a:ext cx="3240360" cy="1549522"/>
          </a:xfrm>
          <a:prstGeom prst="rect">
            <a:avLst/>
          </a:prstGeom>
          <a:noFill/>
          <a:effectLst>
            <a:glow rad="139700">
              <a:schemeClr val="bg1">
                <a:alpha val="98000"/>
              </a:schemeClr>
            </a:glow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>
          <a:xfrm rot="4766062">
            <a:off x="1984818" y="863879"/>
            <a:ext cx="775700" cy="2695919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903315">
            <a:off x="6357296" y="850612"/>
            <a:ext cx="775700" cy="27924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66762" y="2940023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Стандартный </a:t>
            </a:r>
            <a:r>
              <a:rPr lang="en-US" b="1" dirty="0" smtClean="0"/>
              <a:t>Desktop APP</a:t>
            </a:r>
            <a:endParaRPr lang="ru-RU" b="1" dirty="0"/>
          </a:p>
        </p:txBody>
      </p:sp>
      <p:pic>
        <p:nvPicPr>
          <p:cNvPr id="1026" name="Picture 2" descr="ÐÐ°ÑÑÐ¸Ð½ÐºÐ¸ Ð¿Ð¾ Ð·Ð°Ð¿ÑÐ¾ÑÑ linux mac 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6" y="3302687"/>
            <a:ext cx="351472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07873" y="2933355"/>
            <a:ext cx="207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Web Application</a:t>
            </a:r>
            <a:endParaRPr lang="ru-RU" b="1" dirty="0"/>
          </a:p>
        </p:txBody>
      </p:sp>
      <p:pic>
        <p:nvPicPr>
          <p:cNvPr id="1028" name="Picture 4" descr="ÐÐ°ÑÑÐ¸Ð½ÐºÐ¸ Ð¿Ð¾ Ð·Ð°Ð¿ÑÐ¾ÑÑ Ð±ÑÐ°ÑÐ·ÐµÑÑ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48" y="3302687"/>
            <a:ext cx="2464987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3732" y="4936487"/>
            <a:ext cx="8676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indent="0">
              <a:buNone/>
            </a:pPr>
            <a:r>
              <a:rPr lang="ru-RU" dirty="0"/>
              <a:t>Другой метод – написание универсального приложения, работающего как стандартное </a:t>
            </a:r>
            <a:r>
              <a:rPr lang="en-US" dirty="0"/>
              <a:t>desktop </a:t>
            </a:r>
            <a:r>
              <a:rPr lang="ru-RU" dirty="0"/>
              <a:t>приложение, так и через браузер. </a:t>
            </a:r>
          </a:p>
        </p:txBody>
      </p:sp>
    </p:spTree>
    <p:extLst>
      <p:ext uri="{BB962C8B-B14F-4D97-AF65-F5344CB8AC3E}">
        <p14:creationId xmlns:p14="http://schemas.microsoft.com/office/powerpoint/2010/main" val="15365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0" y="332656"/>
            <a:ext cx="7930646" cy="1104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</a:t>
            </a:r>
            <a:r>
              <a:rPr lang="ru-RU" dirty="0" smtClean="0"/>
              <a:t>клиент для визуализации</a:t>
            </a:r>
            <a:br>
              <a:rPr lang="ru-RU" dirty="0" smtClean="0"/>
            </a:br>
            <a:r>
              <a:rPr lang="ru-RU" dirty="0" smtClean="0"/>
              <a:t>архивных и онлайн данных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5122" name="Picture 2" descr="@tango-controls-hdbp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546543"/>
            <a:ext cx="8435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Web </a:t>
            </a:r>
            <a:r>
              <a:rPr lang="ru-RU" sz="1600" dirty="0"/>
              <a:t>клиент может работать </a:t>
            </a:r>
            <a:r>
              <a:rPr lang="ru-RU" sz="1600" dirty="0" smtClean="0"/>
              <a:t>в разных режимах. </a:t>
            </a:r>
            <a:r>
              <a:rPr lang="ru-RU" sz="1600" b="1" dirty="0" smtClean="0"/>
              <a:t>Режим </a:t>
            </a:r>
            <a:r>
              <a:rPr lang="ru-RU" sz="1600" b="1" dirty="0"/>
              <a:t>с панелью настроек</a:t>
            </a:r>
            <a:r>
              <a:rPr lang="ru-RU" sz="1600" dirty="0"/>
              <a:t>. Пользователь задаёт вид графика, а также устанавливает источник </a:t>
            </a:r>
            <a:r>
              <a:rPr lang="ru-RU" sz="1600" dirty="0" smtClean="0"/>
              <a:t>данных </a:t>
            </a:r>
            <a:r>
              <a:rPr lang="ru-RU" sz="1600" dirty="0"/>
              <a:t>и тип отображения (онлайн или архивные данные за определённый период без обновления)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733542"/>
            <a:ext cx="8543615" cy="3215738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0" y="332656"/>
            <a:ext cx="7930646" cy="1104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</a:t>
            </a:r>
            <a:r>
              <a:rPr lang="ru-RU" dirty="0" smtClean="0"/>
              <a:t>клиент для визуализации</a:t>
            </a:r>
            <a:br>
              <a:rPr lang="ru-RU" dirty="0" smtClean="0"/>
            </a:br>
            <a:r>
              <a:rPr lang="ru-RU" dirty="0" smtClean="0"/>
              <a:t>архивных и онлайн данных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5122" name="Picture 2" descr="@tango-controls-hdbp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26531"/>
            <a:ext cx="8172400" cy="3349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28" y="1649313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Режим сохранённого графика.</a:t>
            </a:r>
            <a:r>
              <a:rPr lang="ru-RU" sz="1600" dirty="0" smtClean="0"/>
              <a:t> В этом режиме</a:t>
            </a:r>
            <a:r>
              <a:rPr lang="ru-RU" sz="1600" dirty="0"/>
              <a:t> </a:t>
            </a:r>
            <a:r>
              <a:rPr lang="ru-RU" sz="1600" dirty="0" smtClean="0"/>
              <a:t>все </a:t>
            </a:r>
            <a:r>
              <a:rPr lang="ru-RU" sz="1600" dirty="0"/>
              <a:t>установки для вида графиков и источника данных </a:t>
            </a:r>
            <a:r>
              <a:rPr lang="ru-RU" sz="1600" dirty="0" smtClean="0"/>
              <a:t>прописываются либо </a:t>
            </a:r>
            <a:r>
              <a:rPr lang="ru-RU" sz="1600" dirty="0"/>
              <a:t>в </a:t>
            </a:r>
            <a:r>
              <a:rPr lang="en-US" sz="1600" dirty="0"/>
              <a:t>URL </a:t>
            </a:r>
            <a:r>
              <a:rPr lang="ru-RU" sz="1600" dirty="0"/>
              <a:t>через </a:t>
            </a:r>
            <a:r>
              <a:rPr lang="en-US" sz="1600" dirty="0"/>
              <a:t>GET</a:t>
            </a:r>
            <a:r>
              <a:rPr lang="ru-RU" sz="1600" dirty="0"/>
              <a:t> </a:t>
            </a:r>
            <a:r>
              <a:rPr lang="ru-RU" sz="1600" dirty="0" smtClean="0"/>
              <a:t>параметры, либо хранятся в БД, и доступ к ним производится через ключи прописанные в </a:t>
            </a:r>
            <a:r>
              <a:rPr lang="en-US" sz="1600" dirty="0" smtClean="0"/>
              <a:t>URL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" y="281104"/>
            <a:ext cx="8229600" cy="1104106"/>
          </a:xfrm>
        </p:spPr>
        <p:txBody>
          <a:bodyPr>
            <a:normAutofit/>
          </a:bodyPr>
          <a:lstStyle/>
          <a:p>
            <a:r>
              <a:rPr lang="ru-RU" sz="4400" smtClean="0"/>
              <a:t>Инжекционный </a:t>
            </a:r>
            <a:r>
              <a:rPr lang="ru-RU" sz="4400" dirty="0" smtClean="0"/>
              <a:t>комплекс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457200" y="6366669"/>
            <a:ext cx="4334256" cy="300831"/>
          </a:xfrm>
        </p:spPr>
        <p:txBody>
          <a:bodyPr/>
          <a:lstStyle/>
          <a:p>
            <a:r>
              <a:rPr lang="ru-RU" i="1" smtClean="0"/>
              <a:t>Международное совещание "Ускорительный комплекс NICA: проблемы и решения-2018"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59024"/>
            <a:ext cx="7560840" cy="4875682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URL </a:t>
            </a:r>
            <a:r>
              <a:rPr lang="ru-RU" dirty="0" smtClean="0"/>
              <a:t>режим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8356" y="5229200"/>
            <a:ext cx="8507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Данный режим, например, избавляет от необходимости написания отдельных клиентов для разных источников данных. Графики вставляются в любую страницу через тег </a:t>
            </a:r>
            <a:r>
              <a:rPr lang="en-US" b="1" dirty="0" smtClean="0"/>
              <a:t>&lt;iframe&gt;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3491880" y="1584818"/>
            <a:ext cx="252028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491880" y="2590124"/>
            <a:ext cx="252028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491880" y="3595430"/>
            <a:ext cx="252028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274522" y="172008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Перечень выводимых атрибутов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4522" y="2689742"/>
            <a:ext cx="254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Отображаемые имена атрибутов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188" y="3613768"/>
            <a:ext cx="245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Минимальные установки общего вида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9592" y="1360960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BASE64(JSON)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0308" y="2151133"/>
            <a:ext cx="3272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solidFill>
                  <a:srgbClr val="C00000"/>
                </a:solidFill>
              </a:rPr>
              <a:t>svconf</a:t>
            </a:r>
            <a:r>
              <a:rPr lang="ru-RU" sz="1400" b="1" i="1" dirty="0" smtClean="0">
                <a:solidFill>
                  <a:srgbClr val="C00000"/>
                </a:solidFill>
              </a:rPr>
              <a:t>=eyJ0cCI6MCwiYXRvIjp7ImRuIjoibnVjbG90YW5nby5qaW5yLnJ1OjEwMDAwL3N5cy90YW5nb3Rlc3QvMyIsImFuIjpbImxvbmdfc2NhbGFyIiwidWxvbmdfc2NhbGFyIiwidXNob3J0X3NjYWxhciJdfSwibnAiOjEwMCwidXAiOjEsIm5tIjoxMCwidHQiOiIiLCJscCI6ImMiLCJ5dCI6IiIsImNsciI6WyIjN2NiNWVjIiwiIzQzNDM0OCIsIiM5MGVkN2QiXX0</a:t>
            </a:r>
            <a:r>
              <a:rPr lang="ru-RU" sz="1400" b="1" i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1415753" y="1787957"/>
            <a:ext cx="720080" cy="285220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61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Модуль для извлечения архивных данных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400" y="1715310"/>
            <a:ext cx="771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извлечения </a:t>
            </a:r>
            <a:r>
              <a:rPr lang="ru-RU" dirty="0"/>
              <a:t>архивных </a:t>
            </a:r>
            <a:r>
              <a:rPr lang="ru-RU" dirty="0" smtClean="0"/>
              <a:t>данных используется специальный </a:t>
            </a:r>
            <a:r>
              <a:rPr lang="en-US" dirty="0" smtClean="0"/>
              <a:t>TANGO </a:t>
            </a:r>
            <a:r>
              <a:rPr lang="ru-RU" dirty="0" smtClean="0"/>
              <a:t>модуль </a:t>
            </a:r>
            <a:r>
              <a:rPr lang="en-US" b="1" i="1" dirty="0" err="1" smtClean="0">
                <a:hlinkClick r:id="rId2"/>
              </a:rPr>
              <a:t>HDBppExtractor</a:t>
            </a:r>
            <a:r>
              <a:rPr lang="ru-RU" b="1" i="1" dirty="0" smtClean="0"/>
              <a:t> </a:t>
            </a:r>
            <a:r>
              <a:rPr lang="ru-RU" i="1" dirty="0" smtClean="0"/>
              <a:t>(совместная разработка </a:t>
            </a:r>
            <a:r>
              <a:rPr lang="ru-RU" i="1" dirty="0" err="1" smtClean="0"/>
              <a:t>Елкина</a:t>
            </a:r>
            <a:r>
              <a:rPr lang="ru-RU" i="1" dirty="0" smtClean="0"/>
              <a:t> В. и Седых Г.)</a:t>
            </a:r>
          </a:p>
          <a:p>
            <a:endParaRPr lang="ru-RU" b="1" dirty="0"/>
          </a:p>
          <a:p>
            <a:r>
              <a:rPr lang="ru-RU" dirty="0" smtClean="0"/>
              <a:t>Данный модуль поддерживает: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Отображение списка массивных и скалярных числовых атрибутов (добавлено </a:t>
            </a:r>
            <a:r>
              <a:rPr lang="ru-RU" dirty="0" err="1" smtClean="0"/>
              <a:t>Елкиным</a:t>
            </a:r>
            <a:r>
              <a:rPr lang="ru-RU" dirty="0" smtClean="0"/>
              <a:t> В.)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Выдачу данных</a:t>
            </a:r>
            <a:r>
              <a:rPr lang="en-US" dirty="0" smtClean="0"/>
              <a:t> </a:t>
            </a:r>
            <a:r>
              <a:rPr lang="ru-RU" dirty="0" smtClean="0"/>
              <a:t>с перечисленных атрибутов за определённый период с определённы</a:t>
            </a:r>
            <a:r>
              <a:rPr lang="ru-RU" dirty="0"/>
              <a:t>м</a:t>
            </a:r>
            <a:r>
              <a:rPr lang="ru-RU" dirty="0" smtClean="0"/>
              <a:t> количеством точек в формате </a:t>
            </a:r>
            <a:r>
              <a:rPr lang="en-US" dirty="0" smtClean="0"/>
              <a:t>JSON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Выдачу </a:t>
            </a:r>
            <a:r>
              <a:rPr lang="ru-RU" dirty="0"/>
              <a:t>данных</a:t>
            </a:r>
            <a:r>
              <a:rPr lang="en-US" dirty="0"/>
              <a:t> </a:t>
            </a:r>
            <a:r>
              <a:rPr lang="ru-RU" dirty="0"/>
              <a:t>с перечисленных атрибутов за определённый период </a:t>
            </a:r>
            <a:r>
              <a:rPr lang="ru-RU" dirty="0" smtClean="0"/>
              <a:t>с </a:t>
            </a:r>
            <a:r>
              <a:rPr lang="ru-RU" dirty="0"/>
              <a:t>определённым количеством точек в формате </a:t>
            </a:r>
            <a:r>
              <a:rPr lang="en-US" dirty="0" smtClean="0"/>
              <a:t>SVN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9721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Итоги:</a:t>
            </a:r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769866"/>
            <a:ext cx="843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Установлен</a:t>
            </a:r>
            <a:r>
              <a:rPr lang="ru-RU" sz="1400" dirty="0"/>
              <a:t>о</a:t>
            </a:r>
            <a:r>
              <a:rPr lang="ru-RU" sz="1400" dirty="0" smtClean="0"/>
              <a:t> новое серверное оборудование, повысившее надёжность системы управления</a:t>
            </a:r>
          </a:p>
          <a:p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Разработаны </a:t>
            </a:r>
            <a:r>
              <a:rPr lang="ru-RU" sz="1400" dirty="0"/>
              <a:t>специальные модули, значительно расширяющие инструментарий для написания клиентских </a:t>
            </a:r>
            <a:r>
              <a:rPr lang="ru-RU" sz="1400" dirty="0" smtClean="0"/>
              <a:t>приложений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Разработаны и совершенствуются программные инструменты для визуализации архивных и </a:t>
            </a:r>
            <a:r>
              <a:rPr lang="en-US" sz="1400" dirty="0" smtClean="0"/>
              <a:t>online </a:t>
            </a:r>
            <a:r>
              <a:rPr lang="ru-RU" sz="1400" dirty="0" smtClean="0"/>
              <a:t>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Успешно освоены </a:t>
            </a:r>
            <a:r>
              <a:rPr lang="en-US" sz="1400" dirty="0" smtClean="0"/>
              <a:t>web-</a:t>
            </a:r>
            <a:r>
              <a:rPr lang="ru-RU" sz="1400" dirty="0" smtClean="0"/>
              <a:t>технологии создания клиентских приложений</a:t>
            </a:r>
            <a:endParaRPr lang="ru-RU" sz="1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23528" y="3212976"/>
            <a:ext cx="8229600" cy="497210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Планы: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710186"/>
            <a:ext cx="8435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Дальнейшее использование  и расширение </a:t>
            </a:r>
            <a:r>
              <a:rPr lang="en-US" sz="1400" dirty="0" smtClean="0"/>
              <a:t>web-</a:t>
            </a:r>
            <a:r>
              <a:rPr lang="ru-RU" sz="1400" dirty="0" smtClean="0"/>
              <a:t>технологий в системе управления</a:t>
            </a:r>
          </a:p>
          <a:p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Расширение возможностей </a:t>
            </a:r>
            <a:r>
              <a:rPr lang="en-US" sz="1400" dirty="0"/>
              <a:t>Web </a:t>
            </a:r>
            <a:r>
              <a:rPr lang="ru-RU" sz="1400" dirty="0" smtClean="0"/>
              <a:t>клиента </a:t>
            </a:r>
            <a:r>
              <a:rPr lang="ru-RU" sz="1400" dirty="0"/>
              <a:t>для </a:t>
            </a:r>
            <a:r>
              <a:rPr lang="ru-RU" sz="1400" dirty="0" smtClean="0"/>
              <a:t>визуализации архивных </a:t>
            </a:r>
            <a:r>
              <a:rPr lang="ru-RU" sz="1400" dirty="0"/>
              <a:t>и онлайн </a:t>
            </a:r>
            <a:r>
              <a:rPr lang="ru-RU" sz="1400" dirty="0" smtClean="0"/>
              <a:t>данных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Освоение </a:t>
            </a:r>
            <a:r>
              <a:rPr lang="en-US" sz="1400" dirty="0" smtClean="0"/>
              <a:t>&amp;&amp;</a:t>
            </a:r>
            <a:r>
              <a:rPr lang="ru-RU" sz="1400" dirty="0" smtClean="0"/>
              <a:t> развитие новых технологий, упрощающих разработку</a:t>
            </a:r>
            <a:r>
              <a:rPr lang="en-US" sz="1400" dirty="0" smtClean="0"/>
              <a:t> </a:t>
            </a:r>
            <a:r>
              <a:rPr lang="ru-RU" sz="1400" dirty="0" smtClean="0"/>
              <a:t>клиентских приложений</a:t>
            </a:r>
            <a:endParaRPr lang="ru-RU" sz="1400" dirty="0" smtClean="0"/>
          </a:p>
          <a:p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69634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39187" y="2492896"/>
            <a:ext cx="57503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внимание!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591"/>
            <a:ext cx="9144000" cy="51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05"/>
            <a:ext cx="9144000" cy="51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41"/>
            <a:ext cx="9144000" cy="51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5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41"/>
            <a:ext cx="9144000" cy="51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288"/>
            <a:ext cx="9144000" cy="51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438"/>
            <a:ext cx="9144000" cy="51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Серверное оборудование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3731413"/>
            <a:ext cx="748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составе комплекта: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CPU </a:t>
            </a:r>
            <a:r>
              <a:rPr lang="ru-RU" dirty="0" err="1"/>
              <a:t>Intel</a:t>
            </a:r>
            <a:r>
              <a:rPr lang="ru-RU" dirty="0"/>
              <a:t>® </a:t>
            </a:r>
            <a:r>
              <a:rPr lang="ru-RU" dirty="0" err="1"/>
              <a:t>Xeon</a:t>
            </a:r>
            <a:r>
              <a:rPr lang="ru-RU" dirty="0"/>
              <a:t> E5-2640v4 </a:t>
            </a:r>
            <a:r>
              <a:rPr lang="ru-RU" dirty="0" smtClean="0"/>
              <a:t>2.40GHz,25M,8.00GT/s </a:t>
            </a:r>
            <a:r>
              <a:rPr lang="ru-RU" dirty="0"/>
              <a:t>10-Cores</a:t>
            </a:r>
            <a:r>
              <a:rPr 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Модуль памяти </a:t>
            </a:r>
            <a:r>
              <a:rPr lang="en-US" dirty="0"/>
              <a:t>DDR4-2400MHz </a:t>
            </a:r>
            <a:r>
              <a:rPr lang="en-US" dirty="0" smtClean="0"/>
              <a:t>8GB</a:t>
            </a:r>
            <a:r>
              <a:rPr lang="ru-RU" dirty="0" smtClean="0"/>
              <a:t> (8шт)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Жесткий </a:t>
            </a:r>
            <a:r>
              <a:rPr lang="ru-RU" dirty="0"/>
              <a:t>диск </a:t>
            </a:r>
            <a:r>
              <a:rPr lang="en-US" dirty="0"/>
              <a:t>SAS 3,5" Seagate Enterprise </a:t>
            </a:r>
            <a:r>
              <a:rPr lang="en-US" dirty="0" smtClean="0"/>
              <a:t>600GB</a:t>
            </a:r>
            <a:r>
              <a:rPr lang="ru-RU" dirty="0" smtClean="0"/>
              <a:t> (8шт)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Контроллер 2-портовый </a:t>
            </a:r>
            <a:r>
              <a:rPr lang="en-US" dirty="0"/>
              <a:t>Ethernet </a:t>
            </a:r>
            <a:r>
              <a:rPr lang="en-US" dirty="0" smtClean="0"/>
              <a:t>1GbE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Контроллер </a:t>
            </a:r>
            <a:r>
              <a:rPr lang="ru-RU" dirty="0"/>
              <a:t>2-портовый </a:t>
            </a:r>
            <a:r>
              <a:rPr lang="en-US" dirty="0"/>
              <a:t>Ethernet </a:t>
            </a:r>
            <a:r>
              <a:rPr lang="en-US" dirty="0" smtClean="0"/>
              <a:t>10GbE</a:t>
            </a:r>
            <a:endParaRPr lang="ru-RU" dirty="0"/>
          </a:p>
        </p:txBody>
      </p:sp>
      <p:pic>
        <p:nvPicPr>
          <p:cNvPr id="1026" name="Picture 2" descr="https://www.supermicro.com/a_images/products/superserver/2U/SYS-6027TR-D71Q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230781"/>
            <a:ext cx="3108404" cy="264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483911"/>
            <a:ext cx="4742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SuperServer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6028TR-D72R</a:t>
            </a:r>
            <a:endParaRPr lang="en-US" sz="2800" b="1" i="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806" y="23348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</a:rPr>
              <a:t>Две системы (</a:t>
            </a:r>
            <a:r>
              <a:rPr lang="en-US" b="1" dirty="0">
                <a:solidFill>
                  <a:srgbClr val="003366"/>
                </a:solidFill>
                <a:latin typeface="Arial" panose="020B0604020202020204" pitchFamily="34" charset="0"/>
              </a:rPr>
              <a:t>nodes</a:t>
            </a:r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</a:rPr>
              <a:t>) с поддержкой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горячей замены </a:t>
            </a:r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</a:rPr>
              <a:t>в 2</a:t>
            </a:r>
            <a:r>
              <a:rPr lang="en-US" b="1" dirty="0" smtClean="0">
                <a:solidFill>
                  <a:srgbClr val="003366"/>
                </a:solidFill>
                <a:latin typeface="Arial" panose="020B0604020202020204" pitchFamily="34" charset="0"/>
              </a:rPr>
              <a:t>U </a:t>
            </a:r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</a:rPr>
              <a:t>форм-факторе</a:t>
            </a:r>
            <a:endParaRPr lang="en-US" b="1" dirty="0" smtClean="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67"/>
            <a:ext cx="9144000" cy="51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031"/>
            <a:ext cx="9144000" cy="51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376"/>
            <a:ext cx="9144000" cy="51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033"/>
            <a:ext cx="9144000" cy="51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055"/>
            <a:ext cx="9144000" cy="51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41"/>
            <a:ext cx="9144000" cy="51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003"/>
            <a:ext cx="9144000" cy="513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2456" y="4293096"/>
            <a:ext cx="8229600" cy="1584176"/>
          </a:xfrm>
        </p:spPr>
        <p:txBody>
          <a:bodyPr>
            <a:normAutofit fontScale="62500" lnSpcReduction="20000"/>
          </a:bodyPr>
          <a:lstStyle/>
          <a:p>
            <a:pPr marL="64008" indent="0">
              <a:buNone/>
            </a:pPr>
            <a:r>
              <a:rPr lang="ru-RU" dirty="0" smtClean="0"/>
              <a:t>Один из методов создания </a:t>
            </a:r>
            <a:r>
              <a:rPr lang="en-US" dirty="0"/>
              <a:t>Web + Desktop </a:t>
            </a:r>
            <a:r>
              <a:rPr lang="ru-RU" dirty="0" smtClean="0"/>
              <a:t>приложения - это </a:t>
            </a:r>
            <a:r>
              <a:rPr lang="ru-RU" dirty="0"/>
              <a:t>э</a:t>
            </a:r>
            <a:r>
              <a:rPr lang="ru-RU" dirty="0" smtClean="0"/>
              <a:t>муляция </a:t>
            </a:r>
            <a:r>
              <a:rPr lang="en-US" dirty="0"/>
              <a:t>Desktop </a:t>
            </a:r>
            <a:r>
              <a:rPr lang="ru-RU" dirty="0" smtClean="0"/>
              <a:t>. Страница выглядит как простой рабочий стол. Можно открывать различные окна внутри страницы браузера, управлять их расположением, сворачивать. Также есть возможность открывать отдельные окна браузера меньшего размера.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Клиентный</a:t>
            </a:r>
            <a:r>
              <a:rPr lang="ru-RU" dirty="0"/>
              <a:t> уровень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Web + Desktop </a:t>
            </a:r>
            <a:r>
              <a:rPr lang="ru-RU" dirty="0"/>
              <a:t>приложения)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972" y="1527040"/>
            <a:ext cx="793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Для большей универсальности разрабатываются приложения</a:t>
            </a:r>
            <a:r>
              <a:rPr lang="en-US" sz="2000" dirty="0" smtClean="0"/>
              <a:t>,</a:t>
            </a:r>
            <a:r>
              <a:rPr lang="ru-RU" sz="2000" dirty="0" smtClean="0"/>
              <a:t> содержащие в себе и основы веб-приложений и внешний вид стандартных </a:t>
            </a:r>
            <a:r>
              <a:rPr lang="en-US" sz="2000" dirty="0" smtClean="0"/>
              <a:t>Desktop</a:t>
            </a:r>
            <a:r>
              <a:rPr lang="ru-RU" sz="2000" dirty="0" smtClean="0"/>
              <a:t> приложений </a:t>
            </a:r>
            <a:endParaRPr lang="ru-RU" sz="2000" dirty="0"/>
          </a:p>
        </p:txBody>
      </p:sp>
      <p:pic>
        <p:nvPicPr>
          <p:cNvPr id="2050" name="Picture 2" descr="http://silex-softwares.appspot.com/wp-content/uploads/2017/06/mobile-ap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984377" cy="23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3430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Клиентный</a:t>
            </a:r>
            <a:r>
              <a:rPr lang="ru-RU" dirty="0"/>
              <a:t> </a:t>
            </a:r>
            <a:r>
              <a:rPr lang="ru-RU" dirty="0" smtClean="0"/>
              <a:t>уровень. </a:t>
            </a:r>
            <a:br>
              <a:rPr lang="ru-RU" dirty="0" smtClean="0"/>
            </a:br>
            <a:r>
              <a:rPr lang="en-US" dirty="0" smtClean="0"/>
              <a:t>Web </a:t>
            </a:r>
            <a:r>
              <a:rPr lang="ru-RU" dirty="0" smtClean="0"/>
              <a:t>приложения</a:t>
            </a:r>
            <a:endParaRPr lang="ru-RU" dirty="0"/>
          </a:p>
        </p:txBody>
      </p:sp>
      <p:pic>
        <p:nvPicPr>
          <p:cNvPr id="19" name="Picture 2" descr="Картинки по запросу ext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6" y="683091"/>
            <a:ext cx="2880320" cy="218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78" y="1069290"/>
            <a:ext cx="1010244" cy="6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jqu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64" y="2240207"/>
            <a:ext cx="3303417" cy="17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10" descr="Картинки по запросу amchart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Картинки по запросу angular + electron"/>
          <p:cNvSpPr>
            <a:spLocks noChangeAspect="1" noChangeArrowheads="1"/>
          </p:cNvSpPr>
          <p:nvPr/>
        </p:nvSpPr>
        <p:spPr bwMode="auto">
          <a:xfrm>
            <a:off x="7557864" y="42139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5940152" y="3651900"/>
            <a:ext cx="1172620" cy="14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highcharts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72" y="3695897"/>
            <a:ext cx="1364812" cy="134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AutoShape 18" descr="ÐÐ°ÑÑÐ¸Ð½ÐºÐ¸ Ð¿Ð¾ Ð·Ð°Ð¿ÑÐ¾ÑÑ electron j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2219" y="1994595"/>
            <a:ext cx="5439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Основной плюс </a:t>
            </a:r>
            <a:r>
              <a:rPr lang="en-US" dirty="0" smtClean="0"/>
              <a:t>Web </a:t>
            </a:r>
            <a:r>
              <a:rPr lang="ru-RU" dirty="0" smtClean="0"/>
              <a:t>приложений – это кроссплатформенность. Приложения работают на различных платформах (</a:t>
            </a:r>
            <a:r>
              <a:rPr lang="en-US" dirty="0" smtClean="0"/>
              <a:t>PC, mobile</a:t>
            </a:r>
            <a:r>
              <a:rPr lang="ru-RU" dirty="0" smtClean="0"/>
              <a:t>) и Операционных системах.</a:t>
            </a:r>
          </a:p>
          <a:p>
            <a:endParaRPr lang="ru-RU" dirty="0"/>
          </a:p>
          <a:p>
            <a:r>
              <a:rPr lang="ru-RU" dirty="0" smtClean="0"/>
              <a:t>Также большим плюсом </a:t>
            </a:r>
            <a:r>
              <a:rPr lang="ru-RU" dirty="0"/>
              <a:t>является </a:t>
            </a:r>
            <a:r>
              <a:rPr lang="ru-RU" dirty="0" smtClean="0"/>
              <a:t>простота обслуживания: нет необходимости установки, а обновление производится централизованно, без участия клиента.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7494"/>
            <a:ext cx="8291264" cy="1104106"/>
          </a:xfrm>
        </p:spPr>
        <p:txBody>
          <a:bodyPr>
            <a:normAutofit/>
          </a:bodyPr>
          <a:lstStyle/>
          <a:p>
            <a:r>
              <a:rPr lang="ru-RU" dirty="0" smtClean="0"/>
              <a:t>Управление сервером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4873717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Удобный интерфейс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ониторинг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нагрузки в реальном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времени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Настраиваемый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Backup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8" y="1220386"/>
            <a:ext cx="6372200" cy="3483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7256" y="4873717"/>
            <a:ext cx="4175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Объединение в кластеры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Возможность полного переноса ВМ на другие рабочие сервера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Настраиваемая система оповещения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18" y="1422981"/>
            <a:ext cx="4064352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WebSocketDS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9008" y="1772816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Данный </a:t>
            </a:r>
            <a:r>
              <a:rPr lang="en-US" dirty="0"/>
              <a:t>TANGO </a:t>
            </a:r>
            <a:r>
              <a:rPr lang="ru-RU" dirty="0" smtClean="0"/>
              <a:t>-</a:t>
            </a:r>
            <a:r>
              <a:rPr lang="ru-RU" dirty="0"/>
              <a:t>модуль используется для связи </a:t>
            </a:r>
            <a:r>
              <a:rPr lang="en-US" dirty="0"/>
              <a:t>TANGO </a:t>
            </a:r>
            <a:r>
              <a:rPr lang="ru-RU" dirty="0" smtClean="0"/>
              <a:t>-</a:t>
            </a:r>
            <a:r>
              <a:rPr lang="ru-RU" dirty="0"/>
              <a:t>устройств с внешним миром по протоколу </a:t>
            </a:r>
            <a:r>
              <a:rPr lang="en-US" dirty="0" err="1"/>
              <a:t>WebSocket</a:t>
            </a:r>
            <a:r>
              <a:rPr lang="ru-RU" dirty="0"/>
              <a:t>. Поддерживается  автоматическое получение обновляемых данных, получение данных по запросу, а также выполнение команд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Также есть возможность подписки на </a:t>
            </a:r>
            <a:r>
              <a:rPr lang="en-US" dirty="0" smtClean="0"/>
              <a:t>TANGO events. </a:t>
            </a:r>
            <a:r>
              <a:rPr lang="ru-RU" dirty="0" smtClean="0"/>
              <a:t>Данные отправляются клиенту при возникновении события на сервере (при условии подписки)</a:t>
            </a:r>
            <a:endParaRPr lang="ru-RU" dirty="0"/>
          </a:p>
          <a:p>
            <a:pPr marL="4000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качестве клиентов могут использоваться как </a:t>
            </a:r>
            <a:r>
              <a:rPr lang="ru-RU" dirty="0" err="1"/>
              <a:t>браузерные</a:t>
            </a:r>
            <a:r>
              <a:rPr lang="ru-RU" dirty="0"/>
              <a:t> приложения (созданием специального </a:t>
            </a:r>
            <a:r>
              <a:rPr lang="en-US" dirty="0" err="1"/>
              <a:t>javascript</a:t>
            </a:r>
            <a:r>
              <a:rPr lang="en-US" dirty="0"/>
              <a:t> </a:t>
            </a:r>
            <a:r>
              <a:rPr lang="ru-RU" dirty="0"/>
              <a:t>объекта), так и </a:t>
            </a:r>
            <a:r>
              <a:rPr lang="en-US" dirty="0" smtClean="0"/>
              <a:t>desktop </a:t>
            </a:r>
            <a:r>
              <a:rPr lang="ru-RU" dirty="0" smtClean="0"/>
              <a:t>приложения</a:t>
            </a:r>
            <a:r>
              <a:rPr lang="ru-RU" dirty="0"/>
              <a:t>.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Для создания </a:t>
            </a:r>
            <a:r>
              <a:rPr lang="ru-RU" dirty="0" err="1"/>
              <a:t>десктопных</a:t>
            </a:r>
            <a:r>
              <a:rPr lang="ru-RU" dirty="0"/>
              <a:t> приложений существуют библиотеки для практически всех современных сред. </a:t>
            </a:r>
            <a:r>
              <a:rPr lang="en-US" dirty="0"/>
              <a:t>QT, </a:t>
            </a:r>
            <a:r>
              <a:rPr lang="ru-RU" dirty="0"/>
              <a:t>С</a:t>
            </a:r>
            <a:r>
              <a:rPr lang="en-US" dirty="0"/>
              <a:t>#, boost</a:t>
            </a:r>
            <a:r>
              <a:rPr lang="ru-RU" dirty="0"/>
              <a:t>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Для запросов и ответных данных используется формат </a:t>
            </a:r>
            <a:r>
              <a:rPr lang="en-US" dirty="0" smtClean="0"/>
              <a:t>JSON.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Beam profile measurement module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1" y="2233749"/>
            <a:ext cx="5688155" cy="3802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34" y="2233749"/>
            <a:ext cx="1905494" cy="3270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60" y="104899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Отличный пример эффективности использования </a:t>
            </a:r>
            <a:r>
              <a:rPr lang="en-US" b="1" dirty="0" err="1" smtClean="0"/>
              <a:t>WebSocketDS</a:t>
            </a:r>
            <a:r>
              <a:rPr lang="ru-RU" dirty="0" smtClean="0"/>
              <a:t>, это клиент для управления профилями инжекции.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647619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(автор Д. </a:t>
            </a:r>
            <a:r>
              <a:rPr lang="ru-RU" dirty="0" err="1" smtClean="0"/>
              <a:t>Понкин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114266"/>
            <a:ext cx="1243186" cy="395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4371647"/>
            <a:ext cx="1243186" cy="395343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</a:t>
            </a:r>
            <a:r>
              <a:rPr lang="ru-RU" dirty="0" smtClean="0"/>
              <a:t>клиент управления профилями инжекции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1371600"/>
            <a:ext cx="9039225" cy="4837335"/>
          </a:xfrm>
          <a:prstGeom prst="rect">
            <a:avLst/>
          </a:prstGeom>
        </p:spPr>
      </p:pic>
      <p:pic>
        <p:nvPicPr>
          <p:cNvPr id="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7941163" y="364828"/>
            <a:ext cx="746135" cy="9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1" y="692696"/>
            <a:ext cx="5112568" cy="216024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виртуализации используется система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RAID-5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Было установлено две виртуальных машины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Производится еженедельный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Backup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pic>
        <p:nvPicPr>
          <p:cNvPr id="2050" name="Picture 2" descr="https://upload.wikimedia.org/wikipedia/commons/thumb/6/64/RAID_5.svg/675px-RAID_5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281911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tango cont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3898776" cy="15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5155" y="2916582"/>
            <a:ext cx="4818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Первая ВМ используется для управления оборудованием. На ней располагаются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TANGO-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устройства различных уровней. Используется внутренняя локальная сеть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839451"/>
            <a:ext cx="5549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Вторая ВМ используется для вывода информации во внешний мир. Все клиенты работают в режиме </a:t>
            </a:r>
            <a:r>
              <a:rPr lang="en-US" dirty="0" smtClean="0"/>
              <a:t>Read Only. </a:t>
            </a:r>
            <a:r>
              <a:rPr lang="ru-RU" dirty="0" smtClean="0"/>
              <a:t>Используются протоколы </a:t>
            </a:r>
            <a:r>
              <a:rPr lang="en-US" dirty="0" err="1" smtClean="0"/>
              <a:t>WebSocket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dirty="0" smtClean="0"/>
              <a:t>HTTP(REST)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55576" y="2708920"/>
            <a:ext cx="748883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55576" y="4661834"/>
            <a:ext cx="748883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940152" y="4636629"/>
            <a:ext cx="24561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HTTP://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WS://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07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 layout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dirty="0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800219" y="4807239"/>
            <a:ext cx="7775697" cy="1117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822177" y="3158385"/>
            <a:ext cx="7775697" cy="1117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800219" y="1509531"/>
            <a:ext cx="7775697" cy="1117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2" name="Двойная стрелка вверх/вниз 71"/>
          <p:cNvSpPr/>
          <p:nvPr/>
        </p:nvSpPr>
        <p:spPr>
          <a:xfrm>
            <a:off x="1278897" y="2233596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AutoShape 48"/>
          <p:cNvSpPr>
            <a:spLocks noChangeArrowheads="1"/>
          </p:cNvSpPr>
          <p:nvPr/>
        </p:nvSpPr>
        <p:spPr bwMode="auto">
          <a:xfrm>
            <a:off x="6493110" y="3526175"/>
            <a:ext cx="750800" cy="436118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" name="AutoShape 49"/>
          <p:cNvSpPr>
            <a:spLocks noChangeArrowheads="1"/>
          </p:cNvSpPr>
          <p:nvPr/>
        </p:nvSpPr>
        <p:spPr bwMode="auto">
          <a:xfrm>
            <a:off x="6081253" y="3376364"/>
            <a:ext cx="283198" cy="123590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Rectangle 51"/>
          <p:cNvSpPr>
            <a:spLocks noChangeArrowheads="1"/>
          </p:cNvSpPr>
          <p:nvPr/>
        </p:nvSpPr>
        <p:spPr bwMode="auto">
          <a:xfrm>
            <a:off x="4749273" y="3892916"/>
            <a:ext cx="1270834" cy="324583"/>
          </a:xfrm>
          <a:prstGeom prst="rect">
            <a:avLst/>
          </a:prstGeom>
          <a:solidFill>
            <a:srgbClr val="EAF1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Archiving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79" name="Rectangle 54"/>
          <p:cNvSpPr>
            <a:spLocks noChangeArrowheads="1"/>
          </p:cNvSpPr>
          <p:nvPr/>
        </p:nvSpPr>
        <p:spPr bwMode="auto">
          <a:xfrm>
            <a:off x="4749273" y="3574612"/>
            <a:ext cx="1270834" cy="324583"/>
          </a:xfrm>
          <a:prstGeom prst="rect">
            <a:avLst/>
          </a:prstGeom>
          <a:solidFill>
            <a:srgbClr val="EAF1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Tango DB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54"/>
          <p:cNvSpPr>
            <a:spLocks noChangeArrowheads="1"/>
          </p:cNvSpPr>
          <p:nvPr/>
        </p:nvSpPr>
        <p:spPr bwMode="auto">
          <a:xfrm>
            <a:off x="4748684" y="3256308"/>
            <a:ext cx="1271423" cy="324583"/>
          </a:xfrm>
          <a:prstGeom prst="rect">
            <a:avLst/>
          </a:prstGeom>
          <a:solidFill>
            <a:srgbClr val="EAF1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CS services</a:t>
            </a:r>
          </a:p>
        </p:txBody>
      </p:sp>
      <p:sp>
        <p:nvSpPr>
          <p:cNvPr id="86" name="Text Box 61"/>
          <p:cNvSpPr txBox="1">
            <a:spLocks noChangeArrowheads="1"/>
          </p:cNvSpPr>
          <p:nvPr/>
        </p:nvSpPr>
        <p:spPr bwMode="auto">
          <a:xfrm>
            <a:off x="6479545" y="4025109"/>
            <a:ext cx="828805" cy="1692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cs typeface="Arial" pitchFamily="34" charset="0"/>
              </a:rPr>
              <a:t>     Storage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AutoShape 49"/>
          <p:cNvSpPr>
            <a:spLocks noChangeArrowheads="1"/>
          </p:cNvSpPr>
          <p:nvPr/>
        </p:nvSpPr>
        <p:spPr bwMode="auto">
          <a:xfrm>
            <a:off x="6083722" y="3703714"/>
            <a:ext cx="283198" cy="123590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" name="AutoShape 49"/>
          <p:cNvSpPr>
            <a:spLocks noChangeArrowheads="1"/>
          </p:cNvSpPr>
          <p:nvPr/>
        </p:nvSpPr>
        <p:spPr bwMode="auto">
          <a:xfrm>
            <a:off x="6083722" y="4000708"/>
            <a:ext cx="283198" cy="123590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1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57" y="2718521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Двойная стрелка вверх/вниз 94"/>
          <p:cNvSpPr/>
          <p:nvPr/>
        </p:nvSpPr>
        <p:spPr>
          <a:xfrm>
            <a:off x="7659006" y="2204013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6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66" y="2688938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Двойная стрелка вверх/вниз 96"/>
          <p:cNvSpPr/>
          <p:nvPr/>
        </p:nvSpPr>
        <p:spPr>
          <a:xfrm>
            <a:off x="1278897" y="3846304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8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57" y="4331229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Двойная стрелка вверх/вниз 98"/>
          <p:cNvSpPr/>
          <p:nvPr/>
        </p:nvSpPr>
        <p:spPr>
          <a:xfrm>
            <a:off x="7646785" y="3902920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45" y="4387845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97153" y="4682190"/>
            <a:ext cx="492443" cy="14148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Equipment</a:t>
            </a:r>
            <a:endParaRPr lang="ru-RU" sz="2000" b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13385" y="3117300"/>
            <a:ext cx="800219" cy="100283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Service</a:t>
            </a:r>
          </a:p>
          <a:p>
            <a:r>
              <a:rPr lang="en-US" sz="2000" b="1" dirty="0" smtClean="0"/>
              <a:t>layer</a:t>
            </a:r>
            <a:endParaRPr lang="ru-RU" sz="2000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0" y="1774500"/>
            <a:ext cx="800219" cy="8088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Client</a:t>
            </a:r>
          </a:p>
          <a:p>
            <a:r>
              <a:rPr lang="en-US" sz="2000" b="1" dirty="0" smtClean="0"/>
              <a:t>layer</a:t>
            </a:r>
            <a:endParaRPr lang="ru-RU" sz="20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2323124" y="2603366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WebSocket</a:t>
            </a:r>
            <a:endParaRPr lang="ru-RU" sz="14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2356787" y="2842658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REST (HTTP)</a:t>
            </a:r>
            <a:endParaRPr lang="ru-RU" sz="1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6049118" y="2624111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TANGO </a:t>
            </a:r>
          </a:p>
          <a:p>
            <a:r>
              <a:rPr lang="en-US" sz="1400" b="1" dirty="0" smtClean="0"/>
              <a:t>protocol</a:t>
            </a:r>
            <a:endParaRPr lang="ru-RU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1863" y="159493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Web Application</a:t>
            </a:r>
          </a:p>
          <a:p>
            <a:r>
              <a:rPr lang="en-US" sz="1400" b="1" dirty="0" smtClean="0"/>
              <a:t>Desktop Application</a:t>
            </a:r>
            <a:endParaRPr lang="ru-RU" sz="1400" b="1" dirty="0"/>
          </a:p>
        </p:txBody>
      </p:sp>
      <p:pic>
        <p:nvPicPr>
          <p:cNvPr id="33" name="Picture 4" descr="Картинки по запросу pyq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25" y="2075932"/>
            <a:ext cx="366776" cy="3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Картинки по запросу q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53" y="1971794"/>
            <a:ext cx="569373" cy="5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opt-1140175.ssl.1c-bitrix-cdn.ru/upload/resize_cache/iblock/b2c/340_340_140cd750bba9870f18aada2478b24840a/b2ccb534298cf75255ef92e679d3cce6.jpg?147888808329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54" y="4878984"/>
            <a:ext cx="1365119" cy="9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eatec.com/2013/cms/files/product/pub/product_image_A_862_1377580890_1521c375a1c4eb0216960b263030f9c1571dc682d7a6d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950" y="4845572"/>
            <a:ext cx="1638025" cy="9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aen.it/documents/Ecommerce/550/1224_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67" y="4878734"/>
            <a:ext cx="1407264" cy="9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59931" y="5046725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PXI, </a:t>
            </a:r>
            <a:r>
              <a:rPr lang="en-US" dirty="0" smtClean="0"/>
              <a:t>VME</a:t>
            </a:r>
          </a:p>
          <a:p>
            <a:r>
              <a:rPr lang="en-US" dirty="0" smtClean="0"/>
              <a:t>PS …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3484566" y="4375635"/>
            <a:ext cx="286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MODBUS, TCP/IP SOCKET … </a:t>
            </a:r>
            <a:r>
              <a:rPr lang="en-US" sz="1400" b="1" dirty="0" err="1" smtClean="0"/>
              <a:t>etc</a:t>
            </a:r>
            <a:endParaRPr lang="ru-RU" sz="1400" b="1" dirty="0"/>
          </a:p>
        </p:txBody>
      </p:sp>
      <p:pic>
        <p:nvPicPr>
          <p:cNvPr id="1038" name="Picture 14" descr="https://www.emu.ru/sites/default/files/styles/thumbnail/public/field/image/virtmachines_0.png?itok=77nmKom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50" y="3314374"/>
            <a:ext cx="1537804" cy="8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49"/>
          <p:cNvSpPr>
            <a:spLocks noChangeArrowheads="1"/>
          </p:cNvSpPr>
          <p:nvPr/>
        </p:nvSpPr>
        <p:spPr bwMode="auto">
          <a:xfrm>
            <a:off x="4027743" y="3499954"/>
            <a:ext cx="620490" cy="471972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ÐÐ°ÑÑÐ¸Ð½ÐºÐ¸ Ð¿Ð¾ Ð·Ð°Ð¿ÑÐ¾ÑÑ taurus tan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21" y="1589579"/>
            <a:ext cx="1512075" cy="9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Ð°ÑÑÐ¸Ð½ÐºÐ¸ Ð¿Ð¾ Ð·Ð°Ð¿ÑÐ¾ÑÑ pytan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99" y="1567092"/>
            <a:ext cx="888033" cy="4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41" y="1603296"/>
            <a:ext cx="491026" cy="31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2881695" y="1523340"/>
            <a:ext cx="392312" cy="4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Управление. </a:t>
            </a:r>
            <a:r>
              <a:rPr lang="ru-RU" sz="2800" dirty="0" err="1" smtClean="0"/>
              <a:t>Клиентный</a:t>
            </a:r>
            <a:r>
              <a:rPr lang="ru-RU" sz="2800" dirty="0" smtClean="0"/>
              <a:t> </a:t>
            </a:r>
            <a:r>
              <a:rPr lang="ru-RU" sz="2800" dirty="0"/>
              <a:t>уровень. </a:t>
            </a:r>
            <a:br>
              <a:rPr lang="ru-RU" sz="2800" dirty="0"/>
            </a:br>
            <a:r>
              <a:rPr lang="en-US" sz="2800" dirty="0"/>
              <a:t>Desktop </a:t>
            </a:r>
            <a:r>
              <a:rPr lang="ru-RU" sz="2800" dirty="0"/>
              <a:t>приложения</a:t>
            </a:r>
          </a:p>
        </p:txBody>
      </p:sp>
      <p:pic>
        <p:nvPicPr>
          <p:cNvPr id="9" name="Picture 4" descr="C:\Users\elkin\Dropbox\docs\work\lhep\for_pres\WebSocketDS\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1582"/>
            <a:ext cx="3312368" cy="345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lkin\Dropbox\docs\work\lhep\for_pres\WebSocketDS\rf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12" y="814149"/>
            <a:ext cx="2778425" cy="30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pyq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42" y="421887"/>
            <a:ext cx="969695" cy="9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q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3" y="4423564"/>
            <a:ext cx="805635" cy="8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4077072"/>
            <a:ext cx="4900097" cy="26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 rot="16200000">
            <a:off x="5618920" y="1235556"/>
            <a:ext cx="696700" cy="95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85440" y="1645457"/>
            <a:ext cx="2758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написания </a:t>
            </a:r>
            <a:endParaRPr lang="ru-RU" sz="1400" dirty="0" smtClean="0"/>
          </a:p>
          <a:p>
            <a:r>
              <a:rPr lang="en-US" sz="1400" dirty="0" smtClean="0"/>
              <a:t>Desktop </a:t>
            </a:r>
            <a:r>
              <a:rPr lang="ru-RU" sz="1400" dirty="0"/>
              <a:t>приложений использовались </a:t>
            </a:r>
            <a:r>
              <a:rPr lang="ru-RU" sz="1400" dirty="0" smtClean="0"/>
              <a:t>либо </a:t>
            </a:r>
            <a:r>
              <a:rPr lang="ru-RU" sz="1400" dirty="0"/>
              <a:t>встроенные в </a:t>
            </a:r>
            <a:r>
              <a:rPr lang="en-US" sz="1400" dirty="0"/>
              <a:t>TANGO GUI, </a:t>
            </a:r>
            <a:r>
              <a:rPr lang="ru-RU" sz="1400" dirty="0" smtClean="0"/>
              <a:t>(например </a:t>
            </a:r>
            <a:r>
              <a:rPr lang="en-US" sz="1400" dirty="0" err="1" smtClean="0"/>
              <a:t>PyQT</a:t>
            </a:r>
            <a:r>
              <a:rPr lang="en-US" sz="1400" dirty="0" smtClean="0"/>
              <a:t>.</a:t>
            </a:r>
            <a:r>
              <a:rPr lang="ru-RU" sz="1400" dirty="0" smtClean="0"/>
              <a:t>)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r>
              <a:rPr lang="ru-RU" sz="1400" dirty="0" smtClean="0"/>
              <a:t>Соединение </a:t>
            </a:r>
            <a:r>
              <a:rPr lang="ru-RU" sz="1400" dirty="0" err="1" smtClean="0"/>
              <a:t>клиентной</a:t>
            </a:r>
            <a:endParaRPr lang="ru-RU" sz="1400" dirty="0" smtClean="0"/>
          </a:p>
          <a:p>
            <a:r>
              <a:rPr lang="ru-RU" sz="1400" dirty="0"/>
              <a:t>ч</a:t>
            </a:r>
            <a:r>
              <a:rPr lang="ru-RU" sz="1400" dirty="0" smtClean="0"/>
              <a:t>асти с </a:t>
            </a:r>
            <a:r>
              <a:rPr lang="en-US" sz="1400" dirty="0" smtClean="0"/>
              <a:t>TANGO-</a:t>
            </a:r>
            <a:r>
              <a:rPr lang="ru-RU" sz="1400" dirty="0" smtClean="0"/>
              <a:t>сервером</a:t>
            </a:r>
            <a:r>
              <a:rPr lang="en-US" sz="1400" dirty="0" smtClean="0"/>
              <a:t> </a:t>
            </a:r>
            <a:r>
              <a:rPr lang="ru-RU" sz="1400" dirty="0" smtClean="0"/>
              <a:t>производится по </a:t>
            </a:r>
            <a:r>
              <a:rPr lang="en-US" sz="1400" dirty="0" smtClean="0"/>
              <a:t>TANGO </a:t>
            </a:r>
            <a:r>
              <a:rPr lang="ru-RU" sz="1400" dirty="0" smtClean="0"/>
              <a:t>протоколу  </a:t>
            </a:r>
            <a:endParaRPr lang="ru-RU" sz="1400" dirty="0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3212759" y="5652340"/>
            <a:ext cx="696700" cy="1002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951974" y="4878470"/>
            <a:ext cx="696700" cy="6425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24480" y="5561740"/>
            <a:ext cx="31953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Либо стандартные </a:t>
            </a:r>
            <a:r>
              <a:rPr lang="en-US" sz="1400" dirty="0" smtClean="0"/>
              <a:t>GUI. </a:t>
            </a:r>
            <a:endParaRPr lang="ru-RU" sz="1400" dirty="0" smtClean="0"/>
          </a:p>
          <a:p>
            <a:r>
              <a:rPr lang="ru-RU" sz="1400" dirty="0" smtClean="0"/>
              <a:t>Соединение </a:t>
            </a:r>
            <a:r>
              <a:rPr lang="ru-RU" sz="1400" dirty="0" err="1" smtClean="0"/>
              <a:t>клиентной</a:t>
            </a:r>
            <a:endParaRPr lang="ru-RU" sz="1400" dirty="0" smtClean="0"/>
          </a:p>
          <a:p>
            <a:r>
              <a:rPr lang="ru-RU" sz="1400" dirty="0"/>
              <a:t>ч</a:t>
            </a:r>
            <a:r>
              <a:rPr lang="ru-RU" sz="1400" dirty="0" smtClean="0"/>
              <a:t>асти с </a:t>
            </a:r>
            <a:r>
              <a:rPr lang="en-US" sz="1400" dirty="0" smtClean="0"/>
              <a:t>TANGO-</a:t>
            </a:r>
            <a:r>
              <a:rPr lang="ru-RU" sz="1400" dirty="0" smtClean="0"/>
              <a:t>сервером</a:t>
            </a:r>
            <a:r>
              <a:rPr lang="en-US" sz="1400" dirty="0" smtClean="0"/>
              <a:t> </a:t>
            </a:r>
            <a:r>
              <a:rPr lang="ru-RU" sz="1400" dirty="0" smtClean="0"/>
              <a:t>производится по </a:t>
            </a:r>
            <a:r>
              <a:rPr lang="en-US" sz="1400" dirty="0" err="1" smtClean="0"/>
              <a:t>WebSocket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r>
              <a:rPr lang="ru-RU" sz="1400" dirty="0" smtClean="0"/>
              <a:t>или </a:t>
            </a:r>
            <a:r>
              <a:rPr lang="en-US" sz="1400" dirty="0" smtClean="0"/>
              <a:t>http </a:t>
            </a:r>
            <a:r>
              <a:rPr lang="ru-RU" sz="1400" dirty="0" smtClean="0"/>
              <a:t>протоколу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172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343000"/>
            <a:ext cx="76200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Управление. </a:t>
            </a:r>
            <a:r>
              <a:rPr lang="ru-RU" sz="2800" dirty="0" err="1"/>
              <a:t>Клиентный</a:t>
            </a:r>
            <a:r>
              <a:rPr lang="ru-RU" sz="2800" dirty="0"/>
              <a:t> уровень. </a:t>
            </a:r>
            <a:br>
              <a:rPr lang="ru-RU" sz="2800" dirty="0"/>
            </a:br>
            <a:r>
              <a:rPr lang="en-US" sz="2800" dirty="0"/>
              <a:t>Web </a:t>
            </a:r>
            <a:r>
              <a:rPr lang="ru-RU" sz="2800" dirty="0"/>
              <a:t>приложения</a:t>
            </a:r>
            <a:endParaRPr lang="ru-RU" sz="2800" dirty="0"/>
          </a:p>
        </p:txBody>
      </p:sp>
      <p:pic>
        <p:nvPicPr>
          <p:cNvPr id="20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20" y="5513555"/>
            <a:ext cx="1010244" cy="6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jqu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50" y="4796160"/>
            <a:ext cx="3303417" cy="17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10" descr="Картинки по запросу amchart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Картинки по запросу angular + electron"/>
          <p:cNvSpPr>
            <a:spLocks noChangeAspect="1" noChangeArrowheads="1"/>
          </p:cNvSpPr>
          <p:nvPr/>
        </p:nvSpPr>
        <p:spPr bwMode="auto">
          <a:xfrm>
            <a:off x="7557864" y="42139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995787" y="5217591"/>
            <a:ext cx="807148" cy="10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highchart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17" y="5217591"/>
            <a:ext cx="954622" cy="9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AutoShape 18" descr="ÐÐ°ÑÑÐ¸Ð½ÐºÐ¸ Ð¿Ð¾ Ð·Ð°Ð¿ÑÐ¾ÑÑ electron j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7" y="1562519"/>
            <a:ext cx="7295523" cy="36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9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ru-RU" sz="2400" dirty="0" smtClean="0"/>
              <a:t>Для обеспечения связи между </a:t>
            </a:r>
            <a:r>
              <a:rPr lang="en-US" sz="2400" dirty="0" smtClean="0"/>
              <a:t>TANGO </a:t>
            </a:r>
            <a:r>
              <a:rPr lang="ru-RU" sz="2400" dirty="0" smtClean="0"/>
              <a:t>и </a:t>
            </a:r>
            <a:r>
              <a:rPr lang="en-US" sz="2400" dirty="0" smtClean="0"/>
              <a:t>Web </a:t>
            </a:r>
            <a:r>
              <a:rPr lang="ru-RU" sz="2400" dirty="0" smtClean="0"/>
              <a:t>приложениями используются специальные </a:t>
            </a:r>
            <a:r>
              <a:rPr lang="en-US" sz="2400" dirty="0" smtClean="0"/>
              <a:t>TANGO </a:t>
            </a:r>
            <a:r>
              <a:rPr lang="ru-RU" sz="2400" dirty="0" smtClean="0"/>
              <a:t>модули.</a:t>
            </a:r>
          </a:p>
          <a:p>
            <a:pPr marL="64008" indent="0">
              <a:buNone/>
            </a:pPr>
            <a:endParaRPr lang="ru-RU" sz="2400" dirty="0" smtClean="0"/>
          </a:p>
          <a:p>
            <a:r>
              <a:rPr lang="en-US" sz="2000" b="1" dirty="0" err="1" smtClean="0"/>
              <a:t>RestDS</a:t>
            </a:r>
            <a:r>
              <a:rPr lang="en-US" sz="2000" dirty="0" smtClean="0"/>
              <a:t> - </a:t>
            </a:r>
            <a:r>
              <a:rPr lang="en-US" sz="2000" dirty="0"/>
              <a:t>TANGO </a:t>
            </a:r>
            <a:r>
              <a:rPr lang="ru-RU" sz="2000" dirty="0" smtClean="0"/>
              <a:t>модуль обеспечивающий доступ к </a:t>
            </a:r>
            <a:r>
              <a:rPr lang="en-US" sz="2000" dirty="0" smtClean="0"/>
              <a:t>TANGO </a:t>
            </a:r>
            <a:r>
              <a:rPr lang="ru-RU" sz="2000" dirty="0" smtClean="0"/>
              <a:t>устройствам по </a:t>
            </a:r>
            <a:r>
              <a:rPr lang="en-US" sz="2000" dirty="0" smtClean="0"/>
              <a:t>http </a:t>
            </a:r>
            <a:r>
              <a:rPr lang="ru-RU" sz="2000" dirty="0" smtClean="0"/>
              <a:t>протоколу через </a:t>
            </a:r>
            <a:r>
              <a:rPr lang="en-US" sz="2000" dirty="0" smtClean="0"/>
              <a:t>GET POST </a:t>
            </a:r>
            <a:r>
              <a:rPr lang="ru-RU" sz="2000" dirty="0" smtClean="0"/>
              <a:t>запросы </a:t>
            </a:r>
            <a:r>
              <a:rPr lang="ru-RU" sz="2000" b="1" dirty="0" smtClean="0"/>
              <a:t>(автор Седых Г.)</a:t>
            </a:r>
          </a:p>
          <a:p>
            <a:endParaRPr lang="ru-RU" sz="2000" b="1" dirty="0" smtClean="0"/>
          </a:p>
          <a:p>
            <a:r>
              <a:rPr lang="en-US" sz="2000" b="1" dirty="0" err="1" smtClean="0"/>
              <a:t>WebSocketDS</a:t>
            </a:r>
            <a:r>
              <a:rPr lang="en-US" sz="2000" b="1" dirty="0" smtClean="0"/>
              <a:t> </a:t>
            </a:r>
            <a:r>
              <a:rPr lang="en-US" sz="2000" dirty="0" smtClean="0"/>
              <a:t>-</a:t>
            </a:r>
            <a:r>
              <a:rPr lang="en-US" sz="2000" b="1" dirty="0" smtClean="0"/>
              <a:t> </a:t>
            </a:r>
            <a:r>
              <a:rPr lang="en-US" sz="2000" dirty="0" smtClean="0"/>
              <a:t>TANGO </a:t>
            </a:r>
            <a:r>
              <a:rPr lang="ru-RU" sz="2000" dirty="0" smtClean="0"/>
              <a:t>модуль </a:t>
            </a:r>
            <a:r>
              <a:rPr lang="ru-RU" sz="2000" dirty="0"/>
              <a:t>обеспечивающий доступ к </a:t>
            </a:r>
            <a:r>
              <a:rPr lang="en-US" sz="2000" dirty="0"/>
              <a:t>TANGO </a:t>
            </a:r>
            <a:r>
              <a:rPr lang="ru-RU" sz="2000" dirty="0"/>
              <a:t>устройствам </a:t>
            </a:r>
            <a:r>
              <a:rPr lang="ru-RU" sz="2000" dirty="0" smtClean="0"/>
              <a:t>по </a:t>
            </a:r>
            <a:r>
              <a:rPr lang="en-US" sz="2000" dirty="0" err="1" smtClean="0"/>
              <a:t>WebSocket</a:t>
            </a:r>
            <a:r>
              <a:rPr lang="en-US" sz="2000" dirty="0" smtClean="0"/>
              <a:t> </a:t>
            </a:r>
            <a:r>
              <a:rPr lang="ru-RU" sz="2000" dirty="0" smtClean="0"/>
              <a:t>протоколу. Главное его преимущество – использование полнодуплексной связи </a:t>
            </a:r>
            <a:r>
              <a:rPr lang="ru-RU" sz="2000" b="1" dirty="0" smtClean="0"/>
              <a:t>(автор </a:t>
            </a:r>
            <a:r>
              <a:rPr lang="ru-RU" sz="2000" b="1" dirty="0" err="1" smtClean="0"/>
              <a:t>Елкин</a:t>
            </a:r>
            <a:r>
              <a:rPr lang="ru-RU" sz="2000" b="1" dirty="0" smtClean="0"/>
              <a:t> В.)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Клиентно</a:t>
            </a:r>
            <a:r>
              <a:rPr lang="ru-RU" dirty="0" smtClean="0"/>
              <a:t>-серверное взаимодействие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Международное совещание "Ускорительный комплекс NICA: проблемы и решения-2018"</a:t>
            </a:r>
            <a:endParaRPr lang="en-US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г. Созополь, Болгария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6B55985-99B3-41D5-912D-A6EAD4152E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Предложения по продажам (презентация)</Template>
  <TotalTime>0</TotalTime>
  <Words>1670</Words>
  <Application>Microsoft Office PowerPoint</Application>
  <PresentationFormat>Экран (4:3)</PresentationFormat>
  <Paragraphs>279</Paragraphs>
  <Slides>42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Verdana</vt:lpstr>
      <vt:lpstr>Wingdings 2</vt:lpstr>
      <vt:lpstr>Яркая</vt:lpstr>
      <vt:lpstr>Remote and distributed control and monitoring system at the LU-20 injection complex</vt:lpstr>
      <vt:lpstr>Инжекционный комплекс</vt:lpstr>
      <vt:lpstr>Серверное оборудование</vt:lpstr>
      <vt:lpstr>Управление сервером</vt:lpstr>
      <vt:lpstr>Презентация PowerPoint</vt:lpstr>
      <vt:lpstr>Control System layout</vt:lpstr>
      <vt:lpstr>Управление. Клиентный уровень.  Desktop приложения</vt:lpstr>
      <vt:lpstr>Управление. Клиентный уровень.  Web приложения</vt:lpstr>
      <vt:lpstr>Клиентно-серверное взаимодействие</vt:lpstr>
      <vt:lpstr>Как работает HTTP (REST)</vt:lpstr>
      <vt:lpstr>Как работает WebSocket</vt:lpstr>
      <vt:lpstr>Beam profile measurement module  </vt:lpstr>
      <vt:lpstr>Web клиент управления питанием магнитных линз</vt:lpstr>
      <vt:lpstr>Web клиент для просмотра журнала команд</vt:lpstr>
      <vt:lpstr>Web Client</vt:lpstr>
      <vt:lpstr>Web Client</vt:lpstr>
      <vt:lpstr>Web + Desktop приложения</vt:lpstr>
      <vt:lpstr>Web клиент для визуализации архивных и онлайн данных</vt:lpstr>
      <vt:lpstr>Web клиент для визуализации архивных и онлайн данных</vt:lpstr>
      <vt:lpstr>URL режим</vt:lpstr>
      <vt:lpstr>Модуль для извлечения архивных данных</vt:lpstr>
      <vt:lpstr>Итоги: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Клиентный уровень (Web + Desktop приложения)</vt:lpstr>
      <vt:lpstr>Клиентный уровень.  Web приложения</vt:lpstr>
      <vt:lpstr>WebSocketDS</vt:lpstr>
      <vt:lpstr>Beam profile measurement module  </vt:lpstr>
      <vt:lpstr>Web клиент управления профилями инжекции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2018-06-03T10:53:08Z</dcterms:created>
  <dcterms:modified xsi:type="dcterms:W3CDTF">2018-09-06T12:27:25Z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TC102202139990</vt:lpwstr>
  </property>
</Properties>
</file>