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62" r:id="rId2"/>
    <p:sldId id="263" r:id="rId3"/>
    <p:sldId id="278" r:id="rId4"/>
    <p:sldId id="277" r:id="rId5"/>
    <p:sldId id="276" r:id="rId6"/>
    <p:sldId id="280" r:id="rId7"/>
    <p:sldId id="281" r:id="rId8"/>
    <p:sldId id="266" r:id="rId9"/>
    <p:sldId id="279" r:id="rId10"/>
    <p:sldId id="283" r:id="rId11"/>
    <p:sldId id="284" r:id="rId12"/>
    <p:sldId id="275" r:id="rId13"/>
    <p:sldId id="273" r:id="rId14"/>
    <p:sldId id="271" r:id="rId15"/>
    <p:sldId id="270" r:id="rId16"/>
    <p:sldId id="272" r:id="rId17"/>
    <p:sldId id="285" r:id="rId18"/>
    <p:sldId id="274" r:id="rId19"/>
    <p:sldId id="286" r:id="rId20"/>
    <p:sldId id="287" r:id="rId21"/>
    <p:sldId id="288" r:id="rId22"/>
    <p:sldId id="282" r:id="rId23"/>
    <p:sldId id="290" r:id="rId24"/>
    <p:sldId id="291" r:id="rId25"/>
    <p:sldId id="292" r:id="rId26"/>
    <p:sldId id="289" r:id="rId27"/>
    <p:sldId id="29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50" d="100"/>
          <a:sy n="50" d="100"/>
        </p:scale>
        <p:origin x="-110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AE5ED3-3D27-4AA5-A202-4659FC8DFC76}" type="datetimeFigureOut">
              <a:rPr lang="ru-RU" smtClean="0"/>
              <a:pPr/>
              <a:t>10.09.2018</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9B859C-3CBB-4C3C-9EA1-04438BFBF7B6}" type="slidenum">
              <a:rPr lang="ru-RU" smtClean="0"/>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20F4B-4600-44C9-8503-295AE699F6B0}" type="datetimeFigureOut">
              <a:rPr lang="ru-RU" smtClean="0"/>
              <a:pPr/>
              <a:t>10.09.2018</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D0A52-895B-4114-A869-8C153E35393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2D0A52-895B-4114-A869-8C153E353932}"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28E73A6-EE28-4F6C-96A1-E897135F133A}" type="datetime1">
              <a:rPr lang="ru-RU" smtClean="0"/>
              <a:pPr/>
              <a:t>10.09.2018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12669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D6260D-7E1E-434E-8007-8D0C9E1E20C2}" type="datetime1">
              <a:rPr lang="ru-RU" smtClean="0"/>
              <a:pPr/>
              <a:t>10.09.2018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41867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0E1AD6-FB29-4E6B-B292-6D50C3A90EB5}" type="datetime1">
              <a:rPr lang="ru-RU" smtClean="0"/>
              <a:pPr/>
              <a:t>10.09.2018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55671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132B32-6CF6-4C0E-9AF9-1CF97C2D27AB}" type="datetime1">
              <a:rPr lang="ru-RU" smtClean="0"/>
              <a:pPr/>
              <a:t>10.09.2018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66328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EF6CF0-0F7A-4C28-8B57-AD3815510DD7}" type="datetime1">
              <a:rPr lang="ru-RU" smtClean="0"/>
              <a:pPr/>
              <a:t>10.09.2018</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176906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A096713-3FB2-49A5-82F9-BC34F772E74B}" type="datetime1">
              <a:rPr lang="ru-RU" smtClean="0"/>
              <a:pPr/>
              <a:t>10.09.2018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1767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996A9B-02EC-4AB6-9AB5-9DB19B31BD17}" type="datetime1">
              <a:rPr lang="ru-RU" smtClean="0"/>
              <a:pPr/>
              <a:t>10.09.2018</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250582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16B64E2-42AF-4C98-A09E-A952E779DCDA}" type="datetime1">
              <a:rPr lang="ru-RU" smtClean="0"/>
              <a:pPr/>
              <a:t>10.09.2018</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74947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740B-FD3C-491E-9467-4FC3A1AA5DF1}" type="datetime1">
              <a:rPr lang="ru-RU" smtClean="0"/>
              <a:pPr/>
              <a:t>10.09.2018</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98178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DD9B05-C3F7-4AB5-851A-69CC99588476}" type="datetime1">
              <a:rPr lang="ru-RU" smtClean="0"/>
              <a:pPr/>
              <a:t>10.09.2018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20977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961EB-ECED-4FEE-B9E3-45EA965129AD}" type="datetime1">
              <a:rPr lang="ru-RU" smtClean="0"/>
              <a:pPr/>
              <a:t>10.09.2018</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269152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7D584-96D8-4974-8F42-4919A7B921FC}" type="datetime1">
              <a:rPr lang="ru-RU" smtClean="0"/>
              <a:pPr/>
              <a:t>10.09.2018</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24752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1.jpg"/>
          <p:cNvPicPr>
            <a:picLocks noChangeAspect="1"/>
          </p:cNvPicPr>
          <p:nvPr/>
        </p:nvPicPr>
        <p:blipFill>
          <a:blip r:embed="rId3" cstate="print">
            <a:duotone>
              <a:schemeClr val="accent1">
                <a:shade val="45000"/>
                <a:satMod val="135000"/>
              </a:schemeClr>
              <a:prstClr val="white"/>
            </a:duotone>
          </a:blip>
          <a:srcRect/>
          <a:stretch>
            <a:fillRect/>
          </a:stretch>
        </p:blipFill>
        <p:spPr bwMode="auto">
          <a:xfrm>
            <a:off x="0" y="-118534"/>
            <a:ext cx="9144000" cy="5429250"/>
          </a:xfrm>
          <a:prstGeom prst="rect">
            <a:avLst/>
          </a:prstGeom>
          <a:noFill/>
          <a:ln w="9525">
            <a:noFill/>
            <a:miter lim="800000"/>
            <a:headEnd/>
            <a:tailEnd/>
          </a:ln>
        </p:spPr>
      </p:pic>
      <p:grpSp>
        <p:nvGrpSpPr>
          <p:cNvPr id="2" name="Group 73"/>
          <p:cNvGrpSpPr>
            <a:grpSpLocks/>
          </p:cNvGrpSpPr>
          <p:nvPr/>
        </p:nvGrpSpPr>
        <p:grpSpPr bwMode="auto">
          <a:xfrm>
            <a:off x="0" y="0"/>
            <a:ext cx="9144000" cy="6858000"/>
            <a:chOff x="0" y="0"/>
            <a:chExt cx="5760" cy="4320"/>
          </a:xfrm>
          <a:noFill/>
        </p:grpSpPr>
        <p:sp>
          <p:nvSpPr>
            <p:cNvPr id="2052" name="Rectangle 33"/>
            <p:cNvSpPr>
              <a:spLocks noChangeArrowheads="1"/>
            </p:cNvSpPr>
            <p:nvPr/>
          </p:nvSpPr>
          <p:spPr bwMode="auto">
            <a:xfrm>
              <a:off x="0" y="0"/>
              <a:ext cx="5760" cy="4320"/>
            </a:xfrm>
            <a:prstGeom prst="rect">
              <a:avLst/>
            </a:prstGeom>
            <a:grpFill/>
            <a:ln w="9525">
              <a:noFill/>
              <a:miter lim="800000"/>
              <a:headEnd/>
              <a:tailEnd/>
            </a:ln>
          </p:spPr>
          <p:txBody>
            <a:bodyPr wrap="none" anchor="ctr"/>
            <a:lstStyle/>
            <a:p>
              <a:endParaRPr lang="ru-RU" dirty="0"/>
            </a:p>
          </p:txBody>
        </p:sp>
        <p:sp>
          <p:nvSpPr>
            <p:cNvPr id="2055" name="Text Box 15"/>
            <p:cNvSpPr txBox="1">
              <a:spLocks noChangeArrowheads="1"/>
            </p:cNvSpPr>
            <p:nvPr/>
          </p:nvSpPr>
          <p:spPr bwMode="auto">
            <a:xfrm>
              <a:off x="0" y="3363"/>
              <a:ext cx="5692" cy="640"/>
            </a:xfrm>
            <a:prstGeom prst="rect">
              <a:avLst/>
            </a:prstGeom>
            <a:grpFill/>
            <a:ln w="9525">
              <a:noFill/>
              <a:miter lim="800000"/>
              <a:headEnd/>
              <a:tailEnd/>
            </a:ln>
          </p:spPr>
          <p:txBody>
            <a:bodyPr wrap="square">
              <a:spAutoFit/>
            </a:bodyPr>
            <a:lstStyle/>
            <a:p>
              <a:pPr algn="ctr"/>
              <a:r>
                <a:rPr lang="en-US" sz="2000" b="1" dirty="0" smtClean="0">
                  <a:latin typeface="Comic Sans MS" pitchFamily="66" charset="0"/>
                </a:rPr>
                <a:t>International Workshop </a:t>
              </a:r>
            </a:p>
            <a:p>
              <a:pPr algn="ctr"/>
              <a:r>
                <a:rPr lang="en-US" sz="2000" b="1" dirty="0" smtClean="0">
                  <a:latin typeface="Comic Sans MS" pitchFamily="66" charset="0"/>
                </a:rPr>
                <a:t>“NICA accelerating complex: problems and solutions” </a:t>
              </a:r>
            </a:p>
            <a:p>
              <a:pPr algn="ctr"/>
              <a:r>
                <a:rPr lang="en-US" sz="2000" b="1" dirty="0" smtClean="0">
                  <a:latin typeface="Comic Sans MS" pitchFamily="66" charset="0"/>
                </a:rPr>
                <a:t> Sozopol</a:t>
              </a:r>
              <a:r>
                <a:rPr lang="ru-RU" sz="2000" b="1" dirty="0" smtClean="0">
                  <a:latin typeface="Comic Sans MS" pitchFamily="66" charset="0"/>
                </a:rPr>
                <a:t>, </a:t>
              </a:r>
              <a:r>
                <a:rPr lang="en-US" sz="2000" b="1" dirty="0" smtClean="0">
                  <a:latin typeface="Comic Sans MS" pitchFamily="66" charset="0"/>
                </a:rPr>
                <a:t>September 8-15, 201</a:t>
              </a:r>
              <a:r>
                <a:rPr lang="ru-RU" sz="2000" b="1" dirty="0" smtClean="0">
                  <a:latin typeface="Comic Sans MS" pitchFamily="66" charset="0"/>
                </a:rPr>
                <a:t>8</a:t>
              </a:r>
              <a:r>
                <a:rPr lang="en-US" sz="2000" b="1" dirty="0" smtClean="0">
                  <a:latin typeface="Comic Sans MS" pitchFamily="66" charset="0"/>
                </a:rPr>
                <a:t>  </a:t>
              </a:r>
              <a:endParaRPr lang="ru-RU" sz="2000" b="1" dirty="0">
                <a:latin typeface="Comic Sans MS" pitchFamily="66" charset="0"/>
              </a:endParaRPr>
            </a:p>
          </p:txBody>
        </p:sp>
        <p:sp>
          <p:nvSpPr>
            <p:cNvPr id="2074" name="Rectangle 26"/>
            <p:cNvSpPr>
              <a:spLocks noChangeArrowheads="1"/>
            </p:cNvSpPr>
            <p:nvPr/>
          </p:nvSpPr>
          <p:spPr bwMode="auto">
            <a:xfrm>
              <a:off x="0" y="1226"/>
              <a:ext cx="5760" cy="446"/>
            </a:xfrm>
            <a:prstGeom prst="rect">
              <a:avLst/>
            </a:prstGeom>
            <a:grpFill/>
            <a:ln w="9525">
              <a:noFill/>
              <a:miter lim="800000"/>
              <a:headEnd/>
              <a:tailEnd/>
            </a:ln>
            <a:effectLst/>
          </p:spPr>
          <p:txBody>
            <a:bodyPr wrap="square">
              <a:spAutoFit/>
            </a:bodyPr>
            <a:lstStyle/>
            <a:p>
              <a:pPr algn="ctr"/>
              <a:r>
                <a:rPr lang="en-US" sz="4000" b="1" dirty="0" smtClean="0">
                  <a:solidFill>
                    <a:srgbClr val="FF0000"/>
                  </a:solidFill>
                  <a:latin typeface="Comic Sans MS" pitchFamily="66" charset="0"/>
                </a:rPr>
                <a:t>Beam collimation in NICA collider</a:t>
              </a:r>
            </a:p>
          </p:txBody>
        </p:sp>
        <p:sp>
          <p:nvSpPr>
            <p:cNvPr id="2077" name="Rectangle 29"/>
            <p:cNvSpPr>
              <a:spLocks noChangeArrowheads="1"/>
            </p:cNvSpPr>
            <p:nvPr/>
          </p:nvSpPr>
          <p:spPr bwMode="auto">
            <a:xfrm>
              <a:off x="1163" y="2516"/>
              <a:ext cx="3371" cy="601"/>
            </a:xfrm>
            <a:prstGeom prst="rect">
              <a:avLst/>
            </a:prstGeom>
            <a:grpFill/>
            <a:ln w="9525">
              <a:noFill/>
              <a:miter lim="800000"/>
              <a:headEnd/>
              <a:tailEnd/>
            </a:ln>
            <a:effectLst/>
          </p:spPr>
          <p:txBody>
            <a:bodyPr>
              <a:spAutoFit/>
            </a:bodyPr>
            <a:lstStyle/>
            <a:p>
              <a:pPr algn="ctr"/>
              <a:r>
                <a:rPr lang="en-US" sz="2400" b="1" dirty="0" smtClean="0">
                  <a:solidFill>
                    <a:srgbClr val="0000CC"/>
                  </a:solidFill>
                </a:rPr>
                <a:t> </a:t>
              </a:r>
              <a:r>
                <a:rPr lang="en-US" sz="2800" b="1" dirty="0" smtClean="0">
                  <a:solidFill>
                    <a:srgbClr val="0000CC"/>
                  </a:solidFill>
                  <a:latin typeface="Comic Sans MS" pitchFamily="66" charset="0"/>
                </a:rPr>
                <a:t>O.Kozlov</a:t>
              </a:r>
            </a:p>
            <a:p>
              <a:pPr algn="ctr"/>
              <a:r>
                <a:rPr lang="en-US" sz="2800" b="1" dirty="0" smtClean="0">
                  <a:solidFill>
                    <a:srgbClr val="0000CC"/>
                  </a:solidFill>
                  <a:latin typeface="Comic Sans MS" pitchFamily="66" charset="0"/>
                </a:rPr>
                <a:t> LHEP, JINR, Dubna</a:t>
              </a:r>
            </a:p>
          </p:txBody>
        </p:sp>
        <p:sp>
          <p:nvSpPr>
            <p:cNvPr id="2058" name="Rectangle 71"/>
            <p:cNvSpPr>
              <a:spLocks noChangeArrowheads="1"/>
            </p:cNvSpPr>
            <p:nvPr/>
          </p:nvSpPr>
          <p:spPr bwMode="auto">
            <a:xfrm>
              <a:off x="0" y="0"/>
              <a:ext cx="5760" cy="329"/>
            </a:xfrm>
            <a:prstGeom prst="rect">
              <a:avLst/>
            </a:prstGeom>
            <a:grpFill/>
            <a:ln w="9525">
              <a:noFill/>
              <a:miter lim="800000"/>
              <a:headEnd/>
              <a:tailEnd/>
            </a:ln>
          </p:spPr>
          <p:txBody>
            <a:bodyPr>
              <a:spAutoFit/>
            </a:bodyPr>
            <a:lstStyle/>
            <a:p>
              <a:pPr algn="ctr">
                <a:lnSpc>
                  <a:spcPct val="130000"/>
                </a:lnSpc>
              </a:pPr>
              <a:endParaRPr lang="en-US" sz="2400" dirty="0"/>
            </a:p>
          </p:txBody>
        </p:sp>
      </p:grpSp>
      <p:pic>
        <p:nvPicPr>
          <p:cNvPr id="11" name="Рисунок 10" descr="label.jpg"/>
          <p:cNvPicPr>
            <a:picLocks noChangeAspect="1"/>
          </p:cNvPicPr>
          <p:nvPr/>
        </p:nvPicPr>
        <p:blipFill>
          <a:blip r:embed="rId4" cstate="print"/>
          <a:stretch>
            <a:fillRect/>
          </a:stretch>
        </p:blipFill>
        <p:spPr>
          <a:xfrm>
            <a:off x="0" y="6273800"/>
            <a:ext cx="1689100" cy="584200"/>
          </a:xfrm>
          <a:prstGeom prst="rect">
            <a:avLst/>
          </a:prstGeom>
          <a:solidFill>
            <a:schemeClr val="bg1">
              <a:lumMod val="75000"/>
            </a:schemeClr>
          </a:solidFill>
        </p:spPr>
      </p:pic>
    </p:spTree>
  </p:cSld>
  <p:clrMapOvr>
    <a:masterClrMapping/>
  </p:clrMapOvr>
  <p:transition advTm="285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338666"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Collimation principals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4" name="Прямоугольник 133"/>
          <p:cNvSpPr/>
          <p:nvPr/>
        </p:nvSpPr>
        <p:spPr>
          <a:xfrm>
            <a:off x="1656072" y="587918"/>
            <a:ext cx="4623382" cy="400110"/>
          </a:xfrm>
          <a:prstGeom prst="rect">
            <a:avLst/>
          </a:prstGeom>
        </p:spPr>
        <p:txBody>
          <a:bodyPr wrap="none">
            <a:spAutoFit/>
          </a:bodyPr>
          <a:lstStyle/>
          <a:p>
            <a:r>
              <a:rPr lang="en-US" sz="2000" b="1" dirty="0" smtClean="0">
                <a:latin typeface="Comic Sans MS" pitchFamily="66" charset="0"/>
                <a:cs typeface="Arial" pitchFamily="34" charset="0"/>
                <a:sym typeface="Helvetica" charset="0"/>
              </a:rPr>
              <a:t>Particle interaction with collimators</a:t>
            </a:r>
            <a:endParaRPr lang="ru-RU" sz="2000" b="1" dirty="0">
              <a:latin typeface="Comic Sans MS" pitchFamily="66" charset="0"/>
              <a:cs typeface="Arial" pitchFamily="34" charset="0"/>
            </a:endParaRPr>
          </a:p>
        </p:txBody>
      </p:sp>
      <p:sp>
        <p:nvSpPr>
          <p:cNvPr id="136" name="Rectangle 27"/>
          <p:cNvSpPr>
            <a:spLocks/>
          </p:cNvSpPr>
          <p:nvPr/>
        </p:nvSpPr>
        <p:spPr bwMode="auto">
          <a:xfrm>
            <a:off x="0" y="947327"/>
            <a:ext cx="6698250" cy="1848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nchorCtr="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285750" indent="-285750" eaLnBrk="1" hangingPunct="1">
              <a:spcBef>
                <a:spcPts val="600"/>
              </a:spcBef>
              <a:buClr>
                <a:srgbClr val="0000FF"/>
              </a:buClr>
              <a:buSzPct val="80000"/>
            </a:pPr>
            <a:endParaRPr lang="en-GB" altLang="en-US" sz="1800" dirty="0" smtClean="0">
              <a:solidFill>
                <a:schemeClr val="tx1"/>
              </a:solidFill>
              <a:latin typeface="Comic Sans MS" pitchFamily="66" charset="0"/>
              <a:ea typeface="MS PGothic" panose="020B0600070205080204" pitchFamily="34" charset="-128"/>
              <a:sym typeface="Helvetica" panose="020B0604020202020204" pitchFamily="34" charset="0"/>
            </a:endParaRPr>
          </a:p>
          <a:p>
            <a:pPr marL="285750" indent="-285750" eaLnBrk="1" hangingPunct="1">
              <a:spcBef>
                <a:spcPts val="600"/>
              </a:spcBef>
              <a:buClr>
                <a:srgbClr val="0000FF"/>
              </a:buClr>
              <a:buSzPct val="80000"/>
              <a:buFont typeface="Wingdings" panose="05000000000000000000" pitchFamily="2" charset="2"/>
              <a:buChar char="q"/>
            </a:pPr>
            <a:r>
              <a:rPr lang="en-GB" altLang="en-US" sz="1800" dirty="0">
                <a:solidFill>
                  <a:schemeClr val="tx1"/>
                </a:solidFill>
                <a:latin typeface="Comic Sans MS" pitchFamily="66" charset="0"/>
                <a:ea typeface="MS PGothic" panose="020B0600070205080204" pitchFamily="34" charset="-128"/>
                <a:sym typeface="Helvetica" panose="020B0604020202020204" pitchFamily="34" charset="0"/>
              </a:rPr>
              <a:t>The aim of the </a:t>
            </a:r>
            <a:r>
              <a:rPr lang="en-GB" altLang="en-US" sz="1800" b="1" dirty="0" smtClean="0">
                <a:solidFill>
                  <a:srgbClr val="0070C0"/>
                </a:solidFill>
                <a:latin typeface="Comic Sans MS" pitchFamily="66" charset="0"/>
                <a:ea typeface="MS PGothic" panose="020B0600070205080204" pitchFamily="34" charset="-128"/>
                <a:sym typeface="Helvetica" panose="020B0604020202020204" pitchFamily="34" charset="0"/>
              </a:rPr>
              <a:t>Primary collimator</a:t>
            </a:r>
            <a:r>
              <a:rPr lang="en-GB" altLang="en-US" sz="1800" dirty="0" smtClean="0">
                <a:solidFill>
                  <a:srgbClr val="0070C0"/>
                </a:solidFill>
                <a:latin typeface="Comic Sans MS" pitchFamily="66" charset="0"/>
                <a:ea typeface="MS PGothic" panose="020B0600070205080204" pitchFamily="34" charset="-128"/>
                <a:sym typeface="Helvetica" panose="020B0604020202020204" pitchFamily="34" charset="0"/>
              </a:rPr>
              <a:t> </a:t>
            </a:r>
            <a:r>
              <a:rPr lang="en-GB" altLang="en-US" sz="1800" dirty="0">
                <a:solidFill>
                  <a:schemeClr val="tx1"/>
                </a:solidFill>
                <a:latin typeface="Comic Sans MS" pitchFamily="66" charset="0"/>
                <a:ea typeface="MS PGothic" panose="020B0600070205080204" pitchFamily="34" charset="-128"/>
                <a:sym typeface="Helvetica" panose="020B0604020202020204" pitchFamily="34" charset="0"/>
              </a:rPr>
              <a:t>is to scatter the particle and increase the particle angle and impact </a:t>
            </a:r>
            <a:r>
              <a:rPr lang="en-GB"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parameter. Usually a multiturn process.</a:t>
            </a:r>
          </a:p>
          <a:p>
            <a:pPr marL="285750" indent="-285750" eaLnBrk="1" hangingPunct="1">
              <a:spcBef>
                <a:spcPts val="600"/>
              </a:spcBef>
              <a:buClr>
                <a:srgbClr val="0000FF"/>
              </a:buClr>
              <a:buSzPct val="80000"/>
              <a:buFont typeface="Wingdings" panose="05000000000000000000" pitchFamily="2" charset="2"/>
              <a:buChar char="q"/>
            </a:pPr>
            <a:r>
              <a:rPr lang="en-GB"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The primary should be thin as the particle impact parameters can be very small (~mm).</a:t>
            </a:r>
          </a:p>
          <a:p>
            <a:pPr marL="285750" indent="-285750" eaLnBrk="1" hangingPunct="1">
              <a:spcBef>
                <a:spcPts val="600"/>
              </a:spcBef>
              <a:buClr>
                <a:srgbClr val="0000FF"/>
              </a:buClr>
              <a:buSzPct val="80000"/>
              <a:buFont typeface="Wingdings" panose="05000000000000000000" pitchFamily="2" charset="2"/>
              <a:buChar char="q"/>
            </a:pPr>
            <a:r>
              <a:rPr lang="en-US" altLang="ja-JP" sz="1800" b="1" dirty="0" smtClean="0">
                <a:solidFill>
                  <a:srgbClr val="0000FF"/>
                </a:solidFill>
                <a:latin typeface="Comic Sans MS" pitchFamily="66" charset="0"/>
                <a:ea typeface="MS PGothic" panose="020B0600070205080204" pitchFamily="34" charset="-128"/>
                <a:sym typeface="Helvetica" panose="020B0604020202020204" pitchFamily="34" charset="0"/>
              </a:rPr>
              <a:t>Secondary collimators</a:t>
            </a:r>
            <a:r>
              <a:rPr lang="en-US" altLang="ja-JP" sz="1800" dirty="0" smtClean="0">
                <a:solidFill>
                  <a:schemeClr val="tx1"/>
                </a:solidFill>
                <a:latin typeface="Comic Sans MS" pitchFamily="66" charset="0"/>
                <a:ea typeface="MS PGothic" panose="020B0600070205080204" pitchFamily="34" charset="-128"/>
                <a:sym typeface="Helvetica" panose="020B0604020202020204" pitchFamily="34" charset="0"/>
              </a:rPr>
              <a:t> can be added to intercept  the secondary halo and the showers that leak out of the primary collimator.</a:t>
            </a:r>
          </a:p>
          <a:p>
            <a:pPr marL="285750" indent="-285750" eaLnBrk="1" hangingPunct="1">
              <a:spcBef>
                <a:spcPts val="600"/>
              </a:spcBef>
              <a:buClr>
                <a:srgbClr val="0000FF"/>
              </a:buClr>
              <a:buSzPct val="80000"/>
              <a:buFont typeface="Wingdings" panose="05000000000000000000" pitchFamily="2" charset="2"/>
              <a:buChar char="q"/>
            </a:pP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Some particles escape from the collimator with a reduced </a:t>
            </a:r>
            <a:r>
              <a:rPr lang="ja-JP"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a:t>
            </a:r>
            <a:r>
              <a:rPr lang="en-US" altLang="ja-JP" sz="1800" dirty="0" smtClean="0">
                <a:solidFill>
                  <a:schemeClr val="tx1"/>
                </a:solidFill>
                <a:latin typeface="Comic Sans MS" pitchFamily="66" charset="0"/>
                <a:ea typeface="MS PGothic" panose="020B0600070205080204" pitchFamily="34" charset="-128"/>
                <a:sym typeface="Helvetica" panose="020B0604020202020204" pitchFamily="34" charset="0"/>
              </a:rPr>
              <a:t>rigidity</a:t>
            </a:r>
            <a:r>
              <a:rPr lang="ja-JP"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a:t>
            </a:r>
            <a:r>
              <a:rPr lang="en-US" altLang="ja-JP" sz="1800" dirty="0" smtClean="0">
                <a:solidFill>
                  <a:schemeClr val="tx1"/>
                </a:solidFill>
                <a:latin typeface="Comic Sans MS" pitchFamily="66" charset="0"/>
                <a:ea typeface="MS PGothic" panose="020B0600070205080204" pitchFamily="34" charset="-128"/>
                <a:sym typeface="Helvetica" panose="020B0604020202020204" pitchFamily="34" charset="0"/>
              </a:rPr>
              <a:t> after loosing energy through inelastic interactions.</a:t>
            </a:r>
          </a:p>
          <a:p>
            <a:pPr marL="285750" indent="-285750" eaLnBrk="1" hangingPunct="1">
              <a:spcBef>
                <a:spcPts val="600"/>
              </a:spcBef>
              <a:buClr>
                <a:srgbClr val="0000FF"/>
              </a:buClr>
              <a:buSzPct val="80000"/>
              <a:buFont typeface="Wingdings" panose="05000000000000000000" pitchFamily="2" charset="2"/>
              <a:buChar char="q"/>
            </a:pP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The interaction with collimator materials is itself a source of</a:t>
            </a:r>
            <a:r>
              <a:rPr lang="en-US" altLang="en-US" sz="1800" b="1" dirty="0" smtClean="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secondary halo. </a:t>
            </a:r>
          </a:p>
          <a:p>
            <a:pPr marL="285750" indent="-285750" eaLnBrk="1" hangingPunct="1">
              <a:spcBef>
                <a:spcPts val="600"/>
              </a:spcBef>
              <a:buClr>
                <a:srgbClr val="0000FF"/>
              </a:buClr>
              <a:buSzPct val="80000"/>
              <a:buFont typeface="Wingdings" panose="05000000000000000000" pitchFamily="2" charset="2"/>
              <a:buChar char="q"/>
            </a:pPr>
            <a:endPar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endParaRPr>
          </a:p>
          <a:p>
            <a:pPr marL="285750" indent="-285750" eaLnBrk="1" hangingPunct="1">
              <a:spcBef>
                <a:spcPts val="600"/>
              </a:spcBef>
              <a:buClr>
                <a:srgbClr val="0000FF"/>
              </a:buClr>
              <a:buSzPct val="80000"/>
              <a:buFont typeface="Wingdings" panose="05000000000000000000" pitchFamily="2" charset="2"/>
              <a:buChar char="q"/>
            </a:pPr>
            <a:endParaRPr lang="en-US" altLang="ja-JP" sz="1800" dirty="0" smtClean="0">
              <a:solidFill>
                <a:schemeClr val="tx1"/>
              </a:solidFill>
              <a:latin typeface="Helvetica" panose="020B0604020202020204" pitchFamily="34" charset="0"/>
              <a:ea typeface="MS PGothic" panose="020B0600070205080204" pitchFamily="34" charset="-128"/>
              <a:sym typeface="Helvetica" panose="020B0604020202020204" pitchFamily="34" charset="0"/>
            </a:endParaRPr>
          </a:p>
          <a:p>
            <a:pPr marL="285750" indent="-285750" eaLnBrk="1" hangingPunct="1">
              <a:spcBef>
                <a:spcPts val="600"/>
              </a:spcBef>
              <a:buClr>
                <a:srgbClr val="0000FF"/>
              </a:buClr>
              <a:buSzPct val="80000"/>
              <a:buFont typeface="Wingdings" panose="05000000000000000000" pitchFamily="2" charset="2"/>
              <a:buChar char="q"/>
            </a:pPr>
            <a:endParaRPr lang="en-US" altLang="en-US" sz="1800" dirty="0" smtClean="0">
              <a:solidFill>
                <a:schemeClr val="tx1"/>
              </a:solidFill>
              <a:latin typeface="Helvetica" panose="020B0604020202020204" pitchFamily="34" charset="0"/>
              <a:ea typeface="MS PGothic" panose="020B0600070205080204" pitchFamily="34" charset="-128"/>
              <a:sym typeface="Helvetica" panose="020B0604020202020204" pitchFamily="34" charset="0"/>
            </a:endParaRPr>
          </a:p>
          <a:p>
            <a:pPr marL="285750" indent="-285750" eaLnBrk="1" hangingPunct="1">
              <a:spcBef>
                <a:spcPts val="600"/>
              </a:spcBef>
              <a:buClr>
                <a:srgbClr val="0000FF"/>
              </a:buClr>
              <a:buSzPct val="80000"/>
              <a:buFont typeface="Wingdings" panose="05000000000000000000" pitchFamily="2" charset="2"/>
              <a:buChar char="q"/>
            </a:pPr>
            <a:endParaRPr lang="en-GB" altLang="en-US" sz="1800" dirty="0" smtClean="0">
              <a:solidFill>
                <a:schemeClr val="tx1"/>
              </a:solidFill>
              <a:latin typeface="Comic Sans MS" pitchFamily="66" charset="0"/>
              <a:ea typeface="MS PGothic" panose="020B0600070205080204" pitchFamily="34" charset="-128"/>
              <a:sym typeface="Helvetica" panose="020B0604020202020204" pitchFamily="34" charset="0"/>
            </a:endParaRPr>
          </a:p>
        </p:txBody>
      </p:sp>
      <p:grpSp>
        <p:nvGrpSpPr>
          <p:cNvPr id="137" name="Group 26"/>
          <p:cNvGrpSpPr>
            <a:grpSpLocks/>
          </p:cNvGrpSpPr>
          <p:nvPr/>
        </p:nvGrpSpPr>
        <p:grpSpPr bwMode="auto">
          <a:xfrm>
            <a:off x="6305550" y="1617038"/>
            <a:ext cx="2838450" cy="1545262"/>
            <a:chOff x="0" y="0"/>
            <a:chExt cx="3128" cy="1545"/>
          </a:xfrm>
        </p:grpSpPr>
        <p:sp>
          <p:nvSpPr>
            <p:cNvPr id="138" name="Rectangle 10"/>
            <p:cNvSpPr>
              <a:spLocks/>
            </p:cNvSpPr>
            <p:nvPr/>
          </p:nvSpPr>
          <p:spPr bwMode="auto">
            <a:xfrm>
              <a:off x="17" y="1231"/>
              <a:ext cx="777"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195" i="1" dirty="0">
                  <a:solidFill>
                    <a:srgbClr val="FF0000"/>
                  </a:solidFill>
                  <a:latin typeface="Helvetica" panose="020B0604020202020204" pitchFamily="34" charset="0"/>
                  <a:ea typeface="MS PGothic" panose="020B0600070205080204" pitchFamily="34" charset="-128"/>
                  <a:sym typeface="Helvetica" panose="020B0604020202020204" pitchFamily="34" charset="0"/>
                </a:rPr>
                <a:t>Beam</a:t>
              </a:r>
            </a:p>
          </p:txBody>
        </p:sp>
        <p:sp>
          <p:nvSpPr>
            <p:cNvPr id="139" name="Line 11"/>
            <p:cNvSpPr>
              <a:spLocks noChangeShapeType="1"/>
            </p:cNvSpPr>
            <p:nvPr/>
          </p:nvSpPr>
          <p:spPr bwMode="auto">
            <a:xfrm flipH="1">
              <a:off x="811" y="741"/>
              <a:ext cx="562" cy="185"/>
            </a:xfrm>
            <a:prstGeom prst="line">
              <a:avLst/>
            </a:prstGeom>
            <a:noFill/>
            <a:ln w="38100">
              <a:solidFill>
                <a:srgbClr val="FF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40" name="Rectangle 12"/>
            <p:cNvSpPr>
              <a:spLocks/>
            </p:cNvSpPr>
            <p:nvPr/>
          </p:nvSpPr>
          <p:spPr bwMode="auto">
            <a:xfrm>
              <a:off x="1547" y="155"/>
              <a:ext cx="164" cy="576"/>
            </a:xfrm>
            <a:prstGeom prst="rect">
              <a:avLst/>
            </a:prstGeom>
            <a:solidFill>
              <a:srgbClr val="4C4C4C"/>
            </a:solid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141" name="Line 13"/>
            <p:cNvSpPr>
              <a:spLocks noChangeShapeType="1"/>
            </p:cNvSpPr>
            <p:nvPr/>
          </p:nvSpPr>
          <p:spPr bwMode="auto">
            <a:xfrm flipH="1">
              <a:off x="1712" y="464"/>
              <a:ext cx="206" cy="155"/>
            </a:xfrm>
            <a:prstGeom prst="line">
              <a:avLst/>
            </a:prstGeom>
            <a:noFill/>
            <a:ln w="127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42" name="Line 14"/>
            <p:cNvSpPr>
              <a:spLocks noChangeShapeType="1"/>
            </p:cNvSpPr>
            <p:nvPr/>
          </p:nvSpPr>
          <p:spPr bwMode="auto">
            <a:xfrm flipH="1">
              <a:off x="1702" y="566"/>
              <a:ext cx="221" cy="85"/>
            </a:xfrm>
            <a:prstGeom prst="line">
              <a:avLst/>
            </a:prstGeom>
            <a:noFill/>
            <a:ln w="127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43" name="Line 15"/>
            <p:cNvSpPr>
              <a:spLocks noChangeShapeType="1"/>
            </p:cNvSpPr>
            <p:nvPr/>
          </p:nvSpPr>
          <p:spPr bwMode="auto">
            <a:xfrm flipH="1">
              <a:off x="1683" y="631"/>
              <a:ext cx="207" cy="45"/>
            </a:xfrm>
            <a:prstGeom prst="line">
              <a:avLst/>
            </a:prstGeom>
            <a:noFill/>
            <a:ln w="12700">
              <a:solidFill>
                <a:srgbClr val="00FF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44" name="Line 16"/>
            <p:cNvSpPr>
              <a:spLocks noChangeShapeType="1"/>
            </p:cNvSpPr>
            <p:nvPr/>
          </p:nvSpPr>
          <p:spPr bwMode="auto">
            <a:xfrm flipH="1">
              <a:off x="1693" y="633"/>
              <a:ext cx="720" cy="93"/>
            </a:xfrm>
            <a:prstGeom prst="line">
              <a:avLst/>
            </a:prstGeom>
            <a:noFill/>
            <a:ln w="12700">
              <a:solidFill>
                <a:srgbClr val="FF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45" name="Line 17"/>
            <p:cNvSpPr>
              <a:spLocks noChangeShapeType="1"/>
            </p:cNvSpPr>
            <p:nvPr/>
          </p:nvSpPr>
          <p:spPr bwMode="auto">
            <a:xfrm flipH="1">
              <a:off x="1684" y="611"/>
              <a:ext cx="454" cy="109"/>
            </a:xfrm>
            <a:prstGeom prst="line">
              <a:avLst/>
            </a:prstGeom>
            <a:noFill/>
            <a:ln w="12700">
              <a:solidFill>
                <a:srgbClr val="FF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46" name="Line 18"/>
            <p:cNvSpPr>
              <a:spLocks noChangeShapeType="1"/>
            </p:cNvSpPr>
            <p:nvPr/>
          </p:nvSpPr>
          <p:spPr bwMode="auto">
            <a:xfrm flipH="1">
              <a:off x="1713" y="708"/>
              <a:ext cx="1154" cy="17"/>
            </a:xfrm>
            <a:prstGeom prst="line">
              <a:avLst/>
            </a:prstGeom>
            <a:noFill/>
            <a:ln w="12700">
              <a:solidFill>
                <a:srgbClr val="FF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GB" dirty="0"/>
            </a:p>
          </p:txBody>
        </p:sp>
        <p:pic>
          <p:nvPicPr>
            <p:cNvPr id="147" name="Picture 1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21" y="713"/>
              <a:ext cx="832" cy="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48" name="Rectangle 20"/>
            <p:cNvSpPr>
              <a:spLocks/>
            </p:cNvSpPr>
            <p:nvPr/>
          </p:nvSpPr>
          <p:spPr bwMode="auto">
            <a:xfrm>
              <a:off x="0" y="80"/>
              <a:ext cx="2959" cy="1465"/>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149" name="Line 21"/>
            <p:cNvSpPr>
              <a:spLocks noChangeShapeType="1"/>
            </p:cNvSpPr>
            <p:nvPr/>
          </p:nvSpPr>
          <p:spPr bwMode="auto">
            <a:xfrm rot="10800000" flipH="1">
              <a:off x="78" y="1044"/>
              <a:ext cx="1761" cy="0"/>
            </a:xfrm>
            <a:prstGeom prst="line">
              <a:avLst/>
            </a:prstGeom>
            <a:noFill/>
            <a:ln w="12700" cap="rnd">
              <a:solidFill>
                <a:srgbClr val="FF0000"/>
              </a:solidFill>
              <a:prstDash val="sysDot"/>
              <a:miter lim="800000"/>
              <a:headEn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150" name="Rectangle 22"/>
            <p:cNvSpPr>
              <a:spLocks/>
            </p:cNvSpPr>
            <p:nvPr/>
          </p:nvSpPr>
          <p:spPr bwMode="auto">
            <a:xfrm>
              <a:off x="630" y="80"/>
              <a:ext cx="852"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195" i="1" dirty="0">
                  <a:solidFill>
                    <a:srgbClr val="4C4B4C"/>
                  </a:solidFill>
                  <a:latin typeface="Helvetica" panose="020B0604020202020204" pitchFamily="34" charset="0"/>
                  <a:ea typeface="MS PGothic" panose="020B0600070205080204" pitchFamily="34" charset="-128"/>
                  <a:sym typeface="Helvetica" panose="020B0604020202020204" pitchFamily="34" charset="0"/>
                </a:rPr>
                <a:t>Collimator</a:t>
              </a:r>
            </a:p>
          </p:txBody>
        </p:sp>
        <p:sp>
          <p:nvSpPr>
            <p:cNvPr id="151" name="Rectangle 23"/>
            <p:cNvSpPr>
              <a:spLocks/>
            </p:cNvSpPr>
            <p:nvPr/>
          </p:nvSpPr>
          <p:spPr bwMode="auto">
            <a:xfrm>
              <a:off x="1802" y="0"/>
              <a:ext cx="1326" cy="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195" i="1" dirty="0">
                  <a:solidFill>
                    <a:srgbClr val="00FF00"/>
                  </a:solidFill>
                  <a:latin typeface="Helvetica" panose="020B0604020202020204" pitchFamily="34" charset="0"/>
                  <a:ea typeface="MS PGothic" panose="020B0600070205080204" pitchFamily="34" charset="-128"/>
                  <a:sym typeface="Helvetica" panose="020B0604020202020204" pitchFamily="34" charset="0"/>
                </a:rPr>
                <a:t>Showers</a:t>
              </a:r>
              <a:r>
                <a:rPr lang="en-US" altLang="en-US" sz="1195" i="1" dirty="0">
                  <a:solidFill>
                    <a:srgbClr val="4C4B4C"/>
                  </a:solidFill>
                  <a:latin typeface="Helvetica" panose="020B0604020202020204" pitchFamily="34" charset="0"/>
                  <a:ea typeface="MS PGothic" panose="020B0600070205080204" pitchFamily="34" charset="-128"/>
                  <a:sym typeface="Helvetica" panose="020B0604020202020204" pitchFamily="34" charset="0"/>
                </a:rPr>
                <a:t> + </a:t>
              </a:r>
              <a:r>
                <a:rPr lang="en-US" altLang="en-US" sz="1195" i="1" dirty="0">
                  <a:solidFill>
                    <a:srgbClr val="FF00FF"/>
                  </a:solidFill>
                  <a:latin typeface="Helvetica" panose="020B0604020202020204" pitchFamily="34" charset="0"/>
                  <a:ea typeface="MS PGothic" panose="020B0600070205080204" pitchFamily="34" charset="-128"/>
                  <a:sym typeface="Helvetica" panose="020B0604020202020204" pitchFamily="34" charset="0"/>
                </a:rPr>
                <a:t>secondary halo</a:t>
              </a:r>
            </a:p>
          </p:txBody>
        </p:sp>
        <p:sp>
          <p:nvSpPr>
            <p:cNvPr id="152" name="Line 24"/>
            <p:cNvSpPr>
              <a:spLocks noChangeShapeType="1"/>
            </p:cNvSpPr>
            <p:nvPr/>
          </p:nvSpPr>
          <p:spPr bwMode="auto">
            <a:xfrm rot="10800000" flipH="1">
              <a:off x="1792" y="724"/>
              <a:ext cx="0" cy="348"/>
            </a:xfrm>
            <a:prstGeom prst="line">
              <a:avLst/>
            </a:prstGeom>
            <a:noFill/>
            <a:ln w="12700" cap="rnd">
              <a:solidFill>
                <a:schemeClr val="tx1"/>
              </a:solidFill>
              <a:prstDash val="sysDot"/>
              <a:miter lim="800000"/>
              <a:headEnd/>
              <a:tailEnd/>
            </a:ln>
            <a:extLst>
              <a:ext uri="{909E8E84-426E-40DD-AFC4-6F175D3DCCD1}">
                <a14:hiddenFill xmlns:a14="http://schemas.microsoft.com/office/drawing/2010/main" xmlns="">
                  <a:noFill/>
                </a14:hiddenFill>
              </a:ext>
            </a:extLst>
          </p:spPr>
          <p:txBody>
            <a:bodyPr lIns="0" tIns="0" rIns="0" bIns="0"/>
            <a:lstStyle/>
            <a:p>
              <a:endParaRPr lang="en-GB" dirty="0"/>
            </a:p>
          </p:txBody>
        </p:sp>
        <p:pic>
          <p:nvPicPr>
            <p:cNvPr id="153" name="Picture 2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48" y="842"/>
              <a:ext cx="384"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grpSp>
        <p:nvGrpSpPr>
          <p:cNvPr id="155" name="Group 39"/>
          <p:cNvGrpSpPr>
            <a:grpSpLocks/>
          </p:cNvGrpSpPr>
          <p:nvPr/>
        </p:nvGrpSpPr>
        <p:grpSpPr bwMode="auto">
          <a:xfrm>
            <a:off x="457201" y="5348541"/>
            <a:ext cx="7886533" cy="1027824"/>
            <a:chOff x="2498" y="208"/>
            <a:chExt cx="7405" cy="920"/>
          </a:xfrm>
        </p:grpSpPr>
        <p:pic>
          <p:nvPicPr>
            <p:cNvPr id="157" name="Picture 3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86" y="399"/>
              <a:ext cx="3448" cy="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58" name="Rectangle 36"/>
            <p:cNvSpPr>
              <a:spLocks/>
            </p:cNvSpPr>
            <p:nvPr/>
          </p:nvSpPr>
          <p:spPr bwMode="auto">
            <a:xfrm>
              <a:off x="6310" y="208"/>
              <a:ext cx="3593" cy="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l" eaLnBrk="1" hangingPunct="1"/>
              <a:r>
                <a:rPr lang="en-US" altLang="ja-JP" sz="1600" b="1" dirty="0" smtClean="0">
                  <a:solidFill>
                    <a:srgbClr val="0000FF"/>
                  </a:solidFill>
                  <a:latin typeface="Comic Sans MS" pitchFamily="66" charset="0"/>
                  <a:ea typeface="MS PGothic" panose="020B0600070205080204" pitchFamily="34" charset="-128"/>
                  <a:sym typeface="Helvetica" panose="020B0604020202020204" pitchFamily="34" charset="0"/>
                </a:rPr>
                <a:t>Multiple Column Scattering : </a:t>
              </a:r>
              <a:r>
                <a:rPr lang="en-US" altLang="ja-JP" sz="1600" dirty="0" smtClean="0">
                  <a:solidFill>
                    <a:srgbClr val="0000FF"/>
                  </a:solidFill>
                  <a:latin typeface="Comic Sans MS" pitchFamily="66" charset="0"/>
                  <a:ea typeface="MS PGothic" panose="020B0600070205080204" pitchFamily="34" charset="-128"/>
                  <a:sym typeface="Helvetica" panose="020B0604020202020204" pitchFamily="34" charset="0"/>
                </a:rPr>
                <a:t> </a:t>
              </a:r>
              <a:r>
                <a:rPr lang="en-US" altLang="ja-JP" sz="1600" b="1" dirty="0">
                  <a:solidFill>
                    <a:srgbClr val="0000FF"/>
                  </a:solidFill>
                  <a:latin typeface="Comic Sans MS" pitchFamily="66" charset="0"/>
                  <a:ea typeface="MS PGothic" panose="020B0600070205080204" pitchFamily="34" charset="-128"/>
                  <a:sym typeface="Helvetica" panose="020B0604020202020204" pitchFamily="34" charset="0"/>
                </a:rPr>
                <a:t>transverse RMS kick</a:t>
              </a:r>
              <a:r>
                <a:rPr lang="en-US" altLang="ja-JP" sz="1406" dirty="0">
                  <a:solidFill>
                    <a:srgbClr val="0000FF"/>
                  </a:solidFill>
                  <a:latin typeface="Helvetica" panose="020B0604020202020204" pitchFamily="34" charset="0"/>
                  <a:ea typeface="MS PGothic" panose="020B0600070205080204" pitchFamily="34" charset="-128"/>
                  <a:sym typeface="Helvetica" panose="020B0604020202020204" pitchFamily="34" charset="0"/>
                </a:rPr>
                <a:t>.</a:t>
              </a:r>
              <a:endParaRPr lang="en-US" altLang="en-US" sz="1406" dirty="0">
                <a:solidFill>
                  <a:srgbClr val="0000FF"/>
                </a:solidFill>
                <a:latin typeface="Helvetica" panose="020B0604020202020204" pitchFamily="34" charset="0"/>
                <a:ea typeface="MS PGothic" panose="020B0600070205080204" pitchFamily="34" charset="-128"/>
                <a:sym typeface="Helvetica" panose="020B0604020202020204" pitchFamily="34" charset="0"/>
              </a:endParaRPr>
            </a:p>
          </p:txBody>
        </p:sp>
        <p:sp>
          <p:nvSpPr>
            <p:cNvPr id="159" name="Rectangle 37"/>
            <p:cNvSpPr>
              <a:spLocks/>
            </p:cNvSpPr>
            <p:nvPr/>
          </p:nvSpPr>
          <p:spPr bwMode="auto">
            <a:xfrm>
              <a:off x="2498" y="331"/>
              <a:ext cx="3624" cy="584"/>
            </a:xfrm>
            <a:prstGeom prst="rect">
              <a:avLst/>
            </a:prstGeom>
            <a:noFill/>
            <a:ln>
              <a:noFill/>
            </a:ln>
            <a:extLst>
              <a:ext uri="{91240B29-F687-4F45-9708-019B960494DF}">
                <a14:hiddenLine xmlns:a14="http://schemas.microsoft.com/office/drawing/2010/main" xmlns="" w="25400">
                  <a:solidFill>
                    <a:schemeClr val="tx1"/>
                  </a:solidFill>
                  <a:miter lim="800000"/>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pic>
          <p:nvPicPr>
            <p:cNvPr id="160" name="Picture 3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06" y="984"/>
              <a:ext cx="1328"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sp>
        <p:nvSpPr>
          <p:cNvPr id="162" name="Номер слайда 161"/>
          <p:cNvSpPr>
            <a:spLocks noGrp="1"/>
          </p:cNvSpPr>
          <p:nvPr>
            <p:ph type="sldNum" sz="quarter" idx="12"/>
          </p:nvPr>
        </p:nvSpPr>
        <p:spPr/>
        <p:txBody>
          <a:bodyPr/>
          <a:lstStyle/>
          <a:p>
            <a:fld id="{3CC379DF-C391-43B0-B124-C50AA8C8FCB0}" type="slidenum">
              <a:rPr lang="ru-RU" smtClean="0"/>
              <a:pPr/>
              <a:t>10</a:t>
            </a:fld>
            <a:endParaRPr lang="ru-RU" dirty="0"/>
          </a:p>
        </p:txBody>
      </p:sp>
      <p:sp>
        <p:nvSpPr>
          <p:cNvPr id="31" name="Прямоугольник 30"/>
          <p:cNvSpPr/>
          <p:nvPr/>
        </p:nvSpPr>
        <p:spPr>
          <a:xfrm>
            <a:off x="0" y="994809"/>
            <a:ext cx="6153149" cy="661720"/>
          </a:xfrm>
          <a:prstGeom prst="rect">
            <a:avLst/>
          </a:prstGeom>
        </p:spPr>
        <p:txBody>
          <a:bodyPr wrap="square">
            <a:spAutoFit/>
          </a:bodyPr>
          <a:lstStyle/>
          <a:p>
            <a:pPr marL="285750" indent="-285750">
              <a:spcBef>
                <a:spcPts val="600"/>
              </a:spcBef>
              <a:buClr>
                <a:srgbClr val="0000FF"/>
              </a:buClr>
              <a:buSzPct val="80000"/>
            </a:pPr>
            <a:endParaRPr lang="en-US" altLang="ja-JP" sz="1600" dirty="0" smtClean="0">
              <a:latin typeface="Comic Sans MS" pitchFamily="66" charset="0"/>
              <a:ea typeface="MS PGothic" panose="020B0600070205080204" pitchFamily="34" charset="-128"/>
              <a:sym typeface="Helvetica" panose="020B0604020202020204" pitchFamily="34" charset="0"/>
            </a:endParaRPr>
          </a:p>
          <a:p>
            <a:pPr marL="285750" indent="-285750">
              <a:spcBef>
                <a:spcPts val="600"/>
              </a:spcBef>
              <a:buClr>
                <a:srgbClr val="0000FF"/>
              </a:buClr>
              <a:buSzPct val="80000"/>
              <a:buFont typeface="Wingdings" panose="05000000000000000000" pitchFamily="2" charset="2"/>
              <a:buChar char="q"/>
            </a:pPr>
            <a:endParaRPr lang="en-US" altLang="ja-JP" sz="1600" dirty="0" smtClean="0">
              <a:latin typeface="Comic Sans MS" pitchFamily="66" charset="0"/>
              <a:ea typeface="MS PGothic" panose="020B0600070205080204" pitchFamily="34" charset="-128"/>
              <a:sym typeface="Helvetica" panose="020B0604020202020204" pitchFamily="34" charset="0"/>
            </a:endParaRPr>
          </a:p>
        </p:txBody>
      </p:sp>
      <p:sp>
        <p:nvSpPr>
          <p:cNvPr id="32" name="Прямоугольник 31"/>
          <p:cNvSpPr/>
          <p:nvPr/>
        </p:nvSpPr>
        <p:spPr>
          <a:xfrm>
            <a:off x="152400" y="1147209"/>
            <a:ext cx="6153149" cy="661720"/>
          </a:xfrm>
          <a:prstGeom prst="rect">
            <a:avLst/>
          </a:prstGeom>
        </p:spPr>
        <p:txBody>
          <a:bodyPr wrap="square">
            <a:spAutoFit/>
          </a:bodyPr>
          <a:lstStyle/>
          <a:p>
            <a:pPr marL="285750" indent="-285750">
              <a:spcBef>
                <a:spcPts val="600"/>
              </a:spcBef>
              <a:buClr>
                <a:srgbClr val="0000FF"/>
              </a:buClr>
              <a:buSzPct val="80000"/>
            </a:pPr>
            <a:endParaRPr lang="en-US" altLang="ja-JP" sz="1600" dirty="0" smtClean="0">
              <a:latin typeface="Comic Sans MS" pitchFamily="66" charset="0"/>
              <a:ea typeface="MS PGothic" panose="020B0600070205080204" pitchFamily="34" charset="-128"/>
              <a:sym typeface="Helvetica" panose="020B0604020202020204" pitchFamily="34" charset="0"/>
            </a:endParaRPr>
          </a:p>
          <a:p>
            <a:pPr marL="285750" indent="-285750">
              <a:spcBef>
                <a:spcPts val="600"/>
              </a:spcBef>
              <a:buClr>
                <a:srgbClr val="0000FF"/>
              </a:buClr>
              <a:buSzPct val="80000"/>
              <a:buFont typeface="Wingdings" panose="05000000000000000000" pitchFamily="2" charset="2"/>
              <a:buChar char="q"/>
            </a:pPr>
            <a:endParaRPr lang="en-US" altLang="ja-JP" sz="1600" dirty="0" smtClean="0">
              <a:latin typeface="Comic Sans MS" pitchFamily="66" charset="0"/>
              <a:ea typeface="MS PGothic" panose="020B0600070205080204" pitchFamily="34" charset="-128"/>
              <a:sym typeface="Helvetica" panose="020B0604020202020204" pitchFamily="34" charset="0"/>
            </a:endParaRPr>
          </a:p>
        </p:txBody>
      </p:sp>
    </p:spTree>
  </p:cSld>
  <p:clrMapOvr>
    <a:masterClrMapping/>
  </p:clrMapOvr>
  <p:transition advTm="285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Collimation principals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939813" y="1541999"/>
            <a:ext cx="7343775" cy="3986213"/>
          </a:xfrm>
          <a:prstGeom prst="rect">
            <a:avLst/>
          </a:prstGeom>
          <a:noFill/>
          <a:ln w="9525">
            <a:noFill/>
            <a:miter lim="800000"/>
            <a:headEnd/>
            <a:tailEnd/>
          </a:ln>
        </p:spPr>
      </p:pic>
      <p:sp>
        <p:nvSpPr>
          <p:cNvPr id="133" name="TextBox 132"/>
          <p:cNvSpPr txBox="1"/>
          <p:nvPr/>
        </p:nvSpPr>
        <p:spPr>
          <a:xfrm>
            <a:off x="160866" y="931333"/>
            <a:ext cx="2638864" cy="400110"/>
          </a:xfrm>
          <a:prstGeom prst="rect">
            <a:avLst/>
          </a:prstGeom>
          <a:noFill/>
        </p:spPr>
        <p:txBody>
          <a:bodyPr wrap="none" rtlCol="0">
            <a:spAutoFit/>
          </a:bodyPr>
          <a:lstStyle/>
          <a:p>
            <a:r>
              <a:rPr lang="en-US" sz="2000" b="1" dirty="0" smtClean="0">
                <a:latin typeface="Comic Sans MS" pitchFamily="66" charset="0"/>
                <a:cs typeface="Arial" pitchFamily="34" charset="0"/>
              </a:rPr>
              <a:t>2-Stage Collimation</a:t>
            </a:r>
            <a:endParaRPr lang="ru-RU" sz="2000" b="1" dirty="0">
              <a:latin typeface="Comic Sans MS" pitchFamily="66" charset="0"/>
              <a:cs typeface="Arial" pitchFamily="34" charset="0"/>
            </a:endParaRPr>
          </a:p>
        </p:txBody>
      </p:sp>
      <p:sp>
        <p:nvSpPr>
          <p:cNvPr id="14" name="Номер слайда 13"/>
          <p:cNvSpPr>
            <a:spLocks noGrp="1"/>
          </p:cNvSpPr>
          <p:nvPr>
            <p:ph type="sldNum" sz="quarter" idx="12"/>
          </p:nvPr>
        </p:nvSpPr>
        <p:spPr/>
        <p:txBody>
          <a:bodyPr/>
          <a:lstStyle/>
          <a:p>
            <a:fld id="{3CC379DF-C391-43B0-B124-C50AA8C8FCB0}" type="slidenum">
              <a:rPr lang="ru-RU" smtClean="0"/>
              <a:pPr/>
              <a:t>11</a:t>
            </a:fld>
            <a:endParaRPr lang="ru-RU" dirty="0"/>
          </a:p>
        </p:txBody>
      </p:sp>
    </p:spTree>
  </p:cSld>
  <p:clrMapOvr>
    <a:masterClrMapping/>
  </p:clrMapOvr>
  <p:transition advTm="285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3"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Scraper –Collimators layout</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12289" name="Object 1"/>
          <p:cNvGraphicFramePr>
            <a:graphicFrameLocks noChangeAspect="1"/>
          </p:cNvGraphicFramePr>
          <p:nvPr/>
        </p:nvGraphicFramePr>
        <p:xfrm>
          <a:off x="250119" y="1629835"/>
          <a:ext cx="4407606" cy="4047066"/>
        </p:xfrm>
        <a:graphic>
          <a:graphicData uri="http://schemas.openxmlformats.org/presentationml/2006/ole">
            <p:oleObj spid="_x0000_s12289" name="Точечный рисунок" r:id="rId4" imgW="4791744" imgH="4390476" progId="PBrush">
              <p:embed/>
            </p:oleObj>
          </a:graphicData>
        </a:graphic>
      </p:graphicFrame>
      <p:pic>
        <p:nvPicPr>
          <p:cNvPr id="12300" name="Picture 12"/>
          <p:cNvPicPr>
            <a:picLocks noChangeAspect="1" noChangeArrowheads="1"/>
          </p:cNvPicPr>
          <p:nvPr/>
        </p:nvPicPr>
        <p:blipFill>
          <a:blip r:embed="rId5" cstate="print">
            <a:clrChange>
              <a:clrFrom>
                <a:srgbClr val="FFFFFF"/>
              </a:clrFrom>
              <a:clrTo>
                <a:srgbClr val="FFFFFF">
                  <a:alpha val="0"/>
                </a:srgbClr>
              </a:clrTo>
            </a:clrChange>
            <a:grayscl/>
          </a:blip>
          <a:srcRect/>
          <a:stretch>
            <a:fillRect/>
          </a:stretch>
        </p:blipFill>
        <p:spPr bwMode="auto">
          <a:xfrm>
            <a:off x="5754631" y="1136649"/>
            <a:ext cx="2628900" cy="666750"/>
          </a:xfrm>
          <a:prstGeom prst="rect">
            <a:avLst/>
          </a:prstGeom>
          <a:noFill/>
        </p:spPr>
      </p:pic>
      <p:pic>
        <p:nvPicPr>
          <p:cNvPr id="12299" name="Picture 11"/>
          <p:cNvPicPr>
            <a:picLocks noChangeAspect="1" noChangeArrowheads="1"/>
          </p:cNvPicPr>
          <p:nvPr/>
        </p:nvPicPr>
        <p:blipFill>
          <a:blip r:embed="rId6" cstate="print">
            <a:clrChange>
              <a:clrFrom>
                <a:srgbClr val="FFFFFF"/>
              </a:clrFrom>
              <a:clrTo>
                <a:srgbClr val="FFFFFF">
                  <a:alpha val="0"/>
                </a:srgbClr>
              </a:clrTo>
            </a:clrChange>
            <a:grayscl/>
          </a:blip>
          <a:srcRect/>
          <a:stretch>
            <a:fillRect/>
          </a:stretch>
        </p:blipFill>
        <p:spPr bwMode="auto">
          <a:xfrm>
            <a:off x="5814484" y="1915584"/>
            <a:ext cx="2305050" cy="600075"/>
          </a:xfrm>
          <a:prstGeom prst="rect">
            <a:avLst/>
          </a:prstGeom>
          <a:noFill/>
        </p:spPr>
      </p:pic>
      <p:pic>
        <p:nvPicPr>
          <p:cNvPr id="12298" name="Picture 10"/>
          <p:cNvPicPr>
            <a:picLocks noChangeAspect="1" noChangeArrowheads="1"/>
          </p:cNvPicPr>
          <p:nvPr/>
        </p:nvPicPr>
        <p:blipFill>
          <a:blip r:embed="rId7" cstate="print">
            <a:clrChange>
              <a:clrFrom>
                <a:srgbClr val="FFFFFF"/>
              </a:clrFrom>
              <a:clrTo>
                <a:srgbClr val="FFFFFF">
                  <a:alpha val="0"/>
                </a:srgbClr>
              </a:clrTo>
            </a:clrChange>
            <a:grayscl/>
          </a:blip>
          <a:srcRect/>
          <a:stretch>
            <a:fillRect/>
          </a:stretch>
        </p:blipFill>
        <p:spPr bwMode="auto">
          <a:xfrm>
            <a:off x="5846233" y="2583392"/>
            <a:ext cx="2457450" cy="457200"/>
          </a:xfrm>
          <a:prstGeom prst="rect">
            <a:avLst/>
          </a:prstGeom>
          <a:noFill/>
        </p:spPr>
      </p:pic>
      <p:pic>
        <p:nvPicPr>
          <p:cNvPr id="12297" name="Picture 9"/>
          <p:cNvPicPr>
            <a:picLocks noChangeAspect="1" noChangeArrowheads="1"/>
          </p:cNvPicPr>
          <p:nvPr/>
        </p:nvPicPr>
        <p:blipFill>
          <a:blip r:embed="rId8" cstate="print">
            <a:clrChange>
              <a:clrFrom>
                <a:srgbClr val="FFFFFF"/>
              </a:clrFrom>
              <a:clrTo>
                <a:srgbClr val="FFFFFF">
                  <a:alpha val="0"/>
                </a:srgbClr>
              </a:clrTo>
            </a:clrChange>
            <a:grayscl/>
          </a:blip>
          <a:srcRect/>
          <a:stretch>
            <a:fillRect/>
          </a:stretch>
        </p:blipFill>
        <p:spPr bwMode="auto">
          <a:xfrm>
            <a:off x="4800600" y="3203575"/>
            <a:ext cx="4095750" cy="628650"/>
          </a:xfrm>
          <a:prstGeom prst="rect">
            <a:avLst/>
          </a:prstGeom>
          <a:noFill/>
        </p:spPr>
      </p:pic>
      <p:pic>
        <p:nvPicPr>
          <p:cNvPr id="12296" name="Picture 8"/>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5325534" y="3883024"/>
            <a:ext cx="3067050" cy="342900"/>
          </a:xfrm>
          <a:prstGeom prst="rect">
            <a:avLst/>
          </a:prstGeom>
          <a:noFill/>
        </p:spPr>
      </p:pic>
      <p:pic>
        <p:nvPicPr>
          <p:cNvPr id="12295" name="Picture 7"/>
          <p:cNvPicPr>
            <a:picLocks noChangeAspect="1" noChangeArrowheads="1"/>
          </p:cNvPicPr>
          <p:nvPr/>
        </p:nvPicPr>
        <p:blipFill>
          <a:blip r:embed="rId10" cstate="print">
            <a:clrChange>
              <a:clrFrom>
                <a:srgbClr val="FFFFFF"/>
              </a:clrFrom>
              <a:clrTo>
                <a:srgbClr val="FFFFFF">
                  <a:alpha val="0"/>
                </a:srgbClr>
              </a:clrTo>
            </a:clrChange>
            <a:grayscl/>
          </a:blip>
          <a:srcRect/>
          <a:stretch>
            <a:fillRect/>
          </a:stretch>
        </p:blipFill>
        <p:spPr bwMode="auto">
          <a:xfrm>
            <a:off x="5058834" y="4448175"/>
            <a:ext cx="2009775" cy="619125"/>
          </a:xfrm>
          <a:prstGeom prst="rect">
            <a:avLst/>
          </a:prstGeom>
          <a:noFill/>
        </p:spPr>
      </p:pic>
      <p:pic>
        <p:nvPicPr>
          <p:cNvPr id="12294" name="Picture 6"/>
          <p:cNvPicPr>
            <a:picLocks noChangeAspect="1" noChangeArrowheads="1"/>
          </p:cNvPicPr>
          <p:nvPr/>
        </p:nvPicPr>
        <p:blipFill>
          <a:blip r:embed="rId11" cstate="print">
            <a:clrChange>
              <a:clrFrom>
                <a:srgbClr val="FFFFFF"/>
              </a:clrFrom>
              <a:clrTo>
                <a:srgbClr val="FFFFFF">
                  <a:alpha val="0"/>
                </a:srgbClr>
              </a:clrTo>
            </a:clrChange>
            <a:grayscl/>
          </a:blip>
          <a:srcRect/>
          <a:stretch>
            <a:fillRect/>
          </a:stretch>
        </p:blipFill>
        <p:spPr bwMode="auto">
          <a:xfrm>
            <a:off x="7296150" y="4368800"/>
            <a:ext cx="1562100" cy="666750"/>
          </a:xfrm>
          <a:prstGeom prst="rect">
            <a:avLst/>
          </a:prstGeom>
          <a:noFill/>
        </p:spPr>
      </p:pic>
      <p:pic>
        <p:nvPicPr>
          <p:cNvPr id="12293" name="Picture 5"/>
          <p:cNvPicPr>
            <a:picLocks noChangeAspect="1" noChangeArrowheads="1"/>
          </p:cNvPicPr>
          <p:nvPr/>
        </p:nvPicPr>
        <p:blipFill>
          <a:blip r:embed="rId12" cstate="print">
            <a:clrChange>
              <a:clrFrom>
                <a:srgbClr val="FFFFFF"/>
              </a:clrFrom>
              <a:clrTo>
                <a:srgbClr val="FFFFFF">
                  <a:alpha val="0"/>
                </a:srgbClr>
              </a:clrTo>
            </a:clrChange>
            <a:grayscl/>
          </a:blip>
          <a:srcRect/>
          <a:stretch>
            <a:fillRect/>
          </a:stretch>
        </p:blipFill>
        <p:spPr bwMode="auto">
          <a:xfrm>
            <a:off x="5884334" y="5215467"/>
            <a:ext cx="1847850" cy="371475"/>
          </a:xfrm>
          <a:prstGeom prst="rect">
            <a:avLst/>
          </a:prstGeom>
          <a:noFill/>
        </p:spPr>
      </p:pic>
      <p:pic>
        <p:nvPicPr>
          <p:cNvPr id="12292" name="Picture 4"/>
          <p:cNvPicPr>
            <a:picLocks noChangeAspect="1" noChangeArrowheads="1"/>
          </p:cNvPicPr>
          <p:nvPr/>
        </p:nvPicPr>
        <p:blipFill>
          <a:blip r:embed="rId13" cstate="print">
            <a:clrChange>
              <a:clrFrom>
                <a:srgbClr val="FFFFFF"/>
              </a:clrFrom>
              <a:clrTo>
                <a:srgbClr val="FFFFFF">
                  <a:alpha val="0"/>
                </a:srgbClr>
              </a:clrTo>
            </a:clrChange>
            <a:grayscl/>
          </a:blip>
          <a:srcRect/>
          <a:stretch>
            <a:fillRect/>
          </a:stretch>
        </p:blipFill>
        <p:spPr bwMode="auto">
          <a:xfrm>
            <a:off x="3528486" y="5781675"/>
            <a:ext cx="1971675" cy="666750"/>
          </a:xfrm>
          <a:prstGeom prst="rect">
            <a:avLst/>
          </a:prstGeom>
          <a:noFill/>
        </p:spPr>
      </p:pic>
      <p:pic>
        <p:nvPicPr>
          <p:cNvPr id="12291" name="Picture 3"/>
          <p:cNvPicPr>
            <a:picLocks noChangeAspect="1" noChangeArrowheads="1"/>
          </p:cNvPicPr>
          <p:nvPr/>
        </p:nvPicPr>
        <p:blipFill>
          <a:blip r:embed="rId14" cstate="print">
            <a:clrChange>
              <a:clrFrom>
                <a:srgbClr val="FFFFFF"/>
              </a:clrFrom>
              <a:clrTo>
                <a:srgbClr val="FFFFFF">
                  <a:alpha val="0"/>
                </a:srgbClr>
              </a:clrTo>
            </a:clrChange>
            <a:grayscl/>
          </a:blip>
          <a:srcRect/>
          <a:stretch>
            <a:fillRect/>
          </a:stretch>
        </p:blipFill>
        <p:spPr bwMode="auto">
          <a:xfrm>
            <a:off x="5638800" y="5791200"/>
            <a:ext cx="3219450" cy="666750"/>
          </a:xfrm>
          <a:prstGeom prst="rect">
            <a:avLst/>
          </a:prstGeom>
          <a:noFill/>
        </p:spPr>
      </p:pic>
      <p:sp>
        <p:nvSpPr>
          <p:cNvPr id="1230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2" name="Rectangle 14"/>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3" name="Rectangle 15"/>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4" name="Rectangle 16"/>
          <p:cNvSpPr>
            <a:spLocks noChangeArrowheads="1"/>
          </p:cNvSpPr>
          <p:nvPr/>
        </p:nvSpPr>
        <p:spPr bwMode="auto">
          <a:xfrm>
            <a:off x="0" y="218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5" name="Rectangle 17"/>
          <p:cNvSpPr>
            <a:spLocks noChangeArrowheads="1"/>
          </p:cNvSpPr>
          <p:nvPr/>
        </p:nvSpPr>
        <p:spPr bwMode="auto">
          <a:xfrm>
            <a:off x="0" y="2809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6" name="Rectangle 18"/>
          <p:cNvSpPr>
            <a:spLocks noChangeArrowheads="1"/>
          </p:cNvSpPr>
          <p:nvPr/>
        </p:nvSpPr>
        <p:spPr bwMode="auto">
          <a:xfrm>
            <a:off x="0" y="3152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7" name="Rectangle 19"/>
          <p:cNvSpPr>
            <a:spLocks noChangeArrowheads="1"/>
          </p:cNvSpPr>
          <p:nvPr/>
        </p:nvSpPr>
        <p:spPr bwMode="auto">
          <a:xfrm>
            <a:off x="0" y="3771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8" name="Rectangle 20"/>
          <p:cNvSpPr>
            <a:spLocks noChangeArrowheads="1"/>
          </p:cNvSpPr>
          <p:nvPr/>
        </p:nvSpPr>
        <p:spPr bwMode="auto">
          <a:xfrm>
            <a:off x="0" y="443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9" name="Rectangle 21"/>
          <p:cNvSpPr>
            <a:spLocks noChangeArrowheads="1"/>
          </p:cNvSpPr>
          <p:nvPr/>
        </p:nvSpPr>
        <p:spPr bwMode="auto">
          <a:xfrm>
            <a:off x="0" y="481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0" name="Rectangle 22"/>
          <p:cNvSpPr>
            <a:spLocks noChangeArrowheads="1"/>
          </p:cNvSpPr>
          <p:nvPr/>
        </p:nvSpPr>
        <p:spPr bwMode="auto">
          <a:xfrm>
            <a:off x="0" y="547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1" name="Rectangle 23"/>
          <p:cNvSpPr>
            <a:spLocks noChangeArrowheads="1"/>
          </p:cNvSpPr>
          <p:nvPr/>
        </p:nvSpPr>
        <p:spPr bwMode="auto">
          <a:xfrm>
            <a:off x="0" y="614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Номер слайда 36"/>
          <p:cNvSpPr>
            <a:spLocks noGrp="1"/>
          </p:cNvSpPr>
          <p:nvPr>
            <p:ph type="sldNum" sz="quarter" idx="12"/>
          </p:nvPr>
        </p:nvSpPr>
        <p:spPr/>
        <p:txBody>
          <a:bodyPr/>
          <a:lstStyle/>
          <a:p>
            <a:fld id="{3CC379DF-C391-43B0-B124-C50AA8C8FCB0}" type="slidenum">
              <a:rPr lang="ru-RU" smtClean="0"/>
              <a:pPr/>
              <a:t>12</a:t>
            </a:fld>
            <a:endParaRPr lang="ru-RU" dirty="0"/>
          </a:p>
        </p:txBody>
      </p:sp>
      <p:sp>
        <p:nvSpPr>
          <p:cNvPr id="29" name="TextBox 28"/>
          <p:cNvSpPr txBox="1"/>
          <p:nvPr/>
        </p:nvSpPr>
        <p:spPr>
          <a:xfrm>
            <a:off x="476250" y="1047750"/>
            <a:ext cx="3867150" cy="646331"/>
          </a:xfrm>
          <a:prstGeom prst="rect">
            <a:avLst/>
          </a:prstGeom>
          <a:noFill/>
        </p:spPr>
        <p:txBody>
          <a:bodyPr wrap="square" rtlCol="0">
            <a:spAutoFit/>
          </a:bodyPr>
          <a:lstStyle/>
          <a:p>
            <a:r>
              <a:rPr lang="en-US" dirty="0" smtClean="0">
                <a:latin typeface="Comic Sans MS" pitchFamily="66" charset="0"/>
              </a:rPr>
              <a:t> Transversal phase space</a:t>
            </a:r>
            <a:r>
              <a:rPr lang="en-US" dirty="0" smtClean="0">
                <a:latin typeface="Comic Sans MS" pitchFamily="66" charset="0"/>
              </a:rPr>
              <a:t> </a:t>
            </a:r>
            <a:r>
              <a:rPr lang="en-US" dirty="0" smtClean="0">
                <a:latin typeface="Comic Sans MS" pitchFamily="66" charset="0"/>
              </a:rPr>
              <a:t> </a:t>
            </a:r>
            <a:r>
              <a:rPr lang="en-US" dirty="0" smtClean="0">
                <a:latin typeface="Comic Sans MS" pitchFamily="66" charset="0"/>
              </a:rPr>
              <a:t>(Z,Z</a:t>
            </a:r>
            <a:r>
              <a:rPr lang="en-US" dirty="0" smtClean="0">
                <a:latin typeface="Comic Sans MS" pitchFamily="66" charset="0"/>
              </a:rPr>
              <a:t>’)</a:t>
            </a:r>
          </a:p>
          <a:p>
            <a:r>
              <a:rPr lang="en-US" dirty="0" smtClean="0">
                <a:latin typeface="Comic Sans MS" pitchFamily="66" charset="0"/>
              </a:rPr>
              <a:t> (</a:t>
            </a:r>
            <a:r>
              <a:rPr lang="en-US" dirty="0" err="1" smtClean="0">
                <a:latin typeface="Comic Sans MS" pitchFamily="66" charset="0"/>
              </a:rPr>
              <a:t>horiz</a:t>
            </a:r>
            <a:r>
              <a:rPr lang="en-US" dirty="0" smtClean="0">
                <a:latin typeface="Comic Sans MS" pitchFamily="66" charset="0"/>
              </a:rPr>
              <a:t>. </a:t>
            </a:r>
            <a:r>
              <a:rPr lang="en-US" dirty="0" smtClean="0">
                <a:latin typeface="Comic Sans MS" pitchFamily="66" charset="0"/>
              </a:rPr>
              <a:t>o</a:t>
            </a:r>
            <a:r>
              <a:rPr lang="en-US" dirty="0" smtClean="0">
                <a:latin typeface="Comic Sans MS" pitchFamily="66" charset="0"/>
              </a:rPr>
              <a:t>r vert., normalized </a:t>
            </a:r>
            <a:r>
              <a:rPr lang="en-US" dirty="0" err="1" smtClean="0">
                <a:latin typeface="Comic Sans MS" pitchFamily="66" charset="0"/>
              </a:rPr>
              <a:t>coor</a:t>
            </a:r>
            <a:r>
              <a:rPr lang="en-US" dirty="0" smtClean="0">
                <a:latin typeface="Comic Sans MS" pitchFamily="66" charset="0"/>
              </a:rPr>
              <a:t>.)</a:t>
            </a:r>
            <a:endParaRPr lang="ru-RU" dirty="0">
              <a:latin typeface="Comic Sans MS" pitchFamily="66" charset="0"/>
            </a:endParaRPr>
          </a:p>
        </p:txBody>
      </p:sp>
    </p:spTree>
  </p:cSld>
  <p:clrMapOvr>
    <a:masterClrMapping/>
  </p:clrMapOvr>
  <p:transition advTm="285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Collimator beam-based alignment</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grpSp>
        <p:nvGrpSpPr>
          <p:cNvPr id="15" name="Group 25"/>
          <p:cNvGrpSpPr>
            <a:grpSpLocks/>
          </p:cNvGrpSpPr>
          <p:nvPr/>
        </p:nvGrpSpPr>
        <p:grpSpPr bwMode="auto">
          <a:xfrm>
            <a:off x="575734" y="4398724"/>
            <a:ext cx="7731010" cy="1697278"/>
            <a:chOff x="9" y="125"/>
            <a:chExt cx="7453" cy="1907"/>
          </a:xfrm>
        </p:grpSpPr>
        <p:grpSp>
          <p:nvGrpSpPr>
            <p:cNvPr id="16" name="Group 21"/>
            <p:cNvGrpSpPr>
              <a:grpSpLocks/>
            </p:cNvGrpSpPr>
            <p:nvPr/>
          </p:nvGrpSpPr>
          <p:grpSpPr bwMode="auto">
            <a:xfrm>
              <a:off x="9" y="125"/>
              <a:ext cx="7175" cy="1907"/>
              <a:chOff x="9" y="0"/>
              <a:chExt cx="7175" cy="1906"/>
            </a:xfrm>
          </p:grpSpPr>
          <p:sp>
            <p:nvSpPr>
              <p:cNvPr id="18" name="Rectangle 3"/>
              <p:cNvSpPr>
                <a:spLocks/>
              </p:cNvSpPr>
              <p:nvPr/>
            </p:nvSpPr>
            <p:spPr bwMode="auto">
              <a:xfrm>
                <a:off x="9" y="646"/>
                <a:ext cx="1270" cy="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28574" bIns="0">
                <a:spAutoFit/>
              </a:bodyPr>
              <a:lstStyle>
                <a:lvl1pPr marL="39688"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spcBef>
                    <a:spcPts val="668"/>
                  </a:spcBef>
                </a:pPr>
                <a:r>
                  <a:rPr lang="en-US" altLang="en-US" sz="1477" i="1" dirty="0" smtClean="0">
                    <a:solidFill>
                      <a:srgbClr val="FF0000"/>
                    </a:solidFill>
                    <a:latin typeface="Helvetica" panose="020B0604020202020204" pitchFamily="34" charset="0"/>
                    <a:ea typeface="MS PGothic" panose="020B0600070205080204" pitchFamily="34" charset="-128"/>
                    <a:sym typeface="Helvetica" panose="020B0604020202020204" pitchFamily="34" charset="0"/>
                  </a:rPr>
                  <a:t>Orbit / trajectory</a:t>
                </a:r>
                <a:endParaRPr lang="en-US" altLang="en-US" sz="1477" i="1" dirty="0">
                  <a:solidFill>
                    <a:srgbClr val="FF0000"/>
                  </a:solidFill>
                  <a:latin typeface="Helvetica" panose="020B0604020202020204" pitchFamily="34" charset="0"/>
                  <a:ea typeface="MS PGothic" panose="020B0600070205080204" pitchFamily="34" charset="-128"/>
                  <a:sym typeface="Helvetica" panose="020B0604020202020204" pitchFamily="34" charset="0"/>
                </a:endParaRPr>
              </a:p>
            </p:txBody>
          </p:sp>
          <p:pic>
            <p:nvPicPr>
              <p:cNvPr id="1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8" y="384"/>
                <a:ext cx="60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nvGrpSpPr>
              <p:cNvPr id="20" name="Group 20"/>
              <p:cNvGrpSpPr>
                <a:grpSpLocks/>
              </p:cNvGrpSpPr>
              <p:nvPr/>
            </p:nvGrpSpPr>
            <p:grpSpPr bwMode="auto">
              <a:xfrm>
                <a:off x="288" y="0"/>
                <a:ext cx="6896" cy="1906"/>
                <a:chOff x="0" y="0"/>
                <a:chExt cx="6896" cy="1906"/>
              </a:xfrm>
            </p:grpSpPr>
            <p:sp>
              <p:nvSpPr>
                <p:cNvPr id="21" name="Line 5"/>
                <p:cNvSpPr>
                  <a:spLocks noChangeShapeType="1"/>
                </p:cNvSpPr>
                <p:nvPr/>
              </p:nvSpPr>
              <p:spPr bwMode="auto">
                <a:xfrm>
                  <a:off x="224" y="1233"/>
                  <a:ext cx="6559" cy="1"/>
                </a:xfrm>
                <a:prstGeom prst="line">
                  <a:avLst/>
                </a:prstGeom>
                <a:noFill/>
                <a:ln w="25400">
                  <a:solidFill>
                    <a:schemeClr val="tx1"/>
                  </a:solidFill>
                  <a:round/>
                  <a:headEnd/>
                  <a:tailEnd type="arrow" w="med" len="me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22" name="Oval 6"/>
                <p:cNvSpPr>
                  <a:spLocks/>
                </p:cNvSpPr>
                <p:nvPr/>
              </p:nvSpPr>
              <p:spPr bwMode="auto">
                <a:xfrm>
                  <a:off x="1093" y="728"/>
                  <a:ext cx="56" cy="561"/>
                </a:xfrm>
                <a:prstGeom prst="ellipse">
                  <a:avLst/>
                </a:prstGeom>
                <a:solidFill>
                  <a:srgbClr val="FF0000"/>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23" name="Oval 7"/>
                <p:cNvSpPr>
                  <a:spLocks/>
                </p:cNvSpPr>
                <p:nvPr/>
              </p:nvSpPr>
              <p:spPr bwMode="auto">
                <a:xfrm>
                  <a:off x="3027" y="336"/>
                  <a:ext cx="56" cy="673"/>
                </a:xfrm>
                <a:prstGeom prst="ellipse">
                  <a:avLst/>
                </a:prstGeom>
                <a:solidFill>
                  <a:srgbClr val="FF0000"/>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24" name="Oval 8"/>
                <p:cNvSpPr>
                  <a:spLocks/>
                </p:cNvSpPr>
                <p:nvPr/>
              </p:nvSpPr>
              <p:spPr bwMode="auto">
                <a:xfrm>
                  <a:off x="5186" y="1177"/>
                  <a:ext cx="56" cy="448"/>
                </a:xfrm>
                <a:prstGeom prst="ellipse">
                  <a:avLst/>
                </a:prstGeom>
                <a:solidFill>
                  <a:srgbClr val="FF0000"/>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25" name="Line 9"/>
                <p:cNvSpPr>
                  <a:spLocks noChangeShapeType="1"/>
                </p:cNvSpPr>
                <p:nvPr/>
              </p:nvSpPr>
              <p:spPr bwMode="auto">
                <a:xfrm rot="10800000" flipH="1">
                  <a:off x="0" y="1009"/>
                  <a:ext cx="1121" cy="56"/>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26" name="Line 10"/>
                <p:cNvSpPr>
                  <a:spLocks noChangeShapeType="1"/>
                </p:cNvSpPr>
                <p:nvPr/>
              </p:nvSpPr>
              <p:spPr bwMode="auto">
                <a:xfrm rot="10800000" flipH="1">
                  <a:off x="1121" y="672"/>
                  <a:ext cx="1962" cy="337"/>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27" name="Line 11"/>
                <p:cNvSpPr>
                  <a:spLocks noChangeShapeType="1"/>
                </p:cNvSpPr>
                <p:nvPr/>
              </p:nvSpPr>
              <p:spPr bwMode="auto">
                <a:xfrm>
                  <a:off x="3083" y="672"/>
                  <a:ext cx="2131" cy="729"/>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28" name="Line 12"/>
                <p:cNvSpPr>
                  <a:spLocks noChangeShapeType="1"/>
                </p:cNvSpPr>
                <p:nvPr/>
              </p:nvSpPr>
              <p:spPr bwMode="auto">
                <a:xfrm rot="10800000" flipH="1">
                  <a:off x="5214" y="953"/>
                  <a:ext cx="1457" cy="448"/>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lIns="0" tIns="0" rIns="0" bIns="0"/>
                <a:lstStyle/>
                <a:p>
                  <a:endParaRPr lang="en-GB" dirty="0"/>
                </a:p>
              </p:txBody>
            </p:sp>
            <p:sp>
              <p:nvSpPr>
                <p:cNvPr id="29" name="Rectangle 13"/>
                <p:cNvSpPr>
                  <a:spLocks/>
                </p:cNvSpPr>
                <p:nvPr/>
              </p:nvSpPr>
              <p:spPr bwMode="auto">
                <a:xfrm>
                  <a:off x="1065" y="224"/>
                  <a:ext cx="112" cy="448"/>
                </a:xfrm>
                <a:prstGeom prst="rect">
                  <a:avLst/>
                </a:prstGeom>
                <a:solidFill>
                  <a:srgbClr val="666666"/>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30" name="Rectangle 14"/>
                <p:cNvSpPr>
                  <a:spLocks/>
                </p:cNvSpPr>
                <p:nvPr/>
              </p:nvSpPr>
              <p:spPr bwMode="auto">
                <a:xfrm>
                  <a:off x="1065" y="1345"/>
                  <a:ext cx="112" cy="449"/>
                </a:xfrm>
                <a:prstGeom prst="rect">
                  <a:avLst/>
                </a:prstGeom>
                <a:solidFill>
                  <a:srgbClr val="535353"/>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31" name="Rectangle 15"/>
                <p:cNvSpPr>
                  <a:spLocks/>
                </p:cNvSpPr>
                <p:nvPr/>
              </p:nvSpPr>
              <p:spPr bwMode="auto">
                <a:xfrm>
                  <a:off x="2691" y="0"/>
                  <a:ext cx="785" cy="224"/>
                </a:xfrm>
                <a:prstGeom prst="rect">
                  <a:avLst/>
                </a:prstGeom>
                <a:solidFill>
                  <a:srgbClr val="333333"/>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32" name="Rectangle 16"/>
                <p:cNvSpPr>
                  <a:spLocks/>
                </p:cNvSpPr>
                <p:nvPr/>
              </p:nvSpPr>
              <p:spPr bwMode="auto">
                <a:xfrm>
                  <a:off x="2691" y="1065"/>
                  <a:ext cx="785" cy="224"/>
                </a:xfrm>
                <a:prstGeom prst="rect">
                  <a:avLst/>
                </a:prstGeom>
                <a:solidFill>
                  <a:srgbClr val="333333"/>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33" name="Rectangle 17"/>
                <p:cNvSpPr>
                  <a:spLocks/>
                </p:cNvSpPr>
                <p:nvPr/>
              </p:nvSpPr>
              <p:spPr bwMode="auto">
                <a:xfrm>
                  <a:off x="4821" y="840"/>
                  <a:ext cx="785" cy="225"/>
                </a:xfrm>
                <a:prstGeom prst="rect">
                  <a:avLst/>
                </a:prstGeom>
                <a:solidFill>
                  <a:srgbClr val="333333"/>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34" name="Rectangle 18"/>
                <p:cNvSpPr>
                  <a:spLocks/>
                </p:cNvSpPr>
                <p:nvPr/>
              </p:nvSpPr>
              <p:spPr bwMode="auto">
                <a:xfrm>
                  <a:off x="4821" y="1681"/>
                  <a:ext cx="785" cy="225"/>
                </a:xfrm>
                <a:prstGeom prst="rect">
                  <a:avLst/>
                </a:prstGeom>
                <a:solidFill>
                  <a:srgbClr val="333333"/>
                </a:solidFill>
                <a:ln>
                  <a:noFill/>
                </a:ln>
                <a:extLst>
                  <a:ext uri="{91240B29-F687-4F45-9708-019B960494DF}">
                    <a14:hiddenLine xmlns:a14="http://schemas.microsoft.com/office/drawing/2010/main" xmlns="" w="12700">
                      <a:solidFill>
                        <a:schemeClr val="tx1"/>
                      </a:solidFill>
                      <a:round/>
                      <a:headEnd/>
                      <a:tailEnd/>
                    </a14:hiddenLine>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pic>
              <p:nvPicPr>
                <p:cNvPr id="35"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71" y="1345"/>
                  <a:ext cx="225"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grpSp>
        <p:pic>
          <p:nvPicPr>
            <p:cNvPr id="17" name="Picture 2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8" y="218"/>
              <a:ext cx="2704"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grpSp>
      <p:sp>
        <p:nvSpPr>
          <p:cNvPr id="36" name="TextBox 35"/>
          <p:cNvSpPr txBox="1"/>
          <p:nvPr/>
        </p:nvSpPr>
        <p:spPr>
          <a:xfrm>
            <a:off x="0" y="1371600"/>
            <a:ext cx="9144000" cy="2677656"/>
          </a:xfrm>
          <a:prstGeom prst="rect">
            <a:avLst/>
          </a:prstGeom>
          <a:noFill/>
        </p:spPr>
        <p:txBody>
          <a:bodyPr wrap="square" rtlCol="0">
            <a:spAutoFit/>
          </a:bodyPr>
          <a:lstStyle/>
          <a:p>
            <a:pPr>
              <a:buFont typeface="Wingdings" pitchFamily="2" charset="2"/>
              <a:buChar char="q"/>
            </a:pPr>
            <a:r>
              <a:rPr lang="en-US" dirty="0" smtClean="0">
                <a:latin typeface="Comic Sans MS" pitchFamily="66" charset="0"/>
              </a:rPr>
              <a:t> </a:t>
            </a:r>
            <a:r>
              <a:rPr lang="en-US" sz="2000" b="1" dirty="0" smtClean="0">
                <a:latin typeface="Comic Sans MS" pitchFamily="66" charset="0"/>
                <a:cs typeface="Arial" pitchFamily="34" charset="0"/>
              </a:rPr>
              <a:t>Alignment center of collimator jaws – </a:t>
            </a:r>
            <a:r>
              <a:rPr lang="en-US" sz="2000" b="1" dirty="0" smtClean="0">
                <a:solidFill>
                  <a:srgbClr val="FF0000"/>
                </a:solidFill>
                <a:latin typeface="Comic Sans MS" pitchFamily="66" charset="0"/>
                <a:cs typeface="Arial" pitchFamily="34" charset="0"/>
              </a:rPr>
              <a:t>beam/orbit position</a:t>
            </a:r>
          </a:p>
          <a:p>
            <a:pPr>
              <a:buFont typeface="Wingdings" pitchFamily="2" charset="2"/>
              <a:buChar char="q"/>
            </a:pPr>
            <a:r>
              <a:rPr lang="en-US" sz="2000" b="1" dirty="0" smtClean="0">
                <a:latin typeface="Comic Sans MS" pitchFamily="66" charset="0"/>
                <a:cs typeface="Arial" pitchFamily="34" charset="0"/>
              </a:rPr>
              <a:t> Movable collimator gap – </a:t>
            </a:r>
            <a:r>
              <a:rPr lang="en-US" sz="2000" b="1" dirty="0" smtClean="0">
                <a:solidFill>
                  <a:srgbClr val="FF0000"/>
                </a:solidFill>
                <a:latin typeface="Comic Sans MS" pitchFamily="66" charset="0"/>
                <a:cs typeface="Arial" pitchFamily="34" charset="0"/>
              </a:rPr>
              <a:t>beam size</a:t>
            </a:r>
          </a:p>
          <a:p>
            <a:pPr>
              <a:buFont typeface="Wingdings" pitchFamily="2" charset="2"/>
              <a:buChar char="q"/>
            </a:pPr>
            <a:r>
              <a:rPr lang="en-US" sz="2000" b="1" dirty="0" smtClean="0">
                <a:latin typeface="Comic Sans MS" pitchFamily="66" charset="0"/>
                <a:cs typeface="Arial" pitchFamily="34" charset="0"/>
              </a:rPr>
              <a:t> Alignment technique: </a:t>
            </a:r>
          </a:p>
          <a:p>
            <a:pPr marL="457200" indent="-457200">
              <a:buFont typeface="+mj-lt"/>
              <a:buAutoNum type="alphaLcParenR"/>
            </a:pPr>
            <a:r>
              <a:rPr lang="en-US" altLang="en-US" dirty="0" smtClean="0">
                <a:latin typeface="Comic Sans MS" pitchFamily="66" charset="0"/>
                <a:ea typeface="MS PGothic" panose="020B0600070205080204" pitchFamily="34" charset="-128"/>
                <a:sym typeface="Helvetica" panose="020B0604020202020204" pitchFamily="34" charset="0"/>
              </a:rPr>
              <a:t>A reference halo is generated with a primary collimators.</a:t>
            </a:r>
          </a:p>
          <a:p>
            <a:pPr marL="342900" indent="-342900">
              <a:buFont typeface="+mj-lt"/>
              <a:buAutoNum type="alphaLcParenR"/>
            </a:pPr>
            <a:r>
              <a:rPr lang="en-US" b="1" dirty="0" smtClean="0">
                <a:latin typeface="Comic Sans MS" pitchFamily="66" charset="0"/>
                <a:ea typeface="MS PGothic" panose="020B0600070205080204" pitchFamily="34" charset="-128"/>
                <a:cs typeface="Arial" pitchFamily="34" charset="0"/>
                <a:sym typeface="Helvetica" panose="020B0604020202020204" pitchFamily="34" charset="0"/>
              </a:rPr>
              <a:t> </a:t>
            </a:r>
            <a:r>
              <a:rPr lang="en-GB" altLang="ja-JP" dirty="0" smtClean="0">
                <a:latin typeface="Comic Sans MS" pitchFamily="66" charset="0"/>
                <a:ea typeface="MS PGothic" panose="020B0600070205080204" pitchFamily="34" charset="-128"/>
                <a:sym typeface="Helvetica" panose="020B0604020202020204" pitchFamily="34" charset="0"/>
              </a:rPr>
              <a:t>The </a:t>
            </a:r>
            <a:r>
              <a:rPr lang="en-US" altLang="ja-JP" dirty="0" smtClean="0">
                <a:latin typeface="Comic Sans MS" pitchFamily="66" charset="0"/>
                <a:ea typeface="MS PGothic" panose="020B0600070205080204" pitchFamily="34" charset="-128"/>
                <a:sym typeface="Helvetica" panose="020B0604020202020204" pitchFamily="34" charset="0"/>
              </a:rPr>
              <a:t>halo is touched with the other collimators (</a:t>
            </a:r>
            <a:r>
              <a:rPr lang="en-US" altLang="ja-JP" b="1" dirty="0" smtClean="0">
                <a:latin typeface="Comic Sans MS" pitchFamily="66" charset="0"/>
                <a:ea typeface="MS PGothic" panose="020B0600070205080204" pitchFamily="34" charset="-128"/>
                <a:sym typeface="Helvetica" panose="020B0604020202020204" pitchFamily="34" charset="0"/>
              </a:rPr>
              <a:t>both sides</a:t>
            </a:r>
            <a:r>
              <a:rPr lang="en-US" altLang="ja-JP" dirty="0" smtClean="0">
                <a:latin typeface="Comic Sans MS" pitchFamily="66" charset="0"/>
                <a:ea typeface="MS PGothic" panose="020B0600070205080204" pitchFamily="34" charset="-128"/>
                <a:sym typeface="Helvetica" panose="020B0604020202020204" pitchFamily="34" charset="0"/>
              </a:rPr>
              <a:t>) → l</a:t>
            </a:r>
            <a:r>
              <a:rPr lang="en-US" altLang="ja-JP" u="sng" dirty="0" smtClean="0">
                <a:latin typeface="Comic Sans MS" pitchFamily="66" charset="0"/>
                <a:ea typeface="MS PGothic" panose="020B0600070205080204" pitchFamily="34" charset="-128"/>
                <a:sym typeface="Helvetica" panose="020B0604020202020204" pitchFamily="34" charset="0"/>
              </a:rPr>
              <a:t>ocal beam position</a:t>
            </a:r>
            <a:r>
              <a:rPr lang="en-US" altLang="ja-JP" dirty="0" smtClean="0">
                <a:latin typeface="Comic Sans MS" pitchFamily="66" charset="0"/>
                <a:ea typeface="MS PGothic" panose="020B0600070205080204" pitchFamily="34" charset="-128"/>
                <a:sym typeface="Helvetica" panose="020B0604020202020204" pitchFamily="34" charset="0"/>
              </a:rPr>
              <a:t>.</a:t>
            </a:r>
          </a:p>
          <a:p>
            <a:pPr marL="342900" indent="-342900">
              <a:buFont typeface="+mj-lt"/>
              <a:buAutoNum type="alphaLcParenR"/>
            </a:pPr>
            <a:r>
              <a:rPr lang="en-US" b="1" dirty="0" smtClean="0">
                <a:latin typeface="Comic Sans MS" pitchFamily="66" charset="0"/>
                <a:ea typeface="MS PGothic" panose="020B0600070205080204" pitchFamily="34" charset="-128"/>
                <a:cs typeface="Arial" pitchFamily="34" charset="0"/>
                <a:sym typeface="Helvetica" panose="020B0604020202020204" pitchFamily="34" charset="0"/>
              </a:rPr>
              <a:t> </a:t>
            </a:r>
            <a:r>
              <a:rPr lang="en-US" altLang="ja-JP" dirty="0" smtClean="0">
                <a:latin typeface="Comic Sans MS" pitchFamily="66" charset="0"/>
                <a:ea typeface="MS PGothic" panose="020B0600070205080204" pitchFamily="34" charset="-128"/>
                <a:sym typeface="Helvetica" panose="020B0604020202020204" pitchFamily="34" charset="0"/>
              </a:rPr>
              <a:t>Re-iterate at reference collimator to determine the relative aperture → </a:t>
            </a:r>
            <a:r>
              <a:rPr lang="en-US" altLang="ja-JP" u="sng" dirty="0" smtClean="0">
                <a:latin typeface="Comic Sans MS" pitchFamily="66" charset="0"/>
                <a:ea typeface="MS PGothic" panose="020B0600070205080204" pitchFamily="34" charset="-128"/>
                <a:sym typeface="Helvetica" panose="020B0604020202020204" pitchFamily="34" charset="0"/>
              </a:rPr>
              <a:t> local beam size</a:t>
            </a:r>
            <a:r>
              <a:rPr lang="en-US" altLang="ja-JP" dirty="0" smtClean="0">
                <a:latin typeface="Comic Sans MS" pitchFamily="66" charset="0"/>
                <a:ea typeface="MS PGothic" panose="020B0600070205080204" pitchFamily="34" charset="-128"/>
                <a:sym typeface="Helvetica" panose="020B0604020202020204" pitchFamily="34" charset="0"/>
              </a:rPr>
              <a:t>.</a:t>
            </a:r>
          </a:p>
          <a:p>
            <a:pPr marL="342900" indent="-342900">
              <a:buFont typeface="+mj-lt"/>
              <a:buAutoNum type="alphaLcParenR"/>
            </a:pPr>
            <a:r>
              <a:rPr lang="en-US" altLang="en-US" dirty="0" smtClean="0">
                <a:latin typeface="Comic Sans MS" pitchFamily="66" charset="0"/>
                <a:ea typeface="MS PGothic" panose="020B0600070205080204" pitchFamily="34" charset="-128"/>
                <a:sym typeface="Helvetica" panose="020B0604020202020204" pitchFamily="34" charset="0"/>
              </a:rPr>
              <a:t>Move the collimator to the correct settings.</a:t>
            </a:r>
            <a:endParaRPr lang="ru-RU" b="1" dirty="0">
              <a:latin typeface="Comic Sans MS" pitchFamily="66" charset="0"/>
              <a:cs typeface="Arial" pitchFamily="34" charset="0"/>
            </a:endParaRPr>
          </a:p>
        </p:txBody>
      </p:sp>
      <p:sp>
        <p:nvSpPr>
          <p:cNvPr id="38" name="Номер слайда 37"/>
          <p:cNvSpPr>
            <a:spLocks noGrp="1"/>
          </p:cNvSpPr>
          <p:nvPr>
            <p:ph type="sldNum" sz="quarter" idx="12"/>
          </p:nvPr>
        </p:nvSpPr>
        <p:spPr/>
        <p:txBody>
          <a:bodyPr/>
          <a:lstStyle/>
          <a:p>
            <a:fld id="{3CC379DF-C391-43B0-B124-C50AA8C8FCB0}" type="slidenum">
              <a:rPr lang="ru-RU" smtClean="0"/>
              <a:pPr/>
              <a:t>13</a:t>
            </a:fld>
            <a:endParaRPr lang="ru-RU" dirty="0"/>
          </a:p>
        </p:txBody>
      </p:sp>
    </p:spTree>
  </p:cSld>
  <p:clrMapOvr>
    <a:masterClrMapping/>
  </p:clrMapOvr>
  <p:transition advTm="285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NICA Collider goals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Rectangle 7"/>
          <p:cNvSpPr>
            <a:spLocks noChangeArrowheads="1"/>
          </p:cNvSpPr>
          <p:nvPr/>
        </p:nvSpPr>
        <p:spPr bwMode="auto">
          <a:xfrm>
            <a:off x="230312" y="942670"/>
            <a:ext cx="8799512" cy="5576911"/>
          </a:xfrm>
          <a:prstGeom prst="rect">
            <a:avLst/>
          </a:prstGeom>
          <a:noFill/>
          <a:ln w="9525">
            <a:noFill/>
            <a:miter lim="800000"/>
            <a:headEnd/>
            <a:tailEnd/>
          </a:ln>
        </p:spPr>
        <p:txBody>
          <a:bodyPr>
            <a:spAutoFit/>
          </a:bodyPr>
          <a:lstStyle/>
          <a:p>
            <a:pPr marL="342900" indent="-342900" eaLnBrk="0" hangingPunct="0">
              <a:lnSpc>
                <a:spcPct val="50000"/>
              </a:lnSpc>
              <a:spcBef>
                <a:spcPct val="50000"/>
              </a:spcBef>
            </a:pPr>
            <a:r>
              <a:rPr kumimoji="1" lang="en-US" dirty="0">
                <a:solidFill>
                  <a:srgbClr val="000066"/>
                </a:solidFill>
                <a:latin typeface="Comic Sans MS" pitchFamily="66" charset="0"/>
              </a:rPr>
              <a:t> </a:t>
            </a:r>
            <a:r>
              <a:rPr kumimoji="1" lang="en-US" dirty="0" smtClean="0">
                <a:solidFill>
                  <a:srgbClr val="000066"/>
                </a:solidFill>
                <a:latin typeface="Comic Sans MS" pitchFamily="66" charset="0"/>
              </a:rPr>
              <a:t>   </a:t>
            </a:r>
            <a:r>
              <a:rPr kumimoji="1" lang="en-US" sz="2000" u="sng" baseline="0" dirty="0" smtClean="0">
                <a:solidFill>
                  <a:srgbClr val="000066"/>
                </a:solidFill>
                <a:latin typeface="Comic Sans MS" pitchFamily="66" charset="0"/>
                <a:cs typeface="Arial" pitchFamily="34" charset="0"/>
              </a:rPr>
              <a:t>construction </a:t>
            </a:r>
            <a:r>
              <a:rPr kumimoji="1" lang="en-US" sz="2000" u="sng" baseline="0" dirty="0">
                <a:solidFill>
                  <a:srgbClr val="000066"/>
                </a:solidFill>
                <a:latin typeface="Comic Sans MS" pitchFamily="66" charset="0"/>
                <a:cs typeface="Arial" pitchFamily="34" charset="0"/>
              </a:rPr>
              <a:t>at JINR of a new accelerator facility</a:t>
            </a:r>
            <a:r>
              <a:rPr kumimoji="1" lang="en-US" sz="2400" baseline="0" dirty="0">
                <a:solidFill>
                  <a:srgbClr val="000066"/>
                </a:solidFill>
                <a:latin typeface="Comic Sans MS" pitchFamily="66" charset="0"/>
                <a:cs typeface="Arial" pitchFamily="34" charset="0"/>
              </a:rPr>
              <a:t> </a:t>
            </a:r>
            <a:r>
              <a:rPr kumimoji="1" lang="en-US" baseline="0" dirty="0">
                <a:solidFill>
                  <a:srgbClr val="000066"/>
                </a:solidFill>
                <a:latin typeface="Comic Sans MS" pitchFamily="66" charset="0"/>
                <a:cs typeface="Arial" pitchFamily="34" charset="0"/>
              </a:rPr>
              <a:t>that </a:t>
            </a:r>
            <a:r>
              <a:rPr kumimoji="1" lang="en-US" baseline="0" dirty="0" smtClean="0">
                <a:solidFill>
                  <a:srgbClr val="000066"/>
                </a:solidFill>
                <a:latin typeface="Comic Sans MS" pitchFamily="66" charset="0"/>
                <a:cs typeface="Arial" pitchFamily="34" charset="0"/>
              </a:rPr>
              <a:t>provides</a:t>
            </a:r>
          </a:p>
          <a:p>
            <a:pPr marL="342900" indent="-342900" eaLnBrk="0" hangingPunct="0">
              <a:lnSpc>
                <a:spcPct val="50000"/>
              </a:lnSpc>
              <a:spcBef>
                <a:spcPct val="50000"/>
              </a:spcBef>
            </a:pPr>
            <a:r>
              <a:rPr kumimoji="1" lang="en-US" baseline="0" dirty="0" smtClean="0">
                <a:solidFill>
                  <a:srgbClr val="000066"/>
                </a:solidFill>
                <a:latin typeface="Comic Sans MS" pitchFamily="66" charset="0"/>
                <a:cs typeface="Arial" pitchFamily="34" charset="0"/>
              </a:rPr>
              <a:t>1a</a:t>
            </a:r>
            <a:r>
              <a:rPr kumimoji="1" lang="en-US" baseline="0" dirty="0">
                <a:solidFill>
                  <a:srgbClr val="000066"/>
                </a:solidFill>
                <a:latin typeface="Comic Sans MS" pitchFamily="66" charset="0"/>
                <a:cs typeface="Arial" pitchFamily="34" charset="0"/>
              </a:rPr>
              <a:t>) Heavy ion colliding beams </a:t>
            </a:r>
            <a:r>
              <a:rPr kumimoji="1" lang="en-US" dirty="0">
                <a:solidFill>
                  <a:srgbClr val="000066"/>
                </a:solidFill>
                <a:latin typeface="Comic Sans MS" pitchFamily="66" charset="0"/>
                <a:cs typeface="Arial" pitchFamily="34" charset="0"/>
              </a:rPr>
              <a:t>197</a:t>
            </a:r>
            <a:r>
              <a:rPr kumimoji="1" lang="en-US" baseline="0" dirty="0">
                <a:solidFill>
                  <a:srgbClr val="000066"/>
                </a:solidFill>
                <a:latin typeface="Comic Sans MS" pitchFamily="66" charset="0"/>
                <a:cs typeface="Arial" pitchFamily="34" charset="0"/>
              </a:rPr>
              <a:t>Au</a:t>
            </a:r>
            <a:r>
              <a:rPr kumimoji="1" lang="en-US" dirty="0">
                <a:solidFill>
                  <a:srgbClr val="000066"/>
                </a:solidFill>
                <a:latin typeface="Comic Sans MS" pitchFamily="66" charset="0"/>
                <a:cs typeface="Arial" pitchFamily="34" charset="0"/>
              </a:rPr>
              <a:t>79+</a:t>
            </a:r>
            <a:r>
              <a:rPr kumimoji="1" lang="en-US" baseline="0" dirty="0">
                <a:solidFill>
                  <a:srgbClr val="000066"/>
                </a:solidFill>
                <a:latin typeface="Comic Sans MS" pitchFamily="66" charset="0"/>
                <a:cs typeface="Arial" pitchFamily="34" charset="0"/>
              </a:rPr>
              <a:t> x </a:t>
            </a:r>
            <a:r>
              <a:rPr kumimoji="1" lang="en-US" dirty="0">
                <a:solidFill>
                  <a:srgbClr val="000066"/>
                </a:solidFill>
                <a:latin typeface="Comic Sans MS" pitchFamily="66" charset="0"/>
                <a:cs typeface="Arial" pitchFamily="34" charset="0"/>
              </a:rPr>
              <a:t>197</a:t>
            </a:r>
            <a:r>
              <a:rPr kumimoji="1" lang="en-US" baseline="0" dirty="0">
                <a:solidFill>
                  <a:srgbClr val="000066"/>
                </a:solidFill>
                <a:latin typeface="Comic Sans MS" pitchFamily="66" charset="0"/>
                <a:cs typeface="Arial" pitchFamily="34" charset="0"/>
              </a:rPr>
              <a:t>Au</a:t>
            </a:r>
            <a:r>
              <a:rPr kumimoji="1" lang="en-US" dirty="0">
                <a:solidFill>
                  <a:srgbClr val="000066"/>
                </a:solidFill>
                <a:latin typeface="Comic Sans MS" pitchFamily="66" charset="0"/>
                <a:cs typeface="Arial" pitchFamily="34" charset="0"/>
              </a:rPr>
              <a:t>79+ </a:t>
            </a:r>
            <a:r>
              <a:rPr kumimoji="1" lang="en-US" baseline="0" dirty="0">
                <a:solidFill>
                  <a:srgbClr val="000066"/>
                </a:solidFill>
                <a:latin typeface="Comic Sans MS" pitchFamily="66" charset="0"/>
                <a:cs typeface="Arial" pitchFamily="34" charset="0"/>
              </a:rPr>
              <a:t>at </a:t>
            </a:r>
          </a:p>
          <a:p>
            <a:pPr marL="342900" indent="-342900" eaLnBrk="0" hangingPunct="0">
              <a:lnSpc>
                <a:spcPct val="120000"/>
              </a:lnSpc>
            </a:pPr>
            <a:r>
              <a:rPr kumimoji="1" lang="en-US" baseline="0" dirty="0">
                <a:solidFill>
                  <a:srgbClr val="000066"/>
                </a:solidFill>
                <a:latin typeface="Comic Sans MS" pitchFamily="66" charset="0"/>
                <a:cs typeface="Arial" pitchFamily="34" charset="0"/>
                <a:sym typeface="Times New Roman" pitchFamily="18" charset="0"/>
              </a:rPr>
              <a:t>		</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rPr>
              <a:t>s</a:t>
            </a:r>
            <a:r>
              <a:rPr kumimoji="1" lang="en-US" baseline="-30000" dirty="0">
                <a:solidFill>
                  <a:srgbClr val="FF0000"/>
                </a:solidFill>
                <a:latin typeface="Comic Sans MS" pitchFamily="66" charset="0"/>
                <a:cs typeface="Arial" pitchFamily="34" charset="0"/>
              </a:rPr>
              <a:t>NN</a:t>
            </a:r>
            <a:r>
              <a:rPr kumimoji="1" lang="en-US" baseline="0" dirty="0">
                <a:solidFill>
                  <a:srgbClr val="FF0000"/>
                </a:solidFill>
                <a:latin typeface="Comic Sans MS" pitchFamily="66" charset="0"/>
                <a:cs typeface="Arial" pitchFamily="34" charset="0"/>
              </a:rPr>
              <a:t> = 4 ÷ 11 GeV</a:t>
            </a:r>
            <a:r>
              <a:rPr kumimoji="1" lang="en-US" baseline="0" dirty="0">
                <a:solidFill>
                  <a:srgbClr val="000066"/>
                </a:solidFill>
                <a:latin typeface="Comic Sans MS" pitchFamily="66" charset="0"/>
                <a:cs typeface="Arial" pitchFamily="34" charset="0"/>
              </a:rPr>
              <a:t> (1 ÷ </a:t>
            </a:r>
            <a:r>
              <a:rPr kumimoji="1" lang="en-US" baseline="0" dirty="0">
                <a:solidFill>
                  <a:srgbClr val="000066"/>
                </a:solidFill>
                <a:latin typeface="Comic Sans MS" pitchFamily="66" charset="0"/>
                <a:cs typeface="Arial" pitchFamily="34" charset="0"/>
                <a:sym typeface="Times New Roman" pitchFamily="18" charset="0"/>
              </a:rPr>
              <a:t>4.5 GeV/u ion kinetic energy </a:t>
            </a:r>
            <a:r>
              <a:rPr kumimoji="1" lang="en-US" baseline="0" dirty="0">
                <a:solidFill>
                  <a:srgbClr val="000066"/>
                </a:solidFill>
                <a:latin typeface="Comic Sans MS" pitchFamily="66" charset="0"/>
                <a:cs typeface="Arial" pitchFamily="34" charset="0"/>
              </a:rPr>
              <a:t>) </a:t>
            </a:r>
          </a:p>
          <a:p>
            <a:pPr marL="342900" indent="-342900" eaLnBrk="0" hangingPunct="0"/>
            <a:r>
              <a:rPr kumimoji="1" lang="en-US" baseline="0" dirty="0">
                <a:solidFill>
                  <a:srgbClr val="000066"/>
                </a:solidFill>
                <a:latin typeface="Comic Sans MS" pitchFamily="66" charset="0"/>
                <a:cs typeface="Arial" pitchFamily="34" charset="0"/>
              </a:rPr>
              <a:t>	                      at </a:t>
            </a:r>
            <a:r>
              <a:rPr kumimoji="1" lang="en-US" baseline="0" dirty="0">
                <a:solidFill>
                  <a:srgbClr val="FF0000"/>
                </a:solidFill>
                <a:latin typeface="Comic Sans MS" pitchFamily="66" charset="0"/>
                <a:cs typeface="Arial" pitchFamily="34" charset="0"/>
              </a:rPr>
              <a:t>L</a:t>
            </a:r>
            <a:r>
              <a:rPr kumimoji="1" lang="en-US" baseline="-25000" dirty="0">
                <a:solidFill>
                  <a:srgbClr val="FF0000"/>
                </a:solidFill>
                <a:latin typeface="Comic Sans MS" pitchFamily="66" charset="0"/>
                <a:cs typeface="Arial" pitchFamily="34" charset="0"/>
              </a:rPr>
              <a:t>average</a:t>
            </a:r>
            <a:r>
              <a:rPr kumimoji="1" lang="en-US" baseline="0" dirty="0">
                <a:solidFill>
                  <a:srgbClr val="FF0000"/>
                </a:solidFill>
                <a:latin typeface="Comic Sans MS" pitchFamily="66" charset="0"/>
                <a:cs typeface="Arial" pitchFamily="34" charset="0"/>
              </a:rPr>
              <a:t>= 1</a:t>
            </a:r>
            <a:r>
              <a:rPr kumimoji="1" lang="en-US" baseline="0" dirty="0">
                <a:solidFill>
                  <a:srgbClr val="FF0000"/>
                </a:solidFill>
                <a:latin typeface="Comic Sans MS" pitchFamily="66" charset="0"/>
                <a:cs typeface="Arial" pitchFamily="34" charset="0"/>
                <a:sym typeface="Symbol" pitchFamily="18" charset="2"/>
              </a:rPr>
              <a:t>E27</a:t>
            </a:r>
            <a:r>
              <a:rPr kumimoji="1" lang="en-US" baseline="0" dirty="0">
                <a:solidFill>
                  <a:srgbClr val="FF0000"/>
                </a:solidFill>
                <a:latin typeface="Comic Sans MS" pitchFamily="66" charset="0"/>
                <a:cs typeface="Arial" pitchFamily="34" charset="0"/>
                <a:sym typeface="Times New Roman" pitchFamily="18" charset="0"/>
              </a:rPr>
              <a:t> cm</a:t>
            </a:r>
            <a:r>
              <a:rPr kumimoji="1" lang="en-US" dirty="0">
                <a:solidFill>
                  <a:srgbClr val="FF0000"/>
                </a:solidFill>
                <a:latin typeface="Comic Sans MS" pitchFamily="66" charset="0"/>
                <a:cs typeface="Arial" pitchFamily="34" charset="0"/>
                <a:sym typeface="Times New Roman" pitchFamily="18" charset="0"/>
              </a:rPr>
              <a:t>-2</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sym typeface="Times New Roman" pitchFamily="18" charset="0"/>
              </a:rPr>
              <a:t>s</a:t>
            </a:r>
            <a:r>
              <a:rPr kumimoji="1" lang="en-US" dirty="0">
                <a:solidFill>
                  <a:srgbClr val="FF0000"/>
                </a:solidFill>
                <a:latin typeface="Comic Sans MS" pitchFamily="66" charset="0"/>
                <a:cs typeface="Arial" pitchFamily="34" charset="0"/>
                <a:sym typeface="Times New Roman" pitchFamily="18" charset="0"/>
              </a:rPr>
              <a:t>-1 </a:t>
            </a:r>
            <a:r>
              <a:rPr kumimoji="1" lang="en-US" baseline="0" dirty="0">
                <a:solidFill>
                  <a:srgbClr val="000066"/>
                </a:solidFill>
                <a:latin typeface="Comic Sans MS" pitchFamily="66" charset="0"/>
                <a:cs typeface="Arial" pitchFamily="34" charset="0"/>
              </a:rPr>
              <a:t>(at </a:t>
            </a:r>
            <a:r>
              <a:rPr kumimoji="1" lang="en-US" baseline="0" dirty="0">
                <a:solidFill>
                  <a:srgbClr val="000066"/>
                </a:solidFill>
                <a:latin typeface="Comic Sans MS" pitchFamily="66" charset="0"/>
                <a:cs typeface="Arial" pitchFamily="34" charset="0"/>
                <a:sym typeface="Symbol" pitchFamily="18" charset="2"/>
              </a:rPr>
              <a:t></a:t>
            </a:r>
            <a:r>
              <a:rPr kumimoji="1" lang="en-US" baseline="0" dirty="0">
                <a:solidFill>
                  <a:srgbClr val="000066"/>
                </a:solidFill>
                <a:latin typeface="Comic Sans MS" pitchFamily="66" charset="0"/>
                <a:cs typeface="Arial" pitchFamily="34" charset="0"/>
              </a:rPr>
              <a:t>s</a:t>
            </a:r>
            <a:r>
              <a:rPr kumimoji="1" lang="en-US" baseline="-25000" dirty="0">
                <a:solidFill>
                  <a:srgbClr val="000066"/>
                </a:solidFill>
                <a:latin typeface="Comic Sans MS" pitchFamily="66" charset="0"/>
                <a:cs typeface="Arial" pitchFamily="34" charset="0"/>
              </a:rPr>
              <a:t>NN</a:t>
            </a:r>
            <a:r>
              <a:rPr kumimoji="1" lang="en-US" baseline="0" dirty="0">
                <a:solidFill>
                  <a:srgbClr val="000066"/>
                </a:solidFill>
                <a:latin typeface="Comic Sans MS" pitchFamily="66" charset="0"/>
                <a:cs typeface="Arial" pitchFamily="34" charset="0"/>
              </a:rPr>
              <a:t> = 9 GeV) </a:t>
            </a:r>
            <a:endParaRPr kumimoji="1" lang="en-US" baseline="0" dirty="0" smtClean="0">
              <a:solidFill>
                <a:srgbClr val="000066"/>
              </a:solidFill>
              <a:latin typeface="Comic Sans MS" pitchFamily="66" charset="0"/>
              <a:cs typeface="Arial" pitchFamily="34" charset="0"/>
            </a:endParaRPr>
          </a:p>
          <a:p>
            <a:pPr marL="342900" indent="-342900" eaLnBrk="0" hangingPunct="0"/>
            <a:endParaRPr kumimoji="1" lang="en-US" baseline="0" dirty="0">
              <a:solidFill>
                <a:srgbClr val="000066"/>
              </a:solidFill>
              <a:latin typeface="Comic Sans MS" pitchFamily="66" charset="0"/>
              <a:cs typeface="Arial" pitchFamily="34" charset="0"/>
            </a:endParaRPr>
          </a:p>
          <a:p>
            <a:pPr marL="342900" indent="-342900" eaLnBrk="0" hangingPunct="0">
              <a:lnSpc>
                <a:spcPct val="80000"/>
              </a:lnSpc>
              <a:spcBef>
                <a:spcPct val="50000"/>
              </a:spcBef>
            </a:pPr>
            <a:r>
              <a:rPr kumimoji="1" lang="en-US" baseline="0" dirty="0">
                <a:solidFill>
                  <a:srgbClr val="000066"/>
                </a:solidFill>
                <a:latin typeface="Comic Sans MS" pitchFamily="66" charset="0"/>
                <a:cs typeface="Arial" pitchFamily="34" charset="0"/>
              </a:rPr>
              <a:t>1b) Light-Heavy ion colliding beams of the same energy range and luminosity </a:t>
            </a:r>
          </a:p>
          <a:p>
            <a:pPr marL="342900" indent="-342900" eaLnBrk="0" hangingPunct="0">
              <a:lnSpc>
                <a:spcPct val="80000"/>
              </a:lnSpc>
              <a:spcBef>
                <a:spcPct val="50000"/>
              </a:spcBef>
            </a:pPr>
            <a:r>
              <a:rPr kumimoji="1" lang="en-US" baseline="0" dirty="0">
                <a:solidFill>
                  <a:srgbClr val="000066"/>
                </a:solidFill>
                <a:latin typeface="Comic Sans MS" pitchFamily="66" charset="0"/>
                <a:cs typeface="Arial" pitchFamily="34" charset="0"/>
              </a:rPr>
              <a:t>2) Polarized beams of protons and deuterons in </a:t>
            </a:r>
            <a:r>
              <a:rPr kumimoji="1" lang="en-US" baseline="0" dirty="0" smtClean="0">
                <a:solidFill>
                  <a:srgbClr val="000066"/>
                </a:solidFill>
                <a:latin typeface="Comic Sans MS" pitchFamily="66" charset="0"/>
                <a:cs typeface="Arial" pitchFamily="34" charset="0"/>
              </a:rPr>
              <a:t>Collider </a:t>
            </a:r>
            <a:r>
              <a:rPr kumimoji="1" lang="en-US" baseline="0" dirty="0">
                <a:solidFill>
                  <a:srgbClr val="000066"/>
                </a:solidFill>
                <a:latin typeface="Comic Sans MS" pitchFamily="66" charset="0"/>
                <a:cs typeface="Arial" pitchFamily="34" charset="0"/>
              </a:rPr>
              <a:t>mode:</a:t>
            </a:r>
          </a:p>
          <a:p>
            <a:pPr marL="342900" indent="-342900">
              <a:lnSpc>
                <a:spcPct val="120000"/>
              </a:lnSpc>
            </a:pPr>
            <a:r>
              <a:rPr kumimoji="1" lang="en-US" baseline="0" dirty="0">
                <a:solidFill>
                  <a:srgbClr val="000066"/>
                </a:solidFill>
                <a:latin typeface="Comic Sans MS" pitchFamily="66" charset="0"/>
                <a:cs typeface="Arial" pitchFamily="34" charset="0"/>
              </a:rPr>
              <a:t>		</a:t>
            </a:r>
            <a:r>
              <a:rPr kumimoji="1" lang="en-US" baseline="0" dirty="0">
                <a:solidFill>
                  <a:srgbClr val="FF0000"/>
                </a:solidFill>
                <a:latin typeface="Comic Sans MS" pitchFamily="66" charset="0"/>
                <a:cs typeface="Arial" pitchFamily="34" charset="0"/>
              </a:rPr>
              <a:t>p</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sym typeface="Times New Roman" pitchFamily="18" charset="0"/>
              </a:rPr>
              <a:t>p</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sym typeface="Times New Roman" pitchFamily="18" charset="0"/>
              </a:rPr>
              <a:t> </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rPr>
              <a:t>s</a:t>
            </a:r>
            <a:r>
              <a:rPr kumimoji="1" lang="en-US" baseline="-25000" dirty="0">
                <a:solidFill>
                  <a:srgbClr val="FF0000"/>
                </a:solidFill>
                <a:latin typeface="Comic Sans MS" pitchFamily="66" charset="0"/>
                <a:cs typeface="Arial" pitchFamily="34" charset="0"/>
              </a:rPr>
              <a:t>pp</a:t>
            </a:r>
            <a:r>
              <a:rPr kumimoji="1" lang="en-US" baseline="0" dirty="0">
                <a:solidFill>
                  <a:srgbClr val="FF0000"/>
                </a:solidFill>
                <a:latin typeface="Comic Sans MS" pitchFamily="66" charset="0"/>
                <a:cs typeface="Arial" pitchFamily="34" charset="0"/>
              </a:rPr>
              <a:t> = 12 ÷ 27 GeV</a:t>
            </a:r>
            <a:r>
              <a:rPr kumimoji="1" lang="en-US" baseline="0" dirty="0">
                <a:solidFill>
                  <a:srgbClr val="000066"/>
                </a:solidFill>
                <a:latin typeface="Comic Sans MS" pitchFamily="66" charset="0"/>
                <a:cs typeface="Arial" pitchFamily="34" charset="0"/>
              </a:rPr>
              <a:t> (5 ÷ </a:t>
            </a:r>
            <a:r>
              <a:rPr kumimoji="1" lang="en-US" baseline="0" dirty="0">
                <a:solidFill>
                  <a:srgbClr val="000066"/>
                </a:solidFill>
                <a:latin typeface="Comic Sans MS" pitchFamily="66" charset="0"/>
                <a:cs typeface="Arial" pitchFamily="34" charset="0"/>
                <a:sym typeface="Times New Roman" pitchFamily="18" charset="0"/>
              </a:rPr>
              <a:t>12.6 GeV kinetic energy </a:t>
            </a:r>
            <a:r>
              <a:rPr kumimoji="1" lang="en-US" baseline="0" dirty="0">
                <a:solidFill>
                  <a:srgbClr val="000066"/>
                </a:solidFill>
                <a:latin typeface="Comic Sans MS" pitchFamily="66" charset="0"/>
                <a:cs typeface="Arial" pitchFamily="34" charset="0"/>
              </a:rPr>
              <a:t>) </a:t>
            </a:r>
            <a:endParaRPr kumimoji="1" lang="en-US" baseline="0" dirty="0">
              <a:solidFill>
                <a:srgbClr val="000066"/>
              </a:solidFill>
              <a:latin typeface="Comic Sans MS" pitchFamily="66" charset="0"/>
              <a:cs typeface="Arial" pitchFamily="34" charset="0"/>
              <a:sym typeface="Times New Roman" pitchFamily="18" charset="0"/>
            </a:endParaRPr>
          </a:p>
          <a:p>
            <a:pPr marL="342900" indent="-342900">
              <a:lnSpc>
                <a:spcPct val="120000"/>
              </a:lnSpc>
            </a:pPr>
            <a:r>
              <a:rPr kumimoji="1" lang="en-US" baseline="0" dirty="0">
                <a:solidFill>
                  <a:srgbClr val="000066"/>
                </a:solidFill>
                <a:latin typeface="Comic Sans MS" pitchFamily="66" charset="0"/>
                <a:cs typeface="Arial" pitchFamily="34" charset="0"/>
              </a:rPr>
              <a:t>		</a:t>
            </a:r>
            <a:r>
              <a:rPr kumimoji="1" lang="en-US" baseline="0" dirty="0">
                <a:solidFill>
                  <a:srgbClr val="FF0000"/>
                </a:solidFill>
                <a:latin typeface="Comic Sans MS" pitchFamily="66" charset="0"/>
                <a:cs typeface="Arial" pitchFamily="34" charset="0"/>
              </a:rPr>
              <a:t>d</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sym typeface="Times New Roman" pitchFamily="18" charset="0"/>
              </a:rPr>
              <a:t>d</a:t>
            </a:r>
            <a:r>
              <a:rPr kumimoji="1" lang="en-US" baseline="0" dirty="0">
                <a:solidFill>
                  <a:srgbClr val="FF0000"/>
                </a:solidFill>
                <a:latin typeface="Comic Sans MS" pitchFamily="66" charset="0"/>
                <a:cs typeface="Arial" pitchFamily="34" charset="0"/>
                <a:sym typeface="Symbol" pitchFamily="18" charset="2"/>
              </a:rPr>
              <a:t> </a:t>
            </a:r>
            <a:r>
              <a:rPr kumimoji="1" lang="en-US" baseline="0" dirty="0">
                <a:solidFill>
                  <a:srgbClr val="FF0000"/>
                </a:solidFill>
                <a:latin typeface="Comic Sans MS" pitchFamily="66" charset="0"/>
                <a:cs typeface="Arial" pitchFamily="34" charset="0"/>
              </a:rPr>
              <a:t>s</a:t>
            </a:r>
            <a:r>
              <a:rPr kumimoji="1" lang="en-US" baseline="-25000" dirty="0">
                <a:solidFill>
                  <a:srgbClr val="FF0000"/>
                </a:solidFill>
                <a:latin typeface="Comic Sans MS" pitchFamily="66" charset="0"/>
                <a:cs typeface="Arial" pitchFamily="34" charset="0"/>
              </a:rPr>
              <a:t>NN</a:t>
            </a:r>
            <a:r>
              <a:rPr kumimoji="1" lang="en-US" baseline="0" dirty="0">
                <a:solidFill>
                  <a:srgbClr val="FF0000"/>
                </a:solidFill>
                <a:latin typeface="Comic Sans MS" pitchFamily="66" charset="0"/>
                <a:cs typeface="Arial" pitchFamily="34" charset="0"/>
              </a:rPr>
              <a:t> = 4 ÷ </a:t>
            </a:r>
            <a:r>
              <a:rPr kumimoji="1" lang="en-US" baseline="0" dirty="0">
                <a:solidFill>
                  <a:srgbClr val="FF0000"/>
                </a:solidFill>
                <a:latin typeface="Comic Sans MS" pitchFamily="66" charset="0"/>
                <a:cs typeface="Arial" pitchFamily="34" charset="0"/>
                <a:sym typeface="Times New Roman" pitchFamily="18" charset="0"/>
              </a:rPr>
              <a:t>13.8</a:t>
            </a:r>
            <a:r>
              <a:rPr kumimoji="1" lang="en-US" baseline="0" dirty="0">
                <a:solidFill>
                  <a:srgbClr val="FF0000"/>
                </a:solidFill>
                <a:latin typeface="Comic Sans MS" pitchFamily="66" charset="0"/>
                <a:cs typeface="Arial" pitchFamily="34" charset="0"/>
              </a:rPr>
              <a:t> GeV</a:t>
            </a:r>
            <a:r>
              <a:rPr kumimoji="1" lang="en-US" baseline="0" dirty="0">
                <a:solidFill>
                  <a:srgbClr val="000066"/>
                </a:solidFill>
                <a:latin typeface="Comic Sans MS" pitchFamily="66" charset="0"/>
                <a:cs typeface="Arial" pitchFamily="34" charset="0"/>
              </a:rPr>
              <a:t> (2 ÷ </a:t>
            </a:r>
            <a:r>
              <a:rPr kumimoji="1" lang="en-US" baseline="0" dirty="0">
                <a:solidFill>
                  <a:srgbClr val="000066"/>
                </a:solidFill>
                <a:latin typeface="Comic Sans MS" pitchFamily="66" charset="0"/>
                <a:cs typeface="Arial" pitchFamily="34" charset="0"/>
                <a:sym typeface="Times New Roman" pitchFamily="18" charset="0"/>
              </a:rPr>
              <a:t>5.9 GeV/u ion kinetic energy </a:t>
            </a:r>
            <a:r>
              <a:rPr kumimoji="1" lang="en-US" baseline="0" dirty="0">
                <a:solidFill>
                  <a:srgbClr val="000066"/>
                </a:solidFill>
                <a:latin typeface="Comic Sans MS" pitchFamily="66" charset="0"/>
                <a:cs typeface="Arial" pitchFamily="34" charset="0"/>
              </a:rPr>
              <a:t>)</a:t>
            </a:r>
          </a:p>
          <a:p>
            <a:pPr marL="342900" indent="-342900" algn="ctr">
              <a:lnSpc>
                <a:spcPct val="120000"/>
              </a:lnSpc>
            </a:pPr>
            <a:r>
              <a:rPr kumimoji="1" lang="en-US" baseline="0" dirty="0">
                <a:solidFill>
                  <a:srgbClr val="FF0000"/>
                </a:solidFill>
                <a:latin typeface="Comic Sans MS" pitchFamily="66" charset="0"/>
                <a:cs typeface="Arial" pitchFamily="34" charset="0"/>
              </a:rPr>
              <a:t>L</a:t>
            </a:r>
            <a:r>
              <a:rPr kumimoji="1" lang="en-US" baseline="-25000" dirty="0">
                <a:solidFill>
                  <a:srgbClr val="FF0000"/>
                </a:solidFill>
                <a:latin typeface="Comic Sans MS" pitchFamily="66" charset="0"/>
                <a:cs typeface="Arial" pitchFamily="34" charset="0"/>
              </a:rPr>
              <a:t>average</a:t>
            </a:r>
            <a:r>
              <a:rPr kumimoji="1" lang="en-US" baseline="0" dirty="0">
                <a:solidFill>
                  <a:srgbClr val="FF0000"/>
                </a:solidFill>
                <a:latin typeface="Comic Sans MS" pitchFamily="66" charset="0"/>
                <a:cs typeface="Arial" pitchFamily="34" charset="0"/>
              </a:rPr>
              <a:t> </a:t>
            </a:r>
            <a:r>
              <a:rPr kumimoji="1" lang="en-US" baseline="-25000" dirty="0">
                <a:solidFill>
                  <a:srgbClr val="FF0000"/>
                </a:solidFill>
                <a:latin typeface="Comic Sans MS" pitchFamily="66" charset="0"/>
                <a:cs typeface="Arial" pitchFamily="34" charset="0"/>
              </a:rPr>
              <a:t> </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rPr>
              <a:t>  1</a:t>
            </a:r>
            <a:r>
              <a:rPr kumimoji="1" lang="en-US" baseline="0" dirty="0">
                <a:solidFill>
                  <a:srgbClr val="FF0000"/>
                </a:solidFill>
                <a:latin typeface="Comic Sans MS" pitchFamily="66" charset="0"/>
                <a:cs typeface="Arial" pitchFamily="34" charset="0"/>
                <a:sym typeface="Symbol" pitchFamily="18" charset="2"/>
              </a:rPr>
              <a:t>E30</a:t>
            </a:r>
            <a:r>
              <a:rPr kumimoji="1" lang="en-US" baseline="0" dirty="0">
                <a:solidFill>
                  <a:srgbClr val="FF0000"/>
                </a:solidFill>
                <a:latin typeface="Comic Sans MS" pitchFamily="66" charset="0"/>
                <a:cs typeface="Arial" pitchFamily="34" charset="0"/>
                <a:sym typeface="Times New Roman" pitchFamily="18" charset="0"/>
              </a:rPr>
              <a:t> cm</a:t>
            </a:r>
            <a:r>
              <a:rPr kumimoji="1" lang="en-US" dirty="0">
                <a:solidFill>
                  <a:srgbClr val="FF0000"/>
                </a:solidFill>
                <a:latin typeface="Comic Sans MS" pitchFamily="66" charset="0"/>
                <a:cs typeface="Arial" pitchFamily="34" charset="0"/>
                <a:sym typeface="Times New Roman" pitchFamily="18" charset="0"/>
              </a:rPr>
              <a:t>-2</a:t>
            </a:r>
            <a:r>
              <a:rPr kumimoji="1" lang="en-US" baseline="0" dirty="0">
                <a:solidFill>
                  <a:srgbClr val="FF0000"/>
                </a:solidFill>
                <a:latin typeface="Comic Sans MS" pitchFamily="66" charset="0"/>
                <a:cs typeface="Arial" pitchFamily="34" charset="0"/>
                <a:sym typeface="Symbol" pitchFamily="18" charset="2"/>
              </a:rPr>
              <a:t></a:t>
            </a:r>
            <a:r>
              <a:rPr kumimoji="1" lang="en-US" baseline="0" dirty="0">
                <a:solidFill>
                  <a:srgbClr val="FF0000"/>
                </a:solidFill>
                <a:latin typeface="Comic Sans MS" pitchFamily="66" charset="0"/>
                <a:cs typeface="Arial" pitchFamily="34" charset="0"/>
                <a:sym typeface="Times New Roman" pitchFamily="18" charset="0"/>
              </a:rPr>
              <a:t>s</a:t>
            </a:r>
            <a:r>
              <a:rPr kumimoji="1" lang="en-US" dirty="0">
                <a:solidFill>
                  <a:srgbClr val="FF0000"/>
                </a:solidFill>
                <a:latin typeface="Comic Sans MS" pitchFamily="66" charset="0"/>
                <a:cs typeface="Arial" pitchFamily="34" charset="0"/>
                <a:sym typeface="Times New Roman" pitchFamily="18" charset="0"/>
              </a:rPr>
              <a:t>-1</a:t>
            </a:r>
            <a:r>
              <a:rPr kumimoji="1" lang="en-US" baseline="0" dirty="0">
                <a:solidFill>
                  <a:srgbClr val="FF0000"/>
                </a:solidFill>
                <a:latin typeface="Comic Sans MS" pitchFamily="66" charset="0"/>
                <a:cs typeface="Arial" pitchFamily="34" charset="0"/>
                <a:sym typeface="Times New Roman" pitchFamily="18" charset="0"/>
              </a:rPr>
              <a:t> </a:t>
            </a:r>
            <a:r>
              <a:rPr kumimoji="1" lang="en-US" baseline="0" dirty="0">
                <a:solidFill>
                  <a:srgbClr val="000066"/>
                </a:solidFill>
                <a:latin typeface="Comic Sans MS" pitchFamily="66" charset="0"/>
                <a:cs typeface="Arial" pitchFamily="34" charset="0"/>
              </a:rPr>
              <a:t>(at </a:t>
            </a:r>
            <a:r>
              <a:rPr kumimoji="1" lang="en-US" baseline="0" dirty="0">
                <a:solidFill>
                  <a:srgbClr val="000066"/>
                </a:solidFill>
                <a:latin typeface="Comic Sans MS" pitchFamily="66" charset="0"/>
                <a:cs typeface="Arial" pitchFamily="34" charset="0"/>
                <a:sym typeface="Symbol" pitchFamily="18" charset="2"/>
              </a:rPr>
              <a:t></a:t>
            </a:r>
            <a:r>
              <a:rPr kumimoji="1" lang="en-US" baseline="0" dirty="0">
                <a:solidFill>
                  <a:srgbClr val="000066"/>
                </a:solidFill>
                <a:latin typeface="Comic Sans MS" pitchFamily="66" charset="0"/>
                <a:cs typeface="Arial" pitchFamily="34" charset="0"/>
              </a:rPr>
              <a:t>s</a:t>
            </a:r>
            <a:r>
              <a:rPr kumimoji="1" lang="en-US" baseline="-25000" dirty="0">
                <a:solidFill>
                  <a:srgbClr val="000066"/>
                </a:solidFill>
                <a:latin typeface="Comic Sans MS" pitchFamily="66" charset="0"/>
                <a:cs typeface="Arial" pitchFamily="34" charset="0"/>
              </a:rPr>
              <a:t>pp</a:t>
            </a:r>
            <a:r>
              <a:rPr kumimoji="1" lang="en-US" baseline="0" dirty="0">
                <a:solidFill>
                  <a:srgbClr val="000066"/>
                </a:solidFill>
                <a:latin typeface="Comic Sans MS" pitchFamily="66" charset="0"/>
                <a:cs typeface="Arial" pitchFamily="34" charset="0"/>
              </a:rPr>
              <a:t> = 27 GeV) </a:t>
            </a:r>
          </a:p>
          <a:p>
            <a:pPr marL="342900" indent="-342900">
              <a:lnSpc>
                <a:spcPct val="150000"/>
              </a:lnSpc>
            </a:pPr>
            <a:r>
              <a:rPr kumimoji="1" lang="en-US" baseline="0" dirty="0">
                <a:solidFill>
                  <a:srgbClr val="000066"/>
                </a:solidFill>
                <a:latin typeface="Comic Sans MS" pitchFamily="66" charset="0"/>
                <a:cs typeface="Arial" pitchFamily="34" charset="0"/>
              </a:rPr>
              <a:t>3) The beams of light ions and polarized protons and deuterons for fixed </a:t>
            </a:r>
            <a:r>
              <a:rPr kumimoji="1" lang="en-US" baseline="0" dirty="0" smtClean="0">
                <a:solidFill>
                  <a:srgbClr val="000066"/>
                </a:solidFill>
                <a:latin typeface="Comic Sans MS" pitchFamily="66" charset="0"/>
                <a:cs typeface="Arial" pitchFamily="34" charset="0"/>
              </a:rPr>
              <a:t>target</a:t>
            </a:r>
            <a:r>
              <a:rPr kumimoji="1" lang="en-US" dirty="0" smtClean="0">
                <a:solidFill>
                  <a:srgbClr val="000066"/>
                </a:solidFill>
                <a:latin typeface="Comic Sans MS" pitchFamily="66" charset="0"/>
                <a:cs typeface="Arial" pitchFamily="34" charset="0"/>
              </a:rPr>
              <a:t> </a:t>
            </a:r>
            <a:r>
              <a:rPr kumimoji="1" lang="en-US" baseline="0" dirty="0" smtClean="0">
                <a:solidFill>
                  <a:srgbClr val="000066"/>
                </a:solidFill>
                <a:latin typeface="Comic Sans MS" pitchFamily="66" charset="0"/>
                <a:cs typeface="Arial" pitchFamily="34" charset="0"/>
              </a:rPr>
              <a:t>experiments</a:t>
            </a:r>
            <a:r>
              <a:rPr kumimoji="1" lang="en-US" baseline="0" dirty="0">
                <a:solidFill>
                  <a:srgbClr val="000066"/>
                </a:solidFill>
                <a:latin typeface="Comic Sans MS" pitchFamily="66" charset="0"/>
                <a:cs typeface="Arial" pitchFamily="34" charset="0"/>
              </a:rPr>
              <a:t>: </a:t>
            </a:r>
          </a:p>
          <a:p>
            <a:pPr marL="342900" indent="-342900"/>
            <a:r>
              <a:rPr kumimoji="1" lang="en-US" baseline="0" dirty="0">
                <a:solidFill>
                  <a:srgbClr val="000066"/>
                </a:solidFill>
                <a:latin typeface="Comic Sans MS" pitchFamily="66" charset="0"/>
                <a:cs typeface="Arial" pitchFamily="34" charset="0"/>
              </a:rPr>
              <a:t>		</a:t>
            </a:r>
            <a:r>
              <a:rPr kumimoji="1" lang="en-US" baseline="0" dirty="0">
                <a:solidFill>
                  <a:srgbClr val="FF0000"/>
                </a:solidFill>
                <a:latin typeface="Comic Sans MS" pitchFamily="66" charset="0"/>
                <a:cs typeface="Arial" pitchFamily="34" charset="0"/>
              </a:rPr>
              <a:t>Li </a:t>
            </a:r>
            <a:r>
              <a:rPr kumimoji="1" lang="en-US" baseline="0" dirty="0">
                <a:solidFill>
                  <a:srgbClr val="FF0000"/>
                </a:solidFill>
                <a:latin typeface="Comic Sans MS" pitchFamily="66" charset="0"/>
                <a:cs typeface="Arial" pitchFamily="34" charset="0"/>
                <a:sym typeface="Symbol" pitchFamily="18" charset="2"/>
              </a:rPr>
              <a:t> Au = </a:t>
            </a:r>
            <a:r>
              <a:rPr kumimoji="1" lang="en-US" baseline="0" dirty="0">
                <a:solidFill>
                  <a:srgbClr val="000066"/>
                </a:solidFill>
                <a:latin typeface="Comic Sans MS" pitchFamily="66" charset="0"/>
                <a:cs typeface="Arial" pitchFamily="34" charset="0"/>
                <a:sym typeface="Symbol" pitchFamily="18" charset="2"/>
              </a:rPr>
              <a:t>1  4.5 GeV /u ion kinetic energy</a:t>
            </a:r>
            <a:endParaRPr kumimoji="1" lang="en-US" baseline="0" dirty="0">
              <a:solidFill>
                <a:srgbClr val="000066"/>
              </a:solidFill>
              <a:latin typeface="Comic Sans MS" pitchFamily="66" charset="0"/>
              <a:cs typeface="Arial" pitchFamily="34" charset="0"/>
            </a:endParaRPr>
          </a:p>
          <a:p>
            <a:pPr marL="342900" indent="-342900">
              <a:lnSpc>
                <a:spcPct val="80000"/>
              </a:lnSpc>
            </a:pPr>
            <a:r>
              <a:rPr kumimoji="1" lang="en-US" baseline="0" dirty="0">
                <a:solidFill>
                  <a:srgbClr val="000066"/>
                </a:solidFill>
                <a:latin typeface="Comic Sans MS" pitchFamily="66" charset="0"/>
                <a:cs typeface="Arial" pitchFamily="34" charset="0"/>
              </a:rPr>
              <a:t>		</a:t>
            </a:r>
            <a:r>
              <a:rPr kumimoji="1" lang="en-US" baseline="0" dirty="0">
                <a:solidFill>
                  <a:srgbClr val="FF0000"/>
                </a:solidFill>
                <a:latin typeface="Comic Sans MS" pitchFamily="66" charset="0"/>
                <a:cs typeface="Arial" pitchFamily="34" charset="0"/>
              </a:rPr>
              <a:t>p, p</a:t>
            </a:r>
            <a:r>
              <a:rPr kumimoji="1" lang="en-US" baseline="0" dirty="0">
                <a:solidFill>
                  <a:srgbClr val="FF0000"/>
                </a:solidFill>
                <a:latin typeface="Comic Sans MS" pitchFamily="66" charset="0"/>
                <a:cs typeface="Arial" pitchFamily="34" charset="0"/>
                <a:sym typeface="Symbol" pitchFamily="18" charset="2"/>
              </a:rPr>
              <a:t> </a:t>
            </a:r>
            <a:r>
              <a:rPr kumimoji="1" lang="en-US" baseline="0" dirty="0">
                <a:solidFill>
                  <a:srgbClr val="FF0000"/>
                </a:solidFill>
                <a:latin typeface="Comic Sans MS" pitchFamily="66" charset="0"/>
                <a:cs typeface="Arial" pitchFamily="34" charset="0"/>
                <a:sym typeface="Times New Roman" pitchFamily="18" charset="0"/>
              </a:rPr>
              <a:t>=</a:t>
            </a:r>
            <a:r>
              <a:rPr kumimoji="1" lang="en-US" baseline="0" dirty="0">
                <a:solidFill>
                  <a:srgbClr val="FF0000"/>
                </a:solidFill>
                <a:latin typeface="Comic Sans MS" pitchFamily="66" charset="0"/>
                <a:cs typeface="Arial" pitchFamily="34" charset="0"/>
              </a:rPr>
              <a:t> </a:t>
            </a:r>
            <a:r>
              <a:rPr kumimoji="1" lang="en-US" baseline="0" dirty="0">
                <a:solidFill>
                  <a:srgbClr val="000066"/>
                </a:solidFill>
                <a:latin typeface="Comic Sans MS" pitchFamily="66" charset="0"/>
                <a:cs typeface="Arial" pitchFamily="34" charset="0"/>
              </a:rPr>
              <a:t>5 ÷ </a:t>
            </a:r>
            <a:r>
              <a:rPr kumimoji="1" lang="en-US" baseline="0" dirty="0">
                <a:solidFill>
                  <a:srgbClr val="000066"/>
                </a:solidFill>
                <a:latin typeface="Comic Sans MS" pitchFamily="66" charset="0"/>
                <a:cs typeface="Arial" pitchFamily="34" charset="0"/>
                <a:sym typeface="Times New Roman" pitchFamily="18" charset="0"/>
              </a:rPr>
              <a:t>12.6 GeV kinetic energy</a:t>
            </a:r>
            <a:r>
              <a:rPr kumimoji="1" lang="en-US" baseline="0" dirty="0">
                <a:solidFill>
                  <a:srgbClr val="000066"/>
                </a:solidFill>
                <a:latin typeface="Comic Sans MS" pitchFamily="66" charset="0"/>
                <a:cs typeface="Arial" pitchFamily="34" charset="0"/>
              </a:rPr>
              <a:t> </a:t>
            </a:r>
          </a:p>
          <a:p>
            <a:pPr marL="342900" indent="-342900"/>
            <a:r>
              <a:rPr kumimoji="1" lang="en-US" baseline="0" dirty="0">
                <a:solidFill>
                  <a:srgbClr val="000066"/>
                </a:solidFill>
                <a:latin typeface="Comic Sans MS" pitchFamily="66" charset="0"/>
                <a:cs typeface="Arial" pitchFamily="34" charset="0"/>
              </a:rPr>
              <a:t>		</a:t>
            </a:r>
            <a:r>
              <a:rPr kumimoji="1" lang="en-US" baseline="0" dirty="0">
                <a:solidFill>
                  <a:srgbClr val="FF0000"/>
                </a:solidFill>
                <a:latin typeface="Comic Sans MS" pitchFamily="66" charset="0"/>
                <a:cs typeface="Arial" pitchFamily="34" charset="0"/>
              </a:rPr>
              <a:t>d, </a:t>
            </a:r>
            <a:r>
              <a:rPr kumimoji="1" lang="en-US" baseline="0" dirty="0">
                <a:solidFill>
                  <a:srgbClr val="FF0000"/>
                </a:solidFill>
                <a:latin typeface="Comic Sans MS" pitchFamily="66" charset="0"/>
                <a:cs typeface="Arial" pitchFamily="34" charset="0"/>
                <a:sym typeface="Times New Roman" pitchFamily="18" charset="0"/>
              </a:rPr>
              <a:t>d</a:t>
            </a:r>
            <a:r>
              <a:rPr kumimoji="1" lang="en-US" baseline="0" dirty="0">
                <a:solidFill>
                  <a:srgbClr val="FF0000"/>
                </a:solidFill>
                <a:latin typeface="Comic Sans MS" pitchFamily="66" charset="0"/>
                <a:cs typeface="Arial" pitchFamily="34" charset="0"/>
                <a:sym typeface="Symbol" pitchFamily="18" charset="2"/>
              </a:rPr>
              <a:t> =</a:t>
            </a:r>
            <a:r>
              <a:rPr kumimoji="1" lang="en-US" baseline="0" dirty="0">
                <a:solidFill>
                  <a:srgbClr val="000066"/>
                </a:solidFill>
                <a:latin typeface="Comic Sans MS" pitchFamily="66" charset="0"/>
                <a:cs typeface="Arial" pitchFamily="34" charset="0"/>
              </a:rPr>
              <a:t> 2 ÷ </a:t>
            </a:r>
            <a:r>
              <a:rPr kumimoji="1" lang="en-US" baseline="0" dirty="0">
                <a:solidFill>
                  <a:srgbClr val="000066"/>
                </a:solidFill>
                <a:latin typeface="Comic Sans MS" pitchFamily="66" charset="0"/>
                <a:cs typeface="Arial" pitchFamily="34" charset="0"/>
                <a:sym typeface="Times New Roman" pitchFamily="18" charset="0"/>
              </a:rPr>
              <a:t>5.9 GeV/u ion kinetic energy</a:t>
            </a:r>
            <a:endParaRPr kumimoji="1" lang="en-US" baseline="0" dirty="0">
              <a:solidFill>
                <a:srgbClr val="000066"/>
              </a:solidFill>
              <a:latin typeface="Comic Sans MS" pitchFamily="66" charset="0"/>
              <a:cs typeface="Arial" pitchFamily="34" charset="0"/>
            </a:endParaRPr>
          </a:p>
          <a:p>
            <a:pPr marL="342900" indent="-342900">
              <a:lnSpc>
                <a:spcPct val="130000"/>
              </a:lnSpc>
            </a:pPr>
            <a:r>
              <a:rPr kumimoji="1" lang="en-US" baseline="0" dirty="0">
                <a:solidFill>
                  <a:srgbClr val="000066"/>
                </a:solidFill>
                <a:latin typeface="Comic Sans MS" pitchFamily="66" charset="0"/>
                <a:cs typeface="Arial" pitchFamily="34" charset="0"/>
                <a:sym typeface="Symbol" pitchFamily="18" charset="2"/>
              </a:rPr>
              <a:t>4) Applied research on ion beams at kinetic </a:t>
            </a:r>
            <a:r>
              <a:rPr kumimoji="1" lang="en-US" baseline="0" dirty="0" smtClean="0">
                <a:solidFill>
                  <a:srgbClr val="000066"/>
                </a:solidFill>
                <a:latin typeface="Comic Sans MS" pitchFamily="66" charset="0"/>
                <a:cs typeface="Arial" pitchFamily="34" charset="0"/>
                <a:sym typeface="Symbol" pitchFamily="18" charset="2"/>
              </a:rPr>
              <a:t>energy from </a:t>
            </a:r>
            <a:r>
              <a:rPr kumimoji="1" lang="en-US" baseline="0" dirty="0">
                <a:solidFill>
                  <a:srgbClr val="000066"/>
                </a:solidFill>
                <a:latin typeface="Comic Sans MS" pitchFamily="66" charset="0"/>
                <a:cs typeface="Arial" pitchFamily="34" charset="0"/>
                <a:sym typeface="Symbol" pitchFamily="18" charset="2"/>
              </a:rPr>
              <a:t>0.5 </a:t>
            </a:r>
            <a:r>
              <a:rPr kumimoji="1" lang="ru-RU" baseline="0" dirty="0">
                <a:solidFill>
                  <a:srgbClr val="000066"/>
                </a:solidFill>
                <a:latin typeface="Comic Sans MS" pitchFamily="66" charset="0"/>
                <a:cs typeface="Arial" pitchFamily="34" charset="0"/>
                <a:sym typeface="Symbol" pitchFamily="18" charset="2"/>
              </a:rPr>
              <a:t>GeV</a:t>
            </a:r>
            <a:r>
              <a:rPr kumimoji="1" lang="en-US" baseline="0" dirty="0">
                <a:solidFill>
                  <a:srgbClr val="000066"/>
                </a:solidFill>
                <a:latin typeface="Comic Sans MS" pitchFamily="66" charset="0"/>
                <a:cs typeface="Arial" pitchFamily="34" charset="0"/>
                <a:sym typeface="Symbol" pitchFamily="18" charset="2"/>
              </a:rPr>
              <a:t>/</a:t>
            </a:r>
            <a:r>
              <a:rPr kumimoji="1" lang="ru-RU" baseline="0" dirty="0">
                <a:solidFill>
                  <a:srgbClr val="000066"/>
                </a:solidFill>
                <a:latin typeface="Comic Sans MS" pitchFamily="66" charset="0"/>
                <a:cs typeface="Arial" pitchFamily="34" charset="0"/>
                <a:sym typeface="Symbol" pitchFamily="18" charset="2"/>
              </a:rPr>
              <a:t>u</a:t>
            </a:r>
            <a:r>
              <a:rPr kumimoji="1" lang="en-US" baseline="0" dirty="0">
                <a:solidFill>
                  <a:srgbClr val="000066"/>
                </a:solidFill>
                <a:latin typeface="Comic Sans MS" pitchFamily="66" charset="0"/>
                <a:cs typeface="Arial" pitchFamily="34" charset="0"/>
                <a:sym typeface="Symbol" pitchFamily="18" charset="2"/>
              </a:rPr>
              <a:t> up to 12.6 GeV (</a:t>
            </a:r>
            <a:r>
              <a:rPr kumimoji="1" lang="en-US" baseline="0" dirty="0">
                <a:solidFill>
                  <a:srgbClr val="FF0000"/>
                </a:solidFill>
                <a:latin typeface="Comic Sans MS" pitchFamily="66" charset="0"/>
                <a:cs typeface="Arial" pitchFamily="34" charset="0"/>
              </a:rPr>
              <a:t>p</a:t>
            </a:r>
            <a:r>
              <a:rPr kumimoji="1" lang="en-US" baseline="0" dirty="0">
                <a:solidFill>
                  <a:srgbClr val="000066"/>
                </a:solidFill>
                <a:latin typeface="Comic Sans MS" pitchFamily="66" charset="0"/>
                <a:cs typeface="Arial" pitchFamily="34" charset="0"/>
              </a:rPr>
              <a:t>) and</a:t>
            </a:r>
            <a:r>
              <a:rPr kumimoji="1" lang="en-US" baseline="0" dirty="0">
                <a:solidFill>
                  <a:srgbClr val="FF0000"/>
                </a:solidFill>
                <a:latin typeface="Comic Sans MS" pitchFamily="66" charset="0"/>
                <a:cs typeface="Arial" pitchFamily="34" charset="0"/>
              </a:rPr>
              <a:t> </a:t>
            </a:r>
            <a:r>
              <a:rPr kumimoji="1" lang="en-US" baseline="0" dirty="0">
                <a:solidFill>
                  <a:srgbClr val="000066"/>
                </a:solidFill>
                <a:latin typeface="Comic Sans MS" pitchFamily="66" charset="0"/>
                <a:cs typeface="Arial" pitchFamily="34" charset="0"/>
                <a:sym typeface="Symbol" pitchFamily="18" charset="2"/>
              </a:rPr>
              <a:t>4.5 GeV /u (</a:t>
            </a:r>
            <a:r>
              <a:rPr kumimoji="1" lang="en-US" baseline="0" dirty="0">
                <a:solidFill>
                  <a:srgbClr val="FF0000"/>
                </a:solidFill>
                <a:latin typeface="Comic Sans MS" pitchFamily="66" charset="0"/>
                <a:cs typeface="Arial" pitchFamily="34" charset="0"/>
                <a:sym typeface="Symbol" pitchFamily="18" charset="2"/>
              </a:rPr>
              <a:t>Au</a:t>
            </a:r>
            <a:r>
              <a:rPr kumimoji="1" lang="en-US" baseline="0" dirty="0">
                <a:solidFill>
                  <a:srgbClr val="000066"/>
                </a:solidFill>
                <a:latin typeface="Comic Sans MS" pitchFamily="66" charset="0"/>
                <a:cs typeface="Arial" pitchFamily="34" charset="0"/>
                <a:sym typeface="Symbol" pitchFamily="18" charset="2"/>
              </a:rPr>
              <a:t>)</a:t>
            </a:r>
            <a:endParaRPr kumimoji="1" lang="ru-RU" baseline="0" dirty="0">
              <a:solidFill>
                <a:srgbClr val="000066"/>
              </a:solidFill>
              <a:latin typeface="Comic Sans MS" pitchFamily="66" charset="0"/>
              <a:cs typeface="Arial" pitchFamily="34" charset="0"/>
              <a:sym typeface="Symbol" pitchFamily="18" charset="2"/>
            </a:endParaRPr>
          </a:p>
        </p:txBody>
      </p:sp>
      <p:sp>
        <p:nvSpPr>
          <p:cNvPr id="15" name="Номер слайда 14"/>
          <p:cNvSpPr>
            <a:spLocks noGrp="1"/>
          </p:cNvSpPr>
          <p:nvPr>
            <p:ph type="sldNum" sz="quarter" idx="12"/>
          </p:nvPr>
        </p:nvSpPr>
        <p:spPr/>
        <p:txBody>
          <a:bodyPr/>
          <a:lstStyle/>
          <a:p>
            <a:fld id="{3CC379DF-C391-43B0-B124-C50AA8C8FCB0}" type="slidenum">
              <a:rPr lang="ru-RU" smtClean="0"/>
              <a:pPr/>
              <a:t>14</a:t>
            </a:fld>
            <a:endParaRPr lang="ru-RU" dirty="0"/>
          </a:p>
        </p:txBody>
      </p:sp>
    </p:spTree>
  </p:cSld>
  <p:clrMapOvr>
    <a:masterClrMapping/>
  </p:clrMapOvr>
  <p:transition advTm="285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solidFill>
                  <a:srgbClr val="0000CC"/>
                </a:solidFill>
                <a:ea typeface="+mj-ea"/>
                <a:cs typeface="+mj-cs"/>
              </a:rPr>
              <a:t> </a:t>
            </a:r>
            <a:r>
              <a:rPr lang="en-US" sz="3600" b="1" dirty="0" smtClean="0">
                <a:solidFill>
                  <a:srgbClr val="0000CC"/>
                </a:solidFill>
                <a:latin typeface="Comic Sans MS" pitchFamily="66" charset="0"/>
                <a:ea typeface="+mj-ea"/>
                <a:cs typeface="+mj-cs"/>
              </a:rPr>
              <a:t>NICA collider</a:t>
            </a:r>
            <a:r>
              <a:rPr lang="ru-RU" sz="3600" b="1" dirty="0" smtClean="0">
                <a:solidFill>
                  <a:srgbClr val="0000CC"/>
                </a:solidFill>
                <a:latin typeface="Comic Sans MS" pitchFamily="66" charset="0"/>
                <a:ea typeface="+mj-ea"/>
                <a:cs typeface="+mj-cs"/>
              </a:rPr>
              <a:t>: </a:t>
            </a:r>
            <a:r>
              <a:rPr lang="en-US" sz="3600" b="1" dirty="0" smtClean="0">
                <a:solidFill>
                  <a:srgbClr val="0000CC"/>
                </a:solidFill>
                <a:latin typeface="Comic Sans MS" pitchFamily="66" charset="0"/>
                <a:ea typeface="+mj-ea"/>
                <a:cs typeface="+mj-cs"/>
              </a:rPr>
              <a:t>general parameters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graphicFrame>
        <p:nvGraphicFramePr>
          <p:cNvPr id="56" name="Таблица 55"/>
          <p:cNvGraphicFramePr>
            <a:graphicFrameLocks noGrp="1"/>
          </p:cNvGraphicFramePr>
          <p:nvPr>
            <p:extLst>
              <p:ext uri="{D42A27DB-BD31-4B8C-83A1-F6EECF244321}">
                <p14:modId xmlns:p14="http://schemas.microsoft.com/office/powerpoint/2010/main" xmlns="" val="2191258232"/>
              </p:ext>
            </p:extLst>
          </p:nvPr>
        </p:nvGraphicFramePr>
        <p:xfrm>
          <a:off x="884734" y="796749"/>
          <a:ext cx="7560840" cy="5832651"/>
        </p:xfrm>
        <a:graphic>
          <a:graphicData uri="http://schemas.openxmlformats.org/drawingml/2006/table">
            <a:tbl>
              <a:tblPr/>
              <a:tblGrid>
                <a:gridCol w="3707894"/>
                <a:gridCol w="1236448"/>
                <a:gridCol w="1320354"/>
                <a:gridCol w="1296144"/>
              </a:tblGrid>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Circumference, </a:t>
                      </a:r>
                      <a:r>
                        <a:rPr kumimoji="0" lang="en-US" sz="1800" b="0" i="0" u="none" strike="noStrike" cap="none" normalizeH="0" baseline="0" dirty="0">
                          <a:ln>
                            <a:noFill/>
                          </a:ln>
                          <a:solidFill>
                            <a:srgbClr val="333399"/>
                          </a:solidFill>
                          <a:effectLst/>
                          <a:latin typeface="Comic Sans MS" pitchFamily="66" charset="0"/>
                          <a:ea typeface="Calibri" charset="0"/>
                          <a:cs typeface="Arial"/>
                        </a:rPr>
                        <a:t>m</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57785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a:ln>
                            <a:noFill/>
                          </a:ln>
                          <a:solidFill>
                            <a:srgbClr val="333399"/>
                          </a:solidFill>
                          <a:effectLst/>
                          <a:latin typeface="Comic Sans MS" pitchFamily="66" charset="0"/>
                          <a:ea typeface="Calibri" charset="0"/>
                          <a:cs typeface="Arial"/>
                        </a:rPr>
                        <a:t>503.04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Number of bunches</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688975"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a:ln>
                            <a:noFill/>
                          </a:ln>
                          <a:solidFill>
                            <a:srgbClr val="333399"/>
                          </a:solidFill>
                          <a:effectLst/>
                          <a:latin typeface="Comic Sans MS" pitchFamily="66" charset="0"/>
                          <a:ea typeface="Calibri" charset="0"/>
                          <a:cs typeface="Arial"/>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rms </a:t>
                      </a:r>
                      <a:r>
                        <a:rPr kumimoji="0" lang="en-US" sz="1800" b="0" i="0" u="none" strike="noStrike" cap="none" normalizeH="0" baseline="0" dirty="0">
                          <a:ln>
                            <a:noFill/>
                          </a:ln>
                          <a:solidFill>
                            <a:srgbClr val="FF0000"/>
                          </a:solidFill>
                          <a:effectLst/>
                          <a:latin typeface="Comic Sans MS" pitchFamily="66" charset="0"/>
                          <a:ea typeface="Calibri" charset="0"/>
                          <a:cs typeface="Arial"/>
                        </a:rPr>
                        <a:t>bunch length, m</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6731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0.6</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dirty="0">
                          <a:ln>
                            <a:noFill/>
                          </a:ln>
                          <a:solidFill>
                            <a:srgbClr val="FF0000"/>
                          </a:solidFill>
                          <a:effectLst/>
                          <a:latin typeface="Comic Sans MS" pitchFamily="66" charset="0"/>
                          <a:ea typeface="Calibri" charset="0"/>
                          <a:cs typeface="Arial"/>
                        </a:rPr>
                        <a:t>β</a:t>
                      </a:r>
                      <a:r>
                        <a:rPr kumimoji="0" lang="en-US" sz="1800" b="0" i="0" u="none" strike="noStrike" cap="none" normalizeH="0" baseline="0" dirty="0">
                          <a:ln>
                            <a:noFill/>
                          </a:ln>
                          <a:solidFill>
                            <a:srgbClr val="FF0000"/>
                          </a:solidFill>
                          <a:effectLst/>
                          <a:latin typeface="Comic Sans MS" pitchFamily="66" charset="0"/>
                          <a:ea typeface="Calibri" charset="0"/>
                          <a:cs typeface="Arial"/>
                        </a:rPr>
                        <a:t>-</a:t>
                      </a: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function </a:t>
                      </a:r>
                      <a:r>
                        <a:rPr kumimoji="0" lang="en-US" sz="1800" b="0" i="0" u="none" strike="noStrike" cap="none" normalizeH="0" baseline="0" dirty="0">
                          <a:ln>
                            <a:noFill/>
                          </a:ln>
                          <a:solidFill>
                            <a:srgbClr val="FF0000"/>
                          </a:solidFill>
                          <a:effectLst/>
                          <a:latin typeface="Comic Sans MS" pitchFamily="66" charset="0"/>
                          <a:ea typeface="Calibri" charset="0"/>
                          <a:cs typeface="Arial"/>
                        </a:rPr>
                        <a:t>in IP, m</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639763"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0.35</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Betatron </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tunes, </a:t>
                      </a:r>
                      <a:r>
                        <a:rPr kumimoji="0" lang="en-US" sz="1800" b="0" i="1" u="none" strike="noStrike" cap="none" normalizeH="0" baseline="0" dirty="0">
                          <a:ln>
                            <a:noFill/>
                          </a:ln>
                          <a:solidFill>
                            <a:srgbClr val="333399"/>
                          </a:solidFill>
                          <a:effectLst/>
                          <a:latin typeface="Comic Sans MS" pitchFamily="66" charset="0"/>
                          <a:ea typeface="Calibri" charset="0"/>
                          <a:cs typeface="Arial"/>
                        </a:rPr>
                        <a:t>Q</a:t>
                      </a:r>
                      <a:r>
                        <a:rPr kumimoji="0" lang="en-US" sz="1800" b="0" i="1" u="none" strike="noStrike" cap="none" normalizeH="0" baseline="-25000" dirty="0">
                          <a:ln>
                            <a:noFill/>
                          </a:ln>
                          <a:solidFill>
                            <a:srgbClr val="333399"/>
                          </a:solidFill>
                          <a:effectLst/>
                          <a:latin typeface="Comic Sans MS" pitchFamily="66" charset="0"/>
                          <a:ea typeface="Calibri" charset="0"/>
                          <a:cs typeface="Arial"/>
                        </a:rPr>
                        <a:t>x</a:t>
                      </a:r>
                      <a:r>
                        <a:rPr kumimoji="0" lang="en-US" sz="1800" b="0" i="1" u="none" strike="noStrike" cap="none" normalizeH="0" baseline="0" dirty="0">
                          <a:ln>
                            <a:noFill/>
                          </a:ln>
                          <a:solidFill>
                            <a:srgbClr val="333399"/>
                          </a:solidFill>
                          <a:effectLst/>
                          <a:latin typeface="Comic Sans MS" pitchFamily="66" charset="0"/>
                          <a:ea typeface="Calibri" charset="0"/>
                          <a:cs typeface="Arial"/>
                        </a:rPr>
                        <a:t>/Q</a:t>
                      </a:r>
                      <a:r>
                        <a:rPr kumimoji="0" lang="en-US" sz="1800" b="0" i="1" u="none" strike="noStrike" cap="none" normalizeH="0" baseline="-25000" dirty="0">
                          <a:ln>
                            <a:noFill/>
                          </a:ln>
                          <a:solidFill>
                            <a:srgbClr val="333399"/>
                          </a:solidFill>
                          <a:effectLst/>
                          <a:latin typeface="Comic Sans MS" pitchFamily="66" charset="0"/>
                          <a:ea typeface="Calibri" charset="0"/>
                          <a:cs typeface="Arial"/>
                        </a:rPr>
                        <a:t>y</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639763"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9.44 / 9.44</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Chromaticities, </a:t>
                      </a:r>
                      <a:r>
                        <a:rPr kumimoji="0" lang="en-US" sz="1800" b="0" i="1" u="none" strike="noStrike" cap="none" normalizeH="0" baseline="0" dirty="0">
                          <a:ln>
                            <a:noFill/>
                          </a:ln>
                          <a:solidFill>
                            <a:srgbClr val="333399"/>
                          </a:solidFill>
                          <a:effectLst/>
                          <a:latin typeface="Comic Sans MS" pitchFamily="66" charset="0"/>
                          <a:ea typeface="Calibri" charset="0"/>
                          <a:cs typeface="Arial"/>
                        </a:rPr>
                        <a:t>Q’</a:t>
                      </a:r>
                      <a:r>
                        <a:rPr kumimoji="0" lang="en-US" sz="1800" b="0" i="1" u="none" strike="noStrike" cap="none" normalizeH="0" baseline="-25000" dirty="0">
                          <a:ln>
                            <a:noFill/>
                          </a:ln>
                          <a:solidFill>
                            <a:srgbClr val="333399"/>
                          </a:solidFill>
                          <a:effectLst/>
                          <a:latin typeface="Comic Sans MS" pitchFamily="66" charset="0"/>
                          <a:ea typeface="Calibri" charset="0"/>
                          <a:cs typeface="Arial"/>
                        </a:rPr>
                        <a:t>x</a:t>
                      </a:r>
                      <a:r>
                        <a:rPr kumimoji="0" lang="en-US" sz="1800" b="0" i="1" u="none" strike="noStrike" cap="none" normalizeH="0" baseline="0" dirty="0">
                          <a:ln>
                            <a:noFill/>
                          </a:ln>
                          <a:solidFill>
                            <a:srgbClr val="333399"/>
                          </a:solidFill>
                          <a:effectLst/>
                          <a:latin typeface="Comic Sans MS" pitchFamily="66" charset="0"/>
                          <a:ea typeface="Calibri" charset="0"/>
                          <a:cs typeface="Arial"/>
                        </a:rPr>
                        <a:t>/Q’</a:t>
                      </a:r>
                      <a:r>
                        <a:rPr kumimoji="0" lang="en-US" sz="1800" b="0" i="1" u="none" strike="noStrike" cap="none" normalizeH="0" baseline="-25000" dirty="0">
                          <a:ln>
                            <a:noFill/>
                          </a:ln>
                          <a:solidFill>
                            <a:srgbClr val="333399"/>
                          </a:solidFill>
                          <a:effectLst/>
                          <a:latin typeface="Comic Sans MS" pitchFamily="66" charset="0"/>
                          <a:ea typeface="Calibri" charset="0"/>
                          <a:cs typeface="Arial"/>
                        </a:rPr>
                        <a:t>y</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639763"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33 / -28</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Ring Acceptance, </a:t>
                      </a:r>
                      <a:r>
                        <a:rPr kumimoji="0" lang="ru-RU" sz="1800" b="0" i="1" u="none" strike="noStrike" cap="none" normalizeH="0" baseline="0" dirty="0">
                          <a:ln>
                            <a:noFill/>
                          </a:ln>
                          <a:solidFill>
                            <a:srgbClr val="333399"/>
                          </a:solidFill>
                          <a:effectLst/>
                          <a:latin typeface="Comic Sans MS" pitchFamily="66" charset="0"/>
                          <a:ea typeface="Calibri" charset="0"/>
                          <a:cs typeface="Arial"/>
                        </a:rPr>
                        <a:t>π</a:t>
                      </a:r>
                      <a:r>
                        <a:rPr kumimoji="0" lang="ru-RU" sz="1800" b="0" i="0" u="none" strike="noStrike" cap="none" normalizeH="0" baseline="0" dirty="0">
                          <a:ln>
                            <a:noFill/>
                          </a:ln>
                          <a:solidFill>
                            <a:srgbClr val="333399"/>
                          </a:solidFill>
                          <a:effectLst/>
                          <a:latin typeface="Comic Sans MS" pitchFamily="66" charset="0"/>
                          <a:ea typeface="Calibri" charset="0"/>
                          <a:cs typeface="Arial"/>
                        </a:rPr>
                        <a:t> </a:t>
                      </a:r>
                      <a:r>
                        <a:rPr kumimoji="0" lang="en-US" sz="1800" b="0" i="0" u="none" strike="noStrike" cap="none" normalizeH="0" baseline="0" dirty="0">
                          <a:ln>
                            <a:noFill/>
                          </a:ln>
                          <a:solidFill>
                            <a:srgbClr val="333399"/>
                          </a:solidFill>
                          <a:effectLst/>
                          <a:latin typeface="Comic Sans MS" pitchFamily="66" charset="0"/>
                          <a:ea typeface="Calibri" charset="0"/>
                          <a:cs typeface="Arial"/>
                        </a:rPr>
                        <a:t>mm·mrad</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415925"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smtClean="0">
                          <a:ln>
                            <a:noFill/>
                          </a:ln>
                          <a:solidFill>
                            <a:srgbClr val="333399"/>
                          </a:solidFill>
                          <a:effectLst/>
                          <a:latin typeface="Comic Sans MS" pitchFamily="66" charset="0"/>
                          <a:ea typeface="Calibri" charset="0"/>
                          <a:cs typeface="Arial"/>
                        </a:rPr>
                        <a:t>40</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Momentum acceptance</a:t>
                      </a:r>
                      <a:r>
                        <a:rPr kumimoji="0" lang="ru-RU" sz="1800" b="0" i="0" u="none" strike="noStrike" cap="none" normalizeH="0" baseline="0" dirty="0">
                          <a:ln>
                            <a:noFill/>
                          </a:ln>
                          <a:solidFill>
                            <a:srgbClr val="333399"/>
                          </a:solidFill>
                          <a:effectLst/>
                          <a:latin typeface="Comic Sans MS" pitchFamily="66" charset="0"/>
                          <a:ea typeface="Calibri" charset="0"/>
                          <a:cs typeface="Arial"/>
                        </a:rPr>
                        <a:t>, </a:t>
                      </a:r>
                      <a:r>
                        <a:rPr kumimoji="0" lang="ru-RU" sz="1800" b="0" i="1" u="none" strike="noStrike" cap="none" normalizeH="0" baseline="0" dirty="0">
                          <a:ln>
                            <a:noFill/>
                          </a:ln>
                          <a:solidFill>
                            <a:srgbClr val="333399"/>
                          </a:solidFill>
                          <a:effectLst/>
                          <a:latin typeface="Comic Sans MS" pitchFamily="66" charset="0"/>
                          <a:ea typeface="Calibri" charset="0"/>
                          <a:cs typeface="Arial"/>
                        </a:rPr>
                        <a:t>Δ</a:t>
                      </a:r>
                      <a:r>
                        <a:rPr kumimoji="0" lang="en-US" sz="1800" b="0" i="1" u="none" strike="noStrike" cap="none" normalizeH="0" baseline="0" dirty="0">
                          <a:ln>
                            <a:noFill/>
                          </a:ln>
                          <a:solidFill>
                            <a:srgbClr val="333399"/>
                          </a:solidFill>
                          <a:effectLst/>
                          <a:latin typeface="Comic Sans MS" pitchFamily="66" charset="0"/>
                          <a:ea typeface="Calibri" charset="0"/>
                          <a:cs typeface="Arial"/>
                        </a:rPr>
                        <a:t>p</a:t>
                      </a:r>
                      <a:r>
                        <a:rPr kumimoji="0" lang="ru-RU" sz="1800" b="0" i="1" u="none" strike="noStrike" cap="none" normalizeH="0" baseline="0" dirty="0">
                          <a:ln>
                            <a:noFill/>
                          </a:ln>
                          <a:solidFill>
                            <a:srgbClr val="333399"/>
                          </a:solidFill>
                          <a:effectLst/>
                          <a:latin typeface="Comic Sans MS" pitchFamily="66" charset="0"/>
                          <a:ea typeface="Calibri" charset="0"/>
                          <a:cs typeface="Arial"/>
                        </a:rPr>
                        <a:t>/</a:t>
                      </a:r>
                      <a:r>
                        <a:rPr kumimoji="0" lang="en-US" sz="1800" b="0" i="1" u="none" strike="noStrike" cap="none" normalizeH="0" baseline="0" dirty="0">
                          <a:ln>
                            <a:noFill/>
                          </a:ln>
                          <a:solidFill>
                            <a:srgbClr val="333399"/>
                          </a:solidFill>
                          <a:effectLst/>
                          <a:latin typeface="Comic Sans MS" pitchFamily="66" charset="0"/>
                          <a:ea typeface="Calibri" charset="0"/>
                          <a:cs typeface="Arial"/>
                        </a:rPr>
                        <a:t>p</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574675"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a:ln>
                            <a:noFill/>
                          </a:ln>
                          <a:solidFill>
                            <a:srgbClr val="333399"/>
                          </a:solidFill>
                          <a:effectLst/>
                          <a:latin typeface="Comic Sans MS" pitchFamily="66" charset="0"/>
                          <a:ea typeface="Calibri" charset="0"/>
                          <a:cs typeface="Arial"/>
                        </a:rPr>
                        <a:t>±0.010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dirty="0" smtClean="0">
                          <a:ln>
                            <a:noFill/>
                          </a:ln>
                          <a:solidFill>
                            <a:srgbClr val="333399"/>
                          </a:solidFill>
                          <a:effectLst/>
                          <a:latin typeface="Comic Sans MS" pitchFamily="66" charset="0"/>
                          <a:ea typeface="Calibri" charset="0"/>
                          <a:cs typeface="Arial"/>
                        </a:rPr>
                        <a:t>γ</a:t>
                      </a:r>
                      <a:r>
                        <a:rPr kumimoji="0" lang="en-US" sz="1800" b="0" i="1" u="none" strike="noStrike" cap="none" normalizeH="0" baseline="-25000" dirty="0" smtClean="0">
                          <a:ln>
                            <a:noFill/>
                          </a:ln>
                          <a:solidFill>
                            <a:srgbClr val="333399"/>
                          </a:solidFill>
                          <a:effectLst/>
                          <a:latin typeface="Comic Sans MS" pitchFamily="66" charset="0"/>
                          <a:ea typeface="Calibri" charset="0"/>
                          <a:cs typeface="Arial"/>
                        </a:rPr>
                        <a:t>tr</a:t>
                      </a:r>
                      <a:endParaRPr kumimoji="0" lang="ru-RU" sz="1800" b="0" i="0" u="none" strike="noStrike" cap="none" normalizeH="0" baseline="-2500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609600"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a:ln>
                            <a:noFill/>
                          </a:ln>
                          <a:solidFill>
                            <a:srgbClr val="333399"/>
                          </a:solidFill>
                          <a:effectLst/>
                          <a:latin typeface="Comic Sans MS" pitchFamily="66" charset="0"/>
                          <a:ea typeface="Calibri" charset="0"/>
                          <a:cs typeface="Arial"/>
                        </a:rPr>
                        <a:t>7.088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Kinetic energy </a:t>
                      </a:r>
                      <a:r>
                        <a:rPr kumimoji="0" lang="en-US" sz="1800" b="0" i="0" u="none" strike="noStrike" cap="none" normalizeH="0" baseline="0" dirty="0">
                          <a:ln>
                            <a:noFill/>
                          </a:ln>
                          <a:solidFill>
                            <a:srgbClr val="FF0000"/>
                          </a:solidFill>
                          <a:effectLst/>
                          <a:latin typeface="Comic Sans MS" pitchFamily="66" charset="0"/>
                          <a:ea typeface="Calibri" charset="0"/>
                          <a:cs typeface="Arial"/>
                        </a:rPr>
                        <a:t>of </a:t>
                      </a: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Au</a:t>
                      </a:r>
                      <a:r>
                        <a:rPr kumimoji="0" lang="en-US" sz="1800" b="0" i="0" u="none" strike="noStrike" cap="none" normalizeH="0" baseline="30000" dirty="0" smtClean="0">
                          <a:ln>
                            <a:noFill/>
                          </a:ln>
                          <a:solidFill>
                            <a:srgbClr val="FF0000"/>
                          </a:solidFill>
                          <a:effectLst/>
                          <a:latin typeface="Comic Sans MS" pitchFamily="66" charset="0"/>
                          <a:ea typeface="Calibri" charset="0"/>
                          <a:cs typeface="Arial"/>
                        </a:rPr>
                        <a:t>79+</a:t>
                      </a: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 </a:t>
                      </a:r>
                      <a:r>
                        <a:rPr kumimoji="0" lang="en-US" sz="1800" b="0" i="0" u="none" strike="noStrike" cap="none" normalizeH="0" baseline="0" dirty="0">
                          <a:ln>
                            <a:noFill/>
                          </a:ln>
                          <a:solidFill>
                            <a:srgbClr val="FF0000"/>
                          </a:solidFill>
                          <a:effectLst/>
                          <a:latin typeface="Comic Sans MS" pitchFamily="66" charset="0"/>
                          <a:ea typeface="Calibri" charset="0"/>
                          <a:cs typeface="Arial"/>
                        </a:rPr>
                        <a:t>GeV/u</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1.0</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605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3.0</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2875"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4.5</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Number of ions per bunch</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5088"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2</a:t>
                      </a:r>
                      <a:r>
                        <a:rPr kumimoji="0" lang="ru-RU" sz="1800" b="0" i="0" u="none" strike="noStrike" cap="none" normalizeH="0" baseline="0" dirty="0">
                          <a:ln>
                            <a:noFill/>
                          </a:ln>
                          <a:solidFill>
                            <a:srgbClr val="333399"/>
                          </a:solidFill>
                          <a:effectLst/>
                          <a:latin typeface="Comic Sans MS" pitchFamily="66" charset="0"/>
                          <a:ea typeface="Calibri" charset="0"/>
                          <a:cs typeface="Arial"/>
                        </a:rPr>
                        <a:t>.</a:t>
                      </a:r>
                      <a:r>
                        <a:rPr kumimoji="0" lang="en-US" sz="1800" b="0" i="0" u="none" strike="noStrike" cap="none" normalizeH="0" baseline="0" dirty="0">
                          <a:ln>
                            <a:noFill/>
                          </a:ln>
                          <a:solidFill>
                            <a:srgbClr val="333399"/>
                          </a:solidFill>
                          <a:effectLst/>
                          <a:latin typeface="Comic Sans MS" pitchFamily="66" charset="0"/>
                          <a:ea typeface="Calibri" charset="0"/>
                          <a:cs typeface="Arial"/>
                        </a:rPr>
                        <a:t>0</a:t>
                      </a:r>
                      <a:r>
                        <a:rPr kumimoji="0" lang="ru-RU" sz="1800" b="0" i="0" u="none" strike="noStrike" cap="none" normalizeH="0" baseline="0" dirty="0">
                          <a:ln>
                            <a:noFill/>
                          </a:ln>
                          <a:solidFill>
                            <a:srgbClr val="333399"/>
                          </a:solidFill>
                          <a:effectLst/>
                          <a:latin typeface="Comic Sans MS" pitchFamily="66" charset="0"/>
                          <a:ea typeface="Calibri" charset="0"/>
                          <a:cs typeface="Arial"/>
                        </a:rPr>
                        <a:t>·10</a:t>
                      </a:r>
                      <a:r>
                        <a:rPr kumimoji="0" lang="en-US" sz="1800" b="0" i="0" u="none" strike="noStrike" cap="none" normalizeH="0" baseline="30000" dirty="0">
                          <a:ln>
                            <a:noFill/>
                          </a:ln>
                          <a:solidFill>
                            <a:srgbClr val="333399"/>
                          </a:solidFill>
                          <a:effectLst/>
                          <a:latin typeface="Comic Sans MS" pitchFamily="66" charset="0"/>
                          <a:ea typeface="Calibri" charset="0"/>
                          <a:cs typeface="Arial"/>
                        </a:rPr>
                        <a:t>8</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6675"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2.4·10</a:t>
                      </a:r>
                      <a:r>
                        <a:rPr kumimoji="0" lang="en-US" sz="1800" b="0" i="0" u="none" strike="noStrike" cap="none" normalizeH="0" baseline="30000" dirty="0">
                          <a:ln>
                            <a:noFill/>
                          </a:ln>
                          <a:solidFill>
                            <a:srgbClr val="333399"/>
                          </a:solidFill>
                          <a:effectLst/>
                          <a:latin typeface="Comic Sans MS" pitchFamily="66" charset="0"/>
                          <a:ea typeface="Calibri" charset="0"/>
                          <a:cs typeface="Arial"/>
                        </a:rPr>
                        <a:t>9</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2.3·10</a:t>
                      </a:r>
                      <a:r>
                        <a:rPr kumimoji="0" lang="en-US" sz="1800" b="0" i="0" u="none" strike="noStrike" cap="none" normalizeH="0" baseline="30000" dirty="0">
                          <a:ln>
                            <a:noFill/>
                          </a:ln>
                          <a:solidFill>
                            <a:srgbClr val="333399"/>
                          </a:solidFill>
                          <a:effectLst/>
                          <a:latin typeface="Comic Sans MS" pitchFamily="66" charset="0"/>
                          <a:ea typeface="Calibri" charset="0"/>
                          <a:cs typeface="Arial"/>
                        </a:rPr>
                        <a:t>9</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ru-RU" sz="1800" b="0" i="1" u="none" strike="noStrike" cap="none" normalizeH="0" baseline="0" dirty="0" smtClean="0">
                          <a:ln>
                            <a:noFill/>
                          </a:ln>
                          <a:solidFill>
                            <a:srgbClr val="333399"/>
                          </a:solidFill>
                          <a:effectLst/>
                          <a:latin typeface="Comic Sans MS" pitchFamily="66" charset="0"/>
                          <a:ea typeface="Calibri" charset="0"/>
                          <a:cs typeface="Arial"/>
                        </a:rPr>
                        <a:t>Δ</a:t>
                      </a:r>
                      <a:r>
                        <a:rPr kumimoji="0" lang="en-US" sz="1800" b="0" i="1" u="none" strike="noStrike" cap="none" normalizeH="0" baseline="0" dirty="0" smtClean="0">
                          <a:ln>
                            <a:noFill/>
                          </a:ln>
                          <a:solidFill>
                            <a:srgbClr val="333399"/>
                          </a:solidFill>
                          <a:effectLst/>
                          <a:latin typeface="Comic Sans MS" pitchFamily="66" charset="0"/>
                          <a:ea typeface="Calibri" charset="0"/>
                          <a:cs typeface="Arial"/>
                        </a:rPr>
                        <a:t>p/p</a:t>
                      </a:r>
                      <a:r>
                        <a:rPr kumimoji="0" lang="en-US" sz="1800" b="0" i="0" u="none" strike="noStrike" cap="none" normalizeH="0" baseline="-25000" dirty="0" smtClean="0">
                          <a:ln>
                            <a:noFill/>
                          </a:ln>
                          <a:solidFill>
                            <a:srgbClr val="333399"/>
                          </a:solidFill>
                          <a:effectLst/>
                          <a:latin typeface="Comic Sans MS" pitchFamily="66" charset="0"/>
                          <a:ea typeface="Calibri" charset="0"/>
                          <a:cs typeface="Arial"/>
                        </a:rPr>
                        <a:t>rms</a:t>
                      </a:r>
                      <a:r>
                        <a:rPr kumimoji="0" lang="en-US" sz="1800" b="0" i="1" u="none" strike="noStrike" cap="none" normalizeH="0" baseline="0" dirty="0" smtClean="0">
                          <a:ln>
                            <a:noFill/>
                          </a:ln>
                          <a:solidFill>
                            <a:srgbClr val="333399"/>
                          </a:solidFill>
                          <a:effectLst/>
                          <a:latin typeface="Comic Sans MS" pitchFamily="66" charset="0"/>
                          <a:ea typeface="Calibri" charset="0"/>
                          <a:cs typeface="Arial"/>
                        </a:rPr>
                        <a:t>, </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10</a:t>
                      </a:r>
                      <a:r>
                        <a:rPr kumimoji="0" lang="en-US" sz="1800" b="0" i="0" u="none" strike="noStrike" cap="none" normalizeH="0" baseline="30000" dirty="0" smtClean="0">
                          <a:ln>
                            <a:noFill/>
                          </a:ln>
                          <a:solidFill>
                            <a:srgbClr val="333399"/>
                          </a:solidFill>
                          <a:effectLst/>
                          <a:latin typeface="Comic Sans MS" pitchFamily="66" charset="0"/>
                          <a:ea typeface="Calibri" charset="0"/>
                          <a:cs typeface="Arial"/>
                        </a:rPr>
                        <a:t>-3</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0.55</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1.15</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31763"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1.5</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ε</a:t>
                      </a:r>
                      <a:r>
                        <a:rPr kumimoji="0" lang="en-US" sz="1800" b="0" i="0" u="none" strike="noStrike" cap="none" normalizeH="0" baseline="-25000" dirty="0" smtClean="0">
                          <a:ln>
                            <a:noFill/>
                          </a:ln>
                          <a:solidFill>
                            <a:srgbClr val="333399"/>
                          </a:solidFill>
                          <a:effectLst/>
                          <a:latin typeface="Comic Sans MS" pitchFamily="66" charset="0"/>
                          <a:ea typeface="Calibri" charset="0"/>
                          <a:cs typeface="Arial"/>
                        </a:rPr>
                        <a:t>rms</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 (h/v) </a:t>
                      </a:r>
                      <a:r>
                        <a:rPr kumimoji="0" lang="ru-RU" sz="1800" b="0" i="1" u="none" strike="noStrike" cap="none" normalizeH="0" baseline="0" dirty="0" smtClean="0">
                          <a:ln>
                            <a:noFill/>
                          </a:ln>
                          <a:solidFill>
                            <a:srgbClr val="333399"/>
                          </a:solidFill>
                          <a:effectLst/>
                          <a:latin typeface="Comic Sans MS" pitchFamily="66" charset="0"/>
                          <a:ea typeface="Calibri" charset="0"/>
                          <a:cs typeface="Arial"/>
                        </a:rPr>
                        <a:t>π</a:t>
                      </a:r>
                      <a:r>
                        <a:rPr kumimoji="0" lang="ru-RU" sz="1800" b="0" i="0" u="none" strike="noStrike" cap="none" normalizeH="0" baseline="0" dirty="0" smtClean="0">
                          <a:ln>
                            <a:noFill/>
                          </a:ln>
                          <a:solidFill>
                            <a:srgbClr val="333399"/>
                          </a:solidFill>
                          <a:effectLst/>
                          <a:latin typeface="Comic Sans MS" pitchFamily="66" charset="0"/>
                          <a:ea typeface="Calibri" charset="0"/>
                          <a:cs typeface="Arial"/>
                        </a:rPr>
                        <a:t> </a:t>
                      </a:r>
                      <a:r>
                        <a:rPr kumimoji="0" lang="en-US" sz="1800" b="0" i="0" u="none" strike="noStrike" cap="none" normalizeH="0" baseline="0" dirty="0">
                          <a:ln>
                            <a:noFill/>
                          </a:ln>
                          <a:solidFill>
                            <a:srgbClr val="333399"/>
                          </a:solidFill>
                          <a:effectLst/>
                          <a:latin typeface="Comic Sans MS" pitchFamily="66" charset="0"/>
                          <a:ea typeface="Calibri" charset="0"/>
                          <a:cs typeface="Arial"/>
                        </a:rPr>
                        <a:t>mm·mrad</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1.1/0.95</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9225"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1.1/</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0.85</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4605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1.1/</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0.75</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Luminosity</a:t>
                      </a: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 </a:t>
                      </a:r>
                      <a:r>
                        <a:rPr kumimoji="0" lang="en-US" sz="1800" b="0" i="0" u="none" strike="noStrike" cap="none" normalizeH="0" baseline="0" dirty="0">
                          <a:ln>
                            <a:noFill/>
                          </a:ln>
                          <a:solidFill>
                            <a:srgbClr val="FF0000"/>
                          </a:solidFill>
                          <a:effectLst/>
                          <a:latin typeface="Comic Sans MS" pitchFamily="66" charset="0"/>
                          <a:ea typeface="Calibri" charset="0"/>
                          <a:cs typeface="Arial"/>
                        </a:rPr>
                        <a:t>cm</a:t>
                      </a:r>
                      <a:r>
                        <a:rPr kumimoji="0" lang="en-US" sz="1800" b="0" i="0" u="none" strike="noStrike" cap="none" normalizeH="0" baseline="30000" dirty="0">
                          <a:ln>
                            <a:noFill/>
                          </a:ln>
                          <a:solidFill>
                            <a:srgbClr val="FF0000"/>
                          </a:solidFill>
                          <a:effectLst/>
                          <a:latin typeface="Comic Sans MS" pitchFamily="66" charset="0"/>
                          <a:ea typeface="Calibri" charset="0"/>
                          <a:cs typeface="Arial"/>
                        </a:rPr>
                        <a:t>-2</a:t>
                      </a:r>
                      <a:r>
                        <a:rPr kumimoji="0" lang="en-US" sz="1800" b="0" i="0" u="none" strike="noStrike" cap="none" normalizeH="0" baseline="0" dirty="0">
                          <a:ln>
                            <a:noFill/>
                          </a:ln>
                          <a:solidFill>
                            <a:srgbClr val="FF0000"/>
                          </a:solidFill>
                          <a:effectLst/>
                          <a:latin typeface="Comic Sans MS" pitchFamily="66" charset="0"/>
                          <a:ea typeface="Calibri" charset="0"/>
                          <a:cs typeface="Arial"/>
                        </a:rPr>
                        <a:t> s</a:t>
                      </a:r>
                      <a:r>
                        <a:rPr kumimoji="0" lang="en-US" sz="1800" b="0" i="0" u="none" strike="noStrike" cap="none" normalizeH="0" baseline="30000" dirty="0">
                          <a:ln>
                            <a:noFill/>
                          </a:ln>
                          <a:solidFill>
                            <a:srgbClr val="FF0000"/>
                          </a:solidFill>
                          <a:effectLst/>
                          <a:latin typeface="Comic Sans MS" pitchFamily="66" charset="0"/>
                          <a:ea typeface="Calibri" charset="0"/>
                          <a:cs typeface="Arial"/>
                        </a:rPr>
                        <a:t>-1</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4775"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Comic Sans MS" pitchFamily="66" charset="0"/>
                          <a:ea typeface="Calibri" charset="0"/>
                          <a:cs typeface="Arial"/>
                        </a:rPr>
                        <a:t>0.6·10</a:t>
                      </a:r>
                      <a:r>
                        <a:rPr kumimoji="0" lang="en-US" sz="1800" b="0" i="0" u="none" strike="noStrike" cap="none" normalizeH="0" baseline="30000" dirty="0">
                          <a:ln>
                            <a:noFill/>
                          </a:ln>
                          <a:solidFill>
                            <a:srgbClr val="FF0000"/>
                          </a:solidFill>
                          <a:effectLst/>
                          <a:latin typeface="Comic Sans MS" pitchFamily="66" charset="0"/>
                          <a:ea typeface="Calibri" charset="0"/>
                          <a:cs typeface="Arial"/>
                        </a:rPr>
                        <a:t>25</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23825"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1·</a:t>
                      </a:r>
                      <a:r>
                        <a:rPr kumimoji="0" lang="en-US" sz="1800" b="0" i="0" u="none" strike="noStrike" cap="none" normalizeH="0" baseline="0" dirty="0">
                          <a:ln>
                            <a:noFill/>
                          </a:ln>
                          <a:solidFill>
                            <a:srgbClr val="FF0000"/>
                          </a:solidFill>
                          <a:effectLst/>
                          <a:latin typeface="Comic Sans MS" pitchFamily="66" charset="0"/>
                          <a:ea typeface="Calibri" charset="0"/>
                          <a:cs typeface="Arial"/>
                        </a:rPr>
                        <a:t>10</a:t>
                      </a:r>
                      <a:r>
                        <a:rPr kumimoji="0" lang="en-US" sz="1800" b="0" i="0" u="none" strike="noStrike" cap="none" normalizeH="0" baseline="30000" dirty="0">
                          <a:ln>
                            <a:noFill/>
                          </a:ln>
                          <a:solidFill>
                            <a:srgbClr val="FF0000"/>
                          </a:solidFill>
                          <a:effectLst/>
                          <a:latin typeface="Comic Sans MS" pitchFamily="66" charset="0"/>
                          <a:ea typeface="Calibri" charset="0"/>
                          <a:cs typeface="Arial"/>
                        </a:rPr>
                        <a:t>27</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2065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mic Sans MS" pitchFamily="66" charset="0"/>
                          <a:ea typeface="Calibri" charset="0"/>
                          <a:cs typeface="Arial"/>
                        </a:rPr>
                        <a:t>1·</a:t>
                      </a:r>
                      <a:r>
                        <a:rPr kumimoji="0" lang="en-US" sz="1800" b="0" i="0" u="none" strike="noStrike" cap="none" normalizeH="0" baseline="0" dirty="0">
                          <a:ln>
                            <a:noFill/>
                          </a:ln>
                          <a:solidFill>
                            <a:srgbClr val="FF0000"/>
                          </a:solidFill>
                          <a:effectLst/>
                          <a:latin typeface="Comic Sans MS" pitchFamily="66" charset="0"/>
                          <a:ea typeface="Calibri" charset="0"/>
                          <a:cs typeface="Arial"/>
                        </a:rPr>
                        <a:t>10</a:t>
                      </a:r>
                      <a:r>
                        <a:rPr kumimoji="0" lang="en-US" sz="1800" b="0" i="0" u="none" strike="noStrike" cap="none" normalizeH="0" baseline="30000" dirty="0">
                          <a:ln>
                            <a:noFill/>
                          </a:ln>
                          <a:solidFill>
                            <a:srgbClr val="FF0000"/>
                          </a:solidFill>
                          <a:effectLst/>
                          <a:latin typeface="Comic Sans MS" pitchFamily="66" charset="0"/>
                          <a:ea typeface="Calibri" charset="0"/>
                          <a:cs typeface="Arial"/>
                        </a:rPr>
                        <a:t>27</a:t>
                      </a:r>
                      <a:endParaRPr kumimoji="0" lang="ru-RU" sz="1800" b="0" i="0" u="none" strike="noStrike" cap="none" normalizeH="0" baseline="0" dirty="0">
                        <a:ln>
                          <a:noFill/>
                        </a:ln>
                        <a:solidFill>
                          <a:srgbClr val="FF0000"/>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534">
                <a:tc>
                  <a:txBody>
                    <a:bodyPr/>
                    <a:lstStyle/>
                    <a:p>
                      <a:pPr marL="63500"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IBS </a:t>
                      </a: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growth </a:t>
                      </a:r>
                      <a:r>
                        <a:rPr kumimoji="0" lang="en-US" sz="1800" b="0" i="0" u="none" strike="noStrike" cap="none" normalizeH="0" baseline="0" dirty="0">
                          <a:ln>
                            <a:noFill/>
                          </a:ln>
                          <a:solidFill>
                            <a:srgbClr val="333399"/>
                          </a:solidFill>
                          <a:effectLst/>
                          <a:latin typeface="Comic Sans MS" pitchFamily="66" charset="0"/>
                          <a:ea typeface="Calibri" charset="0"/>
                          <a:cs typeface="Arial"/>
                        </a:rPr>
                        <a:t>time</a:t>
                      </a:r>
                      <a:r>
                        <a:rPr kumimoji="0" lang="ru-RU" sz="1800" b="0" i="0" u="none" strike="noStrike" cap="none" normalizeH="0" baseline="0" dirty="0">
                          <a:ln>
                            <a:noFill/>
                          </a:ln>
                          <a:solidFill>
                            <a:srgbClr val="333399"/>
                          </a:solidFill>
                          <a:effectLst/>
                          <a:latin typeface="Comic Sans MS" pitchFamily="66" charset="0"/>
                          <a:ea typeface="Calibri" charset="0"/>
                          <a:cs typeface="Arial"/>
                        </a:rPr>
                        <a:t>, </a:t>
                      </a:r>
                      <a:r>
                        <a:rPr kumimoji="0" lang="en-US" sz="1800" b="0" i="0" u="none" strike="noStrike" cap="none" normalizeH="0" baseline="0" dirty="0">
                          <a:ln>
                            <a:noFill/>
                          </a:ln>
                          <a:solidFill>
                            <a:srgbClr val="333399"/>
                          </a:solidFill>
                          <a:effectLst/>
                          <a:latin typeface="Comic Sans MS" pitchFamily="66" charset="0"/>
                          <a:ea typeface="Calibri" charset="0"/>
                          <a:cs typeface="Arial"/>
                        </a:rPr>
                        <a:t>s</a:t>
                      </a:r>
                      <a:endParaRPr kumimoji="0" lang="ru-RU" sz="1800" b="0" i="0" u="none" strike="noStrike" cap="none" normalizeH="0" baseline="0" dirty="0">
                        <a:ln>
                          <a:noFill/>
                        </a:ln>
                        <a:solidFill>
                          <a:srgbClr val="333399"/>
                        </a:solidFill>
                        <a:effectLst/>
                        <a:latin typeface="Comic Sans MS" pitchFamily="66" charset="0"/>
                        <a:ea typeface="Calibri" charset="0"/>
                        <a:cs typeface="Arial"/>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9388" marR="0" lvl="0" indent="0" algn="ctr"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dirty="0">
                          <a:ln>
                            <a:noFill/>
                          </a:ln>
                          <a:solidFill>
                            <a:srgbClr val="333399"/>
                          </a:solidFill>
                          <a:effectLst/>
                          <a:latin typeface="Comic Sans MS" pitchFamily="66" charset="0"/>
                          <a:ea typeface="Calibri" charset="0"/>
                          <a:cs typeface="Arial"/>
                        </a:rPr>
                        <a:t>1</a:t>
                      </a:r>
                      <a:r>
                        <a:rPr kumimoji="0" lang="en-US" sz="1800" b="0" i="0" u="none" strike="noStrike" cap="none" normalizeH="0" baseline="0" dirty="0">
                          <a:ln>
                            <a:noFill/>
                          </a:ln>
                          <a:solidFill>
                            <a:srgbClr val="333399"/>
                          </a:solidFill>
                          <a:effectLst/>
                          <a:latin typeface="Comic Sans MS" pitchFamily="66" charset="0"/>
                          <a:ea typeface="Calibri" charset="0"/>
                          <a:cs typeface="Arial"/>
                        </a:rPr>
                        <a:t>6</a:t>
                      </a:r>
                      <a:r>
                        <a:rPr kumimoji="0" lang="ru-RU" sz="1800" b="0" i="0" u="none" strike="noStrike" cap="none" normalizeH="0" baseline="0" dirty="0">
                          <a:ln>
                            <a:noFill/>
                          </a:ln>
                          <a:solidFill>
                            <a:srgbClr val="333399"/>
                          </a:solidFill>
                          <a:effectLst/>
                          <a:latin typeface="Comic Sans MS" pitchFamily="66" charset="0"/>
                          <a:ea typeface="Calibri" charset="0"/>
                          <a:cs typeface="Arial"/>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50813"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a:ln>
                            <a:noFill/>
                          </a:ln>
                          <a:solidFill>
                            <a:srgbClr val="333399"/>
                          </a:solidFill>
                          <a:effectLst/>
                          <a:latin typeface="Comic Sans MS" pitchFamily="66" charset="0"/>
                          <a:ea typeface="Calibri" charset="0"/>
                          <a:cs typeface="Arial"/>
                        </a:rPr>
                        <a:t>46</a:t>
                      </a:r>
                      <a:r>
                        <a:rPr kumimoji="0" lang="ru-RU" sz="1800" b="0" i="0" u="none" strike="noStrike" cap="none" normalizeH="0" baseline="0" dirty="0">
                          <a:ln>
                            <a:noFill/>
                          </a:ln>
                          <a:solidFill>
                            <a:srgbClr val="333399"/>
                          </a:solidFill>
                          <a:effectLst/>
                          <a:latin typeface="Comic Sans MS" pitchFamily="66" charset="0"/>
                          <a:ea typeface="Calibri" charset="0"/>
                          <a:cs typeface="Arial"/>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15888" marR="0" lvl="0" indent="0" algn="ctr" defTabSz="914400" rtl="0" eaLnBrk="1" fontAlgn="base" latinLnBrk="0" hangingPunct="1">
                        <a:lnSpc>
                          <a:spcPct val="115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ea typeface="Calibri" charset="0"/>
                          <a:cs typeface="Arial"/>
                        </a:rPr>
                        <a:t>1800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641">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cs typeface="Arial"/>
                        </a:rPr>
                        <a:t>Tune shift, </a:t>
                      </a:r>
                      <a:r>
                        <a:rPr kumimoji="0" lang="en-US" sz="1800" b="0" i="0" u="none" strike="noStrike" kern="1200" cap="none" normalizeH="0" baseline="0" dirty="0" smtClean="0">
                          <a:ln>
                            <a:noFill/>
                          </a:ln>
                          <a:solidFill>
                            <a:srgbClr val="333399"/>
                          </a:solidFill>
                          <a:effectLst/>
                          <a:latin typeface="Comic Sans MS" pitchFamily="66" charset="0"/>
                          <a:ea typeface="+mn-ea"/>
                          <a:cs typeface="Arial"/>
                          <a:sym typeface="Symbol"/>
                        </a:rPr>
                        <a:t>Q</a:t>
                      </a:r>
                      <a:r>
                        <a:rPr kumimoji="0" lang="en-US" sz="1800" b="0" i="0" u="none" strike="noStrike" kern="1200" cap="none" normalizeH="0" baseline="-25000" dirty="0" smtClean="0">
                          <a:ln>
                            <a:noFill/>
                          </a:ln>
                          <a:solidFill>
                            <a:srgbClr val="333399"/>
                          </a:solidFill>
                          <a:effectLst/>
                          <a:latin typeface="Comic Sans MS" pitchFamily="66" charset="0"/>
                          <a:ea typeface="+mn-ea"/>
                          <a:cs typeface="Arial"/>
                          <a:sym typeface="Symbol"/>
                        </a:rPr>
                        <a:t>total</a:t>
                      </a:r>
                      <a:r>
                        <a:rPr kumimoji="0" lang="en-US" sz="1800" b="0" i="0" u="none" strike="noStrike" kern="1200" cap="none" normalizeH="0" baseline="0" dirty="0" smtClean="0">
                          <a:ln>
                            <a:noFill/>
                          </a:ln>
                          <a:solidFill>
                            <a:srgbClr val="333399"/>
                          </a:solidFill>
                          <a:effectLst/>
                          <a:latin typeface="Comic Sans MS" pitchFamily="66" charset="0"/>
                          <a:ea typeface="+mn-ea"/>
                          <a:cs typeface="Arial"/>
                          <a:sym typeface="Symbol"/>
                        </a:rPr>
                        <a:t> =Q</a:t>
                      </a:r>
                      <a:r>
                        <a:rPr kumimoji="0" lang="en-US" sz="1800" b="0" i="0" u="none" strike="noStrike" kern="1200" cap="none" normalizeH="0" baseline="-25000" dirty="0" smtClean="0">
                          <a:ln>
                            <a:noFill/>
                          </a:ln>
                          <a:solidFill>
                            <a:srgbClr val="333399"/>
                          </a:solidFill>
                          <a:effectLst/>
                          <a:latin typeface="Comic Sans MS" pitchFamily="66" charset="0"/>
                          <a:ea typeface="+mn-ea"/>
                          <a:cs typeface="Arial"/>
                          <a:sym typeface="Symbol"/>
                        </a:rPr>
                        <a:t>SC</a:t>
                      </a:r>
                      <a:r>
                        <a:rPr kumimoji="0" lang="en-US" sz="1800" b="0" i="0" u="none" strike="noStrike" kern="1200" cap="none" normalizeH="0" baseline="0" dirty="0" smtClean="0">
                          <a:ln>
                            <a:noFill/>
                          </a:ln>
                          <a:solidFill>
                            <a:srgbClr val="333399"/>
                          </a:solidFill>
                          <a:effectLst/>
                          <a:latin typeface="Comic Sans MS" pitchFamily="66" charset="0"/>
                          <a:ea typeface="+mn-ea"/>
                          <a:cs typeface="Arial"/>
                          <a:sym typeface="Symbol"/>
                        </a:rPr>
                        <a:t> +2</a:t>
                      </a:r>
                      <a:r>
                        <a:rPr kumimoji="0" lang="en-US" sz="1800" b="0" i="0" u="none" strike="noStrike" kern="1200" cap="none" normalizeH="0" baseline="0" dirty="0" smtClean="0">
                          <a:ln>
                            <a:noFill/>
                          </a:ln>
                          <a:solidFill>
                            <a:srgbClr val="333399"/>
                          </a:solidFill>
                          <a:effectLst/>
                          <a:latin typeface="Comic Sans MS" pitchFamily="66" charset="0"/>
                          <a:ea typeface="+mn-ea"/>
                          <a:cs typeface="Arial"/>
                          <a:sym typeface="Mathematica1"/>
                        </a:rPr>
                        <a:t>ξ</a:t>
                      </a:r>
                      <a:endParaRPr kumimoji="0" lang="ru-RU" sz="1800" b="0" i="0" u="none" strike="noStrike" cap="none" normalizeH="0" baseline="0" dirty="0" smtClean="0">
                        <a:ln>
                          <a:noFill/>
                        </a:ln>
                        <a:solidFill>
                          <a:srgbClr val="333399"/>
                        </a:solidFill>
                        <a:effectLst/>
                        <a:latin typeface="Comic Sans MS" pitchFamily="66" charset="0"/>
                        <a:cs typeface="Arial"/>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mic Sans MS" pitchFamily="66" charset="0"/>
                          <a:cs typeface="Arial"/>
                        </a:rPr>
                        <a:t>-0.050</a:t>
                      </a:r>
                      <a:endParaRPr kumimoji="0" lang="ru-RU" sz="1800" b="0" i="0" u="none" strike="noStrike" cap="none" normalizeH="0" baseline="0" dirty="0" smtClean="0">
                        <a:ln>
                          <a:noFill/>
                        </a:ln>
                        <a:solidFill>
                          <a:srgbClr val="FF0000"/>
                        </a:solidFill>
                        <a:effectLst/>
                        <a:latin typeface="Comic Sans MS" pitchFamily="66" charset="0"/>
                        <a:cs typeface="Arial"/>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cs typeface="Arial"/>
                        </a:rPr>
                        <a:t>-0.037</a:t>
                      </a:r>
                      <a:endParaRPr kumimoji="0" lang="ru-RU" sz="1800" b="0" i="0" u="none" strike="noStrike" cap="none" normalizeH="0" baseline="0" dirty="0" smtClean="0">
                        <a:ln>
                          <a:noFill/>
                        </a:ln>
                        <a:solidFill>
                          <a:srgbClr val="333399"/>
                        </a:solidFill>
                        <a:effectLst/>
                        <a:latin typeface="Comic Sans MS" pitchFamily="66" charset="0"/>
                        <a:cs typeface="Arial"/>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800" b="0" i="0" u="none" strike="noStrike" cap="none" normalizeH="0" baseline="0" dirty="0" smtClean="0">
                          <a:ln>
                            <a:noFill/>
                          </a:ln>
                          <a:solidFill>
                            <a:srgbClr val="333399"/>
                          </a:solidFill>
                          <a:effectLst/>
                          <a:latin typeface="Comic Sans MS" pitchFamily="66" charset="0"/>
                          <a:cs typeface="Arial"/>
                        </a:rPr>
                        <a:t>-0.011</a:t>
                      </a:r>
                      <a:endParaRPr kumimoji="0" lang="ru-RU" sz="1800" b="0" i="0" u="none" strike="noStrike" cap="none" normalizeH="0" baseline="0" dirty="0" smtClean="0">
                        <a:ln>
                          <a:noFill/>
                        </a:ln>
                        <a:solidFill>
                          <a:srgbClr val="333399"/>
                        </a:solidFill>
                        <a:effectLst/>
                        <a:latin typeface="Comic Sans MS" pitchFamily="66" charset="0"/>
                        <a:cs typeface="Arial"/>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 name="Номер слайда 57"/>
          <p:cNvSpPr>
            <a:spLocks noGrp="1"/>
          </p:cNvSpPr>
          <p:nvPr>
            <p:ph type="sldNum" sz="quarter" idx="12"/>
          </p:nvPr>
        </p:nvSpPr>
        <p:spPr/>
        <p:txBody>
          <a:bodyPr/>
          <a:lstStyle/>
          <a:p>
            <a:fld id="{3CC379DF-C391-43B0-B124-C50AA8C8FCB0}" type="slidenum">
              <a:rPr lang="ru-RU" smtClean="0"/>
              <a:pPr/>
              <a:t>15</a:t>
            </a:fld>
            <a:endParaRPr lang="ru-RU" dirty="0"/>
          </a:p>
        </p:txBody>
      </p:sp>
    </p:spTree>
  </p:cSld>
  <p:clrMapOvr>
    <a:masterClrMapping/>
  </p:clrMapOvr>
  <p:transition advTm="285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NICA Collider: Rings composition</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13" name="Picture 2"/>
          <p:cNvPicPr>
            <a:picLocks noChangeAspect="1" noChangeArrowheads="1"/>
          </p:cNvPicPr>
          <p:nvPr/>
        </p:nvPicPr>
        <p:blipFill>
          <a:blip r:embed="rId3" cstate="print"/>
          <a:srcRect/>
          <a:stretch>
            <a:fillRect/>
          </a:stretch>
        </p:blipFill>
        <p:spPr bwMode="auto">
          <a:xfrm>
            <a:off x="0" y="548680"/>
            <a:ext cx="9144000" cy="5332396"/>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1627632" y="5646946"/>
            <a:ext cx="5769864" cy="1211054"/>
          </a:xfrm>
          <a:prstGeom prst="rect">
            <a:avLst/>
          </a:prstGeom>
          <a:noFill/>
          <a:ln w="9525">
            <a:noFill/>
            <a:miter lim="800000"/>
            <a:headEnd/>
            <a:tailEnd/>
          </a:ln>
        </p:spPr>
      </p:pic>
      <p:sp>
        <p:nvSpPr>
          <p:cNvPr id="16" name="Номер слайда 15"/>
          <p:cNvSpPr>
            <a:spLocks noGrp="1"/>
          </p:cNvSpPr>
          <p:nvPr>
            <p:ph type="sldNum" sz="quarter" idx="12"/>
          </p:nvPr>
        </p:nvSpPr>
        <p:spPr/>
        <p:txBody>
          <a:bodyPr/>
          <a:lstStyle/>
          <a:p>
            <a:fld id="{3CC379DF-C391-43B0-B124-C50AA8C8FCB0}" type="slidenum">
              <a:rPr lang="ru-RU" smtClean="0"/>
              <a:pPr/>
              <a:t>16</a:t>
            </a:fld>
            <a:endParaRPr lang="ru-RU" dirty="0"/>
          </a:p>
        </p:txBody>
      </p:sp>
    </p:spTree>
  </p:cSld>
  <p:clrMapOvr>
    <a:masterClrMapping/>
  </p:clrMapOvr>
  <p:transition advTm="285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NICA Collider:</a:t>
            </a:r>
            <a:r>
              <a:rPr lang="ru-RU" sz="3600" b="1" dirty="0" smtClean="0">
                <a:solidFill>
                  <a:srgbClr val="0000CC"/>
                </a:solidFill>
                <a:latin typeface="Comic Sans MS" pitchFamily="66" charset="0"/>
                <a:ea typeface="+mj-ea"/>
                <a:cs typeface="+mj-cs"/>
              </a:rPr>
              <a:t> </a:t>
            </a:r>
            <a:r>
              <a:rPr lang="en-US" sz="3600" b="1" dirty="0" smtClean="0">
                <a:solidFill>
                  <a:srgbClr val="0000CC"/>
                </a:solidFill>
                <a:latin typeface="Comic Sans MS" pitchFamily="66" charset="0"/>
                <a:ea typeface="+mj-ea"/>
                <a:cs typeface="+mj-cs"/>
              </a:rPr>
              <a:t>optics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11" name="Picture 2"/>
          <p:cNvPicPr>
            <a:picLocks noChangeAspect="1" noChangeArrowheads="1"/>
          </p:cNvPicPr>
          <p:nvPr/>
        </p:nvPicPr>
        <p:blipFill>
          <a:blip r:embed="rId3" cstate="print"/>
          <a:srcRect/>
          <a:stretch>
            <a:fillRect/>
          </a:stretch>
        </p:blipFill>
        <p:spPr bwMode="auto">
          <a:xfrm>
            <a:off x="653975" y="802845"/>
            <a:ext cx="3333825" cy="2615120"/>
          </a:xfrm>
          <a:prstGeom prst="rect">
            <a:avLst/>
          </a:prstGeom>
          <a:noFill/>
          <a:ln w="9525">
            <a:noFill/>
            <a:miter lim="800000"/>
            <a:headEnd/>
            <a:tailEnd/>
          </a:ln>
        </p:spPr>
      </p:pic>
      <p:sp>
        <p:nvSpPr>
          <p:cNvPr id="13" name="Text Box 39"/>
          <p:cNvSpPr txBox="1">
            <a:spLocks noChangeArrowheads="1"/>
          </p:cNvSpPr>
          <p:nvPr/>
        </p:nvSpPr>
        <p:spPr bwMode="auto">
          <a:xfrm>
            <a:off x="421101" y="3348525"/>
            <a:ext cx="4176464" cy="812530"/>
          </a:xfrm>
          <a:prstGeom prst="rect">
            <a:avLst/>
          </a:prstGeom>
          <a:solidFill>
            <a:schemeClr val="bg1"/>
          </a:solidFill>
          <a:ln w="9525">
            <a:noFill/>
            <a:miter lim="800000"/>
            <a:headEnd/>
            <a:tailEnd/>
          </a:ln>
        </p:spPr>
        <p:txBody>
          <a:bodyPr wrap="square">
            <a:spAutoFit/>
          </a:bodyPr>
          <a:lstStyle/>
          <a:p>
            <a:pPr marL="342900" indent="-342900">
              <a:lnSpc>
                <a:spcPct val="130000"/>
              </a:lnSpc>
            </a:pPr>
            <a:r>
              <a:rPr lang="en-US" b="1" dirty="0" smtClean="0">
                <a:solidFill>
                  <a:srgbClr val="333399"/>
                </a:solidFill>
                <a:latin typeface="Comic Sans MS" pitchFamily="66" charset="0"/>
                <a:cs typeface="Arial" pitchFamily="34" charset="0"/>
              </a:rPr>
              <a:t>Beta-functions in Straight section. </a:t>
            </a:r>
          </a:p>
          <a:p>
            <a:pPr marL="342900" indent="-342900">
              <a:lnSpc>
                <a:spcPct val="130000"/>
              </a:lnSpc>
            </a:pPr>
            <a:r>
              <a:rPr lang="el-GR" b="1" smtClean="0">
                <a:solidFill>
                  <a:srgbClr val="002060"/>
                </a:solidFill>
                <a:latin typeface="Comic Sans MS" pitchFamily="66" charset="0"/>
                <a:cs typeface="Arial" pitchFamily="34" charset="0"/>
              </a:rPr>
              <a:t>β</a:t>
            </a:r>
            <a:r>
              <a:rPr lang="en-US" b="1" baseline="30000" dirty="0" smtClean="0">
                <a:solidFill>
                  <a:srgbClr val="002060"/>
                </a:solidFill>
                <a:latin typeface="Comic Sans MS" pitchFamily="66" charset="0"/>
                <a:cs typeface="Arial" pitchFamily="34" charset="0"/>
              </a:rPr>
              <a:t>* </a:t>
            </a:r>
            <a:r>
              <a:rPr lang="en-US" b="1" dirty="0" smtClean="0">
                <a:solidFill>
                  <a:srgbClr val="002060"/>
                </a:solidFill>
                <a:latin typeface="Comic Sans MS" pitchFamily="66" charset="0"/>
                <a:cs typeface="Arial" pitchFamily="34" charset="0"/>
              </a:rPr>
              <a:t>@ IP = 0.6m</a:t>
            </a:r>
          </a:p>
        </p:txBody>
      </p:sp>
      <p:pic>
        <p:nvPicPr>
          <p:cNvPr id="14" name="Picture 2"/>
          <p:cNvPicPr>
            <a:picLocks noChangeAspect="1" noChangeArrowheads="1"/>
          </p:cNvPicPr>
          <p:nvPr/>
        </p:nvPicPr>
        <p:blipFill>
          <a:blip r:embed="rId4" cstate="print"/>
          <a:srcRect/>
          <a:stretch>
            <a:fillRect/>
          </a:stretch>
        </p:blipFill>
        <p:spPr bwMode="auto">
          <a:xfrm>
            <a:off x="4826000" y="802844"/>
            <a:ext cx="3797005" cy="2846147"/>
          </a:xfrm>
          <a:prstGeom prst="rect">
            <a:avLst/>
          </a:prstGeom>
          <a:noFill/>
          <a:ln w="9525">
            <a:noFill/>
            <a:miter lim="800000"/>
            <a:headEnd/>
            <a:tailEnd/>
          </a:ln>
        </p:spPr>
      </p:pic>
      <p:pic>
        <p:nvPicPr>
          <p:cNvPr id="15" name="Рисунок 14" descr="Qdiargam5.jpg"/>
          <p:cNvPicPr>
            <a:picLocks noChangeAspect="1"/>
          </p:cNvPicPr>
          <p:nvPr/>
        </p:nvPicPr>
        <p:blipFill>
          <a:blip r:embed="rId5" cstate="print"/>
          <a:stretch>
            <a:fillRect/>
          </a:stretch>
        </p:blipFill>
        <p:spPr>
          <a:xfrm>
            <a:off x="1251165" y="4055947"/>
            <a:ext cx="2622946" cy="2511267"/>
          </a:xfrm>
          <a:prstGeom prst="rect">
            <a:avLst/>
          </a:prstGeom>
        </p:spPr>
      </p:pic>
      <p:sp>
        <p:nvSpPr>
          <p:cNvPr id="16" name="TextBox 15"/>
          <p:cNvSpPr txBox="1">
            <a:spLocks noChangeArrowheads="1"/>
          </p:cNvSpPr>
          <p:nvPr/>
        </p:nvSpPr>
        <p:spPr bwMode="auto">
          <a:xfrm>
            <a:off x="4118827" y="5097842"/>
            <a:ext cx="4752528" cy="1200329"/>
          </a:xfrm>
          <a:prstGeom prst="rect">
            <a:avLst/>
          </a:prstGeom>
          <a:noFill/>
          <a:ln w="9525">
            <a:noFill/>
            <a:miter lim="800000"/>
            <a:headEnd/>
            <a:tailEnd/>
          </a:ln>
        </p:spPr>
        <p:txBody>
          <a:bodyPr wrap="square">
            <a:spAutoFit/>
          </a:bodyPr>
          <a:lstStyle/>
          <a:p>
            <a:r>
              <a:rPr lang="en-US" b="1" dirty="0" smtClean="0">
                <a:solidFill>
                  <a:schemeClr val="accent1">
                    <a:lumMod val="50000"/>
                  </a:schemeClr>
                </a:solidFill>
                <a:latin typeface="Comic Sans MS" pitchFamily="66" charset="0"/>
                <a:cs typeface="Arial" pitchFamily="34" charset="0"/>
              </a:rPr>
              <a:t>Resonance diagram up to 5</a:t>
            </a:r>
            <a:r>
              <a:rPr lang="en-US" b="1" baseline="30000" dirty="0" smtClean="0">
                <a:solidFill>
                  <a:schemeClr val="accent1">
                    <a:lumMod val="50000"/>
                  </a:schemeClr>
                </a:solidFill>
                <a:latin typeface="Comic Sans MS" pitchFamily="66" charset="0"/>
                <a:cs typeface="Arial" pitchFamily="34" charset="0"/>
              </a:rPr>
              <a:t>th</a:t>
            </a:r>
            <a:r>
              <a:rPr lang="en-US" b="1" dirty="0" smtClean="0">
                <a:solidFill>
                  <a:schemeClr val="accent1">
                    <a:lumMod val="50000"/>
                  </a:schemeClr>
                </a:solidFill>
                <a:latin typeface="Comic Sans MS" pitchFamily="66" charset="0"/>
                <a:cs typeface="Arial" pitchFamily="34" charset="0"/>
              </a:rPr>
              <a:t> order. </a:t>
            </a:r>
          </a:p>
          <a:p>
            <a:r>
              <a:rPr lang="en-US" b="1" dirty="0" smtClean="0">
                <a:solidFill>
                  <a:schemeClr val="accent1">
                    <a:lumMod val="50000"/>
                  </a:schemeClr>
                </a:solidFill>
                <a:latin typeface="Comic Sans MS" pitchFamily="66" charset="0"/>
                <a:cs typeface="Arial" pitchFamily="34" charset="0"/>
              </a:rPr>
              <a:t>Collider Working points.  </a:t>
            </a:r>
            <a:endParaRPr lang="en-US" b="1" dirty="0">
              <a:solidFill>
                <a:schemeClr val="accent1">
                  <a:lumMod val="50000"/>
                </a:schemeClr>
              </a:solidFill>
              <a:latin typeface="Comic Sans MS" pitchFamily="66" charset="0"/>
              <a:cs typeface="Arial" pitchFamily="34" charset="0"/>
            </a:endParaRPr>
          </a:p>
          <a:p>
            <a:r>
              <a:rPr lang="en-US" b="1" dirty="0" smtClean="0">
                <a:solidFill>
                  <a:schemeClr val="accent1">
                    <a:lumMod val="50000"/>
                  </a:schemeClr>
                </a:solidFill>
                <a:latin typeface="Comic Sans MS" pitchFamily="66" charset="0"/>
                <a:cs typeface="Arial" pitchFamily="34" charset="0"/>
              </a:rPr>
              <a:t>Space Charge Tune Shifts at 1 and 4.5 GeV/u</a:t>
            </a:r>
            <a:endParaRPr lang="ru-RU" b="1" dirty="0" smtClean="0">
              <a:solidFill>
                <a:schemeClr val="accent1">
                  <a:lumMod val="50000"/>
                </a:schemeClr>
              </a:solidFill>
              <a:latin typeface="Comic Sans MS" pitchFamily="66" charset="0"/>
              <a:cs typeface="Arial" pitchFamily="34" charset="0"/>
            </a:endParaRPr>
          </a:p>
        </p:txBody>
      </p:sp>
      <p:sp>
        <p:nvSpPr>
          <p:cNvPr id="17" name="Text Box 39"/>
          <p:cNvSpPr txBox="1">
            <a:spLocks noChangeArrowheads="1"/>
          </p:cNvSpPr>
          <p:nvPr/>
        </p:nvSpPr>
        <p:spPr bwMode="auto">
          <a:xfrm>
            <a:off x="5004048" y="3678726"/>
            <a:ext cx="3816424" cy="1172629"/>
          </a:xfrm>
          <a:prstGeom prst="rect">
            <a:avLst/>
          </a:prstGeom>
          <a:solidFill>
            <a:schemeClr val="bg1"/>
          </a:solidFill>
          <a:ln w="9525">
            <a:noFill/>
            <a:miter lim="800000"/>
            <a:headEnd/>
            <a:tailEnd/>
          </a:ln>
        </p:spPr>
        <p:txBody>
          <a:bodyPr wrap="square">
            <a:spAutoFit/>
          </a:bodyPr>
          <a:lstStyle/>
          <a:p>
            <a:pPr marL="342900" indent="-342900">
              <a:lnSpc>
                <a:spcPct val="130000"/>
              </a:lnSpc>
            </a:pPr>
            <a:r>
              <a:rPr lang="en-US" b="1" dirty="0" smtClean="0">
                <a:solidFill>
                  <a:srgbClr val="333399"/>
                </a:solidFill>
                <a:latin typeface="Comic Sans MS" pitchFamily="66" charset="0"/>
                <a:cs typeface="Arial" pitchFamily="34" charset="0"/>
              </a:rPr>
              <a:t>Twiss-functions in 1/2 Ring. </a:t>
            </a:r>
          </a:p>
          <a:p>
            <a:pPr marL="342900" indent="-342900">
              <a:lnSpc>
                <a:spcPct val="130000"/>
              </a:lnSpc>
            </a:pPr>
            <a:r>
              <a:rPr lang="en-US" b="1" dirty="0" smtClean="0">
                <a:solidFill>
                  <a:srgbClr val="333399"/>
                </a:solidFill>
                <a:latin typeface="Comic Sans MS" pitchFamily="66" charset="0"/>
                <a:cs typeface="Arial" pitchFamily="34" charset="0"/>
              </a:rPr>
              <a:t> Q</a:t>
            </a:r>
            <a:r>
              <a:rPr lang="en-US" b="1" baseline="-25000" dirty="0" smtClean="0">
                <a:solidFill>
                  <a:srgbClr val="333399"/>
                </a:solidFill>
                <a:latin typeface="Comic Sans MS" pitchFamily="66" charset="0"/>
                <a:cs typeface="Arial" pitchFamily="34" charset="0"/>
              </a:rPr>
              <a:t>x,y</a:t>
            </a:r>
            <a:r>
              <a:rPr lang="en-US" b="1" dirty="0" smtClean="0">
                <a:solidFill>
                  <a:srgbClr val="333399"/>
                </a:solidFill>
                <a:latin typeface="Comic Sans MS" pitchFamily="66" charset="0"/>
                <a:cs typeface="Arial" pitchFamily="34" charset="0"/>
              </a:rPr>
              <a:t> =9.44/9.44, </a:t>
            </a:r>
            <a:r>
              <a:rPr lang="el-GR" b="1" dirty="0" smtClean="0">
                <a:solidFill>
                  <a:srgbClr val="002060"/>
                </a:solidFill>
                <a:latin typeface="Comic Sans MS" pitchFamily="66" charset="0"/>
                <a:cs typeface="Arial" pitchFamily="34" charset="0"/>
              </a:rPr>
              <a:t>β</a:t>
            </a:r>
            <a:r>
              <a:rPr lang="en-US" b="1" baseline="30000" dirty="0" smtClean="0">
                <a:solidFill>
                  <a:srgbClr val="002060"/>
                </a:solidFill>
                <a:latin typeface="Comic Sans MS" pitchFamily="66" charset="0"/>
                <a:cs typeface="Arial" pitchFamily="34" charset="0"/>
              </a:rPr>
              <a:t>*</a:t>
            </a:r>
            <a:r>
              <a:rPr lang="en-US" b="1" dirty="0" smtClean="0">
                <a:solidFill>
                  <a:srgbClr val="002060"/>
                </a:solidFill>
                <a:latin typeface="Comic Sans MS" pitchFamily="66" charset="0"/>
                <a:cs typeface="Arial" pitchFamily="34" charset="0"/>
              </a:rPr>
              <a:t>=0.6m.</a:t>
            </a:r>
          </a:p>
          <a:p>
            <a:pPr marL="342900" indent="-342900">
              <a:lnSpc>
                <a:spcPct val="130000"/>
              </a:lnSpc>
            </a:pPr>
            <a:r>
              <a:rPr lang="en-US" b="1" dirty="0" smtClean="0">
                <a:solidFill>
                  <a:schemeClr val="accent2"/>
                </a:solidFill>
                <a:latin typeface="Comic Sans MS" pitchFamily="66" charset="0"/>
                <a:cs typeface="Arial" pitchFamily="34" charset="0"/>
              </a:rPr>
              <a:t> Bs_MPD=0.6T, Bs_Ecool=0.2T</a:t>
            </a:r>
            <a:r>
              <a:rPr lang="en-US" b="1" dirty="0" smtClean="0">
                <a:solidFill>
                  <a:srgbClr val="002060"/>
                </a:solidFill>
                <a:latin typeface="Comic Sans MS" pitchFamily="66" charset="0"/>
                <a:cs typeface="Arial" pitchFamily="34" charset="0"/>
              </a:rPr>
              <a:t> </a:t>
            </a:r>
            <a:endParaRPr lang="en-US" b="1" dirty="0">
              <a:solidFill>
                <a:srgbClr val="002060"/>
              </a:solidFill>
              <a:latin typeface="Comic Sans MS" pitchFamily="66" charset="0"/>
              <a:cs typeface="Arial" pitchFamily="34" charset="0"/>
            </a:endParaRPr>
          </a:p>
        </p:txBody>
      </p:sp>
      <p:sp>
        <p:nvSpPr>
          <p:cNvPr id="19" name="Номер слайда 18"/>
          <p:cNvSpPr>
            <a:spLocks noGrp="1"/>
          </p:cNvSpPr>
          <p:nvPr>
            <p:ph type="sldNum" sz="quarter" idx="12"/>
          </p:nvPr>
        </p:nvSpPr>
        <p:spPr/>
        <p:txBody>
          <a:bodyPr/>
          <a:lstStyle/>
          <a:p>
            <a:fld id="{3CC379DF-C391-43B0-B124-C50AA8C8FCB0}" type="slidenum">
              <a:rPr lang="ru-RU" smtClean="0"/>
              <a:pPr/>
              <a:t>17</a:t>
            </a:fld>
            <a:endParaRPr lang="ru-RU" dirty="0"/>
          </a:p>
        </p:txBody>
      </p:sp>
    </p:spTree>
  </p:cSld>
  <p:clrMapOvr>
    <a:masterClrMapping/>
  </p:clrMapOvr>
  <p:transition advTm="285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NICA Collider</a:t>
            </a:r>
            <a:r>
              <a:rPr lang="ru-RU" sz="3600" b="1" dirty="0" smtClean="0">
                <a:solidFill>
                  <a:srgbClr val="0000CC"/>
                </a:solidFill>
                <a:latin typeface="Comic Sans MS" pitchFamily="66" charset="0"/>
                <a:ea typeface="+mj-ea"/>
                <a:cs typeface="+mj-cs"/>
              </a:rPr>
              <a:t>: </a:t>
            </a:r>
            <a:r>
              <a:rPr lang="en-US" sz="3600" b="1" dirty="0" smtClean="0">
                <a:solidFill>
                  <a:srgbClr val="0000CC"/>
                </a:solidFill>
                <a:latin typeface="Comic Sans MS" pitchFamily="66" charset="0"/>
                <a:ea typeface="+mj-ea"/>
                <a:cs typeface="+mj-cs"/>
              </a:rPr>
              <a:t>Dynamic Aperture</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40982"/>
            <a:ext cx="3080223" cy="2313417"/>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56114" y="1149451"/>
            <a:ext cx="2793772" cy="233035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64048" y="1190858"/>
            <a:ext cx="3079952" cy="2407474"/>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Прямоугольник 14"/>
          <p:cNvSpPr/>
          <p:nvPr/>
        </p:nvSpPr>
        <p:spPr>
          <a:xfrm>
            <a:off x="1246219" y="861432"/>
            <a:ext cx="1178528" cy="369332"/>
          </a:xfrm>
          <a:prstGeom prst="rect">
            <a:avLst/>
          </a:prstGeom>
          <a:noFill/>
        </p:spPr>
        <p:txBody>
          <a:bodyPr wrap="none">
            <a:spAutoFit/>
          </a:bodyPr>
          <a:lstStyle/>
          <a:p>
            <a:r>
              <a:rPr lang="el-GR" dirty="0" smtClean="0">
                <a:solidFill>
                  <a:srgbClr val="FF0000"/>
                </a:solidFill>
                <a:latin typeface="Comic Sans MS" pitchFamily="66" charset="0"/>
              </a:rPr>
              <a:t>β</a:t>
            </a:r>
            <a:r>
              <a:rPr lang="en-US" baseline="30000" dirty="0" smtClean="0">
                <a:solidFill>
                  <a:srgbClr val="FF0000"/>
                </a:solidFill>
                <a:latin typeface="Comic Sans MS" pitchFamily="66" charset="0"/>
              </a:rPr>
              <a:t>*</a:t>
            </a:r>
            <a:r>
              <a:rPr lang="en-US" dirty="0" smtClean="0">
                <a:solidFill>
                  <a:srgbClr val="FF0000"/>
                </a:solidFill>
                <a:latin typeface="Comic Sans MS" pitchFamily="66" charset="0"/>
              </a:rPr>
              <a:t>=0.35m</a:t>
            </a:r>
            <a:endParaRPr lang="ru-RU" dirty="0">
              <a:solidFill>
                <a:srgbClr val="FF0000"/>
              </a:solidFill>
              <a:latin typeface="Comic Sans MS" pitchFamily="66" charset="0"/>
            </a:endParaRPr>
          </a:p>
        </p:txBody>
      </p:sp>
      <p:sp>
        <p:nvSpPr>
          <p:cNvPr id="16" name="Прямоугольник 15"/>
          <p:cNvSpPr/>
          <p:nvPr/>
        </p:nvSpPr>
        <p:spPr>
          <a:xfrm>
            <a:off x="4368304" y="882598"/>
            <a:ext cx="1037463" cy="369332"/>
          </a:xfrm>
          <a:prstGeom prst="rect">
            <a:avLst/>
          </a:prstGeom>
          <a:noFill/>
        </p:spPr>
        <p:txBody>
          <a:bodyPr wrap="none">
            <a:spAutoFit/>
          </a:bodyPr>
          <a:lstStyle/>
          <a:p>
            <a:r>
              <a:rPr lang="el-GR" dirty="0" smtClean="0">
                <a:solidFill>
                  <a:srgbClr val="FF0000"/>
                </a:solidFill>
                <a:latin typeface="Comic Sans MS" pitchFamily="66" charset="0"/>
              </a:rPr>
              <a:t>β</a:t>
            </a:r>
            <a:r>
              <a:rPr lang="en-US" baseline="30000" dirty="0" smtClean="0">
                <a:solidFill>
                  <a:srgbClr val="FF0000"/>
                </a:solidFill>
                <a:latin typeface="Comic Sans MS" pitchFamily="66" charset="0"/>
              </a:rPr>
              <a:t>*</a:t>
            </a:r>
            <a:r>
              <a:rPr lang="en-US" dirty="0" smtClean="0">
                <a:solidFill>
                  <a:srgbClr val="FF0000"/>
                </a:solidFill>
                <a:latin typeface="Comic Sans MS" pitchFamily="66" charset="0"/>
              </a:rPr>
              <a:t>=0.5m</a:t>
            </a:r>
            <a:endParaRPr lang="ru-RU" dirty="0">
              <a:solidFill>
                <a:srgbClr val="FF0000"/>
              </a:solidFill>
              <a:latin typeface="Comic Sans MS" pitchFamily="66" charset="0"/>
            </a:endParaRPr>
          </a:p>
        </p:txBody>
      </p:sp>
      <p:sp>
        <p:nvSpPr>
          <p:cNvPr id="17" name="Прямоугольник 16"/>
          <p:cNvSpPr/>
          <p:nvPr/>
        </p:nvSpPr>
        <p:spPr>
          <a:xfrm>
            <a:off x="7200603" y="888949"/>
            <a:ext cx="1037463" cy="369332"/>
          </a:xfrm>
          <a:prstGeom prst="rect">
            <a:avLst/>
          </a:prstGeom>
          <a:noFill/>
        </p:spPr>
        <p:txBody>
          <a:bodyPr wrap="none">
            <a:spAutoFit/>
          </a:bodyPr>
          <a:lstStyle/>
          <a:p>
            <a:r>
              <a:rPr lang="el-GR" dirty="0" smtClean="0">
                <a:solidFill>
                  <a:srgbClr val="FF0000"/>
                </a:solidFill>
                <a:latin typeface="Comic Sans MS" pitchFamily="66" charset="0"/>
              </a:rPr>
              <a:t>β</a:t>
            </a:r>
            <a:r>
              <a:rPr lang="en-US" baseline="30000" dirty="0" smtClean="0">
                <a:solidFill>
                  <a:srgbClr val="FF0000"/>
                </a:solidFill>
                <a:latin typeface="Comic Sans MS" pitchFamily="66" charset="0"/>
              </a:rPr>
              <a:t>*</a:t>
            </a:r>
            <a:r>
              <a:rPr lang="en-US" dirty="0" smtClean="0">
                <a:solidFill>
                  <a:srgbClr val="FF0000"/>
                </a:solidFill>
                <a:latin typeface="Comic Sans MS" pitchFamily="66" charset="0"/>
              </a:rPr>
              <a:t>=0.6m</a:t>
            </a:r>
            <a:endParaRPr lang="ru-RU" dirty="0">
              <a:solidFill>
                <a:srgbClr val="FF0000"/>
              </a:solidFill>
              <a:latin typeface="Comic Sans MS" pitchFamily="66" charset="0"/>
            </a:endParaRPr>
          </a:p>
        </p:txBody>
      </p:sp>
      <p:sp>
        <p:nvSpPr>
          <p:cNvPr id="18" name="Прямоугольник 17"/>
          <p:cNvSpPr/>
          <p:nvPr/>
        </p:nvSpPr>
        <p:spPr>
          <a:xfrm>
            <a:off x="6492312" y="3543249"/>
            <a:ext cx="2651688" cy="338554"/>
          </a:xfrm>
          <a:prstGeom prst="rect">
            <a:avLst/>
          </a:prstGeom>
          <a:noFill/>
        </p:spPr>
        <p:txBody>
          <a:bodyPr wrap="none">
            <a:spAutoFit/>
          </a:bodyPr>
          <a:lstStyle/>
          <a:p>
            <a:r>
              <a:rPr lang="en-US" sz="1600" dirty="0" smtClean="0">
                <a:solidFill>
                  <a:srgbClr val="FF0000"/>
                </a:solidFill>
                <a:latin typeface="Comic Sans MS" pitchFamily="66" charset="0"/>
              </a:rPr>
              <a:t>25% Luminosity reduction</a:t>
            </a:r>
            <a:endParaRPr lang="ru-RU" sz="1600" dirty="0">
              <a:solidFill>
                <a:srgbClr val="FF0000"/>
              </a:solidFill>
              <a:latin typeface="Comic Sans MS" pitchFamily="66" charset="0"/>
            </a:endParaRPr>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97001" y="3702077"/>
            <a:ext cx="3412065" cy="26136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Прямоугольник 21"/>
          <p:cNvSpPr/>
          <p:nvPr/>
        </p:nvSpPr>
        <p:spPr>
          <a:xfrm>
            <a:off x="4896003" y="4941747"/>
            <a:ext cx="3650358" cy="707886"/>
          </a:xfrm>
          <a:prstGeom prst="rect">
            <a:avLst/>
          </a:prstGeom>
          <a:noFill/>
        </p:spPr>
        <p:txBody>
          <a:bodyPr wrap="none">
            <a:spAutoFit/>
          </a:bodyPr>
          <a:lstStyle/>
          <a:p>
            <a:r>
              <a:rPr lang="en-US" sz="2000" dirty="0">
                <a:solidFill>
                  <a:srgbClr val="0000CC"/>
                </a:solidFill>
                <a:latin typeface="Comic Sans MS" pitchFamily="66" charset="0"/>
              </a:rPr>
              <a:t>U</a:t>
            </a:r>
            <a:r>
              <a:rPr lang="en-US" sz="2000" dirty="0" smtClean="0">
                <a:solidFill>
                  <a:srgbClr val="0000CC"/>
                </a:solidFill>
                <a:latin typeface="Comic Sans MS" pitchFamily="66" charset="0"/>
              </a:rPr>
              <a:t>se octupoles to compensate</a:t>
            </a:r>
          </a:p>
          <a:p>
            <a:r>
              <a:rPr lang="en-US" sz="2000" dirty="0" smtClean="0">
                <a:solidFill>
                  <a:srgbClr val="0000CC"/>
                </a:solidFill>
                <a:latin typeface="Comic Sans MS" pitchFamily="66" charset="0"/>
              </a:rPr>
              <a:t> “Fringe field effect”</a:t>
            </a:r>
            <a:endParaRPr lang="ru-RU" sz="2000" dirty="0">
              <a:solidFill>
                <a:srgbClr val="0000CC"/>
              </a:solidFill>
              <a:latin typeface="Comic Sans MS" pitchFamily="66" charset="0"/>
            </a:endParaRPr>
          </a:p>
        </p:txBody>
      </p:sp>
      <p:sp>
        <p:nvSpPr>
          <p:cNvPr id="24" name="Номер слайда 23"/>
          <p:cNvSpPr>
            <a:spLocks noGrp="1"/>
          </p:cNvSpPr>
          <p:nvPr>
            <p:ph type="sldNum" sz="quarter" idx="12"/>
          </p:nvPr>
        </p:nvSpPr>
        <p:spPr/>
        <p:txBody>
          <a:bodyPr/>
          <a:lstStyle/>
          <a:p>
            <a:fld id="{3CC379DF-C391-43B0-B124-C50AA8C8FCB0}" type="slidenum">
              <a:rPr lang="ru-RU" smtClean="0"/>
              <a:pPr/>
              <a:t>18</a:t>
            </a:fld>
            <a:endParaRPr lang="ru-RU" dirty="0"/>
          </a:p>
        </p:txBody>
      </p:sp>
    </p:spTree>
  </p:cSld>
  <p:clrMapOvr>
    <a:masterClrMapping/>
  </p:clrMapOvr>
  <p:transition advTm="285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Scraper </a:t>
            </a:r>
            <a:r>
              <a:rPr lang="en-US" sz="3600" b="1" dirty="0" smtClean="0">
                <a:solidFill>
                  <a:srgbClr val="0000CC"/>
                </a:solidFill>
                <a:latin typeface="Comic Sans MS" pitchFamily="66" charset="0"/>
                <a:ea typeface="+mj-ea"/>
                <a:cs typeface="+mj-cs"/>
              </a:rPr>
              <a:t>– Primary Collimator</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3077" name="Picture 5"/>
          <p:cNvPicPr>
            <a:picLocks noChangeAspect="1" noChangeArrowheads="1"/>
          </p:cNvPicPr>
          <p:nvPr/>
        </p:nvPicPr>
        <p:blipFill>
          <a:blip r:embed="rId3" cstate="print"/>
          <a:srcRect/>
          <a:stretch>
            <a:fillRect/>
          </a:stretch>
        </p:blipFill>
        <p:spPr bwMode="auto">
          <a:xfrm>
            <a:off x="541870" y="831854"/>
            <a:ext cx="8426768" cy="5863590"/>
          </a:xfrm>
          <a:prstGeom prst="rect">
            <a:avLst/>
          </a:prstGeom>
          <a:noFill/>
          <a:ln w="9525">
            <a:noFill/>
            <a:miter lim="800000"/>
            <a:headEnd/>
            <a:tailEnd/>
          </a:ln>
        </p:spPr>
      </p:pic>
      <p:sp>
        <p:nvSpPr>
          <p:cNvPr id="19" name="Номер слайда 18"/>
          <p:cNvSpPr>
            <a:spLocks noGrp="1"/>
          </p:cNvSpPr>
          <p:nvPr>
            <p:ph type="sldNum" sz="quarter" idx="12"/>
          </p:nvPr>
        </p:nvSpPr>
        <p:spPr/>
        <p:txBody>
          <a:bodyPr/>
          <a:lstStyle/>
          <a:p>
            <a:fld id="{3CC379DF-C391-43B0-B124-C50AA8C8FCB0}" type="slidenum">
              <a:rPr lang="ru-RU" smtClean="0"/>
              <a:pPr/>
              <a:t>19</a:t>
            </a:fld>
            <a:endParaRPr lang="ru-RU" dirty="0"/>
          </a:p>
        </p:txBody>
      </p:sp>
    </p:spTree>
  </p:cSld>
  <p:clrMapOvr>
    <a:masterClrMapping/>
  </p:clrMapOvr>
  <p:transition advTm="285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ea typeface="+mj-ea"/>
                <a:cs typeface="+mj-cs"/>
              </a:rPr>
              <a:t> </a:t>
            </a:r>
            <a:r>
              <a:rPr lang="en-US" sz="3600" b="1" dirty="0" smtClean="0">
                <a:solidFill>
                  <a:srgbClr val="0000CC"/>
                </a:solidFill>
                <a:latin typeface="Comic Sans MS" pitchFamily="66" charset="0"/>
                <a:ea typeface="+mj-ea"/>
                <a:cs typeface="+mj-cs"/>
              </a:rPr>
              <a:t>Contents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TextBox 12"/>
          <p:cNvSpPr txBox="1"/>
          <p:nvPr/>
        </p:nvSpPr>
        <p:spPr>
          <a:xfrm>
            <a:off x="819570" y="1454709"/>
            <a:ext cx="7581900" cy="3600986"/>
          </a:xfrm>
          <a:prstGeom prst="rect">
            <a:avLst/>
          </a:prstGeom>
          <a:noFill/>
        </p:spPr>
        <p:txBody>
          <a:bodyPr>
            <a:spAutoFit/>
          </a:bodyPr>
          <a:lstStyle/>
          <a:p>
            <a:pPr>
              <a:spcBef>
                <a:spcPts val="1200"/>
              </a:spcBef>
              <a:buFont typeface="Wingdings" pitchFamily="2" charset="2"/>
              <a:buChar char="q"/>
              <a:defRPr/>
            </a:pPr>
            <a:r>
              <a:rPr lang="en-US" sz="2400" b="1" dirty="0" smtClean="0">
                <a:solidFill>
                  <a:srgbClr val="0000CC"/>
                </a:solidFill>
                <a:latin typeface="Comic Sans MS" pitchFamily="66" charset="0"/>
              </a:rPr>
              <a:t> Introduction to Collimators and Absorbers</a:t>
            </a:r>
            <a:r>
              <a:rPr lang="ru-RU" sz="2400" b="1" dirty="0" smtClean="0">
                <a:solidFill>
                  <a:srgbClr val="0000CC"/>
                </a:solidFill>
                <a:latin typeface="Comic Sans MS" pitchFamily="66" charset="0"/>
              </a:rPr>
              <a:t> </a:t>
            </a:r>
            <a:r>
              <a:rPr lang="en-US" sz="2400" b="1" dirty="0" smtClean="0">
                <a:solidFill>
                  <a:srgbClr val="0000CC"/>
                </a:solidFill>
                <a:latin typeface="Comic Sans MS" pitchFamily="66" charset="0"/>
              </a:rPr>
              <a:t> </a:t>
            </a:r>
          </a:p>
          <a:p>
            <a:pPr>
              <a:spcBef>
                <a:spcPts val="1200"/>
              </a:spcBef>
              <a:buFont typeface="Wingdings" pitchFamily="2" charset="2"/>
              <a:buChar char="q"/>
              <a:defRPr/>
            </a:pPr>
            <a:r>
              <a:rPr lang="en-US" sz="2400" b="1" dirty="0" smtClean="0">
                <a:solidFill>
                  <a:srgbClr val="0000CC"/>
                </a:solidFill>
                <a:latin typeface="Comic Sans MS" pitchFamily="66" charset="0"/>
              </a:rPr>
              <a:t> Roles of Collimation</a:t>
            </a:r>
          </a:p>
          <a:p>
            <a:pPr lvl="0">
              <a:spcBef>
                <a:spcPts val="1200"/>
              </a:spcBef>
              <a:buFont typeface="Wingdings" pitchFamily="2" charset="2"/>
              <a:buChar char="q"/>
              <a:defRPr/>
            </a:pPr>
            <a:r>
              <a:rPr lang="en-US" sz="2400" b="1" dirty="0" smtClean="0">
                <a:solidFill>
                  <a:srgbClr val="0000CC"/>
                </a:solidFill>
                <a:latin typeface="Comic Sans MS" pitchFamily="66" charset="0"/>
              </a:rPr>
              <a:t> Collimators designs</a:t>
            </a:r>
          </a:p>
          <a:p>
            <a:pPr lvl="0">
              <a:spcBef>
                <a:spcPts val="1200"/>
              </a:spcBef>
              <a:buFont typeface="Wingdings" pitchFamily="2" charset="2"/>
              <a:buChar char="q"/>
              <a:defRPr/>
            </a:pPr>
            <a:r>
              <a:rPr lang="en-US" sz="2400" b="1" dirty="0" smtClean="0">
                <a:solidFill>
                  <a:srgbClr val="0000CC"/>
                </a:solidFill>
                <a:latin typeface="Comic Sans MS" pitchFamily="66" charset="0"/>
              </a:rPr>
              <a:t> Collimation multistage scheme</a:t>
            </a:r>
            <a:endParaRPr lang="en-US" sz="2400" b="1" dirty="0">
              <a:solidFill>
                <a:srgbClr val="0000CC"/>
              </a:solidFill>
              <a:latin typeface="Comic Sans MS" pitchFamily="66" charset="0"/>
            </a:endParaRPr>
          </a:p>
          <a:p>
            <a:pPr>
              <a:spcBef>
                <a:spcPts val="1200"/>
              </a:spcBef>
              <a:buFont typeface="Wingdings" pitchFamily="2" charset="2"/>
              <a:buChar char="q"/>
              <a:defRPr/>
            </a:pPr>
            <a:r>
              <a:rPr lang="en-US" sz="2400" b="1" dirty="0" smtClean="0">
                <a:solidFill>
                  <a:srgbClr val="0000CC"/>
                </a:solidFill>
                <a:latin typeface="Comic Sans MS" pitchFamily="66" charset="0"/>
              </a:rPr>
              <a:t> NICA Collider parameters</a:t>
            </a:r>
          </a:p>
          <a:p>
            <a:pPr>
              <a:spcBef>
                <a:spcPts val="1200"/>
              </a:spcBef>
              <a:buFont typeface="Wingdings" pitchFamily="2" charset="2"/>
              <a:buChar char="q"/>
              <a:defRPr/>
            </a:pPr>
            <a:r>
              <a:rPr lang="en-US" sz="2400" b="1" dirty="0" smtClean="0">
                <a:solidFill>
                  <a:srgbClr val="0000CC"/>
                </a:solidFill>
                <a:latin typeface="Comic Sans MS" pitchFamily="66" charset="0"/>
              </a:rPr>
              <a:t> Collimation scheme for Collider</a:t>
            </a:r>
          </a:p>
          <a:p>
            <a:pPr>
              <a:spcBef>
                <a:spcPts val="1200"/>
              </a:spcBef>
              <a:buFont typeface="Wingdings" pitchFamily="2" charset="2"/>
              <a:buChar char="q"/>
              <a:defRPr/>
            </a:pPr>
            <a:r>
              <a:rPr lang="en-US" sz="2400" b="1" dirty="0" smtClean="0">
                <a:solidFill>
                  <a:srgbClr val="0000CC"/>
                </a:solidFill>
                <a:latin typeface="Comic Sans MS" pitchFamily="66" charset="0"/>
              </a:rPr>
              <a:t> Conclusions</a:t>
            </a:r>
            <a:endParaRPr lang="en-US" sz="2400" b="1" dirty="0">
              <a:solidFill>
                <a:srgbClr val="0000CC"/>
              </a:solidFill>
              <a:latin typeface="Comic Sans MS" pitchFamily="66" charset="0"/>
            </a:endParaRPr>
          </a:p>
        </p:txBody>
      </p:sp>
      <p:sp>
        <p:nvSpPr>
          <p:cNvPr id="14" name="Номер слайда 13"/>
          <p:cNvSpPr>
            <a:spLocks noGrp="1"/>
          </p:cNvSpPr>
          <p:nvPr>
            <p:ph type="sldNum" sz="quarter" idx="12"/>
          </p:nvPr>
        </p:nvSpPr>
        <p:spPr/>
        <p:txBody>
          <a:bodyPr/>
          <a:lstStyle/>
          <a:p>
            <a:fld id="{3CC379DF-C391-43B0-B124-C50AA8C8FCB0}" type="slidenum">
              <a:rPr lang="ru-RU" smtClean="0"/>
              <a:pPr/>
              <a:t>2</a:t>
            </a:fld>
            <a:endParaRPr lang="ru-RU" dirty="0"/>
          </a:p>
        </p:txBody>
      </p:sp>
    </p:spTree>
  </p:cSld>
  <p:clrMapOvr>
    <a:masterClrMapping/>
  </p:clrMapOvr>
  <p:transition advTm="285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Scraper </a:t>
            </a:r>
            <a:r>
              <a:rPr lang="en-US" sz="3600" b="1" dirty="0" smtClean="0">
                <a:solidFill>
                  <a:srgbClr val="0000CC"/>
                </a:solidFill>
                <a:latin typeface="Comic Sans MS" pitchFamily="66" charset="0"/>
                <a:ea typeface="+mj-ea"/>
                <a:cs typeface="+mj-cs"/>
              </a:rPr>
              <a:t>– Primary Collimator</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11" name="Рисунок 10"/>
          <p:cNvPicPr/>
          <p:nvPr/>
        </p:nvPicPr>
        <p:blipFill>
          <a:blip r:embed="rId3" cstate="print"/>
          <a:srcRect/>
          <a:stretch>
            <a:fillRect/>
          </a:stretch>
        </p:blipFill>
        <p:spPr bwMode="auto">
          <a:xfrm>
            <a:off x="1002823" y="1391153"/>
            <a:ext cx="3429953" cy="4414361"/>
          </a:xfrm>
          <a:prstGeom prst="rect">
            <a:avLst/>
          </a:prstGeom>
          <a:noFill/>
          <a:ln w="9525">
            <a:noFill/>
            <a:miter lim="800000"/>
            <a:headEnd/>
            <a:tailEnd/>
          </a:ln>
        </p:spPr>
      </p:pic>
      <p:pic>
        <p:nvPicPr>
          <p:cNvPr id="13" name="Рисунок 12"/>
          <p:cNvPicPr/>
          <p:nvPr/>
        </p:nvPicPr>
        <p:blipFill>
          <a:blip r:embed="rId4" cstate="print"/>
          <a:srcRect/>
          <a:stretch>
            <a:fillRect/>
          </a:stretch>
        </p:blipFill>
        <p:spPr bwMode="auto">
          <a:xfrm>
            <a:off x="5259350" y="1352073"/>
            <a:ext cx="2926366" cy="4153853"/>
          </a:xfrm>
          <a:prstGeom prst="rect">
            <a:avLst/>
          </a:prstGeom>
          <a:noFill/>
          <a:ln w="9525">
            <a:noFill/>
            <a:miter lim="800000"/>
            <a:headEnd/>
            <a:tailEnd/>
          </a:ln>
        </p:spPr>
      </p:pic>
      <p:sp>
        <p:nvSpPr>
          <p:cNvPr id="14" name="TextBox 13"/>
          <p:cNvSpPr txBox="1"/>
          <p:nvPr/>
        </p:nvSpPr>
        <p:spPr>
          <a:xfrm>
            <a:off x="406400" y="1193799"/>
            <a:ext cx="2658100" cy="400110"/>
          </a:xfrm>
          <a:prstGeom prst="rect">
            <a:avLst/>
          </a:prstGeom>
          <a:noFill/>
        </p:spPr>
        <p:txBody>
          <a:bodyPr wrap="none" rtlCol="0">
            <a:spAutoFit/>
          </a:bodyPr>
          <a:lstStyle/>
          <a:p>
            <a:r>
              <a:rPr lang="en-US" sz="2000" dirty="0" smtClean="0">
                <a:latin typeface="Comic Sans MS" pitchFamily="66" charset="0"/>
              </a:rPr>
              <a:t>Movable, L-shape, W</a:t>
            </a:r>
            <a:endParaRPr lang="ru-RU" sz="2000" dirty="0">
              <a:latin typeface="Comic Sans MS" pitchFamily="66" charset="0"/>
            </a:endParaRPr>
          </a:p>
        </p:txBody>
      </p:sp>
      <p:sp>
        <p:nvSpPr>
          <p:cNvPr id="16" name="Номер слайда 15"/>
          <p:cNvSpPr>
            <a:spLocks noGrp="1"/>
          </p:cNvSpPr>
          <p:nvPr>
            <p:ph type="sldNum" sz="quarter" idx="12"/>
          </p:nvPr>
        </p:nvSpPr>
        <p:spPr/>
        <p:txBody>
          <a:bodyPr/>
          <a:lstStyle/>
          <a:p>
            <a:fld id="{3CC379DF-C391-43B0-B124-C50AA8C8FCB0}" type="slidenum">
              <a:rPr lang="ru-RU" smtClean="0"/>
              <a:pPr/>
              <a:t>20</a:t>
            </a:fld>
            <a:endParaRPr lang="ru-RU" dirty="0"/>
          </a:p>
        </p:txBody>
      </p:sp>
    </p:spTree>
  </p:cSld>
  <p:clrMapOvr>
    <a:masterClrMapping/>
  </p:clrMapOvr>
  <p:transition advTm="285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Secondary Collimator (catcher)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pic>
        <p:nvPicPr>
          <p:cNvPr id="11" name="Рисунок 10"/>
          <p:cNvPicPr/>
          <p:nvPr/>
        </p:nvPicPr>
        <p:blipFill>
          <a:blip r:embed="rId3" cstate="print"/>
          <a:srcRect/>
          <a:stretch>
            <a:fillRect/>
          </a:stretch>
        </p:blipFill>
        <p:spPr bwMode="auto">
          <a:xfrm>
            <a:off x="0" y="1710267"/>
            <a:ext cx="5317067" cy="4072467"/>
          </a:xfrm>
          <a:prstGeom prst="rect">
            <a:avLst/>
          </a:prstGeom>
          <a:noFill/>
          <a:ln w="9525">
            <a:noFill/>
            <a:miter lim="800000"/>
            <a:headEnd/>
            <a:tailEnd/>
          </a:ln>
        </p:spPr>
      </p:pic>
      <p:sp>
        <p:nvSpPr>
          <p:cNvPr id="17" name="TextBox 16"/>
          <p:cNvSpPr txBox="1"/>
          <p:nvPr/>
        </p:nvSpPr>
        <p:spPr>
          <a:xfrm>
            <a:off x="4995334" y="1921933"/>
            <a:ext cx="442750" cy="400110"/>
          </a:xfrm>
          <a:prstGeom prst="rect">
            <a:avLst/>
          </a:prstGeom>
          <a:noFill/>
        </p:spPr>
        <p:txBody>
          <a:bodyPr wrap="none" rtlCol="0">
            <a:spAutoFit/>
          </a:bodyPr>
          <a:lstStyle/>
          <a:p>
            <a:r>
              <a:rPr lang="en-US" sz="2000" dirty="0" smtClean="0">
                <a:latin typeface="Comic Sans MS" pitchFamily="66" charset="0"/>
              </a:rPr>
              <a:t>Al</a:t>
            </a:r>
            <a:endParaRPr lang="ru-RU" sz="2000" dirty="0">
              <a:latin typeface="Comic Sans MS" pitchFamily="66" charset="0"/>
            </a:endParaRPr>
          </a:p>
        </p:txBody>
      </p:sp>
      <p:sp>
        <p:nvSpPr>
          <p:cNvPr id="18" name="TextBox 17"/>
          <p:cNvSpPr txBox="1"/>
          <p:nvPr/>
        </p:nvSpPr>
        <p:spPr>
          <a:xfrm>
            <a:off x="5020734" y="3598333"/>
            <a:ext cx="558166" cy="400110"/>
          </a:xfrm>
          <a:prstGeom prst="rect">
            <a:avLst/>
          </a:prstGeom>
          <a:noFill/>
        </p:spPr>
        <p:txBody>
          <a:bodyPr wrap="none" rtlCol="0">
            <a:spAutoFit/>
          </a:bodyPr>
          <a:lstStyle/>
          <a:p>
            <a:r>
              <a:rPr lang="en-US" sz="2000" dirty="0" smtClean="0">
                <a:latin typeface="Comic Sans MS" pitchFamily="66" charset="0"/>
              </a:rPr>
              <a:t> Fe</a:t>
            </a:r>
            <a:endParaRPr lang="ru-RU" sz="2000" dirty="0">
              <a:latin typeface="Comic Sans MS" pitchFamily="66" charset="0"/>
            </a:endParaRPr>
          </a:p>
        </p:txBody>
      </p:sp>
      <p:sp>
        <p:nvSpPr>
          <p:cNvPr id="19" name="TextBox 18"/>
          <p:cNvSpPr txBox="1"/>
          <p:nvPr/>
        </p:nvSpPr>
        <p:spPr>
          <a:xfrm>
            <a:off x="5122333" y="3996266"/>
            <a:ext cx="471604" cy="400110"/>
          </a:xfrm>
          <a:prstGeom prst="rect">
            <a:avLst/>
          </a:prstGeom>
          <a:noFill/>
        </p:spPr>
        <p:txBody>
          <a:bodyPr wrap="none" rtlCol="0">
            <a:spAutoFit/>
          </a:bodyPr>
          <a:lstStyle/>
          <a:p>
            <a:r>
              <a:rPr lang="en-US" sz="2000" dirty="0" smtClean="0">
                <a:latin typeface="Comic Sans MS" pitchFamily="66" charset="0"/>
              </a:rPr>
              <a:t>Cu</a:t>
            </a:r>
            <a:endParaRPr lang="ru-RU" sz="2000" dirty="0">
              <a:latin typeface="Comic Sans MS" pitchFamily="66" charset="0"/>
            </a:endParaRPr>
          </a:p>
        </p:txBody>
      </p:sp>
      <p:sp>
        <p:nvSpPr>
          <p:cNvPr id="20" name="TextBox 19"/>
          <p:cNvSpPr txBox="1"/>
          <p:nvPr/>
        </p:nvSpPr>
        <p:spPr>
          <a:xfrm>
            <a:off x="5156200" y="4411133"/>
            <a:ext cx="450764" cy="400110"/>
          </a:xfrm>
          <a:prstGeom prst="rect">
            <a:avLst/>
          </a:prstGeom>
          <a:noFill/>
        </p:spPr>
        <p:txBody>
          <a:bodyPr wrap="none" rtlCol="0">
            <a:spAutoFit/>
          </a:bodyPr>
          <a:lstStyle/>
          <a:p>
            <a:r>
              <a:rPr lang="en-US" sz="2000" dirty="0" smtClean="0">
                <a:latin typeface="Comic Sans MS" pitchFamily="66" charset="0"/>
              </a:rPr>
              <a:t>W</a:t>
            </a:r>
            <a:endParaRPr lang="ru-RU" sz="2000" dirty="0">
              <a:latin typeface="Comic Sans MS" pitchFamily="66" charset="0"/>
            </a:endParaRPr>
          </a:p>
        </p:txBody>
      </p:sp>
      <p:sp>
        <p:nvSpPr>
          <p:cNvPr id="15" name="TextBox 14"/>
          <p:cNvSpPr txBox="1"/>
          <p:nvPr/>
        </p:nvSpPr>
        <p:spPr>
          <a:xfrm>
            <a:off x="270932" y="1075268"/>
            <a:ext cx="6173485" cy="1046440"/>
          </a:xfrm>
          <a:prstGeom prst="rect">
            <a:avLst/>
          </a:prstGeom>
          <a:noFill/>
        </p:spPr>
        <p:txBody>
          <a:bodyPr wrap="none" rtlCol="0">
            <a:spAutoFit/>
          </a:bodyPr>
          <a:lstStyle/>
          <a:p>
            <a:r>
              <a:rPr lang="en-US" sz="2400" dirty="0" smtClean="0">
                <a:latin typeface="Comic Sans MS" pitchFamily="66" charset="0"/>
              </a:rPr>
              <a:t>Stopping Energy range, H(cm), Ek(MeV/u)</a:t>
            </a:r>
            <a:endParaRPr lang="ru-RU" sz="2400" dirty="0" smtClean="0">
              <a:latin typeface="Comic Sans MS" pitchFamily="66" charset="0"/>
            </a:endParaRPr>
          </a:p>
          <a:p>
            <a:r>
              <a:rPr lang="en-US" sz="2000" dirty="0" smtClean="0">
                <a:latin typeface="Comic Sans MS" pitchFamily="66" charset="0"/>
              </a:rPr>
              <a:t> </a:t>
            </a:r>
            <a:endParaRPr lang="ru-RU" sz="2000" dirty="0" smtClean="0">
              <a:latin typeface="Comic Sans MS" pitchFamily="66" charset="0"/>
            </a:endParaRPr>
          </a:p>
          <a:p>
            <a:endParaRPr lang="ru-RU" dirty="0"/>
          </a:p>
        </p:txBody>
      </p:sp>
      <p:sp>
        <p:nvSpPr>
          <p:cNvPr id="21" name="Rectangle 56"/>
          <p:cNvSpPr>
            <a:spLocks/>
          </p:cNvSpPr>
          <p:nvPr/>
        </p:nvSpPr>
        <p:spPr bwMode="auto">
          <a:xfrm>
            <a:off x="5865054" y="2509452"/>
            <a:ext cx="2643945" cy="1071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l" eaLnBrk="1" hangingPunct="1">
              <a:spcBef>
                <a:spcPts val="1200"/>
              </a:spcBef>
            </a:pPr>
            <a:r>
              <a:rPr lang="ru-RU" altLang="en-US" sz="2000" dirty="0" smtClean="0">
                <a:solidFill>
                  <a:srgbClr val="0000FF"/>
                </a:solidFill>
                <a:latin typeface="Helvetica" panose="020B0604020202020204" pitchFamily="34" charset="0"/>
                <a:ea typeface="MS PGothic" panose="020B0600070205080204" pitchFamily="34" charset="-128"/>
                <a:sym typeface="Helvetica" panose="020B0604020202020204" pitchFamily="34" charset="0"/>
              </a:rPr>
              <a:t> </a:t>
            </a:r>
            <a:r>
              <a:rPr lang="en-US" altLang="en-US" sz="2000" dirty="0" smtClean="0">
                <a:solidFill>
                  <a:srgbClr val="0000FF"/>
                </a:solidFill>
                <a:latin typeface="Comic Sans MS" pitchFamily="66" charset="0"/>
                <a:ea typeface="MS PGothic" panose="020B0600070205080204" pitchFamily="34" charset="-128"/>
                <a:sym typeface="Helvetica" panose="020B0604020202020204" pitchFamily="34" charset="0"/>
              </a:rPr>
              <a:t>Movable collimators</a:t>
            </a:r>
            <a:r>
              <a:rPr lang="ru-RU" altLang="en-US" sz="2000" dirty="0" smtClean="0">
                <a:solidFill>
                  <a:srgbClr val="0000FF"/>
                </a:solidFill>
                <a:latin typeface="Helvetica" panose="020B0604020202020204" pitchFamily="34" charset="0"/>
                <a:ea typeface="MS PGothic" panose="020B0600070205080204" pitchFamily="34" charset="-128"/>
                <a:sym typeface="Helvetica" panose="020B0604020202020204" pitchFamily="34" charset="0"/>
              </a:rPr>
              <a:t>:</a:t>
            </a:r>
            <a:endParaRPr lang="en-US" altLang="en-US" sz="2000" dirty="0" smtClean="0">
              <a:solidFill>
                <a:srgbClr val="0000FF"/>
              </a:solidFill>
              <a:latin typeface="Helvetica" panose="020B0604020202020204" pitchFamily="34" charset="0"/>
              <a:ea typeface="MS PGothic" panose="020B0600070205080204" pitchFamily="34" charset="-128"/>
              <a:sym typeface="Helvetica" panose="020B0604020202020204" pitchFamily="34" charset="0"/>
            </a:endParaRPr>
          </a:p>
          <a:p>
            <a:pPr algn="l" eaLnBrk="1" hangingPunct="1">
              <a:spcBef>
                <a:spcPts val="1200"/>
              </a:spcBef>
            </a:pPr>
            <a:r>
              <a:rPr lang="en-US" altLang="en-US" sz="2000" dirty="0" smtClean="0">
                <a:solidFill>
                  <a:srgbClr val="0000FF"/>
                </a:solidFill>
                <a:latin typeface="Comic Sans MS" pitchFamily="66" charset="0"/>
                <a:ea typeface="MS PGothic" panose="020B0600070205080204" pitchFamily="34" charset="-128"/>
                <a:sym typeface="Helvetica" panose="020B0604020202020204" pitchFamily="34" charset="0"/>
              </a:rPr>
              <a:t>Longitudinal length 7cm W</a:t>
            </a:r>
            <a:endParaRPr lang="en-US" altLang="en-US" sz="2000" dirty="0">
              <a:solidFill>
                <a:srgbClr val="0000FF"/>
              </a:solidFill>
              <a:latin typeface="Comic Sans MS" pitchFamily="66" charset="0"/>
              <a:ea typeface="MS PGothic" panose="020B0600070205080204" pitchFamily="34" charset="-128"/>
              <a:sym typeface="Helvetica" panose="020B0604020202020204" pitchFamily="34" charset="0"/>
            </a:endParaRPr>
          </a:p>
        </p:txBody>
      </p:sp>
      <p:sp>
        <p:nvSpPr>
          <p:cNvPr id="23" name="Номер слайда 22"/>
          <p:cNvSpPr>
            <a:spLocks noGrp="1"/>
          </p:cNvSpPr>
          <p:nvPr>
            <p:ph type="sldNum" sz="quarter" idx="12"/>
          </p:nvPr>
        </p:nvSpPr>
        <p:spPr/>
        <p:txBody>
          <a:bodyPr/>
          <a:lstStyle/>
          <a:p>
            <a:fld id="{3CC379DF-C391-43B0-B124-C50AA8C8FCB0}" type="slidenum">
              <a:rPr lang="ru-RU" smtClean="0"/>
              <a:pPr/>
              <a:t>21</a:t>
            </a:fld>
            <a:endParaRPr lang="ru-RU" dirty="0"/>
          </a:p>
        </p:txBody>
      </p:sp>
    </p:spTree>
  </p:cSld>
  <p:clrMapOvr>
    <a:masterClrMapping/>
  </p:clrMapOvr>
  <p:transition advTm="2859"/>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srcRect/>
          <a:stretch>
            <a:fillRect/>
          </a:stretch>
        </p:blipFill>
        <p:spPr bwMode="auto">
          <a:xfrm>
            <a:off x="1923690" y="1087467"/>
            <a:ext cx="5263801" cy="238487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a:off x="1935281" y="3870741"/>
            <a:ext cx="5360384" cy="2422017"/>
          </a:xfrm>
          <a:prstGeom prst="rect">
            <a:avLst/>
          </a:prstGeom>
          <a:noFill/>
          <a:ln w="9525">
            <a:noFill/>
            <a:miter lim="800000"/>
            <a:headEnd/>
            <a:tailEnd/>
          </a:ln>
        </p:spPr>
      </p:pic>
      <p:pic>
        <p:nvPicPr>
          <p:cNvPr id="117766" name="Picture 9" descr="NICA_header_bl-wh.tif"/>
          <p:cNvPicPr>
            <a:picLocks noChangeAspect="1"/>
          </p:cNvPicPr>
          <p:nvPr/>
        </p:nvPicPr>
        <p:blipFill>
          <a:blip r:embed="rId4"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Betatron Collimation X/Y</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21" name="TextBox 20"/>
          <p:cNvSpPr txBox="1"/>
          <p:nvPr/>
        </p:nvSpPr>
        <p:spPr>
          <a:xfrm>
            <a:off x="163901" y="1121434"/>
            <a:ext cx="1273105" cy="461665"/>
          </a:xfrm>
          <a:prstGeom prst="rect">
            <a:avLst/>
          </a:prstGeom>
          <a:noFill/>
        </p:spPr>
        <p:txBody>
          <a:bodyPr wrap="none" rtlCol="0">
            <a:spAutoFit/>
          </a:bodyPr>
          <a:lstStyle/>
          <a:p>
            <a:r>
              <a:rPr lang="en-US" sz="2400" dirty="0" smtClean="0">
                <a:solidFill>
                  <a:srgbClr val="FF0000"/>
                </a:solidFill>
                <a:latin typeface="Comic Sans MS" pitchFamily="66" charset="0"/>
              </a:rPr>
              <a:t>X-plane</a:t>
            </a:r>
            <a:endParaRPr lang="ru-RU" sz="2400" dirty="0">
              <a:solidFill>
                <a:srgbClr val="FF0000"/>
              </a:solidFill>
              <a:latin typeface="Comic Sans MS" pitchFamily="66" charset="0"/>
            </a:endParaRPr>
          </a:p>
        </p:txBody>
      </p:sp>
      <p:sp>
        <p:nvSpPr>
          <p:cNvPr id="22" name="TextBox 21"/>
          <p:cNvSpPr txBox="1"/>
          <p:nvPr/>
        </p:nvSpPr>
        <p:spPr>
          <a:xfrm>
            <a:off x="1984075" y="3571335"/>
            <a:ext cx="1885453" cy="492443"/>
          </a:xfrm>
          <a:prstGeom prst="rect">
            <a:avLst/>
          </a:prstGeom>
          <a:noFill/>
        </p:spPr>
        <p:txBody>
          <a:bodyPr wrap="none" rtlCol="0">
            <a:spAutoFit/>
          </a:bodyPr>
          <a:lstStyle/>
          <a:p>
            <a:r>
              <a:rPr lang="en-US" sz="1200" dirty="0" smtClean="0">
                <a:latin typeface="Comic Sans MS" pitchFamily="66" charset="0"/>
              </a:rPr>
              <a:t>ScrX2  ColX21  ColX22</a:t>
            </a:r>
            <a:endParaRPr lang="ru-RU" sz="1200" dirty="0" smtClean="0">
              <a:latin typeface="Comic Sans MS" pitchFamily="66" charset="0"/>
            </a:endParaRPr>
          </a:p>
          <a:p>
            <a:r>
              <a:rPr lang="en-US" sz="1400" dirty="0" smtClean="0">
                <a:latin typeface="Comic Sans MS" pitchFamily="66" charset="0"/>
              </a:rPr>
              <a:t>     </a:t>
            </a:r>
            <a:r>
              <a:rPr lang="en-US" sz="1400" dirty="0" smtClean="0">
                <a:latin typeface="Comic Sans MS" pitchFamily="66" charset="0"/>
                <a:sym typeface="Symbol"/>
              </a:rPr>
              <a:t></a:t>
            </a:r>
            <a:r>
              <a:rPr lang="en-US" sz="1400" dirty="0" smtClean="0">
                <a:latin typeface="Comic Sans MS" pitchFamily="66" charset="0"/>
              </a:rPr>
              <a:t>     </a:t>
            </a:r>
            <a:r>
              <a:rPr lang="en-US" sz="1400" dirty="0" smtClean="0">
                <a:latin typeface="Comic Sans MS" pitchFamily="66" charset="0"/>
                <a:sym typeface="Symbol"/>
              </a:rPr>
              <a:t></a:t>
            </a:r>
            <a:r>
              <a:rPr lang="en-US" sz="1400" dirty="0" smtClean="0">
                <a:latin typeface="Comic Sans MS" pitchFamily="66" charset="0"/>
              </a:rPr>
              <a:t>   </a:t>
            </a:r>
            <a:r>
              <a:rPr lang="en-US" sz="1400" dirty="0" smtClean="0">
                <a:latin typeface="Comic Sans MS" pitchFamily="66" charset="0"/>
                <a:sym typeface="Symbol"/>
              </a:rPr>
              <a:t></a:t>
            </a:r>
            <a:endParaRPr lang="ru-RU" sz="1400" dirty="0">
              <a:latin typeface="Comic Sans MS" pitchFamily="66" charset="0"/>
            </a:endParaRPr>
          </a:p>
        </p:txBody>
      </p:sp>
      <p:sp>
        <p:nvSpPr>
          <p:cNvPr id="23" name="TextBox 22"/>
          <p:cNvSpPr txBox="1"/>
          <p:nvPr/>
        </p:nvSpPr>
        <p:spPr>
          <a:xfrm>
            <a:off x="2041585" y="773501"/>
            <a:ext cx="1808508" cy="492443"/>
          </a:xfrm>
          <a:prstGeom prst="rect">
            <a:avLst/>
          </a:prstGeom>
          <a:noFill/>
        </p:spPr>
        <p:txBody>
          <a:bodyPr wrap="none" rtlCol="0">
            <a:spAutoFit/>
          </a:bodyPr>
          <a:lstStyle/>
          <a:p>
            <a:r>
              <a:rPr lang="en-US" sz="1200" dirty="0" smtClean="0">
                <a:latin typeface="Comic Sans MS" pitchFamily="66" charset="0"/>
              </a:rPr>
              <a:t>ScrX1   ColX11  ColX12</a:t>
            </a:r>
            <a:endParaRPr lang="ru-RU" sz="1200" dirty="0" smtClean="0">
              <a:latin typeface="Comic Sans MS" pitchFamily="66" charset="0"/>
            </a:endParaRPr>
          </a:p>
          <a:p>
            <a:r>
              <a:rPr lang="en-US" sz="1400" dirty="0" smtClean="0">
                <a:latin typeface="Comic Sans MS" pitchFamily="66" charset="0"/>
              </a:rPr>
              <a:t>     </a:t>
            </a:r>
            <a:r>
              <a:rPr lang="en-US" sz="1400" dirty="0" smtClean="0">
                <a:latin typeface="Comic Sans MS" pitchFamily="66" charset="0"/>
                <a:sym typeface="Symbol"/>
              </a:rPr>
              <a:t></a:t>
            </a:r>
            <a:r>
              <a:rPr lang="en-US" sz="1400" dirty="0" smtClean="0">
                <a:latin typeface="Comic Sans MS" pitchFamily="66" charset="0"/>
              </a:rPr>
              <a:t>     </a:t>
            </a:r>
            <a:r>
              <a:rPr lang="en-US" sz="1400" dirty="0" smtClean="0">
                <a:latin typeface="Comic Sans MS" pitchFamily="66" charset="0"/>
                <a:sym typeface="Symbol"/>
              </a:rPr>
              <a:t></a:t>
            </a:r>
            <a:r>
              <a:rPr lang="en-US" sz="1400" dirty="0" smtClean="0">
                <a:latin typeface="Comic Sans MS" pitchFamily="66" charset="0"/>
              </a:rPr>
              <a:t>   </a:t>
            </a:r>
            <a:r>
              <a:rPr lang="en-US" sz="1400" dirty="0" smtClean="0">
                <a:latin typeface="Comic Sans MS" pitchFamily="66" charset="0"/>
                <a:sym typeface="Symbol"/>
              </a:rPr>
              <a:t></a:t>
            </a:r>
            <a:endParaRPr lang="ru-RU" sz="1400" dirty="0">
              <a:latin typeface="Comic Sans MS" pitchFamily="66" charset="0"/>
            </a:endParaRPr>
          </a:p>
        </p:txBody>
      </p:sp>
      <p:sp>
        <p:nvSpPr>
          <p:cNvPr id="24" name="TextBox 23"/>
          <p:cNvSpPr txBox="1"/>
          <p:nvPr/>
        </p:nvSpPr>
        <p:spPr>
          <a:xfrm>
            <a:off x="1744133" y="6231467"/>
            <a:ext cx="6293711" cy="369332"/>
          </a:xfrm>
          <a:prstGeom prst="rect">
            <a:avLst/>
          </a:prstGeom>
          <a:noFill/>
        </p:spPr>
        <p:txBody>
          <a:bodyPr wrap="none" rtlCol="0">
            <a:spAutoFit/>
          </a:bodyPr>
          <a:lstStyle/>
          <a:p>
            <a:r>
              <a:rPr lang="ru-RU" dirty="0" smtClean="0">
                <a:latin typeface="Comic Sans MS" pitchFamily="66" charset="0"/>
              </a:rPr>
              <a:t>Δμ</a:t>
            </a:r>
            <a:r>
              <a:rPr lang="en-US" baseline="-25000" dirty="0" smtClean="0">
                <a:latin typeface="Comic Sans MS" pitchFamily="66" charset="0"/>
              </a:rPr>
              <a:t>X,1</a:t>
            </a:r>
            <a:r>
              <a:rPr lang="en-US" dirty="0" smtClean="0">
                <a:latin typeface="Comic Sans MS" pitchFamily="66" charset="0"/>
              </a:rPr>
              <a:t>(Scrap-CollimX1)=2.88,  </a:t>
            </a:r>
            <a:r>
              <a:rPr lang="ru-RU" dirty="0" smtClean="0">
                <a:latin typeface="Comic Sans MS" pitchFamily="66" charset="0"/>
              </a:rPr>
              <a:t>Δμ</a:t>
            </a:r>
            <a:r>
              <a:rPr lang="en-US" baseline="-25000" dirty="0" smtClean="0">
                <a:latin typeface="Comic Sans MS" pitchFamily="66" charset="0"/>
              </a:rPr>
              <a:t>X,2</a:t>
            </a:r>
            <a:r>
              <a:rPr lang="en-US" dirty="0" smtClean="0">
                <a:latin typeface="Comic Sans MS" pitchFamily="66" charset="0"/>
              </a:rPr>
              <a:t>(Scrap-CollimX2)=3.40</a:t>
            </a:r>
            <a:endParaRPr lang="ru-RU" dirty="0">
              <a:latin typeface="Comic Sans MS" pitchFamily="66" charset="0"/>
            </a:endParaRPr>
          </a:p>
        </p:txBody>
      </p:sp>
      <p:sp>
        <p:nvSpPr>
          <p:cNvPr id="25" name="TextBox 24"/>
          <p:cNvSpPr txBox="1"/>
          <p:nvPr/>
        </p:nvSpPr>
        <p:spPr>
          <a:xfrm>
            <a:off x="584200" y="2142067"/>
            <a:ext cx="1077539" cy="369332"/>
          </a:xfrm>
          <a:prstGeom prst="rect">
            <a:avLst/>
          </a:prstGeom>
          <a:noFill/>
        </p:spPr>
        <p:txBody>
          <a:bodyPr wrap="none" rtlCol="0">
            <a:spAutoFit/>
          </a:bodyPr>
          <a:lstStyle/>
          <a:p>
            <a:r>
              <a:rPr lang="en-US" dirty="0" smtClean="0">
                <a:latin typeface="Comic Sans MS" pitchFamily="66" charset="0"/>
              </a:rPr>
              <a:t>Xscr1(+)</a:t>
            </a:r>
            <a:endParaRPr lang="ru-RU" dirty="0">
              <a:latin typeface="Comic Sans MS" pitchFamily="66" charset="0"/>
            </a:endParaRPr>
          </a:p>
        </p:txBody>
      </p:sp>
      <p:sp>
        <p:nvSpPr>
          <p:cNvPr id="26" name="Прямоугольник 25"/>
          <p:cNvSpPr/>
          <p:nvPr/>
        </p:nvSpPr>
        <p:spPr>
          <a:xfrm>
            <a:off x="669953" y="4641334"/>
            <a:ext cx="1099981" cy="369332"/>
          </a:xfrm>
          <a:prstGeom prst="rect">
            <a:avLst/>
          </a:prstGeom>
        </p:spPr>
        <p:txBody>
          <a:bodyPr wrap="none">
            <a:spAutoFit/>
          </a:bodyPr>
          <a:lstStyle/>
          <a:p>
            <a:r>
              <a:rPr lang="en-US" dirty="0" smtClean="0">
                <a:latin typeface="Comic Sans MS" pitchFamily="66" charset="0"/>
              </a:rPr>
              <a:t>Xscr2(-)</a:t>
            </a:r>
            <a:endParaRPr lang="ru-RU" dirty="0">
              <a:latin typeface="Comic Sans MS" pitchFamily="66" charset="0"/>
            </a:endParaRPr>
          </a:p>
        </p:txBody>
      </p:sp>
      <p:sp>
        <p:nvSpPr>
          <p:cNvPr id="27" name="TextBox 26"/>
          <p:cNvSpPr txBox="1"/>
          <p:nvPr/>
        </p:nvSpPr>
        <p:spPr>
          <a:xfrm>
            <a:off x="7391400" y="3335867"/>
            <a:ext cx="1805302" cy="646331"/>
          </a:xfrm>
          <a:prstGeom prst="rect">
            <a:avLst/>
          </a:prstGeom>
          <a:noFill/>
        </p:spPr>
        <p:txBody>
          <a:bodyPr wrap="none" rtlCol="0">
            <a:spAutoFit/>
          </a:bodyPr>
          <a:lstStyle/>
          <a:p>
            <a:r>
              <a:rPr lang="en-US" dirty="0" smtClean="0">
                <a:latin typeface="Comic Sans MS" pitchFamily="66" charset="0"/>
              </a:rPr>
              <a:t>2x2 Secondary</a:t>
            </a:r>
          </a:p>
          <a:p>
            <a:r>
              <a:rPr lang="en-US" dirty="0" smtClean="0">
                <a:latin typeface="Comic Sans MS" pitchFamily="66" charset="0"/>
              </a:rPr>
              <a:t>X-collimators</a:t>
            </a:r>
            <a:endParaRPr lang="ru-RU" dirty="0">
              <a:latin typeface="Comic Sans MS" pitchFamily="66" charset="0"/>
            </a:endParaRPr>
          </a:p>
        </p:txBody>
      </p:sp>
      <p:sp>
        <p:nvSpPr>
          <p:cNvPr id="28" name="TextBox 27"/>
          <p:cNvSpPr txBox="1"/>
          <p:nvPr/>
        </p:nvSpPr>
        <p:spPr>
          <a:xfrm>
            <a:off x="7416800" y="1413933"/>
            <a:ext cx="1524776" cy="923330"/>
          </a:xfrm>
          <a:prstGeom prst="rect">
            <a:avLst/>
          </a:prstGeom>
          <a:noFill/>
        </p:spPr>
        <p:txBody>
          <a:bodyPr wrap="none" rtlCol="0">
            <a:spAutoFit/>
          </a:bodyPr>
          <a:lstStyle/>
          <a:p>
            <a:r>
              <a:rPr lang="en-US" dirty="0" smtClean="0">
                <a:latin typeface="Comic Sans MS" pitchFamily="66" charset="0"/>
              </a:rPr>
              <a:t>A </a:t>
            </a:r>
            <a:r>
              <a:rPr lang="en-US" baseline="-25000" dirty="0" err="1" smtClean="0">
                <a:latin typeface="Comic Sans MS" pitchFamily="66" charset="0"/>
              </a:rPr>
              <a:t>X,Col</a:t>
            </a:r>
            <a:r>
              <a:rPr lang="en-US" dirty="0" smtClean="0">
                <a:latin typeface="Comic Sans MS" pitchFamily="66" charset="0"/>
              </a:rPr>
              <a:t>=7</a:t>
            </a:r>
            <a:r>
              <a:rPr lang="el-GR" dirty="0" smtClean="0">
                <a:latin typeface="Comic Sans MS" pitchFamily="66" charset="0"/>
              </a:rPr>
              <a:t>σ</a:t>
            </a:r>
            <a:r>
              <a:rPr lang="en-US" baseline="-25000" dirty="0" smtClean="0">
                <a:latin typeface="Comic Sans MS" pitchFamily="66" charset="0"/>
              </a:rPr>
              <a:t>X</a:t>
            </a:r>
          </a:p>
          <a:p>
            <a:r>
              <a:rPr lang="en-US" dirty="0" smtClean="0">
                <a:latin typeface="Comic Sans MS" pitchFamily="66" charset="0"/>
              </a:rPr>
              <a:t>A </a:t>
            </a:r>
            <a:r>
              <a:rPr lang="en-US" baseline="-25000" dirty="0" err="1" smtClean="0">
                <a:latin typeface="Comic Sans MS" pitchFamily="66" charset="0"/>
              </a:rPr>
              <a:t>X,Scr</a:t>
            </a:r>
            <a:r>
              <a:rPr lang="en-US" dirty="0" smtClean="0">
                <a:latin typeface="Comic Sans MS" pitchFamily="66" charset="0"/>
              </a:rPr>
              <a:t>=5.5</a:t>
            </a:r>
            <a:r>
              <a:rPr lang="el-GR" dirty="0" smtClean="0">
                <a:latin typeface="Comic Sans MS" pitchFamily="66" charset="0"/>
              </a:rPr>
              <a:t>σ</a:t>
            </a:r>
            <a:r>
              <a:rPr lang="en-US" baseline="-25000" dirty="0" smtClean="0">
                <a:latin typeface="Comic Sans MS" pitchFamily="66" charset="0"/>
              </a:rPr>
              <a:t>X</a:t>
            </a:r>
          </a:p>
          <a:p>
            <a:r>
              <a:rPr lang="en-US" dirty="0" smtClean="0">
                <a:latin typeface="Comic Sans MS" pitchFamily="66" charset="0"/>
              </a:rPr>
              <a:t>A </a:t>
            </a:r>
            <a:r>
              <a:rPr lang="en-US" baseline="-25000" dirty="0" err="1" smtClean="0">
                <a:latin typeface="Comic Sans MS" pitchFamily="66" charset="0"/>
              </a:rPr>
              <a:t>X,Acc</a:t>
            </a:r>
            <a:r>
              <a:rPr lang="en-US" dirty="0" smtClean="0">
                <a:latin typeface="Comic Sans MS" pitchFamily="66" charset="0"/>
              </a:rPr>
              <a:t>=6</a:t>
            </a:r>
            <a:r>
              <a:rPr lang="el-GR" dirty="0" smtClean="0">
                <a:latin typeface="Comic Sans MS" pitchFamily="66" charset="0"/>
              </a:rPr>
              <a:t>σ</a:t>
            </a:r>
            <a:r>
              <a:rPr lang="en-US" baseline="-25000" dirty="0" smtClean="0">
                <a:latin typeface="Comic Sans MS" pitchFamily="66" charset="0"/>
              </a:rPr>
              <a:t>X</a:t>
            </a:r>
          </a:p>
        </p:txBody>
      </p:sp>
      <p:sp>
        <p:nvSpPr>
          <p:cNvPr id="30" name="Номер слайда 29"/>
          <p:cNvSpPr>
            <a:spLocks noGrp="1"/>
          </p:cNvSpPr>
          <p:nvPr>
            <p:ph type="sldNum" sz="quarter" idx="12"/>
          </p:nvPr>
        </p:nvSpPr>
        <p:spPr/>
        <p:txBody>
          <a:bodyPr/>
          <a:lstStyle/>
          <a:p>
            <a:fld id="{3CC379DF-C391-43B0-B124-C50AA8C8FCB0}" type="slidenum">
              <a:rPr lang="ru-RU" smtClean="0"/>
              <a:pPr/>
              <a:t>22</a:t>
            </a:fld>
            <a:endParaRPr lang="ru-RU" dirty="0"/>
          </a:p>
        </p:txBody>
      </p:sp>
    </p:spTree>
  </p:cSld>
  <p:clrMapOvr>
    <a:masterClrMapping/>
  </p:clrMapOvr>
  <p:transition advTm="285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040466" y="1141413"/>
            <a:ext cx="5237798" cy="2299430"/>
          </a:xfrm>
          <a:prstGeom prst="rect">
            <a:avLst/>
          </a:prstGeom>
          <a:noFill/>
          <a:ln w="9525">
            <a:noFill/>
            <a:miter lim="800000"/>
            <a:headEnd/>
            <a:tailEnd/>
          </a:ln>
        </p:spPr>
      </p:pic>
      <p:pic>
        <p:nvPicPr>
          <p:cNvPr id="117766" name="Picture 9" descr="NICA_header_bl-wh.tif"/>
          <p:cNvPicPr>
            <a:picLocks noChangeAspect="1"/>
          </p:cNvPicPr>
          <p:nvPr/>
        </p:nvPicPr>
        <p:blipFill>
          <a:blip r:embed="rId3"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smtClean="0">
                <a:solidFill>
                  <a:srgbClr val="0000CC"/>
                </a:solidFill>
                <a:latin typeface="Comic Sans MS" pitchFamily="66" charset="0"/>
                <a:ea typeface="+mj-ea"/>
                <a:cs typeface="+mj-cs"/>
              </a:rPr>
              <a:t>Betatron Collimation X/Y</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21" name="TextBox 20"/>
          <p:cNvSpPr txBox="1"/>
          <p:nvPr/>
        </p:nvSpPr>
        <p:spPr>
          <a:xfrm>
            <a:off x="163901" y="1121434"/>
            <a:ext cx="1245854" cy="461665"/>
          </a:xfrm>
          <a:prstGeom prst="rect">
            <a:avLst/>
          </a:prstGeom>
          <a:noFill/>
        </p:spPr>
        <p:txBody>
          <a:bodyPr wrap="none" rtlCol="0">
            <a:spAutoFit/>
          </a:bodyPr>
          <a:lstStyle/>
          <a:p>
            <a:r>
              <a:rPr lang="en-US" sz="2400" smtClean="0">
                <a:solidFill>
                  <a:srgbClr val="FF0000"/>
                </a:solidFill>
                <a:latin typeface="Comic Sans MS" pitchFamily="66" charset="0"/>
              </a:rPr>
              <a:t>Y-plane</a:t>
            </a:r>
            <a:endParaRPr lang="ru-RU" sz="2400">
              <a:solidFill>
                <a:srgbClr val="FF0000"/>
              </a:solidFill>
              <a:latin typeface="Comic Sans MS" pitchFamily="66" charset="0"/>
            </a:endParaRPr>
          </a:p>
        </p:txBody>
      </p:sp>
      <p:sp>
        <p:nvSpPr>
          <p:cNvPr id="22" name="TextBox 21"/>
          <p:cNvSpPr txBox="1"/>
          <p:nvPr/>
        </p:nvSpPr>
        <p:spPr>
          <a:xfrm>
            <a:off x="2017941" y="3427402"/>
            <a:ext cx="1846980" cy="492443"/>
          </a:xfrm>
          <a:prstGeom prst="rect">
            <a:avLst/>
          </a:prstGeom>
          <a:noFill/>
        </p:spPr>
        <p:txBody>
          <a:bodyPr wrap="none" rtlCol="0">
            <a:spAutoFit/>
          </a:bodyPr>
          <a:lstStyle/>
          <a:p>
            <a:r>
              <a:rPr lang="en-US" sz="1200" smtClean="0">
                <a:latin typeface="Comic Sans MS" pitchFamily="66" charset="0"/>
              </a:rPr>
              <a:t>ScrY2  ColY21  ColY22</a:t>
            </a:r>
            <a:endParaRPr lang="ru-RU" sz="1200" smtClean="0">
              <a:latin typeface="Comic Sans MS" pitchFamily="66" charset="0"/>
            </a:endParaRPr>
          </a:p>
          <a:p>
            <a:r>
              <a:rPr lang="en-US" sz="1400" smtClean="0">
                <a:latin typeface="Comic Sans MS" pitchFamily="66" charset="0"/>
              </a:rPr>
              <a:t>     </a:t>
            </a:r>
            <a:r>
              <a:rPr lang="en-US" sz="1400" smtClean="0">
                <a:latin typeface="Comic Sans MS" pitchFamily="66" charset="0"/>
                <a:sym typeface="Symbol"/>
              </a:rPr>
              <a:t></a:t>
            </a:r>
            <a:r>
              <a:rPr lang="en-US" sz="1400" smtClean="0">
                <a:latin typeface="Comic Sans MS" pitchFamily="66" charset="0"/>
              </a:rPr>
              <a:t>     </a:t>
            </a:r>
            <a:r>
              <a:rPr lang="en-US" sz="1400" smtClean="0">
                <a:latin typeface="Comic Sans MS" pitchFamily="66" charset="0"/>
                <a:sym typeface="Symbol"/>
              </a:rPr>
              <a:t></a:t>
            </a:r>
            <a:r>
              <a:rPr lang="en-US" sz="1400" smtClean="0">
                <a:latin typeface="Comic Sans MS" pitchFamily="66" charset="0"/>
              </a:rPr>
              <a:t>       </a:t>
            </a:r>
            <a:r>
              <a:rPr lang="en-US" sz="1400" smtClean="0">
                <a:latin typeface="Comic Sans MS" pitchFamily="66" charset="0"/>
                <a:sym typeface="Symbol"/>
              </a:rPr>
              <a:t></a:t>
            </a:r>
            <a:endParaRPr lang="ru-RU" sz="1400">
              <a:latin typeface="Comic Sans MS" pitchFamily="66" charset="0"/>
            </a:endParaRPr>
          </a:p>
        </p:txBody>
      </p:sp>
      <p:sp>
        <p:nvSpPr>
          <p:cNvPr id="23" name="TextBox 22"/>
          <p:cNvSpPr txBox="1"/>
          <p:nvPr/>
        </p:nvSpPr>
        <p:spPr>
          <a:xfrm>
            <a:off x="2041585" y="773501"/>
            <a:ext cx="1770036" cy="492443"/>
          </a:xfrm>
          <a:prstGeom prst="rect">
            <a:avLst/>
          </a:prstGeom>
          <a:noFill/>
        </p:spPr>
        <p:txBody>
          <a:bodyPr wrap="none" rtlCol="0">
            <a:spAutoFit/>
          </a:bodyPr>
          <a:lstStyle/>
          <a:p>
            <a:r>
              <a:rPr lang="en-US" sz="1200" smtClean="0">
                <a:latin typeface="Comic Sans MS" pitchFamily="66" charset="0"/>
              </a:rPr>
              <a:t>ScrY1   ColY11  ColY12</a:t>
            </a:r>
            <a:endParaRPr lang="ru-RU" sz="1200" smtClean="0">
              <a:latin typeface="Comic Sans MS" pitchFamily="66" charset="0"/>
            </a:endParaRPr>
          </a:p>
          <a:p>
            <a:r>
              <a:rPr lang="en-US" sz="1400" smtClean="0">
                <a:latin typeface="Comic Sans MS" pitchFamily="66" charset="0"/>
              </a:rPr>
              <a:t>     </a:t>
            </a:r>
            <a:r>
              <a:rPr lang="en-US" sz="1400" smtClean="0">
                <a:latin typeface="Comic Sans MS" pitchFamily="66" charset="0"/>
                <a:sym typeface="Symbol"/>
              </a:rPr>
              <a:t></a:t>
            </a:r>
            <a:r>
              <a:rPr lang="en-US" sz="1400" smtClean="0">
                <a:latin typeface="Comic Sans MS" pitchFamily="66" charset="0"/>
              </a:rPr>
              <a:t>     </a:t>
            </a:r>
            <a:r>
              <a:rPr lang="en-US" sz="1400" smtClean="0">
                <a:latin typeface="Comic Sans MS" pitchFamily="66" charset="0"/>
                <a:sym typeface="Symbol"/>
              </a:rPr>
              <a:t></a:t>
            </a:r>
            <a:r>
              <a:rPr lang="en-US" sz="1400" smtClean="0">
                <a:latin typeface="Comic Sans MS" pitchFamily="66" charset="0"/>
              </a:rPr>
              <a:t>      </a:t>
            </a:r>
            <a:r>
              <a:rPr lang="en-US" sz="1400" smtClean="0">
                <a:latin typeface="Comic Sans MS" pitchFamily="66" charset="0"/>
                <a:sym typeface="Symbol"/>
              </a:rPr>
              <a:t></a:t>
            </a:r>
            <a:endParaRPr lang="ru-RU" sz="1400">
              <a:latin typeface="Comic Sans MS" pitchFamily="66" charset="0"/>
            </a:endParaRPr>
          </a:p>
        </p:txBody>
      </p:sp>
      <p:pic>
        <p:nvPicPr>
          <p:cNvPr id="41987" name="Picture 3"/>
          <p:cNvPicPr>
            <a:picLocks noChangeAspect="1" noChangeArrowheads="1"/>
          </p:cNvPicPr>
          <p:nvPr/>
        </p:nvPicPr>
        <p:blipFill>
          <a:blip r:embed="rId4" cstate="print"/>
          <a:srcRect/>
          <a:stretch>
            <a:fillRect/>
          </a:stretch>
        </p:blipFill>
        <p:spPr bwMode="auto">
          <a:xfrm>
            <a:off x="2032000" y="3870854"/>
            <a:ext cx="5256371" cy="2277142"/>
          </a:xfrm>
          <a:prstGeom prst="rect">
            <a:avLst/>
          </a:prstGeom>
          <a:noFill/>
          <a:ln w="9525">
            <a:noFill/>
            <a:miter lim="800000"/>
            <a:headEnd/>
            <a:tailEnd/>
          </a:ln>
        </p:spPr>
      </p:pic>
      <p:sp>
        <p:nvSpPr>
          <p:cNvPr id="17" name="TextBox 16"/>
          <p:cNvSpPr txBox="1"/>
          <p:nvPr/>
        </p:nvSpPr>
        <p:spPr>
          <a:xfrm>
            <a:off x="1981200" y="6231467"/>
            <a:ext cx="6279283" cy="369332"/>
          </a:xfrm>
          <a:prstGeom prst="rect">
            <a:avLst/>
          </a:prstGeom>
          <a:noFill/>
        </p:spPr>
        <p:txBody>
          <a:bodyPr wrap="none" rtlCol="0">
            <a:spAutoFit/>
          </a:bodyPr>
          <a:lstStyle/>
          <a:p>
            <a:r>
              <a:rPr lang="ru-RU" smtClean="0"/>
              <a:t> </a:t>
            </a:r>
            <a:r>
              <a:rPr lang="ru-RU" smtClean="0">
                <a:latin typeface="Comic Sans MS" pitchFamily="66" charset="0"/>
              </a:rPr>
              <a:t>Δμ</a:t>
            </a:r>
            <a:r>
              <a:rPr lang="en-US" baseline="-25000" smtClean="0">
                <a:latin typeface="Comic Sans MS" pitchFamily="66" charset="0"/>
              </a:rPr>
              <a:t>Y,1</a:t>
            </a:r>
            <a:r>
              <a:rPr lang="en-US" smtClean="0">
                <a:latin typeface="Comic Sans MS" pitchFamily="66" charset="0"/>
              </a:rPr>
              <a:t>(Scrap-CollimY1)=2.30,  </a:t>
            </a:r>
            <a:r>
              <a:rPr lang="ru-RU" smtClean="0">
                <a:latin typeface="Comic Sans MS" pitchFamily="66" charset="0"/>
              </a:rPr>
              <a:t>Δμ</a:t>
            </a:r>
            <a:r>
              <a:rPr lang="en-US" baseline="-25000" smtClean="0">
                <a:latin typeface="Comic Sans MS" pitchFamily="66" charset="0"/>
              </a:rPr>
              <a:t>Y,2</a:t>
            </a:r>
            <a:r>
              <a:rPr lang="en-US" smtClean="0">
                <a:latin typeface="Comic Sans MS" pitchFamily="66" charset="0"/>
              </a:rPr>
              <a:t>(Scrap-CollimY2)=3.73</a:t>
            </a:r>
            <a:endParaRPr lang="ru-RU">
              <a:latin typeface="Comic Sans MS" pitchFamily="66" charset="0"/>
            </a:endParaRPr>
          </a:p>
        </p:txBody>
      </p:sp>
      <p:sp>
        <p:nvSpPr>
          <p:cNvPr id="18" name="TextBox 17"/>
          <p:cNvSpPr txBox="1"/>
          <p:nvPr/>
        </p:nvSpPr>
        <p:spPr>
          <a:xfrm>
            <a:off x="584200" y="2142067"/>
            <a:ext cx="1056700" cy="369332"/>
          </a:xfrm>
          <a:prstGeom prst="rect">
            <a:avLst/>
          </a:prstGeom>
          <a:noFill/>
        </p:spPr>
        <p:txBody>
          <a:bodyPr wrap="none" rtlCol="0">
            <a:spAutoFit/>
          </a:bodyPr>
          <a:lstStyle/>
          <a:p>
            <a:r>
              <a:rPr lang="en-US" smtClean="0">
                <a:latin typeface="Comic Sans MS" pitchFamily="66" charset="0"/>
              </a:rPr>
              <a:t>Yscr1(+)</a:t>
            </a:r>
            <a:endParaRPr lang="ru-RU">
              <a:latin typeface="Comic Sans MS" pitchFamily="66" charset="0"/>
            </a:endParaRPr>
          </a:p>
        </p:txBody>
      </p:sp>
      <p:sp>
        <p:nvSpPr>
          <p:cNvPr id="19" name="Прямоугольник 18"/>
          <p:cNvSpPr/>
          <p:nvPr/>
        </p:nvSpPr>
        <p:spPr>
          <a:xfrm>
            <a:off x="669953" y="4641334"/>
            <a:ext cx="1079142" cy="369332"/>
          </a:xfrm>
          <a:prstGeom prst="rect">
            <a:avLst/>
          </a:prstGeom>
        </p:spPr>
        <p:txBody>
          <a:bodyPr wrap="none">
            <a:spAutoFit/>
          </a:bodyPr>
          <a:lstStyle/>
          <a:p>
            <a:r>
              <a:rPr lang="en-US" smtClean="0">
                <a:latin typeface="Comic Sans MS" pitchFamily="66" charset="0"/>
              </a:rPr>
              <a:t>Yscr2(-)</a:t>
            </a:r>
            <a:endParaRPr lang="ru-RU">
              <a:latin typeface="Comic Sans MS" pitchFamily="66" charset="0"/>
            </a:endParaRPr>
          </a:p>
        </p:txBody>
      </p:sp>
      <p:sp>
        <p:nvSpPr>
          <p:cNvPr id="20" name="TextBox 19"/>
          <p:cNvSpPr txBox="1"/>
          <p:nvPr/>
        </p:nvSpPr>
        <p:spPr>
          <a:xfrm>
            <a:off x="7391400" y="3335867"/>
            <a:ext cx="1805302" cy="646331"/>
          </a:xfrm>
          <a:prstGeom prst="rect">
            <a:avLst/>
          </a:prstGeom>
          <a:noFill/>
        </p:spPr>
        <p:txBody>
          <a:bodyPr wrap="none" rtlCol="0">
            <a:spAutoFit/>
          </a:bodyPr>
          <a:lstStyle/>
          <a:p>
            <a:r>
              <a:rPr lang="en-US" smtClean="0">
                <a:latin typeface="Comic Sans MS" pitchFamily="66" charset="0"/>
              </a:rPr>
              <a:t>2x2 Secondary</a:t>
            </a:r>
          </a:p>
          <a:p>
            <a:r>
              <a:rPr lang="en-US" smtClean="0">
                <a:latin typeface="Comic Sans MS" pitchFamily="66" charset="0"/>
              </a:rPr>
              <a:t>Y-collimators</a:t>
            </a:r>
            <a:endParaRPr lang="ru-RU">
              <a:latin typeface="Comic Sans MS" pitchFamily="66" charset="0"/>
            </a:endParaRPr>
          </a:p>
        </p:txBody>
      </p:sp>
      <p:sp>
        <p:nvSpPr>
          <p:cNvPr id="24" name="TextBox 23"/>
          <p:cNvSpPr txBox="1"/>
          <p:nvPr/>
        </p:nvSpPr>
        <p:spPr>
          <a:xfrm>
            <a:off x="7416800" y="1413933"/>
            <a:ext cx="1511952" cy="923330"/>
          </a:xfrm>
          <a:prstGeom prst="rect">
            <a:avLst/>
          </a:prstGeom>
          <a:noFill/>
        </p:spPr>
        <p:txBody>
          <a:bodyPr wrap="none" rtlCol="0">
            <a:spAutoFit/>
          </a:bodyPr>
          <a:lstStyle/>
          <a:p>
            <a:r>
              <a:rPr lang="en-US" smtClean="0">
                <a:latin typeface="Comic Sans MS" pitchFamily="66" charset="0"/>
              </a:rPr>
              <a:t>A </a:t>
            </a:r>
            <a:r>
              <a:rPr lang="en-US" baseline="-25000" smtClean="0">
                <a:latin typeface="Comic Sans MS" pitchFamily="66" charset="0"/>
              </a:rPr>
              <a:t>Y,Col</a:t>
            </a:r>
            <a:r>
              <a:rPr lang="en-US" smtClean="0">
                <a:latin typeface="Comic Sans MS" pitchFamily="66" charset="0"/>
              </a:rPr>
              <a:t>=7</a:t>
            </a:r>
            <a:r>
              <a:rPr lang="el-GR" smtClean="0">
                <a:latin typeface="Comic Sans MS" pitchFamily="66" charset="0"/>
              </a:rPr>
              <a:t>σ</a:t>
            </a:r>
            <a:r>
              <a:rPr lang="en-US" baseline="-25000" smtClean="0">
                <a:latin typeface="Comic Sans MS" pitchFamily="66" charset="0"/>
              </a:rPr>
              <a:t>X</a:t>
            </a:r>
          </a:p>
          <a:p>
            <a:r>
              <a:rPr lang="en-US" smtClean="0">
                <a:latin typeface="Comic Sans MS" pitchFamily="66" charset="0"/>
              </a:rPr>
              <a:t>A </a:t>
            </a:r>
            <a:r>
              <a:rPr lang="en-US" baseline="-25000" smtClean="0">
                <a:latin typeface="Comic Sans MS" pitchFamily="66" charset="0"/>
              </a:rPr>
              <a:t>Y,Scr</a:t>
            </a:r>
            <a:r>
              <a:rPr lang="en-US" smtClean="0">
                <a:latin typeface="Comic Sans MS" pitchFamily="66" charset="0"/>
              </a:rPr>
              <a:t>=5.5</a:t>
            </a:r>
            <a:r>
              <a:rPr lang="el-GR" smtClean="0">
                <a:latin typeface="Comic Sans MS" pitchFamily="66" charset="0"/>
              </a:rPr>
              <a:t>σ</a:t>
            </a:r>
            <a:r>
              <a:rPr lang="en-US" baseline="-25000" smtClean="0">
                <a:latin typeface="Comic Sans MS" pitchFamily="66" charset="0"/>
              </a:rPr>
              <a:t>X</a:t>
            </a:r>
          </a:p>
          <a:p>
            <a:r>
              <a:rPr lang="en-US" smtClean="0">
                <a:latin typeface="Comic Sans MS" pitchFamily="66" charset="0"/>
              </a:rPr>
              <a:t>A </a:t>
            </a:r>
            <a:r>
              <a:rPr lang="en-US" baseline="-25000" smtClean="0">
                <a:latin typeface="Comic Sans MS" pitchFamily="66" charset="0"/>
              </a:rPr>
              <a:t>Y,Acc</a:t>
            </a:r>
            <a:r>
              <a:rPr lang="en-US" smtClean="0">
                <a:latin typeface="Comic Sans MS" pitchFamily="66" charset="0"/>
              </a:rPr>
              <a:t>=6</a:t>
            </a:r>
            <a:r>
              <a:rPr lang="el-GR" smtClean="0">
                <a:latin typeface="Comic Sans MS" pitchFamily="66" charset="0"/>
              </a:rPr>
              <a:t>σ</a:t>
            </a:r>
            <a:r>
              <a:rPr lang="en-US" baseline="-25000" smtClean="0">
                <a:latin typeface="Comic Sans MS" pitchFamily="66" charset="0"/>
              </a:rPr>
              <a:t>X</a:t>
            </a:r>
          </a:p>
        </p:txBody>
      </p:sp>
      <p:sp>
        <p:nvSpPr>
          <p:cNvPr id="26" name="Номер слайда 25"/>
          <p:cNvSpPr>
            <a:spLocks noGrp="1"/>
          </p:cNvSpPr>
          <p:nvPr>
            <p:ph type="sldNum" sz="quarter" idx="12"/>
          </p:nvPr>
        </p:nvSpPr>
        <p:spPr/>
        <p:txBody>
          <a:bodyPr/>
          <a:lstStyle/>
          <a:p>
            <a:fld id="{3CC379DF-C391-43B0-B124-C50AA8C8FCB0}" type="slidenum">
              <a:rPr lang="ru-RU" smtClean="0"/>
              <a:pPr/>
              <a:t>23</a:t>
            </a:fld>
            <a:endParaRPr lang="ru-RU" dirty="0"/>
          </a:p>
        </p:txBody>
      </p:sp>
    </p:spTree>
  </p:cSld>
  <p:clrMapOvr>
    <a:masterClrMapping/>
  </p:clrMapOvr>
  <p:transition advTm="2859"/>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smtClean="0">
                <a:solidFill>
                  <a:srgbClr val="0000CC"/>
                </a:solidFill>
                <a:latin typeface="Comic Sans MS" pitchFamily="66" charset="0"/>
                <a:ea typeface="+mj-ea"/>
                <a:cs typeface="+mj-cs"/>
              </a:rPr>
              <a:t>Betatron Collimation X/Y</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21" name="TextBox 20"/>
          <p:cNvSpPr txBox="1"/>
          <p:nvPr/>
        </p:nvSpPr>
        <p:spPr>
          <a:xfrm>
            <a:off x="206234" y="748901"/>
            <a:ext cx="1273105" cy="461665"/>
          </a:xfrm>
          <a:prstGeom prst="rect">
            <a:avLst/>
          </a:prstGeom>
          <a:noFill/>
        </p:spPr>
        <p:txBody>
          <a:bodyPr wrap="none" rtlCol="0">
            <a:spAutoFit/>
          </a:bodyPr>
          <a:lstStyle/>
          <a:p>
            <a:r>
              <a:rPr lang="en-US" sz="2400" smtClean="0">
                <a:solidFill>
                  <a:srgbClr val="FF0000"/>
                </a:solidFill>
                <a:latin typeface="Comic Sans MS" pitchFamily="66" charset="0"/>
              </a:rPr>
              <a:t>X-plane</a:t>
            </a:r>
            <a:endParaRPr lang="ru-RU" sz="2400">
              <a:solidFill>
                <a:srgbClr val="FF0000"/>
              </a:solidFill>
              <a:latin typeface="Comic Sans MS" pitchFamily="66" charset="0"/>
            </a:endParaRPr>
          </a:p>
        </p:txBody>
      </p:sp>
      <p:sp>
        <p:nvSpPr>
          <p:cNvPr id="18" name="TextBox 17"/>
          <p:cNvSpPr txBox="1"/>
          <p:nvPr/>
        </p:nvSpPr>
        <p:spPr>
          <a:xfrm>
            <a:off x="118535" y="1295400"/>
            <a:ext cx="1830950" cy="338554"/>
          </a:xfrm>
          <a:prstGeom prst="rect">
            <a:avLst/>
          </a:prstGeom>
          <a:noFill/>
        </p:spPr>
        <p:txBody>
          <a:bodyPr wrap="none" rtlCol="0">
            <a:spAutoFit/>
          </a:bodyPr>
          <a:lstStyle/>
          <a:p>
            <a:r>
              <a:rPr lang="en-US" sz="1600" smtClean="0">
                <a:latin typeface="Comic Sans MS" pitchFamily="66" charset="0"/>
              </a:rPr>
              <a:t>Xscraper1=5.5</a:t>
            </a:r>
            <a:r>
              <a:rPr lang="el-GR" sz="1600" smtClean="0">
                <a:latin typeface="Comic Sans MS" pitchFamily="66" charset="0"/>
              </a:rPr>
              <a:t> σ</a:t>
            </a:r>
            <a:r>
              <a:rPr lang="en-US" sz="1600" baseline="-25000" smtClean="0">
                <a:latin typeface="Comic Sans MS" pitchFamily="66" charset="0"/>
              </a:rPr>
              <a:t>X</a:t>
            </a:r>
            <a:endParaRPr lang="en-US" sz="1600" smtClean="0">
              <a:latin typeface="Comic Sans MS" pitchFamily="66" charset="0"/>
            </a:endParaRPr>
          </a:p>
        </p:txBody>
      </p:sp>
      <p:pic>
        <p:nvPicPr>
          <p:cNvPr id="43010" name="Picture 2"/>
          <p:cNvPicPr>
            <a:picLocks noChangeAspect="1" noChangeArrowheads="1"/>
          </p:cNvPicPr>
          <p:nvPr/>
        </p:nvPicPr>
        <p:blipFill>
          <a:blip r:embed="rId3" cstate="print"/>
          <a:srcRect/>
          <a:stretch>
            <a:fillRect/>
          </a:stretch>
        </p:blipFill>
        <p:spPr bwMode="auto">
          <a:xfrm>
            <a:off x="2038346" y="842433"/>
            <a:ext cx="6614160" cy="2865120"/>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2017184" y="3684693"/>
            <a:ext cx="6675120" cy="2910840"/>
          </a:xfrm>
          <a:prstGeom prst="rect">
            <a:avLst/>
          </a:prstGeom>
          <a:noFill/>
          <a:ln w="9525">
            <a:noFill/>
            <a:miter lim="800000"/>
            <a:headEnd/>
            <a:tailEnd/>
          </a:ln>
        </p:spPr>
      </p:pic>
      <p:cxnSp>
        <p:nvCxnSpPr>
          <p:cNvPr id="25" name="Прямая со стрелкой 24"/>
          <p:cNvCxnSpPr/>
          <p:nvPr/>
        </p:nvCxnSpPr>
        <p:spPr>
          <a:xfrm>
            <a:off x="1727200" y="1617133"/>
            <a:ext cx="347133" cy="84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752600" y="5596467"/>
            <a:ext cx="3471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1600" y="2319867"/>
            <a:ext cx="1537600" cy="369332"/>
          </a:xfrm>
          <a:prstGeom prst="rect">
            <a:avLst/>
          </a:prstGeom>
          <a:noFill/>
        </p:spPr>
        <p:txBody>
          <a:bodyPr wrap="none" rtlCol="0">
            <a:spAutoFit/>
          </a:bodyPr>
          <a:lstStyle/>
          <a:p>
            <a:r>
              <a:rPr lang="en-US" smtClean="0">
                <a:latin typeface="Comic Sans MS" pitchFamily="66" charset="0"/>
              </a:rPr>
              <a:t>&lt;</a:t>
            </a:r>
            <a:r>
              <a:rPr lang="el-GR" smtClean="0">
                <a:latin typeface="Comic Sans MS" pitchFamily="66" charset="0"/>
              </a:rPr>
              <a:t>θ</a:t>
            </a:r>
            <a:r>
              <a:rPr lang="en-US" smtClean="0">
                <a:latin typeface="Comic Sans MS" pitchFamily="66" charset="0"/>
              </a:rPr>
              <a:t>&gt;</a:t>
            </a:r>
            <a:r>
              <a:rPr lang="en-US" baseline="-25000" smtClean="0">
                <a:latin typeface="Comic Sans MS" pitchFamily="66" charset="0"/>
              </a:rPr>
              <a:t>CS</a:t>
            </a:r>
            <a:r>
              <a:rPr lang="en-US" smtClean="0">
                <a:latin typeface="Comic Sans MS" pitchFamily="66" charset="0"/>
              </a:rPr>
              <a:t> =1mrad</a:t>
            </a:r>
            <a:endParaRPr lang="ru-RU">
              <a:latin typeface="Comic Sans MS" pitchFamily="66" charset="0"/>
            </a:endParaRPr>
          </a:p>
        </p:txBody>
      </p:sp>
      <p:sp>
        <p:nvSpPr>
          <p:cNvPr id="29" name="TextBox 28"/>
          <p:cNvSpPr txBox="1"/>
          <p:nvPr/>
        </p:nvSpPr>
        <p:spPr>
          <a:xfrm>
            <a:off x="110067" y="2988732"/>
            <a:ext cx="1837362" cy="646331"/>
          </a:xfrm>
          <a:prstGeom prst="rect">
            <a:avLst/>
          </a:prstGeom>
          <a:noFill/>
        </p:spPr>
        <p:txBody>
          <a:bodyPr wrap="none" rtlCol="0">
            <a:spAutoFit/>
          </a:bodyPr>
          <a:lstStyle/>
          <a:p>
            <a:r>
              <a:rPr lang="en-US" smtClean="0">
                <a:latin typeface="Comic Sans MS" pitchFamily="66" charset="0"/>
              </a:rPr>
              <a:t>X</a:t>
            </a:r>
            <a:r>
              <a:rPr lang="en-US" baseline="-25000" smtClean="0">
                <a:latin typeface="Comic Sans MS" pitchFamily="66" charset="0"/>
              </a:rPr>
              <a:t>Col1</a:t>
            </a:r>
            <a:r>
              <a:rPr lang="en-US" smtClean="0">
                <a:latin typeface="Comic Sans MS" pitchFamily="66" charset="0"/>
              </a:rPr>
              <a:t> = +/-0.036</a:t>
            </a:r>
          </a:p>
          <a:p>
            <a:r>
              <a:rPr lang="en-US" smtClean="0">
                <a:latin typeface="Comic Sans MS" pitchFamily="66" charset="0"/>
              </a:rPr>
              <a:t>X</a:t>
            </a:r>
            <a:r>
              <a:rPr lang="en-US" baseline="-25000" smtClean="0">
                <a:latin typeface="Comic Sans MS" pitchFamily="66" charset="0"/>
              </a:rPr>
              <a:t>Col2</a:t>
            </a:r>
            <a:r>
              <a:rPr lang="en-US" smtClean="0">
                <a:latin typeface="Comic Sans MS" pitchFamily="66" charset="0"/>
              </a:rPr>
              <a:t> = +/-0.031</a:t>
            </a:r>
            <a:endParaRPr lang="ru-RU" smtClean="0">
              <a:latin typeface="Comic Sans MS" pitchFamily="66" charset="0"/>
            </a:endParaRPr>
          </a:p>
        </p:txBody>
      </p:sp>
      <p:sp>
        <p:nvSpPr>
          <p:cNvPr id="30" name="TextBox 29"/>
          <p:cNvSpPr txBox="1"/>
          <p:nvPr/>
        </p:nvSpPr>
        <p:spPr>
          <a:xfrm>
            <a:off x="0" y="5215467"/>
            <a:ext cx="1947969" cy="338554"/>
          </a:xfrm>
          <a:prstGeom prst="rect">
            <a:avLst/>
          </a:prstGeom>
          <a:noFill/>
        </p:spPr>
        <p:txBody>
          <a:bodyPr wrap="none" rtlCol="0">
            <a:spAutoFit/>
          </a:bodyPr>
          <a:lstStyle/>
          <a:p>
            <a:r>
              <a:rPr lang="en-US" sz="1600" smtClean="0">
                <a:latin typeface="Comic Sans MS" pitchFamily="66" charset="0"/>
              </a:rPr>
              <a:t>Xscraper2=-5.5</a:t>
            </a:r>
            <a:r>
              <a:rPr lang="el-GR" sz="1600" smtClean="0">
                <a:latin typeface="Comic Sans MS" pitchFamily="66" charset="0"/>
              </a:rPr>
              <a:t> σ</a:t>
            </a:r>
            <a:r>
              <a:rPr lang="en-US" sz="1600" baseline="-25000" smtClean="0">
                <a:latin typeface="Comic Sans MS" pitchFamily="66" charset="0"/>
              </a:rPr>
              <a:t>X</a:t>
            </a:r>
            <a:endParaRPr lang="en-US" sz="1600" smtClean="0">
              <a:latin typeface="Comic Sans MS" pitchFamily="66" charset="0"/>
            </a:endParaRPr>
          </a:p>
        </p:txBody>
      </p:sp>
      <p:sp>
        <p:nvSpPr>
          <p:cNvPr id="32" name="Номер слайда 31"/>
          <p:cNvSpPr>
            <a:spLocks noGrp="1"/>
          </p:cNvSpPr>
          <p:nvPr>
            <p:ph type="sldNum" sz="quarter" idx="12"/>
          </p:nvPr>
        </p:nvSpPr>
        <p:spPr/>
        <p:txBody>
          <a:bodyPr/>
          <a:lstStyle/>
          <a:p>
            <a:fld id="{3CC379DF-C391-43B0-B124-C50AA8C8FCB0}" type="slidenum">
              <a:rPr lang="ru-RU" smtClean="0"/>
              <a:pPr/>
              <a:t>24</a:t>
            </a:fld>
            <a:endParaRPr lang="ru-RU" dirty="0"/>
          </a:p>
        </p:txBody>
      </p:sp>
    </p:spTree>
  </p:cSld>
  <p:clrMapOvr>
    <a:masterClrMapping/>
  </p:clrMapOvr>
  <p:transition advTm="2859"/>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smtClean="0">
                <a:solidFill>
                  <a:srgbClr val="0000CC"/>
                </a:solidFill>
                <a:latin typeface="Comic Sans MS" pitchFamily="66" charset="0"/>
                <a:ea typeface="+mj-ea"/>
                <a:cs typeface="+mj-cs"/>
              </a:rPr>
              <a:t>Betatron Collimation X/Y</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smtClean="0"/>
              <a:t> </a:t>
            </a:r>
          </a:p>
          <a:p>
            <a:r>
              <a:rPr lang="ru-RU" smtClean="0"/>
              <a:t> </a:t>
            </a:r>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smtClean="0"/>
          </a:p>
          <a:p>
            <a:endParaRPr lang="ru-RU" dirty="0" smtClean="0"/>
          </a:p>
          <a:p>
            <a:r>
              <a:rPr lang="en-US" dirty="0" smtClean="0"/>
              <a:t> </a:t>
            </a:r>
            <a:endParaRPr lang="ru-RU" dirty="0"/>
          </a:p>
        </p:txBody>
      </p:sp>
      <p:sp>
        <p:nvSpPr>
          <p:cNvPr id="21" name="TextBox 20"/>
          <p:cNvSpPr txBox="1"/>
          <p:nvPr/>
        </p:nvSpPr>
        <p:spPr>
          <a:xfrm>
            <a:off x="206234" y="748901"/>
            <a:ext cx="1245854" cy="461665"/>
          </a:xfrm>
          <a:prstGeom prst="rect">
            <a:avLst/>
          </a:prstGeom>
          <a:noFill/>
        </p:spPr>
        <p:txBody>
          <a:bodyPr wrap="none" rtlCol="0">
            <a:spAutoFit/>
          </a:bodyPr>
          <a:lstStyle/>
          <a:p>
            <a:r>
              <a:rPr lang="en-US" sz="2400" smtClean="0">
                <a:solidFill>
                  <a:srgbClr val="FF0000"/>
                </a:solidFill>
                <a:latin typeface="Comic Sans MS" pitchFamily="66" charset="0"/>
              </a:rPr>
              <a:t>Y-plane</a:t>
            </a:r>
            <a:endParaRPr lang="ru-RU" sz="2400">
              <a:solidFill>
                <a:srgbClr val="FF0000"/>
              </a:solidFill>
              <a:latin typeface="Comic Sans MS" pitchFamily="66" charset="0"/>
            </a:endParaRPr>
          </a:p>
        </p:txBody>
      </p:sp>
      <p:pic>
        <p:nvPicPr>
          <p:cNvPr id="44034" name="Picture 2"/>
          <p:cNvPicPr>
            <a:picLocks noChangeAspect="1" noChangeArrowheads="1"/>
          </p:cNvPicPr>
          <p:nvPr/>
        </p:nvPicPr>
        <p:blipFill>
          <a:blip r:embed="rId3" cstate="print"/>
          <a:srcRect/>
          <a:stretch>
            <a:fillRect/>
          </a:stretch>
        </p:blipFill>
        <p:spPr bwMode="auto">
          <a:xfrm>
            <a:off x="2194984" y="847725"/>
            <a:ext cx="6675120" cy="2910840"/>
          </a:xfrm>
          <a:prstGeom prst="rect">
            <a:avLst/>
          </a:prstGeom>
          <a:noFill/>
          <a:ln w="9525">
            <a:noFill/>
            <a:miter lim="800000"/>
            <a:headEnd/>
            <a:tailEnd/>
          </a:ln>
        </p:spPr>
      </p:pic>
      <p:pic>
        <p:nvPicPr>
          <p:cNvPr id="44035" name="Picture 3"/>
          <p:cNvPicPr>
            <a:picLocks noChangeAspect="1" noChangeArrowheads="1"/>
          </p:cNvPicPr>
          <p:nvPr/>
        </p:nvPicPr>
        <p:blipFill>
          <a:blip r:embed="rId4" cstate="print"/>
          <a:srcRect/>
          <a:stretch>
            <a:fillRect/>
          </a:stretch>
        </p:blipFill>
        <p:spPr bwMode="auto">
          <a:xfrm>
            <a:off x="2172230" y="3722794"/>
            <a:ext cx="6697980" cy="3025140"/>
          </a:xfrm>
          <a:prstGeom prst="rect">
            <a:avLst/>
          </a:prstGeom>
          <a:noFill/>
          <a:ln w="9525">
            <a:noFill/>
            <a:miter lim="800000"/>
            <a:headEnd/>
            <a:tailEnd/>
          </a:ln>
        </p:spPr>
      </p:pic>
      <p:cxnSp>
        <p:nvCxnSpPr>
          <p:cNvPr id="17" name="Прямая со стрелкой 16"/>
          <p:cNvCxnSpPr/>
          <p:nvPr/>
        </p:nvCxnSpPr>
        <p:spPr>
          <a:xfrm>
            <a:off x="1930400" y="5698067"/>
            <a:ext cx="3471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913466" y="1888068"/>
            <a:ext cx="3471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4734" y="2057401"/>
            <a:ext cx="1537600" cy="369332"/>
          </a:xfrm>
          <a:prstGeom prst="rect">
            <a:avLst/>
          </a:prstGeom>
          <a:noFill/>
        </p:spPr>
        <p:txBody>
          <a:bodyPr wrap="none" rtlCol="0">
            <a:spAutoFit/>
          </a:bodyPr>
          <a:lstStyle/>
          <a:p>
            <a:r>
              <a:rPr lang="en-US" smtClean="0">
                <a:latin typeface="Comic Sans MS" pitchFamily="66" charset="0"/>
              </a:rPr>
              <a:t>&lt;</a:t>
            </a:r>
            <a:r>
              <a:rPr lang="el-GR" smtClean="0">
                <a:latin typeface="Comic Sans MS" pitchFamily="66" charset="0"/>
              </a:rPr>
              <a:t>θ</a:t>
            </a:r>
            <a:r>
              <a:rPr lang="en-US" smtClean="0">
                <a:latin typeface="Comic Sans MS" pitchFamily="66" charset="0"/>
              </a:rPr>
              <a:t>&gt;</a:t>
            </a:r>
            <a:r>
              <a:rPr lang="en-US" baseline="-25000" smtClean="0">
                <a:latin typeface="Comic Sans MS" pitchFamily="66" charset="0"/>
              </a:rPr>
              <a:t>CS</a:t>
            </a:r>
            <a:r>
              <a:rPr lang="en-US" smtClean="0">
                <a:latin typeface="Comic Sans MS" pitchFamily="66" charset="0"/>
              </a:rPr>
              <a:t> =1mrad</a:t>
            </a:r>
            <a:endParaRPr lang="ru-RU">
              <a:latin typeface="Comic Sans MS" pitchFamily="66" charset="0"/>
            </a:endParaRPr>
          </a:p>
        </p:txBody>
      </p:sp>
      <p:sp>
        <p:nvSpPr>
          <p:cNvPr id="23" name="TextBox 22"/>
          <p:cNvSpPr txBox="1"/>
          <p:nvPr/>
        </p:nvSpPr>
        <p:spPr>
          <a:xfrm>
            <a:off x="118535" y="1295400"/>
            <a:ext cx="1798890" cy="338554"/>
          </a:xfrm>
          <a:prstGeom prst="rect">
            <a:avLst/>
          </a:prstGeom>
          <a:noFill/>
        </p:spPr>
        <p:txBody>
          <a:bodyPr wrap="none" rtlCol="0">
            <a:spAutoFit/>
          </a:bodyPr>
          <a:lstStyle/>
          <a:p>
            <a:r>
              <a:rPr lang="en-US" sz="1600" smtClean="0">
                <a:latin typeface="Comic Sans MS" pitchFamily="66" charset="0"/>
              </a:rPr>
              <a:t>Yscraper1=5.5</a:t>
            </a:r>
            <a:r>
              <a:rPr lang="el-GR" sz="1600" smtClean="0">
                <a:latin typeface="Comic Sans MS" pitchFamily="66" charset="0"/>
              </a:rPr>
              <a:t> σ</a:t>
            </a:r>
            <a:r>
              <a:rPr lang="en-US" sz="1600" baseline="-25000" smtClean="0">
                <a:latin typeface="Comic Sans MS" pitchFamily="66" charset="0"/>
              </a:rPr>
              <a:t>Y</a:t>
            </a:r>
            <a:endParaRPr lang="en-US" sz="1600" smtClean="0">
              <a:latin typeface="Comic Sans MS" pitchFamily="66" charset="0"/>
            </a:endParaRPr>
          </a:p>
        </p:txBody>
      </p:sp>
      <p:sp>
        <p:nvSpPr>
          <p:cNvPr id="24" name="TextBox 23"/>
          <p:cNvSpPr txBox="1"/>
          <p:nvPr/>
        </p:nvSpPr>
        <p:spPr>
          <a:xfrm>
            <a:off x="135468" y="5325533"/>
            <a:ext cx="1915909" cy="338554"/>
          </a:xfrm>
          <a:prstGeom prst="rect">
            <a:avLst/>
          </a:prstGeom>
          <a:noFill/>
        </p:spPr>
        <p:txBody>
          <a:bodyPr wrap="none" rtlCol="0">
            <a:spAutoFit/>
          </a:bodyPr>
          <a:lstStyle/>
          <a:p>
            <a:r>
              <a:rPr lang="en-US" sz="1600" smtClean="0">
                <a:latin typeface="Comic Sans MS" pitchFamily="66" charset="0"/>
              </a:rPr>
              <a:t>Yscraper2=-5.5</a:t>
            </a:r>
            <a:r>
              <a:rPr lang="el-GR" sz="1600" smtClean="0">
                <a:latin typeface="Comic Sans MS" pitchFamily="66" charset="0"/>
              </a:rPr>
              <a:t> σ</a:t>
            </a:r>
            <a:r>
              <a:rPr lang="en-US" sz="1600" baseline="-25000" smtClean="0">
                <a:latin typeface="Comic Sans MS" pitchFamily="66" charset="0"/>
              </a:rPr>
              <a:t>Y</a:t>
            </a:r>
            <a:endParaRPr lang="en-US" sz="1600" smtClean="0">
              <a:latin typeface="Comic Sans MS" pitchFamily="66" charset="0"/>
            </a:endParaRPr>
          </a:p>
        </p:txBody>
      </p:sp>
      <p:sp>
        <p:nvSpPr>
          <p:cNvPr id="25" name="TextBox 24"/>
          <p:cNvSpPr txBox="1"/>
          <p:nvPr/>
        </p:nvSpPr>
        <p:spPr>
          <a:xfrm>
            <a:off x="110067" y="2988732"/>
            <a:ext cx="1920719" cy="646331"/>
          </a:xfrm>
          <a:prstGeom prst="rect">
            <a:avLst/>
          </a:prstGeom>
          <a:noFill/>
        </p:spPr>
        <p:txBody>
          <a:bodyPr wrap="none" rtlCol="0">
            <a:spAutoFit/>
          </a:bodyPr>
          <a:lstStyle/>
          <a:p>
            <a:r>
              <a:rPr lang="en-US" smtClean="0">
                <a:latin typeface="Comic Sans MS" pitchFamily="66" charset="0"/>
              </a:rPr>
              <a:t>Y</a:t>
            </a:r>
            <a:r>
              <a:rPr lang="en-US" baseline="-25000" smtClean="0">
                <a:latin typeface="Comic Sans MS" pitchFamily="66" charset="0"/>
              </a:rPr>
              <a:t>Col1</a:t>
            </a:r>
            <a:r>
              <a:rPr lang="en-US" smtClean="0">
                <a:latin typeface="Comic Sans MS" pitchFamily="66" charset="0"/>
              </a:rPr>
              <a:t> = +/-0.0145</a:t>
            </a:r>
          </a:p>
          <a:p>
            <a:r>
              <a:rPr lang="en-US" smtClean="0">
                <a:latin typeface="Comic Sans MS" pitchFamily="66" charset="0"/>
              </a:rPr>
              <a:t>Y</a:t>
            </a:r>
            <a:r>
              <a:rPr lang="en-US" baseline="-25000" smtClean="0">
                <a:latin typeface="Comic Sans MS" pitchFamily="66" charset="0"/>
              </a:rPr>
              <a:t>Col2</a:t>
            </a:r>
            <a:r>
              <a:rPr lang="en-US" smtClean="0">
                <a:latin typeface="Comic Sans MS" pitchFamily="66" charset="0"/>
              </a:rPr>
              <a:t> = +/-0.025</a:t>
            </a:r>
            <a:endParaRPr lang="ru-RU" smtClean="0">
              <a:latin typeface="Comic Sans MS" pitchFamily="66" charset="0"/>
            </a:endParaRPr>
          </a:p>
        </p:txBody>
      </p:sp>
      <p:sp>
        <p:nvSpPr>
          <p:cNvPr id="27" name="Номер слайда 26"/>
          <p:cNvSpPr>
            <a:spLocks noGrp="1"/>
          </p:cNvSpPr>
          <p:nvPr>
            <p:ph type="sldNum" sz="quarter" idx="12"/>
          </p:nvPr>
        </p:nvSpPr>
        <p:spPr/>
        <p:txBody>
          <a:bodyPr/>
          <a:lstStyle/>
          <a:p>
            <a:fld id="{3CC379DF-C391-43B0-B124-C50AA8C8FCB0}" type="slidenum">
              <a:rPr lang="ru-RU" smtClean="0"/>
              <a:pPr/>
              <a:t>25</a:t>
            </a:fld>
            <a:endParaRPr lang="ru-RU" dirty="0"/>
          </a:p>
        </p:txBody>
      </p:sp>
    </p:spTree>
  </p:cSld>
  <p:clrMapOvr>
    <a:masterClrMapping/>
  </p:clrMapOvr>
  <p:transition advTm="2859"/>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ICA_header_blue.tif"/>
          <p:cNvPicPr>
            <a:picLocks noChangeAspect="1"/>
          </p:cNvPicPr>
          <p:nvPr/>
        </p:nvPicPr>
        <p:blipFill>
          <a:blip r:embed="rId2" cstate="print">
            <a:alphaModFix amt="50000"/>
            <a:extLst>
              <a:ext uri="{28A0092B-C50C-407E-A947-70E740481C1C}">
                <a14:useLocalDpi xmlns="" xmlns:a14="http://schemas.microsoft.com/office/drawing/2010/main" val="0"/>
              </a:ext>
            </a:extLst>
          </a:blip>
          <a:srcRect/>
          <a:stretch>
            <a:fillRect/>
          </a:stretch>
        </p:blipFill>
        <p:spPr bwMode="auto">
          <a:xfrm>
            <a:off x="0" y="0"/>
            <a:ext cx="9144000" cy="915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13"/>
          <p:cNvSpPr txBox="1">
            <a:spLocks noChangeArrowheads="1"/>
          </p:cNvSpPr>
          <p:nvPr/>
        </p:nvSpPr>
        <p:spPr bwMode="auto">
          <a:xfrm>
            <a:off x="397933" y="167251"/>
            <a:ext cx="7950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rgbClr val="0000CC"/>
                </a:solidFill>
                <a:latin typeface="Comic Sans MS" pitchFamily="66" charset="0"/>
              </a:rPr>
              <a:t>Conclusions</a:t>
            </a:r>
            <a:endParaRPr lang="ru-RU" sz="4000" b="1" dirty="0">
              <a:solidFill>
                <a:srgbClr val="0000CC"/>
              </a:solidFill>
              <a:latin typeface="Comic Sans MS" pitchFamily="66" charset="0"/>
              <a:cs typeface="Arial" charset="0"/>
            </a:endParaRPr>
          </a:p>
        </p:txBody>
      </p:sp>
      <p:sp>
        <p:nvSpPr>
          <p:cNvPr id="7" name="TextBox 6"/>
          <p:cNvSpPr txBox="1"/>
          <p:nvPr/>
        </p:nvSpPr>
        <p:spPr>
          <a:xfrm>
            <a:off x="338667" y="965200"/>
            <a:ext cx="8597103" cy="5170646"/>
          </a:xfrm>
          <a:prstGeom prst="rect">
            <a:avLst/>
          </a:prstGeom>
          <a:noFill/>
        </p:spPr>
        <p:txBody>
          <a:bodyPr wrap="square">
            <a:spAutoFit/>
          </a:bodyPr>
          <a:lstStyle/>
          <a:p>
            <a:pPr>
              <a:spcBef>
                <a:spcPts val="1200"/>
              </a:spcBef>
              <a:buFont typeface="Wingdings" pitchFamily="2" charset="2"/>
              <a:buChar char="q"/>
              <a:defRPr/>
            </a:pPr>
            <a:r>
              <a:rPr lang="en-US" sz="2000" b="1" dirty="0" smtClean="0">
                <a:solidFill>
                  <a:srgbClr val="0000CC"/>
                </a:solidFill>
              </a:rPr>
              <a:t> </a:t>
            </a:r>
            <a:r>
              <a:rPr lang="en-US" sz="2000" b="1" dirty="0" smtClean="0">
                <a:solidFill>
                  <a:srgbClr val="0000CC"/>
                </a:solidFill>
                <a:latin typeface="Comic Sans MS" pitchFamily="66" charset="0"/>
              </a:rPr>
              <a:t>The scheme of beam halo collimation in NICA collider is considered. The collimation purposes are optimization of background for MPD experiment, first line of machine protection in case of technical fault. </a:t>
            </a:r>
          </a:p>
          <a:p>
            <a:pPr>
              <a:spcBef>
                <a:spcPts val="1200"/>
              </a:spcBef>
              <a:buFont typeface="Wingdings" pitchFamily="2" charset="2"/>
              <a:buChar char="q"/>
              <a:defRPr/>
            </a:pPr>
            <a:r>
              <a:rPr lang="en-US" sz="2000" b="1" dirty="0" smtClean="0">
                <a:solidFill>
                  <a:srgbClr val="0000CC"/>
                </a:solidFill>
                <a:latin typeface="Comic Sans MS" pitchFamily="66" charset="0"/>
              </a:rPr>
              <a:t>Movable collimators give the possibilities to study beam size, beam orbit and alignment of collimation elements.</a:t>
            </a:r>
          </a:p>
          <a:p>
            <a:pPr lvl="0">
              <a:spcBef>
                <a:spcPts val="1200"/>
              </a:spcBef>
              <a:buFont typeface="Wingdings" pitchFamily="2" charset="2"/>
              <a:buChar char="q"/>
              <a:defRPr/>
            </a:pPr>
            <a:r>
              <a:rPr lang="en-US" sz="2000" b="1" dirty="0" smtClean="0">
                <a:solidFill>
                  <a:srgbClr val="0000CC"/>
                </a:solidFill>
                <a:latin typeface="Comic Sans MS" pitchFamily="66" charset="0"/>
              </a:rPr>
              <a:t>The design of scheme is started from the movable Scraper – the Primary collimator. </a:t>
            </a:r>
          </a:p>
          <a:p>
            <a:pPr lvl="0">
              <a:spcBef>
                <a:spcPts val="1200"/>
              </a:spcBef>
              <a:buFont typeface="Wingdings" pitchFamily="2" charset="2"/>
              <a:buChar char="q"/>
              <a:defRPr/>
            </a:pPr>
            <a:r>
              <a:rPr lang="en-US" sz="2000" b="1" dirty="0" smtClean="0">
                <a:solidFill>
                  <a:srgbClr val="0000CC"/>
                </a:solidFill>
                <a:latin typeface="Comic Sans MS" pitchFamily="66" charset="0"/>
              </a:rPr>
              <a:t>The Secondary collimators are placed outside the acceptance to provide the energy absorbtion of the scattered ions. </a:t>
            </a:r>
            <a:endParaRPr lang="en-US" sz="2000" b="1" dirty="0">
              <a:solidFill>
                <a:srgbClr val="0000CC"/>
              </a:solidFill>
              <a:latin typeface="Comic Sans MS" pitchFamily="66" charset="0"/>
            </a:endParaRPr>
          </a:p>
          <a:p>
            <a:pPr>
              <a:spcBef>
                <a:spcPts val="1200"/>
              </a:spcBef>
              <a:buFont typeface="Wingdings" pitchFamily="2" charset="2"/>
              <a:buChar char="q"/>
              <a:defRPr/>
            </a:pPr>
            <a:r>
              <a:rPr lang="en-US" sz="2000" b="1" dirty="0" smtClean="0">
                <a:solidFill>
                  <a:srgbClr val="0000CC"/>
                </a:solidFill>
                <a:latin typeface="Comic Sans MS" pitchFamily="66" charset="0"/>
              </a:rPr>
              <a:t>The preliminary calculation of the collimation process is carry out to estimate the possible location of the collimators.  </a:t>
            </a:r>
          </a:p>
          <a:p>
            <a:pPr>
              <a:spcBef>
                <a:spcPts val="1200"/>
              </a:spcBef>
              <a:buFont typeface="Wingdings" pitchFamily="2" charset="2"/>
              <a:buChar char="q"/>
              <a:defRPr/>
            </a:pPr>
            <a:r>
              <a:rPr lang="en-US" sz="2000" b="1" dirty="0" smtClean="0">
                <a:solidFill>
                  <a:srgbClr val="0000CC"/>
                </a:solidFill>
                <a:latin typeface="Comic Sans MS" pitchFamily="66" charset="0"/>
              </a:rPr>
              <a:t> Full-scale simulation of betatron and momentum collimation depending on the ring optics (tunes) will continue. </a:t>
            </a:r>
            <a:endParaRPr lang="en-US" sz="2000" b="1" dirty="0">
              <a:solidFill>
                <a:srgbClr val="0000CC"/>
              </a:solidFill>
              <a:latin typeface="Comic Sans MS" pitchFamily="66" charset="0"/>
            </a:endParaRPr>
          </a:p>
        </p:txBody>
      </p:sp>
    </p:spTree>
    <p:extLst>
      <p:ext uri="{BB962C8B-B14F-4D97-AF65-F5344CB8AC3E}">
        <p14:creationId xmlns="" xmlns:p14="http://schemas.microsoft.com/office/powerpoint/2010/main" val="2442364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ICA_header_blue.tif"/>
          <p:cNvPicPr>
            <a:picLocks noChangeAspect="1"/>
          </p:cNvPicPr>
          <p:nvPr/>
        </p:nvPicPr>
        <p:blipFill>
          <a:blip r:embed="rId2" cstate="print">
            <a:alphaModFix amt="50000"/>
            <a:extLst>
              <a:ext uri="{28A0092B-C50C-407E-A947-70E740481C1C}">
                <a14:useLocalDpi xmlns="" xmlns:a14="http://schemas.microsoft.com/office/drawing/2010/main" val="0"/>
              </a:ext>
            </a:extLst>
          </a:blip>
          <a:srcRect/>
          <a:stretch>
            <a:fillRect/>
          </a:stretch>
        </p:blipFill>
        <p:spPr bwMode="auto">
          <a:xfrm>
            <a:off x="0" y="0"/>
            <a:ext cx="9144000" cy="915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13"/>
          <p:cNvSpPr txBox="1">
            <a:spLocks noChangeArrowheads="1"/>
          </p:cNvSpPr>
          <p:nvPr/>
        </p:nvSpPr>
        <p:spPr bwMode="auto">
          <a:xfrm>
            <a:off x="531283" y="3177151"/>
            <a:ext cx="7950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4000" b="1" dirty="0" smtClean="0">
                <a:solidFill>
                  <a:srgbClr val="FF0000"/>
                </a:solidFill>
                <a:latin typeface="Comic Sans MS" pitchFamily="66" charset="0"/>
              </a:rPr>
              <a:t>Thank you for your attention</a:t>
            </a:r>
            <a:endParaRPr lang="ru-RU" sz="4800" b="1" dirty="0">
              <a:solidFill>
                <a:srgbClr val="FF0000"/>
              </a:solidFill>
              <a:latin typeface="Comic Sans MS" pitchFamily="66" charset="0"/>
              <a:cs typeface="Arial" charset="0"/>
            </a:endParaRPr>
          </a:p>
        </p:txBody>
      </p:sp>
    </p:spTree>
    <p:extLst>
      <p:ext uri="{BB962C8B-B14F-4D97-AF65-F5344CB8AC3E}">
        <p14:creationId xmlns="" xmlns:p14="http://schemas.microsoft.com/office/powerpoint/2010/main" val="2442364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Collimator</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4" name="TextBox 13"/>
          <p:cNvSpPr txBox="1"/>
          <p:nvPr/>
        </p:nvSpPr>
        <p:spPr>
          <a:xfrm>
            <a:off x="0" y="1219200"/>
            <a:ext cx="9144000" cy="1508105"/>
          </a:xfrm>
          <a:prstGeom prst="rect">
            <a:avLst/>
          </a:prstGeom>
          <a:noFill/>
        </p:spPr>
        <p:txBody>
          <a:bodyPr wrap="square" rtlCol="0">
            <a:spAutoFit/>
          </a:bodyPr>
          <a:lstStyle/>
          <a:p>
            <a:pPr>
              <a:buFont typeface="Wingdings" pitchFamily="2" charset="2"/>
              <a:buChar char="q"/>
            </a:pPr>
            <a:r>
              <a:rPr lang="ru-RU" sz="2000" dirty="0" smtClean="0">
                <a:solidFill>
                  <a:srgbClr val="0000CC"/>
                </a:solidFill>
              </a:rPr>
              <a:t> </a:t>
            </a:r>
            <a:r>
              <a:rPr lang="en-US" dirty="0" smtClean="0">
                <a:solidFill>
                  <a:srgbClr val="0000CC"/>
                </a:solidFill>
                <a:latin typeface="Comic Sans MS" pitchFamily="66" charset="0"/>
                <a:cs typeface="Arial" pitchFamily="34" charset="0"/>
              </a:rPr>
              <a:t>Collimator is any device limiting beam distribution on amplitudes or angles </a:t>
            </a:r>
            <a:endParaRPr lang="ru-RU" dirty="0" smtClean="0">
              <a:solidFill>
                <a:srgbClr val="0000CC"/>
              </a:solidFill>
              <a:latin typeface="Comic Sans MS" pitchFamily="66" charset="0"/>
              <a:cs typeface="Arial" pitchFamily="34" charset="0"/>
            </a:endParaRPr>
          </a:p>
          <a:p>
            <a:pPr>
              <a:buFont typeface="Wingdings" pitchFamily="2" charset="2"/>
              <a:buChar char="q"/>
            </a:pPr>
            <a:r>
              <a:rPr lang="ru-RU" dirty="0" smtClean="0">
                <a:solidFill>
                  <a:srgbClr val="0000CC"/>
                </a:solidFill>
                <a:latin typeface="Comic Sans MS" pitchFamily="66" charset="0"/>
                <a:cs typeface="Arial" pitchFamily="34" charset="0"/>
              </a:rPr>
              <a:t> </a:t>
            </a:r>
            <a:r>
              <a:rPr lang="en-US" dirty="0" smtClean="0">
                <a:solidFill>
                  <a:srgbClr val="0000CC"/>
                </a:solidFill>
                <a:latin typeface="Comic Sans MS" pitchFamily="66" charset="0"/>
                <a:cs typeface="Arial" pitchFamily="34" charset="0"/>
              </a:rPr>
              <a:t>Collimator is placed at the definite distance from the beam to intercept particles </a:t>
            </a:r>
            <a:endParaRPr lang="ru-RU" dirty="0" smtClean="0">
              <a:solidFill>
                <a:srgbClr val="0000CC"/>
              </a:solidFill>
              <a:latin typeface="Comic Sans MS" pitchFamily="66" charset="0"/>
              <a:cs typeface="Arial" pitchFamily="34" charset="0"/>
            </a:endParaRPr>
          </a:p>
          <a:p>
            <a:pPr>
              <a:buFont typeface="Wingdings" pitchFamily="2" charset="2"/>
              <a:buChar char="q"/>
            </a:pPr>
            <a:r>
              <a:rPr lang="ru-RU" dirty="0" smtClean="0">
                <a:solidFill>
                  <a:srgbClr val="0000CC"/>
                </a:solidFill>
                <a:latin typeface="Comic Sans MS" pitchFamily="66" charset="0"/>
                <a:cs typeface="Arial" pitchFamily="34" charset="0"/>
              </a:rPr>
              <a:t> </a:t>
            </a:r>
            <a:r>
              <a:rPr lang="en-US" dirty="0" smtClean="0">
                <a:solidFill>
                  <a:srgbClr val="0000CC"/>
                </a:solidFill>
                <a:latin typeface="Comic Sans MS" pitchFamily="66" charset="0"/>
                <a:cs typeface="Arial" pitchFamily="34" charset="0"/>
              </a:rPr>
              <a:t>Collimator main use  is controlled escape of the particle from the beam halo </a:t>
            </a:r>
            <a:endParaRPr lang="ru-RU" dirty="0" smtClean="0">
              <a:solidFill>
                <a:srgbClr val="0000CC"/>
              </a:solidFill>
              <a:latin typeface="Comic Sans MS" pitchFamily="66" charset="0"/>
              <a:cs typeface="Arial" pitchFamily="34" charset="0"/>
            </a:endParaRPr>
          </a:p>
          <a:p>
            <a:pPr>
              <a:buFont typeface="Wingdings" pitchFamily="2" charset="2"/>
              <a:buChar char="q"/>
            </a:pPr>
            <a:r>
              <a:rPr lang="ru-RU" dirty="0" smtClean="0">
                <a:solidFill>
                  <a:srgbClr val="0000CC"/>
                </a:solidFill>
                <a:latin typeface="Comic Sans MS" pitchFamily="66" charset="0"/>
                <a:cs typeface="Arial" pitchFamily="34" charset="0"/>
              </a:rPr>
              <a:t> </a:t>
            </a:r>
            <a:r>
              <a:rPr lang="en-US" dirty="0" smtClean="0">
                <a:solidFill>
                  <a:srgbClr val="0000CC"/>
                </a:solidFill>
                <a:latin typeface="Comic Sans MS" pitchFamily="66" charset="0"/>
                <a:cs typeface="Arial" pitchFamily="34" charset="0"/>
              </a:rPr>
              <a:t>Goals of Collimation system is depent on the machine </a:t>
            </a:r>
            <a:endParaRPr lang="ru-RU" sz="2000" dirty="0">
              <a:solidFill>
                <a:srgbClr val="0000CC"/>
              </a:solidFill>
              <a:latin typeface="Comic Sans MS" pitchFamily="66" charset="0"/>
              <a:cs typeface="Arial" pitchFamily="34" charset="0"/>
            </a:endParaRPr>
          </a:p>
        </p:txBody>
      </p:sp>
      <p:grpSp>
        <p:nvGrpSpPr>
          <p:cNvPr id="3" name="Group 1"/>
          <p:cNvGrpSpPr/>
          <p:nvPr/>
        </p:nvGrpSpPr>
        <p:grpSpPr>
          <a:xfrm>
            <a:off x="2379133" y="3031068"/>
            <a:ext cx="4134000" cy="3051454"/>
            <a:chOff x="5067598" y="4205883"/>
            <a:chExt cx="3692860" cy="2607469"/>
          </a:xfrm>
        </p:grpSpPr>
        <p:grpSp>
          <p:nvGrpSpPr>
            <p:cNvPr id="4" name="Group 15"/>
            <p:cNvGrpSpPr>
              <a:grpSpLocks/>
            </p:cNvGrpSpPr>
            <p:nvPr/>
          </p:nvGrpSpPr>
          <p:grpSpPr bwMode="auto">
            <a:xfrm>
              <a:off x="5067598" y="4205883"/>
              <a:ext cx="3259336" cy="2607469"/>
              <a:chOff x="0" y="0"/>
              <a:chExt cx="2920" cy="2336"/>
            </a:xfrm>
          </p:grpSpPr>
          <p:grpSp>
            <p:nvGrpSpPr>
              <p:cNvPr id="5" name="Group 13"/>
              <p:cNvGrpSpPr>
                <a:grpSpLocks/>
              </p:cNvGrpSpPr>
              <p:nvPr/>
            </p:nvGrpSpPr>
            <p:grpSpPr bwMode="auto">
              <a:xfrm>
                <a:off x="0" y="0"/>
                <a:ext cx="2920" cy="2336"/>
                <a:chOff x="0" y="0"/>
                <a:chExt cx="2920" cy="2336"/>
              </a:xfrm>
            </p:grpSpPr>
            <p:pic>
              <p:nvPicPr>
                <p:cNvPr id="26"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920" cy="2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27" name="Rectangle 11"/>
                <p:cNvSpPr>
                  <a:spLocks/>
                </p:cNvSpPr>
                <p:nvPr/>
              </p:nvSpPr>
              <p:spPr bwMode="auto">
                <a:xfrm>
                  <a:off x="1255" y="108"/>
                  <a:ext cx="950"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r>
                    <a:rPr lang="en-US" altLang="en-US" sz="1266" i="1" dirty="0">
                      <a:solidFill>
                        <a:srgbClr val="FF0000"/>
                      </a:solidFill>
                      <a:latin typeface="Helvetica" panose="020B0604020202020204" pitchFamily="34" charset="0"/>
                      <a:ea typeface="MS PGothic" panose="020B0600070205080204" pitchFamily="34" charset="-128"/>
                      <a:sym typeface="Helvetica" panose="020B0604020202020204" pitchFamily="34" charset="0"/>
                    </a:rPr>
                    <a:t>Beam core</a:t>
                  </a:r>
                </a:p>
              </p:txBody>
            </p:sp>
            <p:sp>
              <p:nvSpPr>
                <p:cNvPr id="28" name="Rectangle 12"/>
                <p:cNvSpPr>
                  <a:spLocks/>
                </p:cNvSpPr>
                <p:nvPr/>
              </p:nvSpPr>
              <p:spPr bwMode="auto">
                <a:xfrm>
                  <a:off x="416" y="257"/>
                  <a:ext cx="604" cy="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1266" i="1" dirty="0">
                      <a:solidFill>
                        <a:srgbClr val="0000FF"/>
                      </a:solidFill>
                      <a:latin typeface="Helvetica" panose="020B0604020202020204" pitchFamily="34" charset="0"/>
                      <a:ea typeface="MS PGothic" panose="020B0600070205080204" pitchFamily="34" charset="-128"/>
                      <a:sym typeface="Helvetica" panose="020B0604020202020204" pitchFamily="34" charset="0"/>
                    </a:rPr>
                    <a:t>Beam tails</a:t>
                  </a:r>
                </a:p>
              </p:txBody>
            </p:sp>
          </p:grpSp>
          <p:sp>
            <p:nvSpPr>
              <p:cNvPr id="25" name="AutoShape 14"/>
              <p:cNvSpPr>
                <a:spLocks/>
              </p:cNvSpPr>
              <p:nvPr/>
            </p:nvSpPr>
            <p:spPr bwMode="auto">
              <a:xfrm>
                <a:off x="14" y="9"/>
                <a:ext cx="2901" cy="2317"/>
              </a:xfrm>
              <a:prstGeom prst="roundRect">
                <a:avLst>
                  <a:gd name="adj" fmla="val 5181"/>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grpSp>
        <p:grpSp>
          <p:nvGrpSpPr>
            <p:cNvPr id="7" name="Group 18"/>
            <p:cNvGrpSpPr>
              <a:grpSpLocks/>
            </p:cNvGrpSpPr>
            <p:nvPr/>
          </p:nvGrpSpPr>
          <p:grpSpPr bwMode="auto">
            <a:xfrm>
              <a:off x="5481712" y="6218412"/>
              <a:ext cx="2839641" cy="250031"/>
              <a:chOff x="0" y="0"/>
              <a:chExt cx="2544" cy="224"/>
            </a:xfrm>
          </p:grpSpPr>
          <p:sp>
            <p:nvSpPr>
              <p:cNvPr id="22" name="Freeform 16"/>
              <p:cNvSpPr>
                <a:spLocks/>
              </p:cNvSpPr>
              <p:nvPr/>
            </p:nvSpPr>
            <p:spPr bwMode="auto">
              <a:xfrm>
                <a:off x="0" y="4"/>
                <a:ext cx="848" cy="220"/>
              </a:xfrm>
              <a:custGeom>
                <a:avLst/>
                <a:gdLst>
                  <a:gd name="T0" fmla="*/ 848 w 21600"/>
                  <a:gd name="T1" fmla="*/ 0 h 21600"/>
                  <a:gd name="T2" fmla="*/ 638 w 21600"/>
                  <a:gd name="T3" fmla="*/ 120 h 21600"/>
                  <a:gd name="T4" fmla="*/ 342 w 21600"/>
                  <a:gd name="T5" fmla="*/ 187 h 21600"/>
                  <a:gd name="T6" fmla="*/ 92 w 21600"/>
                  <a:gd name="T7" fmla="*/ 207 h 21600"/>
                  <a:gd name="T8" fmla="*/ 0 w 21600"/>
                  <a:gd name="T9" fmla="*/ 22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cubicBezTo>
                      <a:pt x="20879" y="10105"/>
                      <a:pt x="16167" y="10105"/>
                      <a:pt x="16242" y="11782"/>
                    </a:cubicBezTo>
                    <a:cubicBezTo>
                      <a:pt x="16316" y="13459"/>
                      <a:pt x="8707" y="18327"/>
                      <a:pt x="8707" y="18327"/>
                    </a:cubicBezTo>
                    <a:lnTo>
                      <a:pt x="2344" y="20291"/>
                    </a:lnTo>
                    <a:lnTo>
                      <a:pt x="0" y="21600"/>
                    </a:lnTo>
                  </a:path>
                </a:pathLst>
              </a:custGeom>
              <a:noFill/>
              <a:ln w="38100" cap="flat">
                <a:solidFill>
                  <a:srgbClr val="0000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dirty="0"/>
              </a:p>
            </p:txBody>
          </p:sp>
          <p:sp>
            <p:nvSpPr>
              <p:cNvPr id="23" name="Freeform 17"/>
              <p:cNvSpPr>
                <a:spLocks/>
              </p:cNvSpPr>
              <p:nvPr/>
            </p:nvSpPr>
            <p:spPr bwMode="auto">
              <a:xfrm flipH="1">
                <a:off x="1695" y="0"/>
                <a:ext cx="849" cy="219"/>
              </a:xfrm>
              <a:custGeom>
                <a:avLst/>
                <a:gdLst>
                  <a:gd name="T0" fmla="*/ 849 w 21600"/>
                  <a:gd name="T1" fmla="*/ 0 h 21600"/>
                  <a:gd name="T2" fmla="*/ 638 w 21600"/>
                  <a:gd name="T3" fmla="*/ 119 h 21600"/>
                  <a:gd name="T4" fmla="*/ 342 w 21600"/>
                  <a:gd name="T5" fmla="*/ 186 h 21600"/>
                  <a:gd name="T6" fmla="*/ 92 w 21600"/>
                  <a:gd name="T7" fmla="*/ 206 h 21600"/>
                  <a:gd name="T8" fmla="*/ 0 w 21600"/>
                  <a:gd name="T9" fmla="*/ 219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cubicBezTo>
                      <a:pt x="20879" y="10105"/>
                      <a:pt x="16167" y="10105"/>
                      <a:pt x="16242" y="11782"/>
                    </a:cubicBezTo>
                    <a:cubicBezTo>
                      <a:pt x="16316" y="13459"/>
                      <a:pt x="8707" y="18327"/>
                      <a:pt x="8707" y="18327"/>
                    </a:cubicBezTo>
                    <a:lnTo>
                      <a:pt x="2344" y="20291"/>
                    </a:lnTo>
                    <a:lnTo>
                      <a:pt x="0" y="21600"/>
                    </a:lnTo>
                  </a:path>
                </a:pathLst>
              </a:custGeom>
              <a:noFill/>
              <a:ln w="38100" cap="flat">
                <a:solidFill>
                  <a:srgbClr val="0000FF"/>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GB" dirty="0"/>
              </a:p>
            </p:txBody>
          </p:sp>
        </p:grpSp>
        <p:grpSp>
          <p:nvGrpSpPr>
            <p:cNvPr id="8" name="Group 22"/>
            <p:cNvGrpSpPr>
              <a:grpSpLocks/>
            </p:cNvGrpSpPr>
            <p:nvPr/>
          </p:nvGrpSpPr>
          <p:grpSpPr bwMode="auto">
            <a:xfrm>
              <a:off x="5647340" y="5326558"/>
              <a:ext cx="3113118" cy="1110633"/>
              <a:chOff x="0" y="340"/>
              <a:chExt cx="2788" cy="995"/>
            </a:xfrm>
          </p:grpSpPr>
          <p:sp>
            <p:nvSpPr>
              <p:cNvPr id="19" name="Rectangle 19"/>
              <p:cNvSpPr>
                <a:spLocks/>
              </p:cNvSpPr>
              <p:nvPr/>
            </p:nvSpPr>
            <p:spPr bwMode="auto">
              <a:xfrm>
                <a:off x="0" y="672"/>
                <a:ext cx="352" cy="659"/>
              </a:xfrm>
              <a:prstGeom prst="rect">
                <a:avLst/>
              </a:prstGeom>
              <a:solidFill>
                <a:srgbClr val="000000"/>
              </a:solidFill>
              <a:ln w="25400">
                <a:solidFill>
                  <a:schemeClr val="tx1"/>
                </a:solidFill>
                <a:miter lim="800000"/>
                <a:headEnd/>
                <a:tailEnd/>
              </a:ln>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20" name="Rectangle 20"/>
              <p:cNvSpPr>
                <a:spLocks/>
              </p:cNvSpPr>
              <p:nvPr/>
            </p:nvSpPr>
            <p:spPr bwMode="auto">
              <a:xfrm>
                <a:off x="1884" y="677"/>
                <a:ext cx="353" cy="658"/>
              </a:xfrm>
              <a:prstGeom prst="rect">
                <a:avLst/>
              </a:prstGeom>
              <a:solidFill>
                <a:srgbClr val="000000"/>
              </a:solidFill>
              <a:ln w="25400">
                <a:solidFill>
                  <a:schemeClr val="tx1"/>
                </a:solidFill>
                <a:miter lim="800000"/>
                <a:headEnd/>
                <a:tailEnd/>
              </a:ln>
            </p:spPr>
            <p:txBody>
              <a:bodyPr lIns="0" tIns="0" rIns="0" bIns="0"/>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2953" dirty="0"/>
              </a:p>
            </p:txBody>
          </p:sp>
          <p:sp>
            <p:nvSpPr>
              <p:cNvPr id="21" name="Rectangle 21"/>
              <p:cNvSpPr>
                <a:spLocks/>
              </p:cNvSpPr>
              <p:nvPr/>
            </p:nvSpPr>
            <p:spPr bwMode="auto">
              <a:xfrm>
                <a:off x="1823" y="340"/>
                <a:ext cx="965" cy="296"/>
              </a:xfrm>
              <a:prstGeom prst="rect">
                <a:avLst/>
              </a:prstGeom>
              <a:noFill/>
              <a:ln w="25400">
                <a:no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ja-JP" altLang="en-US" sz="1266" i="1">
                    <a:solidFill>
                      <a:schemeClr val="tx1"/>
                    </a:solidFill>
                    <a:latin typeface="Arial" panose="020B0604020202020204" pitchFamily="34" charset="0"/>
                    <a:ea typeface="MS PGothic" panose="020B0600070205080204" pitchFamily="34" charset="-128"/>
                    <a:sym typeface="Helvetica" panose="020B0604020202020204" pitchFamily="34" charset="0"/>
                  </a:rPr>
                  <a:t>“</a:t>
                </a:r>
                <a:r>
                  <a:rPr lang="en-US" altLang="ja-JP" sz="1266" i="1" dirty="0">
                    <a:solidFill>
                      <a:schemeClr val="tx1"/>
                    </a:solidFill>
                    <a:latin typeface="Helvetica" panose="020B0604020202020204" pitchFamily="34" charset="0"/>
                    <a:ea typeface="MS PGothic" panose="020B0600070205080204" pitchFamily="34" charset="-128"/>
                    <a:sym typeface="Helvetica" panose="020B0604020202020204" pitchFamily="34" charset="0"/>
                  </a:rPr>
                  <a:t>Collimator</a:t>
                </a:r>
                <a:r>
                  <a:rPr lang="ja-JP" altLang="en-US" sz="1266" i="1">
                    <a:solidFill>
                      <a:schemeClr val="tx1"/>
                    </a:solidFill>
                    <a:latin typeface="Arial" panose="020B0604020202020204" pitchFamily="34" charset="0"/>
                    <a:ea typeface="MS PGothic" panose="020B0600070205080204" pitchFamily="34" charset="-128"/>
                    <a:sym typeface="Helvetica" panose="020B0604020202020204" pitchFamily="34" charset="0"/>
                  </a:rPr>
                  <a:t>”</a:t>
                </a:r>
                <a:endParaRPr lang="en-US" altLang="en-US" sz="1266" i="1" dirty="0">
                  <a:solidFill>
                    <a:schemeClr val="tx1"/>
                  </a:solidFill>
                  <a:latin typeface="Helvetica" panose="020B0604020202020204" pitchFamily="34" charset="0"/>
                  <a:ea typeface="MS PGothic" panose="020B0600070205080204" pitchFamily="34" charset="-128"/>
                  <a:sym typeface="Helvetica" panose="020B0604020202020204" pitchFamily="34" charset="0"/>
                </a:endParaRPr>
              </a:p>
            </p:txBody>
          </p:sp>
        </p:grpSp>
      </p:grpSp>
      <p:sp>
        <p:nvSpPr>
          <p:cNvPr id="30" name="Номер слайда 29"/>
          <p:cNvSpPr>
            <a:spLocks noGrp="1"/>
          </p:cNvSpPr>
          <p:nvPr>
            <p:ph type="sldNum" sz="quarter" idx="12"/>
          </p:nvPr>
        </p:nvSpPr>
        <p:spPr/>
        <p:txBody>
          <a:bodyPr/>
          <a:lstStyle/>
          <a:p>
            <a:fld id="{3CC379DF-C391-43B0-B124-C50AA8C8FCB0}" type="slidenum">
              <a:rPr lang="ru-RU" smtClean="0"/>
              <a:pPr/>
              <a:t>3</a:t>
            </a:fld>
            <a:endParaRPr lang="ru-RU" dirty="0"/>
          </a:p>
        </p:txBody>
      </p:sp>
    </p:spTree>
  </p:cSld>
  <p:clrMapOvr>
    <a:masterClrMapping/>
  </p:clrMapOvr>
  <p:transition advTm="285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Roles of Collimation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Rectangle 2"/>
          <p:cNvSpPr>
            <a:spLocks/>
          </p:cNvSpPr>
          <p:nvPr/>
        </p:nvSpPr>
        <p:spPr bwMode="auto">
          <a:xfrm>
            <a:off x="686659" y="1254408"/>
            <a:ext cx="8054355" cy="4664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marL="381000" indent="-381000"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indent="-292100" eaLnBrk="1" hangingPunct="1">
              <a:spcBef>
                <a:spcPts val="844"/>
              </a:spcBef>
              <a:buClr>
                <a:srgbClr val="0000FF"/>
              </a:buClr>
              <a:buSzPct val="80000"/>
              <a:buFont typeface="Wingdings" panose="05000000000000000000" pitchFamily="2" charset="2"/>
              <a:buChar char="q"/>
            </a:pPr>
            <a:r>
              <a:rPr lang="en-US" altLang="en-US" sz="1800" b="1" dirty="0">
                <a:solidFill>
                  <a:srgbClr val="0000FF"/>
                </a:solidFill>
                <a:latin typeface="Comic Sans MS" pitchFamily="66" charset="0"/>
                <a:ea typeface="MS PGothic" panose="020B0600070205080204" pitchFamily="34" charset="-128"/>
                <a:sym typeface="Helvetica" panose="020B0604020202020204" pitchFamily="34" charset="0"/>
              </a:rPr>
              <a:t>Halo cleaning</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to protect accelerator components</a:t>
            </a:r>
          </a:p>
          <a:p>
            <a:pPr marL="450850" lvl="1" indent="0" eaLnBrk="1" hangingPunct="1">
              <a:spcBef>
                <a:spcPts val="0"/>
              </a:spcBef>
              <a:buClr>
                <a:srgbClr val="0000FF"/>
              </a:buClr>
              <a:buSzPct val="80000"/>
            </a:pP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S</a:t>
            </a: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uperconducting and permanent magnets, superconducting RF cavities</a:t>
            </a: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a:t>
            </a:r>
          </a:p>
          <a:p>
            <a:pPr indent="-292100" eaLnBrk="1" hangingPunct="1">
              <a:spcBef>
                <a:spcPts val="844"/>
              </a:spcBef>
              <a:buClr>
                <a:srgbClr val="0000FF"/>
              </a:buClr>
              <a:buSzPct val="80000"/>
              <a:buFont typeface="Wingdings" panose="05000000000000000000" pitchFamily="2" charset="2"/>
              <a:buChar char="q"/>
            </a:pP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Passive </a:t>
            </a:r>
            <a:r>
              <a:rPr lang="en-US" altLang="en-US" sz="1800" b="1" dirty="0">
                <a:solidFill>
                  <a:srgbClr val="0000FF"/>
                </a:solidFill>
                <a:latin typeface="Comic Sans MS" pitchFamily="66" charset="0"/>
                <a:ea typeface="MS PGothic" panose="020B0600070205080204" pitchFamily="34" charset="-128"/>
                <a:sym typeface="Helvetica" panose="020B0604020202020204" pitchFamily="34" charset="0"/>
              </a:rPr>
              <a:t>machine </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protection </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as beam absorbers or interceptors</a:t>
            </a:r>
            <a:r>
              <a:rPr lang="en-US" altLang="en-US" sz="1800" dirty="0">
                <a:solidFill>
                  <a:schemeClr val="tx1"/>
                </a:solidFill>
                <a:latin typeface="Comic Sans MS" pitchFamily="66" charset="0"/>
                <a:sym typeface="Helvetica" panose="020B0604020202020204" pitchFamily="34" charset="0"/>
              </a:rPr>
              <a:t/>
            </a:r>
            <a:br>
              <a:rPr lang="en-US" altLang="en-US" sz="1800" dirty="0">
                <a:solidFill>
                  <a:schemeClr val="tx1"/>
                </a:solidFill>
                <a:latin typeface="Comic Sans MS" pitchFamily="66" charset="0"/>
                <a:sym typeface="Helvetica" panose="020B0604020202020204" pitchFamily="34" charset="0"/>
              </a:rPr>
            </a:b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First line of defense in case of accidental failures.</a:t>
            </a:r>
          </a:p>
          <a:p>
            <a:pPr indent="-292100" eaLnBrk="1" hangingPunct="1">
              <a:spcBef>
                <a:spcPts val="844"/>
              </a:spcBef>
              <a:buClr>
                <a:srgbClr val="0000FF"/>
              </a:buClr>
              <a:buSzPct val="80000"/>
              <a:buFont typeface="Wingdings" panose="05000000000000000000" pitchFamily="2" charset="2"/>
              <a:buChar char="q"/>
            </a:pPr>
            <a:r>
              <a:rPr lang="en-US" altLang="en-US" sz="1800" b="1" dirty="0">
                <a:solidFill>
                  <a:srgbClr val="0000FF"/>
                </a:solidFill>
                <a:latin typeface="Comic Sans MS" pitchFamily="66" charset="0"/>
                <a:ea typeface="MS PGothic" panose="020B0600070205080204" pitchFamily="34" charset="-128"/>
                <a:sym typeface="Helvetica" panose="020B0604020202020204" pitchFamily="34" charset="0"/>
              </a:rPr>
              <a:t>Concentration of losses/activation</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 in </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well defined areas</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
            </a:r>
            <a:b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Ease maintenance by avoiding many distributed high-radiation areas.</a:t>
            </a:r>
            <a:endPar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1800" b="1" dirty="0">
                <a:solidFill>
                  <a:srgbClr val="0000FF"/>
                </a:solidFill>
                <a:latin typeface="Comic Sans MS" pitchFamily="66" charset="0"/>
                <a:ea typeface="MS PGothic" panose="020B0600070205080204" pitchFamily="34" charset="-128"/>
                <a:sym typeface="Helvetica" panose="020B0604020202020204" pitchFamily="34" charset="0"/>
              </a:rPr>
              <a:t>Reduction </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the radiation doses</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 to accelerator components</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
            </a:r>
            <a:b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Provide local protection to equipment exposed to </a:t>
            </a: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high doses.</a:t>
            </a:r>
            <a:endPar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1800" b="1" dirty="0">
                <a:solidFill>
                  <a:srgbClr val="0000FF"/>
                </a:solidFill>
                <a:latin typeface="Comic Sans MS" pitchFamily="66" charset="0"/>
                <a:ea typeface="MS PGothic" panose="020B0600070205080204" pitchFamily="34" charset="-128"/>
                <a:sym typeface="Helvetica" panose="020B0604020202020204" pitchFamily="34" charset="0"/>
              </a:rPr>
              <a:t>Cleaning of physics </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products</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 (in </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colliders)</a:t>
            </a:r>
            <a:b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Protect superconducting elements close </a:t>
            </a: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to </a:t>
            </a: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high-luminosity experiments.</a:t>
            </a:r>
            <a:endPar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1800" b="1" dirty="0">
                <a:solidFill>
                  <a:srgbClr val="0000FF"/>
                </a:solidFill>
                <a:latin typeface="Comic Sans MS" pitchFamily="66" charset="0"/>
                <a:ea typeface="MS PGothic" panose="020B0600070205080204" pitchFamily="34" charset="-128"/>
                <a:sym typeface="Helvetica" panose="020B0604020202020204" pitchFamily="34" charset="0"/>
              </a:rPr>
              <a:t>B</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ackground</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 optimization for experiments</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
            </a:r>
            <a:b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Minimize the impact of halo </a:t>
            </a: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losses  on the quality </a:t>
            </a:r>
            <a:r>
              <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rPr>
              <a:t>of experimental </a:t>
            </a: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data.</a:t>
            </a:r>
            <a:endPar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Beam </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tail/halo</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scraping</a:t>
            </a:r>
            <a:r>
              <a:rPr lang="en-US" altLang="en-US" sz="1800" dirty="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1800" dirty="0" smtClean="0">
                <a:solidFill>
                  <a:schemeClr val="tx1"/>
                </a:solidFill>
                <a:latin typeface="Comic Sans MS" pitchFamily="66" charset="0"/>
                <a:ea typeface="MS PGothic" panose="020B0600070205080204" pitchFamily="34" charset="-128"/>
                <a:sym typeface="Helvetica" panose="020B0604020202020204" pitchFamily="34" charset="0"/>
              </a:rPr>
              <a:t>and</a:t>
            </a:r>
            <a:r>
              <a:rPr lang="en-US" altLang="en-US" sz="1800" b="1" dirty="0" smtClean="0">
                <a:solidFill>
                  <a:srgbClr val="0000FF"/>
                </a:solidFill>
                <a:latin typeface="Comic Sans MS" pitchFamily="66" charset="0"/>
                <a:ea typeface="MS PGothic" panose="020B0600070205080204" pitchFamily="34" charset="-128"/>
                <a:sym typeface="Helvetica" panose="020B0604020202020204" pitchFamily="34" charset="0"/>
              </a:rPr>
              <a:t> diagnostics</a:t>
            </a:r>
            <a:r>
              <a:rPr lang="en-US" altLang="en-US" sz="1800" dirty="0" smtClean="0">
                <a:solidFill>
                  <a:schemeClr val="tx1"/>
                </a:solidFill>
                <a:latin typeface="Comic Sans MS" pitchFamily="66" charset="0"/>
                <a:sym typeface="Helvetica" panose="020B0604020202020204" pitchFamily="34" charset="0"/>
              </a:rPr>
              <a:t/>
            </a:r>
            <a:br>
              <a:rPr lang="en-US" altLang="en-US" sz="1800" dirty="0" smtClean="0">
                <a:solidFill>
                  <a:schemeClr val="tx1"/>
                </a:solidFill>
                <a:latin typeface="Comic Sans MS" pitchFamily="66" charset="0"/>
                <a:sym typeface="Helvetica" panose="020B0604020202020204" pitchFamily="34" charset="0"/>
              </a:rPr>
            </a:br>
            <a:r>
              <a:rPr lang="en-US" altLang="en-US" sz="1600" i="1" dirty="0" smtClean="0">
                <a:solidFill>
                  <a:schemeClr val="tx1"/>
                </a:solidFill>
                <a:latin typeface="Comic Sans MS" pitchFamily="66" charset="0"/>
                <a:ea typeface="MS PGothic" panose="020B0600070205080204" pitchFamily="34" charset="-128"/>
                <a:sym typeface="Helvetica" panose="020B0604020202020204" pitchFamily="34" charset="0"/>
              </a:rPr>
              <a:t>Control and probe the transverse or longitudinal shape of the beam.</a:t>
            </a:r>
            <a:endParaRPr lang="en-US" altLang="en-US" sz="1600" i="1" dirty="0">
              <a:solidFill>
                <a:schemeClr val="tx1"/>
              </a:solidFill>
              <a:latin typeface="Comic Sans MS" pitchFamily="66" charset="0"/>
              <a:ea typeface="MS PGothic" panose="020B0600070205080204" pitchFamily="34" charset="-128"/>
              <a:sym typeface="Helvetica" panose="020B0604020202020204" pitchFamily="34" charset="0"/>
            </a:endParaRPr>
          </a:p>
        </p:txBody>
      </p:sp>
      <p:sp>
        <p:nvSpPr>
          <p:cNvPr id="15" name="Номер слайда 14"/>
          <p:cNvSpPr>
            <a:spLocks noGrp="1"/>
          </p:cNvSpPr>
          <p:nvPr>
            <p:ph type="sldNum" sz="quarter" idx="12"/>
          </p:nvPr>
        </p:nvSpPr>
        <p:spPr/>
        <p:txBody>
          <a:bodyPr/>
          <a:lstStyle/>
          <a:p>
            <a:fld id="{3CC379DF-C391-43B0-B124-C50AA8C8FCB0}" type="slidenum">
              <a:rPr lang="ru-RU" smtClean="0"/>
              <a:pPr/>
              <a:t>4</a:t>
            </a:fld>
            <a:endParaRPr lang="ru-RU" dirty="0"/>
          </a:p>
        </p:txBody>
      </p:sp>
    </p:spTree>
  </p:cSld>
  <p:clrMapOvr>
    <a:masterClrMapping/>
  </p:clrMapOvr>
  <p:transition advTm="285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solidFill>
                  <a:srgbClr val="0000CC"/>
                </a:solidFill>
                <a:latin typeface="Comic Sans MS" pitchFamily="66" charset="0"/>
                <a:ea typeface="+mj-ea"/>
                <a:cs typeface="+mj-cs"/>
              </a:rPr>
              <a:t>Colliders beam storage energy</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1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7933" y="1195917"/>
            <a:ext cx="8297333" cy="505509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2785534" y="999067"/>
            <a:ext cx="4618572" cy="369332"/>
          </a:xfrm>
          <a:prstGeom prst="rect">
            <a:avLst/>
          </a:prstGeom>
          <a:noFill/>
          <a:ln>
            <a:solidFill>
              <a:srgbClr val="FF0000"/>
            </a:solidFill>
          </a:ln>
        </p:spPr>
        <p:txBody>
          <a:bodyPr wrap="none" rtlCol="0">
            <a:spAutoFit/>
          </a:bodyPr>
          <a:lstStyle/>
          <a:p>
            <a:r>
              <a:rPr lang="en-US" b="1" dirty="0" smtClean="0">
                <a:solidFill>
                  <a:srgbClr val="FF0000"/>
                </a:solidFill>
                <a:latin typeface="Comic Sans MS" pitchFamily="66" charset="0"/>
              </a:rPr>
              <a:t>NICA @4.5GeV/u, full int. Ebeam=7kJ</a:t>
            </a:r>
          </a:p>
        </p:txBody>
      </p:sp>
      <p:sp>
        <p:nvSpPr>
          <p:cNvPr id="15" name="Номер слайда 14"/>
          <p:cNvSpPr>
            <a:spLocks noGrp="1"/>
          </p:cNvSpPr>
          <p:nvPr>
            <p:ph type="sldNum" sz="quarter" idx="12"/>
          </p:nvPr>
        </p:nvSpPr>
        <p:spPr/>
        <p:txBody>
          <a:bodyPr/>
          <a:lstStyle/>
          <a:p>
            <a:fld id="{3CC379DF-C391-43B0-B124-C50AA8C8FCB0}" type="slidenum">
              <a:rPr lang="ru-RU" smtClean="0"/>
              <a:pPr/>
              <a:t>5</a:t>
            </a:fld>
            <a:endParaRPr lang="ru-RU" dirty="0"/>
          </a:p>
        </p:txBody>
      </p:sp>
    </p:spTree>
  </p:cSld>
  <p:clrMapOvr>
    <a:masterClrMapping/>
  </p:clrMapOvr>
  <p:transition advTm="28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solidFill>
                  <a:srgbClr val="0000CC"/>
                </a:solidFill>
                <a:latin typeface="Comic Sans MS" pitchFamily="66" charset="0"/>
                <a:ea typeface="+mj-ea"/>
                <a:cs typeface="+mj-cs"/>
              </a:rPr>
              <a:t>Beam losses in accelerators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1" y="1196752"/>
            <a:ext cx="9143999"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4" name="Content Placeholder 5"/>
          <p:cNvSpPr txBox="1">
            <a:spLocks/>
          </p:cNvSpPr>
          <p:nvPr/>
        </p:nvSpPr>
        <p:spPr>
          <a:xfrm>
            <a:off x="0" y="956895"/>
            <a:ext cx="9143999" cy="5490309"/>
          </a:xfrm>
          <a:prstGeom prst="rect">
            <a:avLst/>
          </a:prstGeom>
        </p:spPr>
        <p:txBody>
          <a:bodyPr/>
          <a:lstStyle/>
          <a:p>
            <a:pPr marL="228600" marR="0" lvl="0" indent="-228600" algn="l" defTabSz="914400" rtl="0" eaLnBrk="1" fontAlgn="auto" latinLnBrk="0" hangingPunct="1">
              <a:lnSpc>
                <a:spcPct val="90000"/>
              </a:lnSpc>
              <a:spcBef>
                <a:spcPts val="1200"/>
              </a:spcBef>
              <a:spcAft>
                <a:spcPts val="0"/>
              </a:spcAft>
              <a:buClrTx/>
              <a:buSzTx/>
              <a:tabLst/>
              <a:defRPr/>
            </a:pPr>
            <a:endParaRPr kumimoji="0" lang="en-US" altLang="en-US" sz="1600" b="0" i="0" u="none" strike="noStrike" kern="1200" cap="none" spc="0" normalizeH="0" baseline="0" noProof="0" dirty="0" smtClean="0">
              <a:ln>
                <a:noFill/>
              </a:ln>
              <a:solidFill>
                <a:schemeClr val="tx1"/>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tabLst/>
              <a:defRPr/>
            </a:pPr>
            <a:r>
              <a:rPr kumimoji="0" lang="en-US" altLang="en-US" sz="2800" b="0"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 In </a:t>
            </a:r>
            <a:r>
              <a:rPr kumimoji="0" lang="en-US" altLang="en-US" sz="2800" b="1" i="0" u="none" strike="noStrike" kern="1200" cap="none" spc="0" normalizeH="0" baseline="0" noProof="0" dirty="0" smtClean="0">
                <a:ln>
                  <a:noFill/>
                </a:ln>
                <a:solidFill>
                  <a:srgbClr val="FF0000"/>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real machines</a:t>
            </a:r>
            <a:r>
              <a:rPr kumimoji="0" lang="en-US" altLang="en-US" sz="2800" b="0"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 several effects cause </a:t>
            </a:r>
            <a:r>
              <a:rPr kumimoji="0" lang="en-US" altLang="en-US" sz="2800" b="1" i="0" u="none" strike="noStrike" kern="1200" cap="none" spc="0" normalizeH="0" baseline="0" noProof="0" dirty="0" smtClean="0">
                <a:ln>
                  <a:noFill/>
                </a:ln>
                <a:solidFill>
                  <a:srgbClr val="FF0000"/>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beam losses</a:t>
            </a:r>
            <a:r>
              <a:rPr kumimoji="0" lang="en-US" altLang="en-US" sz="2800" b="0" i="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en-US" sz="2000" b="1" u="none" strike="noStrike" kern="1200" cap="none" spc="0" normalizeH="0" baseline="0" noProof="0" dirty="0" smtClean="0">
                <a:ln>
                  <a:noFill/>
                </a:ln>
                <a:solidFill>
                  <a:srgbClr val="0000FF"/>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Collisions</a:t>
            </a:r>
            <a:r>
              <a:rPr kumimoji="0" lang="en-US" altLang="en-US"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 at the interaction points,</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en-US"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Interaction with </a:t>
            </a:r>
            <a:r>
              <a:rPr kumimoji="0" lang="en-US" altLang="en-US" sz="2000" b="1" u="none" strike="noStrike" kern="1200" cap="none" spc="0" normalizeH="0" baseline="0" noProof="0" dirty="0" smtClean="0">
                <a:ln>
                  <a:noFill/>
                </a:ln>
                <a:solidFill>
                  <a:srgbClr val="0000FF"/>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residual gas</a:t>
            </a:r>
            <a:r>
              <a:rPr kumimoji="0" lang="en-US" altLang="en-US"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 and </a:t>
            </a:r>
            <a:r>
              <a:rPr kumimoji="0" lang="en-US" altLang="en-US" sz="2000" b="1" u="none" strike="noStrike" kern="1200" cap="none" spc="0" normalizeH="0" baseline="0" noProof="0" dirty="0" smtClean="0">
                <a:ln>
                  <a:noFill/>
                </a:ln>
                <a:solidFill>
                  <a:srgbClr val="0000FF"/>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intra-beam scattering,</a:t>
            </a:r>
            <a:endParaRPr kumimoji="0" lang="en-US" altLang="en-US"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endParaRP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en-US" sz="2000" b="1" u="none" strike="noStrike" kern="1200" cap="none" spc="0" normalizeH="0" baseline="0" noProof="0" dirty="0" smtClean="0">
                <a:ln>
                  <a:noFill/>
                </a:ln>
                <a:solidFill>
                  <a:srgbClr val="0000FF"/>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Beam instabilities</a:t>
            </a:r>
            <a:r>
              <a:rPr kumimoji="0" lang="en-US" altLang="en-US"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 (single-bunch, collective, beam-beam),</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en-US"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Dynamics changes during machine cycle (orbit and optics  changes, energy ramps):</a:t>
            </a:r>
            <a:r>
              <a:rPr kumimoji="0" lang="en-US" altLang="en-US" sz="2000" b="0" u="none" strike="noStrike" kern="1200" cap="none" spc="0" normalizeH="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 </a:t>
            </a:r>
            <a:r>
              <a:rPr kumimoji="0" lang="en-US" altLang="ja-JP" sz="2000" b="1" u="none" strike="noStrike" kern="1200" cap="none" spc="0" normalizeH="0" baseline="0" noProof="0" dirty="0" smtClean="0">
                <a:ln>
                  <a:noFill/>
                </a:ln>
                <a:solidFill>
                  <a:srgbClr val="0000FF"/>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operational losses</a:t>
            </a:r>
            <a:r>
              <a:rPr kumimoji="0" lang="en-GB"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a:t>
            </a:r>
            <a:endPar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endParaRP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Transverse </a:t>
            </a:r>
            <a:r>
              <a:rPr kumimoji="0" lang="en-US" altLang="ja-JP" sz="2000" b="1" u="none" strike="noStrike" kern="1200" cap="none" spc="0" normalizeH="0" baseline="0" noProof="0" dirty="0" smtClean="0">
                <a:ln>
                  <a:noFill/>
                </a:ln>
                <a:solidFill>
                  <a:srgbClr val="0000FF"/>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resonances</a:t>
            </a:r>
            <a:r>
              <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RF noise, RF capture and out-of-bucket losses,</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Injection and dump losses,</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Synchrotron radiation,</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altLang="ja-JP" sz="2000"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Equipment failures</a:t>
            </a:r>
            <a:r>
              <a:rPr kumimoji="0" lang="en-US" altLang="ja-JP" b="0" u="none" strike="noStrike" kern="1200" cap="none" spc="0" normalizeH="0" baseline="0" noProof="0" dirty="0" smtClean="0">
                <a:ln>
                  <a:noFill/>
                </a:ln>
                <a:solidFill>
                  <a:schemeClr val="tx1"/>
                </a:solidFill>
                <a:effectLst/>
                <a:uLnTx/>
                <a:uFillTx/>
                <a:latin typeface="Comic Sans MS" pitchFamily="66" charset="0"/>
                <a:ea typeface="MS PGothic" panose="020B0600070205080204" pitchFamily="34" charset="-128"/>
                <a:cs typeface="Arial" pitchFamily="34" charset="0"/>
                <a:sym typeface="Helvetica" panose="020B0604020202020204" pitchFamily="34" charset="0"/>
              </a:rPr>
              <a:t>.</a:t>
            </a:r>
          </a:p>
          <a:p>
            <a:pPr marL="228600" marR="0" lvl="0" indent="-228600" algn="l" defTabSz="914400" rtl="0" eaLnBrk="1" fontAlgn="auto" latinLnBrk="0" hangingPunct="1">
              <a:lnSpc>
                <a:spcPct val="90000"/>
              </a:lnSpc>
              <a:spcBef>
                <a:spcPts val="1200"/>
              </a:spcBef>
              <a:spcAft>
                <a:spcPts val="0"/>
              </a:spcAft>
              <a:buClrTx/>
              <a:buSzTx/>
              <a:tabLst/>
              <a:defRPr/>
            </a:pPr>
            <a:endParaRPr kumimoji="0" lang="en-US" altLang="en-US" sz="2000" b="0" i="0" u="none" strike="noStrike" kern="1200" cap="none" spc="0" normalizeH="0" baseline="0" noProof="0" dirty="0" smtClean="0">
              <a:ln>
                <a:noFill/>
              </a:ln>
              <a:solidFill>
                <a:schemeClr val="tx1"/>
              </a:solidFill>
              <a:effectLst/>
              <a:uLnTx/>
              <a:uFillTx/>
              <a:latin typeface="Helvetica" panose="020B0604020202020204" pitchFamily="34" charset="0"/>
              <a:ea typeface="MS PGothic" panose="020B0600070205080204" pitchFamily="34" charset="-128"/>
              <a:cs typeface="+mn-cs"/>
              <a:sym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Номер слайда 14"/>
          <p:cNvSpPr>
            <a:spLocks noGrp="1"/>
          </p:cNvSpPr>
          <p:nvPr>
            <p:ph type="sldNum" sz="quarter" idx="12"/>
          </p:nvPr>
        </p:nvSpPr>
        <p:spPr/>
        <p:txBody>
          <a:bodyPr/>
          <a:lstStyle/>
          <a:p>
            <a:fld id="{3CC379DF-C391-43B0-B124-C50AA8C8FCB0}" type="slidenum">
              <a:rPr lang="ru-RU" smtClean="0"/>
              <a:pPr/>
              <a:t>6</a:t>
            </a:fld>
            <a:endParaRPr lang="ru-RU" dirty="0"/>
          </a:p>
        </p:txBody>
      </p:sp>
    </p:spTree>
  </p:cSld>
  <p:clrMapOvr>
    <a:masterClrMapping/>
  </p:clrMapOvr>
  <p:transition advTm="285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noProof="0" dirty="0" smtClean="0">
                <a:solidFill>
                  <a:srgbClr val="0000CC"/>
                </a:solidFill>
                <a:latin typeface="Comic Sans MS" pitchFamily="66" charset="0"/>
                <a:ea typeface="+mj-ea"/>
                <a:cs typeface="+mj-cs"/>
              </a:rPr>
              <a:t>Beam life-time, power loss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0141" y="1683937"/>
            <a:ext cx="2193723" cy="470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9809" y="2668822"/>
            <a:ext cx="1791020" cy="734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
        <p:nvSpPr>
          <p:cNvPr id="18" name="Rectangle 7"/>
          <p:cNvSpPr>
            <a:spLocks/>
          </p:cNvSpPr>
          <p:nvPr/>
        </p:nvSpPr>
        <p:spPr bwMode="auto">
          <a:xfrm>
            <a:off x="6800851" y="1520322"/>
            <a:ext cx="2343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1800" dirty="0" smtClean="0">
                <a:solidFill>
                  <a:srgbClr val="0000FF"/>
                </a:solidFill>
                <a:latin typeface="Comic Sans MS" pitchFamily="66" charset="0"/>
                <a:ea typeface="MS PGothic" panose="020B0600070205080204" pitchFamily="34" charset="-128"/>
                <a:sym typeface="Helvetica" panose="020B0604020202020204" pitchFamily="34" charset="0"/>
              </a:rPr>
              <a:t>Beam </a:t>
            </a:r>
            <a:r>
              <a:rPr lang="en-US" altLang="en-US" sz="1800" dirty="0">
                <a:solidFill>
                  <a:srgbClr val="0000FF"/>
                </a:solidFill>
                <a:latin typeface="Comic Sans MS" pitchFamily="66" charset="0"/>
                <a:ea typeface="MS PGothic" panose="020B0600070205080204" pitchFamily="34" charset="-128"/>
                <a:sym typeface="Helvetica" panose="020B0604020202020204" pitchFamily="34" charset="0"/>
              </a:rPr>
              <a:t>intensity</a:t>
            </a:r>
            <a:br>
              <a:rPr lang="en-US" altLang="en-US" sz="1800" dirty="0">
                <a:solidFill>
                  <a:srgbClr val="0000FF"/>
                </a:solidFill>
                <a:latin typeface="Comic Sans MS" pitchFamily="66" charset="0"/>
                <a:ea typeface="MS PGothic" panose="020B0600070205080204" pitchFamily="34" charset="-128"/>
                <a:sym typeface="Helvetica" panose="020B0604020202020204" pitchFamily="34" charset="0"/>
              </a:rPr>
            </a:br>
            <a:r>
              <a:rPr lang="en-US" altLang="en-US" sz="1800" dirty="0" smtClean="0">
                <a:solidFill>
                  <a:srgbClr val="0000FF"/>
                </a:solidFill>
                <a:latin typeface="Comic Sans MS" pitchFamily="66" charset="0"/>
                <a:ea typeface="MS PGothic" panose="020B0600070205080204" pitchFamily="34" charset="-128"/>
                <a:sym typeface="Helvetica" panose="020B0604020202020204" pitchFamily="34" charset="0"/>
              </a:rPr>
              <a:t>    </a:t>
            </a:r>
            <a:r>
              <a:rPr lang="en-US" sz="1800" dirty="0" smtClean="0">
                <a:solidFill>
                  <a:srgbClr val="0070C0"/>
                </a:solidFill>
                <a:latin typeface="Comic Sans MS" pitchFamily="66" charset="0"/>
              </a:rPr>
              <a:t>t</a:t>
            </a:r>
            <a:r>
              <a:rPr lang="en-US" sz="1800" baseline="-25000" dirty="0" smtClean="0">
                <a:solidFill>
                  <a:srgbClr val="0070C0"/>
                </a:solidFill>
                <a:latin typeface="Comic Sans MS" pitchFamily="66" charset="0"/>
              </a:rPr>
              <a:t>b</a:t>
            </a:r>
            <a:r>
              <a:rPr lang="en-US" altLang="en-US" sz="1800" baseline="-25000" dirty="0" smtClean="0">
                <a:solidFill>
                  <a:srgbClr val="0000FF"/>
                </a:solidFill>
                <a:latin typeface="Comic Sans MS" pitchFamily="66" charset="0"/>
                <a:ea typeface="MS PGothic" panose="020B0600070205080204" pitchFamily="34" charset="-128"/>
                <a:cs typeface="Arial" pitchFamily="34" charset="0"/>
                <a:sym typeface="Helvetica" panose="020B0604020202020204" pitchFamily="34" charset="0"/>
              </a:rPr>
              <a:t> </a:t>
            </a:r>
            <a:r>
              <a:rPr lang="en-US" altLang="en-US" sz="1800" dirty="0" smtClean="0">
                <a:solidFill>
                  <a:srgbClr val="0000FF"/>
                </a:solidFill>
                <a:latin typeface="Comic Sans MS" pitchFamily="66" charset="0"/>
                <a:ea typeface="MS PGothic" panose="020B0600070205080204" pitchFamily="34" charset="-128"/>
                <a:sym typeface="Helvetica" panose="020B0604020202020204" pitchFamily="34" charset="0"/>
              </a:rPr>
              <a:t> - beam life time</a:t>
            </a:r>
            <a:endParaRPr lang="en-US" altLang="en-US" sz="1800" dirty="0">
              <a:solidFill>
                <a:srgbClr val="0000CC"/>
              </a:solidFill>
              <a:latin typeface="Comic Sans MS" pitchFamily="66" charset="0"/>
              <a:ea typeface="MS PGothic" panose="020B0600070205080204" pitchFamily="34" charset="-128"/>
              <a:sym typeface="Helvetica" panose="020B0604020202020204" pitchFamily="34" charset="0"/>
            </a:endParaRPr>
          </a:p>
        </p:txBody>
      </p:sp>
      <p:sp>
        <p:nvSpPr>
          <p:cNvPr id="21" name="Rectangle 10"/>
          <p:cNvSpPr>
            <a:spLocks/>
          </p:cNvSpPr>
          <p:nvPr/>
        </p:nvSpPr>
        <p:spPr bwMode="auto">
          <a:xfrm>
            <a:off x="7012584" y="2658239"/>
            <a:ext cx="1883766" cy="647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r>
              <a:rPr lang="en-US" altLang="en-US" sz="1800" dirty="0" smtClean="0">
                <a:solidFill>
                  <a:srgbClr val="0000FF"/>
                </a:solidFill>
                <a:latin typeface="Comic Sans MS" pitchFamily="66" charset="0"/>
                <a:ea typeface="MS PGothic" panose="020B0600070205080204" pitchFamily="34" charset="-128"/>
                <a:sym typeface="Helvetica" panose="020B0604020202020204" pitchFamily="34" charset="0"/>
              </a:rPr>
              <a:t>Particle loss rate</a:t>
            </a:r>
            <a:endParaRPr lang="en-US" altLang="en-US" sz="1800" dirty="0">
              <a:solidFill>
                <a:srgbClr val="0000FF"/>
              </a:solidFill>
              <a:latin typeface="Comic Sans MS" pitchFamily="66" charset="0"/>
              <a:ea typeface="MS PGothic" panose="020B0600070205080204" pitchFamily="34" charset="-128"/>
              <a:sym typeface="Helvetica" panose="020B0604020202020204" pitchFamily="34" charset="0"/>
            </a:endParaRPr>
          </a:p>
        </p:txBody>
      </p:sp>
      <p:sp>
        <p:nvSpPr>
          <p:cNvPr id="22" name="TextBox 21"/>
          <p:cNvSpPr txBox="1"/>
          <p:nvPr/>
        </p:nvSpPr>
        <p:spPr>
          <a:xfrm>
            <a:off x="228600" y="4646083"/>
            <a:ext cx="8915400" cy="707886"/>
          </a:xfrm>
          <a:prstGeom prst="rect">
            <a:avLst/>
          </a:prstGeom>
          <a:noFill/>
        </p:spPr>
        <p:txBody>
          <a:bodyPr wrap="square" rtlCol="0">
            <a:spAutoFit/>
          </a:bodyPr>
          <a:lstStyle/>
          <a:p>
            <a:r>
              <a:rPr lang="en-US" sz="2000" b="1" dirty="0" smtClean="0">
                <a:latin typeface="Comic Sans MS" pitchFamily="66" charset="0"/>
              </a:rPr>
              <a:t>NICA Collider: beam life time t</a:t>
            </a:r>
            <a:r>
              <a:rPr lang="en-US" sz="2000" b="1" baseline="-25000" dirty="0" smtClean="0">
                <a:latin typeface="Comic Sans MS" pitchFamily="66" charset="0"/>
              </a:rPr>
              <a:t>b</a:t>
            </a:r>
            <a:r>
              <a:rPr lang="en-US" sz="2000" b="1" dirty="0" smtClean="0">
                <a:latin typeface="Comic Sans MS" pitchFamily="66" charset="0"/>
              </a:rPr>
              <a:t>=~1h  at full Intensity of N=5*10</a:t>
            </a:r>
            <a:r>
              <a:rPr lang="en-US" sz="2000" b="1" baseline="30000" dirty="0" smtClean="0">
                <a:latin typeface="Comic Sans MS" pitchFamily="66" charset="0"/>
              </a:rPr>
              <a:t>10</a:t>
            </a:r>
            <a:r>
              <a:rPr lang="en-US" sz="2000" b="1" dirty="0" smtClean="0">
                <a:latin typeface="Comic Sans MS" pitchFamily="66" charset="0"/>
              </a:rPr>
              <a:t> ions corresponds to loss rate </a:t>
            </a:r>
            <a:r>
              <a:rPr lang="en-US" sz="2000" b="1" baseline="30000" dirty="0" smtClean="0">
                <a:latin typeface="Comic Sans MS" pitchFamily="66" charset="0"/>
              </a:rPr>
              <a:t>  ~</a:t>
            </a:r>
            <a:r>
              <a:rPr lang="en-US" sz="2000" b="1" dirty="0" smtClean="0">
                <a:latin typeface="Comic Sans MS" pitchFamily="66" charset="0"/>
              </a:rPr>
              <a:t>1.5*10</a:t>
            </a:r>
            <a:r>
              <a:rPr lang="en-US" sz="2000" b="1" baseline="30000" dirty="0" smtClean="0">
                <a:latin typeface="Comic Sans MS" pitchFamily="66" charset="0"/>
              </a:rPr>
              <a:t>7</a:t>
            </a:r>
            <a:r>
              <a:rPr lang="en-US" sz="2000" b="1" dirty="0" smtClean="0">
                <a:latin typeface="Comic Sans MS" pitchFamily="66" charset="0"/>
              </a:rPr>
              <a:t> ions/sec, 2J/sec=2W</a:t>
            </a:r>
            <a:r>
              <a:rPr lang="en-US" sz="2000" b="1" baseline="30000" dirty="0" smtClean="0">
                <a:latin typeface="Comic Sans MS" pitchFamily="66" charset="0"/>
              </a:rPr>
              <a:t>  </a:t>
            </a:r>
            <a:endParaRPr lang="ru-RU" sz="2000" b="1" dirty="0">
              <a:latin typeface="Comic Sans MS" pitchFamily="66" charset="0"/>
            </a:endParaRPr>
          </a:p>
        </p:txBody>
      </p:sp>
      <p:pic>
        <p:nvPicPr>
          <p:cNvPr id="1026" name="Picture 2"/>
          <p:cNvPicPr>
            <a:picLocks noChangeAspect="1" noChangeArrowheads="1"/>
          </p:cNvPicPr>
          <p:nvPr/>
        </p:nvPicPr>
        <p:blipFill>
          <a:blip r:embed="rId5" cstate="print"/>
          <a:srcRect/>
          <a:stretch>
            <a:fillRect/>
          </a:stretch>
        </p:blipFill>
        <p:spPr bwMode="auto">
          <a:xfrm>
            <a:off x="336732" y="1193800"/>
            <a:ext cx="4020426" cy="3098800"/>
          </a:xfrm>
          <a:prstGeom prst="rect">
            <a:avLst/>
          </a:prstGeom>
          <a:noFill/>
          <a:ln w="9525">
            <a:noFill/>
            <a:miter lim="800000"/>
            <a:headEnd/>
            <a:tailEnd/>
          </a:ln>
        </p:spPr>
      </p:pic>
      <p:sp>
        <p:nvSpPr>
          <p:cNvPr id="23" name="Номер слайда 22"/>
          <p:cNvSpPr>
            <a:spLocks noGrp="1"/>
          </p:cNvSpPr>
          <p:nvPr>
            <p:ph type="sldNum" sz="quarter" idx="12"/>
          </p:nvPr>
        </p:nvSpPr>
        <p:spPr/>
        <p:txBody>
          <a:bodyPr/>
          <a:lstStyle/>
          <a:p>
            <a:fld id="{3CC379DF-C391-43B0-B124-C50AA8C8FCB0}" type="slidenum">
              <a:rPr lang="ru-RU" smtClean="0"/>
              <a:pPr/>
              <a:t>7</a:t>
            </a:fld>
            <a:endParaRPr lang="ru-RU" dirty="0"/>
          </a:p>
        </p:txBody>
      </p:sp>
    </p:spTree>
  </p:cSld>
  <p:clrMapOvr>
    <a:masterClrMapping/>
  </p:clrMapOvr>
  <p:transition advTm="285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Collimators design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Rectangle 29"/>
          <p:cNvSpPr>
            <a:spLocks/>
          </p:cNvSpPr>
          <p:nvPr/>
        </p:nvSpPr>
        <p:spPr bwMode="auto">
          <a:xfrm>
            <a:off x="772096" y="817460"/>
            <a:ext cx="811166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l" eaLnBrk="1" hangingPunct="1">
              <a:spcBef>
                <a:spcPts val="1200"/>
              </a:spcBef>
            </a:pP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Fixed position collimators </a:t>
            </a:r>
            <a:r>
              <a:rPr lang="ru-RU"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absorbers</a:t>
            </a:r>
            <a:r>
              <a:rPr lang="ru-RU"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 </a:t>
            </a:r>
            <a:endPar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endParaRPr>
          </a:p>
        </p:txBody>
      </p:sp>
      <p:pic>
        <p:nvPicPr>
          <p:cNvPr id="16" name="Picture 75"/>
          <p:cNvPicPr>
            <a:picLocks noChangeAspect="1"/>
          </p:cNvPicPr>
          <p:nvPr/>
        </p:nvPicPr>
        <p:blipFill>
          <a:blip r:embed="rId3" cstate="print"/>
          <a:stretch>
            <a:fillRect/>
          </a:stretch>
        </p:blipFill>
        <p:spPr>
          <a:xfrm>
            <a:off x="903687" y="3236707"/>
            <a:ext cx="6767112" cy="1822393"/>
          </a:xfrm>
          <a:prstGeom prst="rect">
            <a:avLst/>
          </a:prstGeom>
        </p:spPr>
      </p:pic>
      <p:sp>
        <p:nvSpPr>
          <p:cNvPr id="17" name="TextBox 16"/>
          <p:cNvSpPr txBox="1"/>
          <p:nvPr/>
        </p:nvSpPr>
        <p:spPr>
          <a:xfrm>
            <a:off x="573342" y="4837186"/>
            <a:ext cx="2649945" cy="1770741"/>
          </a:xfrm>
          <a:prstGeom prst="rect">
            <a:avLst/>
          </a:prstGeom>
        </p:spPr>
        <p:txBody>
          <a:bodyPr wrap="square" rtlCol="0">
            <a:spAutoFit/>
          </a:bodyPr>
          <a:lstStyle/>
          <a:p>
            <a:pPr marL="285750" indent="-285750">
              <a:spcBef>
                <a:spcPct val="20000"/>
              </a:spcBef>
              <a:spcAft>
                <a:spcPts val="400"/>
              </a:spcAft>
              <a:buClr>
                <a:srgbClr val="0000FF"/>
              </a:buClr>
              <a:buSzPct val="80000"/>
              <a:buFont typeface="Courier New" panose="02070309020205020404" pitchFamily="49" charset="0"/>
              <a:buChar char="o"/>
            </a:pPr>
            <a:r>
              <a:rPr lang="en-GB" sz="1600" b="1" kern="0" dirty="0" smtClean="0">
                <a:solidFill>
                  <a:srgbClr val="00642D"/>
                </a:solidFill>
                <a:latin typeface="Comic Sans MS" pitchFamily="66" charset="0"/>
              </a:rPr>
              <a:t>Dual plane </a:t>
            </a:r>
            <a:r>
              <a:rPr lang="en-GB" sz="1600" kern="0" dirty="0" smtClean="0">
                <a:latin typeface="Comic Sans MS" pitchFamily="66" charset="0"/>
              </a:rPr>
              <a:t>(x+y) in one device ,</a:t>
            </a:r>
          </a:p>
          <a:p>
            <a:pPr marL="285750" indent="-285750">
              <a:spcBef>
                <a:spcPct val="20000"/>
              </a:spcBef>
              <a:spcAft>
                <a:spcPts val="400"/>
              </a:spcAft>
              <a:buClr>
                <a:srgbClr val="0000FF"/>
              </a:buClr>
              <a:buSzPct val="80000"/>
              <a:buFont typeface="Courier New" panose="02070309020205020404" pitchFamily="49" charset="0"/>
              <a:buChar char="o"/>
            </a:pPr>
            <a:r>
              <a:rPr lang="en-GB" sz="1600" b="1" kern="0" dirty="0" smtClean="0">
                <a:solidFill>
                  <a:srgbClr val="FF0000"/>
                </a:solidFill>
                <a:latin typeface="Comic Sans MS" pitchFamily="66" charset="0"/>
              </a:rPr>
              <a:t>Beam not confined</a:t>
            </a:r>
            <a:r>
              <a:rPr lang="en-GB" sz="1600" kern="0" dirty="0" smtClean="0">
                <a:latin typeface="Comic Sans MS" pitchFamily="66" charset="0"/>
              </a:rPr>
              <a:t>,</a:t>
            </a:r>
          </a:p>
          <a:p>
            <a:pPr marL="285750" indent="-285750">
              <a:spcBef>
                <a:spcPct val="20000"/>
              </a:spcBef>
              <a:spcAft>
                <a:spcPts val="400"/>
              </a:spcAft>
              <a:buClr>
                <a:srgbClr val="0000FF"/>
              </a:buClr>
              <a:buSzPct val="80000"/>
              <a:buFont typeface="Courier New" panose="02070309020205020404" pitchFamily="49" charset="0"/>
              <a:buChar char="o"/>
            </a:pPr>
            <a:r>
              <a:rPr lang="en-GB" sz="1600" kern="0" dirty="0" smtClean="0">
                <a:latin typeface="Comic Sans MS" pitchFamily="66" charset="0"/>
              </a:rPr>
              <a:t>Alignment more delicate (plane coupling).</a:t>
            </a:r>
          </a:p>
        </p:txBody>
      </p:sp>
      <p:sp>
        <p:nvSpPr>
          <p:cNvPr id="18" name="TextBox 17"/>
          <p:cNvSpPr txBox="1"/>
          <p:nvPr/>
        </p:nvSpPr>
        <p:spPr>
          <a:xfrm>
            <a:off x="3300707" y="5099652"/>
            <a:ext cx="2649945" cy="685316"/>
          </a:xfrm>
          <a:prstGeom prst="rect">
            <a:avLst/>
          </a:prstGeom>
        </p:spPr>
        <p:txBody>
          <a:bodyPr wrap="square" rtlCol="0">
            <a:spAutoFit/>
          </a:bodyPr>
          <a:lstStyle/>
          <a:p>
            <a:pPr marL="285750" indent="-285750">
              <a:spcBef>
                <a:spcPct val="20000"/>
              </a:spcBef>
              <a:spcAft>
                <a:spcPts val="400"/>
              </a:spcAft>
              <a:buClr>
                <a:srgbClr val="0000FF"/>
              </a:buClr>
              <a:buSzPct val="80000"/>
              <a:buFont typeface="Courier New" panose="02070309020205020404" pitchFamily="49" charset="0"/>
              <a:buChar char="o"/>
            </a:pPr>
            <a:r>
              <a:rPr lang="en-GB" sz="1600" b="1" kern="0" dirty="0" smtClean="0">
                <a:latin typeface="Comic Sans MS" pitchFamily="66" charset="0"/>
              </a:rPr>
              <a:t>Single plane </a:t>
            </a:r>
            <a:r>
              <a:rPr lang="en-GB" sz="1600" kern="0" dirty="0" smtClean="0">
                <a:latin typeface="Comic Sans MS" pitchFamily="66" charset="0"/>
              </a:rPr>
              <a:t>(x) only,</a:t>
            </a:r>
          </a:p>
          <a:p>
            <a:pPr marL="285750" indent="-285750">
              <a:spcBef>
                <a:spcPct val="20000"/>
              </a:spcBef>
              <a:spcAft>
                <a:spcPts val="400"/>
              </a:spcAft>
              <a:buClr>
                <a:srgbClr val="0000FF"/>
              </a:buClr>
              <a:buSzPct val="80000"/>
              <a:buFont typeface="Courier New" panose="02070309020205020404" pitchFamily="49" charset="0"/>
              <a:buChar char="o"/>
            </a:pPr>
            <a:r>
              <a:rPr lang="en-GB" sz="1600" b="1" kern="0" dirty="0" smtClean="0">
                <a:solidFill>
                  <a:srgbClr val="FF0000"/>
                </a:solidFill>
                <a:latin typeface="Comic Sans MS" pitchFamily="66" charset="0"/>
              </a:rPr>
              <a:t>Beam not confined</a:t>
            </a:r>
            <a:r>
              <a:rPr lang="en-GB" sz="1600" kern="0" dirty="0" smtClean="0">
                <a:latin typeface="Comic Sans MS" pitchFamily="66" charset="0"/>
              </a:rPr>
              <a:t>.</a:t>
            </a:r>
          </a:p>
        </p:txBody>
      </p:sp>
      <p:sp>
        <p:nvSpPr>
          <p:cNvPr id="19" name="TextBox 18"/>
          <p:cNvSpPr txBox="1"/>
          <p:nvPr/>
        </p:nvSpPr>
        <p:spPr>
          <a:xfrm>
            <a:off x="5952493" y="5133518"/>
            <a:ext cx="2649945" cy="931537"/>
          </a:xfrm>
          <a:prstGeom prst="rect">
            <a:avLst/>
          </a:prstGeom>
        </p:spPr>
        <p:txBody>
          <a:bodyPr wrap="square" rtlCol="0">
            <a:spAutoFit/>
          </a:bodyPr>
          <a:lstStyle/>
          <a:p>
            <a:pPr marL="285750" indent="-285750">
              <a:spcBef>
                <a:spcPct val="20000"/>
              </a:spcBef>
              <a:spcAft>
                <a:spcPts val="400"/>
              </a:spcAft>
              <a:buClr>
                <a:srgbClr val="0000FF"/>
              </a:buClr>
              <a:buSzPct val="80000"/>
              <a:buFont typeface="Courier New" panose="02070309020205020404" pitchFamily="49" charset="0"/>
              <a:buChar char="o"/>
            </a:pPr>
            <a:r>
              <a:rPr lang="en-GB" sz="1600" b="1" kern="0" dirty="0" smtClean="0">
                <a:latin typeface="Comic Sans MS" pitchFamily="66" charset="0"/>
              </a:rPr>
              <a:t>Single plane </a:t>
            </a:r>
            <a:r>
              <a:rPr lang="en-GB" sz="1600" kern="0" dirty="0" smtClean="0">
                <a:latin typeface="Comic Sans MS" pitchFamily="66" charset="0"/>
              </a:rPr>
              <a:t>(x) only,</a:t>
            </a:r>
          </a:p>
          <a:p>
            <a:pPr marL="285750" indent="-285750">
              <a:spcBef>
                <a:spcPct val="20000"/>
              </a:spcBef>
              <a:spcAft>
                <a:spcPts val="400"/>
              </a:spcAft>
              <a:buClr>
                <a:srgbClr val="0000FF"/>
              </a:buClr>
              <a:buSzPct val="80000"/>
              <a:buFont typeface="Courier New" panose="02070309020205020404" pitchFamily="49" charset="0"/>
              <a:buChar char="o"/>
            </a:pPr>
            <a:r>
              <a:rPr lang="en-GB" sz="1600" b="1" kern="0" dirty="0" smtClean="0">
                <a:solidFill>
                  <a:srgbClr val="00642D"/>
                </a:solidFill>
                <a:latin typeface="Comic Sans MS" pitchFamily="66" charset="0"/>
              </a:rPr>
              <a:t>Beam confined </a:t>
            </a:r>
            <a:r>
              <a:rPr lang="en-GB" sz="1600" kern="0" dirty="0" smtClean="0">
                <a:latin typeface="Comic Sans MS" pitchFamily="66" charset="0"/>
              </a:rPr>
              <a:t>by double jaw</a:t>
            </a:r>
          </a:p>
        </p:txBody>
      </p:sp>
      <p:pic>
        <p:nvPicPr>
          <p:cNvPr id="14" name="Picture 74"/>
          <p:cNvPicPr>
            <a:picLocks noChangeAspect="1"/>
          </p:cNvPicPr>
          <p:nvPr/>
        </p:nvPicPr>
        <p:blipFill>
          <a:blip r:embed="rId4" cstate="print"/>
          <a:stretch>
            <a:fillRect/>
          </a:stretch>
        </p:blipFill>
        <p:spPr>
          <a:xfrm>
            <a:off x="927274" y="1303719"/>
            <a:ext cx="6826076" cy="1739127"/>
          </a:xfrm>
          <a:prstGeom prst="rect">
            <a:avLst/>
          </a:prstGeom>
        </p:spPr>
      </p:pic>
      <p:sp>
        <p:nvSpPr>
          <p:cNvPr id="15" name="Rectangle 56"/>
          <p:cNvSpPr>
            <a:spLocks/>
          </p:cNvSpPr>
          <p:nvPr/>
        </p:nvSpPr>
        <p:spPr bwMode="auto">
          <a:xfrm>
            <a:off x="742723" y="2983585"/>
            <a:ext cx="7698544" cy="584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l" eaLnBrk="1" hangingPunct="1">
              <a:spcBef>
                <a:spcPts val="1200"/>
              </a:spcBef>
            </a:pPr>
            <a:r>
              <a:rPr lang="ru-RU" altLang="en-US" sz="2000" dirty="0" smtClean="0">
                <a:solidFill>
                  <a:srgbClr val="0000FF"/>
                </a:solidFill>
                <a:latin typeface="Helvetica" panose="020B0604020202020204" pitchFamily="34" charset="0"/>
                <a:ea typeface="MS PGothic" panose="020B0600070205080204" pitchFamily="34" charset="-128"/>
                <a:sym typeface="Helvetica" panose="020B0604020202020204" pitchFamily="34" charset="0"/>
              </a:rPr>
              <a:t> </a:t>
            </a:r>
            <a:r>
              <a:rPr lang="en-US" altLang="en-US" sz="2000" dirty="0" smtClean="0">
                <a:solidFill>
                  <a:srgbClr val="0000FF"/>
                </a:solidFill>
                <a:latin typeface="Comic Sans MS" pitchFamily="66" charset="0"/>
                <a:ea typeface="MS PGothic" panose="020B0600070205080204" pitchFamily="34" charset="-128"/>
                <a:sym typeface="Helvetica" panose="020B0604020202020204" pitchFamily="34" charset="0"/>
              </a:rPr>
              <a:t>Movable collimators</a:t>
            </a:r>
            <a:r>
              <a:rPr lang="ru-RU" altLang="en-US" sz="2000" dirty="0" smtClean="0">
                <a:solidFill>
                  <a:srgbClr val="0000FF"/>
                </a:solidFill>
                <a:latin typeface="Comic Sans MS" pitchFamily="66" charset="0"/>
                <a:ea typeface="MS PGothic" panose="020B0600070205080204" pitchFamily="34" charset="-128"/>
                <a:sym typeface="Helvetica" panose="020B0604020202020204" pitchFamily="34" charset="0"/>
              </a:rPr>
              <a:t>:</a:t>
            </a:r>
            <a:endParaRPr lang="en-US" altLang="en-US" sz="2000" dirty="0">
              <a:solidFill>
                <a:srgbClr val="0000FF"/>
              </a:solidFill>
              <a:latin typeface="Comic Sans MS" pitchFamily="66" charset="0"/>
              <a:ea typeface="MS PGothic" panose="020B0600070205080204" pitchFamily="34" charset="-128"/>
              <a:sym typeface="Helvetica" panose="020B0604020202020204" pitchFamily="34" charset="0"/>
            </a:endParaRPr>
          </a:p>
        </p:txBody>
      </p:sp>
      <p:sp>
        <p:nvSpPr>
          <p:cNvPr id="21" name="Номер слайда 20"/>
          <p:cNvSpPr>
            <a:spLocks noGrp="1"/>
          </p:cNvSpPr>
          <p:nvPr>
            <p:ph type="sldNum" sz="quarter" idx="12"/>
          </p:nvPr>
        </p:nvSpPr>
        <p:spPr/>
        <p:txBody>
          <a:bodyPr/>
          <a:lstStyle/>
          <a:p>
            <a:fld id="{3CC379DF-C391-43B0-B124-C50AA8C8FCB0}" type="slidenum">
              <a:rPr lang="ru-RU" smtClean="0"/>
              <a:pPr/>
              <a:t>8</a:t>
            </a:fld>
            <a:endParaRPr lang="ru-RU" dirty="0"/>
          </a:p>
        </p:txBody>
      </p:sp>
    </p:spTree>
  </p:cSld>
  <p:clrMapOvr>
    <a:masterClrMapping/>
  </p:clrMapOvr>
  <p:transition advTm="285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Requirements to Collimators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Content Placeholder 5"/>
          <p:cNvSpPr txBox="1">
            <a:spLocks/>
          </p:cNvSpPr>
          <p:nvPr/>
        </p:nvSpPr>
        <p:spPr>
          <a:xfrm>
            <a:off x="567907" y="1331218"/>
            <a:ext cx="8218670" cy="487743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n-GB" sz="2000" b="0" i="0" u="none" strike="noStrike" kern="1200" cap="none" spc="0" normalizeH="0" baseline="0" noProof="0" dirty="0" smtClean="0">
                <a:ln>
                  <a:noFill/>
                </a:ln>
                <a:solidFill>
                  <a:schemeClr val="tx1"/>
                </a:solidFill>
                <a:effectLst/>
                <a:uLnTx/>
                <a:uFillTx/>
                <a:latin typeface="Comic Sans MS" pitchFamily="66" charset="0"/>
              </a:rPr>
              <a:t> </a:t>
            </a:r>
            <a:r>
              <a:rPr kumimoji="0" lang="en-GB" sz="2000" b="1" i="0" u="none" strike="noStrike" kern="1200" cap="none" spc="0" normalizeH="0" baseline="0" noProof="0" dirty="0" smtClean="0">
                <a:ln>
                  <a:noFill/>
                </a:ln>
                <a:solidFill>
                  <a:srgbClr val="0000CC"/>
                </a:solidFill>
                <a:effectLst/>
                <a:uLnTx/>
                <a:uFillTx/>
                <a:latin typeface="Comic Sans MS" pitchFamily="66" charset="0"/>
              </a:rPr>
              <a:t>To absorb </a:t>
            </a:r>
            <a:r>
              <a:rPr kumimoji="0" lang="en-GB" sz="2000" b="0" i="0" u="none" strike="noStrike" kern="1200" cap="none" spc="0" normalizeH="0" baseline="0" noProof="0" dirty="0" smtClean="0">
                <a:ln>
                  <a:noFill/>
                </a:ln>
                <a:solidFill>
                  <a:schemeClr val="tx1"/>
                </a:solidFill>
                <a:effectLst/>
                <a:uLnTx/>
                <a:uFillTx/>
                <a:latin typeface="Comic Sans MS" pitchFamily="66" charset="0"/>
              </a:rPr>
              <a:t>power from the beam (secondary collimator). </a:t>
            </a:r>
            <a:r>
              <a:rPr kumimoji="0" lang="en-GB" sz="2000" b="0" i="0" u="none" strike="noStrike" kern="1200" cap="none" spc="0" normalizeH="0" baseline="0" noProof="0" dirty="0" smtClean="0">
                <a:ln>
                  <a:noFill/>
                </a:ln>
                <a:solidFill>
                  <a:srgbClr val="0000CC"/>
                </a:solidFill>
                <a:effectLst/>
                <a:uLnTx/>
                <a:uFillTx/>
                <a:latin typeface="Comic Sans MS" pitchFamily="66" charset="0"/>
              </a:rPr>
              <a:t>Material</a:t>
            </a:r>
            <a:r>
              <a:rPr kumimoji="0" lang="en-GB" sz="2000" b="0" i="0" u="none" strike="noStrike" kern="1200" cap="none" spc="0" normalizeH="0" baseline="0" noProof="0" dirty="0" smtClean="0">
                <a:ln>
                  <a:noFill/>
                </a:ln>
                <a:solidFill>
                  <a:schemeClr val="tx1"/>
                </a:solidFill>
                <a:effectLst/>
                <a:uLnTx/>
                <a:uFillTx/>
                <a:latin typeface="Comic Sans MS" pitchFamily="66" charset="0"/>
              </a:rPr>
              <a:t> for hadron machines – Cu,</a:t>
            </a:r>
            <a:r>
              <a:rPr kumimoji="0" lang="en-GB" sz="2000" b="0" i="0" u="none" strike="noStrike" kern="1200" cap="none" spc="0" normalizeH="0" noProof="0" dirty="0" smtClean="0">
                <a:ln>
                  <a:noFill/>
                </a:ln>
                <a:solidFill>
                  <a:schemeClr val="tx1"/>
                </a:solidFill>
                <a:effectLst/>
                <a:uLnTx/>
                <a:uFillTx/>
                <a:latin typeface="Comic Sans MS" pitchFamily="66" charset="0"/>
              </a:rPr>
              <a:t> W, C, Be.</a:t>
            </a:r>
            <a:endParaRPr kumimoji="0" lang="en-GB" sz="1800" b="0" i="0" u="none" strike="noStrike" kern="1200" cap="none" spc="0" normalizeH="0" baseline="0" noProof="0" dirty="0" smtClean="0">
              <a:ln>
                <a:noFill/>
              </a:ln>
              <a:solidFill>
                <a:schemeClr val="tx1"/>
              </a:solidFill>
              <a:effectLst/>
              <a:uLnTx/>
              <a:uFillTx/>
              <a:latin typeface="Comic Sans MS" pitchFamily="66" charset="0"/>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q"/>
              <a:tabLst/>
              <a:defRPr/>
            </a:pPr>
            <a:r>
              <a:rPr kumimoji="0" lang="en-GB" sz="2000" b="0" i="0" u="none" strike="noStrike" kern="1200" cap="none" spc="0" normalizeH="0" baseline="0" noProof="0" dirty="0" smtClean="0">
                <a:ln>
                  <a:noFill/>
                </a:ln>
                <a:solidFill>
                  <a:schemeClr val="tx1"/>
                </a:solidFill>
                <a:effectLst/>
                <a:uLnTx/>
                <a:uFillTx/>
                <a:latin typeface="Comic Sans MS" pitchFamily="66" charset="0"/>
              </a:rPr>
              <a:t> </a:t>
            </a:r>
            <a:r>
              <a:rPr kumimoji="0" lang="en-GB" sz="2000" b="1" i="0" u="none" strike="noStrike" kern="1200" cap="none" spc="0" normalizeH="0" baseline="0" noProof="0" dirty="0" smtClean="0">
                <a:ln>
                  <a:noFill/>
                </a:ln>
                <a:solidFill>
                  <a:srgbClr val="0000CC"/>
                </a:solidFill>
                <a:effectLst/>
                <a:uLnTx/>
                <a:uFillTx/>
                <a:latin typeface="Comic Sans MS" pitchFamily="66" charset="0"/>
              </a:rPr>
              <a:t>Surviving </a:t>
            </a:r>
            <a:r>
              <a:rPr kumimoji="0" lang="en-GB" sz="2000" b="0" i="0" u="none" strike="noStrike" kern="1200" cap="none" spc="0" normalizeH="0" baseline="0" noProof="0" dirty="0" smtClean="0">
                <a:ln>
                  <a:noFill/>
                </a:ln>
                <a:solidFill>
                  <a:schemeClr val="tx1"/>
                </a:solidFill>
                <a:effectLst/>
                <a:uLnTx/>
                <a:uFillTx/>
                <a:latin typeface="Comic Sans MS" pitchFamily="66" charset="0"/>
              </a:rPr>
              <a:t>a beam impact (failure).</a:t>
            </a:r>
            <a:endParaRPr kumimoji="0" lang="en-GB" sz="1800" b="0" i="0" u="none" strike="noStrike" kern="1200" cap="none" spc="0" normalizeH="0" baseline="0" noProof="0" dirty="0" smtClean="0">
              <a:ln>
                <a:noFill/>
              </a:ln>
              <a:solidFill>
                <a:schemeClr val="tx1"/>
              </a:solidFill>
              <a:effectLst/>
              <a:uLnTx/>
              <a:uFillTx/>
              <a:latin typeface="Comic Sans MS" pitchFamily="66" charset="0"/>
            </a:endParaRPr>
          </a:p>
          <a:p>
            <a:pPr marL="228600" lvl="0" indent="-228600">
              <a:lnSpc>
                <a:spcPct val="90000"/>
              </a:lnSpc>
              <a:spcBef>
                <a:spcPts val="1000"/>
              </a:spcBef>
              <a:buFont typeface="Wingdings" pitchFamily="2" charset="2"/>
              <a:buChar char="q"/>
            </a:pPr>
            <a:r>
              <a:rPr kumimoji="0" lang="en-GB" sz="2000" b="0" i="0" u="none" strike="noStrike" kern="1200" cap="none" spc="0" normalizeH="0" baseline="0" noProof="0" dirty="0" smtClean="0">
                <a:ln>
                  <a:noFill/>
                </a:ln>
                <a:solidFill>
                  <a:schemeClr val="tx1"/>
                </a:solidFill>
                <a:effectLst/>
                <a:uLnTx/>
                <a:uFillTx/>
                <a:latin typeface="Comic Sans MS" pitchFamily="66" charset="0"/>
              </a:rPr>
              <a:t> </a:t>
            </a:r>
            <a:r>
              <a:rPr lang="en-GB" sz="2000" b="1" noProof="0" dirty="0" smtClean="0">
                <a:solidFill>
                  <a:srgbClr val="0000FF"/>
                </a:solidFill>
                <a:latin typeface="Comic Sans MS" pitchFamily="66" charset="0"/>
              </a:rPr>
              <a:t>C</a:t>
            </a:r>
            <a:r>
              <a:rPr lang="en-GB" sz="2000" b="1" dirty="0" smtClean="0">
                <a:solidFill>
                  <a:srgbClr val="0000FF"/>
                </a:solidFill>
                <a:latin typeface="Comic Sans MS" pitchFamily="66" charset="0"/>
              </a:rPr>
              <a:t>lose to be beam</a:t>
            </a:r>
            <a:r>
              <a:rPr lang="en-GB" sz="2000" dirty="0" smtClean="0">
                <a:latin typeface="Comic Sans MS" pitchFamily="66" charset="0"/>
              </a:rPr>
              <a:t> to limit the extend of the beam halo.</a:t>
            </a:r>
          </a:p>
          <a:p>
            <a:pPr marL="228600" lvl="0" indent="-228600">
              <a:lnSpc>
                <a:spcPct val="90000"/>
              </a:lnSpc>
              <a:spcBef>
                <a:spcPts val="1000"/>
              </a:spcBef>
              <a:buFont typeface="Wingdings" pitchFamily="2" charset="2"/>
              <a:buChar char="q"/>
            </a:pPr>
            <a:r>
              <a:rPr lang="en-GB" sz="2000" dirty="0" smtClean="0">
                <a:latin typeface="Comic Sans MS" pitchFamily="66" charset="0"/>
              </a:rPr>
              <a:t>  To minimize impact of collimator to beam stability (</a:t>
            </a:r>
            <a:r>
              <a:rPr lang="en-GB" sz="2000" b="1" dirty="0" smtClean="0">
                <a:solidFill>
                  <a:srgbClr val="0000CC"/>
                </a:solidFill>
                <a:latin typeface="Comic Sans MS" pitchFamily="66" charset="0"/>
              </a:rPr>
              <a:t>Impedance</a:t>
            </a:r>
            <a:r>
              <a:rPr lang="en-GB" sz="2000" dirty="0" smtClean="0">
                <a:latin typeface="Comic Sans MS" pitchFamily="66" charset="0"/>
              </a:rPr>
              <a:t>): excellent conductor, smooth transition to the vacuum chamber.</a:t>
            </a:r>
            <a:r>
              <a:rPr kumimoji="0" lang="en-GB" sz="2000" b="0" i="0" u="none" strike="noStrike" kern="1200" cap="none" spc="0" normalizeH="0" baseline="0" noProof="0" dirty="0" smtClean="0">
                <a:ln>
                  <a:noFill/>
                </a:ln>
                <a:solidFill>
                  <a:schemeClr val="tx1"/>
                </a:solidFill>
                <a:effectLst/>
                <a:uLnTx/>
                <a:uFillTx/>
                <a:latin typeface="Comic Sans MS" pitchFamily="66" charset="0"/>
              </a:rPr>
              <a:t> </a:t>
            </a:r>
            <a:r>
              <a:rPr kumimoji="0" lang="en-GB" sz="1800" b="0" i="0" u="none" strike="noStrike" kern="1200" cap="none" spc="0" normalizeH="0" baseline="0" noProof="0" dirty="0" smtClean="0">
                <a:ln>
                  <a:noFill/>
                </a:ln>
                <a:solidFill>
                  <a:schemeClr val="tx1"/>
                </a:solidFill>
                <a:effectLst/>
                <a:uLnTx/>
                <a:uFillTx/>
                <a:latin typeface="Comic Sans MS" pitchFamily="66" charset="0"/>
              </a:rPr>
              <a:t> </a:t>
            </a:r>
          </a:p>
        </p:txBody>
      </p:sp>
      <p:grpSp>
        <p:nvGrpSpPr>
          <p:cNvPr id="14" name="Group 76"/>
          <p:cNvGrpSpPr>
            <a:grpSpLocks/>
          </p:cNvGrpSpPr>
          <p:nvPr/>
        </p:nvGrpSpPr>
        <p:grpSpPr bwMode="auto">
          <a:xfrm>
            <a:off x="1077647" y="3971879"/>
            <a:ext cx="7043738" cy="1422400"/>
            <a:chOff x="1041400" y="1786467"/>
            <a:chExt cx="7044267" cy="1422400"/>
          </a:xfrm>
        </p:grpSpPr>
        <p:grpSp>
          <p:nvGrpSpPr>
            <p:cNvPr id="15" name="Group 42"/>
            <p:cNvGrpSpPr>
              <a:grpSpLocks/>
            </p:cNvGrpSpPr>
            <p:nvPr/>
          </p:nvGrpSpPr>
          <p:grpSpPr bwMode="auto">
            <a:xfrm>
              <a:off x="1344506" y="1790649"/>
              <a:ext cx="6267883" cy="1418216"/>
              <a:chOff x="540173" y="1773716"/>
              <a:chExt cx="6267883" cy="1418216"/>
            </a:xfrm>
          </p:grpSpPr>
          <p:grpSp>
            <p:nvGrpSpPr>
              <p:cNvPr id="36" name="Group 31"/>
              <p:cNvGrpSpPr>
                <a:grpSpLocks/>
              </p:cNvGrpSpPr>
              <p:nvPr/>
            </p:nvGrpSpPr>
            <p:grpSpPr bwMode="auto">
              <a:xfrm>
                <a:off x="548640" y="1773716"/>
                <a:ext cx="6259416" cy="382255"/>
                <a:chOff x="548640" y="1773716"/>
                <a:chExt cx="6259416" cy="382255"/>
              </a:xfrm>
            </p:grpSpPr>
            <p:cxnSp>
              <p:nvCxnSpPr>
                <p:cNvPr id="47" name="Straight Connector 5"/>
                <p:cNvCxnSpPr>
                  <a:cxnSpLocks noChangeShapeType="1"/>
                </p:cNvCxnSpPr>
                <p:nvPr/>
              </p:nvCxnSpPr>
              <p:spPr bwMode="auto">
                <a:xfrm flipV="1">
                  <a:off x="548640" y="2147299"/>
                  <a:ext cx="1269886" cy="1541"/>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8" name="Straight Connector 8"/>
                <p:cNvCxnSpPr>
                  <a:cxnSpLocks noChangeShapeType="1"/>
                </p:cNvCxnSpPr>
                <p:nvPr/>
              </p:nvCxnSpPr>
              <p:spPr bwMode="auto">
                <a:xfrm rot="16200000" flipV="1">
                  <a:off x="1660486" y="1983463"/>
                  <a:ext cx="341617" cy="340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9" name="Straight Connector 10"/>
                <p:cNvCxnSpPr>
                  <a:cxnSpLocks noChangeShapeType="1"/>
                </p:cNvCxnSpPr>
                <p:nvPr/>
              </p:nvCxnSpPr>
              <p:spPr bwMode="auto">
                <a:xfrm>
                  <a:off x="1816217" y="1803633"/>
                  <a:ext cx="629174" cy="1588"/>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50" name="Straight Connector 12"/>
                <p:cNvCxnSpPr>
                  <a:cxnSpLocks noChangeShapeType="1"/>
                </p:cNvCxnSpPr>
                <p:nvPr/>
              </p:nvCxnSpPr>
              <p:spPr bwMode="auto">
                <a:xfrm rot="5400000">
                  <a:off x="2270760" y="1981200"/>
                  <a:ext cx="335280" cy="1588"/>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51" name="Straight Connector 14"/>
                <p:cNvCxnSpPr>
                  <a:cxnSpLocks noChangeShapeType="1"/>
                </p:cNvCxnSpPr>
                <p:nvPr/>
              </p:nvCxnSpPr>
              <p:spPr bwMode="auto">
                <a:xfrm>
                  <a:off x="2438400" y="2141220"/>
                  <a:ext cx="1005840" cy="762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52" name="Straight Connector 16"/>
                <p:cNvCxnSpPr>
                  <a:cxnSpLocks noChangeShapeType="1"/>
                </p:cNvCxnSpPr>
                <p:nvPr/>
              </p:nvCxnSpPr>
              <p:spPr bwMode="auto">
                <a:xfrm flipV="1">
                  <a:off x="3442771" y="1783080"/>
                  <a:ext cx="374849" cy="365209"/>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53" name="Straight Connector 18"/>
                <p:cNvCxnSpPr>
                  <a:cxnSpLocks noChangeShapeType="1"/>
                </p:cNvCxnSpPr>
                <p:nvPr/>
              </p:nvCxnSpPr>
              <p:spPr bwMode="auto">
                <a:xfrm flipV="1">
                  <a:off x="3825240" y="1775460"/>
                  <a:ext cx="1790700" cy="762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54" name="Straight Connector 21"/>
                <p:cNvCxnSpPr>
                  <a:cxnSpLocks noChangeShapeType="1"/>
                </p:cNvCxnSpPr>
                <p:nvPr/>
              </p:nvCxnSpPr>
              <p:spPr bwMode="auto">
                <a:xfrm rot="16200000" flipH="1">
                  <a:off x="5536389" y="1855929"/>
                  <a:ext cx="344644" cy="180218"/>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55" name="Straight Connector 27"/>
                <p:cNvCxnSpPr>
                  <a:cxnSpLocks noChangeShapeType="1"/>
                </p:cNvCxnSpPr>
                <p:nvPr/>
              </p:nvCxnSpPr>
              <p:spPr bwMode="auto">
                <a:xfrm>
                  <a:off x="5802216" y="2122859"/>
                  <a:ext cx="1005840" cy="762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grpSp>
          <p:grpSp>
            <p:nvGrpSpPr>
              <p:cNvPr id="37" name="Group 32"/>
              <p:cNvGrpSpPr>
                <a:grpSpLocks/>
              </p:cNvGrpSpPr>
              <p:nvPr/>
            </p:nvGrpSpPr>
            <p:grpSpPr bwMode="auto">
              <a:xfrm flipV="1">
                <a:off x="540173" y="2757103"/>
                <a:ext cx="6259416" cy="434829"/>
                <a:chOff x="548640" y="1773716"/>
                <a:chExt cx="6259416" cy="382255"/>
              </a:xfrm>
            </p:grpSpPr>
            <p:cxnSp>
              <p:nvCxnSpPr>
                <p:cNvPr id="38" name="Straight Connector 33"/>
                <p:cNvCxnSpPr>
                  <a:cxnSpLocks noChangeShapeType="1"/>
                </p:cNvCxnSpPr>
                <p:nvPr/>
              </p:nvCxnSpPr>
              <p:spPr bwMode="auto">
                <a:xfrm flipV="1">
                  <a:off x="548640" y="2147299"/>
                  <a:ext cx="1269886" cy="1541"/>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39" name="Straight Connector 34"/>
                <p:cNvCxnSpPr>
                  <a:cxnSpLocks noChangeShapeType="1"/>
                </p:cNvCxnSpPr>
                <p:nvPr/>
              </p:nvCxnSpPr>
              <p:spPr bwMode="auto">
                <a:xfrm rot="16200000" flipV="1">
                  <a:off x="1660486" y="1983463"/>
                  <a:ext cx="341617" cy="340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0" name="Straight Connector 35"/>
                <p:cNvCxnSpPr>
                  <a:cxnSpLocks noChangeShapeType="1"/>
                </p:cNvCxnSpPr>
                <p:nvPr/>
              </p:nvCxnSpPr>
              <p:spPr bwMode="auto">
                <a:xfrm>
                  <a:off x="1816217" y="1803633"/>
                  <a:ext cx="629174" cy="1588"/>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1" name="Straight Connector 36"/>
                <p:cNvCxnSpPr>
                  <a:cxnSpLocks noChangeShapeType="1"/>
                </p:cNvCxnSpPr>
                <p:nvPr/>
              </p:nvCxnSpPr>
              <p:spPr bwMode="auto">
                <a:xfrm rot="5400000">
                  <a:off x="2270760" y="1981200"/>
                  <a:ext cx="335280" cy="1588"/>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2" name="Straight Connector 37"/>
                <p:cNvCxnSpPr>
                  <a:cxnSpLocks noChangeShapeType="1"/>
                </p:cNvCxnSpPr>
                <p:nvPr/>
              </p:nvCxnSpPr>
              <p:spPr bwMode="auto">
                <a:xfrm>
                  <a:off x="2438400" y="2141220"/>
                  <a:ext cx="1005840" cy="762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3" name="Straight Connector 38"/>
                <p:cNvCxnSpPr>
                  <a:cxnSpLocks noChangeShapeType="1"/>
                </p:cNvCxnSpPr>
                <p:nvPr/>
              </p:nvCxnSpPr>
              <p:spPr bwMode="auto">
                <a:xfrm flipV="1">
                  <a:off x="3442771" y="1783080"/>
                  <a:ext cx="374849" cy="365209"/>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4" name="Straight Connector 39"/>
                <p:cNvCxnSpPr>
                  <a:cxnSpLocks noChangeShapeType="1"/>
                </p:cNvCxnSpPr>
                <p:nvPr/>
              </p:nvCxnSpPr>
              <p:spPr bwMode="auto">
                <a:xfrm flipV="1">
                  <a:off x="3825240" y="1775460"/>
                  <a:ext cx="1790700" cy="762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5" name="Straight Connector 40"/>
                <p:cNvCxnSpPr>
                  <a:cxnSpLocks noChangeShapeType="1"/>
                </p:cNvCxnSpPr>
                <p:nvPr/>
              </p:nvCxnSpPr>
              <p:spPr bwMode="auto">
                <a:xfrm rot="16200000" flipH="1">
                  <a:off x="5536389" y="1855929"/>
                  <a:ext cx="344644" cy="180218"/>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cxnSp>
              <p:nvCxnSpPr>
                <p:cNvPr id="46" name="Straight Connector 41"/>
                <p:cNvCxnSpPr>
                  <a:cxnSpLocks noChangeShapeType="1"/>
                </p:cNvCxnSpPr>
                <p:nvPr/>
              </p:nvCxnSpPr>
              <p:spPr bwMode="auto">
                <a:xfrm>
                  <a:off x="5802216" y="2122859"/>
                  <a:ext cx="1005840" cy="7620"/>
                </a:xfrm>
                <a:prstGeom prst="line">
                  <a:avLst/>
                </a:prstGeom>
                <a:noFill/>
                <a:ln w="19050" algn="ctr">
                  <a:solidFill>
                    <a:schemeClr val="tx1"/>
                  </a:solidFill>
                  <a:round/>
                  <a:headEnd/>
                  <a:tailEnd/>
                </a:ln>
                <a:extLst>
                  <a:ext uri="{909E8E84-426E-40DD-AFC4-6F175D3DCCD1}">
                    <a14:hiddenFill xmlns:a14="http://schemas.microsoft.com/office/drawing/2010/main" xmlns="">
                      <a:noFill/>
                    </a14:hiddenFill>
                  </a:ext>
                </a:extLst>
              </p:spPr>
            </p:cxnSp>
          </p:grpSp>
        </p:grpSp>
        <p:cxnSp>
          <p:nvCxnSpPr>
            <p:cNvPr id="16" name="Straight Arrow Connector 44"/>
            <p:cNvCxnSpPr>
              <a:cxnSpLocks noChangeShapeType="1"/>
            </p:cNvCxnSpPr>
            <p:nvPr/>
          </p:nvCxnSpPr>
          <p:spPr bwMode="auto">
            <a:xfrm>
              <a:off x="1041400" y="2463800"/>
              <a:ext cx="7044267" cy="1588"/>
            </a:xfrm>
            <a:prstGeom prst="straightConnector1">
              <a:avLst/>
            </a:prstGeom>
            <a:noFill/>
            <a:ln w="12700" algn="ctr">
              <a:solidFill>
                <a:srgbClr val="FF66CC"/>
              </a:solidFill>
              <a:prstDash val="dash"/>
              <a:round/>
              <a:headEnd/>
              <a:tailEnd type="arrow" w="med" len="med"/>
            </a:ln>
            <a:extLst>
              <a:ext uri="{909E8E84-426E-40DD-AFC4-6F175D3DCCD1}">
                <a14:hiddenFill xmlns:a14="http://schemas.microsoft.com/office/drawing/2010/main" xmlns="">
                  <a:noFill/>
                </a14:hiddenFill>
              </a:ext>
            </a:extLst>
          </p:spPr>
        </p:cxnSp>
        <p:sp>
          <p:nvSpPr>
            <p:cNvPr id="17" name="Oval 46"/>
            <p:cNvSpPr>
              <a:spLocks noChangeArrowheads="1"/>
            </p:cNvSpPr>
            <p:nvPr/>
          </p:nvSpPr>
          <p:spPr bwMode="auto">
            <a:xfrm>
              <a:off x="5765800" y="2396067"/>
              <a:ext cx="626533" cy="135467"/>
            </a:xfrm>
            <a:prstGeom prst="ellipse">
              <a:avLst/>
            </a:prstGeom>
            <a:solidFill>
              <a:schemeClr val="accent1"/>
            </a:solidFill>
            <a:ln w="9525" algn="ctr">
              <a:solidFill>
                <a:schemeClr val="tx1"/>
              </a:solidFill>
              <a:round/>
              <a:headEnd/>
              <a:tailEnd/>
            </a:ln>
          </p:spPr>
          <p:txBody>
            <a:bodyPr/>
            <a:lstStyle/>
            <a:p>
              <a:endParaRPr lang="en-US" dirty="0">
                <a:latin typeface="Helvetica" pitchFamily="64" charset="0"/>
                <a:cs typeface="Helvetica" pitchFamily="64" charset="0"/>
              </a:endParaRPr>
            </a:p>
          </p:txBody>
        </p:sp>
        <p:sp>
          <p:nvSpPr>
            <p:cNvPr id="18" name="Oval 47"/>
            <p:cNvSpPr>
              <a:spLocks noChangeArrowheads="1"/>
            </p:cNvSpPr>
            <p:nvPr/>
          </p:nvSpPr>
          <p:spPr bwMode="auto">
            <a:xfrm>
              <a:off x="1871134" y="2387600"/>
              <a:ext cx="626533" cy="135467"/>
            </a:xfrm>
            <a:prstGeom prst="ellipse">
              <a:avLst/>
            </a:prstGeom>
            <a:solidFill>
              <a:schemeClr val="accent1"/>
            </a:solidFill>
            <a:ln w="9525" algn="ctr">
              <a:solidFill>
                <a:schemeClr val="tx1"/>
              </a:solidFill>
              <a:round/>
              <a:headEnd/>
              <a:tailEnd/>
            </a:ln>
          </p:spPr>
          <p:txBody>
            <a:bodyPr/>
            <a:lstStyle/>
            <a:p>
              <a:endParaRPr lang="en-US" dirty="0">
                <a:latin typeface="Helvetica" pitchFamily="64" charset="0"/>
                <a:cs typeface="Helvetica" pitchFamily="64" charset="0"/>
              </a:endParaRPr>
            </a:p>
          </p:txBody>
        </p:sp>
        <p:sp>
          <p:nvSpPr>
            <p:cNvPr id="19" name="Freeform 54"/>
            <p:cNvSpPr>
              <a:spLocks noChangeArrowheads="1"/>
            </p:cNvSpPr>
            <p:nvPr/>
          </p:nvSpPr>
          <p:spPr bwMode="auto">
            <a:xfrm>
              <a:off x="5527322" y="1794933"/>
              <a:ext cx="221545" cy="668867"/>
            </a:xfrm>
            <a:custGeom>
              <a:avLst/>
              <a:gdLst>
                <a:gd name="T0" fmla="*/ 221545 w 221545"/>
                <a:gd name="T1" fmla="*/ 668867 h 668867"/>
                <a:gd name="T2" fmla="*/ 35278 w 221545"/>
                <a:gd name="T3" fmla="*/ 330200 h 668867"/>
                <a:gd name="T4" fmla="*/ 9878 w 221545"/>
                <a:gd name="T5" fmla="*/ 0 h 668867"/>
                <a:gd name="T6" fmla="*/ 9878 w 221545"/>
                <a:gd name="T7" fmla="*/ 0 h 668867"/>
                <a:gd name="T8" fmla="*/ 0 60000 65536"/>
                <a:gd name="T9" fmla="*/ 0 60000 65536"/>
                <a:gd name="T10" fmla="*/ 0 60000 65536"/>
                <a:gd name="T11" fmla="*/ 0 60000 65536"/>
                <a:gd name="T12" fmla="*/ 0 w 221545"/>
                <a:gd name="T13" fmla="*/ 0 h 668867"/>
                <a:gd name="T14" fmla="*/ 221545 w 221545"/>
                <a:gd name="T15" fmla="*/ 668867 h 668867"/>
              </a:gdLst>
              <a:ahLst/>
              <a:cxnLst>
                <a:cxn ang="T8">
                  <a:pos x="T0" y="T1"/>
                </a:cxn>
                <a:cxn ang="T9">
                  <a:pos x="T2" y="T3"/>
                </a:cxn>
                <a:cxn ang="T10">
                  <a:pos x="T4" y="T5"/>
                </a:cxn>
                <a:cxn ang="T11">
                  <a:pos x="T6" y="T7"/>
                </a:cxn>
              </a:cxnLst>
              <a:rect l="T12" t="T13" r="T14" b="T15"/>
              <a:pathLst>
                <a:path w="221545" h="668867">
                  <a:moveTo>
                    <a:pt x="221545" y="668867"/>
                  </a:moveTo>
                  <a:cubicBezTo>
                    <a:pt x="146050" y="555272"/>
                    <a:pt x="70556" y="441678"/>
                    <a:pt x="35278" y="330200"/>
                  </a:cubicBezTo>
                  <a:cubicBezTo>
                    <a:pt x="0" y="218722"/>
                    <a:pt x="9878" y="0"/>
                    <a:pt x="9878" y="0"/>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0" name="Freeform 55"/>
            <p:cNvSpPr>
              <a:spLocks noChangeArrowheads="1"/>
            </p:cNvSpPr>
            <p:nvPr/>
          </p:nvSpPr>
          <p:spPr bwMode="auto">
            <a:xfrm>
              <a:off x="6409267" y="2150533"/>
              <a:ext cx="186266" cy="304800"/>
            </a:xfrm>
            <a:custGeom>
              <a:avLst/>
              <a:gdLst>
                <a:gd name="T0" fmla="*/ 0 w 186266"/>
                <a:gd name="T1" fmla="*/ 304800 h 304800"/>
                <a:gd name="T2" fmla="*/ 135466 w 186266"/>
                <a:gd name="T3" fmla="*/ 135467 h 304800"/>
                <a:gd name="T4" fmla="*/ 186266 w 186266"/>
                <a:gd name="T5" fmla="*/ 0 h 304800"/>
                <a:gd name="T6" fmla="*/ 0 60000 65536"/>
                <a:gd name="T7" fmla="*/ 0 60000 65536"/>
                <a:gd name="T8" fmla="*/ 0 60000 65536"/>
                <a:gd name="T9" fmla="*/ 0 w 186266"/>
                <a:gd name="T10" fmla="*/ 0 h 304800"/>
                <a:gd name="T11" fmla="*/ 186266 w 186266"/>
                <a:gd name="T12" fmla="*/ 304800 h 304800"/>
              </a:gdLst>
              <a:ahLst/>
              <a:cxnLst>
                <a:cxn ang="T6">
                  <a:pos x="T0" y="T1"/>
                </a:cxn>
                <a:cxn ang="T7">
                  <a:pos x="T2" y="T3"/>
                </a:cxn>
                <a:cxn ang="T8">
                  <a:pos x="T4" y="T5"/>
                </a:cxn>
              </a:cxnLst>
              <a:rect l="T9" t="T10" r="T11" b="T12"/>
              <a:pathLst>
                <a:path w="186266" h="304800">
                  <a:moveTo>
                    <a:pt x="0" y="304800"/>
                  </a:moveTo>
                  <a:cubicBezTo>
                    <a:pt x="52211" y="245533"/>
                    <a:pt x="104422" y="186267"/>
                    <a:pt x="135466" y="135467"/>
                  </a:cubicBezTo>
                  <a:cubicBezTo>
                    <a:pt x="166510" y="84667"/>
                    <a:pt x="176388" y="42333"/>
                    <a:pt x="186266" y="0"/>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1" name="Freeform 57"/>
            <p:cNvSpPr>
              <a:spLocks noChangeArrowheads="1"/>
            </p:cNvSpPr>
            <p:nvPr/>
          </p:nvSpPr>
          <p:spPr bwMode="auto">
            <a:xfrm>
              <a:off x="5765800" y="1794933"/>
              <a:ext cx="186267" cy="601134"/>
            </a:xfrm>
            <a:custGeom>
              <a:avLst/>
              <a:gdLst>
                <a:gd name="T0" fmla="*/ 186267 w 186267"/>
                <a:gd name="T1" fmla="*/ 601134 h 601134"/>
                <a:gd name="T2" fmla="*/ 50800 w 186267"/>
                <a:gd name="T3" fmla="*/ 313267 h 601134"/>
                <a:gd name="T4" fmla="*/ 0 w 186267"/>
                <a:gd name="T5" fmla="*/ 0 h 601134"/>
                <a:gd name="T6" fmla="*/ 0 w 186267"/>
                <a:gd name="T7" fmla="*/ 0 h 601134"/>
                <a:gd name="T8" fmla="*/ 0 60000 65536"/>
                <a:gd name="T9" fmla="*/ 0 60000 65536"/>
                <a:gd name="T10" fmla="*/ 0 60000 65536"/>
                <a:gd name="T11" fmla="*/ 0 60000 65536"/>
                <a:gd name="T12" fmla="*/ 0 w 186267"/>
                <a:gd name="T13" fmla="*/ 0 h 601134"/>
                <a:gd name="T14" fmla="*/ 186267 w 186267"/>
                <a:gd name="T15" fmla="*/ 601134 h 601134"/>
              </a:gdLst>
              <a:ahLst/>
              <a:cxnLst>
                <a:cxn ang="T8">
                  <a:pos x="T0" y="T1"/>
                </a:cxn>
                <a:cxn ang="T9">
                  <a:pos x="T2" y="T3"/>
                </a:cxn>
                <a:cxn ang="T10">
                  <a:pos x="T4" y="T5"/>
                </a:cxn>
                <a:cxn ang="T11">
                  <a:pos x="T6" y="T7"/>
                </a:cxn>
              </a:cxnLst>
              <a:rect l="T12" t="T13" r="T14" b="T15"/>
              <a:pathLst>
                <a:path w="186267" h="601134">
                  <a:moveTo>
                    <a:pt x="186267" y="601134"/>
                  </a:moveTo>
                  <a:cubicBezTo>
                    <a:pt x="134055" y="507295"/>
                    <a:pt x="81844" y="413456"/>
                    <a:pt x="50800" y="313267"/>
                  </a:cubicBezTo>
                  <a:cubicBezTo>
                    <a:pt x="19756" y="213078"/>
                    <a:pt x="0" y="0"/>
                    <a:pt x="0" y="0"/>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3" name="Freeform 58"/>
            <p:cNvSpPr>
              <a:spLocks noChangeArrowheads="1"/>
            </p:cNvSpPr>
            <p:nvPr/>
          </p:nvSpPr>
          <p:spPr bwMode="auto">
            <a:xfrm>
              <a:off x="6172200" y="1794933"/>
              <a:ext cx="169333" cy="609600"/>
            </a:xfrm>
            <a:custGeom>
              <a:avLst/>
              <a:gdLst>
                <a:gd name="T0" fmla="*/ 0 w 169333"/>
                <a:gd name="T1" fmla="*/ 609600 h 609600"/>
                <a:gd name="T2" fmla="*/ 135467 w 169333"/>
                <a:gd name="T3" fmla="*/ 287867 h 609600"/>
                <a:gd name="T4" fmla="*/ 169333 w 169333"/>
                <a:gd name="T5" fmla="*/ 0 h 609600"/>
                <a:gd name="T6" fmla="*/ 0 60000 65536"/>
                <a:gd name="T7" fmla="*/ 0 60000 65536"/>
                <a:gd name="T8" fmla="*/ 0 60000 65536"/>
                <a:gd name="T9" fmla="*/ 0 w 169333"/>
                <a:gd name="T10" fmla="*/ 0 h 609600"/>
                <a:gd name="T11" fmla="*/ 169333 w 169333"/>
                <a:gd name="T12" fmla="*/ 609600 h 609600"/>
              </a:gdLst>
              <a:ahLst/>
              <a:cxnLst>
                <a:cxn ang="T6">
                  <a:pos x="T0" y="T1"/>
                </a:cxn>
                <a:cxn ang="T7">
                  <a:pos x="T2" y="T3"/>
                </a:cxn>
                <a:cxn ang="T8">
                  <a:pos x="T4" y="T5"/>
                </a:cxn>
              </a:cxnLst>
              <a:rect l="T9" t="T10" r="T11" b="T12"/>
              <a:pathLst>
                <a:path w="169333" h="609600">
                  <a:moveTo>
                    <a:pt x="0" y="609600"/>
                  </a:moveTo>
                  <a:cubicBezTo>
                    <a:pt x="53622" y="499533"/>
                    <a:pt x="107245" y="389467"/>
                    <a:pt x="135467" y="287867"/>
                  </a:cubicBezTo>
                  <a:cubicBezTo>
                    <a:pt x="163689" y="186267"/>
                    <a:pt x="166511" y="93133"/>
                    <a:pt x="169333" y="0"/>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4" name="Freeform 59"/>
            <p:cNvSpPr>
              <a:spLocks noChangeArrowheads="1"/>
            </p:cNvSpPr>
            <p:nvPr/>
          </p:nvSpPr>
          <p:spPr bwMode="auto">
            <a:xfrm>
              <a:off x="6062133" y="1786467"/>
              <a:ext cx="8467" cy="609600"/>
            </a:xfrm>
            <a:custGeom>
              <a:avLst/>
              <a:gdLst>
                <a:gd name="T0" fmla="*/ 8467 w 8467"/>
                <a:gd name="T1" fmla="*/ 609600 h 609600"/>
                <a:gd name="T2" fmla="*/ 0 w 8467"/>
                <a:gd name="T3" fmla="*/ 0 h 609600"/>
                <a:gd name="T4" fmla="*/ 0 60000 65536"/>
                <a:gd name="T5" fmla="*/ 0 60000 65536"/>
                <a:gd name="T6" fmla="*/ 0 w 8467"/>
                <a:gd name="T7" fmla="*/ 0 h 609600"/>
                <a:gd name="T8" fmla="*/ 8467 w 8467"/>
                <a:gd name="T9" fmla="*/ 609600 h 609600"/>
              </a:gdLst>
              <a:ahLst/>
              <a:cxnLst>
                <a:cxn ang="T4">
                  <a:pos x="T0" y="T1"/>
                </a:cxn>
                <a:cxn ang="T5">
                  <a:pos x="T2" y="T3"/>
                </a:cxn>
              </a:cxnLst>
              <a:rect l="T6" t="T7" r="T8" b="T9"/>
              <a:pathLst>
                <a:path w="8467" h="609600">
                  <a:moveTo>
                    <a:pt x="8467" y="609600"/>
                  </a:moveTo>
                  <a:lnTo>
                    <a:pt x="0" y="0"/>
                  </a:lnTo>
                </a:path>
              </a:pathLst>
            </a:custGeom>
            <a:solidFill>
              <a:schemeClr val="accent1"/>
            </a:solidFill>
            <a:ln w="19050" algn="ctr">
              <a:solidFill>
                <a:srgbClr val="0000FF"/>
              </a:solidFill>
              <a:round/>
              <a:headEnd/>
              <a:tailEnd type="arrow" w="med" len="med"/>
            </a:ln>
          </p:spPr>
          <p:txBody>
            <a:bodyPr/>
            <a:lstStyle/>
            <a:p>
              <a:endParaRPr lang="en-GB" dirty="0"/>
            </a:p>
          </p:txBody>
        </p:sp>
        <p:sp>
          <p:nvSpPr>
            <p:cNvPr id="25" name="Freeform 60"/>
            <p:cNvSpPr>
              <a:spLocks noChangeArrowheads="1"/>
            </p:cNvSpPr>
            <p:nvPr/>
          </p:nvSpPr>
          <p:spPr bwMode="auto">
            <a:xfrm>
              <a:off x="5528733" y="2497667"/>
              <a:ext cx="228600" cy="702733"/>
            </a:xfrm>
            <a:custGeom>
              <a:avLst/>
              <a:gdLst>
                <a:gd name="T0" fmla="*/ 228600 w 228600"/>
                <a:gd name="T1" fmla="*/ 0 h 702733"/>
                <a:gd name="T2" fmla="*/ 42334 w 228600"/>
                <a:gd name="T3" fmla="*/ 397933 h 702733"/>
                <a:gd name="T4" fmla="*/ 0 w 228600"/>
                <a:gd name="T5" fmla="*/ 702733 h 702733"/>
                <a:gd name="T6" fmla="*/ 0 60000 65536"/>
                <a:gd name="T7" fmla="*/ 0 60000 65536"/>
                <a:gd name="T8" fmla="*/ 0 60000 65536"/>
                <a:gd name="T9" fmla="*/ 0 w 228600"/>
                <a:gd name="T10" fmla="*/ 0 h 702733"/>
                <a:gd name="T11" fmla="*/ 228600 w 228600"/>
                <a:gd name="T12" fmla="*/ 702733 h 702733"/>
              </a:gdLst>
              <a:ahLst/>
              <a:cxnLst>
                <a:cxn ang="T6">
                  <a:pos x="T0" y="T1"/>
                </a:cxn>
                <a:cxn ang="T7">
                  <a:pos x="T2" y="T3"/>
                </a:cxn>
                <a:cxn ang="T8">
                  <a:pos x="T4" y="T5"/>
                </a:cxn>
              </a:cxnLst>
              <a:rect l="T9" t="T10" r="T11" b="T12"/>
              <a:pathLst>
                <a:path w="228600" h="702733">
                  <a:moveTo>
                    <a:pt x="228600" y="0"/>
                  </a:moveTo>
                  <a:cubicBezTo>
                    <a:pt x="154517" y="140405"/>
                    <a:pt x="80434" y="280811"/>
                    <a:pt x="42334" y="397933"/>
                  </a:cubicBezTo>
                  <a:cubicBezTo>
                    <a:pt x="4234" y="515055"/>
                    <a:pt x="2117" y="608894"/>
                    <a:pt x="0" y="702733"/>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6" name="Freeform 62"/>
            <p:cNvSpPr>
              <a:spLocks noChangeArrowheads="1"/>
            </p:cNvSpPr>
            <p:nvPr/>
          </p:nvSpPr>
          <p:spPr bwMode="auto">
            <a:xfrm>
              <a:off x="5799667" y="2556933"/>
              <a:ext cx="152400" cy="643467"/>
            </a:xfrm>
            <a:custGeom>
              <a:avLst/>
              <a:gdLst>
                <a:gd name="T0" fmla="*/ 152400 w 152400"/>
                <a:gd name="T1" fmla="*/ 0 h 643467"/>
                <a:gd name="T2" fmla="*/ 33866 w 152400"/>
                <a:gd name="T3" fmla="*/ 321734 h 643467"/>
                <a:gd name="T4" fmla="*/ 0 w 152400"/>
                <a:gd name="T5" fmla="*/ 643467 h 643467"/>
                <a:gd name="T6" fmla="*/ 0 60000 65536"/>
                <a:gd name="T7" fmla="*/ 0 60000 65536"/>
                <a:gd name="T8" fmla="*/ 0 60000 65536"/>
                <a:gd name="T9" fmla="*/ 0 w 152400"/>
                <a:gd name="T10" fmla="*/ 0 h 643467"/>
                <a:gd name="T11" fmla="*/ 152400 w 152400"/>
                <a:gd name="T12" fmla="*/ 643467 h 643467"/>
              </a:gdLst>
              <a:ahLst/>
              <a:cxnLst>
                <a:cxn ang="T6">
                  <a:pos x="T0" y="T1"/>
                </a:cxn>
                <a:cxn ang="T7">
                  <a:pos x="T2" y="T3"/>
                </a:cxn>
                <a:cxn ang="T8">
                  <a:pos x="T4" y="T5"/>
                </a:cxn>
              </a:cxnLst>
              <a:rect l="T9" t="T10" r="T11" b="T12"/>
              <a:pathLst>
                <a:path w="152400" h="643467">
                  <a:moveTo>
                    <a:pt x="152400" y="0"/>
                  </a:moveTo>
                  <a:cubicBezTo>
                    <a:pt x="105833" y="107245"/>
                    <a:pt x="59266" y="214490"/>
                    <a:pt x="33866" y="321734"/>
                  </a:cubicBezTo>
                  <a:cubicBezTo>
                    <a:pt x="8466" y="428978"/>
                    <a:pt x="4233" y="536222"/>
                    <a:pt x="0" y="643467"/>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7" name="Freeform 63"/>
            <p:cNvSpPr>
              <a:spLocks noChangeArrowheads="1"/>
            </p:cNvSpPr>
            <p:nvPr/>
          </p:nvSpPr>
          <p:spPr bwMode="auto">
            <a:xfrm>
              <a:off x="6070600" y="2540000"/>
              <a:ext cx="8467" cy="668867"/>
            </a:xfrm>
            <a:custGeom>
              <a:avLst/>
              <a:gdLst>
                <a:gd name="T0" fmla="*/ 0 w 8467"/>
                <a:gd name="T1" fmla="*/ 0 h 668867"/>
                <a:gd name="T2" fmla="*/ 8467 w 8467"/>
                <a:gd name="T3" fmla="*/ 668867 h 668867"/>
                <a:gd name="T4" fmla="*/ 0 60000 65536"/>
                <a:gd name="T5" fmla="*/ 0 60000 65536"/>
                <a:gd name="T6" fmla="*/ 0 w 8467"/>
                <a:gd name="T7" fmla="*/ 0 h 668867"/>
                <a:gd name="T8" fmla="*/ 8467 w 8467"/>
                <a:gd name="T9" fmla="*/ 668867 h 668867"/>
              </a:gdLst>
              <a:ahLst/>
              <a:cxnLst>
                <a:cxn ang="T4">
                  <a:pos x="T0" y="T1"/>
                </a:cxn>
                <a:cxn ang="T5">
                  <a:pos x="T2" y="T3"/>
                </a:cxn>
              </a:cxnLst>
              <a:rect l="T6" t="T7" r="T8" b="T9"/>
              <a:pathLst>
                <a:path w="8467" h="668867">
                  <a:moveTo>
                    <a:pt x="0" y="0"/>
                  </a:moveTo>
                  <a:lnTo>
                    <a:pt x="8467" y="668867"/>
                  </a:lnTo>
                </a:path>
              </a:pathLst>
            </a:custGeom>
            <a:solidFill>
              <a:schemeClr val="accent1"/>
            </a:solidFill>
            <a:ln w="19050" algn="ctr">
              <a:solidFill>
                <a:srgbClr val="0000FF"/>
              </a:solidFill>
              <a:round/>
              <a:headEnd/>
              <a:tailEnd type="arrow" w="med" len="med"/>
            </a:ln>
          </p:spPr>
          <p:txBody>
            <a:bodyPr/>
            <a:lstStyle/>
            <a:p>
              <a:endParaRPr lang="en-GB" dirty="0"/>
            </a:p>
          </p:txBody>
        </p:sp>
        <p:sp>
          <p:nvSpPr>
            <p:cNvPr id="28" name="Freeform 64"/>
            <p:cNvSpPr>
              <a:spLocks noChangeArrowheads="1"/>
            </p:cNvSpPr>
            <p:nvPr/>
          </p:nvSpPr>
          <p:spPr bwMode="auto">
            <a:xfrm>
              <a:off x="6197600" y="2540000"/>
              <a:ext cx="194733" cy="651933"/>
            </a:xfrm>
            <a:custGeom>
              <a:avLst/>
              <a:gdLst>
                <a:gd name="T0" fmla="*/ 0 w 194733"/>
                <a:gd name="T1" fmla="*/ 0 h 651933"/>
                <a:gd name="T2" fmla="*/ 135467 w 194733"/>
                <a:gd name="T3" fmla="*/ 177800 h 651933"/>
                <a:gd name="T4" fmla="*/ 194733 w 194733"/>
                <a:gd name="T5" fmla="*/ 651933 h 651933"/>
                <a:gd name="T6" fmla="*/ 0 60000 65536"/>
                <a:gd name="T7" fmla="*/ 0 60000 65536"/>
                <a:gd name="T8" fmla="*/ 0 60000 65536"/>
                <a:gd name="T9" fmla="*/ 0 w 194733"/>
                <a:gd name="T10" fmla="*/ 0 h 651933"/>
                <a:gd name="T11" fmla="*/ 194733 w 194733"/>
                <a:gd name="T12" fmla="*/ 651933 h 651933"/>
              </a:gdLst>
              <a:ahLst/>
              <a:cxnLst>
                <a:cxn ang="T6">
                  <a:pos x="T0" y="T1"/>
                </a:cxn>
                <a:cxn ang="T7">
                  <a:pos x="T2" y="T3"/>
                </a:cxn>
                <a:cxn ang="T8">
                  <a:pos x="T4" y="T5"/>
                </a:cxn>
              </a:cxnLst>
              <a:rect l="T9" t="T10" r="T11" b="T12"/>
              <a:pathLst>
                <a:path w="194733" h="651933">
                  <a:moveTo>
                    <a:pt x="0" y="0"/>
                  </a:moveTo>
                  <a:cubicBezTo>
                    <a:pt x="51506" y="34572"/>
                    <a:pt x="103012" y="69145"/>
                    <a:pt x="135467" y="177800"/>
                  </a:cubicBezTo>
                  <a:cubicBezTo>
                    <a:pt x="167922" y="286455"/>
                    <a:pt x="181327" y="469194"/>
                    <a:pt x="194733" y="651933"/>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29" name="Freeform 67"/>
            <p:cNvSpPr>
              <a:spLocks noChangeArrowheads="1"/>
            </p:cNvSpPr>
            <p:nvPr/>
          </p:nvSpPr>
          <p:spPr bwMode="auto">
            <a:xfrm>
              <a:off x="6400800" y="2463800"/>
              <a:ext cx="262467" cy="355600"/>
            </a:xfrm>
            <a:custGeom>
              <a:avLst/>
              <a:gdLst>
                <a:gd name="T0" fmla="*/ 0 w 262467"/>
                <a:gd name="T1" fmla="*/ 0 h 355600"/>
                <a:gd name="T2" fmla="*/ 194733 w 262467"/>
                <a:gd name="T3" fmla="*/ 160867 h 355600"/>
                <a:gd name="T4" fmla="*/ 262467 w 262467"/>
                <a:gd name="T5" fmla="*/ 355600 h 355600"/>
                <a:gd name="T6" fmla="*/ 0 60000 65536"/>
                <a:gd name="T7" fmla="*/ 0 60000 65536"/>
                <a:gd name="T8" fmla="*/ 0 60000 65536"/>
                <a:gd name="T9" fmla="*/ 0 w 262467"/>
                <a:gd name="T10" fmla="*/ 0 h 355600"/>
                <a:gd name="T11" fmla="*/ 262467 w 262467"/>
                <a:gd name="T12" fmla="*/ 355600 h 355600"/>
              </a:gdLst>
              <a:ahLst/>
              <a:cxnLst>
                <a:cxn ang="T6">
                  <a:pos x="T0" y="T1"/>
                </a:cxn>
                <a:cxn ang="T7">
                  <a:pos x="T2" y="T3"/>
                </a:cxn>
                <a:cxn ang="T8">
                  <a:pos x="T4" y="T5"/>
                </a:cxn>
              </a:cxnLst>
              <a:rect l="T9" t="T10" r="T11" b="T12"/>
              <a:pathLst>
                <a:path w="262467" h="355600">
                  <a:moveTo>
                    <a:pt x="0" y="0"/>
                  </a:moveTo>
                  <a:cubicBezTo>
                    <a:pt x="75494" y="50800"/>
                    <a:pt x="150989" y="101601"/>
                    <a:pt x="194733" y="160867"/>
                  </a:cubicBezTo>
                  <a:cubicBezTo>
                    <a:pt x="238477" y="220133"/>
                    <a:pt x="250472" y="287866"/>
                    <a:pt x="262467" y="355600"/>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cxnSp>
          <p:nvCxnSpPr>
            <p:cNvPr id="30" name="Straight Arrow Connector 69"/>
            <p:cNvCxnSpPr>
              <a:cxnSpLocks noChangeShapeType="1"/>
            </p:cNvCxnSpPr>
            <p:nvPr/>
          </p:nvCxnSpPr>
          <p:spPr bwMode="auto">
            <a:xfrm>
              <a:off x="2692400" y="2878667"/>
              <a:ext cx="465667" cy="1588"/>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31" name="Straight Arrow Connector 70"/>
            <p:cNvCxnSpPr>
              <a:cxnSpLocks noChangeShapeType="1"/>
            </p:cNvCxnSpPr>
            <p:nvPr/>
          </p:nvCxnSpPr>
          <p:spPr bwMode="auto">
            <a:xfrm>
              <a:off x="2683933" y="3031067"/>
              <a:ext cx="465667" cy="1588"/>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32" name="Straight Arrow Connector 71"/>
            <p:cNvCxnSpPr>
              <a:cxnSpLocks noChangeShapeType="1"/>
            </p:cNvCxnSpPr>
            <p:nvPr/>
          </p:nvCxnSpPr>
          <p:spPr bwMode="auto">
            <a:xfrm>
              <a:off x="2683933" y="1905000"/>
              <a:ext cx="465667" cy="1588"/>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xmlns="">
                  <a:noFill/>
                </a14:hiddenFill>
              </a:ext>
            </a:extLst>
          </p:spPr>
        </p:cxnSp>
        <p:cxnSp>
          <p:nvCxnSpPr>
            <p:cNvPr id="33" name="Straight Arrow Connector 72"/>
            <p:cNvCxnSpPr>
              <a:cxnSpLocks noChangeShapeType="1"/>
            </p:cNvCxnSpPr>
            <p:nvPr/>
          </p:nvCxnSpPr>
          <p:spPr bwMode="auto">
            <a:xfrm>
              <a:off x="2692400" y="2057400"/>
              <a:ext cx="465667" cy="1588"/>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xmlns="">
                  <a:noFill/>
                </a14:hiddenFill>
              </a:ext>
            </a:extLst>
          </p:spPr>
        </p:cxnSp>
        <p:sp>
          <p:nvSpPr>
            <p:cNvPr id="34" name="Freeform 74"/>
            <p:cNvSpPr>
              <a:spLocks noChangeArrowheads="1"/>
            </p:cNvSpPr>
            <p:nvPr/>
          </p:nvSpPr>
          <p:spPr bwMode="auto">
            <a:xfrm>
              <a:off x="2624667" y="2573867"/>
              <a:ext cx="609600" cy="211666"/>
            </a:xfrm>
            <a:custGeom>
              <a:avLst/>
              <a:gdLst>
                <a:gd name="T0" fmla="*/ 0 w 609600"/>
                <a:gd name="T1" fmla="*/ 211666 h 211666"/>
                <a:gd name="T2" fmla="*/ 169333 w 609600"/>
                <a:gd name="T3" fmla="*/ 33866 h 211666"/>
                <a:gd name="T4" fmla="*/ 448733 w 609600"/>
                <a:gd name="T5" fmla="*/ 25400 h 211666"/>
                <a:gd name="T6" fmla="*/ 609600 w 609600"/>
                <a:gd name="T7" fmla="*/ 186266 h 211666"/>
                <a:gd name="T8" fmla="*/ 0 60000 65536"/>
                <a:gd name="T9" fmla="*/ 0 60000 65536"/>
                <a:gd name="T10" fmla="*/ 0 60000 65536"/>
                <a:gd name="T11" fmla="*/ 0 60000 65536"/>
                <a:gd name="T12" fmla="*/ 0 w 609600"/>
                <a:gd name="T13" fmla="*/ 0 h 211666"/>
                <a:gd name="T14" fmla="*/ 609600 w 609600"/>
                <a:gd name="T15" fmla="*/ 211666 h 211666"/>
              </a:gdLst>
              <a:ahLst/>
              <a:cxnLst>
                <a:cxn ang="T8">
                  <a:pos x="T0" y="T1"/>
                </a:cxn>
                <a:cxn ang="T9">
                  <a:pos x="T2" y="T3"/>
                </a:cxn>
                <a:cxn ang="T10">
                  <a:pos x="T4" y="T5"/>
                </a:cxn>
                <a:cxn ang="T11">
                  <a:pos x="T6" y="T7"/>
                </a:cxn>
              </a:cxnLst>
              <a:rect l="T12" t="T13" r="T14" b="T15"/>
              <a:pathLst>
                <a:path w="609600" h="211666">
                  <a:moveTo>
                    <a:pt x="0" y="211666"/>
                  </a:moveTo>
                  <a:cubicBezTo>
                    <a:pt x="47272" y="138288"/>
                    <a:pt x="94544" y="64910"/>
                    <a:pt x="169333" y="33866"/>
                  </a:cubicBezTo>
                  <a:cubicBezTo>
                    <a:pt x="244122" y="2822"/>
                    <a:pt x="375355" y="0"/>
                    <a:pt x="448733" y="25400"/>
                  </a:cubicBezTo>
                  <a:cubicBezTo>
                    <a:pt x="522111" y="50800"/>
                    <a:pt x="565855" y="118533"/>
                    <a:pt x="609600" y="186266"/>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sp>
          <p:nvSpPr>
            <p:cNvPr id="35" name="Freeform 75"/>
            <p:cNvSpPr>
              <a:spLocks noChangeArrowheads="1"/>
            </p:cNvSpPr>
            <p:nvPr/>
          </p:nvSpPr>
          <p:spPr bwMode="auto">
            <a:xfrm flipV="1">
              <a:off x="2667001" y="2150533"/>
              <a:ext cx="550332" cy="220133"/>
            </a:xfrm>
            <a:custGeom>
              <a:avLst/>
              <a:gdLst>
                <a:gd name="T0" fmla="*/ 0 w 609600"/>
                <a:gd name="T1" fmla="*/ 742573 h 211666"/>
                <a:gd name="T2" fmla="*/ 6417 w 609600"/>
                <a:gd name="T3" fmla="*/ 118811 h 211666"/>
                <a:gd name="T4" fmla="*/ 17003 w 609600"/>
                <a:gd name="T5" fmla="*/ 89112 h 211666"/>
                <a:gd name="T6" fmla="*/ 23099 w 609600"/>
                <a:gd name="T7" fmla="*/ 653466 h 211666"/>
                <a:gd name="T8" fmla="*/ 0 60000 65536"/>
                <a:gd name="T9" fmla="*/ 0 60000 65536"/>
                <a:gd name="T10" fmla="*/ 0 60000 65536"/>
                <a:gd name="T11" fmla="*/ 0 60000 65536"/>
                <a:gd name="T12" fmla="*/ 0 w 609600"/>
                <a:gd name="T13" fmla="*/ 0 h 211666"/>
                <a:gd name="T14" fmla="*/ 609600 w 609600"/>
                <a:gd name="T15" fmla="*/ 211666 h 211666"/>
              </a:gdLst>
              <a:ahLst/>
              <a:cxnLst>
                <a:cxn ang="T8">
                  <a:pos x="T0" y="T1"/>
                </a:cxn>
                <a:cxn ang="T9">
                  <a:pos x="T2" y="T3"/>
                </a:cxn>
                <a:cxn ang="T10">
                  <a:pos x="T4" y="T5"/>
                </a:cxn>
                <a:cxn ang="T11">
                  <a:pos x="T6" y="T7"/>
                </a:cxn>
              </a:cxnLst>
              <a:rect l="T12" t="T13" r="T14" b="T15"/>
              <a:pathLst>
                <a:path w="609600" h="211666">
                  <a:moveTo>
                    <a:pt x="0" y="211666"/>
                  </a:moveTo>
                  <a:cubicBezTo>
                    <a:pt x="47272" y="138288"/>
                    <a:pt x="94544" y="64910"/>
                    <a:pt x="169333" y="33866"/>
                  </a:cubicBezTo>
                  <a:cubicBezTo>
                    <a:pt x="244122" y="2822"/>
                    <a:pt x="375355" y="0"/>
                    <a:pt x="448733" y="25400"/>
                  </a:cubicBezTo>
                  <a:cubicBezTo>
                    <a:pt x="522111" y="50800"/>
                    <a:pt x="565855" y="118533"/>
                    <a:pt x="609600" y="186266"/>
                  </a:cubicBezTo>
                </a:path>
              </a:pathLst>
            </a:custGeom>
            <a:noFill/>
            <a:ln w="19050" algn="ctr">
              <a:solidFill>
                <a:srgbClr val="0000FF"/>
              </a:solidFill>
              <a:round/>
              <a:headEn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GB" dirty="0"/>
            </a:p>
          </p:txBody>
        </p:sp>
      </p:grpSp>
      <p:sp>
        <p:nvSpPr>
          <p:cNvPr id="57" name="Номер слайда 56"/>
          <p:cNvSpPr>
            <a:spLocks noGrp="1"/>
          </p:cNvSpPr>
          <p:nvPr>
            <p:ph type="sldNum" sz="quarter" idx="12"/>
          </p:nvPr>
        </p:nvSpPr>
        <p:spPr/>
        <p:txBody>
          <a:bodyPr/>
          <a:lstStyle/>
          <a:p>
            <a:fld id="{3CC379DF-C391-43B0-B124-C50AA8C8FCB0}" type="slidenum">
              <a:rPr lang="ru-RU" smtClean="0"/>
              <a:pPr/>
              <a:t>9</a:t>
            </a:fld>
            <a:endParaRPr lang="ru-RU" dirty="0"/>
          </a:p>
        </p:txBody>
      </p:sp>
    </p:spTree>
  </p:cSld>
  <p:clrMapOvr>
    <a:masterClrMapping/>
  </p:clrMapOvr>
  <p:transition advTm="2859"/>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14139</TotalTime>
  <Words>1257</Words>
  <Application>Microsoft Office PowerPoint</Application>
  <PresentationFormat>Экран (4:3)</PresentationFormat>
  <Paragraphs>616</Paragraphs>
  <Slides>27</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29" baseType="lpstr">
      <vt:lpstr>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Николаевич</dc:creator>
  <cp:lastModifiedBy>Олег</cp:lastModifiedBy>
  <cp:revision>122</cp:revision>
  <dcterms:created xsi:type="dcterms:W3CDTF">2018-03-29T16:45:02Z</dcterms:created>
  <dcterms:modified xsi:type="dcterms:W3CDTF">2018-09-10T08:40:13Z</dcterms:modified>
</cp:coreProperties>
</file>