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  <p:sldMasterId id="2147483697" r:id="rId3"/>
    <p:sldMasterId id="2147483685" r:id="rId4"/>
    <p:sldMasterId id="2147483673" r:id="rId5"/>
    <p:sldMasterId id="2147483661" r:id="rId6"/>
  </p:sldMasterIdLst>
  <p:notesMasterIdLst>
    <p:notesMasterId r:id="rId32"/>
  </p:notesMasterIdLst>
  <p:sldIdLst>
    <p:sldId id="303" r:id="rId7"/>
    <p:sldId id="312" r:id="rId8"/>
    <p:sldId id="365" r:id="rId9"/>
    <p:sldId id="337" r:id="rId10"/>
    <p:sldId id="381" r:id="rId11"/>
    <p:sldId id="352" r:id="rId12"/>
    <p:sldId id="361" r:id="rId13"/>
    <p:sldId id="368" r:id="rId14"/>
    <p:sldId id="330" r:id="rId15"/>
    <p:sldId id="375" r:id="rId16"/>
    <p:sldId id="372" r:id="rId17"/>
    <p:sldId id="373" r:id="rId18"/>
    <p:sldId id="380" r:id="rId19"/>
    <p:sldId id="379" r:id="rId20"/>
    <p:sldId id="344" r:id="rId21"/>
    <p:sldId id="296" r:id="rId22"/>
    <p:sldId id="327" r:id="rId23"/>
    <p:sldId id="342" r:id="rId24"/>
    <p:sldId id="358" r:id="rId25"/>
    <p:sldId id="382" r:id="rId26"/>
    <p:sldId id="345" r:id="rId27"/>
    <p:sldId id="357" r:id="rId28"/>
    <p:sldId id="384" r:id="rId29"/>
    <p:sldId id="360" r:id="rId30"/>
    <p:sldId id="30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E4E5F8"/>
    <a:srgbClr val="D3D3D3"/>
    <a:srgbClr val="FFFF57"/>
    <a:srgbClr val="FFFFB7"/>
    <a:srgbClr val="FFFF5D"/>
    <a:srgbClr val="FF7D7D"/>
    <a:srgbClr val="757FFF"/>
    <a:srgbClr val="C198E0"/>
    <a:srgbClr val="53B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20" autoAdjust="0"/>
    <p:restoredTop sz="90751" autoAdjust="0"/>
  </p:normalViewPr>
  <p:slideViewPr>
    <p:cSldViewPr>
      <p:cViewPr>
        <p:scale>
          <a:sx n="50" d="100"/>
          <a:sy n="50" d="100"/>
        </p:scale>
        <p:origin x="-293" y="2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5F35D-3C96-4A18-B831-1785787C5006}" type="datetimeFigureOut">
              <a:rPr lang="ru-RU" smtClean="0"/>
              <a:pPr/>
              <a:t>14.09.2018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37CB3-1ABC-4ED6-8203-636E6FE102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48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Системы питания NICA:</a:t>
            </a:r>
          </a:p>
          <a:p>
            <a:r>
              <a:rPr lang="ru-RU" dirty="0" smtClean="0"/>
              <a:t> сверхпроводящего </a:t>
            </a:r>
            <a:r>
              <a:rPr lang="ru-RU" dirty="0" err="1" smtClean="0"/>
              <a:t>быстроциклирующего</a:t>
            </a:r>
            <a:r>
              <a:rPr lang="ru-RU" dirty="0" smtClean="0"/>
              <a:t> синхротрона Бустера, статус – проектирование, создание</a:t>
            </a:r>
          </a:p>
          <a:p>
            <a:r>
              <a:rPr lang="ru-RU" dirty="0" smtClean="0"/>
              <a:t> сверхпроводящего </a:t>
            </a:r>
            <a:r>
              <a:rPr lang="ru-RU" dirty="0" err="1" smtClean="0"/>
              <a:t>быстроциклирующего</a:t>
            </a:r>
            <a:r>
              <a:rPr lang="ru-RU" dirty="0" smtClean="0"/>
              <a:t> синхротрона </a:t>
            </a:r>
            <a:r>
              <a:rPr lang="ru-RU" dirty="0" err="1" smtClean="0"/>
              <a:t>Нуклотрона</a:t>
            </a:r>
            <a:r>
              <a:rPr lang="ru-RU" dirty="0" smtClean="0"/>
              <a:t>, статус – модернизация,</a:t>
            </a:r>
          </a:p>
          <a:p>
            <a:r>
              <a:rPr lang="ru-RU" dirty="0" smtClean="0"/>
              <a:t> сверхпроводящего </a:t>
            </a:r>
            <a:r>
              <a:rPr lang="ru-RU" dirty="0" err="1" smtClean="0"/>
              <a:t>коллайдера</a:t>
            </a:r>
            <a:r>
              <a:rPr lang="ru-RU" dirty="0" smtClean="0"/>
              <a:t>, статус – проектирование,</a:t>
            </a:r>
          </a:p>
          <a:p>
            <a:r>
              <a:rPr lang="ru-RU" dirty="0" smtClean="0"/>
              <a:t> «теплых» магнитных элементов каналов транспортировки заряженных частиц, статус – коренная модернизация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903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Цикл переделать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37CB3-1ABC-4ED6-8203-636E6FE102A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539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348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0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665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4437983" y="6500812"/>
            <a:ext cx="259104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23049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237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80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055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756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298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743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195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507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791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558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628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696-4F33-4076-8CB0-EC4E3B25FD61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A035-5F2E-4F6C-94F0-4046EE77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851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114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819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2998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967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028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59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926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8136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681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404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479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30D4-51BF-4DFC-BEA4-5B396BFE1980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734C-D3F3-410A-A70B-79FA8D93B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008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699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658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563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357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50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2625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24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5037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412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927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5112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18D4-D7E7-4369-BCAF-2378D238E8B5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1BE2-4097-48C8-95A0-F94BD102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776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949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5459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6069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397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3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6890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4004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4867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2420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5962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1488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CBF9-D40C-4B93-9F3F-6E7007D1999F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8F1A-C124-4340-8407-B07215FC33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6066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2207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5939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834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39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3194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6568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2040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7773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0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3782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0657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17C5-6012-4CF4-AB2F-A8FCCC20A027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79D8D-3512-45D8-BD8F-61BE1376F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99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2440" y="6381328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4287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629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319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56805-C5B6-4160-BDC8-F5FF3BEA1C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81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0E696-4F33-4076-8CB0-EC4E3B25FD61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FA035-5F2E-4F6C-94F0-4046EE77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9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30D4-51BF-4DFC-BEA4-5B396BFE1980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5734C-D3F3-410A-A70B-79FA8D93B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1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818D4-D7E7-4369-BCAF-2378D238E8B5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C1BE2-4097-48C8-95A0-F94BD1024F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05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2CBF9-D40C-4B93-9F3F-6E7007D1999F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68F1A-C124-4340-8407-B07215FC33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42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417C5-6012-4CF4-AB2F-A8FCCC20A027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79D8D-3512-45D8-BD8F-61BE1376F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09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59.jpeg"/><Relationship Id="rId4" Type="http://schemas.openxmlformats.org/officeDocument/2006/relationships/image" Target="../media/image56.jpeg"/><Relationship Id="rId9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microsoft.com/office/2007/relationships/hdphoto" Target="../media/hdphoto15.wdp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73.jpeg"/><Relationship Id="rId4" Type="http://schemas.openxmlformats.org/officeDocument/2006/relationships/image" Target="../media/image70.jpeg"/><Relationship Id="rId9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772816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/>
              <a:t>Системы </a:t>
            </a:r>
            <a:r>
              <a:rPr lang="ru-RU" b="1" dirty="0"/>
              <a:t>электроснабжения </a:t>
            </a:r>
            <a:r>
              <a:rPr lang="ru-RU" b="1" dirty="0" smtClean="0"/>
              <a:t>базовых установок NICA</a:t>
            </a:r>
            <a:endParaRPr lang="ru-RU" b="1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979712" y="3573016"/>
            <a:ext cx="4752528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err="1" smtClean="0"/>
              <a:t>В.Н.Карпинский</a:t>
            </a:r>
            <a:endParaRPr lang="ru-RU" sz="2800" b="1" dirty="0" smtClean="0"/>
          </a:p>
          <a:p>
            <a:r>
              <a:rPr lang="ru-RU" sz="2800" b="1" dirty="0" smtClean="0"/>
              <a:t>НОИСЭН, УО ЛФВЭ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5312" y="35806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NICA accelerating complex: problems and solutions — 2018"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32112" y="5877272"/>
            <a:ext cx="4752528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err="1" smtClean="0"/>
              <a:t>Созополь</a:t>
            </a:r>
            <a:r>
              <a:rPr lang="ru-RU" sz="2800" b="1" dirty="0" smtClean="0"/>
              <a:t>, сентябрь 2018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0140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>
          <a:xfrm>
            <a:off x="8649943" y="6614641"/>
            <a:ext cx="494057" cy="243359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28662" y="571480"/>
            <a:ext cx="7429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600" b="1" dirty="0" smtClean="0">
                <a:solidFill>
                  <a:prstClr val="black"/>
                </a:solidFill>
                <a:ea typeface="SimSun" pitchFamily="2" charset="-122"/>
                <a:cs typeface="Times New Roman" pitchFamily="18" charset="0"/>
              </a:rPr>
              <a:t>основные технические параметры  источника ИП1</a:t>
            </a:r>
            <a:endParaRPr lang="ru-RU" sz="1600" b="1" dirty="0">
              <a:cs typeface="Times New Roman" pitchFamily="18" charset="0"/>
            </a:endParaRPr>
          </a:p>
        </p:txBody>
      </p:sp>
      <p:graphicFrame>
        <p:nvGraphicFramePr>
          <p:cNvPr id="7" name="Рисунок 5"/>
          <p:cNvGraphicFramePr>
            <a:graphicFrameLocks noGrp="1"/>
          </p:cNvGraphicFramePr>
          <p:nvPr>
            <p:ph type="pic" idx="13"/>
            <p:extLst>
              <p:ext uri="{D42A27DB-BD31-4B8C-83A1-F6EECF244321}">
                <p14:modId xmlns:p14="http://schemas.microsoft.com/office/powerpoint/2010/main" val="1074747438"/>
              </p:ext>
            </p:extLst>
          </p:nvPr>
        </p:nvGraphicFramePr>
        <p:xfrm>
          <a:off x="502978" y="944532"/>
          <a:ext cx="8280920" cy="55229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4402"/>
                <a:gridCol w="4186496"/>
                <a:gridCol w="3560022"/>
              </a:tblGrid>
              <a:tr h="3369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1400" kern="50" dirty="0">
                          <a:effectLst/>
                        </a:rPr>
                        <a:t>1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400" kern="50" dirty="0">
                          <a:effectLst/>
                        </a:rPr>
                        <a:t>Входное питающее напряжение </a:t>
                      </a:r>
                      <a:r>
                        <a:rPr lang="en-US" sz="1400" kern="50" dirty="0">
                          <a:effectLst/>
                        </a:rPr>
                        <a:t>U</a:t>
                      </a:r>
                      <a:r>
                        <a:rPr lang="sk-SK" sz="1400" kern="50" dirty="0">
                          <a:effectLst/>
                        </a:rPr>
                        <a:t>н +10%, -15% на входных клеммах источника.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3ф х 0,38 к</a:t>
                      </a:r>
                      <a:r>
                        <a:rPr lang="sk-SK" sz="1400" kern="50">
                          <a:effectLst/>
                        </a:rPr>
                        <a:t>В</a:t>
                      </a:r>
                      <a:r>
                        <a:rPr lang="en-US" sz="1400" kern="50" baseline="-25000">
                          <a:effectLst/>
                        </a:rPr>
                        <a:t>AC</a:t>
                      </a:r>
                      <a:endParaRPr lang="ru-RU" sz="14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</a:tr>
              <a:tr h="3369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2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Максимальная мощность, потребляемая от сети, не более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660 кВт 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</a:tr>
              <a:tr h="3369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3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Максимальное в</a:t>
                      </a:r>
                      <a:r>
                        <a:rPr lang="sk-SK" sz="1400" kern="50" dirty="0">
                          <a:effectLst/>
                        </a:rPr>
                        <a:t>ыходное напряжение источника, не менее (</a:t>
                      </a:r>
                      <a:r>
                        <a:rPr lang="en-US" sz="1400" kern="50" dirty="0">
                          <a:effectLst/>
                        </a:rPr>
                        <a:t>U</a:t>
                      </a:r>
                      <a:r>
                        <a:rPr lang="ru-RU" sz="1400" kern="50" baseline="-25000" dirty="0">
                          <a:effectLst/>
                        </a:rPr>
                        <a:t>макс.</a:t>
                      </a:r>
                      <a:r>
                        <a:rPr lang="ru-RU" sz="1400" kern="50" dirty="0">
                          <a:effectLst/>
                        </a:rPr>
                        <a:t>)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+/-60</a:t>
                      </a:r>
                      <a:r>
                        <a:rPr lang="sk-SK" sz="1400" kern="50" dirty="0">
                          <a:effectLst/>
                        </a:rPr>
                        <a:t> В</a:t>
                      </a:r>
                      <a:r>
                        <a:rPr lang="en-US" sz="1400" kern="50" baseline="-25000" dirty="0">
                          <a:effectLst/>
                        </a:rPr>
                        <a:t>DC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</a:tr>
              <a:tr h="1684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4</a:t>
                      </a:r>
                      <a:endParaRPr lang="ru-RU" sz="14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400" kern="50" dirty="0">
                          <a:effectLst/>
                        </a:rPr>
                        <a:t>Выходной ток, не менее (</a:t>
                      </a:r>
                      <a:r>
                        <a:rPr lang="en-US" sz="1400" kern="50" dirty="0">
                          <a:effectLst/>
                        </a:rPr>
                        <a:t>I</a:t>
                      </a:r>
                      <a:r>
                        <a:rPr lang="sk-SK" sz="1400" kern="50" baseline="-25000" dirty="0">
                          <a:effectLst/>
                        </a:rPr>
                        <a:t>макс.</a:t>
                      </a:r>
                      <a:r>
                        <a:rPr lang="sk-SK" sz="1400" kern="50" dirty="0">
                          <a:effectLst/>
                        </a:rPr>
                        <a:t>)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400" kern="50">
                          <a:effectLst/>
                        </a:rPr>
                        <a:t>1</a:t>
                      </a:r>
                      <a:r>
                        <a:rPr lang="ru-RU" sz="1400" kern="50">
                          <a:effectLst/>
                        </a:rPr>
                        <a:t>1</a:t>
                      </a:r>
                      <a:r>
                        <a:rPr lang="sk-SK" sz="1400" kern="50">
                          <a:effectLst/>
                        </a:rPr>
                        <a:t>000 А</a:t>
                      </a:r>
                      <a:r>
                        <a:rPr lang="en-US" sz="1400" kern="50" baseline="-25000">
                          <a:effectLst/>
                        </a:rPr>
                        <a:t>DC</a:t>
                      </a:r>
                      <a:endParaRPr lang="ru-RU" sz="14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</a:tr>
              <a:tr h="1684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5</a:t>
                      </a:r>
                      <a:endParaRPr lang="ru-RU" sz="14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КПД преобразователя, не менее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93%</a:t>
                      </a:r>
                      <a:endParaRPr lang="ru-RU" sz="14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</a:tr>
              <a:tr h="308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6</a:t>
                      </a:r>
                      <a:endParaRPr lang="ru-RU" sz="14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400" kern="50" dirty="0">
                          <a:effectLst/>
                        </a:rPr>
                        <a:t>Индуктивность нагрузки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 marL="448945" indent="-448945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45</a:t>
                      </a:r>
                      <a:r>
                        <a:rPr lang="sk-SK" sz="1400" kern="50" dirty="0">
                          <a:effectLst/>
                        </a:rPr>
                        <a:t> мГн</a:t>
                      </a:r>
                      <a:r>
                        <a:rPr lang="ru-RU" sz="1400" kern="50" dirty="0">
                          <a:effectLst/>
                        </a:rPr>
                        <a:t> </a:t>
                      </a:r>
                    </a:p>
                  </a:txBody>
                  <a:tcPr marL="50905" marR="50905" marT="0" marB="0" anchor="ctr"/>
                </a:tc>
              </a:tr>
              <a:tr h="6181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7</a:t>
                      </a:r>
                      <a:endParaRPr lang="ru-RU" sz="14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400" kern="50" dirty="0">
                          <a:effectLst/>
                        </a:rPr>
                        <a:t>Относительная стабильность тока при di/dt не равном нулю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400" kern="50" dirty="0">
                          <a:effectLst/>
                        </a:rPr>
                        <a:t>2*10</a:t>
                      </a:r>
                      <a:r>
                        <a:rPr lang="sk-SK" sz="1400" kern="50" baseline="30000" dirty="0">
                          <a:effectLst/>
                        </a:rPr>
                        <a:t>-4</a:t>
                      </a:r>
                      <a:endParaRPr lang="ru-RU" sz="14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должна обеспечиваться с момента инжекции </a:t>
                      </a:r>
                      <a:r>
                        <a:rPr lang="en-US" sz="1400" kern="50" dirty="0">
                          <a:effectLst/>
                        </a:rPr>
                        <a:t>I</a:t>
                      </a:r>
                      <a:r>
                        <a:rPr lang="ru-RU" sz="1400" kern="50" dirty="0">
                          <a:effectLst/>
                        </a:rPr>
                        <a:t>=3кА  и до начала «стола» тока 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</a:tr>
              <a:tr h="265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8</a:t>
                      </a:r>
                      <a:endParaRPr lang="ru-RU" sz="14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 smtClean="0">
                          <a:effectLst/>
                        </a:rPr>
                        <a:t>Минимальная </a:t>
                      </a:r>
                      <a:r>
                        <a:rPr lang="ru-RU" sz="1400" kern="50" dirty="0">
                          <a:effectLst/>
                        </a:rPr>
                        <a:t>длительность подъема/спада поля, с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18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</a:tr>
              <a:tr h="2166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9</a:t>
                      </a:r>
                      <a:endParaRPr lang="ru-RU" sz="14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400" kern="50" dirty="0">
                          <a:effectLst/>
                        </a:rPr>
                        <a:t>Относительная стабильность тока при di/dt</a:t>
                      </a:r>
                      <a:r>
                        <a:rPr lang="ru-RU" sz="1400" kern="50" dirty="0">
                          <a:effectLst/>
                        </a:rPr>
                        <a:t>=0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 smtClean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r>
                        <a:rPr lang="sk-SK" sz="1400" b="1" kern="50" dirty="0" smtClean="0">
                          <a:solidFill>
                            <a:srgbClr val="C00000"/>
                          </a:solidFill>
                          <a:effectLst/>
                        </a:rPr>
                        <a:t>*10</a:t>
                      </a:r>
                      <a:r>
                        <a:rPr lang="sk-SK" sz="1400" b="1" kern="50" baseline="30000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ru-RU" sz="1400" b="1" kern="50" baseline="30000" dirty="0" smtClean="0">
                          <a:solidFill>
                            <a:srgbClr val="C00000"/>
                          </a:solidFill>
                          <a:effectLst/>
                        </a:rPr>
                        <a:t>5    </a:t>
                      </a:r>
                      <a:endParaRPr lang="ru-RU" sz="1400" b="1" kern="5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50905" marR="50905" marT="0" marB="0" anchor="ctr">
                    <a:solidFill>
                      <a:srgbClr val="E4E5F8"/>
                    </a:solidFill>
                  </a:tcPr>
                </a:tc>
              </a:tr>
              <a:tr h="1377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10</a:t>
                      </a:r>
                      <a:endParaRPr lang="ru-RU" sz="14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400" kern="50" dirty="0">
                          <a:effectLst/>
                        </a:rPr>
                        <a:t>Пульсация выходного напряжения при di/dt</a:t>
                      </a:r>
                      <a:r>
                        <a:rPr lang="ru-RU" sz="1400" kern="50" dirty="0">
                          <a:effectLst/>
                        </a:rPr>
                        <a:t>=0, пик-пик *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при максимальном токе: </a:t>
                      </a:r>
                      <a:r>
                        <a:rPr lang="ru-RU" sz="1400" b="1" kern="50" dirty="0">
                          <a:solidFill>
                            <a:srgbClr val="C00000"/>
                          </a:solidFill>
                          <a:effectLst/>
                        </a:rPr>
                        <a:t>не более 84 мВ.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при токе инжекции: </a:t>
                      </a:r>
                      <a:r>
                        <a:rPr lang="ru-RU" sz="1400" b="1" kern="50" dirty="0">
                          <a:solidFill>
                            <a:srgbClr val="C00000"/>
                          </a:solidFill>
                          <a:effectLst/>
                        </a:rPr>
                        <a:t>не более 28 мВ </a:t>
                      </a:r>
                      <a:endParaRPr lang="ru-RU" sz="1400" b="1" kern="5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</a:tr>
              <a:tr h="3369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11</a:t>
                      </a:r>
                      <a:endParaRPr lang="ru-RU" sz="14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Максимальная длительность стола поля с</a:t>
                      </a:r>
                      <a:r>
                        <a:rPr lang="sk-SK" sz="1400" kern="50">
                          <a:effectLst/>
                        </a:rPr>
                        <a:t> di/dt</a:t>
                      </a:r>
                      <a:r>
                        <a:rPr lang="ru-RU" sz="1400" kern="50">
                          <a:effectLst/>
                        </a:rPr>
                        <a:t>=0, час</a:t>
                      </a:r>
                      <a:endParaRPr lang="ru-RU" sz="14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solidFill>
                            <a:srgbClr val="C00000"/>
                          </a:solidFill>
                          <a:effectLst/>
                        </a:rPr>
                        <a:t>24</a:t>
                      </a:r>
                      <a:endParaRPr lang="ru-RU" sz="1400" b="1" kern="5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</a:tr>
              <a:tr h="262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12</a:t>
                      </a:r>
                      <a:endParaRPr lang="ru-RU" sz="14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400" kern="50">
                          <a:effectLst/>
                        </a:rPr>
                        <a:t>Диапазон установки выходного тока</a:t>
                      </a:r>
                      <a:endParaRPr lang="ru-RU" sz="14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30</a:t>
                      </a:r>
                      <a:r>
                        <a:rPr lang="sk-SK" sz="1400" kern="50" dirty="0">
                          <a:effectLst/>
                        </a:rPr>
                        <a:t>…100%  от </a:t>
                      </a:r>
                      <a:r>
                        <a:rPr lang="en-US" sz="1400" kern="50" dirty="0">
                          <a:effectLst/>
                        </a:rPr>
                        <a:t>I</a:t>
                      </a:r>
                      <a:r>
                        <a:rPr lang="sk-SK" sz="1400" kern="50" baseline="-25000" dirty="0">
                          <a:effectLst/>
                        </a:rPr>
                        <a:t>макс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</a:tr>
              <a:tr h="1684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1400" kern="50">
                          <a:effectLst/>
                        </a:rPr>
                        <a:t>1</a:t>
                      </a:r>
                      <a:r>
                        <a:rPr lang="ru-RU" sz="1400" kern="50">
                          <a:effectLst/>
                        </a:rPr>
                        <a:t>3</a:t>
                      </a:r>
                      <a:endParaRPr lang="ru-RU" sz="14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400" kern="50">
                          <a:effectLst/>
                        </a:rPr>
                        <a:t>Устойчивость к короткому замыканию</a:t>
                      </a:r>
                      <a:endParaRPr lang="ru-RU" sz="14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400" kern="50" dirty="0">
                          <a:effectLst/>
                        </a:rPr>
                        <a:t>Да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</a:tr>
              <a:tr h="5054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14</a:t>
                      </a:r>
                      <a:endParaRPr lang="ru-RU" sz="14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400" kern="50">
                          <a:effectLst/>
                        </a:rPr>
                        <a:t>Режимы работы</a:t>
                      </a:r>
                      <a:endParaRPr lang="ru-RU" sz="14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400" kern="0" dirty="0">
                          <a:effectLst/>
                        </a:rPr>
                        <a:t>- статический</a:t>
                      </a:r>
                      <a:endParaRPr lang="ru-RU" sz="1400" kern="5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400" kern="0" dirty="0">
                          <a:effectLst/>
                        </a:rPr>
                        <a:t>- динамический с </a:t>
                      </a:r>
                      <a:r>
                        <a:rPr lang="en-US" sz="1400" kern="0" dirty="0" err="1">
                          <a:effectLst/>
                        </a:rPr>
                        <a:t>dI</a:t>
                      </a:r>
                      <a:r>
                        <a:rPr lang="sk-SK" sz="1400" kern="0" dirty="0">
                          <a:effectLst/>
                        </a:rPr>
                        <a:t>/</a:t>
                      </a:r>
                      <a:r>
                        <a:rPr lang="en-US" sz="1400" kern="0" dirty="0" err="1">
                          <a:effectLst/>
                        </a:rPr>
                        <a:t>dt</a:t>
                      </a:r>
                      <a:r>
                        <a:rPr lang="sk-SK" sz="1400" kern="0" dirty="0">
                          <a:effectLst/>
                        </a:rPr>
                        <a:t>=0…</a:t>
                      </a:r>
                      <a:r>
                        <a:rPr lang="ru-RU" sz="1400" kern="0" dirty="0">
                          <a:effectLst/>
                        </a:rPr>
                        <a:t>+/- 0,6 к</a:t>
                      </a:r>
                      <a:r>
                        <a:rPr lang="en-US" sz="1400" kern="0" dirty="0">
                          <a:effectLst/>
                        </a:rPr>
                        <a:t>A</a:t>
                      </a:r>
                      <a:r>
                        <a:rPr lang="sk-SK" sz="1400" kern="0" dirty="0">
                          <a:effectLst/>
                        </a:rPr>
                        <a:t>/с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</a:tr>
              <a:tr h="5054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17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Минимальное количество токовых циклов по прил.1 без замены или ремонта каких-либо частей источника.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5*</a:t>
                      </a:r>
                      <a:r>
                        <a:rPr lang="sk-SK" sz="1400" kern="50" dirty="0">
                          <a:effectLst/>
                        </a:rPr>
                        <a:t>10</a:t>
                      </a:r>
                      <a:r>
                        <a:rPr lang="ru-RU" sz="1400" kern="50" baseline="30000" dirty="0">
                          <a:effectLst/>
                        </a:rPr>
                        <a:t>6 </a:t>
                      </a:r>
                      <a:endParaRPr lang="ru-RU" sz="14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905" marR="50905" marT="0" marB="0" anchor="ctr"/>
                </a:tc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1907704" y="4009"/>
            <a:ext cx="5256584" cy="4900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Система питания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коллайдера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6547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0" b="7140"/>
          <a:stretch>
            <a:fillRect/>
          </a:stretch>
        </p:blipFill>
        <p:spPr>
          <a:xfrm>
            <a:off x="721035" y="1340768"/>
            <a:ext cx="7787598" cy="4713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>
          <a:xfrm>
            <a:off x="8729634" y="6525345"/>
            <a:ext cx="400120" cy="332656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259632" y="674192"/>
            <a:ext cx="5760640" cy="4900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/>
              <a:t>Структурная схема </a:t>
            </a:r>
            <a:r>
              <a:rPr lang="en-US" sz="1800" b="1" dirty="0" smtClean="0"/>
              <a:t>of </a:t>
            </a:r>
            <a:r>
              <a:rPr lang="en-US" sz="1800" b="1" dirty="0"/>
              <a:t>the Collider</a:t>
            </a:r>
            <a:endParaRPr lang="ru-RU" sz="1800" b="1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396427" y="1724229"/>
            <a:ext cx="6177259" cy="4646947"/>
            <a:chOff x="-1294539" y="647270"/>
            <a:chExt cx="6625772" cy="486512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4539" y="841092"/>
              <a:ext cx="6607472" cy="46713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-1276239" y="647270"/>
              <a:ext cx="6607472" cy="3866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Электрическая принципиальная схема кольца  «</a:t>
              </a:r>
              <a:r>
                <a:rPr lang="en-US" dirty="0" smtClean="0"/>
                <a:t>blue</a:t>
              </a:r>
              <a:r>
                <a:rPr lang="ru-RU" dirty="0" smtClean="0"/>
                <a:t>»</a:t>
              </a:r>
              <a:endParaRPr lang="ru-RU" dirty="0"/>
            </a:p>
          </p:txBody>
        </p:sp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1907704" y="4009"/>
            <a:ext cx="5256584" cy="4900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Система питания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коллайдера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179512" y="683155"/>
            <a:ext cx="8550122" cy="6058213"/>
            <a:chOff x="683568" y="707872"/>
            <a:chExt cx="7200800" cy="509077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707872"/>
              <a:ext cx="7200800" cy="509077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953507" y="927481"/>
              <a:ext cx="5104184" cy="33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/>
                <a:t>Принципиально-монтажная схема кольца  «</a:t>
              </a:r>
              <a:r>
                <a:rPr lang="en-US" sz="2000" b="1" dirty="0" smtClean="0"/>
                <a:t>blue</a:t>
              </a:r>
              <a:r>
                <a:rPr lang="ru-RU" sz="2000" b="1" dirty="0" smtClean="0"/>
                <a:t>»</a:t>
              </a:r>
              <a:endParaRPr lang="ru-R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348849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>
          <a:xfrm>
            <a:off x="8541931" y="6542415"/>
            <a:ext cx="602069" cy="315367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16" y="1087127"/>
            <a:ext cx="7136961" cy="504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52211" y="1808272"/>
            <a:ext cx="1565704" cy="27363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/>
              <a:t>Помимо основных источников питания необходимо иметь источники </a:t>
            </a:r>
            <a:r>
              <a:rPr lang="ru-RU" sz="1400" dirty="0" err="1" smtClean="0"/>
              <a:t>разбаланса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(20В х 300А) :</a:t>
            </a:r>
          </a:p>
          <a:p>
            <a:endParaRPr lang="ru-RU" sz="1400" dirty="0" smtClean="0"/>
          </a:p>
          <a:p>
            <a:r>
              <a:rPr lang="ru-RU" sz="1400" dirty="0" smtClean="0"/>
              <a:t>для кольца «</a:t>
            </a:r>
            <a:r>
              <a:rPr lang="en-US" sz="1400" dirty="0" smtClean="0">
                <a:solidFill>
                  <a:srgbClr val="0070C0"/>
                </a:solidFill>
              </a:rPr>
              <a:t>blue</a:t>
            </a:r>
            <a:r>
              <a:rPr lang="ru-RU" sz="1400" dirty="0" smtClean="0"/>
              <a:t>»    </a:t>
            </a:r>
            <a:r>
              <a:rPr lang="ru-RU" sz="1700" b="1" dirty="0" smtClean="0"/>
              <a:t>– 52 шт.,</a:t>
            </a:r>
          </a:p>
          <a:p>
            <a:endParaRPr lang="ru-RU" sz="1400" dirty="0" smtClean="0"/>
          </a:p>
          <a:p>
            <a:r>
              <a:rPr lang="ru-RU" sz="1400" dirty="0" smtClean="0"/>
              <a:t>для кольца «</a:t>
            </a:r>
            <a:r>
              <a:rPr lang="en-US" sz="1400" dirty="0" smtClean="0">
                <a:solidFill>
                  <a:srgbClr val="FF0000"/>
                </a:solidFill>
              </a:rPr>
              <a:t>red</a:t>
            </a:r>
            <a:r>
              <a:rPr lang="ru-RU" sz="1400" dirty="0" smtClean="0"/>
              <a:t>»</a:t>
            </a:r>
            <a:r>
              <a:rPr lang="en-US" sz="1400" dirty="0" smtClean="0"/>
              <a:t> </a:t>
            </a:r>
            <a:r>
              <a:rPr lang="ru-RU" sz="1400" dirty="0" smtClean="0"/>
              <a:t>    </a:t>
            </a:r>
            <a:r>
              <a:rPr lang="ru-RU" sz="1700" b="1" dirty="0" smtClean="0"/>
              <a:t>– 36 шт. </a:t>
            </a:r>
          </a:p>
          <a:p>
            <a:endParaRPr lang="ru-RU" sz="1700" b="1" dirty="0" smtClean="0"/>
          </a:p>
          <a:p>
            <a:r>
              <a:rPr lang="ru-RU" sz="1700" b="1" dirty="0" smtClean="0"/>
              <a:t>Всего 88 шт.</a:t>
            </a:r>
            <a:endParaRPr lang="ru-RU" sz="17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07704" y="60367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Схема системы электропитания </a:t>
            </a:r>
            <a:r>
              <a:rPr lang="ru-RU" sz="2400" b="1" dirty="0" err="1" smtClean="0">
                <a:solidFill>
                  <a:srgbClr val="002060"/>
                </a:solidFill>
              </a:rPr>
              <a:t>коллайдера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6992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>
          <a:xfrm>
            <a:off x="8793959" y="6542633"/>
            <a:ext cx="350041" cy="315367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56062"/>
            <a:ext cx="7687491" cy="5391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004048" y="4221088"/>
            <a:ext cx="1728192" cy="1800200"/>
          </a:xfrm>
          <a:prstGeom prst="roundRect">
            <a:avLst/>
          </a:prstGeom>
          <a:solidFill>
            <a:srgbClr val="FFFF00">
              <a:alpha val="1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55576" y="73113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Размещение оборудования системы питания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коллайдера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331640" y="620688"/>
            <a:ext cx="5256584" cy="3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/>
              <a:t>полукольцо «запад», зона </a:t>
            </a:r>
            <a:r>
              <a:rPr lang="en-US" sz="2000" b="1" dirty="0" smtClean="0"/>
              <a:t>MPD</a:t>
            </a:r>
            <a:endParaRPr lang="ru-RU" sz="2000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370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>
          <a:xfrm>
            <a:off x="8359474" y="6590109"/>
            <a:ext cx="776959" cy="267891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273011" y="4009"/>
            <a:ext cx="6955136" cy="4900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Подсистема эвакуации энергии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коллайдера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1416662"/>
            <a:ext cx="813690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Основные параметры подсистемы эвакуации энергии:</a:t>
            </a:r>
          </a:p>
          <a:p>
            <a:endParaRPr lang="ru-RU" dirty="0" smtClean="0"/>
          </a:p>
          <a:p>
            <a:pPr marL="342900" indent="-342900">
              <a:buAutoNum type="arabicParenR"/>
            </a:pPr>
            <a:r>
              <a:rPr lang="ru-RU" dirty="0" smtClean="0"/>
              <a:t>постоянная вывода энергии - </a:t>
            </a:r>
            <a:r>
              <a:rPr lang="ru-RU" sz="2000" b="1" dirty="0" smtClean="0">
                <a:solidFill>
                  <a:srgbClr val="C00000"/>
                </a:solidFill>
              </a:rPr>
              <a:t>160мс</a:t>
            </a:r>
            <a:r>
              <a:rPr lang="ru-RU" sz="2400" b="1" dirty="0" smtClean="0">
                <a:solidFill>
                  <a:srgbClr val="C00000"/>
                </a:solidFill>
              </a:rPr>
              <a:t>,</a:t>
            </a:r>
          </a:p>
          <a:p>
            <a:pPr marL="457200" indent="-457200">
              <a:buAutoNum type="arabicParenR"/>
            </a:pP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dirty="0" smtClean="0"/>
              <a:t>2) потенциал на магнитных элементах  относительно «земли» - </a:t>
            </a:r>
            <a:r>
              <a:rPr lang="ru-RU" sz="2000" b="1" dirty="0" smtClean="0">
                <a:solidFill>
                  <a:srgbClr val="C00000"/>
                </a:solidFill>
              </a:rPr>
              <a:t>не выше 500В,</a:t>
            </a:r>
          </a:p>
          <a:p>
            <a:endParaRPr lang="ru-RU" sz="2000" b="1" dirty="0" smtClean="0">
              <a:solidFill>
                <a:srgbClr val="C00000"/>
              </a:solidFill>
            </a:endParaRPr>
          </a:p>
          <a:p>
            <a:r>
              <a:rPr lang="ru-RU" dirty="0" smtClean="0"/>
              <a:t>3) </a:t>
            </a:r>
            <a:r>
              <a:rPr lang="ru-RU" sz="2000" b="1" dirty="0">
                <a:solidFill>
                  <a:srgbClr val="C00000"/>
                </a:solidFill>
              </a:rPr>
              <a:t>н</a:t>
            </a:r>
            <a:r>
              <a:rPr lang="ru-RU" sz="2000" b="1" dirty="0" smtClean="0">
                <a:solidFill>
                  <a:srgbClr val="C00000"/>
                </a:solidFill>
              </a:rPr>
              <a:t>адежность</a:t>
            </a:r>
            <a:r>
              <a:rPr lang="ru-RU" sz="2000" dirty="0" smtClean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1" name="Рисунок 10" descr="потенц_диагр_колл_26апр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34196"/>
            <a:ext cx="8136904" cy="5918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390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>
          <a:xfrm>
            <a:off x="8607774" y="6589891"/>
            <a:ext cx="500699" cy="268109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39552" y="908719"/>
            <a:ext cx="823173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Основные параметры 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Статический режим </a:t>
            </a:r>
            <a:endParaRPr lang="en-US" sz="2000" dirty="0" smtClean="0"/>
          </a:p>
          <a:p>
            <a:pPr marL="285750" indent="-285750">
              <a:buFontTx/>
              <a:buChar char="-"/>
            </a:pPr>
            <a:r>
              <a:rPr lang="ru-RU" sz="2000" dirty="0" smtClean="0"/>
              <a:t>Минимальные потери энергии</a:t>
            </a:r>
            <a:endParaRPr lang="en-US" sz="2000" dirty="0" smtClean="0"/>
          </a:p>
          <a:p>
            <a:pPr marL="285750" indent="-285750">
              <a:buFontTx/>
              <a:buChar char="-"/>
            </a:pPr>
            <a:r>
              <a:rPr lang="ru-RU" sz="2000" dirty="0" smtClean="0"/>
              <a:t>Надежность функционирования.</a:t>
            </a:r>
            <a:endParaRPr lang="ru-RU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932040" y="939990"/>
            <a:ext cx="395852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Выключатель автоматический быстродействующий </a:t>
            </a:r>
            <a:r>
              <a:rPr lang="en-US" b="1" dirty="0" smtClean="0"/>
              <a:t>ВАБ49-6300:</a:t>
            </a:r>
          </a:p>
          <a:p>
            <a:r>
              <a:rPr lang="ru-RU" dirty="0"/>
              <a:t>н</a:t>
            </a:r>
            <a:r>
              <a:rPr lang="ru-RU" dirty="0" smtClean="0"/>
              <a:t>оминальный ток </a:t>
            </a:r>
            <a:r>
              <a:rPr lang="en-US" dirty="0" smtClean="0"/>
              <a:t>- 6300А</a:t>
            </a:r>
          </a:p>
          <a:p>
            <a:r>
              <a:rPr lang="ru-RU" dirty="0" smtClean="0"/>
              <a:t>номинальное напряжение </a:t>
            </a:r>
            <a:r>
              <a:rPr lang="en-US" dirty="0" smtClean="0"/>
              <a:t>- 1050V</a:t>
            </a:r>
          </a:p>
          <a:p>
            <a:r>
              <a:rPr lang="ru-RU" dirty="0" smtClean="0"/>
              <a:t>время выключения </a:t>
            </a:r>
            <a:r>
              <a:rPr lang="en-US" dirty="0" smtClean="0"/>
              <a:t>- 8ms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1115616" y="2779831"/>
            <a:ext cx="2817850" cy="3266488"/>
            <a:chOff x="3560168" y="3172023"/>
            <a:chExt cx="2676640" cy="2866101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0168" y="3571154"/>
              <a:ext cx="2676640" cy="246697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689732" y="3172023"/>
              <a:ext cx="2411952" cy="3240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Кинематика ВАБ49</a:t>
              </a:r>
              <a:endParaRPr lang="ru-RU" dirty="0"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6853376" y="3356689"/>
            <a:ext cx="1823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dirty="0" smtClean="0"/>
              <a:t>Общий вид</a:t>
            </a:r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57" y="2888038"/>
            <a:ext cx="2947830" cy="3367895"/>
          </a:xfrm>
          <a:prstGeom prst="rect">
            <a:avLst/>
          </a:prstGeom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1273011" y="4009"/>
            <a:ext cx="6955136" cy="4900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Ключ эвакуации энергии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коллайдера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09889" y="2562900"/>
            <a:ext cx="2539198" cy="369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Общий вид ВАБ49</a:t>
            </a:r>
            <a:endParaRPr lang="ru-RU" dirty="0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Группа 32"/>
          <p:cNvGrpSpPr/>
          <p:nvPr/>
        </p:nvGrpSpPr>
        <p:grpSpPr>
          <a:xfrm>
            <a:off x="0" y="822037"/>
            <a:ext cx="8784976" cy="5909310"/>
            <a:chOff x="105584" y="908719"/>
            <a:chExt cx="8784976" cy="5909310"/>
          </a:xfrm>
        </p:grpSpPr>
        <p:sp>
          <p:nvSpPr>
            <p:cNvPr id="25" name="TextBox 24"/>
            <p:cNvSpPr txBox="1"/>
            <p:nvPr/>
          </p:nvSpPr>
          <p:spPr>
            <a:xfrm>
              <a:off x="105584" y="908719"/>
              <a:ext cx="8784976" cy="59093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ru-RU" dirty="0"/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1340644" y="1527732"/>
              <a:ext cx="7208985" cy="5119237"/>
              <a:chOff x="1340644" y="1527732"/>
              <a:chExt cx="7208985" cy="5119237"/>
            </a:xfrm>
          </p:grpSpPr>
          <p:grpSp>
            <p:nvGrpSpPr>
              <p:cNvPr id="18" name="Группа 17"/>
              <p:cNvGrpSpPr/>
              <p:nvPr/>
            </p:nvGrpSpPr>
            <p:grpSpPr>
              <a:xfrm>
                <a:off x="5201257" y="1581823"/>
                <a:ext cx="3348372" cy="5065146"/>
                <a:chOff x="5004048" y="1340768"/>
                <a:chExt cx="3348372" cy="5065146"/>
              </a:xfrm>
            </p:grpSpPr>
            <p:pic>
              <p:nvPicPr>
                <p:cNvPr id="9" name="Рисунок 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04048" y="1340768"/>
                  <a:ext cx="3348372" cy="446449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5753143" y="6036582"/>
                  <a:ext cx="182315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dirty="0" smtClean="0"/>
                    <a:t>Прототип КЭЭ</a:t>
                  </a:r>
                  <a:endParaRPr lang="ru-RU" dirty="0"/>
                </a:p>
              </p:txBody>
            </p:sp>
          </p:grpSp>
          <p:grpSp>
            <p:nvGrpSpPr>
              <p:cNvPr id="31" name="Группа 30"/>
              <p:cNvGrpSpPr/>
              <p:nvPr/>
            </p:nvGrpSpPr>
            <p:grpSpPr>
              <a:xfrm>
                <a:off x="1340644" y="1527732"/>
                <a:ext cx="3157428" cy="5119237"/>
                <a:chOff x="1340644" y="1527732"/>
                <a:chExt cx="3157428" cy="5119237"/>
              </a:xfrm>
            </p:grpSpPr>
            <p:pic>
              <p:nvPicPr>
                <p:cNvPr id="29" name="Рисунок 28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6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46" r="-3023" b="-1006"/>
                <a:stretch/>
              </p:blipFill>
              <p:spPr>
                <a:xfrm>
                  <a:off x="1340644" y="1527732"/>
                  <a:ext cx="3157428" cy="449792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30" name="TextBox 29"/>
                <p:cNvSpPr txBox="1"/>
                <p:nvPr/>
              </p:nvSpPr>
              <p:spPr>
                <a:xfrm>
                  <a:off x="1932230" y="6277637"/>
                  <a:ext cx="182315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dirty="0" smtClean="0"/>
                    <a:t>Модель КЭЭ</a:t>
                  </a:r>
                  <a:endParaRPr lang="ru-RU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53842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525344"/>
            <a:ext cx="2133600" cy="309844"/>
          </a:xfrm>
          <a:noFill/>
        </p:spPr>
        <p:txBody>
          <a:bodyPr/>
          <a:lstStyle/>
          <a:p>
            <a:fld id="{BA467489-F82C-43DA-AF49-02CE6735DB0B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  <p:pic>
        <p:nvPicPr>
          <p:cNvPr id="20483" name="Picture 4" descr="Nuclotron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507" y="929835"/>
            <a:ext cx="8418512" cy="5121275"/>
          </a:xfrm>
          <a:prstGeom prst="rect">
            <a:avLst/>
          </a:prstGeom>
          <a:solidFill>
            <a:srgbClr val="FFFF99"/>
          </a:solidFill>
          <a:ln w="9525">
            <a:solidFill>
              <a:schemeClr val="hlink"/>
            </a:solidFill>
            <a:miter lim="800000"/>
            <a:headEnd/>
            <a:tailEnd/>
          </a:ln>
          <a:effectLst>
            <a:outerShdw blurRad="431800" dist="190500" dir="5400000" algn="ctr" rotWithShape="0">
              <a:srgbClr val="000000">
                <a:alpha val="43137"/>
              </a:srgbClr>
            </a:outerShdw>
          </a:effectLst>
        </p:spPr>
      </p:pic>
      <p:grpSp>
        <p:nvGrpSpPr>
          <p:cNvPr id="7" name="Группа 6"/>
          <p:cNvGrpSpPr/>
          <p:nvPr/>
        </p:nvGrpSpPr>
        <p:grpSpPr>
          <a:xfrm>
            <a:off x="366229" y="864046"/>
            <a:ext cx="8576790" cy="5401757"/>
            <a:chOff x="1696700" y="1775449"/>
            <a:chExt cx="7167563" cy="422910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696700" y="1775449"/>
              <a:ext cx="7167563" cy="4229100"/>
              <a:chOff x="1696700" y="1775449"/>
              <a:chExt cx="7167563" cy="4229100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96700" y="1775449"/>
                <a:ext cx="7167563" cy="42291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" name="Скругленный прямоугольник 3"/>
              <p:cNvSpPr/>
              <p:nvPr/>
            </p:nvSpPr>
            <p:spPr>
              <a:xfrm rot="16200000">
                <a:off x="7693945" y="3490472"/>
                <a:ext cx="864095" cy="370576"/>
              </a:xfrm>
              <a:prstGeom prst="roundRect">
                <a:avLst/>
              </a:prstGeom>
              <a:solidFill>
                <a:srgbClr val="FFFF57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chemeClr val="tx1"/>
                    </a:solidFill>
                  </a:rPr>
                  <a:t>BM@N</a:t>
                </a:r>
                <a:endParaRPr lang="ru-RU" sz="16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Заголовок 1"/>
            <p:cNvSpPr txBox="1">
              <a:spLocks/>
            </p:cNvSpPr>
            <p:nvPr/>
          </p:nvSpPr>
          <p:spPr bwMode="auto">
            <a:xfrm>
              <a:off x="7093773" y="5489576"/>
              <a:ext cx="1693862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sz="2400" dirty="0"/>
                <a:t>к</a:t>
              </a:r>
              <a:r>
                <a:rPr lang="ru-RU" sz="2400" dirty="0" smtClean="0"/>
                <a:t>орп. </a:t>
              </a:r>
              <a:r>
                <a:rPr lang="en-US" sz="2400" dirty="0" smtClean="0"/>
                <a:t>205</a:t>
              </a:r>
              <a:endParaRPr lang="ru-RU" sz="2400" dirty="0"/>
            </a:p>
          </p:txBody>
        </p:sp>
      </p:grpSp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9144000" cy="8388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Система питания магнитных элементов каналов транспортировки частиц Ускорительного комплекса ЛФВЭ,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BM@N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NICA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15516" y="80561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39944" y="6492875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5" name="Рисунок 4" descr="Состав и силовые параме...тов магнитной оптики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785794"/>
            <a:ext cx="3989196" cy="5643578"/>
          </a:xfrm>
          <a:prstGeom prst="rect">
            <a:avLst/>
          </a:prstGeom>
        </p:spPr>
      </p:pic>
      <p:pic>
        <p:nvPicPr>
          <p:cNvPr id="6" name="Рисунок 5" descr="пазл источников напряж-то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1285860"/>
            <a:ext cx="4763761" cy="45672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596" y="857232"/>
            <a:ext cx="36433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Параметры магнитных элементов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785794"/>
            <a:ext cx="44291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Группировка по току/напряжению источников магнитных элементов</a:t>
            </a:r>
            <a:endParaRPr lang="ru-RU" sz="1400" dirty="0"/>
          </a:p>
        </p:txBody>
      </p:sp>
      <p:pic>
        <p:nvPicPr>
          <p:cNvPr id="4" name="Рисунок 3" descr="сист пит кан_структура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4965"/>
          <a:stretch/>
        </p:blipFill>
        <p:spPr>
          <a:xfrm>
            <a:off x="191697" y="857232"/>
            <a:ext cx="8786874" cy="5411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85786" y="2463478"/>
            <a:ext cx="7429552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Требуется:</a:t>
            </a:r>
            <a:endParaRPr lang="en-US" dirty="0" smtClean="0"/>
          </a:p>
          <a:p>
            <a:r>
              <a:rPr lang="ru-RU" dirty="0" smtClean="0"/>
              <a:t>модернизация 2-х подстанций 6кВ</a:t>
            </a:r>
            <a:r>
              <a:rPr lang="en-US" dirty="0" smtClean="0"/>
              <a:t>,</a:t>
            </a:r>
          </a:p>
          <a:p>
            <a:r>
              <a:rPr lang="ru-RU" dirty="0" smtClean="0"/>
              <a:t>создать подсистему </a:t>
            </a:r>
            <a:r>
              <a:rPr lang="ru-RU" dirty="0"/>
              <a:t>распределения </a:t>
            </a:r>
            <a:r>
              <a:rPr lang="ru-RU" dirty="0" smtClean="0"/>
              <a:t> и резервирования по сети 0,69кВ, </a:t>
            </a:r>
            <a:endParaRPr lang="en-US" dirty="0" smtClean="0"/>
          </a:p>
          <a:p>
            <a:r>
              <a:rPr lang="ru-RU" dirty="0" smtClean="0"/>
              <a:t>изготовить 35 прецизионных источников тока,</a:t>
            </a:r>
            <a:endParaRPr lang="en-US" dirty="0" smtClean="0"/>
          </a:p>
          <a:p>
            <a:r>
              <a:rPr lang="ru-RU" dirty="0" smtClean="0"/>
              <a:t>создать </a:t>
            </a:r>
            <a:r>
              <a:rPr lang="ru-RU" dirty="0"/>
              <a:t>подсистему резервирования по постоянному </a:t>
            </a:r>
            <a:r>
              <a:rPr lang="ru-RU" dirty="0" smtClean="0"/>
              <a:t>току</a:t>
            </a:r>
            <a:r>
              <a:rPr lang="en-US" dirty="0" smtClean="0"/>
              <a:t>,</a:t>
            </a:r>
          </a:p>
          <a:p>
            <a:r>
              <a:rPr lang="ru-RU" dirty="0" smtClean="0"/>
              <a:t>создать </a:t>
            </a:r>
            <a:r>
              <a:rPr lang="ru-RU" dirty="0"/>
              <a:t>подсистему </a:t>
            </a:r>
            <a:r>
              <a:rPr lang="ru-RU" dirty="0" smtClean="0"/>
              <a:t> управления и контроля всем  комплексом.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Структурная схема системы питания магнитных элементов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21654" y="6490988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18</a:t>
            </a:fld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366761" y="599565"/>
            <a:ext cx="5154700" cy="5912768"/>
            <a:chOff x="2225610" y="502736"/>
            <a:chExt cx="5154700" cy="5912768"/>
          </a:xfrm>
        </p:grpSpPr>
        <p:pic>
          <p:nvPicPr>
            <p:cNvPr id="5" name="Рисунок 4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55357" y="872068"/>
              <a:ext cx="5024953" cy="55434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2225610" y="502736"/>
              <a:ext cx="5154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Электрическая принципиальная схема</a:t>
              </a:r>
              <a:endParaRPr lang="ru-RU" b="1" dirty="0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5692786" y="657999"/>
            <a:ext cx="3226965" cy="5887906"/>
            <a:chOff x="5884160" y="624427"/>
            <a:chExt cx="3226965" cy="5887906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5884160" y="1042261"/>
              <a:ext cx="3037232" cy="5470072"/>
              <a:chOff x="9982536" y="572418"/>
              <a:chExt cx="3037232" cy="5470072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2536" y="3895261"/>
                <a:ext cx="3037232" cy="214722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74726" y="572418"/>
                <a:ext cx="2175846" cy="307771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6100146" y="624427"/>
              <a:ext cx="301097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/>
              <a:r>
                <a:rPr lang="ru-RU" b="1" dirty="0" smtClean="0"/>
                <a:t>План размещения</a:t>
              </a:r>
              <a:endParaRPr lang="ru-RU" b="1" dirty="0"/>
            </a:p>
          </p:txBody>
        </p:sp>
      </p:grpSp>
      <p:sp>
        <p:nvSpPr>
          <p:cNvPr id="12" name="Заголовок 1"/>
          <p:cNvSpPr txBox="1">
            <a:spLocks/>
          </p:cNvSpPr>
          <p:nvPr/>
        </p:nvSpPr>
        <p:spPr>
          <a:xfrm>
            <a:off x="0" y="0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С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истема питания канала вывода пучка из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Нуклотрона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, корп.1Б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92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39729" y="6492875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0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С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истема питания канала вывода пучка из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Нуклотрона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, корп.1Б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04270" y="797362"/>
            <a:ext cx="8135459" cy="5916762"/>
            <a:chOff x="540997" y="812836"/>
            <a:chExt cx="8135459" cy="5916762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540997" y="812836"/>
              <a:ext cx="8135459" cy="5916762"/>
              <a:chOff x="540997" y="812836"/>
              <a:chExt cx="8135459" cy="5916762"/>
            </a:xfrm>
          </p:grpSpPr>
          <p:grpSp>
            <p:nvGrpSpPr>
              <p:cNvPr id="3" name="Группа 2"/>
              <p:cNvGrpSpPr/>
              <p:nvPr/>
            </p:nvGrpSpPr>
            <p:grpSpPr>
              <a:xfrm>
                <a:off x="540997" y="812836"/>
                <a:ext cx="7419551" cy="5916762"/>
                <a:chOff x="540997" y="812836"/>
                <a:chExt cx="7419551" cy="5916762"/>
              </a:xfrm>
            </p:grpSpPr>
            <p:pic>
              <p:nvPicPr>
                <p:cNvPr id="15" name="Рисунок 14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603"/>
                <a:stretch/>
              </p:blipFill>
              <p:spPr>
                <a:xfrm>
                  <a:off x="540997" y="812836"/>
                  <a:ext cx="7419551" cy="5916762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9" name="Прямоугольная выноска 8"/>
                <p:cNvSpPr/>
                <p:nvPr/>
              </p:nvSpPr>
              <p:spPr>
                <a:xfrm>
                  <a:off x="884989" y="2333321"/>
                  <a:ext cx="1919981" cy="498993"/>
                </a:xfrm>
                <a:prstGeom prst="wedgeRectCallout">
                  <a:avLst>
                    <a:gd name="adj1" fmla="val 64442"/>
                    <a:gd name="adj2" fmla="val 92716"/>
                  </a:avLst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2800" b="1" dirty="0" smtClean="0">
                      <a:solidFill>
                        <a:sysClr val="windowText" lastClr="000000"/>
                      </a:solidFill>
                    </a:rPr>
                    <a:t>РЩ-0,4к</a:t>
                  </a:r>
                  <a:r>
                    <a:rPr lang="ru-RU" sz="2800" b="1" dirty="0">
                      <a:solidFill>
                        <a:sysClr val="windowText" lastClr="000000"/>
                      </a:solidFill>
                    </a:rPr>
                    <a:t>В</a:t>
                  </a:r>
                </a:p>
              </p:txBody>
            </p:sp>
          </p:grpSp>
          <p:sp>
            <p:nvSpPr>
              <p:cNvPr id="10" name="Прямоугольная выноска 9"/>
              <p:cNvSpPr/>
              <p:nvPr/>
            </p:nvSpPr>
            <p:spPr>
              <a:xfrm>
                <a:off x="540997" y="3771217"/>
                <a:ext cx="2386230" cy="809911"/>
              </a:xfrm>
              <a:prstGeom prst="wedgeRectCallout">
                <a:avLst>
                  <a:gd name="adj1" fmla="val 87968"/>
                  <a:gd name="adj2" fmla="val -105387"/>
                </a:avLst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b="1" dirty="0" smtClean="0">
                    <a:solidFill>
                      <a:sysClr val="windowText" lastClr="000000"/>
                    </a:solidFill>
                  </a:rPr>
                  <a:t>Источники питания</a:t>
                </a:r>
                <a:endParaRPr lang="ru-RU" sz="2800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" name="Прямоугольная выноска 10"/>
              <p:cNvSpPr/>
              <p:nvPr/>
            </p:nvSpPr>
            <p:spPr>
              <a:xfrm>
                <a:off x="5724128" y="4581128"/>
                <a:ext cx="2448272" cy="792088"/>
              </a:xfrm>
              <a:prstGeom prst="wedgeRectCallout">
                <a:avLst>
                  <a:gd name="adj1" fmla="val -89954"/>
                  <a:gd name="adj2" fmla="val -200256"/>
                </a:avLst>
              </a:prstGeom>
              <a:solidFill>
                <a:srgbClr val="FF7D7D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b="1" dirty="0" smtClean="0">
                    <a:solidFill>
                      <a:sysClr val="windowText" lastClr="000000"/>
                    </a:solidFill>
                  </a:rPr>
                  <a:t>Силовые коммутаторы</a:t>
                </a:r>
                <a:endParaRPr lang="ru-RU" sz="2800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" name="Прямоугольная выноска 11"/>
              <p:cNvSpPr/>
              <p:nvPr/>
            </p:nvSpPr>
            <p:spPr>
              <a:xfrm>
                <a:off x="6337037" y="2333321"/>
                <a:ext cx="2339419" cy="807647"/>
              </a:xfrm>
              <a:prstGeom prst="wedgeRectCallout">
                <a:avLst>
                  <a:gd name="adj1" fmla="val -72586"/>
                  <a:gd name="adj2" fmla="val 27469"/>
                </a:avLst>
              </a:prstGeom>
              <a:solidFill>
                <a:srgbClr val="FFFFB7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b="1" dirty="0">
                    <a:solidFill>
                      <a:sysClr val="windowText" lastClr="000000"/>
                    </a:solidFill>
                  </a:rPr>
                  <a:t>Источники </a:t>
                </a:r>
                <a:r>
                  <a:rPr lang="ru-RU" sz="2800" b="1" dirty="0" smtClean="0">
                    <a:solidFill>
                      <a:sysClr val="windowText" lastClr="000000"/>
                    </a:solidFill>
                  </a:rPr>
                  <a:t>питания </a:t>
                </a:r>
                <a:r>
                  <a:rPr lang="en-US" sz="2800" b="1" dirty="0" smtClean="0">
                    <a:solidFill>
                      <a:sysClr val="windowText" lastClr="000000"/>
                    </a:solidFill>
                  </a:rPr>
                  <a:t>2</a:t>
                </a:r>
                <a:endParaRPr lang="ru-RU" sz="2800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" name="Прямоугольная выноска 12"/>
              <p:cNvSpPr/>
              <p:nvPr/>
            </p:nvSpPr>
            <p:spPr>
              <a:xfrm>
                <a:off x="4295316" y="5589240"/>
                <a:ext cx="3084996" cy="504056"/>
              </a:xfrm>
              <a:prstGeom prst="wedgeRectCallout">
                <a:avLst>
                  <a:gd name="adj1" fmla="val -57973"/>
                  <a:gd name="adj2" fmla="val -401072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b="1" dirty="0" smtClean="0">
                    <a:solidFill>
                      <a:sysClr val="windowText" lastClr="000000"/>
                    </a:solidFill>
                  </a:rPr>
                  <a:t>Пульт управления</a:t>
                </a:r>
                <a:endParaRPr lang="ru-RU" sz="2800" b="1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" name="Прямоугольная выноска 4"/>
            <p:cNvSpPr/>
            <p:nvPr/>
          </p:nvSpPr>
          <p:spPr>
            <a:xfrm>
              <a:off x="1043609" y="1568378"/>
              <a:ext cx="1725562" cy="482419"/>
            </a:xfrm>
            <a:prstGeom prst="wedgeRectCallout">
              <a:avLst>
                <a:gd name="adj1" fmla="val 49916"/>
                <a:gd name="adj2" fmla="val -25313"/>
              </a:avLst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err="1" smtClean="0">
                  <a:solidFill>
                    <a:sysClr val="windowText" lastClr="000000"/>
                  </a:solidFill>
                </a:rPr>
                <a:t>корп</a:t>
              </a:r>
              <a:r>
                <a:rPr lang="en-US" sz="2800" b="1" dirty="0" smtClean="0">
                  <a:solidFill>
                    <a:sysClr val="windowText" lastClr="000000"/>
                  </a:solidFill>
                </a:rPr>
                <a:t>. 1B</a:t>
              </a:r>
              <a:endParaRPr lang="ru-RU" sz="28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Прямоугольная выноска 6"/>
            <p:cNvSpPr/>
            <p:nvPr/>
          </p:nvSpPr>
          <p:spPr>
            <a:xfrm>
              <a:off x="3032776" y="1341088"/>
              <a:ext cx="1919981" cy="498993"/>
            </a:xfrm>
            <a:prstGeom prst="wedgeRectCallout">
              <a:avLst>
                <a:gd name="adj1" fmla="val 12476"/>
                <a:gd name="adj2" fmla="val 114242"/>
              </a:avLst>
            </a:prstGeom>
            <a:solidFill>
              <a:srgbClr val="757F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ysClr val="windowText" lastClr="000000"/>
                  </a:solidFill>
                </a:rPr>
                <a:t>РУ-0,69к</a:t>
              </a:r>
              <a:r>
                <a:rPr lang="en-US" sz="2800" b="1" dirty="0" smtClean="0">
                  <a:solidFill>
                    <a:sysClr val="windowText" lastClr="000000"/>
                  </a:solidFill>
                </a:rPr>
                <a:t>V</a:t>
              </a:r>
              <a:endParaRPr lang="ru-RU" sz="28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Прямоугольная выноска 7"/>
            <p:cNvSpPr/>
            <p:nvPr/>
          </p:nvSpPr>
          <p:spPr>
            <a:xfrm>
              <a:off x="5249716" y="862382"/>
              <a:ext cx="1919981" cy="498993"/>
            </a:xfrm>
            <a:prstGeom prst="wedgeRectCallout">
              <a:avLst>
                <a:gd name="adj1" fmla="val -29097"/>
                <a:gd name="adj2" fmla="val 133137"/>
              </a:avLst>
            </a:prstGeom>
            <a:solidFill>
              <a:srgbClr val="C198E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ysClr val="windowText" lastClr="000000"/>
                  </a:solidFill>
                </a:rPr>
                <a:t>ПС-6кВ-К</a:t>
              </a:r>
              <a:endParaRPr lang="ru-RU" sz="2800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9" name="Заголовок 1"/>
          <p:cNvSpPr txBox="1">
            <a:spLocks/>
          </p:cNvSpPr>
          <p:nvPr/>
        </p:nvSpPr>
        <p:spPr>
          <a:xfrm>
            <a:off x="504270" y="513076"/>
            <a:ext cx="8388210" cy="284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/>
              <a:t>Размещение оборудования системы питания в переключающем пункте, корп.1Б</a:t>
            </a:r>
            <a:endParaRPr lang="ru-RU" sz="1800" b="1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20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g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9" y="823938"/>
            <a:ext cx="9041729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im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55" y="853546"/>
            <a:ext cx="9041729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5568995" cy="62068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Базовые установки </a:t>
            </a:r>
            <a:r>
              <a:rPr lang="en-US" sz="2400" b="1" dirty="0" smtClean="0"/>
              <a:t>NICA</a:t>
            </a:r>
            <a:endParaRPr lang="ru-RU" sz="2400" b="1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2955674" y="2049954"/>
            <a:ext cx="3056485" cy="1976645"/>
            <a:chOff x="2930435" y="1836323"/>
            <a:chExt cx="3056485" cy="2195617"/>
          </a:xfrm>
        </p:grpSpPr>
        <p:sp>
          <p:nvSpPr>
            <p:cNvPr id="16" name="Овал 15"/>
            <p:cNvSpPr/>
            <p:nvPr/>
          </p:nvSpPr>
          <p:spPr>
            <a:xfrm rot="1441564">
              <a:off x="2930435" y="3574740"/>
              <a:ext cx="1014216" cy="457200"/>
            </a:xfrm>
            <a:prstGeom prst="ellipse">
              <a:avLst/>
            </a:prstGeom>
            <a:solidFill>
              <a:srgbClr val="FFC000">
                <a:alpha val="27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ая выноска 22"/>
            <p:cNvSpPr/>
            <p:nvPr/>
          </p:nvSpPr>
          <p:spPr>
            <a:xfrm>
              <a:off x="3641353" y="1836323"/>
              <a:ext cx="2345567" cy="1349623"/>
            </a:xfrm>
            <a:prstGeom prst="wedgeRectCallout">
              <a:avLst>
                <a:gd name="adj1" fmla="val -50838"/>
                <a:gd name="adj2" fmla="val 100591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Система питания </a:t>
              </a:r>
              <a:r>
                <a:rPr lang="ru-RU" b="1" dirty="0" smtClean="0">
                  <a:solidFill>
                    <a:schemeClr val="tx1"/>
                  </a:solidFill>
                </a:rPr>
                <a:t>канала вывода пучка из </a:t>
              </a:r>
              <a:r>
                <a:rPr lang="ru-RU" b="1" dirty="0" err="1" smtClean="0">
                  <a:solidFill>
                    <a:schemeClr val="tx1"/>
                  </a:solidFill>
                </a:rPr>
                <a:t>Нуклотрона</a:t>
              </a:r>
              <a:r>
                <a:rPr lang="ru-RU" b="1" dirty="0">
                  <a:solidFill>
                    <a:schemeClr val="tx1"/>
                  </a:solidFill>
                </a:rPr>
                <a:t> </a:t>
              </a:r>
              <a:r>
                <a:rPr lang="ru-RU" b="1" dirty="0" smtClean="0">
                  <a:solidFill>
                    <a:srgbClr val="FF0000"/>
                  </a:solidFill>
                </a:rPr>
                <a:t>изготовление 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195226" y="2049955"/>
            <a:ext cx="3277416" cy="1467887"/>
            <a:chOff x="123046" y="2204863"/>
            <a:chExt cx="3277416" cy="1467887"/>
          </a:xfrm>
        </p:grpSpPr>
        <p:sp>
          <p:nvSpPr>
            <p:cNvPr id="25" name="Прямоугольная выноска 24"/>
            <p:cNvSpPr/>
            <p:nvPr/>
          </p:nvSpPr>
          <p:spPr>
            <a:xfrm>
              <a:off x="123046" y="2204863"/>
              <a:ext cx="2214082" cy="1091013"/>
            </a:xfrm>
            <a:prstGeom prst="wedgeRectCallout">
              <a:avLst>
                <a:gd name="adj1" fmla="val 58674"/>
                <a:gd name="adj2" fmla="val 23918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Система питания каналов корп. </a:t>
              </a:r>
              <a:r>
                <a:rPr lang="en-US" b="1" dirty="0" smtClean="0">
                  <a:solidFill>
                    <a:schemeClr val="tx1"/>
                  </a:solidFill>
                </a:rPr>
                <a:t>205,BM@N</a:t>
              </a:r>
              <a:r>
                <a:rPr lang="ru-RU" b="1" dirty="0" smtClean="0">
                  <a:solidFill>
                    <a:schemeClr val="tx1"/>
                  </a:solidFill>
                </a:rPr>
                <a:t>, </a:t>
              </a:r>
            </a:p>
            <a:p>
              <a:pPr algn="ctr"/>
              <a:r>
                <a:rPr lang="ru-RU" b="1" dirty="0" smtClean="0">
                  <a:solidFill>
                    <a:srgbClr val="FF0000"/>
                  </a:solidFill>
                </a:rPr>
                <a:t>разработка 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 rot="4390598">
              <a:off x="2477064" y="2749353"/>
              <a:ext cx="979069" cy="867726"/>
            </a:xfrm>
            <a:prstGeom prst="ellipse">
              <a:avLst/>
            </a:prstGeom>
            <a:solidFill>
              <a:srgbClr val="FFC000">
                <a:alpha val="27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Прямоугольная выноска 26"/>
          <p:cNvSpPr/>
          <p:nvPr/>
        </p:nvSpPr>
        <p:spPr>
          <a:xfrm>
            <a:off x="5903640" y="3564523"/>
            <a:ext cx="3240360" cy="512550"/>
          </a:xfrm>
          <a:prstGeom prst="wedgeRectCallout">
            <a:avLst>
              <a:gd name="adj1" fmla="val -38078"/>
              <a:gd name="adj2" fmla="val -84966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Система питания </a:t>
            </a:r>
            <a:r>
              <a:rPr lang="ru-RU" b="1" dirty="0" err="1" smtClean="0">
                <a:solidFill>
                  <a:schemeClr val="tx1"/>
                </a:solidFill>
              </a:rPr>
              <a:t>коллайдера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разработка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4692519" y="4705568"/>
            <a:ext cx="3338921" cy="504056"/>
          </a:xfrm>
          <a:prstGeom prst="wedgeRectCallout">
            <a:avLst>
              <a:gd name="adj1" fmla="val -79817"/>
              <a:gd name="adj2" fmla="val -95861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Система питания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Бустера </a:t>
            </a:r>
            <a:r>
              <a:rPr lang="en-US" b="1" dirty="0" smtClean="0">
                <a:solidFill>
                  <a:schemeClr val="tx1"/>
                </a:solidFill>
              </a:rPr>
              <a:t>NICA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smtClean="0">
                <a:solidFill>
                  <a:srgbClr val="FF0000"/>
                </a:solidFill>
              </a:rPr>
              <a:t>разработка, изготовление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Прямоугольная выноска 29"/>
          <p:cNvSpPr/>
          <p:nvPr/>
        </p:nvSpPr>
        <p:spPr>
          <a:xfrm>
            <a:off x="1691680" y="5553236"/>
            <a:ext cx="3240360" cy="540060"/>
          </a:xfrm>
          <a:prstGeom prst="wedgeRectCallout">
            <a:avLst>
              <a:gd name="adj1" fmla="val 4955"/>
              <a:gd name="adj2" fmla="val -218370"/>
            </a:avLst>
          </a:prstGeom>
          <a:solidFill>
            <a:srgbClr val="D3D3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Система </a:t>
            </a:r>
            <a:r>
              <a:rPr lang="ru-RU" b="1" dirty="0">
                <a:solidFill>
                  <a:schemeClr val="tx1"/>
                </a:solidFill>
              </a:rPr>
              <a:t>питания </a:t>
            </a:r>
            <a:r>
              <a:rPr lang="ru-RU" b="1" dirty="0" err="1" smtClean="0">
                <a:solidFill>
                  <a:schemeClr val="tx1"/>
                </a:solidFill>
              </a:rPr>
              <a:t>Нуклотрона</a:t>
            </a:r>
            <a:r>
              <a:rPr lang="ru-RU" b="1" dirty="0" smtClean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модернизация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39944" y="655022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0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39944" y="6492875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С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истема питания канала вывода пучка из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Нуклотрона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, корп.1Б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4" y="1128261"/>
            <a:ext cx="2653301" cy="198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41" y="1128261"/>
            <a:ext cx="2689213" cy="2016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59" y="4068500"/>
            <a:ext cx="1804843" cy="2406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93" y="3329836"/>
            <a:ext cx="2338955" cy="1754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87" y="4068501"/>
            <a:ext cx="1827302" cy="2436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4363"/>
            <a:ext cx="230425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22" y="4656595"/>
            <a:ext cx="2578738" cy="1934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95535" y="502106"/>
            <a:ext cx="5162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Переключающий пункт, корп. 1Б, начало пути              </a:t>
            </a:r>
            <a:r>
              <a:rPr lang="ru-RU" b="1" dirty="0" smtClean="0"/>
              <a:t>конец 2017                                        апрель 2018г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70427" y="3145170"/>
            <a:ext cx="4088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Монтаж трансформаторов</a:t>
            </a:r>
          </a:p>
          <a:p>
            <a:pPr algn="ctr"/>
            <a:r>
              <a:rPr lang="ru-RU" dirty="0" smtClean="0"/>
              <a:t>Экспериментальный зал корп.1Б</a:t>
            </a:r>
          </a:p>
          <a:p>
            <a:pPr algn="ctr"/>
            <a:r>
              <a:rPr lang="ru-RU" b="1" dirty="0" smtClean="0"/>
              <a:t>Май 2018г                       август 2018г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714297" y="758929"/>
            <a:ext cx="1194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май </a:t>
            </a:r>
            <a:r>
              <a:rPr lang="ru-RU" b="1" dirty="0"/>
              <a:t>2018г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919760" y="2965151"/>
            <a:ext cx="1378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август </a:t>
            </a:r>
            <a:r>
              <a:rPr lang="ru-RU" b="1" dirty="0"/>
              <a:t>2018г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926791" y="5373502"/>
            <a:ext cx="1638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Силовой коммутатор на ток 4кА</a:t>
            </a:r>
          </a:p>
          <a:p>
            <a:r>
              <a:rPr lang="ru-RU" b="1" dirty="0" smtClean="0"/>
              <a:t>июль </a:t>
            </a:r>
            <a:r>
              <a:rPr lang="ru-RU" b="1" dirty="0"/>
              <a:t>2018г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76668" y="2965151"/>
            <a:ext cx="3602270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ru-RU" sz="2000" b="1" dirty="0" smtClean="0"/>
          </a:p>
          <a:p>
            <a:pPr algn="ctr"/>
            <a:r>
              <a:rPr lang="ru-RU" sz="2400" b="1" dirty="0" smtClean="0"/>
              <a:t>Запуск системы питания </a:t>
            </a:r>
          </a:p>
          <a:p>
            <a:pPr algn="ctr"/>
            <a:r>
              <a:rPr lang="ru-RU" sz="2400" b="1" dirty="0" smtClean="0"/>
              <a:t> </a:t>
            </a:r>
            <a:r>
              <a:rPr lang="en-US" sz="2400" b="1" dirty="0" smtClean="0"/>
              <a:t>IV</a:t>
            </a:r>
            <a:r>
              <a:rPr lang="ru-RU" sz="2400" b="1" dirty="0" smtClean="0"/>
              <a:t> кв. 2018 -  </a:t>
            </a:r>
            <a:r>
              <a:rPr lang="en-US" sz="2400" b="1" dirty="0" smtClean="0"/>
              <a:t>I</a:t>
            </a:r>
            <a:r>
              <a:rPr lang="ru-RU" sz="2400" b="1" dirty="0" smtClean="0"/>
              <a:t> кв. 2019</a:t>
            </a:r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6221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39944" y="6492875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21</a:t>
            </a:fld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4932040" y="4262443"/>
            <a:ext cx="2963711" cy="2143610"/>
            <a:chOff x="97453" y="1465075"/>
            <a:chExt cx="8995221" cy="505981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53" y="1465075"/>
              <a:ext cx="8995221" cy="50598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390011" y="1761961"/>
              <a:ext cx="7259299" cy="1235017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источников </a:t>
              </a:r>
              <a:r>
                <a:rPr lang="ru-RU" sz="1400" dirty="0" smtClean="0"/>
                <a:t>питания </a:t>
              </a:r>
              <a:r>
                <a:rPr lang="ru-RU" sz="1400" dirty="0"/>
                <a:t>КВТМС</a:t>
              </a:r>
              <a:r>
                <a:rPr lang="ru-RU" sz="1400" dirty="0" smtClean="0"/>
                <a:t>, </a:t>
              </a:r>
              <a:r>
                <a:rPr lang="ru-RU" sz="1400" dirty="0" err="1" smtClean="0"/>
                <a:t>зд</a:t>
              </a:r>
              <a:r>
                <a:rPr lang="ru-RU" sz="1400" dirty="0" smtClean="0"/>
                <a:t>.</a:t>
              </a:r>
              <a:r>
                <a:rPr lang="en-US" sz="1400" dirty="0" smtClean="0"/>
                <a:t> </a:t>
              </a:r>
              <a:r>
                <a:rPr lang="ru-RU" sz="1400" dirty="0" smtClean="0"/>
                <a:t>208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80956" y="4286273"/>
            <a:ext cx="3489289" cy="2119780"/>
            <a:chOff x="218172" y="3925749"/>
            <a:chExt cx="4354416" cy="2450234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18172" y="3925749"/>
              <a:ext cx="4354416" cy="24502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1378161" y="4144168"/>
              <a:ext cx="1017218" cy="355757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 smtClean="0"/>
                <a:t>зд</a:t>
              </a:r>
              <a:r>
                <a:rPr lang="en-US" sz="1400" dirty="0" smtClean="0"/>
                <a:t>. </a:t>
              </a:r>
              <a:r>
                <a:rPr lang="ru-RU" sz="1400" dirty="0" smtClean="0"/>
                <a:t>208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6863" y="4048748"/>
              <a:ext cx="1178221" cy="355757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 smtClean="0"/>
                <a:t>корп</a:t>
              </a:r>
              <a:r>
                <a:rPr lang="en-US" sz="1400" dirty="0" smtClean="0"/>
                <a:t>. </a:t>
              </a:r>
              <a:r>
                <a:rPr lang="ru-RU" sz="1400" dirty="0" smtClean="0"/>
                <a:t>20</a:t>
              </a:r>
              <a:r>
                <a:rPr lang="en-US" sz="1400" dirty="0" smtClean="0"/>
                <a:t>5</a:t>
              </a:r>
              <a:endParaRPr lang="ru-RU" sz="1400" dirty="0" smtClean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51520" y="604426"/>
            <a:ext cx="4896544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Существующая система питания включает</a:t>
            </a:r>
            <a:r>
              <a:rPr lang="en-US" sz="1400" dirty="0" smtClean="0"/>
              <a:t>:</a:t>
            </a:r>
          </a:p>
          <a:p>
            <a:r>
              <a:rPr lang="en-US" sz="1400" dirty="0" smtClean="0"/>
              <a:t>-</a:t>
            </a:r>
            <a:r>
              <a:rPr lang="ru-RU" sz="1400" dirty="0" smtClean="0"/>
              <a:t> подстанцию РУ</a:t>
            </a:r>
            <a:r>
              <a:rPr lang="en-US" sz="1400" dirty="0" smtClean="0"/>
              <a:t>-6</a:t>
            </a:r>
            <a:r>
              <a:rPr lang="ru-RU" sz="1400" dirty="0" err="1" smtClean="0"/>
              <a:t>кВ</a:t>
            </a:r>
            <a:r>
              <a:rPr lang="ru-RU" sz="1400" dirty="0" smtClean="0"/>
              <a:t> </a:t>
            </a:r>
            <a:r>
              <a:rPr lang="en-US" sz="1400" dirty="0" smtClean="0"/>
              <a:t>64 </a:t>
            </a:r>
            <a:r>
              <a:rPr lang="ru-RU" sz="1400" dirty="0" smtClean="0"/>
              <a:t>ячейки с масляными выключателями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- 25 </a:t>
            </a:r>
            <a:r>
              <a:rPr lang="en-US" sz="1400" dirty="0"/>
              <a:t>(19) </a:t>
            </a:r>
            <a:r>
              <a:rPr lang="en-US" sz="1400" dirty="0" smtClean="0"/>
              <a:t> </a:t>
            </a:r>
            <a:r>
              <a:rPr lang="ru-RU" sz="1400" dirty="0" smtClean="0"/>
              <a:t>источников питания</a:t>
            </a:r>
            <a:r>
              <a:rPr lang="en-US" sz="1400" dirty="0" smtClean="0"/>
              <a:t>, </a:t>
            </a:r>
            <a:r>
              <a:rPr lang="ru-RU" sz="1400" dirty="0" smtClean="0"/>
              <a:t>типа</a:t>
            </a:r>
            <a:r>
              <a:rPr lang="en-US" sz="1400" dirty="0" smtClean="0"/>
              <a:t> </a:t>
            </a:r>
            <a:r>
              <a:rPr lang="ru-RU" sz="1400" dirty="0" smtClean="0"/>
              <a:t>«КВТМС»</a:t>
            </a:r>
            <a:r>
              <a:rPr lang="en-US" sz="1400" dirty="0" smtClean="0"/>
              <a:t> 130</a:t>
            </a:r>
            <a:r>
              <a:rPr lang="ru-RU" sz="1400" dirty="0" smtClean="0"/>
              <a:t>В</a:t>
            </a:r>
            <a:r>
              <a:rPr lang="en-US" sz="1400" dirty="0" smtClean="0"/>
              <a:t> </a:t>
            </a:r>
            <a:r>
              <a:rPr lang="en-US" sz="1400" dirty="0"/>
              <a:t>x </a:t>
            </a:r>
            <a:r>
              <a:rPr lang="en-US" sz="1400" dirty="0" smtClean="0"/>
              <a:t>3500А,</a:t>
            </a:r>
            <a:endParaRPr lang="ru-RU" sz="1400" dirty="0" smtClean="0"/>
          </a:p>
          <a:p>
            <a:r>
              <a:rPr lang="en-US" sz="1400" dirty="0" smtClean="0"/>
              <a:t>- 20 </a:t>
            </a:r>
            <a:r>
              <a:rPr lang="ru-RU" sz="1400" dirty="0"/>
              <a:t>источников питания, типа </a:t>
            </a:r>
            <a:r>
              <a:rPr lang="ru-RU" sz="1400" dirty="0" smtClean="0"/>
              <a:t>«ТВ»,</a:t>
            </a:r>
            <a:r>
              <a:rPr lang="en-US" sz="1400" dirty="0" smtClean="0"/>
              <a:t> 230</a:t>
            </a:r>
            <a:r>
              <a:rPr lang="ru-RU" sz="1400" dirty="0" smtClean="0"/>
              <a:t>В </a:t>
            </a:r>
            <a:r>
              <a:rPr lang="en-US" sz="1400" dirty="0" smtClean="0"/>
              <a:t>х</a:t>
            </a:r>
            <a:r>
              <a:rPr lang="ru-RU" sz="1400" dirty="0" smtClean="0"/>
              <a:t> </a:t>
            </a:r>
            <a:r>
              <a:rPr lang="en-US" sz="1400" dirty="0" smtClean="0"/>
              <a:t>1600А,</a:t>
            </a:r>
          </a:p>
          <a:p>
            <a:r>
              <a:rPr lang="en-US" sz="1400" dirty="0" smtClean="0"/>
              <a:t>- 10 </a:t>
            </a:r>
            <a:r>
              <a:rPr lang="ru-RU" sz="1400" dirty="0"/>
              <a:t>источников питания, типа «ТВ</a:t>
            </a:r>
            <a:r>
              <a:rPr lang="ru-RU" sz="1400" dirty="0" smtClean="0"/>
              <a:t>», </a:t>
            </a:r>
            <a:r>
              <a:rPr lang="en-US" sz="1400" dirty="0" smtClean="0"/>
              <a:t> 230</a:t>
            </a:r>
            <a:r>
              <a:rPr lang="ru-RU" sz="1400" dirty="0" smtClean="0"/>
              <a:t>В </a:t>
            </a:r>
            <a:r>
              <a:rPr lang="en-US" sz="1400" dirty="0" smtClean="0"/>
              <a:t>х</a:t>
            </a:r>
            <a:r>
              <a:rPr lang="ru-RU" sz="1400" dirty="0" smtClean="0"/>
              <a:t> </a:t>
            </a:r>
            <a:r>
              <a:rPr lang="en-US" sz="1400" dirty="0" smtClean="0"/>
              <a:t>600A,</a:t>
            </a:r>
          </a:p>
          <a:p>
            <a:r>
              <a:rPr lang="ru-RU" sz="1400" dirty="0" smtClean="0"/>
              <a:t>Всего</a:t>
            </a:r>
            <a:r>
              <a:rPr lang="en-US" sz="1400" dirty="0" smtClean="0"/>
              <a:t> 55 </a:t>
            </a:r>
            <a:r>
              <a:rPr lang="ru-RU" sz="1400" dirty="0" smtClean="0"/>
              <a:t>единиц источников + сопряженное оборудование.</a:t>
            </a:r>
            <a:endParaRPr lang="en-US" sz="1400" dirty="0" smtClean="0"/>
          </a:p>
          <a:p>
            <a:r>
              <a:rPr lang="en-US" sz="1400" dirty="0" smtClean="0"/>
              <a:t>- </a:t>
            </a:r>
            <a:r>
              <a:rPr lang="ru-RU" sz="1400" dirty="0" smtClean="0"/>
              <a:t>Установленная мощность </a:t>
            </a:r>
            <a:r>
              <a:rPr lang="en-US" sz="1400" dirty="0" smtClean="0"/>
              <a:t>20МВА</a:t>
            </a:r>
            <a:endParaRPr lang="ru-RU" sz="1400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695472" y="2416640"/>
            <a:ext cx="3052625" cy="1606088"/>
            <a:chOff x="406413" y="2091211"/>
            <a:chExt cx="3276680" cy="1843133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13" y="2091211"/>
              <a:ext cx="3276680" cy="1843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2408199" y="2328256"/>
              <a:ext cx="849929" cy="307777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</a:rPr>
                <a:t>SG-6kV</a:t>
              </a:r>
              <a:endParaRPr lang="ru-RU" sz="1400" dirty="0" smtClean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5310154" y="728059"/>
            <a:ext cx="2896453" cy="1523283"/>
            <a:chOff x="4608004" y="691535"/>
            <a:chExt cx="3158919" cy="177689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004" y="691535"/>
              <a:ext cx="3158919" cy="17768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5025217" y="709233"/>
              <a:ext cx="2402681" cy="359018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источников </a:t>
              </a:r>
              <a:r>
                <a:rPr lang="ru-RU" sz="1400" dirty="0" smtClean="0"/>
                <a:t>питания </a:t>
              </a:r>
              <a:r>
                <a:rPr lang="en-US" sz="1400" dirty="0" smtClean="0"/>
                <a:t>TB</a:t>
              </a:r>
              <a:endParaRPr lang="ru-RU" sz="1400" dirty="0" smtClean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6051849" y="2416640"/>
            <a:ext cx="2736696" cy="1819963"/>
            <a:chOff x="5796136" y="2251980"/>
            <a:chExt cx="2973570" cy="1819963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2251980"/>
              <a:ext cx="2973570" cy="16726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5796136" y="3333279"/>
              <a:ext cx="1680050" cy="738664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Силовые переключатели «КВТМС»»</a:t>
              </a:r>
            </a:p>
          </p:txBody>
        </p:sp>
      </p:grpSp>
      <p:sp>
        <p:nvSpPr>
          <p:cNvPr id="26" name="Заголовок 1"/>
          <p:cNvSpPr txBox="1">
            <a:spLocks/>
          </p:cNvSpPr>
          <p:nvPr/>
        </p:nvSpPr>
        <p:spPr>
          <a:xfrm>
            <a:off x="143508" y="46079"/>
            <a:ext cx="9144000" cy="447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С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истема питания каналов корп.205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25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39944" y="6492875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3508" y="46079"/>
            <a:ext cx="9144000" cy="447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Система питания каналов корп.205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3090664" y="794193"/>
            <a:ext cx="5813227" cy="4104456"/>
            <a:chOff x="3059832" y="794193"/>
            <a:chExt cx="5813227" cy="410445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794193"/>
              <a:ext cx="5813227" cy="41044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6156176" y="953645"/>
              <a:ext cx="25922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Принципиальная схема</a:t>
              </a:r>
              <a:endParaRPr lang="ru-RU" b="1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54200" y="1628801"/>
            <a:ext cx="7458160" cy="4849006"/>
            <a:chOff x="467544" y="1842489"/>
            <a:chExt cx="6552728" cy="463298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1842489"/>
              <a:ext cx="6552728" cy="46329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3989820" y="3789648"/>
              <a:ext cx="2397791" cy="3528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План размещения </a:t>
              </a:r>
              <a:endParaRPr lang="ru-RU" b="1" dirty="0"/>
            </a:p>
          </p:txBody>
        </p:sp>
      </p:grpSp>
      <p:sp>
        <p:nvSpPr>
          <p:cNvPr id="12" name="Прямоугольник 11"/>
          <p:cNvSpPr/>
          <p:nvPr/>
        </p:nvSpPr>
        <p:spPr>
          <a:xfrm rot="724576">
            <a:off x="2427445" y="2996952"/>
            <a:ext cx="432048" cy="1656184"/>
          </a:xfrm>
          <a:prstGeom prst="rect">
            <a:avLst/>
          </a:prstGeom>
          <a:solidFill>
            <a:srgbClr val="FFFF00">
              <a:alpha val="43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42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4307400" y="780707"/>
            <a:ext cx="4464495" cy="5650961"/>
            <a:chOff x="4306549" y="609290"/>
            <a:chExt cx="4464495" cy="5650961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905" y="3941853"/>
              <a:ext cx="4121596" cy="23183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549" y="1255621"/>
              <a:ext cx="4196109" cy="23603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4306549" y="609290"/>
              <a:ext cx="44644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Новое комплектное здание ПС15 и</a:t>
              </a:r>
              <a:endParaRPr lang="ru-RU" dirty="0"/>
            </a:p>
            <a:p>
              <a:pPr algn="ctr"/>
              <a:r>
                <a:rPr lang="ru-RU" dirty="0" smtClean="0"/>
                <a:t> трансформаторов </a:t>
              </a:r>
              <a:endParaRPr lang="ru-RU" dirty="0"/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22545" y="6492875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43508" y="46079"/>
            <a:ext cx="9144000" cy="447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Система питания каналов корп.205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53" b="17943"/>
          <a:stretch/>
        </p:blipFill>
        <p:spPr>
          <a:xfrm>
            <a:off x="528763" y="4113270"/>
            <a:ext cx="3609321" cy="2163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5"/>
          <a:stretch/>
        </p:blipFill>
        <p:spPr>
          <a:xfrm>
            <a:off x="391494" y="1505731"/>
            <a:ext cx="3563792" cy="2403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728" y="46079"/>
            <a:ext cx="3098684" cy="23240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2490" y="915404"/>
            <a:ext cx="3446215" cy="376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Здание 208, август 2018г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05" y="1505731"/>
            <a:ext cx="4413497" cy="2482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129721" y="844071"/>
            <a:ext cx="8760070" cy="5584444"/>
            <a:chOff x="151188" y="900546"/>
            <a:chExt cx="8760070" cy="5584444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151188" y="900546"/>
              <a:ext cx="8760070" cy="5584444"/>
              <a:chOff x="98648" y="1007110"/>
              <a:chExt cx="8760070" cy="5584444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691869" y="1255621"/>
                <a:ext cx="474422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 smtClean="0"/>
                  <a:t>Вид корп. 205 с  новой системой питания</a:t>
                </a:r>
                <a:endParaRPr lang="ru-RU" sz="2000" dirty="0"/>
              </a:p>
            </p:txBody>
          </p:sp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648" y="1007110"/>
                <a:ext cx="8760070" cy="5584444"/>
              </a:xfrm>
              <a:prstGeom prst="rect">
                <a:avLst/>
              </a:prstGeom>
            </p:spPr>
          </p:pic>
        </p:grpSp>
        <p:sp>
          <p:nvSpPr>
            <p:cNvPr id="24" name="Заголовок 1"/>
            <p:cNvSpPr txBox="1">
              <a:spLocks/>
            </p:cNvSpPr>
            <p:nvPr/>
          </p:nvSpPr>
          <p:spPr>
            <a:xfrm>
              <a:off x="1851578" y="1348815"/>
              <a:ext cx="2679645" cy="64613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200" dirty="0" smtClean="0"/>
                <a:t>корп.205</a:t>
              </a:r>
            </a:p>
          </p:txBody>
        </p:sp>
        <p:sp>
          <p:nvSpPr>
            <p:cNvPr id="25" name="Заголовок 1"/>
            <p:cNvSpPr txBox="1">
              <a:spLocks/>
            </p:cNvSpPr>
            <p:nvPr/>
          </p:nvSpPr>
          <p:spPr>
            <a:xfrm rot="20416014">
              <a:off x="5278586" y="3650173"/>
              <a:ext cx="3242168" cy="51772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400" b="1" dirty="0" smtClean="0"/>
                <a:t>Модульное здание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627784" y="4797152"/>
            <a:ext cx="439248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Запуск системы питания каналов корп. 205 </a:t>
            </a:r>
          </a:p>
          <a:p>
            <a:pPr algn="ctr"/>
            <a:r>
              <a:rPr lang="ru-RU" sz="2400" b="1" dirty="0" smtClean="0"/>
              <a:t> 1кв. 2020г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4787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4655" y="6488410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3" name="Picture 3" descr="фотоаппарат 0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5"/>
          <a:stretch/>
        </p:blipFill>
        <p:spPr bwMode="auto">
          <a:xfrm>
            <a:off x="348168" y="935916"/>
            <a:ext cx="2706533" cy="179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20161115_1548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828" y="1009572"/>
            <a:ext cx="3101975" cy="177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120196" y="3379256"/>
            <a:ext cx="3579917" cy="2813614"/>
            <a:chOff x="1701433" y="3454279"/>
            <a:chExt cx="3579917" cy="2813614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1701433" y="3454279"/>
              <a:ext cx="3579917" cy="2813614"/>
              <a:chOff x="1693149" y="3312969"/>
              <a:chExt cx="3579917" cy="2813614"/>
            </a:xfrm>
          </p:grpSpPr>
          <p:pic>
            <p:nvPicPr>
              <p:cNvPr id="5" name="Picture 7" descr="железо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64" t="-138"/>
              <a:stretch/>
            </p:blipFill>
            <p:spPr bwMode="auto">
              <a:xfrm>
                <a:off x="1693149" y="3312969"/>
                <a:ext cx="3579917" cy="281361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Прямоугольная выноска 7"/>
              <p:cNvSpPr/>
              <p:nvPr/>
            </p:nvSpPr>
            <p:spPr>
              <a:xfrm>
                <a:off x="3611253" y="3386608"/>
                <a:ext cx="1516582" cy="648072"/>
              </a:xfrm>
              <a:prstGeom prst="wedgeRectCallout">
                <a:avLst>
                  <a:gd name="adj1" fmla="val -67707"/>
                  <a:gd name="adj2" fmla="val 101792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dirty="0">
                    <a:solidFill>
                      <a:schemeClr val="tx1"/>
                    </a:solidFill>
                  </a:rPr>
                  <a:t>ИП600-180 ЛМ Инвертор</a:t>
                </a:r>
              </a:p>
            </p:txBody>
          </p:sp>
        </p:grpSp>
        <p:sp>
          <p:nvSpPr>
            <p:cNvPr id="6" name="Прямоугольник 5"/>
            <p:cNvSpPr/>
            <p:nvPr/>
          </p:nvSpPr>
          <p:spPr>
            <a:xfrm>
              <a:off x="2463539" y="4034680"/>
              <a:ext cx="864096" cy="20882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97" y="3454279"/>
            <a:ext cx="1997676" cy="2663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8168" y="2807948"/>
            <a:ext cx="477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Источник питания </a:t>
            </a:r>
            <a:r>
              <a:rPr lang="en-US" dirty="0" smtClean="0"/>
              <a:t>ИП300-8</a:t>
            </a:r>
            <a:r>
              <a:rPr lang="en-US" dirty="0"/>
              <a:t>, 300A x </a:t>
            </a:r>
            <a:r>
              <a:rPr lang="en-US" dirty="0" smtClean="0"/>
              <a:t>8</a:t>
            </a:r>
            <a:r>
              <a:rPr lang="ru-RU" dirty="0"/>
              <a:t>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6835" y="0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Создание источников питания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1921" y="6211669"/>
            <a:ext cx="2812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Активный фильтр</a:t>
            </a:r>
          </a:p>
          <a:p>
            <a:pPr algn="ctr"/>
            <a:r>
              <a:rPr lang="ru-RU" dirty="0" smtClean="0"/>
              <a:t>АФВТ </a:t>
            </a:r>
            <a:r>
              <a:rPr lang="ru-RU" dirty="0"/>
              <a:t>600-25 </a:t>
            </a:r>
            <a:r>
              <a:rPr lang="ru-RU" dirty="0" smtClean="0"/>
              <a:t>ЛМ </a:t>
            </a:r>
            <a:r>
              <a:rPr lang="ru-RU" dirty="0"/>
              <a:t>Инвертор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117"/>
          <a:stretch/>
        </p:blipFill>
        <p:spPr>
          <a:xfrm>
            <a:off x="6664425" y="986022"/>
            <a:ext cx="2295867" cy="1821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6012160" y="2807948"/>
            <a:ext cx="313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Дистанционное управление </a:t>
            </a:r>
            <a:r>
              <a:rPr lang="en-US" dirty="0" smtClean="0"/>
              <a:t>ИП300-</a:t>
            </a:r>
            <a:r>
              <a:rPr lang="ru-RU" dirty="0" smtClean="0"/>
              <a:t>8 и</a:t>
            </a:r>
            <a:r>
              <a:rPr lang="en-US" dirty="0" smtClean="0"/>
              <a:t> </a:t>
            </a:r>
            <a:r>
              <a:rPr lang="ru-RU" dirty="0" smtClean="0"/>
              <a:t>ИП600-180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10" y="3457476"/>
            <a:ext cx="2065645" cy="2754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6490524" y="6211669"/>
            <a:ext cx="257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наладка</a:t>
            </a:r>
            <a:r>
              <a:rPr lang="en-US" dirty="0" smtClean="0"/>
              <a:t> </a:t>
            </a:r>
            <a:r>
              <a:rPr lang="ru-RU" dirty="0" smtClean="0"/>
              <a:t>ПС13,</a:t>
            </a:r>
            <a:r>
              <a:rPr lang="en-US" dirty="0" smtClean="0"/>
              <a:t> </a:t>
            </a:r>
            <a:r>
              <a:rPr lang="ru-RU" dirty="0" err="1" smtClean="0"/>
              <a:t>корп</a:t>
            </a:r>
            <a:r>
              <a:rPr lang="en-US" dirty="0" smtClean="0"/>
              <a:t>.1A</a:t>
            </a:r>
            <a:endParaRPr lang="ru-RU" dirty="0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15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07" b="16947"/>
          <a:stretch/>
        </p:blipFill>
        <p:spPr>
          <a:xfrm>
            <a:off x="481618" y="553377"/>
            <a:ext cx="8351039" cy="553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1979712" y="1079625"/>
            <a:ext cx="6408712" cy="574916"/>
          </a:xfrm>
          <a:noFill/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</a:rPr>
              <a:t>Спасибо за внимание!</a:t>
            </a:r>
          </a:p>
        </p:txBody>
      </p:sp>
      <p:sp>
        <p:nvSpPr>
          <p:cNvPr id="2969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30217" y="6525344"/>
            <a:ext cx="2133600" cy="329099"/>
          </a:xfrm>
          <a:noFill/>
        </p:spPr>
        <p:txBody>
          <a:bodyPr/>
          <a:lstStyle/>
          <a:p>
            <a:fld id="{0DA0AC15-69C0-47F1-A40B-D1786857181B}" type="slidenum">
              <a:rPr lang="ru-RU" altLang="ru-RU" smtClean="0"/>
              <a:pPr/>
              <a:t>25</a:t>
            </a:fld>
            <a:endParaRPr lang="ru-RU" altLang="ru-RU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7890">
            <a:off x="737453" y="786523"/>
            <a:ext cx="1161420" cy="1161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82352"/>
          </a:xfrm>
        </p:spPr>
        <p:txBody>
          <a:bodyPr>
            <a:noAutofit/>
          </a:bodyPr>
          <a:lstStyle/>
          <a:p>
            <a:r>
              <a:rPr lang="ru-RU" sz="2400" b="1" dirty="0"/>
              <a:t>Специфика </a:t>
            </a:r>
            <a:r>
              <a:rPr lang="ru-RU" sz="2400" b="1" dirty="0" smtClean="0"/>
              <a:t>систем электропитания сверхпроводящих структурных магнитов синхротронов и </a:t>
            </a:r>
            <a:r>
              <a:rPr lang="ru-RU" sz="2400" b="1" dirty="0" err="1" smtClean="0"/>
              <a:t>коллайдера</a:t>
            </a:r>
            <a:r>
              <a:rPr lang="ru-RU" sz="2400" b="1" dirty="0" smtClean="0"/>
              <a:t>: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000108"/>
            <a:ext cx="8572560" cy="5596104"/>
          </a:xfrm>
        </p:spPr>
        <p:txBody>
          <a:bodyPr>
            <a:normAutofit fontScale="40000" lnSpcReduction="20000"/>
          </a:bodyPr>
          <a:lstStyle/>
          <a:p>
            <a:r>
              <a:rPr lang="ru-RU" sz="49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4900" b="1" dirty="0">
                <a:solidFill>
                  <a:srgbClr val="002060"/>
                </a:solidFill>
                <a:latin typeface="Calibri" pitchFamily="34" charset="0"/>
                <a:ea typeface="Times New Roman"/>
                <a:cs typeface="Calibri" pitchFamily="34" charset="0"/>
              </a:rPr>
              <a:t>Для  современных ускорительных комплексов требуются прецизионные системы электропитания </a:t>
            </a:r>
            <a:r>
              <a:rPr lang="ru-RU" sz="4900" b="1" dirty="0">
                <a:solidFill>
                  <a:srgbClr val="FF0000"/>
                </a:solidFill>
                <a:latin typeface="Calibri" pitchFamily="34" charset="0"/>
                <a:ea typeface="Times New Roman"/>
                <a:cs typeface="Calibri" pitchFamily="34" charset="0"/>
              </a:rPr>
              <a:t>МВт-мощности,</a:t>
            </a:r>
            <a:r>
              <a:rPr lang="ru-RU" sz="4900" b="1" dirty="0">
                <a:solidFill>
                  <a:srgbClr val="002060"/>
                </a:solidFill>
                <a:latin typeface="Calibri" pitchFamily="34" charset="0"/>
                <a:ea typeface="Times New Roman"/>
                <a:cs typeface="Calibri" pitchFamily="34" charset="0"/>
              </a:rPr>
              <a:t> стабильность токов потребителей должна составлять </a:t>
            </a:r>
            <a:r>
              <a:rPr lang="ru-RU" sz="4900" b="1" dirty="0">
                <a:solidFill>
                  <a:srgbClr val="FF0000"/>
                </a:solidFill>
                <a:latin typeface="Calibri" pitchFamily="34" charset="0"/>
                <a:ea typeface="Times New Roman"/>
                <a:cs typeface="Calibri" pitchFamily="34" charset="0"/>
              </a:rPr>
              <a:t>0,001%-0,01%. </a:t>
            </a:r>
            <a:endParaRPr lang="en-US" sz="4900" b="1" dirty="0" smtClean="0">
              <a:solidFill>
                <a:srgbClr val="FF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  <a:p>
            <a:endParaRPr lang="ru-RU" sz="4900" b="1" dirty="0" smtClean="0">
              <a:solidFill>
                <a:srgbClr val="FF0000"/>
              </a:solidFill>
              <a:latin typeface="Calibri" pitchFamily="34" charset="0"/>
              <a:ea typeface="Times New Roman"/>
              <a:cs typeface="Calibri" pitchFamily="34" charset="0"/>
            </a:endParaRPr>
          </a:p>
          <a:p>
            <a:r>
              <a:rPr lang="ru-RU" sz="49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Сверхпроводящие </a:t>
            </a:r>
            <a:r>
              <a:rPr lang="ru-RU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магниты (чисто индуктивная нагрузка) при </a:t>
            </a:r>
            <a:r>
              <a:rPr lang="ru-RU" sz="49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быстроциклирующем</a:t>
            </a:r>
            <a:r>
              <a:rPr lang="ru-RU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токе требует обеспечения работы в </a:t>
            </a:r>
            <a:r>
              <a:rPr lang="ru-RU" sz="4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максимальном динамическом диапазоне по напряжению </a:t>
            </a:r>
            <a:r>
              <a:rPr lang="ru-RU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– наибольшее значение при заводе тока и практически нулевое на «столе» тока </a:t>
            </a:r>
            <a:r>
              <a:rPr lang="ru-RU" sz="49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49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ru-RU" sz="49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di/</a:t>
            </a:r>
            <a:r>
              <a:rPr lang="en-US" sz="49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dt</a:t>
            </a:r>
            <a:r>
              <a:rPr lang="en-US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=0</a:t>
            </a:r>
            <a:r>
              <a:rPr lang="ru-RU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), при этом при выводе тока из магнитов накопленная энергия должна рекуперироваться в </a:t>
            </a:r>
            <a:r>
              <a:rPr lang="ru-RU" sz="49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сеть.</a:t>
            </a:r>
            <a:endParaRPr lang="en-US" sz="49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49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ru-RU" sz="49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Обеспечение </a:t>
            </a:r>
            <a:r>
              <a:rPr lang="ru-RU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 заданном уровне </a:t>
            </a:r>
            <a:r>
              <a:rPr lang="ru-RU" sz="49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стабильности требуемого</a:t>
            </a:r>
            <a:r>
              <a:rPr lang="ru-RU" sz="49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, управляемого в цикле соотношения поля</a:t>
            </a:r>
            <a:r>
              <a:rPr lang="ru-RU" sz="49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/(градиент поля) </a:t>
            </a:r>
            <a:r>
              <a:rPr lang="ru-RU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во всех семействах структурных магнитных элементов – дипольных, фокусирующих и дефокусирующих квадрупольных </a:t>
            </a:r>
            <a:r>
              <a:rPr lang="ru-RU" sz="49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магнитов.</a:t>
            </a:r>
            <a:endParaRPr lang="en-US" sz="49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ru-RU" sz="49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ru-RU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Система питания должна включать в состав подсистему </a:t>
            </a:r>
            <a:r>
              <a:rPr lang="ru-RU" sz="5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аварийной эвакуации энергии </a:t>
            </a:r>
            <a:r>
              <a:rPr lang="ru-RU" sz="5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и</a:t>
            </a:r>
            <a:r>
              <a:rPr lang="ru-RU" sz="5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з</a:t>
            </a:r>
            <a:r>
              <a:rPr lang="ru-RU" sz="5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5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СП-магнитов</a:t>
            </a:r>
            <a:r>
              <a:rPr lang="ru-RU" sz="49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при потере сверхпроводящего состояния в </a:t>
            </a:r>
            <a:r>
              <a:rPr lang="ru-RU" sz="49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них.</a:t>
            </a:r>
            <a:endParaRPr lang="ru-RU" sz="49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15028" y="655022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83671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09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580057" y="642466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/>
              <a:t>Основные технические параметры структурных магнитов </a:t>
            </a:r>
            <a:r>
              <a:rPr lang="ru-RU" sz="1800" b="1" dirty="0" err="1" smtClean="0"/>
              <a:t>Нуклотрона</a:t>
            </a:r>
            <a:r>
              <a:rPr lang="ru-RU" sz="1800" b="1" dirty="0" smtClean="0"/>
              <a:t> </a:t>
            </a:r>
            <a:endParaRPr lang="en-US" sz="1800" b="1" dirty="0"/>
          </a:p>
        </p:txBody>
      </p:sp>
      <p:graphicFrame>
        <p:nvGraphicFramePr>
          <p:cNvPr id="13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8255472"/>
              </p:ext>
            </p:extLst>
          </p:nvPr>
        </p:nvGraphicFramePr>
        <p:xfrm>
          <a:off x="975255" y="1286987"/>
          <a:ext cx="7242513" cy="49861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51432"/>
                <a:gridCol w="449115"/>
                <a:gridCol w="641966"/>
              </a:tblGrid>
              <a:tr h="2335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effectLst/>
                        </a:rPr>
                        <a:t>Суммарная индуктивность дипольных магнитов, </a:t>
                      </a:r>
                      <a:r>
                        <a:rPr lang="en-US" sz="1600" kern="0" dirty="0">
                          <a:effectLst/>
                        </a:rPr>
                        <a:t>Lm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0" dirty="0" err="1">
                          <a:solidFill>
                            <a:schemeClr val="tx1"/>
                          </a:solidFill>
                          <a:effectLst/>
                        </a:rPr>
                        <a:t>мГн</a:t>
                      </a:r>
                      <a:endParaRPr lang="ru-RU" sz="1600" b="0" kern="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100</a:t>
                      </a:r>
                      <a:endParaRPr lang="ru-RU" sz="1600" b="0" kern="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35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effectLst/>
                        </a:rPr>
                        <a:t>Суммарная индуктивность квадрупольных фокусирующих магнитов, </a:t>
                      </a:r>
                      <a:r>
                        <a:rPr lang="en-US" sz="1600" kern="0" dirty="0">
                          <a:effectLst/>
                        </a:rPr>
                        <a:t>Lf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мГн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 dirty="0" smtClean="0">
                          <a:effectLst/>
                          <a:latin typeface="+mn-lt"/>
                          <a:ea typeface="+mn-ea"/>
                        </a:rPr>
                        <a:t>10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335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effectLst/>
                        </a:rPr>
                        <a:t>Суммарная индуктивность квадрупольных дефокусирующих магнитов,  </a:t>
                      </a:r>
                      <a:r>
                        <a:rPr lang="en-US" sz="1600" kern="0" dirty="0" err="1">
                          <a:effectLst/>
                        </a:rPr>
                        <a:t>Ld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мГн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 dirty="0" smtClean="0">
                          <a:effectLst/>
                          <a:latin typeface="+mn-lt"/>
                          <a:ea typeface="+mn-ea"/>
                        </a:rPr>
                        <a:t>10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335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effectLst/>
                        </a:rPr>
                        <a:t>Ток дипольного магнита при максимальном поле </a:t>
                      </a:r>
                      <a:r>
                        <a:rPr lang="ru-RU" sz="1600" kern="0" dirty="0" smtClean="0">
                          <a:effectLst/>
                        </a:rPr>
                        <a:t>2,0Тл</a:t>
                      </a:r>
                      <a:r>
                        <a:rPr lang="ru-RU" sz="1600" kern="0" dirty="0">
                          <a:effectLst/>
                        </a:rPr>
                        <a:t>, </a:t>
                      </a:r>
                      <a:r>
                        <a:rPr lang="en-US" sz="1600" kern="0" dirty="0" err="1">
                          <a:effectLst/>
                        </a:rPr>
                        <a:t>Im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кА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 dirty="0" smtClean="0">
                          <a:effectLst/>
                        </a:rPr>
                        <a:t>5,89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02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Стабильность тока, ∆Im/ Im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 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2*10</a:t>
                      </a:r>
                      <a:r>
                        <a:rPr lang="ru-RU" sz="1600" kern="0" baseline="30000">
                          <a:effectLst/>
                        </a:rPr>
                        <a:t>-4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335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Ток квадрупольного фокусирующего магнита при максимальном градиенте поля, </a:t>
                      </a:r>
                      <a:r>
                        <a:rPr lang="en-US" sz="1600" kern="0">
                          <a:effectLst/>
                        </a:rPr>
                        <a:t>If</a:t>
                      </a:r>
                      <a:r>
                        <a:rPr lang="ru-RU" sz="1600" kern="0">
                          <a:effectLst/>
                        </a:rPr>
                        <a:t>    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кА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 dirty="0" smtClean="0">
                          <a:effectLst/>
                        </a:rPr>
                        <a:t>5,89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335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effectLst/>
                        </a:rPr>
                        <a:t>Диапазон </a:t>
                      </a:r>
                      <a:r>
                        <a:rPr lang="ru-RU" sz="1600" kern="0" dirty="0" smtClean="0">
                          <a:effectLst/>
                        </a:rPr>
                        <a:t>изменения </a:t>
                      </a:r>
                      <a:r>
                        <a:rPr lang="ru-RU" sz="1600" kern="0" dirty="0">
                          <a:effectLst/>
                        </a:rPr>
                        <a:t>тока квадрупольного фокусирующего магнита, % от I</a:t>
                      </a:r>
                      <a:r>
                        <a:rPr lang="en-US" sz="1600" kern="0" dirty="0">
                          <a:effectLst/>
                        </a:rPr>
                        <a:t>f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%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10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02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effectLst/>
                        </a:rPr>
                        <a:t>Стабильность тока, ∆I</a:t>
                      </a:r>
                      <a:r>
                        <a:rPr lang="en-US" sz="1600" kern="0" dirty="0">
                          <a:effectLst/>
                        </a:rPr>
                        <a:t>f</a:t>
                      </a:r>
                      <a:r>
                        <a:rPr lang="ru-RU" sz="1600" kern="0" dirty="0">
                          <a:effectLst/>
                        </a:rPr>
                        <a:t>/ I</a:t>
                      </a:r>
                      <a:r>
                        <a:rPr lang="en-US" sz="1600" kern="0" dirty="0">
                          <a:effectLst/>
                        </a:rPr>
                        <a:t>f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 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2*10</a:t>
                      </a:r>
                      <a:r>
                        <a:rPr lang="ru-RU" sz="1600" kern="0" baseline="30000">
                          <a:effectLst/>
                        </a:rPr>
                        <a:t>-4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669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effectLst/>
                        </a:rPr>
                        <a:t>Ток квадрупольного </a:t>
                      </a:r>
                      <a:r>
                        <a:rPr lang="ru-RU" sz="1600" kern="0" dirty="0" err="1">
                          <a:effectLst/>
                        </a:rPr>
                        <a:t>дефокусирующего</a:t>
                      </a:r>
                      <a:r>
                        <a:rPr lang="ru-RU" sz="1600" kern="0" dirty="0">
                          <a:effectLst/>
                        </a:rPr>
                        <a:t> магнита при максимальном градиенте поля,  </a:t>
                      </a:r>
                      <a:r>
                        <a:rPr lang="ru-RU" sz="1600" kern="0" dirty="0" err="1">
                          <a:effectLst/>
                        </a:rPr>
                        <a:t>Id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кА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 dirty="0" smtClean="0">
                          <a:effectLst/>
                        </a:rPr>
                        <a:t>5,89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335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effectLst/>
                        </a:rPr>
                        <a:t>Диапазон </a:t>
                      </a:r>
                      <a:r>
                        <a:rPr lang="ru-RU" sz="1600" kern="0" dirty="0" smtClean="0">
                          <a:effectLst/>
                        </a:rPr>
                        <a:t>изменения </a:t>
                      </a:r>
                      <a:r>
                        <a:rPr lang="ru-RU" sz="1600" kern="0" dirty="0">
                          <a:effectLst/>
                        </a:rPr>
                        <a:t>тока квадрупольного </a:t>
                      </a:r>
                      <a:r>
                        <a:rPr lang="ru-RU" sz="1600" kern="0" dirty="0" err="1">
                          <a:effectLst/>
                        </a:rPr>
                        <a:t>дефокусирующего</a:t>
                      </a:r>
                      <a:r>
                        <a:rPr lang="ru-RU" sz="1600" kern="0" dirty="0">
                          <a:effectLst/>
                        </a:rPr>
                        <a:t> магнита, % от </a:t>
                      </a:r>
                      <a:r>
                        <a:rPr lang="ru-RU" sz="1600" kern="0" dirty="0" err="1">
                          <a:effectLst/>
                        </a:rPr>
                        <a:t>Id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%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effectLst/>
                        </a:rPr>
                        <a:t>10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02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effectLst/>
                        </a:rPr>
                        <a:t>Стабильность тока, ∆I</a:t>
                      </a:r>
                      <a:r>
                        <a:rPr lang="en-US" sz="1600" kern="0" dirty="0">
                          <a:effectLst/>
                        </a:rPr>
                        <a:t>d</a:t>
                      </a:r>
                      <a:r>
                        <a:rPr lang="ru-RU" sz="1600" kern="0" dirty="0">
                          <a:effectLst/>
                        </a:rPr>
                        <a:t>/ I</a:t>
                      </a:r>
                      <a:r>
                        <a:rPr lang="en-US" sz="1600" kern="0" dirty="0">
                          <a:effectLst/>
                        </a:rPr>
                        <a:t>d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effectLst/>
                        </a:rPr>
                        <a:t> 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2*10</a:t>
                      </a:r>
                      <a:r>
                        <a:rPr lang="ru-RU" sz="1600" kern="0" baseline="30000">
                          <a:effectLst/>
                        </a:rPr>
                        <a:t>-4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671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effectLst/>
                        </a:rPr>
                        <a:t>Максимальное напряжение прикладываемое к цепи последовательно включенных всех структурных магнитов при скорости изменения магнитного поля </a:t>
                      </a:r>
                      <a:r>
                        <a:rPr lang="ru-RU" sz="1600" kern="0" dirty="0" smtClean="0">
                          <a:effectLst/>
                        </a:rPr>
                        <a:t>1,0  (0,6) </a:t>
                      </a:r>
                      <a:r>
                        <a:rPr lang="en-GB" sz="1600" kern="0" dirty="0" smtClean="0">
                          <a:effectLst/>
                        </a:rPr>
                        <a:t>T</a:t>
                      </a:r>
                      <a:r>
                        <a:rPr lang="ru-RU" sz="1600" kern="0" dirty="0">
                          <a:effectLst/>
                        </a:rPr>
                        <a:t>л/с, </a:t>
                      </a:r>
                      <a:r>
                        <a:rPr lang="en-US" sz="1600" kern="0" dirty="0">
                          <a:effectLst/>
                        </a:rPr>
                        <a:t>U</a:t>
                      </a:r>
                      <a:r>
                        <a:rPr lang="ru-RU" sz="1600" kern="0" dirty="0">
                          <a:effectLst/>
                        </a:rPr>
                        <a:t>и 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effectLst/>
                        </a:rPr>
                        <a:t>В</a:t>
                      </a:r>
                      <a:endParaRPr lang="ru-RU" sz="1600" kern="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 dirty="0" smtClean="0">
                          <a:effectLst/>
                        </a:rPr>
                        <a:t>360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0" dirty="0" smtClean="0">
                          <a:effectLst/>
                          <a:latin typeface="Times New Roman"/>
                          <a:ea typeface="Times New Roman"/>
                        </a:rPr>
                        <a:t>(216)</a:t>
                      </a:r>
                      <a:endParaRPr lang="ru-RU" sz="1600" kern="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Система питания </a:t>
            </a:r>
            <a:r>
              <a:rPr lang="ru-RU" sz="2400" b="1" dirty="0" err="1">
                <a:solidFill>
                  <a:srgbClr val="C00000"/>
                </a:solidFill>
              </a:rPr>
              <a:t>Нуклотрона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22438" y="5303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   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57126" y="2564904"/>
            <a:ext cx="8323579" cy="3001085"/>
            <a:chOff x="450591" y="2966052"/>
            <a:chExt cx="8323579" cy="300108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591" y="2975180"/>
              <a:ext cx="4098373" cy="29919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372" y="2966052"/>
              <a:ext cx="4181798" cy="29807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5" name="TextBox 14"/>
          <p:cNvSpPr txBox="1"/>
          <p:nvPr/>
        </p:nvSpPr>
        <p:spPr>
          <a:xfrm>
            <a:off x="8639944" y="6550005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456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 descr="принц_сх_2апр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8" y="982663"/>
            <a:ext cx="8234362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8229600" cy="65403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C00000"/>
                </a:solidFill>
              </a:rPr>
              <a:t>Система питания </a:t>
            </a:r>
            <a:r>
              <a:rPr lang="ru-RU" sz="2400" b="1" dirty="0" err="1">
                <a:solidFill>
                  <a:srgbClr val="C00000"/>
                </a:solidFill>
              </a:rPr>
              <a:t>Нуклотрона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8" name="Группа 1"/>
          <p:cNvGrpSpPr>
            <a:grpSpLocks/>
          </p:cNvGrpSpPr>
          <p:nvPr/>
        </p:nvGrpSpPr>
        <p:grpSpPr bwMode="auto">
          <a:xfrm>
            <a:off x="449786" y="796884"/>
            <a:ext cx="4867800" cy="3178574"/>
            <a:chOff x="1240762" y="4638059"/>
            <a:chExt cx="2879725" cy="2160588"/>
          </a:xfrm>
          <a:effectLst>
            <a:outerShdw blurRad="419100" dist="736600" dir="7500000" sx="48000" sy="48000" algn="ctr" rotWithShape="0">
              <a:schemeClr val="tx1">
                <a:alpha val="44000"/>
              </a:schemeClr>
            </a:outerShdw>
          </a:effectLst>
        </p:grpSpPr>
        <p:pic>
          <p:nvPicPr>
            <p:cNvPr id="9" name="Picture 6" descr="P103027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762" y="4638059"/>
              <a:ext cx="2879725" cy="21605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1456663" y="4837495"/>
              <a:ext cx="859578" cy="28575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dirty="0">
                  <a:solidFill>
                    <a:srgbClr val="CC0066"/>
                  </a:solidFill>
                </a:rPr>
                <a:t>общий вид</a:t>
              </a: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951" y="4347592"/>
            <a:ext cx="5808663" cy="212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39815" y="3736404"/>
            <a:ext cx="4222750" cy="273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"/>
          <p:cNvGrpSpPr/>
          <p:nvPr/>
        </p:nvGrpSpPr>
        <p:grpSpPr>
          <a:xfrm>
            <a:off x="5960337" y="731870"/>
            <a:ext cx="2657475" cy="4929187"/>
            <a:chOff x="5960337" y="731870"/>
            <a:chExt cx="2657475" cy="4929187"/>
          </a:xfrm>
        </p:grpSpPr>
        <p:pic>
          <p:nvPicPr>
            <p:cNvPr id="11" name="Picture 23" descr="ТВ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b="7037"/>
            <a:stretch>
              <a:fillRect/>
            </a:stretch>
          </p:blipFill>
          <p:spPr bwMode="auto">
            <a:xfrm>
              <a:off x="5960337" y="731870"/>
              <a:ext cx="2657475" cy="49291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20"/>
            <p:cNvSpPr>
              <a:spLocks noChangeArrowheads="1"/>
            </p:cNvSpPr>
            <p:nvPr/>
          </p:nvSpPr>
          <p:spPr bwMode="auto">
            <a:xfrm>
              <a:off x="6031049" y="823755"/>
              <a:ext cx="2516050" cy="317816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1400" dirty="0" err="1" smtClean="0">
                  <a:solidFill>
                    <a:srgbClr val="CC0066"/>
                  </a:solidFill>
                </a:rPr>
                <a:t>Тиристорный</a:t>
              </a:r>
              <a:r>
                <a:rPr lang="ru-RU" altLang="ru-RU" sz="1400" dirty="0" smtClean="0">
                  <a:solidFill>
                    <a:srgbClr val="CC0066"/>
                  </a:solidFill>
                </a:rPr>
                <a:t> выпрямитель</a:t>
              </a:r>
              <a:endParaRPr lang="ru-RU" altLang="ru-RU" sz="1400" dirty="0">
                <a:solidFill>
                  <a:srgbClr val="CC0066"/>
                </a:solidFill>
              </a:endParaRPr>
            </a:p>
          </p:txBody>
        </p:sp>
      </p:grpSp>
      <p:pic>
        <p:nvPicPr>
          <p:cNvPr id="102403" name="Picture 3" descr="42ТВ_14-10_24марта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404664"/>
            <a:ext cx="6381750" cy="4457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4" descr="произв_8кГс-с_+комм19-16_23марта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43354" y="2086992"/>
            <a:ext cx="6410325" cy="4521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7812" y="6492875"/>
            <a:ext cx="504056" cy="365125"/>
          </a:xfrm>
          <a:noFill/>
        </p:spPr>
        <p:txBody>
          <a:bodyPr/>
          <a:lstStyle/>
          <a:p>
            <a:fld id="{5797AFE9-0F05-449C-AAE0-058FD2FE3341}" type="slidenum">
              <a:rPr lang="ru-RU" altLang="ru-RU" smtClean="0"/>
              <a:pPr/>
              <a:t>5</a:t>
            </a:fld>
            <a:endParaRPr lang="ru-RU" altLang="ru-RU" dirty="0" smtClean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51520" y="404664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44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994937" y="854302"/>
            <a:ext cx="7177463" cy="5756368"/>
            <a:chOff x="994937" y="854302"/>
            <a:chExt cx="7177463" cy="5756368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994937" y="854302"/>
              <a:ext cx="7177463" cy="5756368"/>
              <a:chOff x="3844880" y="-79351"/>
              <a:chExt cx="6341920" cy="5463686"/>
            </a:xfrm>
          </p:grpSpPr>
          <p:pic>
            <p:nvPicPr>
              <p:cNvPr id="61" name="Рисунок 60" descr="54с_25февр_коэф_весь-цикл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44880" y="3286124"/>
                <a:ext cx="6341920" cy="209821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66" name="Группа 65"/>
              <p:cNvGrpSpPr/>
              <p:nvPr/>
            </p:nvGrpSpPr>
            <p:grpSpPr>
              <a:xfrm>
                <a:off x="3857636" y="-79351"/>
                <a:ext cx="6286512" cy="4865673"/>
                <a:chOff x="3857636" y="-79351"/>
                <a:chExt cx="6286512" cy="4865673"/>
              </a:xfrm>
            </p:grpSpPr>
            <p:pic>
              <p:nvPicPr>
                <p:cNvPr id="22" name="Рисунок 21" descr="54с_25февр_токи 19+37_весь-цикл.JP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857636" y="-79351"/>
                  <a:ext cx="6286512" cy="327333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7000892" y="571480"/>
                  <a:ext cx="1500198" cy="40011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ru-RU" sz="2000" dirty="0" smtClean="0">
                      <a:solidFill>
                        <a:srgbClr val="FF0000"/>
                      </a:solidFill>
                      <a:latin typeface="Calibri" pitchFamily="34" charset="0"/>
                      <a:cs typeface="Calibri" pitchFamily="34" charset="0"/>
                    </a:rPr>
                    <a:t>I</a:t>
                  </a:r>
                  <a:r>
                    <a:rPr lang="en-US" altLang="ru-RU" sz="1400" b="1" dirty="0" smtClean="0">
                      <a:solidFill>
                        <a:srgbClr val="FF0000"/>
                      </a:solidFill>
                      <a:latin typeface="Calibri" pitchFamily="34" charset="0"/>
                      <a:cs typeface="Calibri" pitchFamily="34" charset="0"/>
                    </a:rPr>
                    <a:t>19</a:t>
                  </a:r>
                  <a:r>
                    <a:rPr lang="en-US" altLang="ru-RU" sz="1400" dirty="0" smtClean="0">
                      <a:solidFill>
                        <a:srgbClr val="FF0000"/>
                      </a:solidFill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altLang="ru-RU" sz="1400" b="1" dirty="0" smtClean="0">
                      <a:solidFill>
                        <a:srgbClr val="FF0000"/>
                      </a:solidFill>
                      <a:latin typeface="Calibri" pitchFamily="34" charset="0"/>
                      <a:cs typeface="Calibri" pitchFamily="34" charset="0"/>
                    </a:rPr>
                    <a:t>=</a:t>
                  </a:r>
                  <a:r>
                    <a:rPr lang="ru-RU" b="1" dirty="0" smtClean="0">
                      <a:solidFill>
                        <a:srgbClr val="FF0000"/>
                      </a:solidFill>
                    </a:rPr>
                    <a:t>3253,58А</a:t>
                  </a:r>
                  <a:endParaRPr lang="ru-RU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7051793" y="2488735"/>
                  <a:ext cx="1428760" cy="36933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ru-RU" dirty="0" smtClean="0">
                      <a:solidFill>
                        <a:srgbClr val="0070C0"/>
                      </a:solidFill>
                      <a:latin typeface="Calibri" pitchFamily="34" charset="0"/>
                      <a:cs typeface="Calibri" pitchFamily="34" charset="0"/>
                    </a:rPr>
                    <a:t>I</a:t>
                  </a:r>
                  <a:r>
                    <a:rPr lang="en-US" altLang="ru-RU" sz="1400" dirty="0" smtClean="0">
                      <a:solidFill>
                        <a:srgbClr val="0070C0"/>
                      </a:solidFill>
                      <a:latin typeface="Calibri" pitchFamily="34" charset="0"/>
                      <a:cs typeface="Calibri" pitchFamily="34" charset="0"/>
                    </a:rPr>
                    <a:t>37</a:t>
                  </a:r>
                  <a:r>
                    <a:rPr lang="en-US" altLang="ru-RU" dirty="0" smtClean="0">
                      <a:solidFill>
                        <a:srgbClr val="0070C0"/>
                      </a:solidFill>
                      <a:latin typeface="Calibri" pitchFamily="34" charset="0"/>
                      <a:cs typeface="Calibri" pitchFamily="34" charset="0"/>
                    </a:rPr>
                    <a:t> =   32</a:t>
                  </a:r>
                  <a:r>
                    <a:rPr lang="ru-RU" dirty="0" smtClean="0">
                      <a:solidFill>
                        <a:srgbClr val="0070C0"/>
                      </a:solidFill>
                    </a:rPr>
                    <a:t>,7</a:t>
                  </a:r>
                  <a:r>
                    <a:rPr lang="en-US" dirty="0" smtClean="0">
                      <a:solidFill>
                        <a:srgbClr val="0070C0"/>
                      </a:solidFill>
                    </a:rPr>
                    <a:t>3</a:t>
                  </a:r>
                  <a:r>
                    <a:rPr lang="ru-RU" dirty="0" smtClean="0">
                      <a:solidFill>
                        <a:srgbClr val="0070C0"/>
                      </a:solidFill>
                    </a:rPr>
                    <a:t>А</a:t>
                  </a:r>
                  <a:endParaRPr lang="ru-RU" dirty="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57" name="Прямая соединительная линия 56"/>
                <p:cNvCxnSpPr/>
                <p:nvPr/>
              </p:nvCxnSpPr>
              <p:spPr>
                <a:xfrm rot="5400000" flipH="1" flipV="1">
                  <a:off x="4679554" y="2535628"/>
                  <a:ext cx="4500594" cy="79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Нижний колонтитул 2"/>
              <p:cNvSpPr txBox="1">
                <a:spLocks/>
              </p:cNvSpPr>
              <p:nvPr/>
            </p:nvSpPr>
            <p:spPr>
              <a:xfrm>
                <a:off x="7143736" y="3714752"/>
                <a:ext cx="2000264" cy="42862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 anchor="ctr"/>
              <a:lstStyle/>
              <a:p>
                <a:pPr algn="ctr">
                  <a:defRPr/>
                </a:pPr>
                <a:r>
                  <a:rPr lang="en-US" altLang="ru-RU" b="1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the ratio of I</a:t>
                </a:r>
                <a:r>
                  <a:rPr lang="en-US" altLang="ru-RU" sz="1400" b="1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37</a:t>
                </a:r>
                <a:r>
                  <a:rPr lang="en-US" altLang="ru-RU" b="1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/I</a:t>
                </a:r>
                <a:r>
                  <a:rPr lang="en-US" altLang="ru-RU" sz="1400" b="1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19</a:t>
                </a:r>
                <a:endParaRPr kumimoji="0" lang="en-US" alt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2069089" y="5835367"/>
              <a:ext cx="6480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/>
                <a:t>0,0005</a:t>
              </a:r>
              <a:endParaRPr lang="ru-RU" sz="1000" dirty="0"/>
            </a:p>
          </p:txBody>
        </p:sp>
        <p:cxnSp>
          <p:nvCxnSpPr>
            <p:cNvPr id="84" name="Прямая соединительная линия 83"/>
            <p:cNvCxnSpPr/>
            <p:nvPr/>
          </p:nvCxnSpPr>
          <p:spPr>
            <a:xfrm>
              <a:off x="2044495" y="5886951"/>
              <a:ext cx="0" cy="124283"/>
            </a:xfrm>
            <a:prstGeom prst="line">
              <a:avLst/>
            </a:prstGeom>
            <a:ln w="19050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/>
        </p:nvGrpSpPr>
        <p:grpSpPr>
          <a:xfrm>
            <a:off x="216476" y="586158"/>
            <a:ext cx="3357586" cy="6047611"/>
            <a:chOff x="359352" y="604517"/>
            <a:chExt cx="3357586" cy="6047611"/>
          </a:xfrm>
        </p:grpSpPr>
        <p:grpSp>
          <p:nvGrpSpPr>
            <p:cNvPr id="63" name="Группа 62"/>
            <p:cNvGrpSpPr/>
            <p:nvPr/>
          </p:nvGrpSpPr>
          <p:grpSpPr>
            <a:xfrm>
              <a:off x="359352" y="604517"/>
              <a:ext cx="3357586" cy="6047611"/>
              <a:chOff x="-2714676" y="571480"/>
              <a:chExt cx="3357586" cy="6047611"/>
            </a:xfrm>
          </p:grpSpPr>
          <p:grpSp>
            <p:nvGrpSpPr>
              <p:cNvPr id="47" name="Группа 46"/>
              <p:cNvGrpSpPr/>
              <p:nvPr/>
            </p:nvGrpSpPr>
            <p:grpSpPr>
              <a:xfrm>
                <a:off x="-2714676" y="571480"/>
                <a:ext cx="3357586" cy="6047611"/>
                <a:chOff x="285720" y="571480"/>
                <a:chExt cx="3357586" cy="6047611"/>
              </a:xfrm>
            </p:grpSpPr>
            <p:pic>
              <p:nvPicPr>
                <p:cNvPr id="35" name="Рисунок 34" descr="54с_25февр_коэф_ст-инж.JPG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285720" y="4643446"/>
                  <a:ext cx="3357586" cy="197564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grpSp>
              <p:nvGrpSpPr>
                <p:cNvPr id="45" name="Группа 44"/>
                <p:cNvGrpSpPr/>
                <p:nvPr/>
              </p:nvGrpSpPr>
              <p:grpSpPr>
                <a:xfrm>
                  <a:off x="285720" y="571480"/>
                  <a:ext cx="3357586" cy="1962161"/>
                  <a:chOff x="285720" y="571480"/>
                  <a:chExt cx="3357586" cy="1962161"/>
                </a:xfrm>
              </p:grpSpPr>
              <p:pic>
                <p:nvPicPr>
                  <p:cNvPr id="33" name="Рисунок 32" descr="54с_25февр_токи 19_ст-инж.JPG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285720" y="571480"/>
                    <a:ext cx="3357586" cy="1962161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cxnSp>
                <p:nvCxnSpPr>
                  <p:cNvPr id="36" name="Прямая со стрелкой 35"/>
                  <p:cNvCxnSpPr/>
                  <p:nvPr/>
                </p:nvCxnSpPr>
                <p:spPr>
                  <a:xfrm rot="5400000" flipH="1" flipV="1">
                    <a:off x="1250927" y="1749413"/>
                    <a:ext cx="1357322" cy="1588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sys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2143109" y="1428736"/>
                    <a:ext cx="857256" cy="369332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dirty="0" smtClean="0">
                        <a:solidFill>
                          <a:srgbClr val="FF0000"/>
                        </a:solidFill>
                      </a:rPr>
                      <a:t>82,15А</a:t>
                    </a:r>
                    <a:endParaRPr lang="ru-RU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46" name="Группа 45"/>
                <p:cNvGrpSpPr/>
                <p:nvPr/>
              </p:nvGrpSpPr>
              <p:grpSpPr>
                <a:xfrm>
                  <a:off x="285720" y="2571744"/>
                  <a:ext cx="3357586" cy="1980244"/>
                  <a:chOff x="285720" y="2571744"/>
                  <a:chExt cx="3357586" cy="1980244"/>
                </a:xfrm>
              </p:grpSpPr>
              <p:pic>
                <p:nvPicPr>
                  <p:cNvPr id="34" name="Рисунок 33" descr="54с_25февр_токи 37_ст-инж.JPG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285720" y="2571744"/>
                    <a:ext cx="3357586" cy="1980244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2143108" y="2779004"/>
                    <a:ext cx="785818" cy="369332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dirty="0" smtClean="0">
                        <a:solidFill>
                          <a:srgbClr val="0070C0"/>
                        </a:solidFill>
                      </a:rPr>
                      <a:t>0,75А</a:t>
                    </a:r>
                    <a:endParaRPr lang="ru-RU" dirty="0">
                      <a:solidFill>
                        <a:srgbClr val="0070C0"/>
                      </a:solidFill>
                    </a:endParaRPr>
                  </a:p>
                </p:txBody>
              </p:sp>
              <p:cxnSp>
                <p:nvCxnSpPr>
                  <p:cNvPr id="40" name="Прямая со стрелкой 39"/>
                  <p:cNvCxnSpPr/>
                  <p:nvPr/>
                </p:nvCxnSpPr>
                <p:spPr>
                  <a:xfrm rot="5400000">
                    <a:off x="1612085" y="3174205"/>
                    <a:ext cx="642942" cy="9524"/>
                  </a:xfrm>
                  <a:prstGeom prst="straightConnector1">
                    <a:avLst/>
                  </a:prstGeom>
                  <a:ln w="19050">
                    <a:solidFill>
                      <a:srgbClr val="0070C0"/>
                    </a:solidFill>
                    <a:prstDash val="sys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4" name="TextBox 43"/>
                <p:cNvSpPr txBox="1"/>
                <p:nvPr/>
              </p:nvSpPr>
              <p:spPr>
                <a:xfrm>
                  <a:off x="331078" y="699728"/>
                  <a:ext cx="118831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dirty="0" smtClean="0"/>
                    <a:t>инжекция</a:t>
                  </a:r>
                  <a:endParaRPr lang="ru-RU" dirty="0"/>
                </a:p>
              </p:txBody>
            </p:sp>
          </p:grpSp>
          <p:sp>
            <p:nvSpPr>
              <p:cNvPr id="18" name="Нижний колонтитул 2"/>
              <p:cNvSpPr txBox="1">
                <a:spLocks/>
              </p:cNvSpPr>
              <p:nvPr/>
            </p:nvSpPr>
            <p:spPr>
              <a:xfrm>
                <a:off x="-1500230" y="4857760"/>
                <a:ext cx="2000264" cy="42862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 anchor="ctr"/>
              <a:lstStyle/>
              <a:p>
                <a:pPr algn="ctr">
                  <a:defRPr/>
                </a:pPr>
                <a:r>
                  <a:rPr lang="ru-RU" altLang="ru-RU" b="1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отношение  </a:t>
                </a:r>
                <a:r>
                  <a:rPr lang="en-US" altLang="ru-RU" b="1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I</a:t>
                </a:r>
                <a:r>
                  <a:rPr lang="en-US" altLang="ru-RU" sz="1400" b="1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19</a:t>
                </a:r>
                <a:r>
                  <a:rPr lang="en-US" altLang="ru-RU" b="1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/I</a:t>
                </a:r>
                <a:r>
                  <a:rPr lang="en-US" altLang="ru-RU" sz="1400" b="1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37</a:t>
                </a:r>
                <a:endParaRPr kumimoji="0" lang="en-US" alt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  <p:cxnSp>
          <p:nvCxnSpPr>
            <p:cNvPr id="8" name="Прямая соединительная линия 7"/>
            <p:cNvCxnSpPr/>
            <p:nvPr/>
          </p:nvCxnSpPr>
          <p:spPr>
            <a:xfrm>
              <a:off x="2483768" y="6010064"/>
              <a:ext cx="0" cy="124283"/>
            </a:xfrm>
            <a:prstGeom prst="line">
              <a:avLst/>
            </a:prstGeom>
            <a:ln w="19050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491666" y="5949093"/>
              <a:ext cx="6480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/>
                <a:t>0,0005</a:t>
              </a:r>
              <a:endParaRPr lang="ru-RU" sz="1000"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756095" y="626484"/>
            <a:ext cx="4970524" cy="5984186"/>
            <a:chOff x="7246285" y="840342"/>
            <a:chExt cx="4970524" cy="5984186"/>
          </a:xfrm>
        </p:grpSpPr>
        <p:grpSp>
          <p:nvGrpSpPr>
            <p:cNvPr id="73" name="Группа 72"/>
            <p:cNvGrpSpPr/>
            <p:nvPr/>
          </p:nvGrpSpPr>
          <p:grpSpPr>
            <a:xfrm>
              <a:off x="7290714" y="3920725"/>
              <a:ext cx="4926095" cy="2903803"/>
              <a:chOff x="5408246" y="2497315"/>
              <a:chExt cx="4926095" cy="2903803"/>
            </a:xfrm>
          </p:grpSpPr>
          <p:pic>
            <p:nvPicPr>
              <p:cNvPr id="71" name="Рисунок 70" descr="54с_25февр_токи 37_ст-вывод.JP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8246" y="2497315"/>
                <a:ext cx="4926095" cy="290380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72" name="Нижний колонтитул 2"/>
              <p:cNvSpPr txBox="1">
                <a:spLocks/>
              </p:cNvSpPr>
              <p:nvPr/>
            </p:nvSpPr>
            <p:spPr>
              <a:xfrm>
                <a:off x="7014038" y="4128411"/>
                <a:ext cx="1714512" cy="7540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I </a:t>
                </a:r>
                <a:r>
                  <a:rPr kumimoji="0" lang="ru-RU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стола</a:t>
                </a:r>
                <a:r>
                  <a:rPr kumimoji="0" lang="en-US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 =</a:t>
                </a:r>
                <a:r>
                  <a:rPr kumimoji="0" lang="ru-RU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 </a:t>
                </a:r>
                <a:r>
                  <a:rPr kumimoji="0" lang="en-US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 </a:t>
                </a:r>
                <a:r>
                  <a:rPr kumimoji="0" lang="ru-RU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3</a:t>
                </a:r>
                <a:r>
                  <a:rPr kumimoji="0" lang="en-US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2,74</a:t>
                </a:r>
                <a:r>
                  <a:rPr kumimoji="0" lang="ru-RU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А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    I </a:t>
                </a:r>
                <a:r>
                  <a:rPr kumimoji="0" lang="en-US" altLang="ru-RU" sz="1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rms</a:t>
                </a:r>
                <a:r>
                  <a:rPr kumimoji="0" lang="en-US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 ac  =       </a:t>
                </a:r>
                <a:r>
                  <a:rPr kumimoji="0" lang="ru-RU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0,</a:t>
                </a:r>
                <a:r>
                  <a:rPr lang="en-US" altLang="ru-RU" sz="1200" dirty="0" smtClean="0">
                    <a:latin typeface="Calibri" pitchFamily="34" charset="0"/>
                    <a:cs typeface="Calibri" pitchFamily="34" charset="0"/>
                  </a:rPr>
                  <a:t>07</a:t>
                </a:r>
                <a:r>
                  <a:rPr kumimoji="0" lang="ru-RU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А</a:t>
                </a:r>
                <a:r>
                  <a:rPr kumimoji="0" lang="en-US" alt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 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1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&amp;</a:t>
                </a:r>
                <a:r>
                  <a:rPr kumimoji="0" lang="en-US" altLang="ru-R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 I = 1,2</a:t>
                </a:r>
                <a:r>
                  <a:rPr kumimoji="0" lang="ru-RU" altLang="ru-R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*10</a:t>
                </a:r>
                <a:r>
                  <a:rPr kumimoji="0" lang="ru-RU" altLang="ru-RU" sz="1600" b="1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-</a:t>
                </a:r>
                <a:r>
                  <a:rPr kumimoji="0" lang="en-US" altLang="ru-RU" sz="1600" b="1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4</a:t>
                </a:r>
                <a:endParaRPr kumimoji="0" lang="ru-RU" alt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  <p:grpSp>
          <p:nvGrpSpPr>
            <p:cNvPr id="2" name="Группа 1"/>
            <p:cNvGrpSpPr/>
            <p:nvPr/>
          </p:nvGrpSpPr>
          <p:grpSpPr>
            <a:xfrm>
              <a:off x="7246285" y="840342"/>
              <a:ext cx="4955288" cy="2907648"/>
              <a:chOff x="8022605" y="26006"/>
              <a:chExt cx="4955288" cy="2907648"/>
            </a:xfrm>
          </p:grpSpPr>
          <p:pic>
            <p:nvPicPr>
              <p:cNvPr id="70" name="Рисунок 69" descr="54с_25февр_токи 19_ст-вывод.JP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22605" y="26006"/>
                <a:ext cx="4955288" cy="290764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1" name="Нижний колонтитул 2"/>
              <p:cNvSpPr txBox="1">
                <a:spLocks/>
              </p:cNvSpPr>
              <p:nvPr/>
            </p:nvSpPr>
            <p:spPr>
              <a:xfrm>
                <a:off x="9455876" y="321346"/>
                <a:ext cx="1714512" cy="7540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/>
              <a:lstStyle/>
              <a:p>
                <a:r>
                  <a:rPr lang="en-US" altLang="ru-RU" sz="1200" dirty="0">
                    <a:latin typeface="Calibri" pitchFamily="34" charset="0"/>
                    <a:cs typeface="Calibri" pitchFamily="34" charset="0"/>
                  </a:rPr>
                  <a:t>I </a:t>
                </a:r>
                <a:r>
                  <a:rPr lang="ru-RU" altLang="ru-RU" sz="1200" dirty="0" smtClean="0">
                    <a:latin typeface="Calibri" pitchFamily="34" charset="0"/>
                    <a:cs typeface="Calibri" pitchFamily="34" charset="0"/>
                  </a:rPr>
                  <a:t>стола</a:t>
                </a:r>
                <a:r>
                  <a:rPr lang="en-US" altLang="ru-RU" sz="1200" dirty="0" smtClean="0">
                    <a:latin typeface="Calibri" pitchFamily="34" charset="0"/>
                    <a:cs typeface="Calibri" pitchFamily="34" charset="0"/>
                  </a:rPr>
                  <a:t>  </a:t>
                </a:r>
                <a:r>
                  <a:rPr lang="en-US" altLang="ru-RU" sz="1200" dirty="0">
                    <a:latin typeface="Calibri" pitchFamily="34" charset="0"/>
                    <a:cs typeface="Calibri" pitchFamily="34" charset="0"/>
                  </a:rPr>
                  <a:t>=</a:t>
                </a:r>
                <a:r>
                  <a:rPr lang="ru-RU" altLang="ru-RU" sz="12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altLang="ru-RU" sz="12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ru-RU" altLang="ru-RU" sz="1200" dirty="0">
                    <a:latin typeface="Calibri" pitchFamily="34" charset="0"/>
                    <a:cs typeface="Calibri" pitchFamily="34" charset="0"/>
                  </a:rPr>
                  <a:t>3</a:t>
                </a:r>
                <a:r>
                  <a:rPr lang="en-US" altLang="ru-RU" sz="1200" dirty="0">
                    <a:latin typeface="Calibri" pitchFamily="34" charset="0"/>
                    <a:cs typeface="Calibri" pitchFamily="34" charset="0"/>
                  </a:rPr>
                  <a:t>253</a:t>
                </a:r>
                <a:r>
                  <a:rPr lang="ru-RU" altLang="ru-RU" sz="1200" dirty="0">
                    <a:latin typeface="Calibri" pitchFamily="34" charset="0"/>
                    <a:cs typeface="Calibri" pitchFamily="34" charset="0"/>
                  </a:rPr>
                  <a:t>,58А </a:t>
                </a:r>
              </a:p>
              <a:p>
                <a:r>
                  <a:rPr lang="en-US" altLang="ru-RU" sz="1200" dirty="0">
                    <a:latin typeface="Calibri" pitchFamily="34" charset="0"/>
                    <a:cs typeface="Calibri" pitchFamily="34" charset="0"/>
                  </a:rPr>
                  <a:t>    I </a:t>
                </a:r>
                <a:r>
                  <a:rPr lang="en-US" altLang="ru-RU" sz="1200" dirty="0" err="1">
                    <a:latin typeface="Calibri" pitchFamily="34" charset="0"/>
                    <a:cs typeface="Calibri" pitchFamily="34" charset="0"/>
                  </a:rPr>
                  <a:t>rms</a:t>
                </a:r>
                <a:r>
                  <a:rPr lang="en-US" altLang="ru-RU" sz="1200" dirty="0">
                    <a:latin typeface="Calibri" pitchFamily="34" charset="0"/>
                    <a:cs typeface="Calibri" pitchFamily="34" charset="0"/>
                  </a:rPr>
                  <a:t> ac  =    </a:t>
                </a:r>
                <a:r>
                  <a:rPr lang="en-US" altLang="ru-RU" sz="1200" dirty="0" smtClean="0">
                    <a:latin typeface="Calibri" pitchFamily="34" charset="0"/>
                    <a:cs typeface="Calibri" pitchFamily="34" charset="0"/>
                  </a:rPr>
                  <a:t>  </a:t>
                </a:r>
                <a:r>
                  <a:rPr lang="ru-RU" altLang="ru-RU" sz="1200" dirty="0">
                    <a:latin typeface="Calibri" pitchFamily="34" charset="0"/>
                    <a:cs typeface="Calibri" pitchFamily="34" charset="0"/>
                  </a:rPr>
                  <a:t>0,</a:t>
                </a:r>
                <a:r>
                  <a:rPr lang="en-US" altLang="ru-RU" sz="1200" dirty="0">
                    <a:latin typeface="Calibri" pitchFamily="34" charset="0"/>
                    <a:cs typeface="Calibri" pitchFamily="34" charset="0"/>
                  </a:rPr>
                  <a:t>14</a:t>
                </a:r>
                <a:r>
                  <a:rPr lang="ru-RU" altLang="ru-RU" sz="1200" dirty="0">
                    <a:latin typeface="Calibri" pitchFamily="34" charset="0"/>
                    <a:cs typeface="Calibri" pitchFamily="34" charset="0"/>
                  </a:rPr>
                  <a:t>А</a:t>
                </a:r>
                <a:r>
                  <a:rPr lang="en-US" altLang="ru-RU" sz="1200" dirty="0">
                    <a:latin typeface="Calibri" pitchFamily="34" charset="0"/>
                    <a:cs typeface="Calibri" pitchFamily="34" charset="0"/>
                  </a:rPr>
                  <a:t>  </a:t>
                </a:r>
              </a:p>
              <a:p>
                <a:r>
                  <a:rPr lang="en-US" altLang="ru-RU" sz="1100" b="1" dirty="0">
                    <a:latin typeface="Calibri" pitchFamily="34" charset="0"/>
                    <a:cs typeface="Calibri" pitchFamily="34" charset="0"/>
                  </a:rPr>
                  <a:t>&amp;</a:t>
                </a:r>
                <a:r>
                  <a:rPr lang="en-US" altLang="ru-RU" sz="1600" b="1" dirty="0">
                    <a:latin typeface="Calibri" pitchFamily="34" charset="0"/>
                    <a:cs typeface="Calibri" pitchFamily="34" charset="0"/>
                  </a:rPr>
                  <a:t> I = 2,4</a:t>
                </a:r>
                <a:r>
                  <a:rPr lang="ru-RU" altLang="ru-RU" sz="1600" b="1" dirty="0">
                    <a:latin typeface="Calibri" pitchFamily="34" charset="0"/>
                    <a:cs typeface="Calibri" pitchFamily="34" charset="0"/>
                  </a:rPr>
                  <a:t>*10</a:t>
                </a:r>
                <a:r>
                  <a:rPr lang="ru-RU" altLang="ru-RU" sz="1600" b="1" baseline="30000" dirty="0">
                    <a:latin typeface="Calibri" pitchFamily="34" charset="0"/>
                    <a:cs typeface="Calibri" pitchFamily="34" charset="0"/>
                  </a:rPr>
                  <a:t>-5</a:t>
                </a:r>
                <a:endParaRPr lang="ru-RU" altLang="ru-RU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ru-RU" altLang="ru-RU" sz="2400"/>
          </a:p>
        </p:txBody>
      </p:sp>
      <p:sp>
        <p:nvSpPr>
          <p:cNvPr id="4" name="TextBox 3"/>
          <p:cNvSpPr txBox="1"/>
          <p:nvPr/>
        </p:nvSpPr>
        <p:spPr>
          <a:xfrm>
            <a:off x="2931121" y="2902100"/>
            <a:ext cx="5309867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модернизация регуляторов тока </a:t>
            </a:r>
            <a:r>
              <a:rPr lang="ru-RU" b="1" dirty="0"/>
              <a:t>19,20 ТВ и </a:t>
            </a:r>
            <a:r>
              <a:rPr lang="ru-RU" b="1" dirty="0" smtClean="0"/>
              <a:t>37ТВ позволила </a:t>
            </a:r>
            <a:r>
              <a:rPr lang="ru-RU" b="1" dirty="0"/>
              <a:t>в 55-й сеансе </a:t>
            </a:r>
            <a:r>
              <a:rPr lang="ru-RU" b="1" dirty="0" err="1"/>
              <a:t>Нуклотрона</a:t>
            </a:r>
            <a:r>
              <a:rPr lang="ru-RU" b="1" dirty="0"/>
              <a:t> </a:t>
            </a:r>
          </a:p>
          <a:p>
            <a:pPr algn="ctr"/>
            <a:r>
              <a:rPr lang="ru-RU" b="1" dirty="0" smtClean="0"/>
              <a:t>достичь повторяемости </a:t>
            </a:r>
            <a:r>
              <a:rPr lang="ru-RU" b="1" dirty="0"/>
              <a:t>магнитного поля </a:t>
            </a:r>
            <a:r>
              <a:rPr lang="ru-RU" b="1" dirty="0" smtClean="0"/>
              <a:t>инжекции  с точностью +/-0,2 </a:t>
            </a:r>
            <a:r>
              <a:rPr lang="ru-RU" b="1" dirty="0" err="1" smtClean="0"/>
              <a:t>Гс</a:t>
            </a:r>
            <a:r>
              <a:rPr lang="ru-RU" b="1" dirty="0" smtClean="0"/>
              <a:t> или</a:t>
            </a:r>
          </a:p>
          <a:p>
            <a:pPr algn="ctr"/>
            <a:r>
              <a:rPr lang="ru-RU" b="1" dirty="0"/>
              <a:t>о</a:t>
            </a:r>
            <a:r>
              <a:rPr lang="ru-RU" b="1" dirty="0" smtClean="0"/>
              <a:t>тносительной точностью    </a:t>
            </a:r>
            <a:r>
              <a:rPr lang="ru-RU" sz="2400" b="1" dirty="0" smtClean="0"/>
              <a:t>2*1</a:t>
            </a:r>
            <a:r>
              <a:rPr lang="sk-SK" sz="2400" b="1" dirty="0" smtClean="0"/>
              <a:t>0</a:t>
            </a:r>
            <a:r>
              <a:rPr lang="sk-SK" sz="2400" b="1" baseline="30000" dirty="0" smtClean="0"/>
              <a:t>-</a:t>
            </a:r>
            <a:r>
              <a:rPr lang="ru-RU" sz="2400" b="1" baseline="30000" dirty="0"/>
              <a:t>5</a:t>
            </a:r>
            <a:r>
              <a:rPr lang="en-US" sz="2400" b="1" dirty="0" smtClean="0"/>
              <a:t> </a:t>
            </a:r>
            <a:r>
              <a:rPr lang="ru-RU" sz="2400" b="1" dirty="0" smtClean="0"/>
              <a:t> </a:t>
            </a:r>
          </a:p>
        </p:txBody>
      </p:sp>
      <p:sp>
        <p:nvSpPr>
          <p:cNvPr id="42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altLang="ru-RU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Подсистема </a:t>
            </a:r>
            <a:r>
              <a:rPr lang="ru-RU" altLang="ru-RU" sz="2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прецизионного измерения </a:t>
            </a:r>
            <a:r>
              <a:rPr lang="ru-RU" altLang="ru-RU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токов</a:t>
            </a:r>
            <a:r>
              <a:rPr lang="ru-RU" altLang="ru-RU" sz="2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4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Нуклотрона</a:t>
            </a:r>
            <a:r>
              <a:rPr lang="ru-RU" altLang="ru-RU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55 сеанс</a:t>
            </a:r>
            <a:endParaRPr lang="ru-RU" alt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639944" y="6550005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lang="ru-RU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26162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47664" y="9624"/>
            <a:ext cx="6000590" cy="65403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Развитие системы питания </a:t>
            </a:r>
            <a:r>
              <a:rPr lang="ru-RU" sz="2400" b="1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Нуклотрона</a:t>
            </a:r>
            <a:endParaRPr lang="ru-RU" sz="2400" b="1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94997" y="751703"/>
            <a:ext cx="3891387" cy="90869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Проектные параметры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Нуклотрона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NICA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-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b="1" dirty="0" smtClean="0">
                <a:latin typeface="+mj-lt"/>
                <a:ea typeface="+mj-ea"/>
                <a:cs typeface="+mj-cs"/>
              </a:rPr>
              <a:t>ускорение с </a:t>
            </a:r>
            <a:r>
              <a:rPr lang="ru-RU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темпом поля 1</a:t>
            </a:r>
            <a:r>
              <a:rPr lang="en-US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T/s</a:t>
            </a:r>
            <a:r>
              <a:rPr lang="ru-RU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ru-RU" b="1" dirty="0" smtClean="0">
                <a:latin typeface="+mj-lt"/>
                <a:ea typeface="+mj-ea"/>
                <a:cs typeface="+mj-cs"/>
              </a:rPr>
              <a:t>что соответствует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напряжению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источников 450В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36556" y="2087266"/>
            <a:ext cx="3471956" cy="4216878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7800" lvl="0" indent="-177800">
              <a:spcBef>
                <a:spcPct val="0"/>
              </a:spcBef>
              <a:defRPr/>
            </a:pPr>
            <a:r>
              <a:rPr lang="ru-RU" sz="1600" b="1" dirty="0" smtClean="0">
                <a:latin typeface="+mj-lt"/>
                <a:ea typeface="+mj-ea"/>
                <a:cs typeface="+mj-cs"/>
              </a:rPr>
              <a:t>Способы повышения напряжения:</a:t>
            </a:r>
          </a:p>
          <a:p>
            <a:pPr marL="177800" lvl="0" indent="-177800">
              <a:spcBef>
                <a:spcPct val="0"/>
              </a:spcBef>
              <a:defRPr/>
            </a:pPr>
            <a:endParaRPr lang="ru-RU" sz="1600" b="1" dirty="0" smtClean="0">
              <a:latin typeface="+mj-lt"/>
              <a:ea typeface="+mj-ea"/>
              <a:cs typeface="+mj-cs"/>
            </a:endParaRPr>
          </a:p>
          <a:p>
            <a:pPr marL="177800" lvl="0" indent="-177800">
              <a:spcBef>
                <a:spcPct val="0"/>
              </a:spcBef>
              <a:defRPr/>
            </a:pPr>
            <a:r>
              <a:rPr lang="ru-RU" sz="1600" b="1" dirty="0" smtClean="0">
                <a:latin typeface="+mj-lt"/>
                <a:ea typeface="+mj-ea"/>
                <a:cs typeface="+mj-cs"/>
              </a:rPr>
              <a:t>1. Последовательно с 19ТВ и 20ТВ включить </a:t>
            </a:r>
            <a:r>
              <a:rPr lang="ru-RU" sz="1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23ТВ с </a:t>
            </a:r>
            <a:r>
              <a:rPr lang="en-US" sz="1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U=150</a:t>
            </a:r>
            <a:r>
              <a:rPr lang="ru-RU" sz="1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В, </a:t>
            </a:r>
            <a:r>
              <a:rPr lang="en-US" sz="1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I=6</a:t>
            </a:r>
            <a:r>
              <a:rPr lang="ru-RU" sz="16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,3кА</a:t>
            </a:r>
          </a:p>
          <a:p>
            <a:pPr marL="177800" lvl="0" indent="-177800">
              <a:spcBef>
                <a:spcPct val="0"/>
              </a:spcBef>
              <a:defRPr/>
            </a:pPr>
            <a:endParaRPr lang="ru-RU" sz="1600" b="1" dirty="0" smtClean="0">
              <a:latin typeface="+mj-lt"/>
              <a:ea typeface="+mj-ea"/>
              <a:cs typeface="+mj-cs"/>
            </a:endParaRPr>
          </a:p>
          <a:p>
            <a:pPr marL="177800" indent="-177800">
              <a:spcBef>
                <a:spcPct val="0"/>
              </a:spcBef>
              <a:defRPr/>
            </a:pPr>
            <a:r>
              <a:rPr lang="ru-RU" sz="1600" b="1" dirty="0" smtClean="0"/>
              <a:t>2. Заменить силовые трансформаторы 19ТВ и 20ТВ на «правильные» с </a:t>
            </a:r>
            <a:r>
              <a:rPr lang="ru-RU" sz="1600" b="1" dirty="0" smtClean="0">
                <a:solidFill>
                  <a:srgbClr val="C00000"/>
                </a:solidFill>
              </a:rPr>
              <a:t>повышенным </a:t>
            </a:r>
            <a:r>
              <a:rPr lang="ru-RU" sz="1600" b="1" dirty="0">
                <a:solidFill>
                  <a:srgbClr val="C00000"/>
                </a:solidFill>
              </a:rPr>
              <a:t>анодным </a:t>
            </a:r>
            <a:r>
              <a:rPr lang="ru-RU" sz="1600" b="1" dirty="0" smtClean="0">
                <a:solidFill>
                  <a:srgbClr val="C00000"/>
                </a:solidFill>
              </a:rPr>
              <a:t>напряжением</a:t>
            </a:r>
            <a:r>
              <a:rPr lang="ru-RU" sz="1600" b="1" dirty="0" smtClean="0"/>
              <a:t>.</a:t>
            </a:r>
          </a:p>
          <a:p>
            <a:pPr marL="177800" indent="-177800">
              <a:spcBef>
                <a:spcPct val="0"/>
              </a:spcBef>
              <a:defRPr/>
            </a:pPr>
            <a:endParaRPr lang="ru-RU" sz="1600" b="1" dirty="0" smtClean="0"/>
          </a:p>
          <a:p>
            <a:pPr marL="177800" lvl="0" indent="-177800">
              <a:spcBef>
                <a:spcPct val="0"/>
              </a:spcBef>
              <a:defRPr/>
            </a:pPr>
            <a:r>
              <a:rPr lang="ru-RU" sz="1600" b="1" dirty="0" smtClean="0"/>
              <a:t>3. Замена </a:t>
            </a:r>
            <a:r>
              <a:rPr lang="ru-RU" sz="1600" b="1" dirty="0"/>
              <a:t>силовых </a:t>
            </a:r>
            <a:r>
              <a:rPr lang="ru-RU" sz="1600" b="1" dirty="0" smtClean="0"/>
              <a:t>трансформаторов, переключение силовой схемы для создания </a:t>
            </a:r>
            <a:r>
              <a:rPr lang="ru-RU" sz="1600" b="1" dirty="0" smtClean="0">
                <a:solidFill>
                  <a:srgbClr val="C00000"/>
                </a:solidFill>
              </a:rPr>
              <a:t>параллельной схемы включения 4-х выпрямителей с 24-х фазным суммарным выпрямлением</a:t>
            </a:r>
            <a:r>
              <a:rPr lang="ru-RU" sz="1600" b="1" dirty="0" smtClean="0"/>
              <a:t>.</a:t>
            </a:r>
            <a:endParaRPr lang="ru-RU" sz="1600" b="1" dirty="0"/>
          </a:p>
          <a:p>
            <a:pPr marL="457200" indent="-457200">
              <a:spcBef>
                <a:spcPct val="0"/>
              </a:spcBef>
              <a:buFontTx/>
              <a:buAutoNum type="arabicPeriod"/>
              <a:defRPr/>
            </a:pPr>
            <a:endParaRPr lang="ru-RU" sz="1600" b="1" dirty="0"/>
          </a:p>
          <a:p>
            <a:pPr marL="457200" lvl="0" indent="-457200">
              <a:spcBef>
                <a:spcPct val="0"/>
              </a:spcBef>
              <a:buAutoNum type="arabicPeriod"/>
              <a:defRPr/>
            </a:pPr>
            <a:endParaRPr lang="ru-RU" sz="1600" b="1" dirty="0" smtClean="0"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4227944" y="2419957"/>
            <a:ext cx="4489131" cy="4112490"/>
            <a:chOff x="4227944" y="2419957"/>
            <a:chExt cx="4489131" cy="4112490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944" y="2970895"/>
              <a:ext cx="4489131" cy="3561552"/>
            </a:xfrm>
            <a:prstGeom prst="rect">
              <a:avLst/>
            </a:prstGeom>
          </p:spPr>
        </p:pic>
        <p:sp>
          <p:nvSpPr>
            <p:cNvPr id="18" name="Заголовок 1"/>
            <p:cNvSpPr txBox="1">
              <a:spLocks/>
            </p:cNvSpPr>
            <p:nvPr/>
          </p:nvSpPr>
          <p:spPr>
            <a:xfrm>
              <a:off x="6700851" y="2419957"/>
              <a:ext cx="2016224" cy="1006842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ru-RU" sz="1200" dirty="0" smtClean="0">
                  <a:latin typeface="+mj-lt"/>
                  <a:ea typeface="+mj-ea"/>
                  <a:cs typeface="+mj-cs"/>
                </a:rPr>
                <a:t>Параметры источников</a:t>
              </a:r>
            </a:p>
            <a:p>
              <a:pPr lvl="0">
                <a:spcBef>
                  <a:spcPct val="0"/>
                </a:spcBef>
                <a:defRPr/>
              </a:pPr>
              <a:r>
                <a:rPr lang="ru-RU" sz="1200" dirty="0" smtClean="0">
                  <a:latin typeface="+mj-lt"/>
                  <a:ea typeface="+mj-ea"/>
                  <a:cs typeface="+mj-cs"/>
                </a:rPr>
                <a:t>19ТВ:  </a:t>
              </a:r>
              <a:r>
                <a:rPr lang="en-US" sz="1200" dirty="0" smtClean="0">
                  <a:latin typeface="+mj-lt"/>
                  <a:ea typeface="+mj-ea"/>
                  <a:cs typeface="+mj-cs"/>
                </a:rPr>
                <a:t>U</a:t>
              </a:r>
              <a:r>
                <a:rPr lang="ru-RU" sz="1200" dirty="0" err="1" smtClean="0">
                  <a:latin typeface="+mj-lt"/>
                  <a:ea typeface="+mj-ea"/>
                  <a:cs typeface="+mj-cs"/>
                </a:rPr>
                <a:t>вых</a:t>
              </a:r>
              <a:r>
                <a:rPr lang="en-US" sz="1200" dirty="0" smtClean="0">
                  <a:latin typeface="+mj-lt"/>
                  <a:ea typeface="+mj-ea"/>
                  <a:cs typeface="+mj-cs"/>
                </a:rPr>
                <a:t>=150</a:t>
              </a:r>
              <a:r>
                <a:rPr lang="ru-RU" sz="1200" dirty="0" smtClean="0">
                  <a:latin typeface="+mj-lt"/>
                  <a:ea typeface="+mj-ea"/>
                  <a:cs typeface="+mj-cs"/>
                </a:rPr>
                <a:t>В, </a:t>
              </a:r>
              <a:r>
                <a:rPr lang="en-US" sz="1200" dirty="0" smtClean="0">
                  <a:latin typeface="+mj-lt"/>
                  <a:ea typeface="+mj-ea"/>
                  <a:cs typeface="+mj-cs"/>
                </a:rPr>
                <a:t>I</a:t>
              </a:r>
              <a:r>
                <a:rPr lang="ru-RU" sz="1200" dirty="0" smtClean="0">
                  <a:latin typeface="+mj-lt"/>
                  <a:ea typeface="+mj-ea"/>
                  <a:cs typeface="+mj-cs"/>
                </a:rPr>
                <a:t>н</a:t>
              </a:r>
              <a:r>
                <a:rPr lang="en-US" sz="1200" dirty="0" smtClean="0">
                  <a:latin typeface="+mj-lt"/>
                  <a:ea typeface="+mj-ea"/>
                  <a:cs typeface="+mj-cs"/>
                </a:rPr>
                <a:t>=6</a:t>
              </a:r>
              <a:r>
                <a:rPr lang="ru-RU" sz="1200" dirty="0" smtClean="0">
                  <a:latin typeface="+mj-lt"/>
                  <a:ea typeface="+mj-ea"/>
                  <a:cs typeface="+mj-cs"/>
                </a:rPr>
                <a:t>,3кА</a:t>
              </a:r>
            </a:p>
            <a:p>
              <a:pPr>
                <a:spcBef>
                  <a:spcPct val="0"/>
                </a:spcBef>
                <a:defRPr/>
              </a:pPr>
              <a:r>
                <a:rPr lang="ru-RU" sz="1200" dirty="0" smtClean="0"/>
                <a:t>20ТВ</a:t>
              </a:r>
              <a:r>
                <a:rPr lang="ru-RU" sz="1200" dirty="0"/>
                <a:t>:  </a:t>
              </a:r>
              <a:r>
                <a:rPr lang="en-US" sz="1200" dirty="0"/>
                <a:t>U</a:t>
              </a:r>
              <a:r>
                <a:rPr lang="ru-RU" sz="1200" dirty="0" err="1"/>
                <a:t>вых</a:t>
              </a:r>
              <a:r>
                <a:rPr lang="en-US" sz="1200" dirty="0"/>
                <a:t>=150</a:t>
              </a:r>
              <a:r>
                <a:rPr lang="ru-RU" sz="1200" dirty="0"/>
                <a:t>В, </a:t>
              </a:r>
              <a:r>
                <a:rPr lang="en-US" sz="1200" dirty="0"/>
                <a:t>I</a:t>
              </a:r>
              <a:r>
                <a:rPr lang="ru-RU" sz="1200" dirty="0"/>
                <a:t>н</a:t>
              </a:r>
              <a:r>
                <a:rPr lang="en-US" sz="1200" dirty="0"/>
                <a:t>=6</a:t>
              </a:r>
              <a:r>
                <a:rPr lang="ru-RU" sz="1200" dirty="0" smtClean="0"/>
                <a:t>,3кА</a:t>
              </a:r>
            </a:p>
            <a:p>
              <a:pPr algn="ctr">
                <a:spcBef>
                  <a:spcPct val="0"/>
                </a:spcBef>
                <a:defRPr/>
              </a:pPr>
              <a:endParaRPr lang="ru-RU" sz="1200" b="1" dirty="0" smtClean="0"/>
            </a:p>
            <a:p>
              <a:pPr algn="ctr">
                <a:spcBef>
                  <a:spcPct val="0"/>
                </a:spcBef>
                <a:defRPr/>
              </a:pPr>
              <a:r>
                <a:rPr lang="ru-RU" sz="1200" b="1" dirty="0" smtClean="0"/>
                <a:t>19ТВ+20ТВ: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ru-RU" sz="1200" b="1" dirty="0" smtClean="0"/>
                <a:t>     </a:t>
              </a:r>
              <a:r>
                <a:rPr lang="en-US" sz="1600" b="1" dirty="0" smtClean="0"/>
                <a:t>U</a:t>
              </a:r>
              <a:r>
                <a:rPr lang="ru-RU" sz="1600" b="1" dirty="0" err="1" smtClean="0"/>
                <a:t>вых</a:t>
              </a:r>
              <a:r>
                <a:rPr lang="ru-RU" sz="1600" b="1" dirty="0" smtClean="0"/>
                <a:t> </a:t>
              </a:r>
              <a:r>
                <a:rPr lang="en-US" sz="1600" b="1" dirty="0" smtClean="0"/>
                <a:t>=</a:t>
              </a:r>
              <a:r>
                <a:rPr lang="ru-RU" sz="1600" b="1" dirty="0" smtClean="0"/>
                <a:t> </a:t>
              </a:r>
              <a:r>
                <a:rPr lang="ru-RU" sz="1600" b="1" dirty="0" smtClean="0">
                  <a:solidFill>
                    <a:srgbClr val="FF0000"/>
                  </a:solidFill>
                </a:rPr>
                <a:t>30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0</a:t>
              </a:r>
              <a:r>
                <a:rPr lang="ru-RU" sz="1600" b="1" dirty="0" smtClean="0">
                  <a:solidFill>
                    <a:srgbClr val="FF0000"/>
                  </a:solidFill>
                </a:rPr>
                <a:t>В</a:t>
              </a:r>
              <a:r>
                <a:rPr lang="ru-RU" sz="1600" b="1" dirty="0" smtClean="0"/>
                <a:t>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ru-RU" sz="1600" b="1" dirty="0" smtClean="0"/>
                <a:t>            </a:t>
              </a:r>
              <a:r>
                <a:rPr lang="en-US" sz="1600" b="1" dirty="0" smtClean="0"/>
                <a:t>I</a:t>
              </a:r>
              <a:r>
                <a:rPr lang="ru-RU" sz="1600" b="1" dirty="0" smtClean="0"/>
                <a:t>н </a:t>
              </a:r>
              <a:r>
                <a:rPr lang="en-US" sz="1600" b="1" dirty="0" smtClean="0"/>
                <a:t>=</a:t>
              </a:r>
              <a:r>
                <a:rPr lang="ru-RU" sz="1600" b="1" dirty="0" smtClean="0"/>
                <a:t> 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6</a:t>
              </a:r>
              <a:r>
                <a:rPr lang="ru-RU" sz="1600" b="1" dirty="0">
                  <a:solidFill>
                    <a:srgbClr val="00B050"/>
                  </a:solidFill>
                </a:rPr>
                <a:t>,3кА</a:t>
              </a:r>
            </a:p>
            <a:p>
              <a:pPr>
                <a:spcBef>
                  <a:spcPct val="0"/>
                </a:spcBef>
                <a:defRPr/>
              </a:pPr>
              <a:endParaRPr lang="ru-RU" sz="1200" b="1" dirty="0"/>
            </a:p>
            <a:p>
              <a:pPr lvl="0">
                <a:spcBef>
                  <a:spcPct val="0"/>
                </a:spcBef>
                <a:defRPr/>
              </a:pP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4271595" y="1324052"/>
            <a:ext cx="4479368" cy="5208395"/>
            <a:chOff x="4211960" y="1173470"/>
            <a:chExt cx="3977733" cy="4804812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4211960" y="1173470"/>
              <a:ext cx="3977733" cy="4804812"/>
              <a:chOff x="4211960" y="1173470"/>
              <a:chExt cx="3977733" cy="4804812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1960" y="1173470"/>
                <a:ext cx="3977733" cy="4804812"/>
              </a:xfrm>
              <a:prstGeom prst="rect">
                <a:avLst/>
              </a:prstGeom>
            </p:spPr>
          </p:pic>
          <p:sp>
            <p:nvSpPr>
              <p:cNvPr id="21" name="Заголовок 1"/>
              <p:cNvSpPr txBox="1">
                <a:spLocks/>
              </p:cNvSpPr>
              <p:nvPr/>
            </p:nvSpPr>
            <p:spPr>
              <a:xfrm>
                <a:off x="6200827" y="1877545"/>
                <a:ext cx="1824343" cy="1524142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latin typeface="+mj-lt"/>
                    <a:ea typeface="+mj-ea"/>
                    <a:cs typeface="+mj-cs"/>
                  </a:rPr>
                  <a:t>Параметры источников</a:t>
                </a:r>
              </a:p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latin typeface="+mj-lt"/>
                    <a:ea typeface="+mj-ea"/>
                    <a:cs typeface="+mj-cs"/>
                  </a:rPr>
                  <a:t>19ТВ:  </a:t>
                </a:r>
                <a:r>
                  <a:rPr lang="en-US" sz="1200" dirty="0" smtClean="0">
                    <a:latin typeface="+mj-lt"/>
                    <a:ea typeface="+mj-ea"/>
                    <a:cs typeface="+mj-cs"/>
                  </a:rPr>
                  <a:t>U</a:t>
                </a:r>
                <a:r>
                  <a:rPr lang="ru-RU" sz="1200" dirty="0" err="1" smtClean="0">
                    <a:latin typeface="+mj-lt"/>
                    <a:ea typeface="+mj-ea"/>
                    <a:cs typeface="+mj-cs"/>
                  </a:rPr>
                  <a:t>вых</a:t>
                </a:r>
                <a:r>
                  <a:rPr lang="en-US" sz="1200" dirty="0" smtClean="0">
                    <a:latin typeface="+mj-lt"/>
                    <a:ea typeface="+mj-ea"/>
                    <a:cs typeface="+mj-cs"/>
                  </a:rPr>
                  <a:t>=150</a:t>
                </a:r>
                <a:r>
                  <a:rPr lang="ru-RU" sz="1200" dirty="0" smtClean="0">
                    <a:latin typeface="+mj-lt"/>
                    <a:ea typeface="+mj-ea"/>
                    <a:cs typeface="+mj-cs"/>
                  </a:rPr>
                  <a:t>В, </a:t>
                </a:r>
                <a:r>
                  <a:rPr lang="en-US" sz="1200" dirty="0" smtClean="0">
                    <a:latin typeface="+mj-lt"/>
                    <a:ea typeface="+mj-ea"/>
                    <a:cs typeface="+mj-cs"/>
                  </a:rPr>
                  <a:t>I</a:t>
                </a:r>
                <a:r>
                  <a:rPr lang="ru-RU" sz="1200" dirty="0" smtClean="0">
                    <a:latin typeface="+mj-lt"/>
                    <a:ea typeface="+mj-ea"/>
                    <a:cs typeface="+mj-cs"/>
                  </a:rPr>
                  <a:t>н</a:t>
                </a:r>
                <a:r>
                  <a:rPr lang="en-US" sz="1200" dirty="0" smtClean="0">
                    <a:latin typeface="+mj-lt"/>
                    <a:ea typeface="+mj-ea"/>
                    <a:cs typeface="+mj-cs"/>
                  </a:rPr>
                  <a:t>=6</a:t>
                </a:r>
                <a:r>
                  <a:rPr lang="ru-RU" sz="1200" dirty="0" smtClean="0">
                    <a:latin typeface="+mj-lt"/>
                    <a:ea typeface="+mj-ea"/>
                    <a:cs typeface="+mj-cs"/>
                  </a:rPr>
                  <a:t>,3кА</a:t>
                </a:r>
              </a:p>
              <a:p>
                <a:pPr>
                  <a:spcBef>
                    <a:spcPct val="0"/>
                  </a:spcBef>
                  <a:defRPr/>
                </a:pPr>
                <a:r>
                  <a:rPr lang="ru-RU" sz="1200" dirty="0" smtClean="0"/>
                  <a:t>20ТВ</a:t>
                </a:r>
                <a:r>
                  <a:rPr lang="ru-RU" sz="1200" dirty="0"/>
                  <a:t>:  </a:t>
                </a:r>
                <a:r>
                  <a:rPr lang="en-US" sz="1200" dirty="0"/>
                  <a:t>U</a:t>
                </a:r>
                <a:r>
                  <a:rPr lang="ru-RU" sz="1200" dirty="0" err="1"/>
                  <a:t>вых</a:t>
                </a:r>
                <a:r>
                  <a:rPr lang="en-US" sz="1200" dirty="0"/>
                  <a:t>=150</a:t>
                </a:r>
                <a:r>
                  <a:rPr lang="ru-RU" sz="1200" dirty="0"/>
                  <a:t>В, </a:t>
                </a:r>
                <a:r>
                  <a:rPr lang="en-US" sz="1200" dirty="0"/>
                  <a:t>I</a:t>
                </a:r>
                <a:r>
                  <a:rPr lang="ru-RU" sz="1200" dirty="0"/>
                  <a:t>н</a:t>
                </a:r>
                <a:r>
                  <a:rPr lang="en-US" sz="1200" dirty="0"/>
                  <a:t>=6</a:t>
                </a:r>
                <a:r>
                  <a:rPr lang="ru-RU" sz="1200" dirty="0" smtClean="0"/>
                  <a:t>,3кА</a:t>
                </a:r>
              </a:p>
              <a:p>
                <a:pPr>
                  <a:spcBef>
                    <a:spcPct val="0"/>
                  </a:spcBef>
                  <a:defRPr/>
                </a:pPr>
                <a:r>
                  <a:rPr lang="ru-RU" sz="1200" b="1" dirty="0" smtClean="0"/>
                  <a:t>23ТВ:  </a:t>
                </a:r>
                <a:r>
                  <a:rPr lang="en-US" sz="1200" b="1" dirty="0"/>
                  <a:t>U</a:t>
                </a:r>
                <a:r>
                  <a:rPr lang="ru-RU" sz="1200" b="1" dirty="0" err="1"/>
                  <a:t>вых</a:t>
                </a:r>
                <a:r>
                  <a:rPr lang="en-US" sz="1200" b="1" dirty="0"/>
                  <a:t>=150</a:t>
                </a:r>
                <a:r>
                  <a:rPr lang="ru-RU" sz="1200" b="1" dirty="0"/>
                  <a:t>В, </a:t>
                </a:r>
                <a:r>
                  <a:rPr lang="en-US" sz="1200" b="1" dirty="0"/>
                  <a:t>I</a:t>
                </a:r>
                <a:r>
                  <a:rPr lang="ru-RU" sz="1200" b="1" dirty="0"/>
                  <a:t>н</a:t>
                </a:r>
                <a:r>
                  <a:rPr lang="en-US" sz="1200" b="1" dirty="0"/>
                  <a:t>=6</a:t>
                </a:r>
                <a:r>
                  <a:rPr lang="ru-RU" sz="1200" b="1" dirty="0"/>
                  <a:t>,3кА</a:t>
                </a:r>
              </a:p>
              <a:p>
                <a:pPr>
                  <a:spcBef>
                    <a:spcPct val="0"/>
                  </a:spcBef>
                  <a:defRPr/>
                </a:pPr>
                <a:endParaRPr lang="ru-RU" sz="1200" dirty="0" smtClean="0"/>
              </a:p>
              <a:p>
                <a:pPr algn="ctr">
                  <a:spcBef>
                    <a:spcPct val="0"/>
                  </a:spcBef>
                  <a:defRPr/>
                </a:pPr>
                <a:r>
                  <a:rPr lang="ru-RU" sz="1200" b="1" dirty="0" smtClean="0"/>
                  <a:t>19ТВ+20ТВ+23ТВ: </a:t>
                </a:r>
              </a:p>
              <a:p>
                <a:pPr algn="ctr">
                  <a:spcBef>
                    <a:spcPct val="0"/>
                  </a:spcBef>
                  <a:defRPr/>
                </a:pPr>
                <a:r>
                  <a:rPr lang="ru-RU" sz="1600" b="1" dirty="0" smtClean="0"/>
                  <a:t>     </a:t>
                </a:r>
                <a:r>
                  <a:rPr lang="en-US" sz="1600" b="1" dirty="0" smtClean="0"/>
                  <a:t>U</a:t>
                </a:r>
                <a:r>
                  <a:rPr lang="ru-RU" sz="1600" b="1" dirty="0" err="1" smtClean="0"/>
                  <a:t>вых</a:t>
                </a:r>
                <a:r>
                  <a:rPr lang="ru-RU" sz="1600" b="1" dirty="0" smtClean="0"/>
                  <a:t> </a:t>
                </a:r>
                <a:r>
                  <a:rPr lang="en-US" sz="1600" b="1" dirty="0" smtClean="0"/>
                  <a:t>=</a:t>
                </a:r>
                <a:r>
                  <a:rPr lang="ru-RU" sz="1600" b="1" dirty="0" smtClean="0"/>
                  <a:t> </a:t>
                </a:r>
                <a:r>
                  <a:rPr lang="ru-RU" sz="1600" b="1" dirty="0" smtClean="0">
                    <a:solidFill>
                      <a:srgbClr val="00B050"/>
                    </a:solidFill>
                  </a:rPr>
                  <a:t>45</a:t>
                </a:r>
                <a:r>
                  <a:rPr lang="en-US" sz="1600" b="1" dirty="0" smtClean="0">
                    <a:solidFill>
                      <a:srgbClr val="00B050"/>
                    </a:solidFill>
                  </a:rPr>
                  <a:t>0</a:t>
                </a:r>
                <a:r>
                  <a:rPr lang="ru-RU" sz="1600" b="1" dirty="0" smtClean="0">
                    <a:solidFill>
                      <a:srgbClr val="00B050"/>
                    </a:solidFill>
                  </a:rPr>
                  <a:t>В</a:t>
                </a:r>
                <a:endParaRPr lang="ru-RU" sz="1600" b="1" dirty="0"/>
              </a:p>
              <a:p>
                <a:pPr algn="ctr">
                  <a:spcBef>
                    <a:spcPct val="0"/>
                  </a:spcBef>
                  <a:defRPr/>
                </a:pPr>
                <a:r>
                  <a:rPr lang="ru-RU" sz="1600" b="1" dirty="0" smtClean="0"/>
                  <a:t>             </a:t>
                </a:r>
                <a:r>
                  <a:rPr lang="en-US" sz="1600" b="1" dirty="0" smtClean="0"/>
                  <a:t>I</a:t>
                </a:r>
                <a:r>
                  <a:rPr lang="ru-RU" sz="1600" b="1" dirty="0" smtClean="0"/>
                  <a:t>н </a:t>
                </a:r>
                <a:r>
                  <a:rPr lang="en-US" sz="1600" b="1" dirty="0" smtClean="0"/>
                  <a:t>=</a:t>
                </a:r>
                <a:r>
                  <a:rPr lang="ru-RU" sz="1600" b="1" dirty="0" smtClean="0"/>
                  <a:t> </a:t>
                </a:r>
                <a:r>
                  <a:rPr lang="en-US" sz="1600" b="1" dirty="0" smtClean="0">
                    <a:solidFill>
                      <a:srgbClr val="00B050"/>
                    </a:solidFill>
                  </a:rPr>
                  <a:t>6</a:t>
                </a:r>
                <a:r>
                  <a:rPr lang="ru-RU" sz="1600" b="1" dirty="0">
                    <a:solidFill>
                      <a:srgbClr val="00B050"/>
                    </a:solidFill>
                  </a:rPr>
                  <a:t>,3кА</a:t>
                </a:r>
              </a:p>
              <a:p>
                <a:pPr>
                  <a:spcBef>
                    <a:spcPct val="0"/>
                  </a:spcBef>
                  <a:defRPr/>
                </a:pPr>
                <a:endParaRPr lang="ru-RU" sz="1200" b="1" dirty="0"/>
              </a:p>
              <a:p>
                <a:pPr lvl="0">
                  <a:spcBef>
                    <a:spcPct val="0"/>
                  </a:spcBef>
                  <a:defRPr/>
                </a:pPr>
                <a:endParaRPr kumimoji="0" lang="ru-RU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j-ea"/>
                  <a:cs typeface="+mj-cs"/>
                </a:endParaRPr>
              </a:p>
            </p:txBody>
          </p:sp>
        </p:grpSp>
        <p:sp>
          <p:nvSpPr>
            <p:cNvPr id="23" name="Заголовок 1"/>
            <p:cNvSpPr txBox="1">
              <a:spLocks/>
            </p:cNvSpPr>
            <p:nvPr/>
          </p:nvSpPr>
          <p:spPr>
            <a:xfrm>
              <a:off x="6152776" y="1230038"/>
              <a:ext cx="714648" cy="372213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ru-RU" sz="1600" b="1" dirty="0" smtClean="0"/>
                <a:t>23ТВ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4292445" y="1206053"/>
            <a:ext cx="4816812" cy="5326394"/>
            <a:chOff x="4260566" y="1265052"/>
            <a:chExt cx="4816812" cy="5326394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9" t="6072" r="-435" b="1029"/>
            <a:stretch/>
          </p:blipFill>
          <p:spPr>
            <a:xfrm>
              <a:off x="4260566" y="1265052"/>
              <a:ext cx="4816812" cy="5326394"/>
            </a:xfrm>
            <a:prstGeom prst="rect">
              <a:avLst/>
            </a:prstGeom>
          </p:spPr>
        </p:pic>
        <p:sp>
          <p:nvSpPr>
            <p:cNvPr id="29" name="Заголовок 1"/>
            <p:cNvSpPr txBox="1">
              <a:spLocks/>
            </p:cNvSpPr>
            <p:nvPr/>
          </p:nvSpPr>
          <p:spPr>
            <a:xfrm>
              <a:off x="6662663" y="2509149"/>
              <a:ext cx="2054412" cy="1751650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ru-RU" sz="1200" dirty="0" smtClean="0">
                  <a:latin typeface="+mj-lt"/>
                  <a:ea typeface="+mj-ea"/>
                  <a:cs typeface="+mj-cs"/>
                </a:rPr>
                <a:t>Параметры источников</a:t>
              </a:r>
            </a:p>
            <a:p>
              <a:pPr lvl="0">
                <a:spcBef>
                  <a:spcPct val="0"/>
                </a:spcBef>
                <a:defRPr/>
              </a:pPr>
              <a:r>
                <a:rPr lang="ru-RU" sz="1200" dirty="0" smtClean="0">
                  <a:latin typeface="+mj-lt"/>
                  <a:ea typeface="+mj-ea"/>
                  <a:cs typeface="+mj-cs"/>
                </a:rPr>
                <a:t>19ТВ*:  </a:t>
              </a:r>
              <a:r>
                <a:rPr lang="en-US" sz="1200" dirty="0" smtClean="0">
                  <a:latin typeface="+mj-lt"/>
                  <a:ea typeface="+mj-ea"/>
                  <a:cs typeface="+mj-cs"/>
                </a:rPr>
                <a:t>U</a:t>
              </a:r>
              <a:r>
                <a:rPr lang="ru-RU" sz="1200" dirty="0" err="1" smtClean="0">
                  <a:latin typeface="+mj-lt"/>
                  <a:ea typeface="+mj-ea"/>
                  <a:cs typeface="+mj-cs"/>
                </a:rPr>
                <a:t>вых</a:t>
              </a:r>
              <a:r>
                <a:rPr lang="en-US" sz="1200" dirty="0" smtClean="0">
                  <a:latin typeface="+mj-lt"/>
                  <a:ea typeface="+mj-ea"/>
                  <a:cs typeface="+mj-cs"/>
                </a:rPr>
                <a:t>=</a:t>
              </a:r>
              <a:r>
                <a:rPr lang="ru-RU" sz="1200" b="1" dirty="0" smtClean="0">
                  <a:solidFill>
                    <a:srgbClr val="00B050"/>
                  </a:solidFill>
                  <a:latin typeface="+mj-lt"/>
                  <a:ea typeface="+mj-ea"/>
                  <a:cs typeface="+mj-cs"/>
                </a:rPr>
                <a:t>225В</a:t>
              </a:r>
              <a:r>
                <a:rPr lang="ru-RU" sz="1200" dirty="0" smtClean="0">
                  <a:latin typeface="+mj-lt"/>
                  <a:ea typeface="+mj-ea"/>
                  <a:cs typeface="+mj-cs"/>
                </a:rPr>
                <a:t>, </a:t>
              </a:r>
              <a:r>
                <a:rPr lang="en-US" sz="1200" dirty="0" smtClean="0">
                  <a:latin typeface="+mj-lt"/>
                  <a:ea typeface="+mj-ea"/>
                  <a:cs typeface="+mj-cs"/>
                </a:rPr>
                <a:t>I</a:t>
              </a:r>
              <a:r>
                <a:rPr lang="ru-RU" sz="1200" dirty="0" smtClean="0">
                  <a:latin typeface="+mj-lt"/>
                  <a:ea typeface="+mj-ea"/>
                  <a:cs typeface="+mj-cs"/>
                </a:rPr>
                <a:t>н</a:t>
              </a:r>
              <a:r>
                <a:rPr lang="en-US" sz="1200" dirty="0" smtClean="0">
                  <a:latin typeface="+mj-lt"/>
                  <a:ea typeface="+mj-ea"/>
                  <a:cs typeface="+mj-cs"/>
                </a:rPr>
                <a:t>=6</a:t>
              </a:r>
              <a:r>
                <a:rPr lang="ru-RU" sz="1200" dirty="0" smtClean="0">
                  <a:latin typeface="+mj-lt"/>
                  <a:ea typeface="+mj-ea"/>
                  <a:cs typeface="+mj-cs"/>
                </a:rPr>
                <a:t>,3кА</a:t>
              </a:r>
            </a:p>
            <a:p>
              <a:pPr>
                <a:spcBef>
                  <a:spcPct val="0"/>
                </a:spcBef>
                <a:defRPr/>
              </a:pPr>
              <a:r>
                <a:rPr lang="ru-RU" sz="1200" dirty="0" smtClean="0"/>
                <a:t>20ТВ*:  </a:t>
              </a:r>
              <a:r>
                <a:rPr lang="en-US" sz="1200" dirty="0"/>
                <a:t>U</a:t>
              </a:r>
              <a:r>
                <a:rPr lang="ru-RU" sz="1200" dirty="0" err="1"/>
                <a:t>вых</a:t>
              </a:r>
              <a:r>
                <a:rPr lang="en-US" sz="1200" dirty="0" smtClean="0"/>
                <a:t>=</a:t>
              </a:r>
              <a:r>
                <a:rPr lang="ru-RU" sz="1200" b="1" dirty="0" smtClean="0">
                  <a:solidFill>
                    <a:srgbClr val="00B050"/>
                  </a:solidFill>
                </a:rPr>
                <a:t>225В</a:t>
              </a:r>
              <a:r>
                <a:rPr lang="ru-RU" sz="1200" dirty="0"/>
                <a:t>, </a:t>
              </a:r>
              <a:r>
                <a:rPr lang="en-US" sz="1200" dirty="0"/>
                <a:t>I</a:t>
              </a:r>
              <a:r>
                <a:rPr lang="ru-RU" sz="1200" dirty="0"/>
                <a:t>н</a:t>
              </a:r>
              <a:r>
                <a:rPr lang="en-US" sz="1200" dirty="0"/>
                <a:t>=6</a:t>
              </a:r>
              <a:r>
                <a:rPr lang="ru-RU" sz="1200" dirty="0" smtClean="0"/>
                <a:t>,3кА</a:t>
              </a:r>
            </a:p>
            <a:p>
              <a:pPr>
                <a:spcBef>
                  <a:spcPct val="0"/>
                </a:spcBef>
                <a:defRPr/>
              </a:pPr>
              <a:endParaRPr lang="ru-RU" sz="1200" dirty="0" smtClean="0"/>
            </a:p>
            <a:p>
              <a:pPr algn="ctr">
                <a:spcBef>
                  <a:spcPct val="0"/>
                </a:spcBef>
                <a:defRPr/>
              </a:pPr>
              <a:r>
                <a:rPr lang="ru-RU" sz="1200" b="1" dirty="0" smtClean="0"/>
                <a:t>19ТВ*+20ТВ*: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ru-RU" sz="1200" b="1" dirty="0" smtClean="0"/>
                <a:t>     </a:t>
              </a:r>
              <a:r>
                <a:rPr lang="en-US" sz="1600" b="1" dirty="0" smtClean="0"/>
                <a:t>U</a:t>
              </a:r>
              <a:r>
                <a:rPr lang="ru-RU" sz="1600" b="1" dirty="0" err="1" smtClean="0"/>
                <a:t>вых</a:t>
              </a:r>
              <a:r>
                <a:rPr lang="ru-RU" sz="1600" b="1" dirty="0" smtClean="0"/>
                <a:t> </a:t>
              </a:r>
              <a:r>
                <a:rPr lang="en-US" sz="1600" b="1" dirty="0" smtClean="0"/>
                <a:t>=</a:t>
              </a:r>
              <a:r>
                <a:rPr lang="ru-RU" sz="1600" b="1" dirty="0" smtClean="0"/>
                <a:t> </a:t>
              </a:r>
              <a:r>
                <a:rPr lang="ru-RU" sz="1600" b="1" dirty="0" smtClean="0">
                  <a:solidFill>
                    <a:srgbClr val="00B050"/>
                  </a:solidFill>
                </a:rPr>
                <a:t>45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0</a:t>
              </a:r>
              <a:r>
                <a:rPr lang="ru-RU" sz="1600" b="1" dirty="0" smtClean="0">
                  <a:solidFill>
                    <a:srgbClr val="00B050"/>
                  </a:solidFill>
                </a:rPr>
                <a:t>В</a:t>
              </a:r>
              <a:endParaRPr lang="ru-RU" sz="1600" b="1" dirty="0" smtClean="0"/>
            </a:p>
            <a:p>
              <a:pPr algn="ctr">
                <a:spcBef>
                  <a:spcPct val="0"/>
                </a:spcBef>
                <a:defRPr/>
              </a:pPr>
              <a:r>
                <a:rPr lang="ru-RU" sz="1600" b="1" dirty="0" smtClean="0"/>
                <a:t> </a:t>
              </a:r>
              <a:r>
                <a:rPr lang="en-US" sz="1600" b="1" dirty="0"/>
                <a:t>I</a:t>
              </a:r>
              <a:r>
                <a:rPr lang="ru-RU" sz="1600" b="1" dirty="0" smtClean="0"/>
                <a:t>н </a:t>
              </a:r>
              <a:r>
                <a:rPr lang="en-US" sz="1600" b="1" dirty="0" smtClean="0"/>
                <a:t>=</a:t>
              </a:r>
              <a:r>
                <a:rPr lang="ru-RU" sz="1600" b="1" dirty="0" smtClean="0"/>
                <a:t> 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6</a:t>
              </a:r>
              <a:r>
                <a:rPr lang="ru-RU" sz="1600" b="1" dirty="0">
                  <a:solidFill>
                    <a:srgbClr val="00B050"/>
                  </a:solidFill>
                </a:rPr>
                <a:t>,3кА</a:t>
              </a:r>
            </a:p>
            <a:p>
              <a:pPr>
                <a:spcBef>
                  <a:spcPct val="0"/>
                </a:spcBef>
                <a:defRPr/>
              </a:pPr>
              <a:endParaRPr lang="ru-RU" sz="1200" b="1" dirty="0"/>
            </a:p>
            <a:p>
              <a:pPr lvl="0">
                <a:spcBef>
                  <a:spcPct val="0"/>
                </a:spcBef>
                <a:defRPr/>
              </a:pP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4057000" y="1385371"/>
            <a:ext cx="4908557" cy="5194401"/>
            <a:chOff x="3829445" y="1516435"/>
            <a:chExt cx="4908557" cy="5194401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82"/>
            <a:stretch/>
          </p:blipFill>
          <p:spPr>
            <a:xfrm>
              <a:off x="3829445" y="1516435"/>
              <a:ext cx="4908557" cy="5194401"/>
            </a:xfrm>
            <a:prstGeom prst="rect">
              <a:avLst/>
            </a:prstGeom>
          </p:spPr>
        </p:pic>
        <p:sp>
          <p:nvSpPr>
            <p:cNvPr id="33" name="Заголовок 1"/>
            <p:cNvSpPr txBox="1">
              <a:spLocks/>
            </p:cNvSpPr>
            <p:nvPr/>
          </p:nvSpPr>
          <p:spPr>
            <a:xfrm>
              <a:off x="6594183" y="2038359"/>
              <a:ext cx="2122891" cy="1455650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ru-RU" sz="1200" dirty="0" smtClean="0">
                  <a:latin typeface="+mj-lt"/>
                  <a:ea typeface="+mj-ea"/>
                  <a:cs typeface="+mj-cs"/>
                </a:rPr>
                <a:t>Параметры источников</a:t>
              </a:r>
            </a:p>
            <a:p>
              <a:pPr lvl="0">
                <a:spcBef>
                  <a:spcPct val="0"/>
                </a:spcBef>
                <a:defRPr/>
              </a:pPr>
              <a:r>
                <a:rPr lang="ru-RU" sz="1200" dirty="0" smtClean="0">
                  <a:latin typeface="+mj-lt"/>
                  <a:ea typeface="+mj-ea"/>
                  <a:cs typeface="+mj-cs"/>
                </a:rPr>
                <a:t>19ТВ**:  </a:t>
              </a:r>
              <a:r>
                <a:rPr lang="en-US" sz="1200" dirty="0" smtClean="0">
                  <a:latin typeface="+mj-lt"/>
                  <a:ea typeface="+mj-ea"/>
                  <a:cs typeface="+mj-cs"/>
                </a:rPr>
                <a:t>U</a:t>
              </a:r>
              <a:r>
                <a:rPr lang="ru-RU" sz="1200" dirty="0" err="1" smtClean="0">
                  <a:latin typeface="+mj-lt"/>
                  <a:ea typeface="+mj-ea"/>
                  <a:cs typeface="+mj-cs"/>
                </a:rPr>
                <a:t>вых</a:t>
              </a:r>
              <a:r>
                <a:rPr lang="en-US" sz="1200" dirty="0" smtClean="0">
                  <a:latin typeface="+mj-lt"/>
                  <a:ea typeface="+mj-ea"/>
                  <a:cs typeface="+mj-cs"/>
                </a:rPr>
                <a:t>=</a:t>
              </a:r>
              <a:r>
                <a:rPr lang="ru-RU" sz="1200" b="1" dirty="0" smtClean="0">
                  <a:solidFill>
                    <a:srgbClr val="00B050"/>
                  </a:solidFill>
                  <a:latin typeface="+mj-lt"/>
                  <a:ea typeface="+mj-ea"/>
                  <a:cs typeface="+mj-cs"/>
                </a:rPr>
                <a:t>450В</a:t>
              </a:r>
              <a:r>
                <a:rPr lang="ru-RU" sz="1200" dirty="0" smtClean="0">
                  <a:latin typeface="+mj-lt"/>
                  <a:ea typeface="+mj-ea"/>
                  <a:cs typeface="+mj-cs"/>
                </a:rPr>
                <a:t>, </a:t>
              </a:r>
              <a:r>
                <a:rPr lang="en-US" sz="1200" dirty="0" smtClean="0">
                  <a:latin typeface="+mj-lt"/>
                  <a:ea typeface="+mj-ea"/>
                  <a:cs typeface="+mj-cs"/>
                </a:rPr>
                <a:t>I</a:t>
              </a:r>
              <a:r>
                <a:rPr lang="ru-RU" sz="1200" dirty="0" smtClean="0">
                  <a:latin typeface="+mj-lt"/>
                  <a:ea typeface="+mj-ea"/>
                  <a:cs typeface="+mj-cs"/>
                </a:rPr>
                <a:t>н</a:t>
              </a:r>
              <a:r>
                <a:rPr lang="en-US" sz="1200" dirty="0" smtClean="0">
                  <a:latin typeface="+mj-lt"/>
                  <a:ea typeface="+mj-ea"/>
                  <a:cs typeface="+mj-cs"/>
                </a:rPr>
                <a:t>=6</a:t>
              </a:r>
              <a:r>
                <a:rPr lang="ru-RU" sz="1200" dirty="0" smtClean="0">
                  <a:latin typeface="+mj-lt"/>
                  <a:ea typeface="+mj-ea"/>
                  <a:cs typeface="+mj-cs"/>
                </a:rPr>
                <a:t>,3кА</a:t>
              </a:r>
            </a:p>
            <a:p>
              <a:pPr>
                <a:spcBef>
                  <a:spcPct val="0"/>
                </a:spcBef>
                <a:defRPr/>
              </a:pPr>
              <a:r>
                <a:rPr lang="ru-RU" sz="1200" dirty="0" smtClean="0"/>
                <a:t>20ТВ**:  </a:t>
              </a:r>
              <a:r>
                <a:rPr lang="en-US" sz="1200" dirty="0"/>
                <a:t>U</a:t>
              </a:r>
              <a:r>
                <a:rPr lang="ru-RU" sz="1200" dirty="0" err="1"/>
                <a:t>вых</a:t>
              </a:r>
              <a:r>
                <a:rPr lang="en-US" sz="1200" dirty="0" smtClean="0"/>
                <a:t>=</a:t>
              </a:r>
              <a:r>
                <a:rPr lang="ru-RU" sz="1200" b="1" dirty="0" smtClean="0">
                  <a:solidFill>
                    <a:srgbClr val="00B050"/>
                  </a:solidFill>
                </a:rPr>
                <a:t>450В</a:t>
              </a:r>
              <a:r>
                <a:rPr lang="ru-RU" sz="1200" dirty="0"/>
                <a:t>, </a:t>
              </a:r>
              <a:r>
                <a:rPr lang="en-US" sz="1200" dirty="0"/>
                <a:t>I</a:t>
              </a:r>
              <a:r>
                <a:rPr lang="ru-RU" sz="1200" dirty="0"/>
                <a:t>н</a:t>
              </a:r>
              <a:r>
                <a:rPr lang="en-US" sz="1200" dirty="0"/>
                <a:t>=6</a:t>
              </a:r>
              <a:r>
                <a:rPr lang="ru-RU" sz="1200" dirty="0" smtClean="0"/>
                <a:t>,3кА</a:t>
              </a:r>
            </a:p>
            <a:p>
              <a:pPr>
                <a:spcBef>
                  <a:spcPct val="0"/>
                </a:spcBef>
                <a:defRPr/>
              </a:pPr>
              <a:endParaRPr lang="ru-RU" sz="1200" dirty="0" smtClean="0"/>
            </a:p>
            <a:p>
              <a:pPr algn="ctr">
                <a:spcBef>
                  <a:spcPct val="0"/>
                </a:spcBef>
                <a:defRPr/>
              </a:pPr>
              <a:r>
                <a:rPr lang="ru-RU" sz="1200" b="1" dirty="0" smtClean="0"/>
                <a:t>19ТВ**+20ТВ**: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ru-RU" sz="1600" b="1" dirty="0" smtClean="0"/>
                <a:t>     </a:t>
              </a:r>
              <a:r>
                <a:rPr lang="en-US" sz="1600" b="1" dirty="0" smtClean="0"/>
                <a:t>U</a:t>
              </a:r>
              <a:r>
                <a:rPr lang="ru-RU" sz="1600" b="1" dirty="0" err="1" smtClean="0"/>
                <a:t>вых</a:t>
              </a:r>
              <a:r>
                <a:rPr lang="ru-RU" sz="1600" b="1" dirty="0" smtClean="0"/>
                <a:t> </a:t>
              </a:r>
              <a:r>
                <a:rPr lang="en-US" sz="1600" b="1" dirty="0" smtClean="0"/>
                <a:t>=</a:t>
              </a:r>
              <a:r>
                <a:rPr lang="ru-RU" sz="1600" b="1" dirty="0" smtClean="0"/>
                <a:t> </a:t>
              </a:r>
              <a:r>
                <a:rPr lang="ru-RU" sz="1600" b="1" dirty="0" smtClean="0">
                  <a:solidFill>
                    <a:srgbClr val="00B050"/>
                  </a:solidFill>
                </a:rPr>
                <a:t>45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0</a:t>
              </a:r>
              <a:r>
                <a:rPr lang="ru-RU" sz="1600" b="1" dirty="0" smtClean="0">
                  <a:solidFill>
                    <a:srgbClr val="00B050"/>
                  </a:solidFill>
                </a:rPr>
                <a:t>В</a:t>
              </a:r>
              <a:r>
                <a:rPr lang="ru-RU" sz="1600" b="1" dirty="0" smtClean="0"/>
                <a:t>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ru-RU" sz="1600" b="1" dirty="0" smtClean="0"/>
                <a:t>        </a:t>
              </a:r>
              <a:r>
                <a:rPr lang="en-US" sz="1600" b="1" dirty="0" smtClean="0"/>
                <a:t>I</a:t>
              </a:r>
              <a:r>
                <a:rPr lang="ru-RU" sz="1600" b="1" dirty="0" smtClean="0"/>
                <a:t>н </a:t>
              </a:r>
              <a:r>
                <a:rPr lang="en-US" sz="1600" b="1" dirty="0" smtClean="0"/>
                <a:t>=</a:t>
              </a:r>
              <a:r>
                <a:rPr lang="ru-RU" sz="1600" b="1" dirty="0" smtClean="0"/>
                <a:t> </a:t>
              </a:r>
              <a:r>
                <a:rPr lang="ru-RU" sz="1600" b="1" dirty="0" smtClean="0">
                  <a:solidFill>
                    <a:srgbClr val="C00000"/>
                  </a:solidFill>
                </a:rPr>
                <a:t>12,6кА!</a:t>
              </a:r>
              <a:endParaRPr lang="ru-RU" sz="1600" b="1" dirty="0">
                <a:solidFill>
                  <a:srgbClr val="C00000"/>
                </a:solidFill>
              </a:endParaRPr>
            </a:p>
            <a:p>
              <a:pPr>
                <a:spcBef>
                  <a:spcPct val="0"/>
                </a:spcBef>
                <a:defRPr/>
              </a:pPr>
              <a:endParaRPr lang="ru-RU" sz="1200" b="1" dirty="0"/>
            </a:p>
            <a:p>
              <a:pPr lvl="0">
                <a:spcBef>
                  <a:spcPct val="0"/>
                </a:spcBef>
                <a:defRPr/>
              </a:pP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39944" y="6532447"/>
            <a:ext cx="504056" cy="365125"/>
          </a:xfrm>
        </p:spPr>
        <p:txBody>
          <a:bodyPr/>
          <a:lstStyle/>
          <a:p>
            <a:fld id="{17156805-C5B6-4160-BDC8-F5FF3BEA1C69}" type="slidenum">
              <a:rPr lang="ru-RU" smtClean="0"/>
              <a:pPr/>
              <a:t>7</a:t>
            </a:fld>
            <a:endParaRPr lang="ru-RU" dirty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79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467" y="0"/>
            <a:ext cx="8229600" cy="60522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Развитие систем питания </a:t>
            </a:r>
            <a:r>
              <a:rPr lang="ru-RU" sz="2400" b="1" dirty="0"/>
              <a:t>Бустера </a:t>
            </a:r>
            <a:r>
              <a:rPr lang="en-US" sz="2400" b="1" dirty="0"/>
              <a:t>NICA</a:t>
            </a:r>
            <a:r>
              <a:rPr lang="ru-RU" sz="2400" b="1" dirty="0"/>
              <a:t> и </a:t>
            </a:r>
            <a:r>
              <a:rPr lang="ru-RU" sz="2400" b="1" dirty="0" err="1" smtClean="0"/>
              <a:t>Нуклотрона</a:t>
            </a:r>
            <a:r>
              <a:rPr lang="en-US" sz="2400" b="1" dirty="0" smtClean="0"/>
              <a:t> </a:t>
            </a:r>
            <a:endParaRPr lang="ru-RU" sz="2400" b="1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68817" y="777054"/>
            <a:ext cx="4217692" cy="534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/>
              <a:t>циклы тока  Бустера </a:t>
            </a:r>
            <a:r>
              <a:rPr lang="en-US" sz="1800" b="1" dirty="0" smtClean="0"/>
              <a:t>NICA</a:t>
            </a:r>
            <a:r>
              <a:rPr lang="ru-RU" sz="1800" b="1" dirty="0" smtClean="0"/>
              <a:t> и  </a:t>
            </a:r>
            <a:r>
              <a:rPr lang="ru-RU" sz="1800" b="1" dirty="0" err="1" smtClean="0"/>
              <a:t>Нуклотрона</a:t>
            </a:r>
            <a:r>
              <a:rPr lang="en-US" sz="1800" b="1" dirty="0" smtClean="0"/>
              <a:t>  </a:t>
            </a:r>
            <a:endParaRPr lang="ru-RU" sz="1800" b="1" dirty="0" smtClean="0"/>
          </a:p>
          <a:p>
            <a:r>
              <a:rPr lang="ru-RU" sz="1400" b="1" dirty="0" smtClean="0"/>
              <a:t>в составе инжекционной цепочки </a:t>
            </a:r>
            <a:r>
              <a:rPr lang="ru-RU" sz="1400" b="1" dirty="0" err="1" smtClean="0"/>
              <a:t>коллайдера</a:t>
            </a:r>
            <a:endParaRPr lang="ru-RU" sz="1400" b="1" dirty="0"/>
          </a:p>
        </p:txBody>
      </p:sp>
      <p:grpSp>
        <p:nvGrpSpPr>
          <p:cNvPr id="36" name="Группа 35"/>
          <p:cNvGrpSpPr/>
          <p:nvPr/>
        </p:nvGrpSpPr>
        <p:grpSpPr>
          <a:xfrm>
            <a:off x="6480734" y="3397476"/>
            <a:ext cx="830053" cy="814939"/>
            <a:chOff x="6480734" y="3343502"/>
            <a:chExt cx="830053" cy="868914"/>
          </a:xfrm>
        </p:grpSpPr>
        <p:sp>
          <p:nvSpPr>
            <p:cNvPr id="25" name="Стрелка вверх 24"/>
            <p:cNvSpPr/>
            <p:nvPr/>
          </p:nvSpPr>
          <p:spPr>
            <a:xfrm rot="20823024">
              <a:off x="6480734" y="3343502"/>
              <a:ext cx="158370" cy="807296"/>
            </a:xfrm>
            <a:prstGeom prst="upArrow">
              <a:avLst>
                <a:gd name="adj1" fmla="val 50000"/>
                <a:gd name="adj2" fmla="val 145150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Стрелка вверх 25"/>
            <p:cNvSpPr/>
            <p:nvPr/>
          </p:nvSpPr>
          <p:spPr>
            <a:xfrm rot="11520000">
              <a:off x="7152417" y="3405120"/>
              <a:ext cx="158370" cy="807296"/>
            </a:xfrm>
            <a:prstGeom prst="upArrow">
              <a:avLst>
                <a:gd name="adj1" fmla="val 50000"/>
                <a:gd name="adj2" fmla="val 145150"/>
              </a:avLst>
            </a:prstGeom>
            <a:solidFill>
              <a:srgbClr val="00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163041" y="3389359"/>
            <a:ext cx="1296144" cy="816740"/>
            <a:chOff x="6156176" y="3336020"/>
            <a:chExt cx="1296144" cy="884039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6156176" y="3336020"/>
              <a:ext cx="1296144" cy="884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Стрелка вверх 26"/>
            <p:cNvSpPr/>
            <p:nvPr/>
          </p:nvSpPr>
          <p:spPr>
            <a:xfrm rot="776976" flipH="1">
              <a:off x="6964698" y="3343500"/>
              <a:ext cx="158370" cy="807296"/>
            </a:xfrm>
            <a:prstGeom prst="upArrow">
              <a:avLst>
                <a:gd name="adj1" fmla="val 50000"/>
                <a:gd name="adj2" fmla="val 145150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Стрелка вверх 27"/>
            <p:cNvSpPr/>
            <p:nvPr/>
          </p:nvSpPr>
          <p:spPr>
            <a:xfrm rot="10098387" flipH="1">
              <a:off x="6302499" y="3410991"/>
              <a:ext cx="158370" cy="807296"/>
            </a:xfrm>
            <a:prstGeom prst="upArrow">
              <a:avLst>
                <a:gd name="adj1" fmla="val 50000"/>
                <a:gd name="adj2" fmla="val 145150"/>
              </a:avLst>
            </a:prstGeom>
            <a:solidFill>
              <a:srgbClr val="00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179512" y="1933709"/>
            <a:ext cx="4169269" cy="3861048"/>
            <a:chOff x="234185" y="1522418"/>
            <a:chExt cx="4169269" cy="3861048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234185" y="1522418"/>
              <a:ext cx="4169269" cy="3861048"/>
              <a:chOff x="234185" y="1519180"/>
              <a:chExt cx="4169269" cy="3861048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185" y="1519180"/>
                <a:ext cx="4169269" cy="386104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1" name="Прямоугольник 30"/>
              <p:cNvSpPr/>
              <p:nvPr/>
            </p:nvSpPr>
            <p:spPr>
              <a:xfrm>
                <a:off x="1763689" y="1574645"/>
                <a:ext cx="15121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 smtClean="0">
                    <a:solidFill>
                      <a:srgbClr val="002060"/>
                    </a:solidFill>
                  </a:rPr>
                  <a:t>цикл Бустера </a:t>
                </a:r>
                <a:endParaRPr lang="ru-RU" dirty="0"/>
              </a:p>
            </p:txBody>
          </p:sp>
        </p:grpSp>
        <p:sp>
          <p:nvSpPr>
            <p:cNvPr id="33" name="Прямоугольник 32"/>
            <p:cNvSpPr/>
            <p:nvPr/>
          </p:nvSpPr>
          <p:spPr>
            <a:xfrm>
              <a:off x="1621578" y="3562482"/>
              <a:ext cx="19423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цикл </a:t>
              </a:r>
              <a:r>
                <a:rPr lang="ru-RU" b="1" dirty="0" err="1" smtClean="0">
                  <a:solidFill>
                    <a:srgbClr val="002060"/>
                  </a:solidFill>
                </a:rPr>
                <a:t>Нуклотрона</a:t>
              </a:r>
              <a:endParaRPr lang="ru-RU" dirty="0"/>
            </a:p>
          </p:txBody>
        </p:sp>
      </p:grpSp>
      <p:sp>
        <p:nvSpPr>
          <p:cNvPr id="37" name="Заголовок 1"/>
          <p:cNvSpPr txBox="1">
            <a:spLocks/>
          </p:cNvSpPr>
          <p:nvPr/>
        </p:nvSpPr>
        <p:spPr>
          <a:xfrm>
            <a:off x="4486508" y="908720"/>
            <a:ext cx="4563011" cy="5343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/>
              <a:t>Накопитель энергии для источников питания Бустера </a:t>
            </a:r>
            <a:r>
              <a:rPr lang="en-US" sz="1800" b="1" dirty="0" smtClean="0"/>
              <a:t>NICA</a:t>
            </a:r>
            <a:r>
              <a:rPr lang="ru-RU" sz="1800" b="1" dirty="0" smtClean="0"/>
              <a:t> и  </a:t>
            </a:r>
            <a:r>
              <a:rPr lang="ru-RU" sz="1800" b="1" dirty="0" err="1" smtClean="0"/>
              <a:t>Нуклотрона</a:t>
            </a:r>
            <a:r>
              <a:rPr lang="en-US" sz="1800" b="1" dirty="0" smtClean="0"/>
              <a:t>  </a:t>
            </a:r>
            <a:endParaRPr lang="ru-RU" sz="1800" b="1" dirty="0" smtClean="0"/>
          </a:p>
          <a:p>
            <a:endParaRPr lang="ru-RU" sz="1400" b="1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7387766" y="3450313"/>
            <a:ext cx="1661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W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нуклотрона</a:t>
            </a:r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2,16МДж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716016" y="3452884"/>
            <a:ext cx="1296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W</a:t>
            </a:r>
            <a:r>
              <a:rPr lang="ru-RU" b="1" dirty="0" smtClean="0">
                <a:solidFill>
                  <a:srgbClr val="C00000"/>
                </a:solidFill>
              </a:rPr>
              <a:t> бустера</a:t>
            </a:r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1,55МДж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177" y="4272437"/>
            <a:ext cx="1029868" cy="2385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2" name="Прямоугольник 41"/>
          <p:cNvSpPr/>
          <p:nvPr/>
        </p:nvSpPr>
        <p:spPr>
          <a:xfrm>
            <a:off x="4572001" y="4263964"/>
            <a:ext cx="4114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Накопитель                           энергии</a:t>
            </a:r>
            <a:endParaRPr lang="ru-RU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4757153" y="4719920"/>
            <a:ext cx="1511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Конденсаторного типа</a:t>
            </a:r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387766" y="4725144"/>
            <a:ext cx="151102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Сверхпроводящий магнит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572001" y="1801943"/>
            <a:ext cx="4477520" cy="1525530"/>
            <a:chOff x="4572001" y="1801943"/>
            <a:chExt cx="4477520" cy="1525530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4572001" y="1801943"/>
              <a:ext cx="4477520" cy="1525530"/>
              <a:chOff x="4572001" y="1801943"/>
              <a:chExt cx="4477520" cy="1525530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1" y="1804717"/>
                <a:ext cx="1872208" cy="152275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0007" y="1801943"/>
                <a:ext cx="2159514" cy="152553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3" name="Прямоугольник 2"/>
            <p:cNvSpPr/>
            <p:nvPr/>
          </p:nvSpPr>
          <p:spPr>
            <a:xfrm>
              <a:off x="6948263" y="1933709"/>
              <a:ext cx="349781" cy="1279267"/>
            </a:xfrm>
            <a:prstGeom prst="rect">
              <a:avLst/>
            </a:prstGeom>
            <a:solidFill>
              <a:srgbClr val="FFFF00">
                <a:alpha val="4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8633423" y="653521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6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Рисунок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6020354"/>
              </p:ext>
            </p:extLst>
          </p:nvPr>
        </p:nvGraphicFramePr>
        <p:xfrm>
          <a:off x="1433077" y="1097280"/>
          <a:ext cx="6264697" cy="533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6165"/>
                <a:gridCol w="1034266"/>
                <a:gridCol w="1034266"/>
              </a:tblGrid>
              <a:tr h="20309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Characteristic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Collider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0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Dipole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Lens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</a:tr>
              <a:tr h="203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Number of magnets in the ring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86 (</a:t>
                      </a:r>
                      <a:r>
                        <a:rPr lang="en-US" sz="1400">
                          <a:effectLst/>
                        </a:rPr>
                        <a:t>+</a:t>
                      </a:r>
                      <a:r>
                        <a:rPr lang="ru-RU" sz="1400">
                          <a:effectLst/>
                        </a:rPr>
                        <a:t>12</a:t>
                      </a:r>
                      <a:r>
                        <a:rPr lang="en-US" sz="1400">
                          <a:effectLst/>
                        </a:rPr>
                        <a:t>*</a:t>
                      </a:r>
                      <a:r>
                        <a:rPr lang="ru-RU" sz="1400">
                          <a:effectLst/>
                        </a:rPr>
                        <a:t>)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</a:tr>
              <a:tr h="4061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Maximum magnetic induction, T </a:t>
                      </a:r>
                      <a:endParaRPr lang="ru-RU" sz="14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(field gradient), T/m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r>
                        <a:rPr lang="en-GB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8</a:t>
                      </a:r>
                      <a:endParaRPr lang="ru-RU" sz="1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ru-RU" sz="1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</a:tr>
              <a:tr h="4061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Minimum magnetic induction, T </a:t>
                      </a:r>
                      <a:endParaRPr lang="ru-RU" sz="14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(field gradient), T/m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0,57</a:t>
                      </a:r>
                      <a:endParaRPr lang="ru-RU" sz="1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</a:t>
                      </a:r>
                      <a:endParaRPr lang="ru-RU" sz="1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7,2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</a:tr>
              <a:tr h="203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Effective magnetic length, m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1,94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0,</a:t>
                      </a:r>
                      <a:r>
                        <a:rPr lang="ru-RU" sz="1400">
                          <a:effectLst/>
                        </a:rPr>
                        <a:t>46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</a:tr>
              <a:tr h="4061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Ramp rate </a:t>
                      </a:r>
                      <a:r>
                        <a:rPr lang="en-GB" sz="1400" baseline="30000">
                          <a:effectLst/>
                        </a:rPr>
                        <a:t>dB</a:t>
                      </a:r>
                      <a:r>
                        <a:rPr lang="en-GB" sz="1400">
                          <a:effectLst/>
                        </a:rPr>
                        <a:t>/</a:t>
                      </a:r>
                      <a:r>
                        <a:rPr lang="en-GB" sz="1400" baseline="-25000">
                          <a:effectLst/>
                        </a:rPr>
                        <a:t>dt</a:t>
                      </a:r>
                      <a:r>
                        <a:rPr lang="en-GB" sz="1400">
                          <a:effectLst/>
                        </a:rPr>
                        <a:t>, T/s</a:t>
                      </a:r>
                      <a:endParaRPr lang="ru-RU" sz="14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                 </a:t>
                      </a:r>
                      <a:r>
                        <a:rPr lang="en-GB" sz="1400" baseline="30000">
                          <a:effectLst/>
                        </a:rPr>
                        <a:t>dG</a:t>
                      </a:r>
                      <a:r>
                        <a:rPr lang="en-GB" sz="1400">
                          <a:effectLst/>
                        </a:rPr>
                        <a:t>/</a:t>
                      </a:r>
                      <a:r>
                        <a:rPr lang="en-GB" sz="1400" baseline="-25000">
                          <a:effectLst/>
                        </a:rPr>
                        <a:t>dt</a:t>
                      </a:r>
                      <a:r>
                        <a:rPr lang="en-GB" sz="1400">
                          <a:effectLst/>
                        </a:rPr>
                        <a:t>, T/(m·s)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≤ 0,5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ru-RU" sz="1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</a:tr>
              <a:tr h="203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Field error ∆ B/ B  (∆ G/ G</a:t>
                      </a:r>
                      <a:r>
                        <a:rPr lang="en-GB" sz="1400" baseline="-25000">
                          <a:effectLst/>
                        </a:rPr>
                        <a:t> </a:t>
                      </a:r>
                      <a:r>
                        <a:rPr lang="en-GB" sz="1400">
                          <a:effectLst/>
                        </a:rPr>
                        <a:t>) at R= 30 mm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≤ 2</a:t>
                      </a:r>
                      <a:r>
                        <a:rPr lang="en-GB" sz="1400">
                          <a:effectLst/>
                          <a:sym typeface="Symbol"/>
                        </a:rPr>
                        <a:t></a:t>
                      </a:r>
                      <a:r>
                        <a:rPr lang="en-GB" sz="1400">
                          <a:effectLst/>
                        </a:rPr>
                        <a:t>10</a:t>
                      </a:r>
                      <a:r>
                        <a:rPr lang="en-GB" sz="1400" baseline="30000">
                          <a:effectLst/>
                        </a:rPr>
                        <a:t>-4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Beam pipe aperture (horizontal/vertical), mm/mm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120/70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120/70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</a:tr>
              <a:tr h="203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Pole radius, mm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47</a:t>
                      </a:r>
                      <a:r>
                        <a:rPr lang="en-GB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</a:tr>
              <a:tr h="203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Bending angle, deg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4,5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</a:tr>
              <a:tr h="203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Radius of curvature, m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-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</a:tr>
              <a:tr h="203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Yoke width, m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0,</a:t>
                      </a:r>
                      <a:r>
                        <a:rPr lang="en-US" sz="1400">
                          <a:effectLst/>
                        </a:rPr>
                        <a:t>30</a:t>
                      </a:r>
                      <a:r>
                        <a:rPr lang="en-GB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0,2</a:t>
                      </a:r>
                      <a:r>
                        <a:rPr lang="en-US" sz="1400">
                          <a:effectLst/>
                        </a:rPr>
                        <a:t>58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</a:tr>
              <a:tr h="203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Yoke height, m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0,5</a:t>
                      </a:r>
                      <a:r>
                        <a:rPr lang="en-US" sz="1400">
                          <a:effectLst/>
                        </a:rPr>
                        <a:t>5</a:t>
                      </a:r>
                      <a:r>
                        <a:rPr lang="en-GB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0,5</a:t>
                      </a:r>
                      <a:r>
                        <a:rPr lang="en-US" sz="1400">
                          <a:effectLst/>
                        </a:rPr>
                        <a:t>48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</a:tr>
              <a:tr h="203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Distance between the beams, m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0,32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Overall weight , kg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r>
                        <a:rPr lang="en-GB" sz="1400">
                          <a:effectLst/>
                        </a:rPr>
                        <a:t>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</a:t>
                      </a:r>
                      <a:r>
                        <a:rPr lang="en-GB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</a:tr>
              <a:tr h="203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Current at maximum field (field gradient)</a:t>
                      </a:r>
                      <a:r>
                        <a:rPr lang="en-US" sz="1400">
                          <a:effectLst/>
                        </a:rPr>
                        <a:t>, kA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10,4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Number of turns in the winding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</a:tr>
              <a:tr h="203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Inductance , µH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45</a:t>
                      </a:r>
                      <a:r>
                        <a:rPr lang="en-GB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</a:tr>
              <a:tr h="203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Vacuum shell outer diameter , mm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812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H</a:t>
                      </a:r>
                      <a:r>
                        <a:rPr lang="en-GB" sz="1400" spc="-30" dirty="0">
                          <a:effectLst/>
                        </a:rPr>
                        <a:t>elium pressure drop in the  cooling channel, </a:t>
                      </a:r>
                      <a:r>
                        <a:rPr lang="en-GB" sz="1400" spc="-30" dirty="0" err="1">
                          <a:effectLst/>
                        </a:rPr>
                        <a:t>kPa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≤ 27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Maximal temperature of helium in the winding, K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4,65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785" marR="627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682910" y="694356"/>
            <a:ext cx="576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Основные параметры магнитной системы</a:t>
            </a:r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2803412" y="3072093"/>
            <a:ext cx="6089067" cy="2981585"/>
            <a:chOff x="2627783" y="2857874"/>
            <a:chExt cx="6089067" cy="298158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83" y="2857874"/>
              <a:ext cx="6089067" cy="29815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4360367" y="4059743"/>
              <a:ext cx="2052228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Принципиальная </a:t>
              </a:r>
            </a:p>
            <a:p>
              <a:pPr algn="ctr"/>
              <a:r>
                <a:rPr lang="ru-RU" dirty="0" smtClean="0"/>
                <a:t>схема</a:t>
              </a:r>
              <a:endParaRPr lang="ru-RU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67544" y="694356"/>
            <a:ext cx="5724128" cy="2285427"/>
            <a:chOff x="422835" y="980728"/>
            <a:chExt cx="5724128" cy="228542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35" y="980728"/>
              <a:ext cx="5724128" cy="22854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1187623" y="1048038"/>
              <a:ext cx="4401531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Цикл магнитного поля </a:t>
              </a:r>
              <a:r>
                <a:rPr lang="ru-RU" dirty="0" err="1" smtClean="0"/>
                <a:t>коллайдера</a:t>
              </a:r>
              <a:endParaRPr lang="ru-RU" dirty="0"/>
            </a:p>
          </p:txBody>
        </p:sp>
      </p:grp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>
          <a:xfrm>
            <a:off x="8762926" y="6525345"/>
            <a:ext cx="381073" cy="300608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907704" y="4009"/>
            <a:ext cx="5256584" cy="4900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Система питания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коллайдера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30242" y="695808"/>
            <a:ext cx="8745721" cy="5649733"/>
            <a:chOff x="272797" y="667201"/>
            <a:chExt cx="8745721" cy="5649733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083" y="681093"/>
              <a:ext cx="8652435" cy="56358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272797" y="667201"/>
              <a:ext cx="3354923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Принципиально монтажная схема</a:t>
              </a:r>
              <a:endParaRPr lang="ru-RU" dirty="0"/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251520" y="476672"/>
            <a:ext cx="8712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210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1764</Words>
  <Application>Microsoft Office PowerPoint</Application>
  <PresentationFormat>Экран (4:3)</PresentationFormat>
  <Paragraphs>419</Paragraphs>
  <Slides>25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Тема Office</vt:lpstr>
      <vt:lpstr>4_Специальное оформление</vt:lpstr>
      <vt:lpstr>3_Специальное оформление</vt:lpstr>
      <vt:lpstr>2_Специальное оформление</vt:lpstr>
      <vt:lpstr>1_Специальное оформление</vt:lpstr>
      <vt:lpstr>Специальное оформление</vt:lpstr>
      <vt:lpstr>Системы электроснабжения базовых установок NICA</vt:lpstr>
      <vt:lpstr>Базовые установки NICA</vt:lpstr>
      <vt:lpstr>Специфика систем электропитания сверхпроводящих структурных магнитов синхротронов и коллайдера:</vt:lpstr>
      <vt:lpstr>Система питания Нуклотрона </vt:lpstr>
      <vt:lpstr>Презентация PowerPoint</vt:lpstr>
      <vt:lpstr>Презентация PowerPoint</vt:lpstr>
      <vt:lpstr>Презентация PowerPoint</vt:lpstr>
      <vt:lpstr>Развитие систем питания Бустера NICA и Нуклотрона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Shurygin</dc:creator>
  <cp:lastModifiedBy>Viktor</cp:lastModifiedBy>
  <cp:revision>418</cp:revision>
  <dcterms:created xsi:type="dcterms:W3CDTF">2016-03-09T06:12:25Z</dcterms:created>
  <dcterms:modified xsi:type="dcterms:W3CDTF">2018-09-14T06:44:04Z</dcterms:modified>
</cp:coreProperties>
</file>