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772" r:id="rId2"/>
    <p:sldMasterId id="2147483784" r:id="rId3"/>
    <p:sldMasterId id="2147483790" r:id="rId4"/>
  </p:sldMasterIdLst>
  <p:notesMasterIdLst>
    <p:notesMasterId r:id="rId40"/>
  </p:notesMasterIdLst>
  <p:handoutMasterIdLst>
    <p:handoutMasterId r:id="rId41"/>
  </p:handoutMasterIdLst>
  <p:sldIdLst>
    <p:sldId id="505" r:id="rId5"/>
    <p:sldId id="488" r:id="rId6"/>
    <p:sldId id="501" r:id="rId7"/>
    <p:sldId id="530" r:id="rId8"/>
    <p:sldId id="580" r:id="rId9"/>
    <p:sldId id="602" r:id="rId10"/>
    <p:sldId id="581" r:id="rId11"/>
    <p:sldId id="582" r:id="rId12"/>
    <p:sldId id="583" r:id="rId13"/>
    <p:sldId id="584" r:id="rId14"/>
    <p:sldId id="594" r:id="rId15"/>
    <p:sldId id="595" r:id="rId16"/>
    <p:sldId id="611" r:id="rId17"/>
    <p:sldId id="612" r:id="rId18"/>
    <p:sldId id="613" r:id="rId19"/>
    <p:sldId id="614" r:id="rId20"/>
    <p:sldId id="615" r:id="rId21"/>
    <p:sldId id="609" r:id="rId22"/>
    <p:sldId id="607" r:id="rId23"/>
    <p:sldId id="603" r:id="rId24"/>
    <p:sldId id="604" r:id="rId25"/>
    <p:sldId id="605" r:id="rId26"/>
    <p:sldId id="606" r:id="rId27"/>
    <p:sldId id="608" r:id="rId28"/>
    <p:sldId id="587" r:id="rId29"/>
    <p:sldId id="588" r:id="rId30"/>
    <p:sldId id="589" r:id="rId31"/>
    <p:sldId id="590" r:id="rId32"/>
    <p:sldId id="596" r:id="rId33"/>
    <p:sldId id="597" r:id="rId34"/>
    <p:sldId id="598" r:id="rId35"/>
    <p:sldId id="599" r:id="rId36"/>
    <p:sldId id="591" r:id="rId37"/>
    <p:sldId id="592" r:id="rId38"/>
    <p:sldId id="570" r:id="rId3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FD"/>
    <a:srgbClr val="0078B4"/>
    <a:srgbClr val="0043C8"/>
    <a:srgbClr val="064B6A"/>
    <a:srgbClr val="990000"/>
    <a:srgbClr val="CCCC00"/>
    <a:srgbClr val="FFFFCC"/>
    <a:srgbClr val="FFFFFF"/>
    <a:srgbClr val="00FF00"/>
    <a:srgbClr val="D7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994" autoAdjust="0"/>
  </p:normalViewPr>
  <p:slideViewPr>
    <p:cSldViewPr snapToGrid="0" showGuides="1">
      <p:cViewPr varScale="1">
        <p:scale>
          <a:sx n="75" d="100"/>
          <a:sy n="75" d="100"/>
        </p:scale>
        <p:origin x="168" y="72"/>
      </p:cViewPr>
      <p:guideLst>
        <p:guide orient="horz" pos="30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No</a:t>
            </a:r>
            <a:r>
              <a:rPr lang="en-US" baseline="0" dirty="0" smtClean="0"/>
              <a:t> acceleration in RFQ</a:t>
            </a:r>
            <a:endParaRPr lang="en-US" dirty="0"/>
          </a:p>
        </c:rich>
      </c:tx>
      <c:layout>
        <c:manualLayout>
          <c:xMode val="edge"/>
          <c:yMode val="edge"/>
          <c:x val="0.37711075597216986"/>
          <c:y val="2.652945968966411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6728066800017106E-2"/>
          <c:y val="2.3462534663904445E-2"/>
          <c:w val="0.83737634713274456"/>
          <c:h val="0.8815024855172009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'28 июля без ВЧ'!$B$22:$D$22</c:f>
              <c:strCache>
                <c:ptCount val="1"/>
                <c:pt idx="0">
                  <c:v>ИТ=51 кВ углеродная мишень</c:v>
                </c:pt>
              </c:strCache>
            </c:strRef>
          </c:tx>
          <c:marker>
            <c:symbol val="none"/>
          </c:marker>
          <c:dLbls>
            <c:dLbl>
              <c:idx val="64"/>
              <c:layout>
                <c:manualLayout>
                  <c:x val="-2.3847656949649236E-2"/>
                  <c:y val="-3.112399275897452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10.25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38-4D6A-A01C-F0A9B6B8FC7A}"/>
                </c:ext>
              </c:extLst>
            </c:dLbl>
            <c:dLbl>
              <c:idx val="85"/>
              <c:layout>
                <c:manualLayout>
                  <c:x val="-1.4675481199784148E-2"/>
                  <c:y val="-3.112399275897445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11.90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38-4D6A-A01C-F0A9B6B8FC7A}"/>
                </c:ext>
              </c:extLst>
            </c:dLbl>
            <c:dLbl>
              <c:idx val="114"/>
              <c:layout>
                <c:manualLayout>
                  <c:x val="3.6688702999460397E-3"/>
                  <c:y val="1.729110708831918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14.70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38-4D6A-A01C-F0A9B6B8FC7A}"/>
                </c:ext>
              </c:extLst>
            </c:dLbl>
            <c:dLbl>
              <c:idx val="176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20,9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38-4D6A-A01C-F0A9B6B8FC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'28 июля без ВЧ'!$A$24:$A$277</c:f>
              <c:numCache>
                <c:formatCode>0.00</c:formatCode>
                <c:ptCount val="25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5.0999999999999996</c:v>
                </c:pt>
                <c:pt idx="7">
                  <c:v>5.2</c:v>
                </c:pt>
                <c:pt idx="8">
                  <c:v>5.3</c:v>
                </c:pt>
                <c:pt idx="9">
                  <c:v>5.4</c:v>
                </c:pt>
                <c:pt idx="10">
                  <c:v>5.5</c:v>
                </c:pt>
                <c:pt idx="11">
                  <c:v>5.6</c:v>
                </c:pt>
                <c:pt idx="12">
                  <c:v>5.7</c:v>
                </c:pt>
                <c:pt idx="13">
                  <c:v>5.8</c:v>
                </c:pt>
                <c:pt idx="14">
                  <c:v>5.9</c:v>
                </c:pt>
                <c:pt idx="15">
                  <c:v>6</c:v>
                </c:pt>
                <c:pt idx="16">
                  <c:v>6.1</c:v>
                </c:pt>
                <c:pt idx="17">
                  <c:v>6.2</c:v>
                </c:pt>
                <c:pt idx="18">
                  <c:v>6.3</c:v>
                </c:pt>
                <c:pt idx="19">
                  <c:v>6.4</c:v>
                </c:pt>
                <c:pt idx="20">
                  <c:v>6.4999999999999902</c:v>
                </c:pt>
                <c:pt idx="21">
                  <c:v>6.5999999999999899</c:v>
                </c:pt>
                <c:pt idx="22">
                  <c:v>6.6999999999999895</c:v>
                </c:pt>
                <c:pt idx="23">
                  <c:v>6.7999999999999901</c:v>
                </c:pt>
                <c:pt idx="24">
                  <c:v>6.8999999999999897</c:v>
                </c:pt>
                <c:pt idx="25">
                  <c:v>6.9999999999999902</c:v>
                </c:pt>
                <c:pt idx="26">
                  <c:v>7.0999999999999899</c:v>
                </c:pt>
                <c:pt idx="27">
                  <c:v>7.1999999999999895</c:v>
                </c:pt>
                <c:pt idx="28">
                  <c:v>7.2999999999999901</c:v>
                </c:pt>
                <c:pt idx="29">
                  <c:v>7.35</c:v>
                </c:pt>
                <c:pt idx="30">
                  <c:v>7.3999999999999897</c:v>
                </c:pt>
                <c:pt idx="31">
                  <c:v>7.45</c:v>
                </c:pt>
                <c:pt idx="32">
                  <c:v>7.4999999999999902</c:v>
                </c:pt>
                <c:pt idx="33">
                  <c:v>7.5999999999999899</c:v>
                </c:pt>
                <c:pt idx="34">
                  <c:v>7.6999999999999895</c:v>
                </c:pt>
                <c:pt idx="35">
                  <c:v>7.7999999999999901</c:v>
                </c:pt>
                <c:pt idx="36">
                  <c:v>7.8999999999999897</c:v>
                </c:pt>
                <c:pt idx="37">
                  <c:v>7.9999999999999902</c:v>
                </c:pt>
                <c:pt idx="38">
                  <c:v>8.0999999999999961</c:v>
                </c:pt>
                <c:pt idx="39">
                  <c:v>8.1999999999999957</c:v>
                </c:pt>
                <c:pt idx="40">
                  <c:v>8.25</c:v>
                </c:pt>
                <c:pt idx="41">
                  <c:v>8.27</c:v>
                </c:pt>
                <c:pt idx="42">
                  <c:v>8.2999999999999954</c:v>
                </c:pt>
                <c:pt idx="43">
                  <c:v>8.350000000000005</c:v>
                </c:pt>
                <c:pt idx="44">
                  <c:v>8.3700000000000028</c:v>
                </c:pt>
                <c:pt idx="45">
                  <c:v>8.3999999999999986</c:v>
                </c:pt>
                <c:pt idx="46">
                  <c:v>8.4999999999999964</c:v>
                </c:pt>
                <c:pt idx="47">
                  <c:v>8.5999999999999961</c:v>
                </c:pt>
                <c:pt idx="48">
                  <c:v>8.6999999999999957</c:v>
                </c:pt>
                <c:pt idx="49">
                  <c:v>8.7999999999999954</c:v>
                </c:pt>
                <c:pt idx="50">
                  <c:v>8.8999999999999986</c:v>
                </c:pt>
                <c:pt idx="51">
                  <c:v>8.9999999999999964</c:v>
                </c:pt>
                <c:pt idx="52">
                  <c:v>9.0999999999999961</c:v>
                </c:pt>
                <c:pt idx="53">
                  <c:v>9.1999999999999957</c:v>
                </c:pt>
                <c:pt idx="54">
                  <c:v>9.2999999999999794</c:v>
                </c:pt>
                <c:pt idx="55">
                  <c:v>9.3999999999999861</c:v>
                </c:pt>
                <c:pt idx="56">
                  <c:v>9.4999999999999858</c:v>
                </c:pt>
                <c:pt idx="57">
                  <c:v>9.5999999999999872</c:v>
                </c:pt>
                <c:pt idx="58">
                  <c:v>9.6999999999999797</c:v>
                </c:pt>
                <c:pt idx="59">
                  <c:v>9.7999999999999794</c:v>
                </c:pt>
                <c:pt idx="60">
                  <c:v>9.8999999999999861</c:v>
                </c:pt>
                <c:pt idx="61">
                  <c:v>9.9999999999999858</c:v>
                </c:pt>
                <c:pt idx="62">
                  <c:v>10.1</c:v>
                </c:pt>
                <c:pt idx="63">
                  <c:v>10.200000000000001</c:v>
                </c:pt>
                <c:pt idx="64">
                  <c:v>10.25</c:v>
                </c:pt>
                <c:pt idx="65">
                  <c:v>10.3</c:v>
                </c:pt>
                <c:pt idx="66">
                  <c:v>10.350000000000005</c:v>
                </c:pt>
                <c:pt idx="67">
                  <c:v>10.4</c:v>
                </c:pt>
                <c:pt idx="68">
                  <c:v>10.5</c:v>
                </c:pt>
                <c:pt idx="69">
                  <c:v>10.6</c:v>
                </c:pt>
                <c:pt idx="70">
                  <c:v>10.7</c:v>
                </c:pt>
                <c:pt idx="71">
                  <c:v>10.75</c:v>
                </c:pt>
                <c:pt idx="72">
                  <c:v>10.8</c:v>
                </c:pt>
                <c:pt idx="73">
                  <c:v>10.850000000000005</c:v>
                </c:pt>
                <c:pt idx="74">
                  <c:v>10.9</c:v>
                </c:pt>
                <c:pt idx="75">
                  <c:v>11</c:v>
                </c:pt>
                <c:pt idx="76">
                  <c:v>11.1</c:v>
                </c:pt>
                <c:pt idx="77">
                  <c:v>11.2</c:v>
                </c:pt>
                <c:pt idx="78">
                  <c:v>11.3</c:v>
                </c:pt>
                <c:pt idx="79">
                  <c:v>11.4</c:v>
                </c:pt>
                <c:pt idx="80">
                  <c:v>11.5</c:v>
                </c:pt>
                <c:pt idx="81">
                  <c:v>11.6</c:v>
                </c:pt>
                <c:pt idx="82">
                  <c:v>11.7</c:v>
                </c:pt>
                <c:pt idx="83">
                  <c:v>11.8</c:v>
                </c:pt>
                <c:pt idx="84">
                  <c:v>11.850000000000005</c:v>
                </c:pt>
                <c:pt idx="85">
                  <c:v>11.9</c:v>
                </c:pt>
                <c:pt idx="86">
                  <c:v>11.950000000000005</c:v>
                </c:pt>
                <c:pt idx="87">
                  <c:v>12</c:v>
                </c:pt>
                <c:pt idx="88">
                  <c:v>12.1</c:v>
                </c:pt>
                <c:pt idx="89">
                  <c:v>12.2</c:v>
                </c:pt>
                <c:pt idx="90">
                  <c:v>12.3</c:v>
                </c:pt>
                <c:pt idx="91">
                  <c:v>12.4</c:v>
                </c:pt>
                <c:pt idx="92">
                  <c:v>12.5</c:v>
                </c:pt>
                <c:pt idx="93">
                  <c:v>12.6</c:v>
                </c:pt>
                <c:pt idx="94">
                  <c:v>12.7</c:v>
                </c:pt>
                <c:pt idx="95">
                  <c:v>12.8</c:v>
                </c:pt>
                <c:pt idx="96">
                  <c:v>12.9</c:v>
                </c:pt>
                <c:pt idx="97">
                  <c:v>13</c:v>
                </c:pt>
                <c:pt idx="98">
                  <c:v>13.1</c:v>
                </c:pt>
                <c:pt idx="99">
                  <c:v>13.2</c:v>
                </c:pt>
                <c:pt idx="100">
                  <c:v>13.3</c:v>
                </c:pt>
                <c:pt idx="101">
                  <c:v>13.4</c:v>
                </c:pt>
                <c:pt idx="102">
                  <c:v>13.5</c:v>
                </c:pt>
                <c:pt idx="103">
                  <c:v>13.6</c:v>
                </c:pt>
                <c:pt idx="104">
                  <c:v>13.7</c:v>
                </c:pt>
                <c:pt idx="105">
                  <c:v>13.8</c:v>
                </c:pt>
                <c:pt idx="106">
                  <c:v>13.9</c:v>
                </c:pt>
                <c:pt idx="107">
                  <c:v>14</c:v>
                </c:pt>
                <c:pt idx="108">
                  <c:v>14.1</c:v>
                </c:pt>
                <c:pt idx="109">
                  <c:v>14.2</c:v>
                </c:pt>
                <c:pt idx="110">
                  <c:v>14.3</c:v>
                </c:pt>
                <c:pt idx="111">
                  <c:v>14.4</c:v>
                </c:pt>
                <c:pt idx="112">
                  <c:v>14.5</c:v>
                </c:pt>
                <c:pt idx="113">
                  <c:v>14.6</c:v>
                </c:pt>
                <c:pt idx="114">
                  <c:v>14.7</c:v>
                </c:pt>
                <c:pt idx="115">
                  <c:v>14.8</c:v>
                </c:pt>
                <c:pt idx="116">
                  <c:v>14.9</c:v>
                </c:pt>
                <c:pt idx="117">
                  <c:v>15</c:v>
                </c:pt>
                <c:pt idx="118">
                  <c:v>15.1</c:v>
                </c:pt>
                <c:pt idx="119">
                  <c:v>15.2</c:v>
                </c:pt>
                <c:pt idx="120">
                  <c:v>15.3</c:v>
                </c:pt>
                <c:pt idx="121">
                  <c:v>15.4</c:v>
                </c:pt>
                <c:pt idx="122">
                  <c:v>15.5</c:v>
                </c:pt>
                <c:pt idx="123">
                  <c:v>15.6</c:v>
                </c:pt>
                <c:pt idx="124">
                  <c:v>15.7</c:v>
                </c:pt>
                <c:pt idx="125">
                  <c:v>15.8</c:v>
                </c:pt>
                <c:pt idx="126">
                  <c:v>15.9</c:v>
                </c:pt>
                <c:pt idx="127">
                  <c:v>16</c:v>
                </c:pt>
                <c:pt idx="128">
                  <c:v>16.100000000000001</c:v>
                </c:pt>
                <c:pt idx="129">
                  <c:v>16.2</c:v>
                </c:pt>
                <c:pt idx="130">
                  <c:v>16.3</c:v>
                </c:pt>
                <c:pt idx="131">
                  <c:v>16.399999999999999</c:v>
                </c:pt>
                <c:pt idx="132">
                  <c:v>16.5</c:v>
                </c:pt>
                <c:pt idx="133">
                  <c:v>16.600000000000001</c:v>
                </c:pt>
                <c:pt idx="134">
                  <c:v>16.7</c:v>
                </c:pt>
                <c:pt idx="135">
                  <c:v>16.8</c:v>
                </c:pt>
                <c:pt idx="136">
                  <c:v>16.899999999999999</c:v>
                </c:pt>
                <c:pt idx="137">
                  <c:v>17</c:v>
                </c:pt>
                <c:pt idx="138">
                  <c:v>17.100000000000001</c:v>
                </c:pt>
                <c:pt idx="139">
                  <c:v>17.2</c:v>
                </c:pt>
                <c:pt idx="140">
                  <c:v>17.3</c:v>
                </c:pt>
                <c:pt idx="141">
                  <c:v>17.399999999999999</c:v>
                </c:pt>
                <c:pt idx="142">
                  <c:v>17.5</c:v>
                </c:pt>
                <c:pt idx="143">
                  <c:v>17.600000000000001</c:v>
                </c:pt>
                <c:pt idx="144">
                  <c:v>17.7</c:v>
                </c:pt>
                <c:pt idx="145">
                  <c:v>17.8</c:v>
                </c:pt>
                <c:pt idx="146">
                  <c:v>17.899999999999999</c:v>
                </c:pt>
                <c:pt idx="147">
                  <c:v>18</c:v>
                </c:pt>
                <c:pt idx="148">
                  <c:v>18.100000000000001</c:v>
                </c:pt>
                <c:pt idx="149">
                  <c:v>18.2</c:v>
                </c:pt>
                <c:pt idx="150">
                  <c:v>18.3</c:v>
                </c:pt>
                <c:pt idx="151">
                  <c:v>18.399999999999999</c:v>
                </c:pt>
                <c:pt idx="152">
                  <c:v>18.5</c:v>
                </c:pt>
                <c:pt idx="153">
                  <c:v>18.600000000000001</c:v>
                </c:pt>
                <c:pt idx="154">
                  <c:v>18.7</c:v>
                </c:pt>
                <c:pt idx="155">
                  <c:v>18.8</c:v>
                </c:pt>
                <c:pt idx="156">
                  <c:v>18.899999999999999</c:v>
                </c:pt>
                <c:pt idx="157">
                  <c:v>19</c:v>
                </c:pt>
                <c:pt idx="158">
                  <c:v>19.099999999999888</c:v>
                </c:pt>
                <c:pt idx="159">
                  <c:v>19.1999999999999</c:v>
                </c:pt>
                <c:pt idx="160">
                  <c:v>19.299999999999891</c:v>
                </c:pt>
                <c:pt idx="161">
                  <c:v>19.399999999999899</c:v>
                </c:pt>
                <c:pt idx="162">
                  <c:v>19.49999999999989</c:v>
                </c:pt>
                <c:pt idx="163">
                  <c:v>19.599999999999888</c:v>
                </c:pt>
                <c:pt idx="164">
                  <c:v>19.6999999999999</c:v>
                </c:pt>
                <c:pt idx="165">
                  <c:v>19.799999999999891</c:v>
                </c:pt>
                <c:pt idx="166">
                  <c:v>19.899999999999899</c:v>
                </c:pt>
                <c:pt idx="167">
                  <c:v>19.99999999999989</c:v>
                </c:pt>
                <c:pt idx="168">
                  <c:v>20.099999999999888</c:v>
                </c:pt>
                <c:pt idx="169">
                  <c:v>20.1999999999999</c:v>
                </c:pt>
                <c:pt idx="170">
                  <c:v>20.299999999999891</c:v>
                </c:pt>
                <c:pt idx="171">
                  <c:v>20.399999999999899</c:v>
                </c:pt>
                <c:pt idx="172">
                  <c:v>20.49999999999989</c:v>
                </c:pt>
                <c:pt idx="173">
                  <c:v>20.599999999999888</c:v>
                </c:pt>
                <c:pt idx="174">
                  <c:v>20.6999999999999</c:v>
                </c:pt>
                <c:pt idx="175">
                  <c:v>20.799999999999891</c:v>
                </c:pt>
                <c:pt idx="176">
                  <c:v>20.899999999999899</c:v>
                </c:pt>
                <c:pt idx="177">
                  <c:v>20.99999999999989</c:v>
                </c:pt>
                <c:pt idx="178">
                  <c:v>21.099999999999888</c:v>
                </c:pt>
                <c:pt idx="179">
                  <c:v>21.1999999999999</c:v>
                </c:pt>
                <c:pt idx="180">
                  <c:v>21.299999999999891</c:v>
                </c:pt>
                <c:pt idx="181">
                  <c:v>21.399999999999899</c:v>
                </c:pt>
                <c:pt idx="182">
                  <c:v>21.49999999999989</c:v>
                </c:pt>
                <c:pt idx="183">
                  <c:v>21.599999999999888</c:v>
                </c:pt>
                <c:pt idx="184">
                  <c:v>21.6999999999999</c:v>
                </c:pt>
                <c:pt idx="185">
                  <c:v>21.799999999999891</c:v>
                </c:pt>
                <c:pt idx="186">
                  <c:v>21.899999999999899</c:v>
                </c:pt>
                <c:pt idx="187">
                  <c:v>21.99999999999989</c:v>
                </c:pt>
                <c:pt idx="188">
                  <c:v>22.099999999999888</c:v>
                </c:pt>
                <c:pt idx="189">
                  <c:v>22.1999999999999</c:v>
                </c:pt>
                <c:pt idx="190">
                  <c:v>22.299999999999891</c:v>
                </c:pt>
                <c:pt idx="191">
                  <c:v>22.399999999999899</c:v>
                </c:pt>
                <c:pt idx="192">
                  <c:v>22.49999999999989</c:v>
                </c:pt>
                <c:pt idx="193">
                  <c:v>22.599999999999888</c:v>
                </c:pt>
                <c:pt idx="194">
                  <c:v>22.6999999999999</c:v>
                </c:pt>
                <c:pt idx="195">
                  <c:v>22.799999999999891</c:v>
                </c:pt>
                <c:pt idx="196">
                  <c:v>22.899999999999899</c:v>
                </c:pt>
                <c:pt idx="197">
                  <c:v>22.99999999999989</c:v>
                </c:pt>
                <c:pt idx="198">
                  <c:v>23.099999999999888</c:v>
                </c:pt>
                <c:pt idx="199">
                  <c:v>23.1999999999999</c:v>
                </c:pt>
                <c:pt idx="200">
                  <c:v>23.299999999999891</c:v>
                </c:pt>
                <c:pt idx="201">
                  <c:v>23.399999999999899</c:v>
                </c:pt>
                <c:pt idx="202">
                  <c:v>23.49999999999989</c:v>
                </c:pt>
                <c:pt idx="203">
                  <c:v>23.599999999999888</c:v>
                </c:pt>
                <c:pt idx="204">
                  <c:v>23.6999999999999</c:v>
                </c:pt>
                <c:pt idx="205">
                  <c:v>23.799999999999891</c:v>
                </c:pt>
                <c:pt idx="206">
                  <c:v>23.899999999999899</c:v>
                </c:pt>
                <c:pt idx="207">
                  <c:v>23.99999999999989</c:v>
                </c:pt>
                <c:pt idx="208">
                  <c:v>24.099999999999888</c:v>
                </c:pt>
                <c:pt idx="209">
                  <c:v>24.1999999999999</c:v>
                </c:pt>
                <c:pt idx="210">
                  <c:v>24.299999999999891</c:v>
                </c:pt>
                <c:pt idx="211">
                  <c:v>24.399999999999899</c:v>
                </c:pt>
                <c:pt idx="212">
                  <c:v>24.49999999999989</c:v>
                </c:pt>
                <c:pt idx="213">
                  <c:v>24.599999999999888</c:v>
                </c:pt>
                <c:pt idx="214">
                  <c:v>24.6999999999999</c:v>
                </c:pt>
                <c:pt idx="215">
                  <c:v>24.799999999999891</c:v>
                </c:pt>
                <c:pt idx="216">
                  <c:v>24.899999999999899</c:v>
                </c:pt>
                <c:pt idx="217">
                  <c:v>24.99999999999989</c:v>
                </c:pt>
                <c:pt idx="218">
                  <c:v>25.099999999999888</c:v>
                </c:pt>
                <c:pt idx="219">
                  <c:v>25.1999999999999</c:v>
                </c:pt>
                <c:pt idx="220">
                  <c:v>25.299999999999891</c:v>
                </c:pt>
                <c:pt idx="221">
                  <c:v>25.399999999999899</c:v>
                </c:pt>
                <c:pt idx="222">
                  <c:v>25.5</c:v>
                </c:pt>
                <c:pt idx="223">
                  <c:v>25.599999999999888</c:v>
                </c:pt>
                <c:pt idx="224">
                  <c:v>25.6999999999999</c:v>
                </c:pt>
                <c:pt idx="225">
                  <c:v>25.8</c:v>
                </c:pt>
                <c:pt idx="226">
                  <c:v>25.9</c:v>
                </c:pt>
                <c:pt idx="227">
                  <c:v>26</c:v>
                </c:pt>
                <c:pt idx="228">
                  <c:v>26.1</c:v>
                </c:pt>
                <c:pt idx="229">
                  <c:v>26.2</c:v>
                </c:pt>
                <c:pt idx="230">
                  <c:v>26.3</c:v>
                </c:pt>
                <c:pt idx="231">
                  <c:v>26.4</c:v>
                </c:pt>
                <c:pt idx="232">
                  <c:v>26.5</c:v>
                </c:pt>
                <c:pt idx="233">
                  <c:v>26.6</c:v>
                </c:pt>
                <c:pt idx="234">
                  <c:v>26.7</c:v>
                </c:pt>
                <c:pt idx="235">
                  <c:v>26.8</c:v>
                </c:pt>
                <c:pt idx="236">
                  <c:v>26.9</c:v>
                </c:pt>
                <c:pt idx="237">
                  <c:v>27</c:v>
                </c:pt>
                <c:pt idx="238">
                  <c:v>27.1</c:v>
                </c:pt>
                <c:pt idx="239">
                  <c:v>27.2</c:v>
                </c:pt>
                <c:pt idx="240">
                  <c:v>27.3</c:v>
                </c:pt>
                <c:pt idx="241">
                  <c:v>27.4</c:v>
                </c:pt>
                <c:pt idx="242">
                  <c:v>27.5</c:v>
                </c:pt>
                <c:pt idx="243">
                  <c:v>27.6</c:v>
                </c:pt>
                <c:pt idx="244">
                  <c:v>27.7</c:v>
                </c:pt>
                <c:pt idx="245">
                  <c:v>27.8</c:v>
                </c:pt>
                <c:pt idx="246">
                  <c:v>27.9</c:v>
                </c:pt>
                <c:pt idx="247">
                  <c:v>28</c:v>
                </c:pt>
                <c:pt idx="248">
                  <c:v>28.1</c:v>
                </c:pt>
                <c:pt idx="249">
                  <c:v>28.2</c:v>
                </c:pt>
                <c:pt idx="250">
                  <c:v>28.3</c:v>
                </c:pt>
                <c:pt idx="251">
                  <c:v>28.4</c:v>
                </c:pt>
                <c:pt idx="252">
                  <c:v>28.5</c:v>
                </c:pt>
                <c:pt idx="253">
                  <c:v>28.6</c:v>
                </c:pt>
              </c:numCache>
            </c:numRef>
          </c:xVal>
          <c:yVal>
            <c:numRef>
              <c:f>'28 июля без ВЧ'!$E$24:$E$277</c:f>
              <c:numCache>
                <c:formatCode>General</c:formatCode>
                <c:ptCount val="2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15</c:v>
                </c:pt>
                <c:pt idx="64">
                  <c:v>22</c:v>
                </c:pt>
                <c:pt idx="65">
                  <c:v>13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7</c:v>
                </c:pt>
                <c:pt idx="84">
                  <c:v>82</c:v>
                </c:pt>
                <c:pt idx="85">
                  <c:v>129</c:v>
                </c:pt>
                <c:pt idx="86">
                  <c:v>95</c:v>
                </c:pt>
                <c:pt idx="87">
                  <c:v>16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70</c:v>
                </c:pt>
                <c:pt idx="114">
                  <c:v>260</c:v>
                </c:pt>
                <c:pt idx="115">
                  <c:v>50</c:v>
                </c:pt>
                <c:pt idx="116">
                  <c:v>5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5</c:v>
                </c:pt>
                <c:pt idx="170">
                  <c:v>7</c:v>
                </c:pt>
                <c:pt idx="171">
                  <c:v>8</c:v>
                </c:pt>
                <c:pt idx="172">
                  <c:v>8</c:v>
                </c:pt>
                <c:pt idx="173">
                  <c:v>11</c:v>
                </c:pt>
                <c:pt idx="174">
                  <c:v>19</c:v>
                </c:pt>
                <c:pt idx="175">
                  <c:v>60</c:v>
                </c:pt>
                <c:pt idx="176">
                  <c:v>160</c:v>
                </c:pt>
                <c:pt idx="177">
                  <c:v>125</c:v>
                </c:pt>
                <c:pt idx="178">
                  <c:v>55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9938-4D6A-A01C-F0A9B6B8F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686272"/>
        <c:axId val="38298368"/>
      </c:scatterChart>
      <c:valAx>
        <c:axId val="37686272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8298368"/>
        <c:crosses val="autoZero"/>
        <c:crossBetween val="midCat"/>
        <c:majorUnit val="2"/>
        <c:minorUnit val="1"/>
      </c:valAx>
      <c:valAx>
        <c:axId val="3829836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68627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Acceleration in RFQ</a:t>
            </a:r>
            <a:endParaRPr lang="ru-RU"/>
          </a:p>
        </c:rich>
      </c:tx>
      <c:layout>
        <c:manualLayout>
          <c:xMode val="edge"/>
          <c:yMode val="edge"/>
          <c:x val="0.35561937325683979"/>
          <c:y val="3.82882882882882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1385056366703581E-2"/>
          <c:y val="2.0267264714242863E-2"/>
          <c:w val="0.81574396658361625"/>
          <c:h val="0.93780101016784667"/>
        </c:manualLayout>
      </c:layout>
      <c:scatterChart>
        <c:scatterStyle val="smoothMarker"/>
        <c:varyColors val="0"/>
        <c:ser>
          <c:idx val="0"/>
          <c:order val="0"/>
          <c:tx>
            <c:v>C2+</c:v>
          </c:tx>
          <c:dLbls>
            <c:dLbl>
              <c:idx val="7"/>
              <c:layout>
                <c:manualLayout>
                  <c:x val="-5.8455114822546873E-2"/>
                  <c:y val="-4.504504504504504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C2+; 3042 G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2E1-4B9E-B0C7-F02F9F57A3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Лист1!$D$6:$D$22</c:f>
              <c:numCache>
                <c:formatCode>General</c:formatCode>
                <c:ptCount val="17"/>
                <c:pt idx="0">
                  <c:v>2929</c:v>
                </c:pt>
                <c:pt idx="1">
                  <c:v>2945.25</c:v>
                </c:pt>
                <c:pt idx="2">
                  <c:v>2961.5</c:v>
                </c:pt>
                <c:pt idx="3">
                  <c:v>2977.75</c:v>
                </c:pt>
                <c:pt idx="4">
                  <c:v>2994</c:v>
                </c:pt>
                <c:pt idx="5">
                  <c:v>3010.25</c:v>
                </c:pt>
                <c:pt idx="6">
                  <c:v>3026.5</c:v>
                </c:pt>
                <c:pt idx="7">
                  <c:v>3042.75</c:v>
                </c:pt>
                <c:pt idx="8">
                  <c:v>3059</c:v>
                </c:pt>
                <c:pt idx="9">
                  <c:v>3075.25</c:v>
                </c:pt>
                <c:pt idx="10">
                  <c:v>3091.5</c:v>
                </c:pt>
                <c:pt idx="11">
                  <c:v>3107.75</c:v>
                </c:pt>
                <c:pt idx="12">
                  <c:v>3124</c:v>
                </c:pt>
                <c:pt idx="13">
                  <c:v>3140.25</c:v>
                </c:pt>
                <c:pt idx="14">
                  <c:v>3156.5</c:v>
                </c:pt>
                <c:pt idx="15">
                  <c:v>3172.75</c:v>
                </c:pt>
                <c:pt idx="16">
                  <c:v>3189</c:v>
                </c:pt>
              </c:numCache>
            </c:numRef>
          </c:xVal>
          <c:yVal>
            <c:numRef>
              <c:f>Лист1!$E$6:$E$22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28.333333333333332</c:v>
                </c:pt>
                <c:pt idx="5">
                  <c:v>34.666666666666664</c:v>
                </c:pt>
                <c:pt idx="6">
                  <c:v>91.333333333333329</c:v>
                </c:pt>
                <c:pt idx="7">
                  <c:v>120.66666666666667</c:v>
                </c:pt>
                <c:pt idx="8">
                  <c:v>118</c:v>
                </c:pt>
                <c:pt idx="9">
                  <c:v>74.333333333333329</c:v>
                </c:pt>
                <c:pt idx="10">
                  <c:v>26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2E1-4B9E-B0C7-F02F9F57A398}"/>
            </c:ext>
          </c:extLst>
        </c:ser>
        <c:ser>
          <c:idx val="1"/>
          <c:order val="1"/>
          <c:tx>
            <c:v>C3+</c:v>
          </c:tx>
          <c:dLbls>
            <c:dLbl>
              <c:idx val="13"/>
              <c:layout>
                <c:manualLayout>
                  <c:x val="-6.1983353333442973E-2"/>
                  <c:y val="-3.8288288288288293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/>
                      <a:t>C3+, 2038 G</a:t>
                    </a:r>
                  </a:p>
                </c:rich>
              </c:tx>
              <c:spPr/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2E1-4B9E-B0C7-F02F9F57A3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Лист1!$J$6:$J$26</c:f>
              <c:numCache>
                <c:formatCode>General</c:formatCode>
                <c:ptCount val="21"/>
                <c:pt idx="0">
                  <c:v>1954</c:v>
                </c:pt>
                <c:pt idx="1">
                  <c:v>1960.5</c:v>
                </c:pt>
                <c:pt idx="2">
                  <c:v>1967</c:v>
                </c:pt>
                <c:pt idx="3">
                  <c:v>1973.5</c:v>
                </c:pt>
                <c:pt idx="4">
                  <c:v>1980</c:v>
                </c:pt>
                <c:pt idx="5">
                  <c:v>1986.5</c:v>
                </c:pt>
                <c:pt idx="6">
                  <c:v>1993</c:v>
                </c:pt>
                <c:pt idx="7">
                  <c:v>1999.5</c:v>
                </c:pt>
                <c:pt idx="8">
                  <c:v>2006</c:v>
                </c:pt>
                <c:pt idx="9">
                  <c:v>2012.5</c:v>
                </c:pt>
                <c:pt idx="10">
                  <c:v>2019</c:v>
                </c:pt>
                <c:pt idx="11">
                  <c:v>2025.5</c:v>
                </c:pt>
                <c:pt idx="12">
                  <c:v>2032</c:v>
                </c:pt>
                <c:pt idx="13">
                  <c:v>2038.5</c:v>
                </c:pt>
                <c:pt idx="14">
                  <c:v>2045</c:v>
                </c:pt>
                <c:pt idx="15">
                  <c:v>2051.5</c:v>
                </c:pt>
                <c:pt idx="16">
                  <c:v>2058</c:v>
                </c:pt>
                <c:pt idx="17">
                  <c:v>2064.5</c:v>
                </c:pt>
                <c:pt idx="18">
                  <c:v>2071</c:v>
                </c:pt>
                <c:pt idx="19">
                  <c:v>2077.5</c:v>
                </c:pt>
                <c:pt idx="20">
                  <c:v>2084</c:v>
                </c:pt>
              </c:numCache>
            </c:numRef>
          </c:xVal>
          <c:yVal>
            <c:numRef>
              <c:f>Лист1!$K$6:$K$26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</c:v>
                </c:pt>
                <c:pt idx="6">
                  <c:v>11</c:v>
                </c:pt>
                <c:pt idx="7">
                  <c:v>24</c:v>
                </c:pt>
                <c:pt idx="8">
                  <c:v>37</c:v>
                </c:pt>
                <c:pt idx="9">
                  <c:v>53</c:v>
                </c:pt>
                <c:pt idx="10">
                  <c:v>95</c:v>
                </c:pt>
                <c:pt idx="11">
                  <c:v>177</c:v>
                </c:pt>
                <c:pt idx="12">
                  <c:v>211</c:v>
                </c:pt>
                <c:pt idx="13">
                  <c:v>273</c:v>
                </c:pt>
                <c:pt idx="14">
                  <c:v>271</c:v>
                </c:pt>
                <c:pt idx="15">
                  <c:v>144</c:v>
                </c:pt>
                <c:pt idx="16">
                  <c:v>72</c:v>
                </c:pt>
                <c:pt idx="17">
                  <c:v>30</c:v>
                </c:pt>
                <c:pt idx="18">
                  <c:v>19</c:v>
                </c:pt>
                <c:pt idx="19">
                  <c:v>12</c:v>
                </c:pt>
                <c:pt idx="2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2E1-4B9E-B0C7-F02F9F57A398}"/>
            </c:ext>
          </c:extLst>
        </c:ser>
        <c:ser>
          <c:idx val="2"/>
          <c:order val="2"/>
          <c:tx>
            <c:v>C4+</c:v>
          </c:tx>
          <c:dLbls>
            <c:dLbl>
              <c:idx val="16"/>
              <c:layout>
                <c:manualLayout>
                  <c:x val="-6.1983353333442924E-2"/>
                  <c:y val="-4.279279279279271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/>
                      <a:t>C4+, 1525 G</a:t>
                    </a:r>
                  </a:p>
                </c:rich>
              </c:tx>
              <c:spPr/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2E1-4B9E-B0C7-F02F9F57A3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Лист1!$P$6:$P$26</c:f>
              <c:numCache>
                <c:formatCode>General</c:formatCode>
                <c:ptCount val="21"/>
                <c:pt idx="0">
                  <c:v>1304</c:v>
                </c:pt>
                <c:pt idx="1">
                  <c:v>1320.25</c:v>
                </c:pt>
                <c:pt idx="2">
                  <c:v>1336.5</c:v>
                </c:pt>
                <c:pt idx="3">
                  <c:v>1352.75</c:v>
                </c:pt>
                <c:pt idx="4">
                  <c:v>1369</c:v>
                </c:pt>
                <c:pt idx="5">
                  <c:v>1385.25</c:v>
                </c:pt>
                <c:pt idx="6">
                  <c:v>1401.5</c:v>
                </c:pt>
                <c:pt idx="7">
                  <c:v>1417.75</c:v>
                </c:pt>
                <c:pt idx="8">
                  <c:v>1434</c:v>
                </c:pt>
                <c:pt idx="9">
                  <c:v>1450.25</c:v>
                </c:pt>
                <c:pt idx="10">
                  <c:v>1466.5</c:v>
                </c:pt>
                <c:pt idx="11">
                  <c:v>1482.75</c:v>
                </c:pt>
                <c:pt idx="12">
                  <c:v>1499</c:v>
                </c:pt>
                <c:pt idx="13">
                  <c:v>1505.5</c:v>
                </c:pt>
                <c:pt idx="14">
                  <c:v>1512</c:v>
                </c:pt>
                <c:pt idx="15">
                  <c:v>1518.5</c:v>
                </c:pt>
                <c:pt idx="16">
                  <c:v>1525</c:v>
                </c:pt>
                <c:pt idx="17">
                  <c:v>1531.5</c:v>
                </c:pt>
                <c:pt idx="18">
                  <c:v>1538</c:v>
                </c:pt>
                <c:pt idx="19">
                  <c:v>1544.5</c:v>
                </c:pt>
                <c:pt idx="20">
                  <c:v>1551</c:v>
                </c:pt>
              </c:numCache>
            </c:numRef>
          </c:xVal>
          <c:yVal>
            <c:numRef>
              <c:f>Лист1!$Q$6:$Q$26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8.3333333333333339</c:v>
                </c:pt>
                <c:pt idx="14">
                  <c:v>25.333333333333332</c:v>
                </c:pt>
                <c:pt idx="15">
                  <c:v>74</c:v>
                </c:pt>
                <c:pt idx="16">
                  <c:v>106.66666666666667</c:v>
                </c:pt>
                <c:pt idx="17">
                  <c:v>73.333333333333329</c:v>
                </c:pt>
                <c:pt idx="18">
                  <c:v>29</c:v>
                </c:pt>
                <c:pt idx="19">
                  <c:v>8</c:v>
                </c:pt>
                <c:pt idx="2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2E1-4B9E-B0C7-F02F9F57A398}"/>
            </c:ext>
          </c:extLst>
        </c:ser>
        <c:ser>
          <c:idx val="3"/>
          <c:order val="3"/>
          <c:tx>
            <c:v>C5+</c:v>
          </c:tx>
          <c:dLbls>
            <c:dLbl>
              <c:idx val="11"/>
              <c:layout>
                <c:manualLayout>
                  <c:x val="-0.11715735428687281"/>
                  <c:y val="-9.0090090090090089E-3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/>
                      <a:t>C5+,1213 G</a:t>
                    </a:r>
                  </a:p>
                </c:rich>
              </c:tx>
              <c:spPr/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2E1-4B9E-B0C7-F02F9F57A3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Лист1!$U$6:$U$31</c:f>
              <c:numCache>
                <c:formatCode>General</c:formatCode>
                <c:ptCount val="26"/>
                <c:pt idx="0">
                  <c:v>979</c:v>
                </c:pt>
                <c:pt idx="1">
                  <c:v>1011.5</c:v>
                </c:pt>
                <c:pt idx="2">
                  <c:v>1044</c:v>
                </c:pt>
                <c:pt idx="3">
                  <c:v>1076.5</c:v>
                </c:pt>
                <c:pt idx="4">
                  <c:v>1109</c:v>
                </c:pt>
                <c:pt idx="5">
                  <c:v>1141.5</c:v>
                </c:pt>
                <c:pt idx="6">
                  <c:v>1174</c:v>
                </c:pt>
                <c:pt idx="7">
                  <c:v>1206.5</c:v>
                </c:pt>
                <c:pt idx="8">
                  <c:v>1209.75</c:v>
                </c:pt>
                <c:pt idx="9">
                  <c:v>1213</c:v>
                </c:pt>
                <c:pt idx="10">
                  <c:v>1216.25</c:v>
                </c:pt>
                <c:pt idx="11">
                  <c:v>1219.5</c:v>
                </c:pt>
                <c:pt idx="12">
                  <c:v>1222.75</c:v>
                </c:pt>
                <c:pt idx="13">
                  <c:v>1226</c:v>
                </c:pt>
                <c:pt idx="14">
                  <c:v>1229.25</c:v>
                </c:pt>
                <c:pt idx="15">
                  <c:v>1232.5</c:v>
                </c:pt>
                <c:pt idx="16">
                  <c:v>1235.75</c:v>
                </c:pt>
                <c:pt idx="17">
                  <c:v>1239</c:v>
                </c:pt>
                <c:pt idx="18">
                  <c:v>1242.25</c:v>
                </c:pt>
                <c:pt idx="19">
                  <c:v>1245.5</c:v>
                </c:pt>
                <c:pt idx="20">
                  <c:v>1248.75</c:v>
                </c:pt>
                <c:pt idx="21">
                  <c:v>1252</c:v>
                </c:pt>
                <c:pt idx="22">
                  <c:v>1255.25</c:v>
                </c:pt>
                <c:pt idx="23">
                  <c:v>1258.5</c:v>
                </c:pt>
                <c:pt idx="24">
                  <c:v>1261.75</c:v>
                </c:pt>
                <c:pt idx="25">
                  <c:v>1265</c:v>
                </c:pt>
              </c:numCache>
            </c:numRef>
          </c:xVal>
          <c:yVal>
            <c:numRef>
              <c:f>Лист1!$V$6:$V$31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16</c:v>
                </c:pt>
                <c:pt idx="9">
                  <c:v>29</c:v>
                </c:pt>
                <c:pt idx="10">
                  <c:v>31</c:v>
                </c:pt>
                <c:pt idx="11">
                  <c:v>35</c:v>
                </c:pt>
                <c:pt idx="12">
                  <c:v>29.333333333333332</c:v>
                </c:pt>
                <c:pt idx="13">
                  <c:v>18</c:v>
                </c:pt>
                <c:pt idx="14">
                  <c:v>11</c:v>
                </c:pt>
                <c:pt idx="15">
                  <c:v>5</c:v>
                </c:pt>
                <c:pt idx="16">
                  <c:v>3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F2E1-4B9E-B0C7-F02F9F57A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524416"/>
        <c:axId val="40635008"/>
      </c:scatterChart>
      <c:valAx>
        <c:axId val="40524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B, G</a:t>
                </a:r>
              </a:p>
            </c:rich>
          </c:tx>
          <c:layout>
            <c:manualLayout>
              <c:xMode val="edge"/>
              <c:yMode val="edge"/>
              <c:x val="0.91399905274968829"/>
              <c:y val="0.863591491524971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635008"/>
        <c:crosses val="autoZero"/>
        <c:crossBetween val="midCat"/>
      </c:valAx>
      <c:valAx>
        <c:axId val="40635008"/>
        <c:scaling>
          <c:orientation val="minMax"/>
          <c:max val="4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Intensity,</a:t>
                </a:r>
                <a:r>
                  <a:rPr lang="en-US" sz="1200" baseline="0"/>
                  <a:t> a.u.</a:t>
                </a:r>
                <a:endParaRPr lang="ru-RU" sz="1200"/>
              </a:p>
            </c:rich>
          </c:tx>
          <c:layout>
            <c:manualLayout>
              <c:xMode val="edge"/>
              <c:yMode val="edge"/>
              <c:x val="9.868734588929208E-2"/>
              <c:y val="3.848327366194394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5244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Acceleration in RFQ+IH1</a:t>
            </a:r>
            <a:endParaRPr lang="ru-RU">
              <a:effectLst/>
            </a:endParaRPr>
          </a:p>
        </c:rich>
      </c:tx>
      <c:layout>
        <c:manualLayout>
          <c:xMode val="edge"/>
          <c:yMode val="edge"/>
          <c:x val="0.36580529492253328"/>
          <c:y val="1.56630718161623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316928913338273E-2"/>
          <c:y val="9.0467895485142447E-2"/>
          <c:w val="0.79303029213804799"/>
          <c:h val="0.84492424834405833"/>
        </c:manualLayout>
      </c:layout>
      <c:scatterChart>
        <c:scatterStyle val="smoothMarker"/>
        <c:varyColors val="0"/>
        <c:ser>
          <c:idx val="0"/>
          <c:order val="0"/>
          <c:tx>
            <c:v>C2+</c:v>
          </c:tx>
          <c:dLbls>
            <c:dLbl>
              <c:idx val="7"/>
              <c:layout>
                <c:manualLayout>
                  <c:x val="-5.2816601049868767E-2"/>
                  <c:y val="-5.365995424299416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C2+, 7496</a:t>
                    </a:r>
                    <a:r>
                      <a:rPr lang="en-US" sz="1200" b="1" baseline="0"/>
                      <a:t> G</a:t>
                    </a:r>
                    <a:endParaRPr lang="en-US" sz="1200" b="1"/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1F-48F3-92B3-7370D5A69B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Лист1!$D$41:$D$59</c:f>
              <c:numCache>
                <c:formatCode>General</c:formatCode>
                <c:ptCount val="19"/>
                <c:pt idx="0">
                  <c:v>7316.5</c:v>
                </c:pt>
                <c:pt idx="1">
                  <c:v>7349</c:v>
                </c:pt>
                <c:pt idx="2">
                  <c:v>7381.5</c:v>
                </c:pt>
                <c:pt idx="3">
                  <c:v>7414</c:v>
                </c:pt>
                <c:pt idx="4">
                  <c:v>7446.5</c:v>
                </c:pt>
                <c:pt idx="5">
                  <c:v>7462.75</c:v>
                </c:pt>
                <c:pt idx="6">
                  <c:v>7479</c:v>
                </c:pt>
                <c:pt idx="7">
                  <c:v>7495.25</c:v>
                </c:pt>
                <c:pt idx="8">
                  <c:v>7511.5</c:v>
                </c:pt>
                <c:pt idx="9">
                  <c:v>7527.75</c:v>
                </c:pt>
                <c:pt idx="10">
                  <c:v>7544</c:v>
                </c:pt>
                <c:pt idx="11">
                  <c:v>7560.25</c:v>
                </c:pt>
                <c:pt idx="12">
                  <c:v>7576.5</c:v>
                </c:pt>
                <c:pt idx="13">
                  <c:v>7592.75</c:v>
                </c:pt>
                <c:pt idx="14">
                  <c:v>7609</c:v>
                </c:pt>
                <c:pt idx="15">
                  <c:v>7625.25</c:v>
                </c:pt>
                <c:pt idx="16">
                  <c:v>7641.5</c:v>
                </c:pt>
                <c:pt idx="17">
                  <c:v>7657.75</c:v>
                </c:pt>
                <c:pt idx="18">
                  <c:v>7674</c:v>
                </c:pt>
              </c:numCache>
            </c:numRef>
          </c:xVal>
          <c:yVal>
            <c:numRef>
              <c:f>Лист1!$E$41:$E$59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16</c:v>
                </c:pt>
                <c:pt idx="3">
                  <c:v>24</c:v>
                </c:pt>
                <c:pt idx="4">
                  <c:v>115</c:v>
                </c:pt>
                <c:pt idx="5">
                  <c:v>252</c:v>
                </c:pt>
                <c:pt idx="6">
                  <c:v>401</c:v>
                </c:pt>
                <c:pt idx="7">
                  <c:v>643</c:v>
                </c:pt>
                <c:pt idx="8">
                  <c:v>737</c:v>
                </c:pt>
                <c:pt idx="9">
                  <c:v>588</c:v>
                </c:pt>
                <c:pt idx="10">
                  <c:v>377</c:v>
                </c:pt>
                <c:pt idx="11">
                  <c:v>226</c:v>
                </c:pt>
                <c:pt idx="12">
                  <c:v>134</c:v>
                </c:pt>
                <c:pt idx="13">
                  <c:v>80</c:v>
                </c:pt>
                <c:pt idx="14">
                  <c:v>51</c:v>
                </c:pt>
                <c:pt idx="15">
                  <c:v>35</c:v>
                </c:pt>
                <c:pt idx="16">
                  <c:v>21</c:v>
                </c:pt>
                <c:pt idx="17">
                  <c:v>18</c:v>
                </c:pt>
                <c:pt idx="18">
                  <c:v>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81F-48F3-92B3-7370D5A69B2C}"/>
            </c:ext>
          </c:extLst>
        </c:ser>
        <c:ser>
          <c:idx val="1"/>
          <c:order val="1"/>
          <c:tx>
            <c:v>C3+</c:v>
          </c:tx>
          <c:dLbls>
            <c:dLbl>
              <c:idx val="31"/>
              <c:layout>
                <c:manualLayout>
                  <c:x val="-6.8165127195638942E-2"/>
                  <c:y val="-4.666101348057091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C3+, 5055 G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81F-48F3-92B3-7370D5A69B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Лист1!$J$41:$J$86</c:f>
              <c:numCache>
                <c:formatCode>General</c:formatCode>
                <c:ptCount val="46"/>
                <c:pt idx="0">
                  <c:v>4391.5</c:v>
                </c:pt>
                <c:pt idx="1">
                  <c:v>4424</c:v>
                </c:pt>
                <c:pt idx="2">
                  <c:v>4456.5</c:v>
                </c:pt>
                <c:pt idx="3">
                  <c:v>4489</c:v>
                </c:pt>
                <c:pt idx="4">
                  <c:v>4521.5</c:v>
                </c:pt>
                <c:pt idx="5">
                  <c:v>4554</c:v>
                </c:pt>
                <c:pt idx="6">
                  <c:v>4586.5</c:v>
                </c:pt>
                <c:pt idx="7">
                  <c:v>4619</c:v>
                </c:pt>
                <c:pt idx="8">
                  <c:v>4651.5</c:v>
                </c:pt>
                <c:pt idx="9">
                  <c:v>4684</c:v>
                </c:pt>
                <c:pt idx="10">
                  <c:v>4716.5</c:v>
                </c:pt>
                <c:pt idx="11">
                  <c:v>4749</c:v>
                </c:pt>
                <c:pt idx="12">
                  <c:v>4781.5</c:v>
                </c:pt>
                <c:pt idx="13">
                  <c:v>4814</c:v>
                </c:pt>
                <c:pt idx="14">
                  <c:v>4846.5</c:v>
                </c:pt>
                <c:pt idx="15">
                  <c:v>4879</c:v>
                </c:pt>
                <c:pt idx="16">
                  <c:v>4911.5</c:v>
                </c:pt>
                <c:pt idx="17">
                  <c:v>4944</c:v>
                </c:pt>
                <c:pt idx="18">
                  <c:v>4960.25</c:v>
                </c:pt>
                <c:pt idx="19">
                  <c:v>4976.5</c:v>
                </c:pt>
                <c:pt idx="20">
                  <c:v>4983</c:v>
                </c:pt>
                <c:pt idx="21">
                  <c:v>4989.5</c:v>
                </c:pt>
                <c:pt idx="22">
                  <c:v>4996</c:v>
                </c:pt>
                <c:pt idx="23">
                  <c:v>5002.5</c:v>
                </c:pt>
                <c:pt idx="24">
                  <c:v>5009</c:v>
                </c:pt>
                <c:pt idx="25">
                  <c:v>5015.5</c:v>
                </c:pt>
                <c:pt idx="26">
                  <c:v>5022</c:v>
                </c:pt>
                <c:pt idx="27">
                  <c:v>5028.5</c:v>
                </c:pt>
                <c:pt idx="28">
                  <c:v>5035</c:v>
                </c:pt>
                <c:pt idx="29">
                  <c:v>5041.5</c:v>
                </c:pt>
                <c:pt idx="30">
                  <c:v>5048</c:v>
                </c:pt>
                <c:pt idx="31">
                  <c:v>5054.5</c:v>
                </c:pt>
                <c:pt idx="32">
                  <c:v>5061</c:v>
                </c:pt>
                <c:pt idx="33">
                  <c:v>5067.5</c:v>
                </c:pt>
                <c:pt idx="34">
                  <c:v>5074</c:v>
                </c:pt>
                <c:pt idx="35">
                  <c:v>5080.5</c:v>
                </c:pt>
                <c:pt idx="36">
                  <c:v>5087</c:v>
                </c:pt>
                <c:pt idx="37">
                  <c:v>5093.5</c:v>
                </c:pt>
                <c:pt idx="38">
                  <c:v>5100</c:v>
                </c:pt>
                <c:pt idx="39">
                  <c:v>5106.5</c:v>
                </c:pt>
                <c:pt idx="40">
                  <c:v>5113</c:v>
                </c:pt>
                <c:pt idx="41">
                  <c:v>5119.5</c:v>
                </c:pt>
                <c:pt idx="42">
                  <c:v>5126</c:v>
                </c:pt>
                <c:pt idx="43">
                  <c:v>5132.5</c:v>
                </c:pt>
                <c:pt idx="44">
                  <c:v>5139</c:v>
                </c:pt>
                <c:pt idx="45">
                  <c:v>5145.5</c:v>
                </c:pt>
              </c:numCache>
            </c:numRef>
          </c:xVal>
          <c:yVal>
            <c:numRef>
              <c:f>Лист1!$K$41:$K$86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13</c:v>
                </c:pt>
                <c:pt idx="5">
                  <c:v>15</c:v>
                </c:pt>
                <c:pt idx="6">
                  <c:v>12</c:v>
                </c:pt>
                <c:pt idx="7">
                  <c:v>12</c:v>
                </c:pt>
                <c:pt idx="8">
                  <c:v>15</c:v>
                </c:pt>
                <c:pt idx="9">
                  <c:v>17</c:v>
                </c:pt>
                <c:pt idx="10">
                  <c:v>20</c:v>
                </c:pt>
                <c:pt idx="11">
                  <c:v>25</c:v>
                </c:pt>
                <c:pt idx="12">
                  <c:v>22</c:v>
                </c:pt>
                <c:pt idx="13">
                  <c:v>25</c:v>
                </c:pt>
                <c:pt idx="14">
                  <c:v>25</c:v>
                </c:pt>
                <c:pt idx="15">
                  <c:v>30</c:v>
                </c:pt>
                <c:pt idx="16">
                  <c:v>41</c:v>
                </c:pt>
                <c:pt idx="17">
                  <c:v>55</c:v>
                </c:pt>
                <c:pt idx="18">
                  <c:v>83</c:v>
                </c:pt>
                <c:pt idx="19">
                  <c:v>363</c:v>
                </c:pt>
                <c:pt idx="20">
                  <c:v>621.33333333333337</c:v>
                </c:pt>
                <c:pt idx="21">
                  <c:v>934</c:v>
                </c:pt>
                <c:pt idx="22">
                  <c:v>925.33333333333337</c:v>
                </c:pt>
                <c:pt idx="23">
                  <c:v>1669</c:v>
                </c:pt>
                <c:pt idx="24">
                  <c:v>2841</c:v>
                </c:pt>
                <c:pt idx="25">
                  <c:v>3501.3333333333335</c:v>
                </c:pt>
                <c:pt idx="26">
                  <c:v>4030.6666666666665</c:v>
                </c:pt>
                <c:pt idx="27">
                  <c:v>5197.666666666667</c:v>
                </c:pt>
                <c:pt idx="28">
                  <c:v>6814</c:v>
                </c:pt>
                <c:pt idx="29">
                  <c:v>8045.333333333333</c:v>
                </c:pt>
                <c:pt idx="30">
                  <c:v>9797.3333333333339</c:v>
                </c:pt>
                <c:pt idx="31">
                  <c:v>10910.666666666666</c:v>
                </c:pt>
                <c:pt idx="32">
                  <c:v>10647</c:v>
                </c:pt>
                <c:pt idx="33">
                  <c:v>9546.3333333333339</c:v>
                </c:pt>
                <c:pt idx="34">
                  <c:v>9169</c:v>
                </c:pt>
                <c:pt idx="35">
                  <c:v>8254.3333333333339</c:v>
                </c:pt>
                <c:pt idx="36">
                  <c:v>6470.666666666667</c:v>
                </c:pt>
                <c:pt idx="37">
                  <c:v>4587.666666666667</c:v>
                </c:pt>
                <c:pt idx="38">
                  <c:v>2737.6666666666665</c:v>
                </c:pt>
                <c:pt idx="39">
                  <c:v>2048.3333333333335</c:v>
                </c:pt>
                <c:pt idx="40">
                  <c:v>894</c:v>
                </c:pt>
                <c:pt idx="41">
                  <c:v>400</c:v>
                </c:pt>
                <c:pt idx="42">
                  <c:v>100</c:v>
                </c:pt>
                <c:pt idx="43">
                  <c:v>90</c:v>
                </c:pt>
                <c:pt idx="44">
                  <c:v>23</c:v>
                </c:pt>
                <c:pt idx="4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81F-48F3-92B3-7370D5A69B2C}"/>
            </c:ext>
          </c:extLst>
        </c:ser>
        <c:ser>
          <c:idx val="2"/>
          <c:order val="2"/>
          <c:tx>
            <c:v>C4+</c:v>
          </c:tx>
          <c:dLbls>
            <c:dLbl>
              <c:idx val="16"/>
              <c:layout>
                <c:manualLayout>
                  <c:x val="-4.5729229759741571E-2"/>
                  <c:y val="-5.3659954242994086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/>
                      <a:t>C4+, 3726 G</a:t>
                    </a:r>
                  </a:p>
                </c:rich>
              </c:tx>
              <c:spPr/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81F-48F3-92B3-7370D5A69B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Лист1!$P$41:$P$65</c:f>
              <c:numCache>
                <c:formatCode>General</c:formatCode>
                <c:ptCount val="25"/>
                <c:pt idx="0">
                  <c:v>3416.5</c:v>
                </c:pt>
                <c:pt idx="1">
                  <c:v>3449</c:v>
                </c:pt>
                <c:pt idx="2">
                  <c:v>3481.5</c:v>
                </c:pt>
                <c:pt idx="3">
                  <c:v>3514</c:v>
                </c:pt>
                <c:pt idx="4">
                  <c:v>3530.25</c:v>
                </c:pt>
                <c:pt idx="5">
                  <c:v>3546.5</c:v>
                </c:pt>
                <c:pt idx="6">
                  <c:v>3562.75</c:v>
                </c:pt>
                <c:pt idx="7">
                  <c:v>3579</c:v>
                </c:pt>
                <c:pt idx="8">
                  <c:v>3595.25</c:v>
                </c:pt>
                <c:pt idx="9">
                  <c:v>3611.5</c:v>
                </c:pt>
                <c:pt idx="10">
                  <c:v>3627.75</c:v>
                </c:pt>
                <c:pt idx="11">
                  <c:v>3644</c:v>
                </c:pt>
                <c:pt idx="12">
                  <c:v>3660.25</c:v>
                </c:pt>
                <c:pt idx="13">
                  <c:v>3676.5</c:v>
                </c:pt>
                <c:pt idx="14">
                  <c:v>3692.75</c:v>
                </c:pt>
                <c:pt idx="15">
                  <c:v>3709</c:v>
                </c:pt>
                <c:pt idx="16">
                  <c:v>3725.25</c:v>
                </c:pt>
                <c:pt idx="17">
                  <c:v>3741.5</c:v>
                </c:pt>
                <c:pt idx="18">
                  <c:v>3757.75</c:v>
                </c:pt>
                <c:pt idx="19">
                  <c:v>3774</c:v>
                </c:pt>
                <c:pt idx="20">
                  <c:v>3790.25</c:v>
                </c:pt>
                <c:pt idx="21">
                  <c:v>3806.5</c:v>
                </c:pt>
                <c:pt idx="22">
                  <c:v>3822.75</c:v>
                </c:pt>
                <c:pt idx="23">
                  <c:v>3839</c:v>
                </c:pt>
                <c:pt idx="24">
                  <c:v>3855.25</c:v>
                </c:pt>
              </c:numCache>
            </c:numRef>
          </c:xVal>
          <c:yVal>
            <c:numRef>
              <c:f>Лист1!$Q$41:$Q$65</c:f>
              <c:numCache>
                <c:formatCode>General</c:formatCode>
                <c:ptCount val="25"/>
                <c:pt idx="0">
                  <c:v>0</c:v>
                </c:pt>
                <c:pt idx="1">
                  <c:v>6</c:v>
                </c:pt>
                <c:pt idx="2">
                  <c:v>7</c:v>
                </c:pt>
                <c:pt idx="3">
                  <c:v>14</c:v>
                </c:pt>
                <c:pt idx="4">
                  <c:v>18</c:v>
                </c:pt>
                <c:pt idx="5">
                  <c:v>16</c:v>
                </c:pt>
                <c:pt idx="6">
                  <c:v>21</c:v>
                </c:pt>
                <c:pt idx="7">
                  <c:v>24</c:v>
                </c:pt>
                <c:pt idx="8">
                  <c:v>33</c:v>
                </c:pt>
                <c:pt idx="9">
                  <c:v>42</c:v>
                </c:pt>
                <c:pt idx="10">
                  <c:v>50</c:v>
                </c:pt>
                <c:pt idx="11">
                  <c:v>54</c:v>
                </c:pt>
                <c:pt idx="12">
                  <c:v>69</c:v>
                </c:pt>
                <c:pt idx="13">
                  <c:v>90</c:v>
                </c:pt>
                <c:pt idx="14">
                  <c:v>120</c:v>
                </c:pt>
                <c:pt idx="15">
                  <c:v>321.5</c:v>
                </c:pt>
                <c:pt idx="16">
                  <c:v>764.66666666666663</c:v>
                </c:pt>
                <c:pt idx="17">
                  <c:v>868</c:v>
                </c:pt>
                <c:pt idx="18">
                  <c:v>273</c:v>
                </c:pt>
                <c:pt idx="19">
                  <c:v>106</c:v>
                </c:pt>
                <c:pt idx="20">
                  <c:v>69</c:v>
                </c:pt>
                <c:pt idx="21">
                  <c:v>25</c:v>
                </c:pt>
                <c:pt idx="22">
                  <c:v>27</c:v>
                </c:pt>
                <c:pt idx="23">
                  <c:v>6</c:v>
                </c:pt>
                <c:pt idx="24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81F-48F3-92B3-7370D5A69B2C}"/>
            </c:ext>
          </c:extLst>
        </c:ser>
        <c:ser>
          <c:idx val="3"/>
          <c:order val="3"/>
          <c:tx>
            <c:v>C5+</c:v>
          </c:tx>
          <c:dLbls>
            <c:dLbl>
              <c:idx val="14"/>
              <c:layout>
                <c:manualLayout>
                  <c:x val="-0.10730390672319806"/>
                  <c:y val="-3.9661889014093496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/>
                      <a:t>C5+,3010</a:t>
                    </a:r>
                    <a:r>
                      <a:rPr lang="en-US" sz="1200" b="1" baseline="0"/>
                      <a:t> G</a:t>
                    </a:r>
                    <a:endParaRPr lang="en-US" sz="1200" b="1"/>
                  </a:p>
                </c:rich>
              </c:tx>
              <c:spPr/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81F-48F3-92B3-7370D5A69B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Лист1!$U$41:$U$66</c:f>
              <c:numCache>
                <c:formatCode>0.00</c:formatCode>
                <c:ptCount val="26"/>
                <c:pt idx="0">
                  <c:v>2604</c:v>
                </c:pt>
                <c:pt idx="1">
                  <c:v>2636.5</c:v>
                </c:pt>
                <c:pt idx="2">
                  <c:v>2669</c:v>
                </c:pt>
                <c:pt idx="3">
                  <c:v>2701.5</c:v>
                </c:pt>
                <c:pt idx="4">
                  <c:v>2734</c:v>
                </c:pt>
                <c:pt idx="5">
                  <c:v>2766.5</c:v>
                </c:pt>
                <c:pt idx="6">
                  <c:v>2799</c:v>
                </c:pt>
                <c:pt idx="7">
                  <c:v>2831.5</c:v>
                </c:pt>
                <c:pt idx="8">
                  <c:v>2864</c:v>
                </c:pt>
                <c:pt idx="9">
                  <c:v>2896.5</c:v>
                </c:pt>
                <c:pt idx="10">
                  <c:v>2929</c:v>
                </c:pt>
                <c:pt idx="11">
                  <c:v>2961.5</c:v>
                </c:pt>
                <c:pt idx="12">
                  <c:v>2977.75</c:v>
                </c:pt>
                <c:pt idx="13">
                  <c:v>2994</c:v>
                </c:pt>
                <c:pt idx="14">
                  <c:v>3010.25</c:v>
                </c:pt>
                <c:pt idx="15">
                  <c:v>3026.5</c:v>
                </c:pt>
                <c:pt idx="16">
                  <c:v>3042.75</c:v>
                </c:pt>
                <c:pt idx="17">
                  <c:v>3059</c:v>
                </c:pt>
                <c:pt idx="18">
                  <c:v>3075.25</c:v>
                </c:pt>
                <c:pt idx="19">
                  <c:v>3091.5</c:v>
                </c:pt>
                <c:pt idx="20">
                  <c:v>3107.75</c:v>
                </c:pt>
                <c:pt idx="21">
                  <c:v>3124</c:v>
                </c:pt>
                <c:pt idx="22">
                  <c:v>3140.25</c:v>
                </c:pt>
                <c:pt idx="23">
                  <c:v>3156.5</c:v>
                </c:pt>
                <c:pt idx="24">
                  <c:v>3172.75</c:v>
                </c:pt>
                <c:pt idx="25">
                  <c:v>3189</c:v>
                </c:pt>
              </c:numCache>
            </c:numRef>
          </c:xVal>
          <c:yVal>
            <c:numRef>
              <c:f>Лист1!$V$41:$V$66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45</c:v>
                </c:pt>
                <c:pt idx="12">
                  <c:v>387</c:v>
                </c:pt>
                <c:pt idx="13">
                  <c:v>715</c:v>
                </c:pt>
                <c:pt idx="14">
                  <c:v>984</c:v>
                </c:pt>
                <c:pt idx="15">
                  <c:v>174</c:v>
                </c:pt>
                <c:pt idx="16">
                  <c:v>64</c:v>
                </c:pt>
                <c:pt idx="17">
                  <c:v>31</c:v>
                </c:pt>
                <c:pt idx="18">
                  <c:v>6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F81F-48F3-92B3-7370D5A69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608384"/>
        <c:axId val="71071232"/>
      </c:scatterChart>
      <c:valAx>
        <c:axId val="70608384"/>
        <c:scaling>
          <c:orientation val="minMax"/>
          <c:max val="9000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B, G</a:t>
                </a:r>
              </a:p>
            </c:rich>
          </c:tx>
          <c:layout>
            <c:manualLayout>
              <c:xMode val="edge"/>
              <c:yMode val="edge"/>
              <c:x val="0.87259645723199752"/>
              <c:y val="0.859356590429585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1071232"/>
        <c:crosses val="autoZero"/>
        <c:crossBetween val="midCat"/>
      </c:valAx>
      <c:valAx>
        <c:axId val="71071232"/>
        <c:scaling>
          <c:orientation val="minMax"/>
          <c:max val="130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Intensity, a.u.</a:t>
                </a:r>
                <a:endParaRPr lang="ru-RU" sz="1200"/>
              </a:p>
            </c:rich>
          </c:tx>
          <c:layout>
            <c:manualLayout>
              <c:xMode val="edge"/>
              <c:yMode val="edge"/>
              <c:x val="0.12627556427535119"/>
              <c:y val="0.109730299951998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06083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Acceleration in RFQ+IH1+IH2</a:t>
            </a:r>
            <a:endParaRPr lang="ru-RU">
              <a:effectLst/>
            </a:endParaRPr>
          </a:p>
        </c:rich>
      </c:tx>
      <c:layout>
        <c:manualLayout>
          <c:xMode val="edge"/>
          <c:yMode val="edge"/>
          <c:x val="0.27394723595549081"/>
          <c:y val="2.88428335160874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334864391951006"/>
          <c:y val="2.1341747180346052E-2"/>
          <c:w val="0.81340916429295307"/>
          <c:h val="0.95434584924662813"/>
        </c:manualLayout>
      </c:layout>
      <c:scatterChart>
        <c:scatterStyle val="smoothMarker"/>
        <c:varyColors val="0"/>
        <c:ser>
          <c:idx val="0"/>
          <c:order val="0"/>
          <c:tx>
            <c:v>C2+</c:v>
          </c:tx>
          <c:dLbls>
            <c:dLbl>
              <c:idx val="41"/>
              <c:layout>
                <c:manualLayout>
                  <c:x val="-6.5647616216060689E-2"/>
                  <c:y val="-3.7008478114568602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/>
                      <a:t>C2+, 9972 G</a:t>
                    </a:r>
                  </a:p>
                </c:rich>
              </c:tx>
              <c:spPr/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28-4B41-A593-6137EC153A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Лист1!$F$97:$F$156</c:f>
              <c:numCache>
                <c:formatCode>0.0</c:formatCode>
                <c:ptCount val="60"/>
                <c:pt idx="0">
                  <c:v>8846.9073124999995</c:v>
                </c:pt>
                <c:pt idx="1">
                  <c:v>8869.3451951999996</c:v>
                </c:pt>
                <c:pt idx="2">
                  <c:v>8891.6216917000002</c:v>
                </c:pt>
                <c:pt idx="3">
                  <c:v>8913.7352191999998</c:v>
                </c:pt>
                <c:pt idx="4">
                  <c:v>8935.6841877000006</c:v>
                </c:pt>
                <c:pt idx="5">
                  <c:v>9209</c:v>
                </c:pt>
                <c:pt idx="6">
                  <c:v>9231</c:v>
                </c:pt>
                <c:pt idx="7">
                  <c:v>9253</c:v>
                </c:pt>
                <c:pt idx="8">
                  <c:v>9275</c:v>
                </c:pt>
                <c:pt idx="9">
                  <c:v>9297</c:v>
                </c:pt>
                <c:pt idx="10">
                  <c:v>9319</c:v>
                </c:pt>
                <c:pt idx="11">
                  <c:v>9341</c:v>
                </c:pt>
                <c:pt idx="12">
                  <c:v>9363</c:v>
                </c:pt>
                <c:pt idx="13">
                  <c:v>9385</c:v>
                </c:pt>
                <c:pt idx="14">
                  <c:v>9407</c:v>
                </c:pt>
                <c:pt idx="15">
                  <c:v>9436</c:v>
                </c:pt>
                <c:pt idx="16">
                  <c:v>9457.5</c:v>
                </c:pt>
                <c:pt idx="17">
                  <c:v>9479</c:v>
                </c:pt>
                <c:pt idx="18">
                  <c:v>9500.5</c:v>
                </c:pt>
                <c:pt idx="19">
                  <c:v>9522</c:v>
                </c:pt>
                <c:pt idx="20">
                  <c:v>9543.5</c:v>
                </c:pt>
                <c:pt idx="21">
                  <c:v>9565</c:v>
                </c:pt>
                <c:pt idx="22">
                  <c:v>9586.5</c:v>
                </c:pt>
                <c:pt idx="23">
                  <c:v>9608</c:v>
                </c:pt>
                <c:pt idx="24">
                  <c:v>9629.5</c:v>
                </c:pt>
                <c:pt idx="25">
                  <c:v>9651</c:v>
                </c:pt>
                <c:pt idx="26">
                  <c:v>9671.2999999999993</c:v>
                </c:pt>
                <c:pt idx="27">
                  <c:v>9691.6</c:v>
                </c:pt>
                <c:pt idx="28">
                  <c:v>9711.9</c:v>
                </c:pt>
                <c:pt idx="29">
                  <c:v>9732.2000000000007</c:v>
                </c:pt>
                <c:pt idx="30">
                  <c:v>9752.5</c:v>
                </c:pt>
                <c:pt idx="31">
                  <c:v>9772.7999999999993</c:v>
                </c:pt>
                <c:pt idx="32">
                  <c:v>9793.0999999999894</c:v>
                </c:pt>
                <c:pt idx="33">
                  <c:v>9813.3999999999905</c:v>
                </c:pt>
                <c:pt idx="34">
                  <c:v>9833.6999999999898</c:v>
                </c:pt>
                <c:pt idx="35">
                  <c:v>9854</c:v>
                </c:pt>
                <c:pt idx="36">
                  <c:v>9873.6</c:v>
                </c:pt>
                <c:pt idx="37">
                  <c:v>9893.2000000000007</c:v>
                </c:pt>
                <c:pt idx="38">
                  <c:v>9912.7999999999993</c:v>
                </c:pt>
                <c:pt idx="39">
                  <c:v>9932.4</c:v>
                </c:pt>
                <c:pt idx="40">
                  <c:v>9952</c:v>
                </c:pt>
                <c:pt idx="41">
                  <c:v>9971.6</c:v>
                </c:pt>
                <c:pt idx="42">
                  <c:v>9991.2000000000007</c:v>
                </c:pt>
                <c:pt idx="43">
                  <c:v>10010.799999999999</c:v>
                </c:pt>
                <c:pt idx="44">
                  <c:v>10030.4</c:v>
                </c:pt>
                <c:pt idx="45">
                  <c:v>10050</c:v>
                </c:pt>
                <c:pt idx="46">
                  <c:v>10068</c:v>
                </c:pt>
                <c:pt idx="47">
                  <c:v>10086</c:v>
                </c:pt>
                <c:pt idx="48">
                  <c:v>10104</c:v>
                </c:pt>
                <c:pt idx="49">
                  <c:v>10122</c:v>
                </c:pt>
                <c:pt idx="50">
                  <c:v>10140</c:v>
                </c:pt>
                <c:pt idx="51">
                  <c:v>10158</c:v>
                </c:pt>
                <c:pt idx="52">
                  <c:v>10176</c:v>
                </c:pt>
                <c:pt idx="53">
                  <c:v>10194</c:v>
                </c:pt>
                <c:pt idx="54">
                  <c:v>10212</c:v>
                </c:pt>
                <c:pt idx="55">
                  <c:v>10230</c:v>
                </c:pt>
              </c:numCache>
            </c:numRef>
          </c:xVal>
          <c:yVal>
            <c:numRef>
              <c:f>Лист1!$G$97:$G$156</c:f>
              <c:numCache>
                <c:formatCode>General</c:formatCode>
                <c:ptCount val="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8</c:v>
                </c:pt>
                <c:pt idx="8">
                  <c:v>9</c:v>
                </c:pt>
                <c:pt idx="9">
                  <c:v>6</c:v>
                </c:pt>
                <c:pt idx="10">
                  <c:v>5</c:v>
                </c:pt>
                <c:pt idx="11">
                  <c:v>10</c:v>
                </c:pt>
                <c:pt idx="12">
                  <c:v>7</c:v>
                </c:pt>
                <c:pt idx="13">
                  <c:v>6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10</c:v>
                </c:pt>
                <c:pt idx="18">
                  <c:v>6</c:v>
                </c:pt>
                <c:pt idx="19">
                  <c:v>8</c:v>
                </c:pt>
                <c:pt idx="20">
                  <c:v>11</c:v>
                </c:pt>
                <c:pt idx="21">
                  <c:v>15</c:v>
                </c:pt>
                <c:pt idx="22">
                  <c:v>11</c:v>
                </c:pt>
                <c:pt idx="23">
                  <c:v>8</c:v>
                </c:pt>
                <c:pt idx="24">
                  <c:v>14</c:v>
                </c:pt>
                <c:pt idx="25">
                  <c:v>18</c:v>
                </c:pt>
                <c:pt idx="26">
                  <c:v>16</c:v>
                </c:pt>
                <c:pt idx="27">
                  <c:v>17</c:v>
                </c:pt>
                <c:pt idx="28">
                  <c:v>16</c:v>
                </c:pt>
                <c:pt idx="29">
                  <c:v>19</c:v>
                </c:pt>
                <c:pt idx="30">
                  <c:v>26</c:v>
                </c:pt>
                <c:pt idx="31">
                  <c:v>49</c:v>
                </c:pt>
                <c:pt idx="32">
                  <c:v>48</c:v>
                </c:pt>
                <c:pt idx="33">
                  <c:v>71</c:v>
                </c:pt>
                <c:pt idx="34">
                  <c:v>88</c:v>
                </c:pt>
                <c:pt idx="35">
                  <c:v>157</c:v>
                </c:pt>
                <c:pt idx="36">
                  <c:v>191</c:v>
                </c:pt>
                <c:pt idx="37">
                  <c:v>308</c:v>
                </c:pt>
                <c:pt idx="38">
                  <c:v>692</c:v>
                </c:pt>
                <c:pt idx="39">
                  <c:v>1067.6666666666667</c:v>
                </c:pt>
                <c:pt idx="40">
                  <c:v>1520.6666666666667</c:v>
                </c:pt>
                <c:pt idx="41">
                  <c:v>1643</c:v>
                </c:pt>
                <c:pt idx="42">
                  <c:v>1329</c:v>
                </c:pt>
                <c:pt idx="43">
                  <c:v>962.66666666666663</c:v>
                </c:pt>
                <c:pt idx="44">
                  <c:v>784.5</c:v>
                </c:pt>
                <c:pt idx="45">
                  <c:v>470</c:v>
                </c:pt>
                <c:pt idx="46">
                  <c:v>410</c:v>
                </c:pt>
                <c:pt idx="47">
                  <c:v>304</c:v>
                </c:pt>
                <c:pt idx="48">
                  <c:v>203</c:v>
                </c:pt>
                <c:pt idx="49">
                  <c:v>105</c:v>
                </c:pt>
                <c:pt idx="50">
                  <c:v>72</c:v>
                </c:pt>
                <c:pt idx="51">
                  <c:v>36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928-4B41-A593-6137EC153A48}"/>
            </c:ext>
          </c:extLst>
        </c:ser>
        <c:ser>
          <c:idx val="1"/>
          <c:order val="1"/>
          <c:tx>
            <c:v>C3+</c:v>
          </c:tx>
          <c:dLbls>
            <c:dLbl>
              <c:idx val="28"/>
              <c:layout>
                <c:manualLayout>
                  <c:x val="-6.49492808526827E-2"/>
                  <c:y val="-5.140066404801194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/>
                      <a:t>C3+,</a:t>
                    </a:r>
                    <a:r>
                      <a:rPr lang="en-US" sz="1200" b="1" baseline="0"/>
                      <a:t> </a:t>
                    </a:r>
                    <a:r>
                      <a:rPr lang="en-US" sz="1200" b="1"/>
                      <a:t>6647 G</a:t>
                    </a:r>
                  </a:p>
                </c:rich>
              </c:tx>
              <c:spPr/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28-4B41-A593-6137EC153A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Лист1!$K$97:$K$142</c:f>
              <c:numCache>
                <c:formatCode>General</c:formatCode>
                <c:ptCount val="46"/>
                <c:pt idx="0">
                  <c:v>6179</c:v>
                </c:pt>
                <c:pt idx="1">
                  <c:v>6211.5</c:v>
                </c:pt>
                <c:pt idx="2">
                  <c:v>6244</c:v>
                </c:pt>
                <c:pt idx="3">
                  <c:v>6276.5</c:v>
                </c:pt>
                <c:pt idx="4">
                  <c:v>6309</c:v>
                </c:pt>
                <c:pt idx="5">
                  <c:v>6341.5</c:v>
                </c:pt>
                <c:pt idx="6">
                  <c:v>6374</c:v>
                </c:pt>
                <c:pt idx="7">
                  <c:v>6406.5</c:v>
                </c:pt>
                <c:pt idx="8">
                  <c:v>6439</c:v>
                </c:pt>
                <c:pt idx="9">
                  <c:v>6471.5</c:v>
                </c:pt>
                <c:pt idx="10">
                  <c:v>6504</c:v>
                </c:pt>
                <c:pt idx="11">
                  <c:v>6536.5</c:v>
                </c:pt>
                <c:pt idx="12">
                  <c:v>6543</c:v>
                </c:pt>
                <c:pt idx="13">
                  <c:v>6549.5</c:v>
                </c:pt>
                <c:pt idx="14">
                  <c:v>6556</c:v>
                </c:pt>
                <c:pt idx="15">
                  <c:v>6562.5</c:v>
                </c:pt>
                <c:pt idx="16">
                  <c:v>6569</c:v>
                </c:pt>
                <c:pt idx="17">
                  <c:v>6575.5</c:v>
                </c:pt>
                <c:pt idx="18">
                  <c:v>6582</c:v>
                </c:pt>
                <c:pt idx="19">
                  <c:v>6588.5</c:v>
                </c:pt>
                <c:pt idx="20">
                  <c:v>6595</c:v>
                </c:pt>
                <c:pt idx="21">
                  <c:v>6601.5</c:v>
                </c:pt>
                <c:pt idx="22">
                  <c:v>6608</c:v>
                </c:pt>
                <c:pt idx="23">
                  <c:v>6614.5</c:v>
                </c:pt>
                <c:pt idx="24">
                  <c:v>6621</c:v>
                </c:pt>
                <c:pt idx="25">
                  <c:v>6627.5</c:v>
                </c:pt>
                <c:pt idx="26">
                  <c:v>6634</c:v>
                </c:pt>
                <c:pt idx="27">
                  <c:v>6640.5</c:v>
                </c:pt>
                <c:pt idx="28">
                  <c:v>6647</c:v>
                </c:pt>
                <c:pt idx="29">
                  <c:v>6653.5</c:v>
                </c:pt>
                <c:pt idx="30">
                  <c:v>6660</c:v>
                </c:pt>
                <c:pt idx="31">
                  <c:v>6666.5</c:v>
                </c:pt>
                <c:pt idx="32">
                  <c:v>6673</c:v>
                </c:pt>
                <c:pt idx="33">
                  <c:v>6679.5</c:v>
                </c:pt>
                <c:pt idx="34">
                  <c:v>6686</c:v>
                </c:pt>
                <c:pt idx="35">
                  <c:v>6692.5</c:v>
                </c:pt>
                <c:pt idx="36">
                  <c:v>6699</c:v>
                </c:pt>
                <c:pt idx="37">
                  <c:v>6705.5</c:v>
                </c:pt>
                <c:pt idx="38">
                  <c:v>6712</c:v>
                </c:pt>
                <c:pt idx="39">
                  <c:v>6718.5</c:v>
                </c:pt>
                <c:pt idx="40">
                  <c:v>6725</c:v>
                </c:pt>
                <c:pt idx="41">
                  <c:v>6731.5</c:v>
                </c:pt>
                <c:pt idx="42">
                  <c:v>6738</c:v>
                </c:pt>
                <c:pt idx="43">
                  <c:v>6744.5</c:v>
                </c:pt>
                <c:pt idx="44">
                  <c:v>6751</c:v>
                </c:pt>
                <c:pt idx="45">
                  <c:v>6757.5</c:v>
                </c:pt>
              </c:numCache>
            </c:numRef>
          </c:xVal>
          <c:yVal>
            <c:numRef>
              <c:f>Лист1!$L$97:$L$142</c:f>
              <c:numCache>
                <c:formatCode>General</c:formatCode>
                <c:ptCount val="46"/>
                <c:pt idx="0">
                  <c:v>0</c:v>
                </c:pt>
                <c:pt idx="1">
                  <c:v>15</c:v>
                </c:pt>
                <c:pt idx="2">
                  <c:v>21</c:v>
                </c:pt>
                <c:pt idx="3">
                  <c:v>35</c:v>
                </c:pt>
                <c:pt idx="4">
                  <c:v>49</c:v>
                </c:pt>
                <c:pt idx="5">
                  <c:v>59</c:v>
                </c:pt>
                <c:pt idx="6">
                  <c:v>64</c:v>
                </c:pt>
                <c:pt idx="7">
                  <c:v>83</c:v>
                </c:pt>
                <c:pt idx="8">
                  <c:v>104</c:v>
                </c:pt>
                <c:pt idx="9">
                  <c:v>148</c:v>
                </c:pt>
                <c:pt idx="10">
                  <c:v>191</c:v>
                </c:pt>
                <c:pt idx="11">
                  <c:v>209</c:v>
                </c:pt>
                <c:pt idx="12">
                  <c:v>292</c:v>
                </c:pt>
                <c:pt idx="13">
                  <c:v>278</c:v>
                </c:pt>
                <c:pt idx="14">
                  <c:v>337</c:v>
                </c:pt>
                <c:pt idx="15">
                  <c:v>323</c:v>
                </c:pt>
                <c:pt idx="16">
                  <c:v>384</c:v>
                </c:pt>
                <c:pt idx="17">
                  <c:v>473</c:v>
                </c:pt>
                <c:pt idx="18">
                  <c:v>611</c:v>
                </c:pt>
                <c:pt idx="19">
                  <c:v>713</c:v>
                </c:pt>
                <c:pt idx="20">
                  <c:v>480.5</c:v>
                </c:pt>
                <c:pt idx="21">
                  <c:v>594</c:v>
                </c:pt>
                <c:pt idx="22">
                  <c:v>662.5</c:v>
                </c:pt>
                <c:pt idx="23">
                  <c:v>843.5</c:v>
                </c:pt>
                <c:pt idx="24">
                  <c:v>865</c:v>
                </c:pt>
                <c:pt idx="25">
                  <c:v>1000</c:v>
                </c:pt>
                <c:pt idx="26">
                  <c:v>1223.5</c:v>
                </c:pt>
                <c:pt idx="27">
                  <c:v>1111</c:v>
                </c:pt>
                <c:pt idx="28">
                  <c:v>1336.5</c:v>
                </c:pt>
                <c:pt idx="29">
                  <c:v>997.5</c:v>
                </c:pt>
                <c:pt idx="30">
                  <c:v>926</c:v>
                </c:pt>
                <c:pt idx="31">
                  <c:v>723</c:v>
                </c:pt>
                <c:pt idx="32">
                  <c:v>695</c:v>
                </c:pt>
                <c:pt idx="33">
                  <c:v>465</c:v>
                </c:pt>
                <c:pt idx="34">
                  <c:v>258</c:v>
                </c:pt>
                <c:pt idx="35">
                  <c:v>170</c:v>
                </c:pt>
                <c:pt idx="36">
                  <c:v>93</c:v>
                </c:pt>
                <c:pt idx="37">
                  <c:v>66</c:v>
                </c:pt>
                <c:pt idx="38">
                  <c:v>65</c:v>
                </c:pt>
                <c:pt idx="39">
                  <c:v>40</c:v>
                </c:pt>
                <c:pt idx="40">
                  <c:v>17</c:v>
                </c:pt>
                <c:pt idx="41">
                  <c:v>9</c:v>
                </c:pt>
                <c:pt idx="42">
                  <c:v>0</c:v>
                </c:pt>
                <c:pt idx="43">
                  <c:v>133</c:v>
                </c:pt>
                <c:pt idx="44">
                  <c:v>114</c:v>
                </c:pt>
                <c:pt idx="45">
                  <c:v>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928-4B41-A593-6137EC153A48}"/>
            </c:ext>
          </c:extLst>
        </c:ser>
        <c:ser>
          <c:idx val="2"/>
          <c:order val="2"/>
          <c:tx>
            <c:v>C4+</c:v>
          </c:tx>
          <c:dLbls>
            <c:dLbl>
              <c:idx val="20"/>
              <c:layout>
                <c:manualLayout>
                  <c:x val="-7.1388518578904797E-2"/>
                  <c:y val="-6.168079685761433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/>
                      <a:t>C4+, 5025</a:t>
                    </a:r>
                    <a:r>
                      <a:rPr lang="en-US" sz="1200" b="1" baseline="0"/>
                      <a:t> G</a:t>
                    </a:r>
                    <a:endParaRPr lang="en-US" sz="1200" b="1"/>
                  </a:p>
                </c:rich>
              </c:tx>
              <c:spPr/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928-4B41-A593-6137EC153A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Лист1!$Q$97:$Q$122</c:f>
              <c:numCache>
                <c:formatCode>General</c:formatCode>
                <c:ptCount val="26"/>
                <c:pt idx="0">
                  <c:v>4391.5</c:v>
                </c:pt>
                <c:pt idx="1">
                  <c:v>4424</c:v>
                </c:pt>
                <c:pt idx="2">
                  <c:v>4456.5</c:v>
                </c:pt>
                <c:pt idx="3">
                  <c:v>4489</c:v>
                </c:pt>
                <c:pt idx="4">
                  <c:v>4521.5</c:v>
                </c:pt>
                <c:pt idx="5">
                  <c:v>4554</c:v>
                </c:pt>
                <c:pt idx="6">
                  <c:v>4586.5</c:v>
                </c:pt>
                <c:pt idx="7">
                  <c:v>4619</c:v>
                </c:pt>
                <c:pt idx="8">
                  <c:v>4651.5</c:v>
                </c:pt>
                <c:pt idx="9">
                  <c:v>4684</c:v>
                </c:pt>
                <c:pt idx="10">
                  <c:v>4716.5</c:v>
                </c:pt>
                <c:pt idx="11">
                  <c:v>4749</c:v>
                </c:pt>
                <c:pt idx="12">
                  <c:v>4781.5</c:v>
                </c:pt>
                <c:pt idx="13">
                  <c:v>4814</c:v>
                </c:pt>
                <c:pt idx="14">
                  <c:v>4846.5</c:v>
                </c:pt>
                <c:pt idx="15">
                  <c:v>4879</c:v>
                </c:pt>
                <c:pt idx="16">
                  <c:v>4911.5</c:v>
                </c:pt>
                <c:pt idx="17">
                  <c:v>4944</c:v>
                </c:pt>
                <c:pt idx="18">
                  <c:v>4976.5</c:v>
                </c:pt>
                <c:pt idx="19">
                  <c:v>5009</c:v>
                </c:pt>
                <c:pt idx="20">
                  <c:v>5025.25</c:v>
                </c:pt>
                <c:pt idx="21">
                  <c:v>5041.5</c:v>
                </c:pt>
                <c:pt idx="22">
                  <c:v>5057.75</c:v>
                </c:pt>
                <c:pt idx="23">
                  <c:v>5074</c:v>
                </c:pt>
                <c:pt idx="24">
                  <c:v>5090.25</c:v>
                </c:pt>
                <c:pt idx="25">
                  <c:v>5106.5</c:v>
                </c:pt>
              </c:numCache>
            </c:numRef>
          </c:xVal>
          <c:yVal>
            <c:numRef>
              <c:f>Лист1!$R$97:$R$122</c:f>
              <c:numCache>
                <c:formatCode>General</c:formatCode>
                <c:ptCount val="26"/>
                <c:pt idx="0">
                  <c:v>0</c:v>
                </c:pt>
                <c:pt idx="1">
                  <c:v>13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21</c:v>
                </c:pt>
                <c:pt idx="6">
                  <c:v>15</c:v>
                </c:pt>
                <c:pt idx="7">
                  <c:v>17</c:v>
                </c:pt>
                <c:pt idx="8">
                  <c:v>18</c:v>
                </c:pt>
                <c:pt idx="9">
                  <c:v>20</c:v>
                </c:pt>
                <c:pt idx="10">
                  <c:v>27</c:v>
                </c:pt>
                <c:pt idx="11">
                  <c:v>38</c:v>
                </c:pt>
                <c:pt idx="12">
                  <c:v>47</c:v>
                </c:pt>
                <c:pt idx="13">
                  <c:v>51</c:v>
                </c:pt>
                <c:pt idx="14">
                  <c:v>46</c:v>
                </c:pt>
                <c:pt idx="15">
                  <c:v>68</c:v>
                </c:pt>
                <c:pt idx="16">
                  <c:v>105</c:v>
                </c:pt>
                <c:pt idx="17">
                  <c:v>100</c:v>
                </c:pt>
                <c:pt idx="18">
                  <c:v>123</c:v>
                </c:pt>
                <c:pt idx="19">
                  <c:v>389</c:v>
                </c:pt>
                <c:pt idx="20">
                  <c:v>737.5</c:v>
                </c:pt>
                <c:pt idx="21">
                  <c:v>702.66666666666663</c:v>
                </c:pt>
                <c:pt idx="22">
                  <c:v>453.5</c:v>
                </c:pt>
                <c:pt idx="23">
                  <c:v>254</c:v>
                </c:pt>
                <c:pt idx="24">
                  <c:v>30</c:v>
                </c:pt>
                <c:pt idx="2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0928-4B41-A593-6137EC153A48}"/>
            </c:ext>
          </c:extLst>
        </c:ser>
        <c:ser>
          <c:idx val="3"/>
          <c:order val="3"/>
          <c:tx>
            <c:v>C5+</c:v>
          </c:tx>
          <c:dLbls>
            <c:dLbl>
              <c:idx val="43"/>
              <c:layout>
                <c:manualLayout>
                  <c:x val="-0.1403532597402182"/>
                  <c:y val="4.1120531238409558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C5+, 4002 G</a:t>
                    </a:r>
                  </a:p>
                </c:rich>
              </c:tx>
              <c:dLblPos val="r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928-4B41-A593-6137EC153A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Лист1!$W$97:$W$147</c:f>
              <c:numCache>
                <c:formatCode>General</c:formatCode>
                <c:ptCount val="51"/>
                <c:pt idx="0">
                  <c:v>2604</c:v>
                </c:pt>
                <c:pt idx="1">
                  <c:v>2636.5</c:v>
                </c:pt>
                <c:pt idx="2">
                  <c:v>2669</c:v>
                </c:pt>
                <c:pt idx="3">
                  <c:v>2701.5</c:v>
                </c:pt>
                <c:pt idx="4">
                  <c:v>2734</c:v>
                </c:pt>
                <c:pt idx="5">
                  <c:v>2766.5</c:v>
                </c:pt>
                <c:pt idx="6">
                  <c:v>2799</c:v>
                </c:pt>
                <c:pt idx="7">
                  <c:v>2831.5</c:v>
                </c:pt>
                <c:pt idx="8">
                  <c:v>2864</c:v>
                </c:pt>
                <c:pt idx="9">
                  <c:v>2896.5</c:v>
                </c:pt>
                <c:pt idx="10">
                  <c:v>2929</c:v>
                </c:pt>
                <c:pt idx="11">
                  <c:v>2961.5</c:v>
                </c:pt>
                <c:pt idx="12">
                  <c:v>2994</c:v>
                </c:pt>
                <c:pt idx="13">
                  <c:v>3026.5</c:v>
                </c:pt>
                <c:pt idx="14">
                  <c:v>3059</c:v>
                </c:pt>
                <c:pt idx="15">
                  <c:v>3091.5</c:v>
                </c:pt>
                <c:pt idx="16">
                  <c:v>3124</c:v>
                </c:pt>
                <c:pt idx="17">
                  <c:v>3156.5</c:v>
                </c:pt>
                <c:pt idx="18">
                  <c:v>3189</c:v>
                </c:pt>
                <c:pt idx="19">
                  <c:v>3221.5</c:v>
                </c:pt>
                <c:pt idx="20">
                  <c:v>3254</c:v>
                </c:pt>
                <c:pt idx="21">
                  <c:v>3286.5</c:v>
                </c:pt>
                <c:pt idx="22">
                  <c:v>3319</c:v>
                </c:pt>
                <c:pt idx="23">
                  <c:v>3351.5</c:v>
                </c:pt>
                <c:pt idx="24">
                  <c:v>3384</c:v>
                </c:pt>
                <c:pt idx="25">
                  <c:v>3416.5</c:v>
                </c:pt>
                <c:pt idx="26">
                  <c:v>3449</c:v>
                </c:pt>
                <c:pt idx="27">
                  <c:v>3481.5</c:v>
                </c:pt>
                <c:pt idx="28">
                  <c:v>3514</c:v>
                </c:pt>
                <c:pt idx="29">
                  <c:v>3546.5</c:v>
                </c:pt>
                <c:pt idx="30">
                  <c:v>3579</c:v>
                </c:pt>
                <c:pt idx="31">
                  <c:v>3611.5</c:v>
                </c:pt>
                <c:pt idx="32">
                  <c:v>3644</c:v>
                </c:pt>
                <c:pt idx="33">
                  <c:v>3676.5</c:v>
                </c:pt>
                <c:pt idx="34">
                  <c:v>3709</c:v>
                </c:pt>
                <c:pt idx="35">
                  <c:v>3741.5</c:v>
                </c:pt>
                <c:pt idx="36">
                  <c:v>3774</c:v>
                </c:pt>
                <c:pt idx="37">
                  <c:v>3806.5</c:v>
                </c:pt>
                <c:pt idx="38">
                  <c:v>3839</c:v>
                </c:pt>
                <c:pt idx="39">
                  <c:v>3871.5</c:v>
                </c:pt>
                <c:pt idx="40">
                  <c:v>3904</c:v>
                </c:pt>
                <c:pt idx="41">
                  <c:v>3936.5</c:v>
                </c:pt>
                <c:pt idx="42">
                  <c:v>3969</c:v>
                </c:pt>
                <c:pt idx="43">
                  <c:v>4001.5</c:v>
                </c:pt>
                <c:pt idx="44">
                  <c:v>4034</c:v>
                </c:pt>
                <c:pt idx="45">
                  <c:v>4066.5</c:v>
                </c:pt>
                <c:pt idx="46">
                  <c:v>4099</c:v>
                </c:pt>
                <c:pt idx="47">
                  <c:v>4131.5</c:v>
                </c:pt>
                <c:pt idx="48">
                  <c:v>4164</c:v>
                </c:pt>
                <c:pt idx="49">
                  <c:v>4196.5</c:v>
                </c:pt>
                <c:pt idx="50">
                  <c:v>4229</c:v>
                </c:pt>
              </c:numCache>
            </c:numRef>
          </c:xVal>
          <c:yVal>
            <c:numRef>
              <c:f>Лист1!$X$97:$X$147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8</c:v>
                </c:pt>
                <c:pt idx="29">
                  <c:v>13</c:v>
                </c:pt>
                <c:pt idx="30">
                  <c:v>19</c:v>
                </c:pt>
                <c:pt idx="31">
                  <c:v>23</c:v>
                </c:pt>
                <c:pt idx="32">
                  <c:v>32</c:v>
                </c:pt>
                <c:pt idx="33">
                  <c:v>34</c:v>
                </c:pt>
                <c:pt idx="34">
                  <c:v>49</c:v>
                </c:pt>
                <c:pt idx="35">
                  <c:v>68</c:v>
                </c:pt>
                <c:pt idx="36">
                  <c:v>93</c:v>
                </c:pt>
                <c:pt idx="37">
                  <c:v>118</c:v>
                </c:pt>
                <c:pt idx="38">
                  <c:v>152</c:v>
                </c:pt>
                <c:pt idx="39">
                  <c:v>181</c:v>
                </c:pt>
                <c:pt idx="40">
                  <c:v>220</c:v>
                </c:pt>
                <c:pt idx="41">
                  <c:v>319</c:v>
                </c:pt>
                <c:pt idx="42">
                  <c:v>478</c:v>
                </c:pt>
                <c:pt idx="43">
                  <c:v>730</c:v>
                </c:pt>
                <c:pt idx="44">
                  <c:v>660</c:v>
                </c:pt>
                <c:pt idx="45">
                  <c:v>201</c:v>
                </c:pt>
                <c:pt idx="46">
                  <c:v>74</c:v>
                </c:pt>
                <c:pt idx="47">
                  <c:v>5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0928-4B41-A593-6137EC153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043456"/>
        <c:axId val="81045376"/>
      </c:scatterChart>
      <c:valAx>
        <c:axId val="81043456"/>
        <c:scaling>
          <c:orientation val="minMax"/>
          <c:max val="11000"/>
          <c:min val="2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B,</a:t>
                </a:r>
                <a:r>
                  <a:rPr lang="en-US" sz="1200" baseline="0"/>
                  <a:t> G</a:t>
                </a:r>
                <a:endParaRPr lang="ru-RU" sz="1200"/>
              </a:p>
            </c:rich>
          </c:tx>
          <c:layout>
            <c:manualLayout>
              <c:xMode val="edge"/>
              <c:yMode val="edge"/>
              <c:x val="0.90426500053122016"/>
              <c:y val="0.8687273813452344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81045376"/>
        <c:crosses val="autoZero"/>
        <c:crossBetween val="midCat"/>
      </c:valAx>
      <c:valAx>
        <c:axId val="81045376"/>
        <c:scaling>
          <c:orientation val="minMax"/>
          <c:max val="18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Intensity, a.u</a:t>
                </a:r>
                <a:r>
                  <a:rPr lang="en-US"/>
                  <a:t>.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5.3164187809856751E-4"/>
              <c:y val="4.146029959184617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104345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0.38484</cdr:x>
      <cdr:y>0.15686</cdr:y>
    </cdr:from>
    <cdr:to>
      <cdr:x>0.46389</cdr:x>
      <cdr:y>0.2013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664296" y="576064"/>
          <a:ext cx="547266" cy="163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/>
            <a:t>С2+</a:t>
          </a:r>
        </a:p>
      </cdr:txBody>
    </cdr:sp>
  </cdr:relSizeAnchor>
  <cdr:relSizeAnchor xmlns:cdr="http://schemas.openxmlformats.org/drawingml/2006/chartDrawing">
    <cdr:from>
      <cdr:x>0.57206</cdr:x>
      <cdr:y>0.39492</cdr:y>
    </cdr:from>
    <cdr:to>
      <cdr:x>0.65093</cdr:x>
      <cdr:y>0.45098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960440" y="1450306"/>
          <a:ext cx="546021" cy="205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/>
            <a:t>С1+</a:t>
          </a:r>
        </a:p>
      </cdr:txBody>
    </cdr:sp>
  </cdr:relSizeAnchor>
  <cdr:relSizeAnchor xmlns:cdr="http://schemas.openxmlformats.org/drawingml/2006/chartDrawing">
    <cdr:from>
      <cdr:x>0.34324</cdr:x>
      <cdr:y>0.47851</cdr:y>
    </cdr:from>
    <cdr:to>
      <cdr:x>0.42037</cdr:x>
      <cdr:y>0.52941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376264" y="1757284"/>
          <a:ext cx="534005" cy="186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/>
            <a:t>С3+</a:t>
          </a:r>
        </a:p>
      </cdr:txBody>
    </cdr:sp>
  </cdr:relSizeAnchor>
  <cdr:relSizeAnchor xmlns:cdr="http://schemas.openxmlformats.org/drawingml/2006/chartDrawing">
    <cdr:from>
      <cdr:x>0.28083</cdr:x>
      <cdr:y>0.80714</cdr:y>
    </cdr:from>
    <cdr:to>
      <cdr:x>0.37037</cdr:x>
      <cdr:y>0.86275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944216" y="2964146"/>
          <a:ext cx="619897" cy="204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/>
            <a:t>С4+</a:t>
          </a:r>
        </a:p>
      </cdr:txBody>
    </cdr:sp>
  </cdr:relSizeAnchor>
  <cdr:relSizeAnchor xmlns:cdr="http://schemas.openxmlformats.org/drawingml/2006/chartDrawing">
    <cdr:from>
      <cdr:x>0.67484</cdr:x>
      <cdr:y>0.16167</cdr:y>
    </cdr:from>
    <cdr:to>
      <cdr:x>0.89153</cdr:x>
      <cdr:y>0.29784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71970" y="593734"/>
          <a:ext cx="150019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smtClean="0">
              <a:solidFill>
                <a:srgbClr val="333CF7"/>
              </a:solidFill>
            </a:rPr>
            <a:t>U</a:t>
          </a:r>
          <a:r>
            <a:rPr lang="en-US" sz="1600" b="1" smtClean="0">
              <a:solidFill>
                <a:srgbClr val="333CF7"/>
              </a:solidFill>
            </a:rPr>
            <a:t>inj</a:t>
          </a:r>
          <a:r>
            <a:rPr lang="en-US" sz="2000" b="1" smtClean="0">
              <a:solidFill>
                <a:srgbClr val="333CF7"/>
              </a:solidFill>
            </a:rPr>
            <a:t>=51.7 keV</a:t>
          </a:r>
          <a:endParaRPr lang="ru-RU" sz="2000" b="1">
            <a:solidFill>
              <a:srgbClr val="333CF7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CA98CA-6F6C-41BE-9408-F50555EB1525}" type="datetime1">
              <a:rPr lang="de-DE"/>
              <a:pPr>
                <a:defRPr/>
              </a:pPr>
              <a:t>13.09.2018</a:t>
            </a:fld>
            <a:endParaRPr lang="de-DE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ru-RU" smtClean="0"/>
              <a:t>СЯФ РАН, 12-15 апреля, ОИЯИ, г.Дубна</a:t>
            </a:r>
            <a:endParaRPr lang="de-DE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FED751-B42C-4181-A3F9-FD4BC0C06E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7958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93F322-F0C8-41AE-B417-1E7F551570BE}" type="datetime1">
              <a:rPr lang="en-US"/>
              <a:pPr>
                <a:defRPr/>
              </a:pPr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ru-RU" smtClean="0"/>
              <a:t>СЯФ РАН, 12-15 апреля, ОИЯИ, г.Дубна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6E6B5C-FE65-4108-98DB-BF1D6FE8B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557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62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83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724E7-EF73-4708-A4DD-9A56C8A263E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4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0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1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724E7-EF73-4708-A4DD-9A56C8A263E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59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15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5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457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6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2688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7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992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18:notes"/>
          <p:cNvSpPr txBox="1">
            <a:spLocks noGrp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8:notes"/>
          <p:cNvSpPr txBox="1">
            <a:spLocks noGrp="1"/>
          </p:cNvSpPr>
          <p:nvPr>
            <p:ph type="sldNum" idx="12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270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724E7-EF73-4708-A4DD-9A56C8A263E0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5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idx="11" hasCustomPrompt="1"/>
          </p:nvPr>
        </p:nvSpPr>
        <p:spPr bwMode="auto">
          <a:xfrm>
            <a:off x="452438" y="0"/>
            <a:ext cx="8229600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b="1" i="1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0438" y="6479931"/>
            <a:ext cx="2133600" cy="250825"/>
          </a:xfrm>
        </p:spPr>
        <p:txBody>
          <a:bodyPr/>
          <a:lstStyle>
            <a:lvl1pPr>
              <a:defRPr>
                <a:solidFill>
                  <a:srgbClr val="858586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2412" y="5010541"/>
            <a:ext cx="6400800" cy="75724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8585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style</a:t>
            </a:r>
            <a:endParaRPr lang="en-US" dirty="0"/>
          </a:p>
        </p:txBody>
      </p:sp>
      <p:sp>
        <p:nvSpPr>
          <p:cNvPr id="14" name="Rechteck 13"/>
          <p:cNvSpPr>
            <a:spLocks noChangeArrowheads="1"/>
          </p:cNvSpPr>
          <p:nvPr userDrawn="1"/>
        </p:nvSpPr>
        <p:spPr bwMode="auto">
          <a:xfrm>
            <a:off x="-11875" y="0"/>
            <a:ext cx="140677" cy="6858000"/>
          </a:xfrm>
          <a:prstGeom prst="rect">
            <a:avLst/>
          </a:prstGeom>
          <a:solidFill>
            <a:srgbClr val="064B6A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625" y="6064251"/>
            <a:ext cx="1363250" cy="7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2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6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2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9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6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1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idx="11" hasCustomPrompt="1"/>
          </p:nvPr>
        </p:nvSpPr>
        <p:spPr bwMode="auto">
          <a:xfrm>
            <a:off x="457200" y="978491"/>
            <a:ext cx="8229600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>
                <a:solidFill>
                  <a:srgbClr val="064B6A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0438" y="6479931"/>
            <a:ext cx="2133600" cy="250825"/>
          </a:xfrm>
        </p:spPr>
        <p:txBody>
          <a:bodyPr/>
          <a:lstStyle>
            <a:lvl1pPr>
              <a:defRPr>
                <a:solidFill>
                  <a:srgbClr val="858586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2412" y="5010541"/>
            <a:ext cx="6400800" cy="75724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8585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style</a:t>
            </a:r>
            <a:endParaRPr lang="en-US" dirty="0"/>
          </a:p>
        </p:txBody>
      </p:sp>
      <p:sp>
        <p:nvSpPr>
          <p:cNvPr id="14" name="Rechteck 13"/>
          <p:cNvSpPr>
            <a:spLocks noChangeArrowheads="1"/>
          </p:cNvSpPr>
          <p:nvPr userDrawn="1"/>
        </p:nvSpPr>
        <p:spPr bwMode="auto">
          <a:xfrm>
            <a:off x="-11875" y="0"/>
            <a:ext cx="140677" cy="6858000"/>
          </a:xfrm>
          <a:prstGeom prst="rect">
            <a:avLst/>
          </a:prstGeom>
          <a:solidFill>
            <a:srgbClr val="064B6A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625" y="6064251"/>
            <a:ext cx="1363250" cy="7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8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7D2D1-F55D-4386-887B-64C64060BE1D}" type="datetimeFigureOut">
              <a:rPr lang="ru-RU">
                <a:solidFill>
                  <a:srgbClr val="000000"/>
                </a:solidFill>
                <a:latin typeface="Arial"/>
              </a:rPr>
              <a:pPr>
                <a:defRPr/>
              </a:pPr>
              <a:t>13.09.2018</a:t>
            </a:fld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F1AA3-61EA-498C-827F-F4328E51D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018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86A9-1ECA-4C03-85AC-4ACAE0F27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84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981B3-7025-4A47-B2CE-50D804641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6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72" y="13568"/>
            <a:ext cx="8552328" cy="511175"/>
          </a:xfrm>
        </p:spPr>
        <p:txBody>
          <a:bodyPr/>
          <a:lstStyle>
            <a:lvl1pPr algn="ctr">
              <a:defRPr b="1" i="1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72128" y="650716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9392" y="6527798"/>
            <a:ext cx="5311587" cy="330201"/>
          </a:xfrm>
          <a:prstGeom prst="rect">
            <a:avLst/>
          </a:prstGeom>
        </p:spPr>
        <p:txBody>
          <a:bodyPr/>
          <a:lstStyle>
            <a:lvl1pPr algn="ctr">
              <a:defRPr sz="1400" i="1"/>
            </a:lvl1pPr>
          </a:lstStyle>
          <a:p>
            <a:pPr>
              <a:defRPr/>
            </a:pPr>
            <a:r>
              <a:rPr lang="ru-RU" dirty="0" smtClean="0"/>
              <a:t>СЯФ РАН, 12-15 апреля, ОИЯИ, </a:t>
            </a:r>
            <a:r>
              <a:rPr lang="ru-RU" dirty="0" err="1" smtClean="0"/>
              <a:t>г.Дубна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84179" y="6607175"/>
            <a:ext cx="2133600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1AA3-61EA-498C-827F-F4328E51D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hteck 13"/>
          <p:cNvSpPr>
            <a:spLocks noChangeArrowheads="1"/>
          </p:cNvSpPr>
          <p:nvPr userDrawn="1"/>
        </p:nvSpPr>
        <p:spPr bwMode="auto">
          <a:xfrm>
            <a:off x="-11875" y="0"/>
            <a:ext cx="140677" cy="6858000"/>
          </a:xfrm>
          <a:prstGeom prst="rect">
            <a:avLst/>
          </a:prstGeom>
          <a:solidFill>
            <a:srgbClr val="064B6A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3039" y="67544"/>
            <a:ext cx="6223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ICA-Logo_4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21" y="6527798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3"/>
          <p:cNvCxnSpPr/>
          <p:nvPr userDrawn="1"/>
        </p:nvCxnSpPr>
        <p:spPr>
          <a:xfrm>
            <a:off x="1140479" y="6491286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ldNum" idx="12"/>
          </p:nvPr>
        </p:nvSpPr>
        <p:spPr>
          <a:xfrm>
            <a:off x="3500438" y="6515100"/>
            <a:ext cx="2133600" cy="25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073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94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04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88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11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3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72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63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64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2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СЯФ РАН, 12-15 апреля, ОИЯИ, г.Дубна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86A9-1ECA-4C03-85AC-4ACAE0F27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47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4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СЯФ РАН, 12-15 апреля, ОИЯИ, г.Дубна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2088C-D832-4D6B-B3C3-71030C10C55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417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7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8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2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3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0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0125"/>
            <a:ext cx="82296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0438" y="6515100"/>
            <a:ext cx="2133600" cy="250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7" r:id="rId2"/>
    <p:sldLayoutId id="2147483768" r:id="rId3"/>
    <p:sldLayoutId id="214748377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-65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-65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98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0125"/>
            <a:ext cx="82296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0438" y="6515100"/>
            <a:ext cx="2133600" cy="250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19971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9" r:id="rId4"/>
    <p:sldLayoutId id="2147483802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-65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-65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13.09.2018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597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_MG_0835_2a_prin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26"/>
          <a:stretch/>
        </p:blipFill>
        <p:spPr bwMode="auto">
          <a:xfrm>
            <a:off x="0" y="1420300"/>
            <a:ext cx="9135547" cy="534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/>
          </p:cNvSpPr>
          <p:nvPr/>
        </p:nvSpPr>
        <p:spPr bwMode="auto">
          <a:xfrm>
            <a:off x="415636" y="108529"/>
            <a:ext cx="8229600" cy="349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>
              <a:defRPr/>
            </a:pPr>
            <a:r>
              <a:rPr lang="en-US" sz="4800" b="1" i="1" dirty="0" smtClean="0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Injection facility of NICA</a:t>
            </a:r>
          </a:p>
          <a:p>
            <a:pPr marL="39688" algn="ctr">
              <a:defRPr/>
            </a:pPr>
            <a:r>
              <a:rPr lang="en-US" sz="2800" b="1" i="1" dirty="0" smtClean="0"/>
              <a:t> </a:t>
            </a:r>
          </a:p>
          <a:p>
            <a:pPr marL="39688" algn="ctr">
              <a:defRPr/>
            </a:pP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Comic Sans MS" pitchFamily="66" charset="0"/>
            </a:endParaRPr>
          </a:p>
          <a:p>
            <a:pPr marL="39688" algn="ctr">
              <a:defRPr/>
            </a:pPr>
            <a:r>
              <a:rPr lang="en-US" sz="2400" dirty="0" smtClean="0"/>
              <a:t> </a:t>
            </a:r>
            <a:endParaRPr lang="en-US" sz="2400" b="1" i="1" dirty="0">
              <a:solidFill>
                <a:srgbClr val="262673"/>
              </a:solidFill>
              <a:cs typeface="Arial" pitchFamily="34" charset="0"/>
              <a:sym typeface="Arial" pitchFamily="34" charset="0"/>
            </a:endParaRPr>
          </a:p>
          <a:p>
            <a:pPr marL="39688" algn="ctr">
              <a:defRPr/>
            </a:pPr>
            <a:r>
              <a:rPr lang="ru-RU" sz="2400" b="1" i="1" dirty="0" smtClean="0">
                <a:solidFill>
                  <a:srgbClr val="262673"/>
                </a:solidFill>
                <a:cs typeface="Arial" pitchFamily="34" charset="0"/>
                <a:sym typeface="Arial" pitchFamily="34" charset="0"/>
              </a:rPr>
              <a:t>									</a:t>
            </a:r>
            <a:endParaRPr lang="en-US" sz="2400" b="1" i="1" dirty="0">
              <a:solidFill>
                <a:srgbClr val="262673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186A9-1ECA-4C03-85AC-4ACAE0F2713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13913" y="6400800"/>
            <a:ext cx="469590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Levterov</a:t>
            </a:r>
            <a:r>
              <a:rPr lang="en-US" sz="1600" b="1" dirty="0" smtClean="0"/>
              <a:t> K. on behalf of Acceleration </a:t>
            </a:r>
            <a:r>
              <a:rPr lang="ru-RU" sz="1600" b="1" dirty="0" err="1" smtClean="0"/>
              <a:t>division</a:t>
            </a:r>
            <a:r>
              <a:rPr lang="en-US" sz="1600" b="1" dirty="0" smtClean="0"/>
              <a:t>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6643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333CF7"/>
                </a:solidFill>
                <a:latin typeface="Calibri"/>
                <a:ea typeface="+mn-ea"/>
              </a:rPr>
              <a:t> OUTPUT ENERGY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333CF7"/>
                </a:solidFill>
                <a:latin typeface="Calibri"/>
                <a:ea typeface="+mn-ea"/>
              </a:rPr>
              <a:t>E=300 keV/u =&gt; </a:t>
            </a:r>
            <a:r>
              <a:rPr lang="el-GR" sz="2800" b="1" smtClean="0">
                <a:solidFill>
                  <a:srgbClr val="333CF7"/>
                </a:solidFill>
                <a:latin typeface="Calibri"/>
                <a:ea typeface="+mn-ea"/>
              </a:rPr>
              <a:t>β</a:t>
            </a:r>
            <a:r>
              <a:rPr lang="en-US" sz="2800" b="1" smtClean="0">
                <a:solidFill>
                  <a:srgbClr val="333CF7"/>
                </a:solidFill>
                <a:latin typeface="Calibri"/>
                <a:ea typeface="+mn-ea"/>
              </a:rPr>
              <a:t> = 0.0253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2800" b="1" smtClean="0">
              <a:solidFill>
                <a:srgbClr val="333CF7"/>
              </a:solidFill>
              <a:latin typeface="Calibri"/>
              <a:ea typeface="+mn-ea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333CF7"/>
                </a:solidFill>
                <a:latin typeface="Calibri"/>
                <a:ea typeface="+mn-ea"/>
              </a:rPr>
              <a:t>STEPS :</a:t>
            </a:r>
            <a:endParaRPr lang="ru-RU" sz="2800" b="1">
              <a:solidFill>
                <a:srgbClr val="333CF7"/>
              </a:solidFill>
              <a:latin typeface="Calibri"/>
              <a:ea typeface="+mn-ea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525963"/>
          </a:xfrm>
        </p:spPr>
        <p:txBody>
          <a:bodyPr/>
          <a:lstStyle/>
          <a:p>
            <a:pPr lvl="0"/>
            <a:r>
              <a:rPr lang="en-US" b="1" kern="0" dirty="0" smtClean="0">
                <a:solidFill>
                  <a:srgbClr val="333CF7"/>
                </a:solidFill>
              </a:rPr>
              <a:t>Experimental searching for R at the given energy</a:t>
            </a:r>
            <a:endParaRPr lang="ru-RU" b="1" kern="0" dirty="0" smtClean="0">
              <a:solidFill>
                <a:srgbClr val="333CF7"/>
              </a:solidFill>
            </a:endParaRPr>
          </a:p>
          <a:p>
            <a:pPr algn="r"/>
            <a:endParaRPr lang="ru-RU" dirty="0"/>
          </a:p>
          <a:p>
            <a:pPr lvl="0">
              <a:buNone/>
            </a:pPr>
            <a:endParaRPr lang="ru-RU" b="1" kern="0" dirty="0" smtClean="0">
              <a:solidFill>
                <a:srgbClr val="333CF7"/>
              </a:solidFill>
            </a:endParaRPr>
          </a:p>
          <a:p>
            <a:pPr marL="0" lvl="0" indent="0">
              <a:buNone/>
            </a:pPr>
            <a:endParaRPr lang="ru-RU" b="1" kern="0" dirty="0" smtClean="0">
              <a:solidFill>
                <a:srgbClr val="333CF7"/>
              </a:solidFill>
            </a:endParaRPr>
          </a:p>
          <a:p>
            <a:pPr lvl="0"/>
            <a:endParaRPr lang="ru-RU" b="1" kern="0" dirty="0" smtClean="0">
              <a:solidFill>
                <a:srgbClr val="333CF7"/>
              </a:solidFill>
            </a:endParaRPr>
          </a:p>
          <a:p>
            <a:pPr lvl="0"/>
            <a:endParaRPr lang="en-US" b="1" kern="0" dirty="0" smtClean="0">
              <a:solidFill>
                <a:srgbClr val="333CF7"/>
              </a:solidFill>
            </a:endParaRPr>
          </a:p>
          <a:p>
            <a:pPr lvl="0"/>
            <a:r>
              <a:rPr lang="en-US" b="1" kern="0" dirty="0" smtClean="0">
                <a:solidFill>
                  <a:srgbClr val="333CF7"/>
                </a:solidFill>
              </a:rPr>
              <a:t>Calculating </a:t>
            </a:r>
            <a:r>
              <a:rPr lang="el-GR" b="1" kern="0" dirty="0" smtClean="0">
                <a:solidFill>
                  <a:srgbClr val="333CF7"/>
                </a:solidFill>
              </a:rPr>
              <a:t>β</a:t>
            </a:r>
            <a:r>
              <a:rPr lang="en-US" sz="1600" b="1" kern="0" dirty="0" err="1" smtClean="0">
                <a:solidFill>
                  <a:srgbClr val="333CF7"/>
                </a:solidFill>
              </a:rPr>
              <a:t>acc</a:t>
            </a:r>
            <a:r>
              <a:rPr lang="en-US" sz="1600" b="1" kern="0" dirty="0" smtClean="0">
                <a:solidFill>
                  <a:srgbClr val="333CF7"/>
                </a:solidFill>
              </a:rPr>
              <a:t> </a:t>
            </a:r>
            <a:r>
              <a:rPr lang="en-US" b="1" kern="0" dirty="0" smtClean="0">
                <a:solidFill>
                  <a:srgbClr val="333CF7"/>
                </a:solidFill>
              </a:rPr>
              <a:t> at the found R</a:t>
            </a:r>
          </a:p>
          <a:p>
            <a:pPr lvl="0"/>
            <a:endParaRPr lang="ru-RU" b="1" kern="0" dirty="0" smtClean="0">
              <a:solidFill>
                <a:srgbClr val="333CF7"/>
              </a:solidFill>
            </a:endParaRPr>
          </a:p>
          <a:p>
            <a:pPr lvl="0"/>
            <a:endParaRPr lang="ru-RU" b="1" kern="0" dirty="0" smtClean="0">
              <a:solidFill>
                <a:srgbClr val="333CF7"/>
              </a:solidFill>
            </a:endParaRPr>
          </a:p>
          <a:p>
            <a:pPr lvl="0"/>
            <a:endParaRPr lang="en-US" b="1" kern="0" dirty="0" smtClean="0">
              <a:solidFill>
                <a:srgbClr val="333C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2420445"/>
            <a:ext cx="4000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kern="0" dirty="0" smtClean="0">
                <a:solidFill>
                  <a:srgbClr val="333CF7"/>
                </a:solidFill>
                <a:latin typeface="Calibri"/>
                <a:ea typeface="+mn-ea"/>
              </a:rPr>
              <a:t>β</a:t>
            </a:r>
            <a:r>
              <a:rPr lang="ru-RU" sz="2400" b="1" kern="0" dirty="0" smtClean="0">
                <a:solidFill>
                  <a:srgbClr val="333CF7"/>
                </a:solidFill>
                <a:latin typeface="Calibri"/>
                <a:ea typeface="+mn-ea"/>
              </a:rPr>
              <a:t> =</a:t>
            </a:r>
            <a:r>
              <a:rPr lang="en-US" sz="2400" b="1" kern="0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en-US" sz="2400" b="1" dirty="0" smtClean="0">
                <a:solidFill>
                  <a:srgbClr val="333CF7"/>
                </a:solidFill>
                <a:latin typeface="Calibri"/>
                <a:ea typeface="+mn-ea"/>
              </a:rPr>
              <a:t>[2(e/ </a:t>
            </a:r>
            <a:r>
              <a:rPr lang="en-US" sz="2400" b="1" dirty="0" err="1" smtClean="0">
                <a:solidFill>
                  <a:srgbClr val="333CF7"/>
                </a:solidFill>
                <a:latin typeface="Calibri"/>
                <a:ea typeface="+mn-ea"/>
              </a:rPr>
              <a:t>m</a:t>
            </a:r>
            <a:r>
              <a:rPr lang="en-US" b="1" dirty="0" err="1" smtClean="0">
                <a:solidFill>
                  <a:srgbClr val="333CF7"/>
                </a:solidFill>
                <a:latin typeface="Calibri"/>
                <a:ea typeface="+mn-ea"/>
              </a:rPr>
              <a:t>p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ru-RU" sz="2400" b="1" dirty="0" smtClean="0">
                <a:solidFill>
                  <a:srgbClr val="333CF7"/>
                </a:solidFill>
                <a:latin typeface="Calibri"/>
                <a:ea typeface="+mn-ea"/>
              </a:rPr>
              <a:t>с</a:t>
            </a:r>
            <a:r>
              <a:rPr lang="en-US" sz="2400" b="1" baseline="30000" dirty="0" smtClean="0">
                <a:solidFill>
                  <a:srgbClr val="333CF7"/>
                </a:solidFill>
                <a:latin typeface="Calibri"/>
                <a:ea typeface="+mn-ea"/>
              </a:rPr>
              <a:t>2</a:t>
            </a:r>
            <a:r>
              <a:rPr lang="en-US" sz="2400" b="1" dirty="0" smtClean="0">
                <a:solidFill>
                  <a:srgbClr val="333CF7"/>
                </a:solidFill>
                <a:latin typeface="Calibri"/>
                <a:ea typeface="+mn-ea"/>
              </a:rPr>
              <a:t>) (Z/A) U]</a:t>
            </a:r>
            <a:r>
              <a:rPr lang="en-US" sz="2400" b="1" baseline="30000" dirty="0" smtClean="0">
                <a:solidFill>
                  <a:srgbClr val="333CF7"/>
                </a:solidFill>
                <a:latin typeface="Calibri"/>
                <a:ea typeface="+mn-ea"/>
              </a:rPr>
              <a:t>1/2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baseline="30000" dirty="0">
              <a:solidFill>
                <a:srgbClr val="333CF7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kern="0" dirty="0">
                <a:solidFill>
                  <a:srgbClr val="333CF7"/>
                </a:solidFill>
                <a:latin typeface="Calibri"/>
              </a:rPr>
              <a:t>β</a:t>
            </a:r>
            <a:r>
              <a:rPr lang="ru-RU" sz="2400" b="1" kern="0" dirty="0">
                <a:solidFill>
                  <a:srgbClr val="333CF7"/>
                </a:solidFill>
                <a:latin typeface="Calibri"/>
              </a:rPr>
              <a:t> </a:t>
            </a:r>
            <a:r>
              <a:rPr lang="ru-RU" sz="2400" b="1" kern="0" dirty="0" smtClean="0">
                <a:solidFill>
                  <a:srgbClr val="333CF7"/>
                </a:solidFill>
                <a:latin typeface="Calibri"/>
              </a:rPr>
              <a:t>=</a:t>
            </a:r>
            <a:r>
              <a:rPr lang="en-US" sz="2400" b="1" kern="0" dirty="0" smtClean="0">
                <a:solidFill>
                  <a:srgbClr val="333CF7"/>
                </a:solidFill>
                <a:latin typeface="Calibri"/>
              </a:rPr>
              <a:t> 4.8 10</a:t>
            </a:r>
            <a:r>
              <a:rPr lang="en-US" sz="2400" b="1" baseline="30000" dirty="0" smtClean="0">
                <a:solidFill>
                  <a:srgbClr val="333CF7"/>
                </a:solidFill>
                <a:latin typeface="Calibri"/>
              </a:rPr>
              <a:t>-5 </a:t>
            </a:r>
            <a:r>
              <a:rPr lang="en-US" sz="2400" b="1" dirty="0" smtClean="0">
                <a:solidFill>
                  <a:srgbClr val="333CF7"/>
                </a:solidFill>
                <a:latin typeface="Calibri"/>
              </a:rPr>
              <a:t>[(</a:t>
            </a:r>
            <a:r>
              <a:rPr lang="en-US" sz="2400" b="1" dirty="0">
                <a:solidFill>
                  <a:srgbClr val="333CF7"/>
                </a:solidFill>
                <a:latin typeface="Calibri"/>
              </a:rPr>
              <a:t>Z/A) </a:t>
            </a:r>
            <a:r>
              <a:rPr lang="en-US" sz="2400" b="1" dirty="0" smtClean="0">
                <a:solidFill>
                  <a:srgbClr val="333CF7"/>
                </a:solidFill>
                <a:latin typeface="Calibri"/>
              </a:rPr>
              <a:t>U]</a:t>
            </a:r>
            <a:r>
              <a:rPr lang="en-US" sz="2400" b="1" baseline="30000" dirty="0" smtClean="0">
                <a:solidFill>
                  <a:srgbClr val="333CF7"/>
                </a:solidFill>
                <a:latin typeface="Calibri"/>
              </a:rPr>
              <a:t>1/2</a:t>
            </a:r>
            <a:endParaRPr lang="ru-RU" sz="2400" dirty="0" smtClean="0">
              <a:solidFill>
                <a:srgbClr val="333CF7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 smtClean="0">
              <a:solidFill>
                <a:srgbClr val="333CF7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333CF7"/>
                </a:solidFill>
                <a:latin typeface="Calibri"/>
                <a:ea typeface="+mn-ea"/>
              </a:rPr>
              <a:t>R= (</a:t>
            </a:r>
            <a:r>
              <a:rPr lang="en-US" sz="2400" b="1" kern="0" dirty="0" err="1" smtClean="0">
                <a:solidFill>
                  <a:srgbClr val="333CF7"/>
                </a:solidFill>
                <a:latin typeface="Calibri"/>
                <a:ea typeface="+mn-ea"/>
              </a:rPr>
              <a:t>m</a:t>
            </a:r>
            <a:r>
              <a:rPr lang="en-US" sz="1600" b="1" kern="0" dirty="0" err="1" smtClean="0">
                <a:solidFill>
                  <a:srgbClr val="333CF7"/>
                </a:solidFill>
                <a:latin typeface="Calibri"/>
                <a:ea typeface="+mn-ea"/>
              </a:rPr>
              <a:t>p</a:t>
            </a:r>
            <a:r>
              <a:rPr lang="ru-RU" sz="2400" b="1" kern="0" dirty="0" err="1" smtClean="0">
                <a:solidFill>
                  <a:srgbClr val="333CF7"/>
                </a:solidFill>
                <a:latin typeface="Calibri"/>
                <a:ea typeface="+mn-ea"/>
              </a:rPr>
              <a:t>с</a:t>
            </a:r>
            <a:r>
              <a:rPr lang="en-US" sz="2400" b="1" kern="0" dirty="0" smtClean="0">
                <a:solidFill>
                  <a:srgbClr val="333CF7"/>
                </a:solidFill>
                <a:latin typeface="Calibri"/>
                <a:ea typeface="+mn-ea"/>
              </a:rPr>
              <a:t>/e) </a:t>
            </a:r>
            <a:r>
              <a:rPr lang="el-GR" sz="2400" b="1" kern="0" dirty="0">
                <a:solidFill>
                  <a:srgbClr val="333CF7"/>
                </a:solidFill>
                <a:latin typeface="Calibri"/>
                <a:ea typeface="+mn-ea"/>
              </a:rPr>
              <a:t>β</a:t>
            </a:r>
            <a:r>
              <a:rPr lang="en-US" sz="2400" b="1" kern="0" dirty="0" smtClean="0">
                <a:solidFill>
                  <a:srgbClr val="333CF7"/>
                </a:solidFill>
                <a:latin typeface="Calibri"/>
                <a:ea typeface="+mn-ea"/>
              </a:rPr>
              <a:t> (A/Z) 1/B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333CF7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333CF7"/>
                </a:solidFill>
                <a:latin typeface="Calibri"/>
                <a:ea typeface="+mn-ea"/>
              </a:rPr>
              <a:t>R= 3,13 </a:t>
            </a:r>
            <a:r>
              <a:rPr lang="el-GR" sz="2400" b="1" kern="0" dirty="0">
                <a:solidFill>
                  <a:srgbClr val="333CF7"/>
                </a:solidFill>
                <a:latin typeface="Calibri"/>
                <a:ea typeface="+mn-ea"/>
              </a:rPr>
              <a:t>β </a:t>
            </a:r>
            <a:r>
              <a:rPr lang="en-US" sz="2400" b="1" kern="0" dirty="0" smtClean="0">
                <a:solidFill>
                  <a:srgbClr val="333CF7"/>
                </a:solidFill>
                <a:latin typeface="Calibri"/>
                <a:ea typeface="+mn-ea"/>
              </a:rPr>
              <a:t>A/Z  1/B</a:t>
            </a:r>
            <a:endParaRPr lang="ru-RU" sz="2400" b="1" kern="0" dirty="0" smtClean="0">
              <a:solidFill>
                <a:srgbClr val="333CF7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 smtClean="0">
              <a:solidFill>
                <a:srgbClr val="333CF7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endParaRPr lang="ru-RU" kern="0" dirty="0">
              <a:solidFill>
                <a:srgbClr val="333CF7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481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56"/>
          </a:xfrm>
        </p:spPr>
        <p:txBody>
          <a:bodyPr/>
          <a:lstStyle/>
          <a:p>
            <a:pPr algn="ctr"/>
            <a:r>
              <a:rPr lang="en-US" b="1">
                <a:solidFill>
                  <a:srgbClr val="333CF7"/>
                </a:solidFill>
              </a:rPr>
              <a:t>OUTPUT </a:t>
            </a:r>
            <a:r>
              <a:rPr lang="en-US" b="1" smtClean="0">
                <a:solidFill>
                  <a:srgbClr val="333CF7"/>
                </a:solidFill>
              </a:rPr>
              <a:t>ENERGY</a:t>
            </a:r>
            <a:br>
              <a:rPr lang="en-US" b="1" smtClean="0">
                <a:solidFill>
                  <a:srgbClr val="333CF7"/>
                </a:solidFill>
              </a:rPr>
            </a:br>
            <a:r>
              <a:rPr lang="en-US" sz="2800" b="1" smtClean="0">
                <a:solidFill>
                  <a:srgbClr val="333CF7"/>
                </a:solidFill>
              </a:rPr>
              <a:t>searching for R </a:t>
            </a:r>
            <a:endParaRPr lang="ru-RU" sz="2800" dirty="0">
              <a:solidFill>
                <a:srgbClr val="333CF7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178126"/>
              </p:ext>
            </p:extLst>
          </p:nvPr>
        </p:nvGraphicFramePr>
        <p:xfrm>
          <a:off x="1000100" y="857232"/>
          <a:ext cx="69231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25120"/>
              </p:ext>
            </p:extLst>
          </p:nvPr>
        </p:nvGraphicFramePr>
        <p:xfrm>
          <a:off x="0" y="4857760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en-US" dirty="0" smtClean="0"/>
                        <a:t>U=51</a:t>
                      </a:r>
                      <a:r>
                        <a:rPr lang="en-US" baseline="0" dirty="0" smtClean="0"/>
                        <a:t> kV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Z/A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lang="el-GR" dirty="0" smtClean="0"/>
                        <a:t>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B, 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R, 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C2+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0,00430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1,665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C3+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0,00520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C4+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0,00603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1,669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0033" y="6000768"/>
            <a:ext cx="3026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smtClean="0">
                <a:solidFill>
                  <a:srgbClr val="333CF7"/>
                </a:solidFill>
                <a:latin typeface="Arial"/>
                <a:ea typeface="+mn-ea"/>
              </a:rPr>
              <a:t>&lt;R&gt;=1.66</a:t>
            </a:r>
            <a:r>
              <a:rPr lang="ru-RU" sz="2000" b="1" smtClean="0">
                <a:solidFill>
                  <a:srgbClr val="333CF7"/>
                </a:solidFill>
                <a:latin typeface="Arial"/>
                <a:ea typeface="+mn-ea"/>
              </a:rPr>
              <a:t>2</a:t>
            </a:r>
            <a:r>
              <a:rPr lang="en-US" sz="2000" b="1" smtClean="0">
                <a:solidFill>
                  <a:srgbClr val="333CF7"/>
                </a:solidFill>
                <a:latin typeface="Arial"/>
                <a:ea typeface="+mn-ea"/>
              </a:rPr>
              <a:t> m (+/-0.5%)  </a:t>
            </a:r>
            <a:endParaRPr lang="ru-RU" sz="2000" b="1" dirty="0">
              <a:solidFill>
                <a:srgbClr val="333CF7"/>
              </a:solidFill>
              <a:latin typeface="Arial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4529640"/>
            <a:ext cx="3000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kern="0" dirty="0" smtClean="0">
                <a:solidFill>
                  <a:srgbClr val="333CF7"/>
                </a:solidFill>
                <a:latin typeface="Arial"/>
                <a:ea typeface="+mn-ea"/>
              </a:rPr>
              <a:t>β</a:t>
            </a:r>
            <a:r>
              <a:rPr lang="ru-RU" b="1" kern="0" dirty="0" smtClean="0">
                <a:solidFill>
                  <a:srgbClr val="333CF7"/>
                </a:solidFill>
                <a:latin typeface="Arial"/>
                <a:ea typeface="+mn-ea"/>
              </a:rPr>
              <a:t> =</a:t>
            </a:r>
            <a:r>
              <a:rPr lang="en-US" b="1" kern="0" dirty="0" smtClean="0">
                <a:solidFill>
                  <a:srgbClr val="333CF7"/>
                </a:solidFill>
                <a:latin typeface="Arial"/>
                <a:ea typeface="+mn-ea"/>
              </a:rPr>
              <a:t> </a:t>
            </a:r>
            <a:r>
              <a:rPr lang="en-US" b="1" dirty="0" smtClean="0">
                <a:solidFill>
                  <a:srgbClr val="333CF7"/>
                </a:solidFill>
                <a:latin typeface="Arial"/>
                <a:ea typeface="+mn-ea"/>
              </a:rPr>
              <a:t>[2(e/ </a:t>
            </a:r>
            <a:r>
              <a:rPr lang="en-US" b="1" dirty="0" err="1" smtClean="0">
                <a:solidFill>
                  <a:srgbClr val="333CF7"/>
                </a:solidFill>
                <a:latin typeface="Arial"/>
                <a:ea typeface="+mn-ea"/>
              </a:rPr>
              <a:t>mp</a:t>
            </a:r>
            <a:r>
              <a:rPr lang="ru-RU" b="1" dirty="0" smtClean="0">
                <a:solidFill>
                  <a:srgbClr val="333CF7"/>
                </a:solidFill>
                <a:latin typeface="Arial"/>
                <a:ea typeface="+mn-ea"/>
              </a:rPr>
              <a:t>с</a:t>
            </a:r>
            <a:r>
              <a:rPr lang="en-US" b="1" dirty="0" smtClean="0">
                <a:solidFill>
                  <a:srgbClr val="333CF7"/>
                </a:solidFill>
                <a:latin typeface="Arial"/>
                <a:ea typeface="+mn-ea"/>
              </a:rPr>
              <a:t>2) (Z/A) U]</a:t>
            </a:r>
            <a:r>
              <a:rPr lang="en-US" b="1" baseline="30000" dirty="0" smtClean="0">
                <a:solidFill>
                  <a:srgbClr val="333CF7"/>
                </a:solidFill>
                <a:latin typeface="Arial"/>
                <a:ea typeface="+mn-ea"/>
              </a:rPr>
              <a:t>1/2</a:t>
            </a:r>
            <a:endParaRPr lang="ru-RU" dirty="0" smtClean="0">
              <a:solidFill>
                <a:srgbClr val="333CF7"/>
              </a:solidFill>
              <a:latin typeface="Arial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 smtClean="0">
              <a:solidFill>
                <a:srgbClr val="333CF7"/>
              </a:solidFill>
              <a:latin typeface="Arial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333CF7"/>
                </a:solidFill>
                <a:latin typeface="Arial"/>
                <a:ea typeface="+mn-ea"/>
              </a:rPr>
              <a:t>R= (</a:t>
            </a:r>
            <a:r>
              <a:rPr lang="en-US" b="1" kern="0" dirty="0" err="1" smtClean="0">
                <a:solidFill>
                  <a:srgbClr val="333CF7"/>
                </a:solidFill>
                <a:latin typeface="Arial"/>
                <a:ea typeface="+mn-ea"/>
              </a:rPr>
              <a:t>m</a:t>
            </a:r>
            <a:r>
              <a:rPr lang="en-US" sz="1100" b="1" kern="0" dirty="0" err="1" smtClean="0">
                <a:solidFill>
                  <a:srgbClr val="333CF7"/>
                </a:solidFill>
                <a:latin typeface="Arial"/>
                <a:ea typeface="+mn-ea"/>
              </a:rPr>
              <a:t>p</a:t>
            </a:r>
            <a:r>
              <a:rPr lang="ru-RU" sz="1600" b="1" kern="0" dirty="0" err="1" smtClean="0">
                <a:solidFill>
                  <a:srgbClr val="333CF7"/>
                </a:solidFill>
                <a:latin typeface="Arial"/>
                <a:ea typeface="+mn-ea"/>
              </a:rPr>
              <a:t>с</a:t>
            </a:r>
            <a:r>
              <a:rPr lang="en-US" sz="1600" b="1" kern="0" dirty="0" smtClean="0">
                <a:solidFill>
                  <a:srgbClr val="333CF7"/>
                </a:solidFill>
                <a:latin typeface="Arial"/>
                <a:ea typeface="+mn-ea"/>
              </a:rPr>
              <a:t>/e</a:t>
            </a:r>
            <a:r>
              <a:rPr lang="en-US" b="1" kern="0" dirty="0" smtClean="0">
                <a:solidFill>
                  <a:srgbClr val="333CF7"/>
                </a:solidFill>
                <a:latin typeface="Arial"/>
                <a:ea typeface="+mn-ea"/>
              </a:rPr>
              <a:t>) </a:t>
            </a:r>
            <a:r>
              <a:rPr lang="el-GR" b="1" kern="0" dirty="0">
                <a:solidFill>
                  <a:srgbClr val="333CF7"/>
                </a:solidFill>
                <a:latin typeface="Arial"/>
                <a:ea typeface="+mn-ea"/>
              </a:rPr>
              <a:t>β</a:t>
            </a:r>
            <a:r>
              <a:rPr lang="en-US" b="1" kern="0" dirty="0" smtClean="0">
                <a:solidFill>
                  <a:srgbClr val="333CF7"/>
                </a:solidFill>
                <a:latin typeface="Arial"/>
                <a:ea typeface="+mn-ea"/>
              </a:rPr>
              <a:t> (A/Z) 1/B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333CF7"/>
              </a:solidFill>
              <a:latin typeface="Arial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333CF7"/>
                </a:solidFill>
                <a:latin typeface="Arial"/>
                <a:ea typeface="+mn-ea"/>
              </a:rPr>
              <a:t>R= 3,13 </a:t>
            </a:r>
            <a:r>
              <a:rPr lang="el-GR" b="1" kern="0" dirty="0">
                <a:solidFill>
                  <a:srgbClr val="333CF7"/>
                </a:solidFill>
                <a:latin typeface="Arial"/>
                <a:ea typeface="+mn-ea"/>
              </a:rPr>
              <a:t>β </a:t>
            </a:r>
            <a:r>
              <a:rPr lang="en-US" b="1" kern="0" dirty="0" smtClean="0">
                <a:solidFill>
                  <a:srgbClr val="333CF7"/>
                </a:solidFill>
                <a:latin typeface="Arial"/>
                <a:ea typeface="+mn-ea"/>
              </a:rPr>
              <a:t>A/Z  1/B</a:t>
            </a:r>
            <a:endParaRPr lang="ru-RU" b="1" kern="0" dirty="0" smtClean="0">
              <a:solidFill>
                <a:srgbClr val="333CF7"/>
              </a:solidFill>
              <a:latin typeface="Arial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 smtClean="0">
              <a:solidFill>
                <a:srgbClr val="333CF7"/>
              </a:solidFill>
              <a:latin typeface="Arial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333CF7"/>
                </a:solidFill>
                <a:latin typeface="Arial"/>
                <a:ea typeface="+mn-ea"/>
              </a:rPr>
              <a:t> </a:t>
            </a:r>
            <a:endParaRPr lang="ru-RU" kern="0" dirty="0">
              <a:solidFill>
                <a:srgbClr val="333CF7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404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>
                <a:solidFill>
                  <a:srgbClr val="333CF7"/>
                </a:solidFill>
              </a:rPr>
              <a:t>OUTPUT ENERGY</a:t>
            </a:r>
            <a:endParaRPr lang="ru-RU" b="1" dirty="0">
              <a:solidFill>
                <a:srgbClr val="333CF7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56691"/>
              </p:ext>
            </p:extLst>
          </p:nvPr>
        </p:nvGraphicFramePr>
        <p:xfrm>
          <a:off x="1115616" y="2649496"/>
          <a:ext cx="6552727" cy="3496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6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97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magnet, 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B, </a:t>
                      </a:r>
                      <a:r>
                        <a:rPr lang="en-US" dirty="0" err="1" smtClean="0"/>
                        <a:t>kG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Urf</a:t>
                      </a:r>
                      <a:r>
                        <a:rPr lang="en-US" dirty="0" smtClean="0"/>
                        <a:t> p-p,</a:t>
                      </a:r>
                      <a:r>
                        <a:rPr lang="en-US" baseline="0" dirty="0" smtClean="0"/>
                        <a:t> mV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Uinj</a:t>
                      </a:r>
                      <a:r>
                        <a:rPr lang="en-US" dirty="0" smtClean="0"/>
                        <a:t>, kV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l-GR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endPara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+/</a:t>
                      </a:r>
                      <a:r>
                        <a:rPr lang="en-US" sz="1800" b="1" kern="1200" baseline="300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en-US" sz="1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88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C2</a:t>
                      </a:r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88,60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0,0254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88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C3</a:t>
                      </a:r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0,0258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8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C4</a:t>
                      </a:r>
                      <a:r>
                        <a:rPr lang="en-US" dirty="0" smtClean="0"/>
                        <a:t>+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0,0255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8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C5</a:t>
                      </a:r>
                      <a:r>
                        <a:rPr lang="en-US" dirty="0" smtClean="0"/>
                        <a:t>+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0,0261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8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C6</a:t>
                      </a:r>
                      <a:r>
                        <a:rPr lang="en-US" dirty="0" smtClean="0"/>
                        <a:t>+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29,70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0,0257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8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D+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29,70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0,0257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8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H+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0,0256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Google Shape;374;p46"/>
          <p:cNvSpPr txBox="1"/>
          <p:nvPr/>
        </p:nvSpPr>
        <p:spPr>
          <a:xfrm>
            <a:off x="1909116" y="785813"/>
            <a:ext cx="4965700" cy="1554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β</a:t>
            </a:r>
            <a:r>
              <a:rPr lang="en-US" sz="1000" b="1" dirty="0" err="1" smtClean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уск</a:t>
            </a:r>
            <a:r>
              <a:rPr lang="en-US" sz="1000" b="1" dirty="0" smtClean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smtClean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= (e</a:t>
            </a:r>
            <a:r>
              <a:rPr lang="en-US" sz="1600" b="1" dirty="0" smtClean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b="1" dirty="0" err="1" smtClean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100" b="1" dirty="0" err="1" smtClean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600" b="1" dirty="0" err="1" smtClean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800" b="1" dirty="0" smtClean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) (Z/A) BR</a:t>
            </a:r>
            <a:endParaRPr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 smtClean="0">
              <a:solidFill>
                <a:srgbClr val="333CF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β</a:t>
            </a:r>
            <a:r>
              <a:rPr lang="en-US" sz="1000" b="1" dirty="0" err="1" smtClean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уск</a:t>
            </a:r>
            <a:r>
              <a:rPr lang="en-US" sz="1000" b="1" dirty="0" smtClean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smtClean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= 0,319 Z/A BR</a:t>
            </a:r>
            <a:endParaRPr lang="ru-RU" sz="1800" b="1" dirty="0" smtClean="0">
              <a:solidFill>
                <a:srgbClr val="333CF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800" b="1" dirty="0">
              <a:solidFill>
                <a:srgbClr val="333CF7"/>
              </a:solidFill>
            </a:endParaRPr>
          </a:p>
          <a:p>
            <a:pPr lvl="0" algn="ctr"/>
            <a:r>
              <a:rPr lang="en-US" sz="2400" b="1" dirty="0" smtClean="0">
                <a:solidFill>
                  <a:srgbClr val="333CF7"/>
                </a:solidFill>
              </a:rPr>
              <a:t>β</a:t>
            </a:r>
            <a:r>
              <a:rPr lang="ru-RU" sz="2400" b="1" dirty="0" smtClean="0">
                <a:solidFill>
                  <a:srgbClr val="333CF7"/>
                </a:solidFill>
              </a:rPr>
              <a:t> = 0.0253, E=300 </a:t>
            </a:r>
            <a:r>
              <a:rPr lang="ru-RU" sz="2400" b="1" dirty="0" err="1" smtClean="0">
                <a:solidFill>
                  <a:srgbClr val="333CF7"/>
                </a:solidFill>
              </a:rPr>
              <a:t>keV</a:t>
            </a:r>
            <a:r>
              <a:rPr lang="ru-RU" sz="2400" b="1" dirty="0" smtClean="0">
                <a:solidFill>
                  <a:srgbClr val="333CF7"/>
                </a:solidFill>
              </a:rPr>
              <a:t>/n</a:t>
            </a:r>
            <a:endParaRPr sz="2400" b="1" dirty="0" smtClean="0">
              <a:solidFill>
                <a:srgbClr val="333CF7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solidFill>
                <a:srgbClr val="333CF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159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437054"/>
            <a:ext cx="87484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2000" b="1">
                <a:solidFill>
                  <a:srgbClr val="333CF7"/>
                </a:solidFill>
              </a:rPr>
              <a:t>- </a:t>
            </a:r>
            <a:r>
              <a:rPr lang="en-US" sz="2000" b="1" smtClean="0">
                <a:solidFill>
                  <a:srgbClr val="333CF7"/>
                </a:solidFill>
                <a:latin typeface="Times New Roman" pitchFamily="18" charset="0"/>
              </a:rPr>
              <a:t>asynchronous beam injection with a surplus energy </a:t>
            </a:r>
            <a:r>
              <a:rPr lang="en-US" sz="2000" b="1" smtClean="0">
                <a:solidFill>
                  <a:srgbClr val="333CF7"/>
                </a:solidFill>
              </a:rPr>
              <a:t>into structure with     ‘</a:t>
            </a:r>
            <a:r>
              <a:rPr lang="en-US" sz="2000" b="1" smtClean="0">
                <a:solidFill>
                  <a:srgbClr val="333CF7"/>
                </a:solidFill>
                <a:latin typeface="Times New Roman" pitchFamily="18" charset="0"/>
              </a:rPr>
              <a:t>fictional’ 0° synchronous particle, which defines only the drift tube structure      </a:t>
            </a:r>
            <a:endParaRPr lang="ru-RU" sz="2000" b="1" dirty="0">
              <a:solidFill>
                <a:srgbClr val="333CF7"/>
              </a:solidFill>
            </a:endParaRPr>
          </a:p>
          <a:p>
            <a:r>
              <a:rPr lang="ru-RU" sz="2000" b="1">
                <a:solidFill>
                  <a:srgbClr val="333CF7"/>
                </a:solidFill>
              </a:rPr>
              <a:t>- </a:t>
            </a:r>
            <a:r>
              <a:rPr lang="en-US" sz="2000" b="1" smtClean="0">
                <a:solidFill>
                  <a:srgbClr val="333CF7"/>
                </a:solidFill>
                <a:latin typeface="Times New Roman" pitchFamily="18" charset="0"/>
              </a:rPr>
              <a:t>Each accelerating section is followed by a transversal</a:t>
            </a:r>
          </a:p>
          <a:p>
            <a:r>
              <a:rPr lang="en-US" sz="2000" b="1" smtClean="0">
                <a:solidFill>
                  <a:srgbClr val="333CF7"/>
                </a:solidFill>
                <a:latin typeface="Times New Roman" pitchFamily="18" charset="0"/>
              </a:rPr>
              <a:t>  focusing element</a:t>
            </a:r>
            <a:endParaRPr lang="ru-RU" sz="2000" b="1" dirty="0">
              <a:solidFill>
                <a:srgbClr val="333CF7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rgbClr val="333CF7"/>
                </a:solidFill>
                <a:latin typeface="Times New Roman" pitchFamily="18" charset="0"/>
              </a:rPr>
              <a:t>- </a:t>
            </a:r>
            <a:r>
              <a:rPr lang="en-US" sz="2000" smtClean="0">
                <a:solidFill>
                  <a:srgbClr val="333CF7"/>
                </a:solidFill>
                <a:latin typeface="Times New Roman" pitchFamily="18" charset="0"/>
              </a:rPr>
              <a:t>At the entrance of each 0° synchronous particle</a:t>
            </a:r>
          </a:p>
          <a:p>
            <a:r>
              <a:rPr lang="en-US" sz="2000" smtClean="0">
                <a:solidFill>
                  <a:srgbClr val="333CF7"/>
                </a:solidFill>
                <a:latin typeface="Times New Roman" pitchFamily="18" charset="0"/>
              </a:rPr>
              <a:t> section the bunch must be longitudinally focused </a:t>
            </a:r>
            <a:r>
              <a:rPr lang="ru-RU" sz="2000" smtClean="0">
                <a:solidFill>
                  <a:srgbClr val="333CF7"/>
                </a:solidFill>
              </a:rPr>
              <a:t>-</a:t>
            </a:r>
            <a:r>
              <a:rPr lang="ru-RU" sz="2000" dirty="0">
                <a:solidFill>
                  <a:srgbClr val="333CF7"/>
                </a:solidFill>
              </a:rPr>
              <a:t>35º.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284" y="44624"/>
            <a:ext cx="89644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33CF7"/>
                </a:solidFill>
              </a:rPr>
              <a:t>DTL structure IH1 + IH2</a:t>
            </a:r>
          </a:p>
          <a:p>
            <a:pPr algn="ctr"/>
            <a:endParaRPr lang="en-US" sz="2800" b="1" dirty="0" smtClean="0">
              <a:solidFill>
                <a:srgbClr val="333CF7"/>
              </a:solidFill>
            </a:endParaRPr>
          </a:p>
          <a:p>
            <a:pPr algn="ctr"/>
            <a:r>
              <a:rPr lang="de-DE" sz="2800" b="1" smtClean="0">
                <a:solidFill>
                  <a:srgbClr val="333CF7"/>
                </a:solidFill>
              </a:rPr>
              <a:t> </a:t>
            </a:r>
            <a:r>
              <a:rPr lang="de-DE" sz="2800" b="1" dirty="0" smtClean="0">
                <a:solidFill>
                  <a:srgbClr val="333CF7"/>
                </a:solidFill>
              </a:rPr>
              <a:t>Ein=300 </a:t>
            </a:r>
            <a:r>
              <a:rPr lang="de-DE" sz="2800" b="1" dirty="0" err="1">
                <a:solidFill>
                  <a:srgbClr val="333CF7"/>
                </a:solidFill>
              </a:rPr>
              <a:t>keV</a:t>
            </a:r>
            <a:r>
              <a:rPr lang="de-DE" sz="2800" b="1" dirty="0">
                <a:solidFill>
                  <a:srgbClr val="333CF7"/>
                </a:solidFill>
              </a:rPr>
              <a:t>/u    </a:t>
            </a:r>
            <a:r>
              <a:rPr lang="de-DE" sz="2800" b="1" dirty="0" err="1" smtClean="0">
                <a:solidFill>
                  <a:srgbClr val="333CF7"/>
                </a:solidFill>
              </a:rPr>
              <a:t>Eout</a:t>
            </a:r>
            <a:r>
              <a:rPr lang="de-DE" sz="2800" b="1" dirty="0" smtClean="0">
                <a:solidFill>
                  <a:srgbClr val="333CF7"/>
                </a:solidFill>
              </a:rPr>
              <a:t>=3.2 </a:t>
            </a:r>
            <a:r>
              <a:rPr lang="de-DE" sz="2800" b="1" dirty="0" err="1" smtClean="0">
                <a:solidFill>
                  <a:srgbClr val="333CF7"/>
                </a:solidFill>
              </a:rPr>
              <a:t>MeV</a:t>
            </a:r>
            <a:r>
              <a:rPr lang="de-DE" sz="2800" b="1" dirty="0" smtClean="0">
                <a:solidFill>
                  <a:srgbClr val="333CF7"/>
                </a:solidFill>
              </a:rPr>
              <a:t>/u </a:t>
            </a:r>
            <a:endParaRPr lang="en-US" sz="2800" b="1" dirty="0">
              <a:solidFill>
                <a:srgbClr val="333CF7"/>
              </a:solidFill>
            </a:endParaRPr>
          </a:p>
          <a:p>
            <a:pPr algn="ctr"/>
            <a:endParaRPr lang="en-US" sz="2800" b="1" dirty="0" smtClean="0">
              <a:solidFill>
                <a:srgbClr val="333CF7"/>
              </a:solidFill>
            </a:endParaRPr>
          </a:p>
          <a:p>
            <a:pPr algn="ctr"/>
            <a:r>
              <a:rPr lang="en-US" sz="2400" b="1" smtClean="0">
                <a:solidFill>
                  <a:srgbClr val="333CF7"/>
                </a:solidFill>
              </a:rPr>
              <a:t> </a:t>
            </a:r>
            <a:r>
              <a:rPr lang="ru-RU" sz="2400" b="1" smtClean="0">
                <a:solidFill>
                  <a:srgbClr val="333CF7"/>
                </a:solidFill>
              </a:rPr>
              <a:t>«</a:t>
            </a:r>
            <a:r>
              <a:rPr lang="ru-RU" sz="2400" b="1" dirty="0" smtClean="0">
                <a:solidFill>
                  <a:srgbClr val="333CF7"/>
                </a:solidFill>
              </a:rPr>
              <a:t>KONUS» </a:t>
            </a:r>
            <a:r>
              <a:rPr lang="ru-RU" sz="2400" b="1" dirty="0">
                <a:solidFill>
                  <a:srgbClr val="333CF7"/>
                </a:solidFill>
              </a:rPr>
              <a:t>(KOmbinierte NUll grad Struktur–нем.) </a:t>
            </a:r>
            <a:r>
              <a:rPr lang="ru-RU" sz="2400" b="1">
                <a:solidFill>
                  <a:srgbClr val="333CF7"/>
                </a:solidFill>
              </a:rPr>
              <a:t>– </a:t>
            </a:r>
            <a:r>
              <a:rPr lang="en-US" sz="2400" b="1" smtClean="0">
                <a:solidFill>
                  <a:srgbClr val="333CF7"/>
                </a:solidFill>
              </a:rPr>
              <a:t>combined structure with zero </a:t>
            </a:r>
            <a:r>
              <a:rPr lang="ru-RU" sz="2400" b="1" smtClean="0">
                <a:solidFill>
                  <a:srgbClr val="333CF7"/>
                </a:solidFill>
              </a:rPr>
              <a:t> </a:t>
            </a:r>
            <a:r>
              <a:rPr lang="en-US" sz="2400" b="1" smtClean="0">
                <a:solidFill>
                  <a:srgbClr val="333CF7"/>
                </a:solidFill>
              </a:rPr>
              <a:t>synchronus phase</a:t>
            </a:r>
            <a:r>
              <a:rPr lang="ru-RU" sz="2400" b="1" smtClean="0">
                <a:solidFill>
                  <a:srgbClr val="333CF7"/>
                </a:solidFill>
              </a:rPr>
              <a:t>.</a:t>
            </a:r>
            <a:endParaRPr lang="ru-RU" sz="2400" b="1" dirty="0" smtClean="0">
              <a:solidFill>
                <a:srgbClr val="333CF7"/>
              </a:solidFill>
            </a:endParaRPr>
          </a:p>
          <a:p>
            <a:pPr algn="ctr"/>
            <a:r>
              <a:rPr lang="en-US" sz="2400" b="1" smtClean="0">
                <a:solidFill>
                  <a:srgbClr val="333CF7"/>
                </a:solidFill>
              </a:rPr>
              <a:t>IH,  </a:t>
            </a:r>
            <a:r>
              <a:rPr lang="ru-RU" sz="2400" b="1" smtClean="0">
                <a:solidFill>
                  <a:srgbClr val="333CF7"/>
                </a:solidFill>
              </a:rPr>
              <a:t>βλ/2 , </a:t>
            </a:r>
            <a:r>
              <a:rPr lang="en-US" sz="2400" b="1" smtClean="0">
                <a:solidFill>
                  <a:srgbClr val="333CF7"/>
                </a:solidFill>
              </a:rPr>
              <a:t>  </a:t>
            </a:r>
            <a:r>
              <a:rPr lang="ru-RU" sz="2400" b="1" smtClean="0">
                <a:solidFill>
                  <a:srgbClr val="333CF7"/>
                </a:solidFill>
              </a:rPr>
              <a:t>TEM110</a:t>
            </a:r>
            <a:r>
              <a:rPr lang="ru-RU" sz="2400" b="1" dirty="0" smtClean="0">
                <a:solidFill>
                  <a:srgbClr val="333CF7"/>
                </a:solidFill>
              </a:rPr>
              <a:t>.</a:t>
            </a:r>
            <a:endParaRPr lang="ru-RU" sz="2400" b="1" dirty="0">
              <a:solidFill>
                <a:srgbClr val="333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64373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14818"/>
            <a:ext cx="7086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4947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719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30" y="116632"/>
            <a:ext cx="44100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14686"/>
            <a:ext cx="3672608" cy="34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840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514350"/>
            <a:ext cx="9286876" cy="789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711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306388"/>
            <a:ext cx="9667876" cy="747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553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000" y="0"/>
            <a:ext cx="8635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303FD"/>
                </a:solidFill>
              </a:rPr>
              <a:t>RFQ+IH1+IH2 </a:t>
            </a:r>
            <a:r>
              <a:rPr lang="ru-RU" sz="4000" b="1" dirty="0" err="1">
                <a:solidFill>
                  <a:srgbClr val="0303FD"/>
                </a:solidFill>
              </a:rPr>
              <a:t>first</a:t>
            </a:r>
            <a:r>
              <a:rPr lang="ru-RU" sz="4000" b="1" dirty="0">
                <a:solidFill>
                  <a:srgbClr val="0303FD"/>
                </a:solidFill>
              </a:rPr>
              <a:t> </a:t>
            </a:r>
            <a:r>
              <a:rPr lang="ru-RU" sz="4000" b="1" dirty="0" err="1">
                <a:solidFill>
                  <a:srgbClr val="0303FD"/>
                </a:solidFill>
              </a:rPr>
              <a:t>launch</a:t>
            </a:r>
            <a:r>
              <a:rPr lang="ru-RU" sz="4000" b="1" dirty="0">
                <a:solidFill>
                  <a:srgbClr val="0303FD"/>
                </a:solidFill>
              </a:rPr>
              <a:t> </a:t>
            </a:r>
            <a:r>
              <a:rPr lang="ru-RU" sz="4000" b="1" dirty="0" smtClean="0">
                <a:solidFill>
                  <a:srgbClr val="0303FD"/>
                </a:solidFill>
              </a:rPr>
              <a:t>2016</a:t>
            </a:r>
          </a:p>
          <a:p>
            <a:pPr algn="ctr"/>
            <a:endParaRPr lang="ru-RU" sz="4000" b="1" dirty="0">
              <a:solidFill>
                <a:srgbClr val="0303F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33" y="3797300"/>
            <a:ext cx="4080934" cy="3060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1719"/>
            <a:ext cx="9144000" cy="40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8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200" y="1059934"/>
            <a:ext cx="863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303FD"/>
                </a:solidFill>
              </a:rPr>
              <a:t>RFQ+IH1+IH2 </a:t>
            </a:r>
            <a:r>
              <a:rPr lang="en-US" sz="4000" b="1" dirty="0" err="1">
                <a:solidFill>
                  <a:srgbClr val="0303FD"/>
                </a:solidFill>
              </a:rPr>
              <a:t>comissioning</a:t>
            </a:r>
            <a:r>
              <a:rPr lang="ru-RU" sz="4000" b="1" dirty="0">
                <a:solidFill>
                  <a:srgbClr val="0303FD"/>
                </a:solidFill>
              </a:rPr>
              <a:t> 2017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980" y="1930400"/>
            <a:ext cx="5740719" cy="430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3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11"/>
          <p:cNvSpPr>
            <a:spLocks noChangeArrowheads="1"/>
          </p:cNvSpPr>
          <p:nvPr/>
        </p:nvSpPr>
        <p:spPr bwMode="auto">
          <a:xfrm>
            <a:off x="4848153" y="1041945"/>
            <a:ext cx="3751868" cy="19050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63" name="Text Box 607"/>
          <p:cNvSpPr txBox="1">
            <a:spLocks noChangeArrowheads="1"/>
          </p:cNvSpPr>
          <p:nvPr/>
        </p:nvSpPr>
        <p:spPr bwMode="auto">
          <a:xfrm>
            <a:off x="733701" y="2277893"/>
            <a:ext cx="842601" cy="603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800">
              <a:defRPr/>
            </a:pP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SP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</a:rPr>
              <a:t>I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 </a:t>
            </a:r>
            <a:endParaRPr lang="ru-RU" sz="2400" b="1" dirty="0">
              <a:cs typeface="+mn-cs"/>
            </a:endParaRPr>
          </a:p>
        </p:txBody>
      </p:sp>
      <p:sp>
        <p:nvSpPr>
          <p:cNvPr id="64" name="Text Box 609"/>
          <p:cNvSpPr txBox="1">
            <a:spLocks noChangeArrowheads="1"/>
          </p:cNvSpPr>
          <p:nvPr/>
        </p:nvSpPr>
        <p:spPr bwMode="auto">
          <a:xfrm>
            <a:off x="3360632" y="2624253"/>
            <a:ext cx="1632816" cy="6002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80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LU-20</a:t>
            </a:r>
            <a:endParaRPr lang="ru-RU" sz="2400" b="1" dirty="0">
              <a:cs typeface="+mn-cs"/>
            </a:endParaRPr>
          </a:p>
        </p:txBody>
      </p:sp>
      <p:sp>
        <p:nvSpPr>
          <p:cNvPr id="65" name="Text Box 612"/>
          <p:cNvSpPr txBox="1">
            <a:spLocks noChangeArrowheads="1"/>
          </p:cNvSpPr>
          <p:nvPr/>
        </p:nvSpPr>
        <p:spPr bwMode="auto">
          <a:xfrm>
            <a:off x="5754305" y="1687635"/>
            <a:ext cx="2084860" cy="5612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defTabSz="4114800">
              <a:defRPr/>
            </a:pPr>
            <a:r>
              <a:rPr lang="en-US" sz="2800" b="1" dirty="0" err="1" smtClean="0">
                <a:latin typeface="Times New Roman" pitchFamily="18" charset="0"/>
                <a:ea typeface="SimSun" pitchFamily="2" charset="-122"/>
              </a:rPr>
              <a:t>Nuclotron</a:t>
            </a:r>
            <a:endParaRPr lang="ru-RU" sz="2800" b="1" dirty="0">
              <a:cs typeface="+mn-cs"/>
            </a:endParaRPr>
          </a:p>
        </p:txBody>
      </p:sp>
      <p:sp>
        <p:nvSpPr>
          <p:cNvPr id="66" name="Text Box 613"/>
          <p:cNvSpPr txBox="1">
            <a:spLocks noChangeArrowheads="1"/>
          </p:cNvSpPr>
          <p:nvPr/>
        </p:nvSpPr>
        <p:spPr bwMode="auto">
          <a:xfrm>
            <a:off x="708220" y="4520799"/>
            <a:ext cx="1071962" cy="494285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800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  <a:cs typeface="+mn-cs"/>
              </a:rPr>
              <a:t>ESIS</a:t>
            </a:r>
            <a:endParaRPr lang="ru-RU" sz="2400" b="1" dirty="0">
              <a:cs typeface="+mn-cs"/>
            </a:endParaRPr>
          </a:p>
        </p:txBody>
      </p:sp>
      <p:sp>
        <p:nvSpPr>
          <p:cNvPr id="67" name="Oval 616"/>
          <p:cNvSpPr>
            <a:spLocks noChangeArrowheads="1"/>
          </p:cNvSpPr>
          <p:nvPr/>
        </p:nvSpPr>
        <p:spPr bwMode="auto">
          <a:xfrm>
            <a:off x="5628753" y="3742468"/>
            <a:ext cx="3124303" cy="11345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cs typeface="+mn-cs"/>
            </a:endParaRPr>
          </a:p>
        </p:txBody>
      </p:sp>
      <p:sp>
        <p:nvSpPr>
          <p:cNvPr id="68" name="Text Box 618"/>
          <p:cNvSpPr txBox="1">
            <a:spLocks noChangeArrowheads="1"/>
          </p:cNvSpPr>
          <p:nvPr/>
        </p:nvSpPr>
        <p:spPr bwMode="auto">
          <a:xfrm>
            <a:off x="6382407" y="3923312"/>
            <a:ext cx="1548296" cy="5305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defTabSz="4114800">
              <a:defRPr/>
            </a:pPr>
            <a:r>
              <a:rPr lang="en-US" sz="2800" b="1" dirty="0" smtClean="0">
                <a:latin typeface="Times New Roman" pitchFamily="18" charset="0"/>
                <a:ea typeface="SimSun" pitchFamily="2" charset="-122"/>
              </a:rPr>
              <a:t>Booster</a:t>
            </a:r>
            <a:endParaRPr lang="ru-RU" sz="2800" b="1" dirty="0">
              <a:cs typeface="+mn-cs"/>
            </a:endParaRPr>
          </a:p>
        </p:txBody>
      </p:sp>
      <p:sp>
        <p:nvSpPr>
          <p:cNvPr id="69" name="Text Box 621"/>
          <p:cNvSpPr txBox="1">
            <a:spLocks noChangeArrowheads="1"/>
          </p:cNvSpPr>
          <p:nvPr/>
        </p:nvSpPr>
        <p:spPr bwMode="auto">
          <a:xfrm>
            <a:off x="2114651" y="814518"/>
            <a:ext cx="2358317" cy="8164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4114800">
              <a:defRPr/>
            </a:pPr>
            <a:r>
              <a:rPr lang="en-US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Into collider</a:t>
            </a:r>
            <a:endParaRPr lang="ru-RU" sz="2400" b="1" dirty="0">
              <a:cs typeface="+mn-cs"/>
            </a:endParaRPr>
          </a:p>
        </p:txBody>
      </p:sp>
      <p:sp>
        <p:nvSpPr>
          <p:cNvPr id="70" name="Text Box 607"/>
          <p:cNvSpPr txBox="1">
            <a:spLocks noChangeArrowheads="1"/>
          </p:cNvSpPr>
          <p:nvPr/>
        </p:nvSpPr>
        <p:spPr bwMode="auto">
          <a:xfrm>
            <a:off x="733701" y="2981680"/>
            <a:ext cx="842601" cy="552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800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  <a:cs typeface="+mn-cs"/>
              </a:rPr>
              <a:t>LIS</a:t>
            </a:r>
            <a:endParaRPr lang="ru-RU" sz="2400" b="1" dirty="0">
              <a:cs typeface="+mn-cs"/>
            </a:endParaRPr>
          </a:p>
        </p:txBody>
      </p:sp>
      <p:sp>
        <p:nvSpPr>
          <p:cNvPr id="71" name="Text Box 607"/>
          <p:cNvSpPr txBox="1">
            <a:spLocks noChangeArrowheads="1"/>
          </p:cNvSpPr>
          <p:nvPr/>
        </p:nvSpPr>
        <p:spPr bwMode="auto">
          <a:xfrm>
            <a:off x="2004430" y="2620090"/>
            <a:ext cx="991295" cy="60324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72000" algn="ctr" defTabSz="4114800">
              <a:spcBef>
                <a:spcPts val="1200"/>
              </a:spcBef>
              <a:defRPr/>
            </a:pP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RFQ </a:t>
            </a:r>
            <a:endParaRPr lang="ru-RU" sz="2400" b="1" dirty="0">
              <a:cs typeface="+mn-cs"/>
            </a:endParaRPr>
          </a:p>
        </p:txBody>
      </p:sp>
      <p:cxnSp>
        <p:nvCxnSpPr>
          <p:cNvPr id="73" name="Прямая со стрелкой 72"/>
          <p:cNvCxnSpPr>
            <a:stCxn id="66" idx="3"/>
          </p:cNvCxnSpPr>
          <p:nvPr/>
        </p:nvCxnSpPr>
        <p:spPr bwMode="auto">
          <a:xfrm>
            <a:off x="1780182" y="4767942"/>
            <a:ext cx="266286" cy="4210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4" name="Группа 110"/>
          <p:cNvGrpSpPr/>
          <p:nvPr/>
        </p:nvGrpSpPr>
        <p:grpSpPr>
          <a:xfrm>
            <a:off x="2046468" y="4470529"/>
            <a:ext cx="2577366" cy="653517"/>
            <a:chOff x="17687948" y="19959628"/>
            <a:chExt cx="3714776" cy="928695"/>
          </a:xfrm>
          <a:solidFill>
            <a:schemeClr val="accent5"/>
          </a:solidFill>
        </p:grpSpPr>
        <p:sp>
          <p:nvSpPr>
            <p:cNvPr id="84" name="Text Box 615"/>
            <p:cNvSpPr txBox="1">
              <a:spLocks noChangeArrowheads="1"/>
            </p:cNvSpPr>
            <p:nvPr/>
          </p:nvSpPr>
          <p:spPr bwMode="auto">
            <a:xfrm>
              <a:off x="17687948" y="19959628"/>
              <a:ext cx="3714776" cy="928695"/>
            </a:xfrm>
            <a:prstGeom prst="rect">
              <a:avLst/>
            </a:prstGeom>
            <a:grpFill/>
            <a:ln w="3810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114800">
                <a:defRPr/>
              </a:pPr>
              <a:endParaRPr lang="ru-RU" sz="2400" b="1" dirty="0">
                <a:cs typeface="+mn-cs"/>
              </a:endParaRPr>
            </a:p>
          </p:txBody>
        </p:sp>
        <p:sp>
          <p:nvSpPr>
            <p:cNvPr id="85" name="Text Box 607"/>
            <p:cNvSpPr txBox="1">
              <a:spLocks noChangeArrowheads="1"/>
            </p:cNvSpPr>
            <p:nvPr/>
          </p:nvSpPr>
          <p:spPr bwMode="auto">
            <a:xfrm>
              <a:off x="17759386" y="20031064"/>
              <a:ext cx="1214446" cy="78581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114800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2400" b="1" dirty="0">
                  <a:latin typeface="Times New Roman" pitchFamily="18" charset="0"/>
                  <a:ea typeface="SimSun" pitchFamily="2" charset="-122"/>
                  <a:cs typeface="+mn-cs"/>
                </a:rPr>
                <a:t>RFQ </a:t>
              </a:r>
              <a:endParaRPr lang="ru-RU" sz="2400" b="1" dirty="0">
                <a:cs typeface="+mn-cs"/>
              </a:endParaRPr>
            </a:p>
          </p:txBody>
        </p:sp>
        <p:sp>
          <p:nvSpPr>
            <p:cNvPr id="86" name="Text Box 607"/>
            <p:cNvSpPr txBox="1">
              <a:spLocks noChangeArrowheads="1"/>
            </p:cNvSpPr>
            <p:nvPr/>
          </p:nvSpPr>
          <p:spPr bwMode="auto">
            <a:xfrm>
              <a:off x="19116708" y="20031064"/>
              <a:ext cx="1000132" cy="78581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114800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2400" b="1" dirty="0">
                  <a:latin typeface="Times New Roman" pitchFamily="18" charset="0"/>
                  <a:ea typeface="SimSun" pitchFamily="2" charset="-122"/>
                  <a:cs typeface="+mn-cs"/>
                </a:rPr>
                <a:t>IH1</a:t>
              </a:r>
              <a:endParaRPr lang="ru-RU" sz="2400" b="1" dirty="0">
                <a:cs typeface="+mn-cs"/>
              </a:endParaRPr>
            </a:p>
          </p:txBody>
        </p:sp>
        <p:sp>
          <p:nvSpPr>
            <p:cNvPr id="87" name="Text Box 607"/>
            <p:cNvSpPr txBox="1">
              <a:spLocks noChangeArrowheads="1"/>
            </p:cNvSpPr>
            <p:nvPr/>
          </p:nvSpPr>
          <p:spPr bwMode="auto">
            <a:xfrm>
              <a:off x="20259716" y="20031066"/>
              <a:ext cx="1000132" cy="78581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4114800">
                <a:lnSpc>
                  <a:spcPct val="150000"/>
                </a:lnSpc>
                <a:spcBef>
                  <a:spcPts val="0"/>
                </a:spcBef>
                <a:defRPr/>
              </a:pPr>
              <a:r>
                <a:rPr lang="en-US" altLang="zh-CN" sz="2400" b="1" dirty="0">
                  <a:latin typeface="Times New Roman" pitchFamily="18" charset="0"/>
                  <a:ea typeface="SimSun" pitchFamily="2" charset="-122"/>
                  <a:cs typeface="+mn-cs"/>
                </a:rPr>
                <a:t>IH2</a:t>
              </a:r>
              <a:endParaRPr lang="ru-RU" sz="2400" b="1" dirty="0">
                <a:cs typeface="+mn-cs"/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2717192" y="3941894"/>
            <a:ext cx="1194559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HIL</a:t>
            </a:r>
            <a:r>
              <a:rPr lang="ru-RU" altLang="zh-CN" sz="2400" b="1" dirty="0" smtClean="0">
                <a:latin typeface="Times New Roman" pitchFamily="18" charset="0"/>
                <a:ea typeface="SimSun" pitchFamily="2" charset="-122"/>
                <a:cs typeface="+mn-cs"/>
              </a:rPr>
              <a:t>А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</a:rPr>
              <a:t>C</a:t>
            </a:r>
            <a:endParaRPr lang="ru-RU" sz="2400" dirty="0">
              <a:cs typeface="+mn-cs"/>
            </a:endParaRPr>
          </a:p>
        </p:txBody>
      </p:sp>
      <p:cxnSp>
        <p:nvCxnSpPr>
          <p:cNvPr id="76" name="Прямая со стрелкой 75"/>
          <p:cNvCxnSpPr>
            <a:stCxn id="71" idx="3"/>
            <a:endCxn id="64" idx="1"/>
          </p:cNvCxnSpPr>
          <p:nvPr/>
        </p:nvCxnSpPr>
        <p:spPr bwMode="auto">
          <a:xfrm>
            <a:off x="2995725" y="2921713"/>
            <a:ext cx="364907" cy="2648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Прямая со стрелкой 77"/>
          <p:cNvCxnSpPr>
            <a:stCxn id="64" idx="3"/>
            <a:endCxn id="61" idx="4"/>
          </p:cNvCxnSpPr>
          <p:nvPr/>
        </p:nvCxnSpPr>
        <p:spPr bwMode="auto">
          <a:xfrm>
            <a:off x="4993448" y="2924361"/>
            <a:ext cx="1730639" cy="22671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Прямая со стрелкой 78"/>
          <p:cNvCxnSpPr>
            <a:stCxn id="84" idx="3"/>
            <a:endCxn id="67" idx="4"/>
          </p:cNvCxnSpPr>
          <p:nvPr/>
        </p:nvCxnSpPr>
        <p:spPr bwMode="auto">
          <a:xfrm>
            <a:off x="4623834" y="4797288"/>
            <a:ext cx="2567071" cy="79772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Прямая со стрелкой 79"/>
          <p:cNvCxnSpPr>
            <a:stCxn id="67" idx="6"/>
            <a:endCxn id="61" idx="6"/>
          </p:cNvCxnSpPr>
          <p:nvPr/>
        </p:nvCxnSpPr>
        <p:spPr bwMode="auto">
          <a:xfrm flipH="1" flipV="1">
            <a:off x="8600021" y="1994489"/>
            <a:ext cx="153035" cy="2315275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Прямая со стрелкой 80"/>
          <p:cNvCxnSpPr>
            <a:stCxn id="61" idx="0"/>
          </p:cNvCxnSpPr>
          <p:nvPr/>
        </p:nvCxnSpPr>
        <p:spPr bwMode="auto">
          <a:xfrm rot="16200000" flipV="1">
            <a:off x="5334657" y="-347486"/>
            <a:ext cx="45358" cy="2733503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Прямая со стрелкой 81"/>
          <p:cNvCxnSpPr>
            <a:stCxn id="63" idx="3"/>
            <a:endCxn id="71" idx="1"/>
          </p:cNvCxnSpPr>
          <p:nvPr/>
        </p:nvCxnSpPr>
        <p:spPr bwMode="auto">
          <a:xfrm>
            <a:off x="1576302" y="2579516"/>
            <a:ext cx="428128" cy="342197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Прямая со стрелкой 82"/>
          <p:cNvCxnSpPr>
            <a:stCxn id="70" idx="3"/>
            <a:endCxn id="71" idx="1"/>
          </p:cNvCxnSpPr>
          <p:nvPr/>
        </p:nvCxnSpPr>
        <p:spPr bwMode="auto">
          <a:xfrm flipV="1">
            <a:off x="1576302" y="2921713"/>
            <a:ext cx="428128" cy="336455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Text Box 22"/>
          <p:cNvSpPr txBox="1">
            <a:spLocks noChangeArrowheads="1"/>
          </p:cNvSpPr>
          <p:nvPr/>
        </p:nvSpPr>
        <p:spPr bwMode="auto">
          <a:xfrm>
            <a:off x="4801935" y="4859867"/>
            <a:ext cx="17462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303FD"/>
                </a:solidFill>
              </a:rPr>
              <a:t>Au</a:t>
            </a:r>
            <a:r>
              <a:rPr lang="en-US" sz="1400" b="1" baseline="30000" dirty="0">
                <a:solidFill>
                  <a:srgbClr val="0303FD"/>
                </a:solidFill>
              </a:rPr>
              <a:t>31+</a:t>
            </a:r>
            <a:r>
              <a:rPr lang="en-US" sz="1400" b="1" dirty="0">
                <a:solidFill>
                  <a:srgbClr val="0303FD"/>
                </a:solidFill>
              </a:rPr>
              <a:t>  </a:t>
            </a:r>
            <a:r>
              <a:rPr lang="en-US" sz="1400" b="1" dirty="0" smtClean="0">
                <a:solidFill>
                  <a:srgbClr val="0303FD"/>
                </a:solidFill>
              </a:rPr>
              <a:t>3.2 </a:t>
            </a:r>
            <a:r>
              <a:rPr lang="en-US" sz="1400" b="1" dirty="0" err="1">
                <a:solidFill>
                  <a:srgbClr val="0303FD"/>
                </a:solidFill>
              </a:rPr>
              <a:t>MeV</a:t>
            </a:r>
            <a:r>
              <a:rPr lang="en-US" sz="1400" b="1" dirty="0">
                <a:solidFill>
                  <a:srgbClr val="0303FD"/>
                </a:solidFill>
              </a:rPr>
              <a:t>/u</a:t>
            </a:r>
            <a:endParaRPr lang="ru-RU" sz="1400" b="1" dirty="0">
              <a:solidFill>
                <a:srgbClr val="0303FD"/>
              </a:solidFill>
            </a:endParaRPr>
          </a:p>
        </p:txBody>
      </p:sp>
      <p:sp>
        <p:nvSpPr>
          <p:cNvPr id="100" name="Text Box 23"/>
          <p:cNvSpPr txBox="1">
            <a:spLocks noChangeArrowheads="1"/>
          </p:cNvSpPr>
          <p:nvPr/>
        </p:nvSpPr>
        <p:spPr bwMode="auto">
          <a:xfrm>
            <a:off x="5194169" y="2987569"/>
            <a:ext cx="226243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303FD"/>
                </a:solidFill>
              </a:rPr>
              <a:t>5 </a:t>
            </a:r>
            <a:r>
              <a:rPr lang="en-US" sz="1400" b="1" dirty="0" err="1" smtClean="0">
                <a:solidFill>
                  <a:srgbClr val="0303FD"/>
                </a:solidFill>
              </a:rPr>
              <a:t>MeV</a:t>
            </a:r>
            <a:r>
              <a:rPr lang="en-US" sz="1400" b="1" dirty="0" smtClean="0">
                <a:solidFill>
                  <a:srgbClr val="0303FD"/>
                </a:solidFill>
              </a:rPr>
              <a:t>/u </a:t>
            </a: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303FD"/>
                </a:solidFill>
              </a:rPr>
              <a:t>p↑, </a:t>
            </a:r>
            <a:r>
              <a:rPr lang="ru-RU" sz="1400" b="1" dirty="0" err="1" smtClean="0">
                <a:solidFill>
                  <a:srgbClr val="0303FD"/>
                </a:solidFill>
              </a:rPr>
              <a:t>d</a:t>
            </a:r>
            <a:r>
              <a:rPr lang="en-US" sz="1400" b="1" dirty="0" smtClean="0">
                <a:solidFill>
                  <a:srgbClr val="0303FD"/>
                </a:solidFill>
              </a:rPr>
              <a:t>↑, ions z/A&gt;0.3  </a:t>
            </a:r>
            <a:endParaRPr lang="ru-RU" sz="1600" b="1" dirty="0">
              <a:solidFill>
                <a:srgbClr val="0303FD"/>
              </a:solidFill>
            </a:endParaRPr>
          </a:p>
        </p:txBody>
      </p:sp>
      <p:sp>
        <p:nvSpPr>
          <p:cNvPr id="101" name="Text Box 14"/>
          <p:cNvSpPr txBox="1">
            <a:spLocks noChangeArrowheads="1"/>
          </p:cNvSpPr>
          <p:nvPr/>
        </p:nvSpPr>
        <p:spPr bwMode="auto">
          <a:xfrm>
            <a:off x="319427" y="5417205"/>
            <a:ext cx="82966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Beams of polarized protons and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deutrons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 p</a:t>
            </a:r>
            <a:r>
              <a:rPr lang="en-US" altLang="zh-CN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Symbol" pitchFamily="18" charset="2"/>
              </a:rPr>
              <a:t> </a:t>
            </a:r>
            <a:r>
              <a:rPr lang="ru-RU" altLang="zh-CN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Symbol" pitchFamily="18" charset="2"/>
              </a:rPr>
              <a:t>и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Symbol" pitchFamily="18" charset="2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Symbol" pitchFamily="18" charset="2"/>
              </a:rPr>
              <a:t>d</a:t>
            </a:r>
            <a:r>
              <a:rPr lang="en-US" altLang="zh-CN" dirty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and light ions will be accelerated by LU-20, then by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Nuclotron</a:t>
            </a:r>
            <a:endParaRPr lang="en-US" altLang="zh-CN" dirty="0">
              <a:solidFill>
                <a:srgbClr val="000000"/>
              </a:solidFill>
              <a:latin typeface="Comic Sans MS" pitchFamily="66" charset="0"/>
              <a:ea typeface="SimSun" pitchFamily="2" charset="-122"/>
              <a:sym typeface="Arial" pitchFamily="34" charset="0"/>
            </a:endParaRPr>
          </a:p>
          <a:p>
            <a:r>
              <a:rPr lang="en-US" altLang="zh-CN" dirty="0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Heavy ions : HILAC  + Booster</a:t>
            </a:r>
            <a:r>
              <a:rPr lang="ru-RU" altLang="zh-CN" dirty="0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 + </a:t>
            </a:r>
            <a:r>
              <a:rPr lang="en-US" altLang="zh-CN" dirty="0" err="1" smtClean="0">
                <a:solidFill>
                  <a:srgbClr val="000000"/>
                </a:solidFill>
                <a:latin typeface="Comic Sans MS" pitchFamily="66" charset="0"/>
                <a:ea typeface="SimSun" pitchFamily="2" charset="-122"/>
                <a:sym typeface="Arial" pitchFamily="34" charset="0"/>
              </a:rPr>
              <a:t>Nuclotron</a:t>
            </a:r>
            <a:endParaRPr lang="en-US" altLang="zh-CN" dirty="0">
              <a:solidFill>
                <a:srgbClr val="000000"/>
              </a:solidFill>
              <a:latin typeface="Comic Sans MS" pitchFamily="66" charset="0"/>
              <a:ea typeface="SimSun" pitchFamily="2" charset="-122"/>
              <a:sym typeface="Arial" pitchFamily="34" charset="0"/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744717" y="0"/>
            <a:ext cx="8399283" cy="511175"/>
          </a:xfrm>
        </p:spPr>
        <p:txBody>
          <a:bodyPr/>
          <a:lstStyle/>
          <a:p>
            <a:pPr indent="457200"/>
            <a:r>
              <a:rPr lang="en-US" sz="3000" dirty="0" smtClean="0">
                <a:solidFill>
                  <a:srgbClr val="0000FF"/>
                </a:solidFill>
              </a:rPr>
              <a:t>HILAC &amp; LU-20 – two injectors for NICA</a:t>
            </a:r>
            <a:endParaRPr lang="en-US" sz="3000" dirty="0"/>
          </a:p>
        </p:txBody>
      </p:sp>
      <p:sp>
        <p:nvSpPr>
          <p:cNvPr id="33" name="Нижний колонтитул 3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Darmstadt, Nov 2016</a:t>
            </a:r>
            <a:endParaRPr lang="ru-RU" dirty="0"/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598004" y="3091992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303FD"/>
                </a:solidFill>
              </a:rPr>
              <a:t>600 Me/u</a:t>
            </a:r>
            <a:endParaRPr lang="ru-RU" sz="1600" b="1" dirty="0">
              <a:solidFill>
                <a:srgbClr val="0303F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0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OUTPUT ENERGY</a:t>
            </a:r>
            <a:br>
              <a:rPr lang="en-US" sz="3200" b="1" i="0" u="none" strike="noStrike" cap="none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searching for R </a:t>
            </a:r>
            <a:endParaRPr sz="2800" b="0" i="0" u="none" strike="noStrike" cap="none">
              <a:solidFill>
                <a:srgbClr val="333CF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50"/>
          <p:cNvSpPr txBox="1"/>
          <p:nvPr/>
        </p:nvSpPr>
        <p:spPr>
          <a:xfrm>
            <a:off x="6178228" y="5935930"/>
            <a:ext cx="267092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&lt;R&gt;=1.91 m (+/-1%)  </a:t>
            </a:r>
            <a:endParaRPr sz="2000" b="1">
              <a:solidFill>
                <a:srgbClr val="333CF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50"/>
          <p:cNvSpPr txBox="1"/>
          <p:nvPr/>
        </p:nvSpPr>
        <p:spPr>
          <a:xfrm>
            <a:off x="6206600" y="3812907"/>
            <a:ext cx="3000364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β = [2(e/ m</a:t>
            </a:r>
            <a:r>
              <a:rPr lang="en-US" sz="1400" b="1" dirty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800" b="1" dirty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с2) (Z/A) U]</a:t>
            </a:r>
            <a:r>
              <a:rPr lang="en-US" sz="1800" b="1" baseline="30000" dirty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1/2</a:t>
            </a:r>
            <a:endParaRPr sz="1800" dirty="0">
              <a:solidFill>
                <a:srgbClr val="333CF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33CF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R= (</a:t>
            </a:r>
            <a:r>
              <a:rPr lang="en-US" sz="1800" b="1" dirty="0" err="1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1100" b="1" dirty="0" err="1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800" b="1" dirty="0" err="1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lang="en-US" sz="1600" b="1" dirty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800" b="1" dirty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e) β (A/Z) 1/B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33CF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R= 3,13 β A/Z  1/B</a:t>
            </a:r>
            <a:endParaRPr sz="1800" b="1" dirty="0">
              <a:solidFill>
                <a:srgbClr val="333CF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333CF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solidFill>
                <a:srgbClr val="333CF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596" y="1071120"/>
            <a:ext cx="5749632" cy="37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0"/>
          <p:cNvSpPr txBox="1"/>
          <p:nvPr/>
        </p:nvSpPr>
        <p:spPr>
          <a:xfrm>
            <a:off x="4067944" y="1076016"/>
            <a:ext cx="12698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inj</a:t>
            </a: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=69 kV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2" y="5131188"/>
            <a:ext cx="6133108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95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75604"/>
            <a:ext cx="8998194" cy="429907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1"/>
          <p:cNvSpPr txBox="1"/>
          <p:nvPr/>
        </p:nvSpPr>
        <p:spPr>
          <a:xfrm>
            <a:off x="7277100" y="2719363"/>
            <a:ext cx="879572" cy="27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C1+, 20.4</a:t>
            </a:r>
            <a:endParaRPr sz="1100"/>
          </a:p>
        </p:txBody>
      </p:sp>
      <p:sp>
        <p:nvSpPr>
          <p:cNvPr id="442" name="Google Shape;442;p51"/>
          <p:cNvSpPr txBox="1"/>
          <p:nvPr/>
        </p:nvSpPr>
        <p:spPr>
          <a:xfrm>
            <a:off x="4219932" y="4129547"/>
            <a:ext cx="1018818" cy="21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C3+, 11.55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51"/>
          <p:cNvSpPr txBox="1"/>
          <p:nvPr/>
        </p:nvSpPr>
        <p:spPr>
          <a:xfrm>
            <a:off x="5199283" y="2598170"/>
            <a:ext cx="925292" cy="28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C2+, 14.3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51"/>
          <p:cNvSpPr txBox="1"/>
          <p:nvPr/>
        </p:nvSpPr>
        <p:spPr>
          <a:xfrm>
            <a:off x="2393950" y="1721704"/>
            <a:ext cx="6000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D+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6341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72816"/>
            <a:ext cx="9144000" cy="487524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2"/>
          <p:cNvSpPr txBox="1"/>
          <p:nvPr/>
        </p:nvSpPr>
        <p:spPr>
          <a:xfrm>
            <a:off x="863588" y="620688"/>
            <a:ext cx="74168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>
                <a:solidFill>
                  <a:srgbClr val="333CF7"/>
                </a:solidFill>
                <a:latin typeface="Calibri"/>
                <a:ea typeface="Calibri"/>
                <a:cs typeface="Calibri"/>
                <a:sym typeface="Calibri"/>
              </a:rPr>
              <a:t>Three stages of  C3+ beam acceleration in HILAC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4115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3"/>
          <p:cNvSpPr txBox="1">
            <a:spLocks noGrp="1"/>
          </p:cNvSpPr>
          <p:nvPr>
            <p:ph type="title"/>
          </p:nvPr>
        </p:nvSpPr>
        <p:spPr>
          <a:xfrm>
            <a:off x="251520" y="274637"/>
            <a:ext cx="822960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en-US" sz="3200" b="1" i="0" u="none" strike="noStrike" cap="none" dirty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OUTPUT ENERGY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457" name="Google Shape;457;p53"/>
          <p:cNvSpPr txBox="1"/>
          <p:nvPr/>
        </p:nvSpPr>
        <p:spPr>
          <a:xfrm>
            <a:off x="1763688" y="1584766"/>
            <a:ext cx="466793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β</a:t>
            </a:r>
            <a:r>
              <a:rPr lang="en-US" sz="2400" b="1" dirty="0" err="1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уск</a:t>
            </a:r>
            <a:r>
              <a:rPr lang="en-US" sz="2400" b="1" dirty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 = (e/</a:t>
            </a:r>
            <a:r>
              <a:rPr lang="en-US" sz="2400" b="1" dirty="0" err="1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mpC</a:t>
            </a:r>
            <a:r>
              <a:rPr lang="en-US" sz="2400" b="1" dirty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) (Z/A) BR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333CF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β</a:t>
            </a:r>
            <a:r>
              <a:rPr lang="en-US" sz="2400" b="1" dirty="0" err="1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уск</a:t>
            </a:r>
            <a:r>
              <a:rPr lang="en-US" sz="2400" b="1" dirty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 = 0,319 Z/A </a:t>
            </a:r>
            <a:r>
              <a:rPr lang="en-US" sz="2400" b="1" dirty="0" smtClean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BR</a:t>
            </a:r>
            <a:endParaRPr lang="ru-RU" sz="2400" b="1" dirty="0" smtClean="0">
              <a:solidFill>
                <a:srgbClr val="333CF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333CF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33CF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solidFill>
                <a:srgbClr val="333CF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718" y="4306234"/>
            <a:ext cx="6139204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05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200" y="1059934"/>
            <a:ext cx="863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303FD"/>
                </a:solidFill>
              </a:rPr>
              <a:t>RFQ+IH1+IH2 </a:t>
            </a:r>
            <a:r>
              <a:rPr lang="ru-RU" sz="4000" b="1" dirty="0" err="1" smtClean="0">
                <a:solidFill>
                  <a:srgbClr val="0303FD"/>
                </a:solidFill>
              </a:rPr>
              <a:t>re</a:t>
            </a:r>
            <a:r>
              <a:rPr lang="en-US" sz="4000" b="1" dirty="0" err="1" smtClean="0">
                <a:solidFill>
                  <a:srgbClr val="0303FD"/>
                </a:solidFill>
              </a:rPr>
              <a:t>comissioning</a:t>
            </a:r>
            <a:r>
              <a:rPr lang="ru-RU" sz="4000" b="1" dirty="0" smtClean="0">
                <a:solidFill>
                  <a:srgbClr val="0303FD"/>
                </a:solidFill>
              </a:rPr>
              <a:t> 2018</a:t>
            </a:r>
            <a:endParaRPr lang="ru-RU" sz="4000" b="1" dirty="0">
              <a:solidFill>
                <a:srgbClr val="0303F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281" y="2806460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04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91CD4-7E6A-44B0-ADAF-9A02076020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>
            <a:grpSpLocks noChangeAspect="1"/>
          </p:cNvGrpSpPr>
          <p:nvPr/>
        </p:nvGrpSpPr>
        <p:grpSpPr>
          <a:xfrm>
            <a:off x="1289873" y="3060819"/>
            <a:ext cx="6857670" cy="3709286"/>
            <a:chOff x="521969" y="19049"/>
            <a:chExt cx="5250466" cy="284229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329715" y="2461297"/>
              <a:ext cx="600710" cy="400050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D1</a:t>
              </a:r>
              <a:endParaRPr lang="ru-RU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933700" y="2495739"/>
              <a:ext cx="647700" cy="304800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T1</a:t>
              </a:r>
              <a:endParaRPr lang="ru-RU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1969" y="2549091"/>
              <a:ext cx="868680" cy="303529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S2v, S2h</a:t>
              </a:r>
              <a:endParaRPr lang="ru-RU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V="1">
              <a:off x="1714500" y="1474952"/>
              <a:ext cx="302999" cy="1074139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0" name="Прямоугольник 9"/>
            <p:cNvSpPr/>
            <p:nvPr/>
          </p:nvSpPr>
          <p:spPr>
            <a:xfrm>
              <a:off x="1971673" y="2519081"/>
              <a:ext cx="600710" cy="284480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D2</a:t>
              </a:r>
              <a:endParaRPr lang="ru-RU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11" name="Прямая со стрелкой 10"/>
            <p:cNvCxnSpPr>
              <a:stCxn id="10" idx="0"/>
            </p:cNvCxnSpPr>
            <p:nvPr/>
          </p:nvCxnSpPr>
          <p:spPr>
            <a:xfrm flipV="1">
              <a:off x="2272028" y="1438464"/>
              <a:ext cx="215217" cy="108061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2" name="Прямая со стрелкой 11"/>
            <p:cNvCxnSpPr/>
            <p:nvPr/>
          </p:nvCxnSpPr>
          <p:spPr>
            <a:xfrm flipH="1" flipV="1">
              <a:off x="2824481" y="1367155"/>
              <a:ext cx="433069" cy="1094141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3" name="Прямоугольник 12"/>
            <p:cNvSpPr/>
            <p:nvPr/>
          </p:nvSpPr>
          <p:spPr>
            <a:xfrm>
              <a:off x="3733800" y="2495739"/>
              <a:ext cx="714375" cy="257175"/>
            </a:xfrm>
            <a:prstGeom prst="rect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T2</a:t>
              </a:r>
              <a:endParaRPr lang="ru-RU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V="1">
              <a:off x="4090988" y="1394455"/>
              <a:ext cx="101741" cy="106684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5" name="Прямоугольник 14"/>
            <p:cNvSpPr/>
            <p:nvPr/>
          </p:nvSpPr>
          <p:spPr>
            <a:xfrm>
              <a:off x="1171575" y="38100"/>
              <a:ext cx="542925" cy="28448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C</a:t>
              </a:r>
              <a:r>
                <a:rPr lang="en-US" b="1" dirty="0" smtClean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T1</a:t>
              </a:r>
              <a:endParaRPr lang="ru-RU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152650" y="38100"/>
              <a:ext cx="542925" cy="28448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PP1</a:t>
              </a:r>
              <a:endParaRPr lang="ru-RU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1507463" y="400050"/>
              <a:ext cx="464211" cy="96710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18" name="Прямая со стрелкой 17"/>
            <p:cNvCxnSpPr/>
            <p:nvPr/>
          </p:nvCxnSpPr>
          <p:spPr>
            <a:xfrm>
              <a:off x="2371725" y="400050"/>
              <a:ext cx="1" cy="96710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9" name="Прямоугольник 18"/>
            <p:cNvSpPr/>
            <p:nvPr/>
          </p:nvSpPr>
          <p:spPr>
            <a:xfrm>
              <a:off x="4686583" y="47625"/>
              <a:ext cx="542925" cy="28448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C</a:t>
              </a:r>
              <a:r>
                <a:rPr lang="en-US" b="1" dirty="0" smtClean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T2</a:t>
              </a:r>
              <a:endParaRPr lang="ru-RU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229508" y="19049"/>
              <a:ext cx="542925" cy="28448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PP3</a:t>
              </a:r>
              <a:endParaRPr lang="ru-RU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21" name="Прямая со стрелкой 20"/>
            <p:cNvCxnSpPr>
              <a:stCxn id="19" idx="2"/>
            </p:cNvCxnSpPr>
            <p:nvPr/>
          </p:nvCxnSpPr>
          <p:spPr>
            <a:xfrm>
              <a:off x="4958045" y="332105"/>
              <a:ext cx="725648" cy="1142846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cxnSp>
          <p:nvCxnSpPr>
            <p:cNvPr id="22" name="Прямая со стрелкой 21"/>
            <p:cNvCxnSpPr>
              <a:stCxn id="20" idx="2"/>
            </p:cNvCxnSpPr>
            <p:nvPr/>
          </p:nvCxnSpPr>
          <p:spPr>
            <a:xfrm>
              <a:off x="5500971" y="303529"/>
              <a:ext cx="271464" cy="105109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23" name="Прямоугольник 22"/>
            <p:cNvSpPr/>
            <p:nvPr/>
          </p:nvSpPr>
          <p:spPr>
            <a:xfrm>
              <a:off x="3733800" y="47625"/>
              <a:ext cx="542925" cy="284480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  <a:ea typeface="Times New Roman"/>
                  <a:cs typeface="Times New Roman"/>
                </a:rPr>
                <a:t>PP2</a:t>
              </a:r>
              <a:endParaRPr lang="ru-RU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4041453" y="332100"/>
              <a:ext cx="0" cy="1062354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2" y="4058029"/>
            <a:ext cx="7806372" cy="228021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75137" y="679938"/>
            <a:ext cx="84757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303FD"/>
                </a:solidFill>
                <a:latin typeface="Calibri"/>
                <a:ea typeface="+mn-ea"/>
              </a:rPr>
              <a:t>Experimental setup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303FD"/>
                </a:solidFill>
                <a:latin typeface="Calibri"/>
                <a:ea typeface="+mn-ea"/>
              </a:rPr>
              <a:t>S- </a:t>
            </a:r>
            <a:r>
              <a:rPr lang="en-US" sz="2400" b="1" dirty="0" err="1" smtClean="0">
                <a:solidFill>
                  <a:srgbClr val="0303FD"/>
                </a:solidFill>
                <a:latin typeface="Calibri"/>
                <a:ea typeface="+mn-ea"/>
              </a:rPr>
              <a:t>steerer</a:t>
            </a:r>
            <a:r>
              <a:rPr lang="en-US" sz="2400" b="1" dirty="0" smtClean="0">
                <a:solidFill>
                  <a:srgbClr val="0303FD"/>
                </a:solidFill>
                <a:latin typeface="Calibri"/>
                <a:ea typeface="+mn-ea"/>
              </a:rPr>
              <a:t>, CT-current transformer, PP-phase probe,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303FD"/>
                </a:solidFill>
                <a:latin typeface="Calibri"/>
                <a:ea typeface="+mn-ea"/>
              </a:rPr>
              <a:t>D- doublet, T- triplet, FC- Faraday cup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srgbClr val="0303FD"/>
              </a:solidFill>
              <a:latin typeface="Calibri"/>
              <a:ea typeface="+mn-ea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303FD"/>
                </a:solidFill>
                <a:latin typeface="Calibri"/>
                <a:ea typeface="+mn-ea"/>
              </a:rPr>
              <a:t>Experimental </a:t>
            </a:r>
            <a:r>
              <a:rPr lang="en-US" sz="2400" b="1" dirty="0" err="1" smtClean="0">
                <a:solidFill>
                  <a:srgbClr val="0303FD"/>
                </a:solidFill>
                <a:latin typeface="Calibri"/>
                <a:ea typeface="+mn-ea"/>
              </a:rPr>
              <a:t>E</a:t>
            </a:r>
            <a:r>
              <a:rPr lang="en-US" sz="1600" b="1" dirty="0" err="1" smtClean="0">
                <a:solidFill>
                  <a:srgbClr val="0303FD"/>
                </a:solidFill>
                <a:latin typeface="Calibri"/>
                <a:ea typeface="+mn-ea"/>
              </a:rPr>
              <a:t>out</a:t>
            </a:r>
            <a:r>
              <a:rPr lang="en-US" sz="2400" b="1" dirty="0" smtClean="0">
                <a:solidFill>
                  <a:srgbClr val="0303FD"/>
                </a:solidFill>
                <a:latin typeface="Calibri"/>
                <a:ea typeface="+mn-ea"/>
              </a:rPr>
              <a:t>= 3.2 MeV</a:t>
            </a:r>
            <a:endParaRPr lang="ru-RU" sz="2400" b="1" dirty="0">
              <a:solidFill>
                <a:srgbClr val="0303FD"/>
              </a:solidFill>
              <a:latin typeface="Calibri"/>
              <a:ea typeface="+mn-ea"/>
            </a:endParaRPr>
          </a:p>
        </p:txBody>
      </p:sp>
      <p:sp>
        <p:nvSpPr>
          <p:cNvPr id="25" name="Минус 24"/>
          <p:cNvSpPr/>
          <p:nvPr/>
        </p:nvSpPr>
        <p:spPr>
          <a:xfrm>
            <a:off x="8059917" y="4430598"/>
            <a:ext cx="914400" cy="9144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31637" y="3883845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rgbClr val="0303FD"/>
                </a:solidFill>
                <a:latin typeface="Calibri"/>
                <a:ea typeface="+mn-ea"/>
              </a:rPr>
              <a:t>Analizing</a:t>
            </a:r>
            <a:endParaRPr lang="en-US" sz="1400" b="1" dirty="0" smtClean="0">
              <a:solidFill>
                <a:srgbClr val="0303FD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303FD"/>
                </a:solidFill>
                <a:latin typeface="Calibri"/>
                <a:ea typeface="+mn-ea"/>
              </a:rPr>
              <a:t> magnet</a:t>
            </a:r>
            <a:endParaRPr lang="ru-RU" sz="1400" b="1" dirty="0">
              <a:solidFill>
                <a:srgbClr val="0303FD"/>
              </a:solidFill>
              <a:latin typeface="Calibri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22334" y="3148120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Calibri"/>
                <a:ea typeface="+mn-ea"/>
              </a:rPr>
              <a:t>FC</a:t>
            </a:r>
            <a:endParaRPr lang="en-US" sz="16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8949550" y="3466559"/>
            <a:ext cx="0" cy="112888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29" name="Прямоугольник 28"/>
          <p:cNvSpPr/>
          <p:nvPr/>
        </p:nvSpPr>
        <p:spPr>
          <a:xfrm>
            <a:off x="8855546" y="4686135"/>
            <a:ext cx="120312" cy="403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4981" y="4686134"/>
            <a:ext cx="120312" cy="4033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549" y="3212668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Calibri"/>
                <a:ea typeface="+mn-ea"/>
              </a:rPr>
              <a:t>FC</a:t>
            </a:r>
            <a:endParaRPr lang="en-US" sz="16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379979" y="3572718"/>
            <a:ext cx="0" cy="1128887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3" name="Прямая со стрелкой 42"/>
          <p:cNvCxnSpPr/>
          <p:nvPr/>
        </p:nvCxnSpPr>
        <p:spPr>
          <a:xfrm flipV="1">
            <a:off x="2138328" y="4935417"/>
            <a:ext cx="877411" cy="140178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26992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6643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333CF7"/>
                </a:solidFill>
                <a:latin typeface="Calibri"/>
                <a:ea typeface="+mn-ea"/>
              </a:rPr>
              <a:t> OUTPUT ENERGY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333CF7"/>
                </a:solidFill>
                <a:latin typeface="Calibri"/>
                <a:ea typeface="+mn-ea"/>
              </a:rPr>
              <a:t>E=3</a:t>
            </a: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.2</a:t>
            </a:r>
            <a:r>
              <a:rPr lang="en-US" sz="28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M</a:t>
            </a:r>
            <a:r>
              <a:rPr lang="en-US" sz="2800" b="1" dirty="0" smtClean="0">
                <a:solidFill>
                  <a:srgbClr val="333CF7"/>
                </a:solidFill>
                <a:latin typeface="Calibri"/>
                <a:ea typeface="+mn-ea"/>
              </a:rPr>
              <a:t>eV/u =&gt; </a:t>
            </a:r>
            <a:r>
              <a:rPr lang="el-GR" sz="2800" b="1" dirty="0" smtClean="0">
                <a:solidFill>
                  <a:srgbClr val="333CF7"/>
                </a:solidFill>
                <a:latin typeface="Calibri"/>
                <a:ea typeface="+mn-ea"/>
              </a:rPr>
              <a:t>β</a:t>
            </a:r>
            <a:r>
              <a:rPr lang="en-US" sz="2800" b="1" dirty="0" smtClean="0">
                <a:solidFill>
                  <a:srgbClr val="333CF7"/>
                </a:solidFill>
                <a:latin typeface="Calibri"/>
                <a:ea typeface="+mn-ea"/>
              </a:rPr>
              <a:t> = 0.0</a:t>
            </a: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826</a:t>
            </a:r>
            <a:endParaRPr lang="en-US" sz="2800" b="1" dirty="0" smtClean="0">
              <a:solidFill>
                <a:srgbClr val="333CF7"/>
              </a:solidFill>
              <a:latin typeface="Calibri"/>
              <a:ea typeface="+mn-ea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333CF7"/>
              </a:solidFill>
              <a:latin typeface="Calibri"/>
              <a:ea typeface="+mn-ea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333CF7"/>
                </a:solidFill>
                <a:latin typeface="Calibri"/>
                <a:ea typeface="+mn-ea"/>
              </a:rPr>
              <a:t>STEPS :</a:t>
            </a:r>
            <a:endParaRPr lang="ru-RU" sz="2800" b="1" dirty="0">
              <a:solidFill>
                <a:srgbClr val="333CF7"/>
              </a:solidFill>
              <a:latin typeface="Calibri"/>
              <a:ea typeface="+mn-ea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4525963"/>
          </a:xfrm>
        </p:spPr>
        <p:txBody>
          <a:bodyPr/>
          <a:lstStyle/>
          <a:p>
            <a:pPr lvl="0"/>
            <a:r>
              <a:rPr lang="en-US" b="1" kern="0" dirty="0" smtClean="0">
                <a:solidFill>
                  <a:srgbClr val="333CF7"/>
                </a:solidFill>
              </a:rPr>
              <a:t>Experimental searching for R at the given energy</a:t>
            </a:r>
            <a:endParaRPr lang="ru-RU" b="1" kern="0" dirty="0" smtClean="0">
              <a:solidFill>
                <a:srgbClr val="333CF7"/>
              </a:solidFill>
            </a:endParaRPr>
          </a:p>
          <a:p>
            <a:pPr algn="r"/>
            <a:endParaRPr lang="ru-RU" dirty="0"/>
          </a:p>
          <a:p>
            <a:pPr lvl="0">
              <a:buNone/>
            </a:pPr>
            <a:endParaRPr lang="ru-RU" b="1" kern="0" dirty="0" smtClean="0">
              <a:solidFill>
                <a:srgbClr val="333CF7"/>
              </a:solidFill>
            </a:endParaRPr>
          </a:p>
          <a:p>
            <a:pPr lvl="0"/>
            <a:endParaRPr lang="ru-RU" b="1" kern="0" dirty="0" smtClean="0">
              <a:solidFill>
                <a:srgbClr val="333CF7"/>
              </a:solidFill>
            </a:endParaRPr>
          </a:p>
          <a:p>
            <a:pPr lvl="0"/>
            <a:endParaRPr lang="ru-RU" b="1" kern="0" dirty="0" smtClean="0">
              <a:solidFill>
                <a:srgbClr val="333CF7"/>
              </a:solidFill>
            </a:endParaRPr>
          </a:p>
          <a:p>
            <a:pPr lvl="0"/>
            <a:r>
              <a:rPr lang="en-US" b="1" kern="0" dirty="0" smtClean="0">
                <a:solidFill>
                  <a:srgbClr val="333CF7"/>
                </a:solidFill>
              </a:rPr>
              <a:t>Calculating </a:t>
            </a:r>
            <a:r>
              <a:rPr lang="el-GR" b="1" kern="0" dirty="0" smtClean="0">
                <a:solidFill>
                  <a:srgbClr val="333CF7"/>
                </a:solidFill>
              </a:rPr>
              <a:t>β</a:t>
            </a:r>
            <a:r>
              <a:rPr lang="en-US" sz="1600" b="1" kern="0" dirty="0" err="1" smtClean="0">
                <a:solidFill>
                  <a:srgbClr val="333CF7"/>
                </a:solidFill>
              </a:rPr>
              <a:t>acc</a:t>
            </a:r>
            <a:r>
              <a:rPr lang="en-US" sz="1600" b="1" kern="0" dirty="0" smtClean="0">
                <a:solidFill>
                  <a:srgbClr val="333CF7"/>
                </a:solidFill>
              </a:rPr>
              <a:t> </a:t>
            </a:r>
            <a:r>
              <a:rPr lang="en-US" b="1" kern="0" dirty="0" smtClean="0">
                <a:solidFill>
                  <a:srgbClr val="333CF7"/>
                </a:solidFill>
              </a:rPr>
              <a:t> at the found R</a:t>
            </a:r>
          </a:p>
          <a:p>
            <a:pPr lvl="0"/>
            <a:endParaRPr lang="ru-RU" b="1" kern="0" dirty="0" smtClean="0">
              <a:solidFill>
                <a:srgbClr val="333CF7"/>
              </a:solidFill>
            </a:endParaRPr>
          </a:p>
          <a:p>
            <a:pPr lvl="0"/>
            <a:endParaRPr lang="ru-RU" b="1" kern="0" dirty="0" smtClean="0">
              <a:solidFill>
                <a:srgbClr val="333CF7"/>
              </a:solidFill>
            </a:endParaRPr>
          </a:p>
          <a:p>
            <a:pPr lvl="0"/>
            <a:endParaRPr lang="en-US" b="1" kern="0" dirty="0" smtClean="0">
              <a:solidFill>
                <a:srgbClr val="333C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2643182"/>
            <a:ext cx="40005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kern="0" dirty="0" smtClean="0">
                <a:solidFill>
                  <a:srgbClr val="333CF7"/>
                </a:solidFill>
                <a:latin typeface="Calibri"/>
                <a:ea typeface="+mn-ea"/>
              </a:rPr>
              <a:t>β</a:t>
            </a:r>
            <a:r>
              <a:rPr lang="ru-RU" sz="2400" b="1" kern="0" dirty="0" smtClean="0">
                <a:solidFill>
                  <a:srgbClr val="333CF7"/>
                </a:solidFill>
                <a:latin typeface="Calibri"/>
                <a:ea typeface="+mn-ea"/>
              </a:rPr>
              <a:t> =</a:t>
            </a:r>
            <a:r>
              <a:rPr lang="en-US" sz="2400" b="1" kern="0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en-US" sz="2400" b="1" dirty="0" smtClean="0">
                <a:solidFill>
                  <a:srgbClr val="333CF7"/>
                </a:solidFill>
                <a:latin typeface="Calibri"/>
                <a:ea typeface="+mn-ea"/>
              </a:rPr>
              <a:t>[2(e/ </a:t>
            </a:r>
            <a:r>
              <a:rPr lang="en-US" sz="2400" b="1" dirty="0" err="1" smtClean="0">
                <a:solidFill>
                  <a:srgbClr val="333CF7"/>
                </a:solidFill>
                <a:latin typeface="Calibri"/>
                <a:ea typeface="+mn-ea"/>
              </a:rPr>
              <a:t>m</a:t>
            </a:r>
            <a:r>
              <a:rPr lang="en-US" b="1" dirty="0" err="1" smtClean="0">
                <a:solidFill>
                  <a:srgbClr val="333CF7"/>
                </a:solidFill>
                <a:latin typeface="Calibri"/>
                <a:ea typeface="+mn-ea"/>
              </a:rPr>
              <a:t>p</a:t>
            </a:r>
            <a:r>
              <a:rPr lang="ru-RU" sz="2400" b="1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ru-RU" sz="2400" b="1" dirty="0" smtClean="0">
                <a:solidFill>
                  <a:srgbClr val="333CF7"/>
                </a:solidFill>
                <a:latin typeface="Calibri"/>
                <a:ea typeface="+mn-ea"/>
              </a:rPr>
              <a:t>с</a:t>
            </a:r>
            <a:r>
              <a:rPr lang="en-US" sz="2400" b="1" baseline="30000" dirty="0" smtClean="0">
                <a:solidFill>
                  <a:srgbClr val="333CF7"/>
                </a:solidFill>
                <a:latin typeface="Calibri"/>
                <a:ea typeface="+mn-ea"/>
              </a:rPr>
              <a:t>2</a:t>
            </a:r>
            <a:r>
              <a:rPr lang="en-US" sz="2400" b="1" dirty="0" smtClean="0">
                <a:solidFill>
                  <a:srgbClr val="333CF7"/>
                </a:solidFill>
                <a:latin typeface="Calibri"/>
                <a:ea typeface="+mn-ea"/>
              </a:rPr>
              <a:t>) (Z/A) U]</a:t>
            </a:r>
            <a:r>
              <a:rPr lang="en-US" sz="2400" b="1" baseline="30000" dirty="0" smtClean="0">
                <a:solidFill>
                  <a:srgbClr val="333CF7"/>
                </a:solidFill>
                <a:latin typeface="Calibri"/>
                <a:ea typeface="+mn-ea"/>
              </a:rPr>
              <a:t>1/2</a:t>
            </a:r>
            <a:endParaRPr lang="ru-RU" sz="2400" dirty="0" smtClean="0">
              <a:solidFill>
                <a:srgbClr val="333CF7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 smtClean="0">
              <a:solidFill>
                <a:srgbClr val="333CF7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333CF7"/>
                </a:solidFill>
                <a:latin typeface="Calibri"/>
                <a:ea typeface="+mn-ea"/>
              </a:rPr>
              <a:t>R= (</a:t>
            </a:r>
            <a:r>
              <a:rPr lang="en-US" sz="2400" b="1" kern="0" dirty="0" err="1" smtClean="0">
                <a:solidFill>
                  <a:srgbClr val="333CF7"/>
                </a:solidFill>
                <a:latin typeface="Calibri"/>
                <a:ea typeface="+mn-ea"/>
              </a:rPr>
              <a:t>m</a:t>
            </a:r>
            <a:r>
              <a:rPr lang="en-US" sz="1600" b="1" kern="0" dirty="0" err="1" smtClean="0">
                <a:solidFill>
                  <a:srgbClr val="333CF7"/>
                </a:solidFill>
                <a:latin typeface="Calibri"/>
                <a:ea typeface="+mn-ea"/>
              </a:rPr>
              <a:t>p</a:t>
            </a:r>
            <a:r>
              <a:rPr lang="ru-RU" sz="2400" b="1" kern="0" dirty="0" err="1" smtClean="0">
                <a:solidFill>
                  <a:srgbClr val="333CF7"/>
                </a:solidFill>
                <a:latin typeface="Calibri"/>
                <a:ea typeface="+mn-ea"/>
              </a:rPr>
              <a:t>с</a:t>
            </a:r>
            <a:r>
              <a:rPr lang="en-US" sz="2400" b="1" kern="0" dirty="0" smtClean="0">
                <a:solidFill>
                  <a:srgbClr val="333CF7"/>
                </a:solidFill>
                <a:latin typeface="Calibri"/>
                <a:ea typeface="+mn-ea"/>
              </a:rPr>
              <a:t>/e) </a:t>
            </a:r>
            <a:r>
              <a:rPr lang="el-GR" sz="2400" b="1" kern="0" dirty="0">
                <a:solidFill>
                  <a:srgbClr val="333CF7"/>
                </a:solidFill>
                <a:latin typeface="Calibri"/>
                <a:ea typeface="+mn-ea"/>
              </a:rPr>
              <a:t>β</a:t>
            </a:r>
            <a:r>
              <a:rPr lang="en-US" sz="2400" b="1" kern="0" dirty="0" smtClean="0">
                <a:solidFill>
                  <a:srgbClr val="333CF7"/>
                </a:solidFill>
                <a:latin typeface="Calibri"/>
                <a:ea typeface="+mn-ea"/>
              </a:rPr>
              <a:t> (A/Z) 1/B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333CF7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smtClean="0">
                <a:solidFill>
                  <a:srgbClr val="333CF7"/>
                </a:solidFill>
                <a:latin typeface="Calibri"/>
                <a:ea typeface="+mn-ea"/>
              </a:rPr>
              <a:t>R= 3,13 </a:t>
            </a:r>
            <a:r>
              <a:rPr lang="el-GR" sz="2400" b="1" kern="0" dirty="0">
                <a:solidFill>
                  <a:srgbClr val="333CF7"/>
                </a:solidFill>
                <a:latin typeface="Calibri"/>
                <a:ea typeface="+mn-ea"/>
              </a:rPr>
              <a:t>β </a:t>
            </a:r>
            <a:r>
              <a:rPr lang="en-US" sz="2400" b="1" kern="0" dirty="0" smtClean="0">
                <a:solidFill>
                  <a:srgbClr val="333CF7"/>
                </a:solidFill>
                <a:latin typeface="Calibri"/>
                <a:ea typeface="+mn-ea"/>
              </a:rPr>
              <a:t>A/Z  1/B</a:t>
            </a:r>
            <a:endParaRPr lang="ru-RU" sz="2400" b="1" kern="0" dirty="0" smtClean="0">
              <a:solidFill>
                <a:srgbClr val="333CF7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 smtClean="0">
              <a:solidFill>
                <a:srgbClr val="333CF7"/>
              </a:solidFill>
              <a:latin typeface="Calibri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endParaRPr lang="ru-RU" kern="0" dirty="0">
              <a:solidFill>
                <a:srgbClr val="333CF7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3631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56"/>
          </a:xfrm>
        </p:spPr>
        <p:txBody>
          <a:bodyPr/>
          <a:lstStyle/>
          <a:p>
            <a:pPr algn="ctr"/>
            <a:r>
              <a:rPr lang="en-US" sz="2400" b="1" dirty="0" smtClean="0">
                <a:solidFill>
                  <a:srgbClr val="333CF7"/>
                </a:solidFill>
              </a:rPr>
              <a:t> Searching for </a:t>
            </a:r>
            <a:r>
              <a:rPr lang="en-US" sz="2400" b="1" dirty="0" err="1" smtClean="0">
                <a:solidFill>
                  <a:srgbClr val="333CF7"/>
                </a:solidFill>
              </a:rPr>
              <a:t>R</a:t>
            </a:r>
            <a:r>
              <a:rPr lang="en-US" sz="2000" b="1" dirty="0" err="1" smtClean="0">
                <a:solidFill>
                  <a:srgbClr val="333CF7"/>
                </a:solidFill>
              </a:rPr>
              <a:t>eff</a:t>
            </a:r>
            <a:r>
              <a:rPr lang="en-US" sz="2000" b="1" dirty="0" smtClean="0">
                <a:solidFill>
                  <a:srgbClr val="333CF7"/>
                </a:solidFill>
              </a:rPr>
              <a:t> </a:t>
            </a:r>
            <a:r>
              <a:rPr lang="en-US" sz="2400" b="1" dirty="0" smtClean="0">
                <a:solidFill>
                  <a:srgbClr val="333CF7"/>
                </a:solidFill>
              </a:rPr>
              <a:t>of </a:t>
            </a:r>
            <a:r>
              <a:rPr lang="en-US" sz="2400" b="1" dirty="0" err="1" smtClean="0">
                <a:solidFill>
                  <a:srgbClr val="333CF7"/>
                </a:solidFill>
              </a:rPr>
              <a:t>analising</a:t>
            </a:r>
            <a:r>
              <a:rPr lang="en-US" sz="2400" b="1" dirty="0" smtClean="0">
                <a:solidFill>
                  <a:srgbClr val="333CF7"/>
                </a:solidFill>
              </a:rPr>
              <a:t> magnet </a:t>
            </a:r>
            <a:endParaRPr lang="ru-RU" sz="2400" dirty="0">
              <a:solidFill>
                <a:srgbClr val="333CF7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39429"/>
              </p:ext>
            </p:extLst>
          </p:nvPr>
        </p:nvGraphicFramePr>
        <p:xfrm>
          <a:off x="26404" y="4955841"/>
          <a:ext cx="609600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en-US" dirty="0" smtClean="0"/>
                        <a:t>U=90</a:t>
                      </a:r>
                      <a:r>
                        <a:rPr lang="en-US" baseline="0" dirty="0" smtClean="0"/>
                        <a:t> kV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Z/A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lang="el-GR" dirty="0" smtClean="0"/>
                        <a:t>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B, 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R, m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C1+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0,00563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1,554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C2+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0,0069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1,574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C3+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0,0080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1,579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C4+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0,0089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1,589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8228" y="5935930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333CF7"/>
                </a:solidFill>
                <a:latin typeface="Arial"/>
                <a:ea typeface="+mn-ea"/>
              </a:rPr>
              <a:t>&lt;R&gt;=1.587 m (+/-</a:t>
            </a:r>
            <a:r>
              <a:rPr lang="en-US" sz="2000" b="1" dirty="0">
                <a:solidFill>
                  <a:srgbClr val="333CF7"/>
                </a:solidFill>
                <a:latin typeface="Arial"/>
                <a:ea typeface="+mn-ea"/>
              </a:rPr>
              <a:t>1</a:t>
            </a:r>
            <a:r>
              <a:rPr lang="en-US" sz="2000" b="1" dirty="0" smtClean="0">
                <a:solidFill>
                  <a:srgbClr val="333CF7"/>
                </a:solidFill>
                <a:latin typeface="Arial"/>
                <a:ea typeface="+mn-ea"/>
              </a:rPr>
              <a:t>%)  </a:t>
            </a:r>
            <a:endParaRPr lang="ru-RU" sz="2000" b="1" dirty="0">
              <a:solidFill>
                <a:srgbClr val="333CF7"/>
              </a:solidFill>
              <a:latin typeface="Arial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6600" y="3812907"/>
            <a:ext cx="3000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kern="0" dirty="0" smtClean="0">
                <a:solidFill>
                  <a:srgbClr val="333CF7"/>
                </a:solidFill>
                <a:latin typeface="Arial"/>
                <a:ea typeface="+mn-ea"/>
              </a:rPr>
              <a:t>β</a:t>
            </a:r>
            <a:r>
              <a:rPr lang="ru-RU" b="1" kern="0" dirty="0" smtClean="0">
                <a:solidFill>
                  <a:srgbClr val="333CF7"/>
                </a:solidFill>
                <a:latin typeface="Arial"/>
                <a:ea typeface="+mn-ea"/>
              </a:rPr>
              <a:t> =</a:t>
            </a:r>
            <a:r>
              <a:rPr lang="en-US" b="1" kern="0" dirty="0" smtClean="0">
                <a:solidFill>
                  <a:srgbClr val="333CF7"/>
                </a:solidFill>
                <a:latin typeface="Arial"/>
                <a:ea typeface="+mn-ea"/>
              </a:rPr>
              <a:t> </a:t>
            </a:r>
            <a:r>
              <a:rPr lang="en-US" b="1" dirty="0" smtClean="0">
                <a:solidFill>
                  <a:srgbClr val="333CF7"/>
                </a:solidFill>
                <a:latin typeface="Arial"/>
                <a:ea typeface="+mn-ea"/>
              </a:rPr>
              <a:t>[2(e/ </a:t>
            </a:r>
            <a:r>
              <a:rPr lang="en-US" b="1" dirty="0" err="1" smtClean="0">
                <a:solidFill>
                  <a:srgbClr val="333CF7"/>
                </a:solidFill>
                <a:latin typeface="Arial"/>
                <a:ea typeface="+mn-ea"/>
              </a:rPr>
              <a:t>m</a:t>
            </a:r>
            <a:r>
              <a:rPr lang="en-US" sz="1400" b="1" dirty="0" err="1" smtClean="0">
                <a:solidFill>
                  <a:srgbClr val="333CF7"/>
                </a:solidFill>
                <a:latin typeface="Arial"/>
                <a:ea typeface="+mn-ea"/>
              </a:rPr>
              <a:t>p</a:t>
            </a:r>
            <a:r>
              <a:rPr lang="ru-RU" b="1" dirty="0" smtClean="0">
                <a:solidFill>
                  <a:srgbClr val="333CF7"/>
                </a:solidFill>
                <a:latin typeface="Arial"/>
                <a:ea typeface="+mn-ea"/>
              </a:rPr>
              <a:t>с</a:t>
            </a:r>
            <a:r>
              <a:rPr lang="en-US" b="1" dirty="0" smtClean="0">
                <a:solidFill>
                  <a:srgbClr val="333CF7"/>
                </a:solidFill>
                <a:latin typeface="Arial"/>
                <a:ea typeface="+mn-ea"/>
              </a:rPr>
              <a:t>2) (Z/A) U]</a:t>
            </a:r>
            <a:r>
              <a:rPr lang="en-US" b="1" baseline="30000" dirty="0" smtClean="0">
                <a:solidFill>
                  <a:srgbClr val="333CF7"/>
                </a:solidFill>
                <a:latin typeface="Arial"/>
                <a:ea typeface="+mn-ea"/>
              </a:rPr>
              <a:t>1/2</a:t>
            </a:r>
            <a:endParaRPr lang="ru-RU" dirty="0" smtClean="0">
              <a:solidFill>
                <a:srgbClr val="333CF7"/>
              </a:solidFill>
              <a:latin typeface="Arial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 smtClean="0">
              <a:solidFill>
                <a:srgbClr val="333CF7"/>
              </a:solidFill>
              <a:latin typeface="Arial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333CF7"/>
                </a:solidFill>
                <a:latin typeface="Arial"/>
                <a:ea typeface="+mn-ea"/>
              </a:rPr>
              <a:t>R= (</a:t>
            </a:r>
            <a:r>
              <a:rPr lang="en-US" b="1" kern="0" dirty="0" err="1" smtClean="0">
                <a:solidFill>
                  <a:srgbClr val="333CF7"/>
                </a:solidFill>
                <a:latin typeface="Arial"/>
                <a:ea typeface="+mn-ea"/>
              </a:rPr>
              <a:t>m</a:t>
            </a:r>
            <a:r>
              <a:rPr lang="en-US" sz="1100" b="1" kern="0" dirty="0" err="1" smtClean="0">
                <a:solidFill>
                  <a:srgbClr val="333CF7"/>
                </a:solidFill>
                <a:latin typeface="Arial"/>
                <a:ea typeface="+mn-ea"/>
              </a:rPr>
              <a:t>p</a:t>
            </a:r>
            <a:r>
              <a:rPr lang="ru-RU" b="1" kern="0" dirty="0" smtClean="0">
                <a:solidFill>
                  <a:srgbClr val="333CF7"/>
                </a:solidFill>
                <a:latin typeface="Arial"/>
                <a:ea typeface="+mn-ea"/>
              </a:rPr>
              <a:t>с</a:t>
            </a:r>
            <a:r>
              <a:rPr lang="en-US" sz="1600" b="1" kern="0" dirty="0" smtClean="0">
                <a:solidFill>
                  <a:srgbClr val="333CF7"/>
                </a:solidFill>
                <a:latin typeface="Arial"/>
                <a:ea typeface="+mn-ea"/>
              </a:rPr>
              <a:t>/</a:t>
            </a:r>
            <a:r>
              <a:rPr lang="en-US" b="1" kern="0" dirty="0" smtClean="0">
                <a:solidFill>
                  <a:srgbClr val="333CF7"/>
                </a:solidFill>
                <a:latin typeface="Arial"/>
                <a:ea typeface="+mn-ea"/>
              </a:rPr>
              <a:t>e) </a:t>
            </a:r>
            <a:r>
              <a:rPr lang="el-GR" b="1" kern="0" dirty="0">
                <a:solidFill>
                  <a:srgbClr val="333CF7"/>
                </a:solidFill>
                <a:latin typeface="Arial"/>
                <a:ea typeface="+mn-ea"/>
              </a:rPr>
              <a:t>β</a:t>
            </a:r>
            <a:r>
              <a:rPr lang="en-US" b="1" kern="0" dirty="0" smtClean="0">
                <a:solidFill>
                  <a:srgbClr val="333CF7"/>
                </a:solidFill>
                <a:latin typeface="Arial"/>
                <a:ea typeface="+mn-ea"/>
              </a:rPr>
              <a:t> (A/Z) 1/B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333CF7"/>
              </a:solidFill>
              <a:latin typeface="Arial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solidFill>
                  <a:srgbClr val="333CF7"/>
                </a:solidFill>
                <a:latin typeface="Arial"/>
                <a:ea typeface="+mn-ea"/>
              </a:rPr>
              <a:t>R= 3,13 </a:t>
            </a:r>
            <a:r>
              <a:rPr lang="el-GR" b="1" kern="0" dirty="0">
                <a:solidFill>
                  <a:srgbClr val="333CF7"/>
                </a:solidFill>
                <a:latin typeface="Arial"/>
                <a:ea typeface="+mn-ea"/>
              </a:rPr>
              <a:t>β </a:t>
            </a:r>
            <a:r>
              <a:rPr lang="en-US" b="1" kern="0" dirty="0" smtClean="0">
                <a:solidFill>
                  <a:srgbClr val="333CF7"/>
                </a:solidFill>
                <a:latin typeface="Arial"/>
                <a:ea typeface="+mn-ea"/>
              </a:rPr>
              <a:t>A/Z  1/B</a:t>
            </a:r>
            <a:endParaRPr lang="ru-RU" b="1" kern="0" dirty="0" smtClean="0">
              <a:solidFill>
                <a:srgbClr val="333CF7"/>
              </a:solidFill>
              <a:latin typeface="Arial"/>
              <a:ea typeface="+mn-ea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 smtClean="0">
              <a:solidFill>
                <a:srgbClr val="333CF7"/>
              </a:solidFill>
              <a:latin typeface="Arial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0282"/>
            <a:ext cx="6840537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213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588" y="120279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rgbClr val="333CF7"/>
                </a:solidFill>
                <a:latin typeface="Calibri"/>
                <a:ea typeface="+mn-ea"/>
              </a:rPr>
              <a:t>First</a:t>
            </a: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2800" b="1" dirty="0" err="1" smtClean="0">
                <a:solidFill>
                  <a:srgbClr val="333CF7"/>
                </a:solidFill>
                <a:latin typeface="Calibri"/>
                <a:ea typeface="+mn-ea"/>
              </a:rPr>
              <a:t>stage</a:t>
            </a: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2800" b="1" dirty="0" err="1">
                <a:solidFill>
                  <a:srgbClr val="333CF7"/>
                </a:solidFill>
                <a:latin typeface="Calibri"/>
                <a:ea typeface="+mn-ea"/>
              </a:rPr>
              <a:t>of</a:t>
            </a:r>
            <a:r>
              <a:rPr lang="ru-RU" sz="2800" b="1" dirty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2800" b="1" dirty="0" err="1" smtClean="0">
                <a:solidFill>
                  <a:srgbClr val="333CF7"/>
                </a:solidFill>
                <a:latin typeface="Calibri"/>
                <a:ea typeface="+mn-ea"/>
              </a:rPr>
              <a:t>acceleration</a:t>
            </a: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2800" b="1" dirty="0" err="1">
                <a:solidFill>
                  <a:srgbClr val="333CF7"/>
                </a:solidFill>
                <a:latin typeface="Calibri"/>
                <a:ea typeface="+mn-ea"/>
              </a:rPr>
              <a:t>in</a:t>
            </a:r>
            <a:r>
              <a:rPr lang="ru-RU" sz="2800" b="1" dirty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HILAC</a:t>
            </a:r>
            <a:r>
              <a:rPr lang="en-US" sz="2800" b="1" dirty="0" smtClean="0">
                <a:solidFill>
                  <a:srgbClr val="333CF7"/>
                </a:solidFill>
                <a:latin typeface="Calibri"/>
                <a:ea typeface="+mn-ea"/>
              </a:rPr>
              <a:t>, </a:t>
            </a:r>
            <a:r>
              <a:rPr lang="en-US" sz="2800" b="1" dirty="0" err="1" smtClean="0">
                <a:solidFill>
                  <a:srgbClr val="333CF7"/>
                </a:solidFill>
                <a:latin typeface="Calibri"/>
                <a:ea typeface="+mn-ea"/>
              </a:rPr>
              <a:t>E</a:t>
            </a:r>
            <a:r>
              <a:rPr lang="en-US" b="1" dirty="0" err="1" smtClean="0">
                <a:solidFill>
                  <a:srgbClr val="333CF7"/>
                </a:solidFill>
                <a:latin typeface="Calibri"/>
                <a:ea typeface="+mn-ea"/>
              </a:rPr>
              <a:t>out</a:t>
            </a:r>
            <a:r>
              <a:rPr lang="en-US" sz="2800" b="1" dirty="0" smtClean="0">
                <a:solidFill>
                  <a:srgbClr val="333CF7"/>
                </a:solidFill>
                <a:latin typeface="Calibri"/>
                <a:ea typeface="+mn-ea"/>
              </a:rPr>
              <a:t>=0,3 MeV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650313"/>
              </p:ext>
            </p:extLst>
          </p:nvPr>
        </p:nvGraphicFramePr>
        <p:xfrm>
          <a:off x="1168887" y="4558935"/>
          <a:ext cx="6806226" cy="214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362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B, 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E,</a:t>
                      </a:r>
                      <a:r>
                        <a:rPr lang="en-US" baseline="0" dirty="0" smtClean="0"/>
                        <a:t> MeV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l-GR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+/</a:t>
                      </a:r>
                      <a:r>
                        <a:rPr lang="en-US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C2</a:t>
                      </a:r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3249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0,303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0,0255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C3</a:t>
                      </a:r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2183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0,306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0,0256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C4</a:t>
                      </a:r>
                      <a:r>
                        <a:rPr lang="en-US" dirty="0" smtClean="0"/>
                        <a:t>+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1638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0,305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0,0256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C5</a:t>
                      </a:r>
                      <a:r>
                        <a:rPr lang="en-US" dirty="0" smtClean="0"/>
                        <a:t>+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0,302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0,0255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688345"/>
              </p:ext>
            </p:extLst>
          </p:nvPr>
        </p:nvGraphicFramePr>
        <p:xfrm>
          <a:off x="979714" y="643498"/>
          <a:ext cx="6779623" cy="382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3576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338026"/>
              </p:ext>
            </p:extLst>
          </p:nvPr>
        </p:nvGraphicFramePr>
        <p:xfrm>
          <a:off x="1168887" y="4617676"/>
          <a:ext cx="6806226" cy="210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693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B, 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E,</a:t>
                      </a:r>
                      <a:r>
                        <a:rPr lang="en-US" baseline="0" dirty="0" smtClean="0"/>
                        <a:t> MeV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l-GR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+/</a:t>
                      </a:r>
                      <a:r>
                        <a:rPr lang="en-US" sz="18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C2</a:t>
                      </a:r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7976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1,842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0,0629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C3</a:t>
                      </a:r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5385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1,885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0,0636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C4</a:t>
                      </a:r>
                      <a:r>
                        <a:rPr lang="en-US" dirty="0" smtClean="0"/>
                        <a:t>+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3974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1,821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0,0625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C5</a:t>
                      </a:r>
                      <a:r>
                        <a:rPr lang="en-US" dirty="0" smtClean="0"/>
                        <a:t>+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3197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1,856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0,0631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3415" y="120279"/>
            <a:ext cx="8546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smtClean="0">
                <a:solidFill>
                  <a:srgbClr val="333CF7"/>
                </a:solidFill>
                <a:latin typeface="Calibri"/>
                <a:ea typeface="+mn-ea"/>
              </a:rPr>
              <a:t>Second</a:t>
            </a: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2800" b="1" dirty="0" err="1" smtClean="0">
                <a:solidFill>
                  <a:srgbClr val="333CF7"/>
                </a:solidFill>
                <a:latin typeface="Calibri"/>
                <a:ea typeface="+mn-ea"/>
              </a:rPr>
              <a:t>stage</a:t>
            </a: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2800" b="1" dirty="0" err="1">
                <a:solidFill>
                  <a:srgbClr val="333CF7"/>
                </a:solidFill>
                <a:latin typeface="Calibri"/>
                <a:ea typeface="+mn-ea"/>
              </a:rPr>
              <a:t>of</a:t>
            </a:r>
            <a:r>
              <a:rPr lang="ru-RU" sz="2800" b="1" dirty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2800" b="1" dirty="0" err="1" smtClean="0">
                <a:solidFill>
                  <a:srgbClr val="333CF7"/>
                </a:solidFill>
                <a:latin typeface="Calibri"/>
                <a:ea typeface="+mn-ea"/>
              </a:rPr>
              <a:t>acceleration</a:t>
            </a: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2800" b="1" dirty="0" err="1">
                <a:solidFill>
                  <a:srgbClr val="333CF7"/>
                </a:solidFill>
                <a:latin typeface="Calibri"/>
                <a:ea typeface="+mn-ea"/>
              </a:rPr>
              <a:t>in</a:t>
            </a:r>
            <a:r>
              <a:rPr lang="ru-RU" sz="2800" b="1" dirty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HILAC</a:t>
            </a:r>
            <a:r>
              <a:rPr lang="en-US" sz="2800" b="1" dirty="0" smtClean="0">
                <a:solidFill>
                  <a:srgbClr val="333CF7"/>
                </a:solidFill>
                <a:latin typeface="Calibri"/>
                <a:ea typeface="+mn-ea"/>
              </a:rPr>
              <a:t>, </a:t>
            </a:r>
            <a:r>
              <a:rPr lang="en-US" sz="2800" b="1" dirty="0" err="1" smtClean="0">
                <a:solidFill>
                  <a:srgbClr val="333CF7"/>
                </a:solidFill>
                <a:latin typeface="Calibri"/>
                <a:ea typeface="+mn-ea"/>
              </a:rPr>
              <a:t>E</a:t>
            </a:r>
            <a:r>
              <a:rPr lang="en-US" b="1" dirty="0" err="1" smtClean="0">
                <a:solidFill>
                  <a:srgbClr val="333CF7"/>
                </a:solidFill>
                <a:latin typeface="Calibri"/>
                <a:ea typeface="+mn-ea"/>
              </a:rPr>
              <a:t>out</a:t>
            </a:r>
            <a:r>
              <a:rPr lang="en-US" sz="2800" b="1" dirty="0" smtClean="0">
                <a:solidFill>
                  <a:srgbClr val="333CF7"/>
                </a:solidFill>
                <a:latin typeface="Calibri"/>
                <a:ea typeface="+mn-ea"/>
              </a:rPr>
              <a:t>=1,821  MeV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078981"/>
              </p:ext>
            </p:extLst>
          </p:nvPr>
        </p:nvGraphicFramePr>
        <p:xfrm>
          <a:off x="1397724" y="552059"/>
          <a:ext cx="6204019" cy="394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1837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341621" y="690746"/>
            <a:ext cx="8528277" cy="5847613"/>
            <a:chOff x="341621" y="605905"/>
            <a:chExt cx="8528277" cy="5847613"/>
          </a:xfrm>
        </p:grpSpPr>
        <p:pic>
          <p:nvPicPr>
            <p:cNvPr id="2051" name="Picture 3" descr="D:\Andrey\-=Work=-\=Nuclotron M=\=Системы=\HiLac\Layout-HILac+LU20-big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41621" y="605905"/>
              <a:ext cx="8528277" cy="5847613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1436914" y="1231954"/>
              <a:ext cx="602811" cy="1503514"/>
            </a:xfrm>
            <a:prstGeom prst="line">
              <a:avLst/>
            </a:prstGeom>
            <a:ln w="76200" cap="rnd"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127003" y="741215"/>
            <a:ext cx="1952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p↑, d↑, ions</a:t>
            </a:r>
            <a:r>
              <a:rPr lang="ru-RU" sz="1400" b="1" dirty="0" smtClean="0"/>
              <a:t> </a:t>
            </a:r>
            <a:r>
              <a:rPr lang="en-US" sz="1400" b="1" dirty="0" smtClean="0"/>
              <a:t>Z/A&gt;0,3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03426" y="1320808"/>
            <a:ext cx="601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RFQ</a:t>
            </a:r>
            <a:endParaRPr lang="ru-RU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56091" y="862622"/>
            <a:ext cx="1162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Ions Z/A&gt;0,3</a:t>
            </a:r>
            <a:endParaRPr lang="ru-RU" sz="1200" b="1" dirty="0"/>
          </a:p>
          <a:p>
            <a:pPr algn="ctr"/>
            <a:r>
              <a:rPr lang="en-US" b="1" dirty="0" smtClean="0"/>
              <a:t>LIS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63527" y="1598935"/>
            <a:ext cx="606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SPI</a:t>
            </a:r>
          </a:p>
          <a:p>
            <a:r>
              <a:rPr lang="en-US" sz="1200" b="1" dirty="0" err="1"/>
              <a:t>p</a:t>
            </a:r>
            <a:r>
              <a:rPr lang="en-US" sz="1200" b="1" dirty="0" err="1" smtClean="0"/>
              <a:t>↑,d</a:t>
            </a:r>
            <a:r>
              <a:rPr lang="en-US" sz="1200" b="1" dirty="0" smtClean="0"/>
              <a:t>↑</a:t>
            </a:r>
          </a:p>
          <a:p>
            <a:r>
              <a:rPr lang="en-US" sz="1200" b="1" dirty="0" smtClean="0"/>
              <a:t>10mA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4469" y="3614552"/>
            <a:ext cx="10126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HIL</a:t>
            </a:r>
            <a:r>
              <a:rPr lang="ru-RU" b="1" dirty="0" smtClean="0"/>
              <a:t>А</a:t>
            </a:r>
            <a:r>
              <a:rPr lang="en-US" b="1" dirty="0" smtClean="0"/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 rot="16710468">
            <a:off x="1000980" y="5059480"/>
            <a:ext cx="165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err="1" smtClean="0"/>
              <a:t>Nuclotron</a:t>
            </a:r>
            <a:endParaRPr lang="ru-RU" sz="3600" b="1" baseline="30000" dirty="0"/>
          </a:p>
        </p:txBody>
      </p:sp>
      <p:sp>
        <p:nvSpPr>
          <p:cNvPr id="18" name="TextBox 17"/>
          <p:cNvSpPr txBox="1"/>
          <p:nvPr/>
        </p:nvSpPr>
        <p:spPr>
          <a:xfrm rot="16472544">
            <a:off x="95336" y="4742685"/>
            <a:ext cx="1476941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Booster</a:t>
            </a:r>
            <a:endParaRPr lang="ru-RU" sz="3200" b="1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6134226" y="5073211"/>
            <a:ext cx="146920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RF amplifier for LU-20</a:t>
            </a:r>
            <a:endParaRPr lang="en-US" sz="1400" b="1" dirty="0" smtClean="0"/>
          </a:p>
          <a:p>
            <a:endParaRPr lang="ru-RU" sz="1400" b="1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5720636" y="2120796"/>
            <a:ext cx="114819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LU-20  Building</a:t>
            </a:r>
            <a:endParaRPr lang="en-US" sz="1400" b="1" dirty="0" smtClean="0"/>
          </a:p>
          <a:p>
            <a:endParaRPr lang="ru-RU" sz="1400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6815" y="1582187"/>
            <a:ext cx="13809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US" sz="1400" dirty="0" smtClean="0"/>
              <a:t>Transport channel to booster</a:t>
            </a:r>
            <a:endParaRPr lang="ru-RU" sz="1400" dirty="0" smtClean="0"/>
          </a:p>
          <a:p>
            <a:endParaRPr lang="ru-RU" sz="16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2055044" y="1210589"/>
            <a:ext cx="2089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US" sz="1400" dirty="0" smtClean="0"/>
              <a:t>Transport channel</a:t>
            </a:r>
          </a:p>
          <a:p>
            <a:r>
              <a:rPr lang="en-US" sz="1400" dirty="0" smtClean="0"/>
              <a:t>to </a:t>
            </a:r>
            <a:r>
              <a:rPr lang="en-US" sz="1400" dirty="0" err="1" smtClean="0"/>
              <a:t>Nuclotron</a:t>
            </a:r>
            <a:endParaRPr lang="ru-RU" sz="1400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73464" y="34985"/>
            <a:ext cx="8552328" cy="511175"/>
          </a:xfrm>
        </p:spPr>
        <p:txBody>
          <a:bodyPr/>
          <a:lstStyle/>
          <a:p>
            <a:r>
              <a:rPr lang="en-US" dirty="0" smtClean="0"/>
              <a:t>Injection Facility arrangement</a:t>
            </a:r>
            <a:endParaRPr lang="en-US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605759" y="4500779"/>
            <a:ext cx="11438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ESIS</a:t>
            </a:r>
            <a:endParaRPr lang="en-US" sz="1200" b="1" dirty="0" smtClean="0"/>
          </a:p>
          <a:p>
            <a:r>
              <a:rPr lang="en-US" sz="1600" b="1" smtClean="0"/>
              <a:t>“KRION”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44332"/>
              </p:ext>
            </p:extLst>
          </p:nvPr>
        </p:nvGraphicFramePr>
        <p:xfrm>
          <a:off x="1355500" y="4389120"/>
          <a:ext cx="622399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9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874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B, 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E, MeV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l-GR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+/</a:t>
                      </a:r>
                      <a:r>
                        <a:rPr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- 1</a:t>
                      </a:r>
                      <a:r>
                        <a:rPr lang="ru-RU" sz="1800" b="1" kern="1200" baseline="300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C2</a:t>
                      </a:r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9617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3,26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0,0836</a:t>
                      </a:r>
                      <a:r>
                        <a:rPr lang="ru-RU" b="1" dirty="0" smtClean="0"/>
                        <a:t> </a:t>
                      </a:r>
                      <a:endPara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C3</a:t>
                      </a:r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7075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3,26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0,0836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C4</a:t>
                      </a:r>
                      <a:r>
                        <a:rPr lang="en-US" dirty="0" smtClean="0"/>
                        <a:t>+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5354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3,31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0,0843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C5</a:t>
                      </a:r>
                      <a:r>
                        <a:rPr lang="en-US" dirty="0" smtClean="0"/>
                        <a:t>+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4267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3,28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0,0839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C6</a:t>
                      </a:r>
                      <a:r>
                        <a:rPr lang="en-US" dirty="0" smtClean="0"/>
                        <a:t>+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3335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3.26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0.0834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err="1" smtClean="0">
                <a:solidFill>
                  <a:srgbClr val="333CF7"/>
                </a:solidFill>
                <a:latin typeface="Calibri"/>
                <a:ea typeface="+mn-ea"/>
              </a:rPr>
              <a:t>Final</a:t>
            </a: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2800" b="1" dirty="0" err="1" smtClean="0">
                <a:solidFill>
                  <a:srgbClr val="333CF7"/>
                </a:solidFill>
                <a:latin typeface="Calibri"/>
                <a:ea typeface="+mn-ea"/>
              </a:rPr>
              <a:t>stage</a:t>
            </a: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2800" b="1" dirty="0" err="1" smtClean="0">
                <a:solidFill>
                  <a:srgbClr val="333CF7"/>
                </a:solidFill>
                <a:latin typeface="Calibri"/>
                <a:ea typeface="+mn-ea"/>
              </a:rPr>
              <a:t>of</a:t>
            </a: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2800" b="1" dirty="0" err="1" smtClean="0">
                <a:solidFill>
                  <a:srgbClr val="333CF7"/>
                </a:solidFill>
                <a:latin typeface="Calibri"/>
                <a:ea typeface="+mn-ea"/>
              </a:rPr>
              <a:t>acceleration</a:t>
            </a: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2800" b="1" dirty="0" err="1" smtClean="0">
                <a:solidFill>
                  <a:srgbClr val="333CF7"/>
                </a:solidFill>
                <a:latin typeface="Calibri"/>
                <a:ea typeface="+mn-ea"/>
              </a:rPr>
              <a:t>in</a:t>
            </a: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 HILAC</a:t>
            </a:r>
            <a:r>
              <a:rPr lang="en-US" sz="2800" b="1" dirty="0" smtClean="0">
                <a:solidFill>
                  <a:srgbClr val="333CF7"/>
                </a:solidFill>
                <a:latin typeface="Calibri"/>
                <a:ea typeface="+mn-ea"/>
              </a:rPr>
              <a:t>, </a:t>
            </a:r>
            <a:r>
              <a:rPr lang="en-US" sz="2800" b="1" dirty="0" err="1" smtClean="0">
                <a:solidFill>
                  <a:srgbClr val="333CF7"/>
                </a:solidFill>
                <a:latin typeface="Calibri"/>
                <a:ea typeface="+mn-ea"/>
              </a:rPr>
              <a:t>E</a:t>
            </a:r>
            <a:r>
              <a:rPr lang="en-US" b="1" dirty="0" err="1" smtClean="0">
                <a:solidFill>
                  <a:srgbClr val="333CF7"/>
                </a:solidFill>
                <a:latin typeface="Calibri"/>
                <a:ea typeface="+mn-ea"/>
              </a:rPr>
              <a:t>out</a:t>
            </a:r>
            <a:r>
              <a:rPr lang="en-US" sz="2800" b="1" dirty="0" smtClean="0">
                <a:solidFill>
                  <a:srgbClr val="333CF7"/>
                </a:solidFill>
                <a:latin typeface="Calibri"/>
                <a:ea typeface="+mn-ea"/>
              </a:rPr>
              <a:t>=3,2 MeV</a:t>
            </a: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, </a:t>
            </a:r>
            <a:r>
              <a:rPr lang="el-GR" sz="2800" b="1" kern="0" dirty="0" smtClean="0">
                <a:solidFill>
                  <a:srgbClr val="0303FD"/>
                </a:solidFill>
              </a:rPr>
              <a:t>β</a:t>
            </a:r>
            <a:r>
              <a:rPr lang="ru-RU" sz="2800" b="1" kern="0" dirty="0" smtClean="0">
                <a:solidFill>
                  <a:srgbClr val="0303FD"/>
                </a:solidFill>
              </a:rPr>
              <a:t>=0.0829</a:t>
            </a:r>
            <a:endParaRPr lang="en-US" sz="2800" b="1" dirty="0" smtClean="0">
              <a:solidFill>
                <a:srgbClr val="0303FD"/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endParaRPr lang="en-US" sz="2800" b="1" dirty="0" smtClean="0">
              <a:solidFill>
                <a:srgbClr val="333CF7"/>
              </a:solidFill>
              <a:latin typeface="Calibri"/>
              <a:ea typeface="+mn-ea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875972"/>
              </p:ext>
            </p:extLst>
          </p:nvPr>
        </p:nvGraphicFramePr>
        <p:xfrm>
          <a:off x="653143" y="640080"/>
          <a:ext cx="7445828" cy="363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75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69950"/>
              </p:ext>
            </p:extLst>
          </p:nvPr>
        </p:nvGraphicFramePr>
        <p:xfrm>
          <a:off x="1142999" y="3185327"/>
          <a:ext cx="7035800" cy="2974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6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2441">
                  <a:extLst>
                    <a:ext uri="{9D8B030D-6E8A-4147-A177-3AD203B41FA5}">
                      <a16:colId xmlns:a16="http://schemas.microsoft.com/office/drawing/2014/main" val="1991225506"/>
                    </a:ext>
                  </a:extLst>
                </a:gridCol>
              </a:tblGrid>
              <a:tr h="73493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CT1, mA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CT2, mA</a:t>
                      </a:r>
                    </a:p>
                    <a:p>
                      <a:pPr algn="ctr"/>
                      <a:r>
                        <a:rPr lang="en-US" dirty="0" err="1" smtClean="0"/>
                        <a:t>Buncher</a:t>
                      </a:r>
                      <a:r>
                        <a:rPr lang="en-US" dirty="0" smtClean="0"/>
                        <a:t> on/</a:t>
                      </a:r>
                      <a:r>
                        <a:rPr lang="en-US" dirty="0" err="1" smtClean="0"/>
                        <a:t>Buncher</a:t>
                      </a:r>
                      <a:r>
                        <a:rPr lang="en-US" baseline="0" dirty="0" smtClean="0"/>
                        <a:t> off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Transmission</a:t>
                      </a:r>
                      <a:endPara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2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C2</a:t>
                      </a:r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0.6/0.4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60%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32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C3</a:t>
                      </a:r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2.2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</a:t>
                      </a:r>
                      <a:r>
                        <a:rPr lang="ru-RU" b="1" dirty="0" smtClean="0"/>
                        <a:t>0</a:t>
                      </a:r>
                      <a:r>
                        <a:rPr lang="en-US" b="1" dirty="0" smtClean="0"/>
                        <a:t>/0.44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32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C4</a:t>
                      </a:r>
                      <a:r>
                        <a:rPr lang="en-US" dirty="0" smtClean="0"/>
                        <a:t>+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≥</a:t>
                      </a:r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527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C5</a:t>
                      </a:r>
                      <a:r>
                        <a:rPr lang="en-US" dirty="0" smtClean="0"/>
                        <a:t>+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≥</a:t>
                      </a:r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9634" y="13063"/>
            <a:ext cx="825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 err="1" smtClean="0">
                <a:solidFill>
                  <a:srgbClr val="333CF7"/>
                </a:solidFill>
                <a:latin typeface="Calibri"/>
                <a:ea typeface="+mn-ea"/>
              </a:rPr>
              <a:t>Bunching&amp;Transmission</a:t>
            </a:r>
            <a:endParaRPr lang="en-US" sz="2800" b="1" dirty="0" smtClean="0">
              <a:solidFill>
                <a:srgbClr val="333CF7"/>
              </a:solidFill>
              <a:latin typeface="Calibri"/>
              <a:ea typeface="+mn-e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59" y="657654"/>
            <a:ext cx="3971109" cy="231751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499"/>
            <a:ext cx="4910338" cy="13217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6929" y="798537"/>
            <a:ext cx="709118" cy="37125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CT</a:t>
            </a:r>
            <a:r>
              <a:rPr lang="en-US" b="1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1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7285" y="783615"/>
            <a:ext cx="709118" cy="44614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CT2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383234" y="1229755"/>
            <a:ext cx="343966" cy="586656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>
          <a:xfrm flipH="1">
            <a:off x="4756403" y="1346200"/>
            <a:ext cx="1" cy="470211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155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17" y="257834"/>
            <a:ext cx="4402183" cy="2569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2" y="257834"/>
            <a:ext cx="4558937" cy="2569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2" y="2939246"/>
            <a:ext cx="4467521" cy="258961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10800000" flipV="1">
            <a:off x="5024118" y="574515"/>
            <a:ext cx="990600" cy="5648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33CF7"/>
                </a:solidFill>
              </a:rPr>
              <a:t>C3+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10800000" flipV="1">
            <a:off x="465182" y="546099"/>
            <a:ext cx="990600" cy="5648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33CF7"/>
                </a:solidFill>
              </a:rPr>
              <a:t>C2+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10800000" flipV="1">
            <a:off x="182154" y="3447546"/>
            <a:ext cx="990600" cy="5648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rgbClr val="333CF7"/>
                </a:solidFill>
              </a:rPr>
              <a:t>C4+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41817" y="3415119"/>
            <a:ext cx="3271883" cy="10425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solidFill>
                  <a:srgbClr val="333CF7"/>
                </a:solidFill>
              </a:rPr>
              <a:t>CT1, RFQ </a:t>
            </a:r>
            <a:r>
              <a:rPr lang="ru-RU" sz="2000" b="1" dirty="0" err="1" smtClean="0">
                <a:solidFill>
                  <a:srgbClr val="333CF7"/>
                </a:solidFill>
              </a:rPr>
              <a:t>output</a:t>
            </a:r>
            <a:endParaRPr lang="ru-RU" sz="2000" b="1" dirty="0" smtClean="0">
              <a:solidFill>
                <a:srgbClr val="333CF7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ru-RU" sz="2000" b="1" dirty="0" smtClean="0">
                <a:solidFill>
                  <a:srgbClr val="333CF7"/>
                </a:solidFill>
              </a:rPr>
              <a:t>  CT2, HILAC </a:t>
            </a:r>
            <a:r>
              <a:rPr lang="ru-RU" sz="2000" b="1" dirty="0" err="1" smtClean="0">
                <a:solidFill>
                  <a:srgbClr val="333CF7"/>
                </a:solidFill>
              </a:rPr>
              <a:t>output</a:t>
            </a:r>
            <a:r>
              <a:rPr lang="ru-RU" sz="2000" b="1" dirty="0" smtClean="0">
                <a:solidFill>
                  <a:srgbClr val="333CF7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808218" y="3606800"/>
            <a:ext cx="5334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808218" y="3898900"/>
            <a:ext cx="533400" cy="0"/>
          </a:xfrm>
          <a:prstGeom prst="line">
            <a:avLst/>
          </a:prstGeom>
          <a:ln w="31750">
            <a:solidFill>
              <a:srgbClr val="0303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572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460" y="152400"/>
            <a:ext cx="8395940" cy="1140267"/>
          </a:xfrm>
        </p:spPr>
        <p:txBody>
          <a:bodyPr/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Acelerated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beam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or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not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err="1" smtClean="0">
                <a:solidFill>
                  <a:srgbClr val="0303FD"/>
                </a:solidFill>
              </a:rPr>
              <a:t>Only</a:t>
            </a:r>
            <a:r>
              <a:rPr lang="ru-RU" sz="2800" b="1" dirty="0" smtClean="0">
                <a:solidFill>
                  <a:srgbClr val="0303FD"/>
                </a:solidFill>
              </a:rPr>
              <a:t> </a:t>
            </a:r>
            <a:r>
              <a:rPr lang="ru-RU" sz="2800" b="1" dirty="0" err="1" smtClean="0">
                <a:solidFill>
                  <a:srgbClr val="0303FD"/>
                </a:solidFill>
              </a:rPr>
              <a:t>phase</a:t>
            </a:r>
            <a:r>
              <a:rPr lang="ru-RU" sz="2800" b="1" dirty="0" smtClean="0">
                <a:solidFill>
                  <a:srgbClr val="0303FD"/>
                </a:solidFill>
              </a:rPr>
              <a:t> </a:t>
            </a:r>
            <a:r>
              <a:rPr lang="ru-RU" sz="2800" b="1" dirty="0" err="1">
                <a:solidFill>
                  <a:srgbClr val="0303FD"/>
                </a:solidFill>
              </a:rPr>
              <a:t>probe</a:t>
            </a:r>
            <a:r>
              <a:rPr lang="ru-RU" sz="2800" b="1" dirty="0">
                <a:solidFill>
                  <a:srgbClr val="0303FD"/>
                </a:solidFill>
              </a:rPr>
              <a:t> </a:t>
            </a:r>
            <a:r>
              <a:rPr lang="ru-RU" sz="2800" b="1" dirty="0" smtClean="0">
                <a:solidFill>
                  <a:srgbClr val="0303FD"/>
                </a:solidFill>
              </a:rPr>
              <a:t>PP1 </a:t>
            </a:r>
            <a:r>
              <a:rPr lang="ru-RU" sz="2800" b="1" dirty="0" err="1" smtClean="0">
                <a:solidFill>
                  <a:srgbClr val="0303FD"/>
                </a:solidFill>
              </a:rPr>
              <a:t>and</a:t>
            </a:r>
            <a:r>
              <a:rPr lang="ru-RU" sz="2800" b="1" dirty="0" smtClean="0">
                <a:solidFill>
                  <a:srgbClr val="0303FD"/>
                </a:solidFill>
              </a:rPr>
              <a:t> </a:t>
            </a:r>
            <a:r>
              <a:rPr lang="ru-RU" sz="2800" b="1" dirty="0" err="1" smtClean="0">
                <a:solidFill>
                  <a:srgbClr val="0303FD"/>
                </a:solidFill>
              </a:rPr>
              <a:t>current</a:t>
            </a:r>
            <a:r>
              <a:rPr lang="ru-RU" sz="2800" b="1" dirty="0" smtClean="0">
                <a:solidFill>
                  <a:srgbClr val="0303FD"/>
                </a:solidFill>
              </a:rPr>
              <a:t> </a:t>
            </a:r>
            <a:r>
              <a:rPr lang="ru-RU" sz="2800" b="1" dirty="0" err="1">
                <a:solidFill>
                  <a:srgbClr val="0303FD"/>
                </a:solidFill>
              </a:rPr>
              <a:t>transformer</a:t>
            </a:r>
            <a:r>
              <a:rPr lang="ru-RU" sz="2800" b="1" dirty="0">
                <a:solidFill>
                  <a:srgbClr val="0303FD"/>
                </a:solidFill>
              </a:rPr>
              <a:t> CT1 </a:t>
            </a:r>
            <a:r>
              <a:rPr lang="ru-RU" sz="2800" b="1" dirty="0" err="1" smtClean="0">
                <a:solidFill>
                  <a:srgbClr val="0303FD"/>
                </a:solidFill>
              </a:rPr>
              <a:t>are</a:t>
            </a:r>
            <a:r>
              <a:rPr lang="ru-RU" sz="2800" b="1" dirty="0" smtClean="0">
                <a:solidFill>
                  <a:srgbClr val="0303FD"/>
                </a:solidFill>
              </a:rPr>
              <a:t> </a:t>
            </a:r>
            <a:r>
              <a:rPr lang="ru-RU" sz="2800" b="1" dirty="0" err="1" smtClean="0">
                <a:solidFill>
                  <a:srgbClr val="0303FD"/>
                </a:solidFill>
              </a:rPr>
              <a:t>behind</a:t>
            </a:r>
            <a:r>
              <a:rPr lang="ru-RU" sz="2800" b="1" dirty="0" smtClean="0">
                <a:solidFill>
                  <a:srgbClr val="0303FD"/>
                </a:solidFill>
              </a:rPr>
              <a:t> </a:t>
            </a:r>
            <a:r>
              <a:rPr lang="ru-RU" sz="2800" b="1" dirty="0" err="1" smtClean="0">
                <a:solidFill>
                  <a:srgbClr val="0303FD"/>
                </a:solidFill>
              </a:rPr>
              <a:t>the</a:t>
            </a:r>
            <a:r>
              <a:rPr lang="ru-RU" sz="2800" b="1" dirty="0" smtClean="0">
                <a:solidFill>
                  <a:srgbClr val="0303FD"/>
                </a:solidFill>
              </a:rPr>
              <a:t> </a:t>
            </a:r>
            <a:r>
              <a:rPr lang="ru-RU" sz="2800" b="1" dirty="0" err="1" smtClean="0">
                <a:solidFill>
                  <a:srgbClr val="0303FD"/>
                </a:solidFill>
              </a:rPr>
              <a:t>accelerator</a:t>
            </a:r>
            <a:endParaRPr lang="ru-RU" sz="2800" b="1" dirty="0">
              <a:solidFill>
                <a:srgbClr val="0303F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352" y="1140266"/>
            <a:ext cx="4667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333CF7"/>
                </a:solidFill>
                <a:latin typeface="Arial"/>
                <a:ea typeface="+mn-ea"/>
              </a:rPr>
              <a:t>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333CF7"/>
                </a:solidFill>
                <a:latin typeface="Arial"/>
                <a:ea typeface="+mn-ea"/>
              </a:rPr>
              <a:t> </a:t>
            </a:r>
            <a:endParaRPr lang="ru-RU" kern="0" dirty="0" smtClean="0">
              <a:solidFill>
                <a:srgbClr val="333CF7"/>
              </a:solidFill>
              <a:latin typeface="Arial"/>
              <a:ea typeface="+mn-e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67489"/>
            <a:ext cx="9144000" cy="400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3067" y="1099716"/>
            <a:ext cx="8620990" cy="23546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indent="-342900" algn="ctr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600" b="1" dirty="0" smtClean="0">
                <a:solidFill>
                  <a:srgbClr val="333CF7"/>
                </a:solidFill>
                <a:latin typeface="Calibri"/>
                <a:ea typeface="+mn-ea"/>
              </a:rPr>
              <a:t>LLRF </a:t>
            </a: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upgrade</a:t>
            </a:r>
            <a:r>
              <a:rPr lang="ru-RU" sz="4600" b="1" dirty="0" smtClean="0">
                <a:solidFill>
                  <a:srgbClr val="333CF7"/>
                </a:solidFill>
                <a:latin typeface="Calibri"/>
                <a:ea typeface="+mn-ea"/>
              </a:rPr>
              <a:t>.</a:t>
            </a:r>
          </a:p>
          <a:p>
            <a:pPr marL="342900" indent="-342900" algn="ctr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f-ZA" sz="4600" b="1" dirty="0" smtClean="0">
                <a:solidFill>
                  <a:srgbClr val="333CF7"/>
                </a:solidFill>
                <a:latin typeface="Calibri"/>
                <a:ea typeface="+mn-ea"/>
              </a:rPr>
              <a:t>S</a:t>
            </a: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earchng</a:t>
            </a:r>
            <a:r>
              <a:rPr lang="ru-RU" sz="46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for</a:t>
            </a:r>
            <a:r>
              <a:rPr lang="ru-RU" sz="46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the</a:t>
            </a:r>
            <a:r>
              <a:rPr lang="ru-RU" sz="46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modes</a:t>
            </a:r>
            <a:r>
              <a:rPr lang="ru-RU" sz="4600" b="1" smtClean="0">
                <a:solidFill>
                  <a:srgbClr val="333CF7"/>
                </a:solidFill>
                <a:latin typeface="Calibri"/>
                <a:ea typeface="+mn-ea"/>
              </a:rPr>
              <a:t>.</a:t>
            </a:r>
            <a:endParaRPr lang="ru-RU" sz="4600" b="1" dirty="0" smtClean="0">
              <a:solidFill>
                <a:srgbClr val="333CF7"/>
              </a:solidFill>
              <a:latin typeface="Calibri"/>
              <a:ea typeface="+mn-ea"/>
            </a:endParaRPr>
          </a:p>
          <a:p>
            <a:pPr marL="342900" indent="-342900" algn="ctr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Measurement</a:t>
            </a:r>
            <a:r>
              <a:rPr lang="ru-RU" sz="46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of</a:t>
            </a:r>
            <a:r>
              <a:rPr lang="ru-RU" sz="46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transmission</a:t>
            </a:r>
            <a:r>
              <a:rPr lang="en-US" sz="4600" b="1" dirty="0" smtClean="0">
                <a:solidFill>
                  <a:srgbClr val="333CF7"/>
                </a:solidFill>
                <a:latin typeface="Calibri"/>
                <a:ea typeface="+mn-ea"/>
              </a:rPr>
              <a:t>.</a:t>
            </a:r>
          </a:p>
          <a:p>
            <a:pPr marL="342900" indent="-342900" algn="ctr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Measurement</a:t>
            </a:r>
            <a:r>
              <a:rPr lang="ru-RU" sz="46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of</a:t>
            </a:r>
            <a:r>
              <a:rPr lang="ru-RU" sz="46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emittance</a:t>
            </a:r>
            <a:r>
              <a:rPr lang="ru-RU" sz="46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at</a:t>
            </a:r>
            <a:r>
              <a:rPr lang="ru-RU" sz="46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the</a:t>
            </a:r>
            <a:r>
              <a:rPr lang="ru-RU" sz="46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output</a:t>
            </a:r>
            <a:r>
              <a:rPr lang="ru-RU" sz="46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of</a:t>
            </a:r>
            <a:r>
              <a:rPr lang="ru-RU" sz="4600" b="1" dirty="0" smtClean="0">
                <a:solidFill>
                  <a:srgbClr val="333CF7"/>
                </a:solidFill>
                <a:latin typeface="Calibri"/>
                <a:ea typeface="+mn-ea"/>
              </a:rPr>
              <a:t> HILAC</a:t>
            </a:r>
            <a:r>
              <a:rPr lang="en-US" sz="4600" b="1" dirty="0" smtClean="0">
                <a:solidFill>
                  <a:srgbClr val="333CF7"/>
                </a:solidFill>
                <a:latin typeface="Calibri"/>
                <a:ea typeface="+mn-ea"/>
              </a:rPr>
              <a:t>.</a:t>
            </a:r>
            <a:endParaRPr lang="ru-RU" sz="4600" b="1" dirty="0" smtClean="0">
              <a:solidFill>
                <a:srgbClr val="333CF7"/>
              </a:solidFill>
              <a:latin typeface="Calibri"/>
              <a:ea typeface="+mn-ea"/>
            </a:endParaRPr>
          </a:p>
          <a:p>
            <a:pPr marL="342900" indent="-342900" algn="ctr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Beam</a:t>
            </a:r>
            <a:r>
              <a:rPr lang="ru-RU" sz="46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test</a:t>
            </a:r>
            <a:r>
              <a:rPr lang="ru-RU" sz="46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ru-RU" sz="4600" b="1" dirty="0" err="1" smtClean="0">
                <a:solidFill>
                  <a:srgbClr val="333CF7"/>
                </a:solidFill>
                <a:latin typeface="Calibri"/>
                <a:ea typeface="+mn-ea"/>
              </a:rPr>
              <a:t>with</a:t>
            </a:r>
            <a:r>
              <a:rPr lang="ru-RU" sz="4600" b="1" dirty="0" smtClean="0">
                <a:solidFill>
                  <a:srgbClr val="333CF7"/>
                </a:solidFill>
                <a:latin typeface="Calibri"/>
                <a:ea typeface="+mn-ea"/>
              </a:rPr>
              <a:t> ESIS.</a:t>
            </a:r>
            <a:endParaRPr lang="en-US" sz="4600" b="1" dirty="0" smtClean="0">
              <a:solidFill>
                <a:srgbClr val="333CF7"/>
              </a:solidFill>
              <a:latin typeface="Calibri"/>
              <a:ea typeface="+mn-ea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b="1" dirty="0">
              <a:solidFill>
                <a:srgbClr val="333CF7"/>
              </a:solidFill>
              <a:latin typeface="Calibri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32296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rgbClr val="333CF7"/>
                </a:solidFill>
                <a:latin typeface="Calibri"/>
                <a:ea typeface="+mn-ea"/>
              </a:rPr>
              <a:t>NEXT STEPS</a:t>
            </a:r>
            <a:endParaRPr lang="ru-RU" sz="3600" b="1" dirty="0">
              <a:solidFill>
                <a:srgbClr val="333CF7"/>
              </a:solidFill>
              <a:latin typeface="Calibri"/>
              <a:ea typeface="+mn-ea"/>
            </a:endParaRPr>
          </a:p>
        </p:txBody>
      </p:sp>
      <p:pic>
        <p:nvPicPr>
          <p:cNvPr id="4" name="Рисунок 3" descr="20160909_084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941167"/>
            <a:ext cx="2880322" cy="1620181"/>
          </a:xfrm>
          <a:prstGeom prst="rect">
            <a:avLst/>
          </a:prstGeom>
        </p:spPr>
      </p:pic>
      <p:pic>
        <p:nvPicPr>
          <p:cNvPr id="5" name="Рисунок 4" descr="20160909_085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941167"/>
            <a:ext cx="2880320" cy="1620181"/>
          </a:xfrm>
          <a:prstGeom prst="rect">
            <a:avLst/>
          </a:prstGeom>
        </p:spPr>
      </p:pic>
      <p:pic>
        <p:nvPicPr>
          <p:cNvPr id="9" name="Рисунок 8" descr="20160909_085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884241" y="4951436"/>
            <a:ext cx="2267750" cy="12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14" y="822459"/>
            <a:ext cx="7725507" cy="1803508"/>
          </a:xfrm>
        </p:spPr>
        <p:txBody>
          <a:bodyPr/>
          <a:lstStyle/>
          <a:p>
            <a:r>
              <a:rPr lang="en-US" sz="6000" dirty="0" smtClean="0"/>
              <a:t>THANKS</a:t>
            </a:r>
            <a:endParaRPr lang="ru-RU" sz="6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8677" y="3727935"/>
            <a:ext cx="2637692" cy="2766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17" y="434893"/>
            <a:ext cx="8229600" cy="511175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303FD"/>
                </a:solidFill>
              </a:rPr>
              <a:t>TOPICS</a:t>
            </a:r>
            <a:endParaRPr lang="ru-RU" sz="4000" b="1" dirty="0">
              <a:solidFill>
                <a:srgbClr val="0303FD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90488" y="1622327"/>
            <a:ext cx="8953499" cy="4525963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303FD"/>
                </a:solidFill>
              </a:rPr>
              <a:t>RFQ commissioning in 2016</a:t>
            </a:r>
          </a:p>
          <a:p>
            <a:r>
              <a:rPr lang="en-US" sz="4000" b="1" dirty="0" smtClean="0">
                <a:solidFill>
                  <a:srgbClr val="0303FD"/>
                </a:solidFill>
              </a:rPr>
              <a:t>RFQ+IH1+IH2 </a:t>
            </a:r>
            <a:r>
              <a:rPr lang="ru-RU" sz="4000" b="1" dirty="0" err="1" smtClean="0">
                <a:solidFill>
                  <a:srgbClr val="0303FD"/>
                </a:solidFill>
              </a:rPr>
              <a:t>first</a:t>
            </a:r>
            <a:r>
              <a:rPr lang="ru-RU" sz="4000" b="1" dirty="0" smtClean="0">
                <a:solidFill>
                  <a:srgbClr val="0303FD"/>
                </a:solidFill>
              </a:rPr>
              <a:t> </a:t>
            </a:r>
            <a:r>
              <a:rPr lang="ru-RU" sz="4000" b="1" dirty="0" err="1" smtClean="0">
                <a:solidFill>
                  <a:srgbClr val="0303FD"/>
                </a:solidFill>
              </a:rPr>
              <a:t>launch</a:t>
            </a:r>
            <a:r>
              <a:rPr lang="ru-RU" sz="4000" b="1" dirty="0" smtClean="0">
                <a:solidFill>
                  <a:srgbClr val="0303FD"/>
                </a:solidFill>
              </a:rPr>
              <a:t> 2016</a:t>
            </a:r>
          </a:p>
          <a:p>
            <a:r>
              <a:rPr lang="en-US" sz="4000" b="1" dirty="0">
                <a:solidFill>
                  <a:srgbClr val="0303FD"/>
                </a:solidFill>
              </a:rPr>
              <a:t>RFQ+IH1+IH2 </a:t>
            </a:r>
            <a:r>
              <a:rPr lang="en-US" sz="4000" b="1" dirty="0" err="1">
                <a:solidFill>
                  <a:srgbClr val="0303FD"/>
                </a:solidFill>
              </a:rPr>
              <a:t>comissioning</a:t>
            </a:r>
            <a:r>
              <a:rPr lang="ru-RU" sz="4000" b="1" dirty="0">
                <a:solidFill>
                  <a:srgbClr val="0303FD"/>
                </a:solidFill>
              </a:rPr>
              <a:t> </a:t>
            </a:r>
            <a:r>
              <a:rPr lang="ru-RU" sz="4000" b="1" dirty="0" smtClean="0">
                <a:solidFill>
                  <a:srgbClr val="0303FD"/>
                </a:solidFill>
              </a:rPr>
              <a:t>2017</a:t>
            </a:r>
          </a:p>
          <a:p>
            <a:r>
              <a:rPr lang="en-US" sz="4000" b="1" dirty="0">
                <a:solidFill>
                  <a:srgbClr val="0303FD"/>
                </a:solidFill>
              </a:rPr>
              <a:t>RFQ+IH1+IH2 </a:t>
            </a:r>
            <a:r>
              <a:rPr lang="ru-RU" sz="4000" b="1" dirty="0" err="1" smtClean="0">
                <a:solidFill>
                  <a:srgbClr val="0303FD"/>
                </a:solidFill>
              </a:rPr>
              <a:t>re</a:t>
            </a:r>
            <a:r>
              <a:rPr lang="en-US" sz="4000" b="1" dirty="0" err="1" smtClean="0">
                <a:solidFill>
                  <a:srgbClr val="0303FD"/>
                </a:solidFill>
              </a:rPr>
              <a:t>comissioning</a:t>
            </a:r>
            <a:r>
              <a:rPr lang="ru-RU" sz="4000" b="1" dirty="0" smtClean="0">
                <a:solidFill>
                  <a:srgbClr val="0303FD"/>
                </a:solidFill>
              </a:rPr>
              <a:t> 2018</a:t>
            </a:r>
            <a:endParaRPr lang="ru-RU" sz="4000" b="1" dirty="0">
              <a:solidFill>
                <a:srgbClr val="0303FD"/>
              </a:solidFill>
            </a:endParaRPr>
          </a:p>
          <a:p>
            <a:pPr marL="0" indent="0">
              <a:buNone/>
            </a:pPr>
            <a:endParaRPr lang="ru-RU" sz="4000" b="1" dirty="0">
              <a:solidFill>
                <a:srgbClr val="0303F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" y="2636912"/>
            <a:ext cx="6519273" cy="40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304" y="-9980"/>
            <a:ext cx="2315695" cy="236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46113"/>
            <a:ext cx="1152128" cy="17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44" y="1484784"/>
            <a:ext cx="5960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333CF7"/>
                </a:solidFill>
                <a:latin typeface="Calibri"/>
                <a:ea typeface="+mn-ea"/>
              </a:rPr>
              <a:t>4-rod RFQ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de-DE" sz="2400" b="1" dirty="0" smtClean="0">
              <a:solidFill>
                <a:srgbClr val="333CF7"/>
              </a:solidFill>
              <a:latin typeface="Calibri"/>
              <a:ea typeface="+mn-ea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de-DE" sz="2400" b="1" dirty="0" smtClean="0">
                <a:solidFill>
                  <a:srgbClr val="333CF7"/>
                </a:solidFill>
                <a:latin typeface="Calibri"/>
                <a:ea typeface="+mn-ea"/>
              </a:rPr>
              <a:t>Au31+, Ein=1</a:t>
            </a:r>
            <a:r>
              <a:rPr lang="ru-RU" sz="2400" b="1" dirty="0" smtClean="0">
                <a:solidFill>
                  <a:srgbClr val="333CF7"/>
                </a:solidFill>
                <a:latin typeface="Calibri"/>
                <a:ea typeface="+mn-ea"/>
              </a:rPr>
              <a:t>7</a:t>
            </a:r>
            <a:r>
              <a:rPr lang="de-DE" sz="2400" b="1" dirty="0" smtClean="0">
                <a:solidFill>
                  <a:srgbClr val="333CF7"/>
                </a:solidFill>
                <a:latin typeface="Calibri"/>
                <a:ea typeface="+mn-ea"/>
              </a:rPr>
              <a:t> </a:t>
            </a:r>
            <a:r>
              <a:rPr lang="de-DE" sz="2400" b="1" dirty="0" err="1" smtClean="0">
                <a:solidFill>
                  <a:srgbClr val="333CF7"/>
                </a:solidFill>
                <a:latin typeface="Calibri"/>
                <a:ea typeface="+mn-ea"/>
              </a:rPr>
              <a:t>keV</a:t>
            </a:r>
            <a:r>
              <a:rPr lang="de-DE" sz="2400" b="1" dirty="0" smtClean="0">
                <a:solidFill>
                  <a:srgbClr val="333CF7"/>
                </a:solidFill>
                <a:latin typeface="Calibri"/>
                <a:ea typeface="+mn-ea"/>
              </a:rPr>
              <a:t>/u    </a:t>
            </a:r>
            <a:r>
              <a:rPr lang="de-DE" sz="2400" b="1" dirty="0" err="1" smtClean="0">
                <a:solidFill>
                  <a:srgbClr val="333CF7"/>
                </a:solidFill>
                <a:latin typeface="Calibri"/>
                <a:ea typeface="+mn-ea"/>
              </a:rPr>
              <a:t>Eout</a:t>
            </a:r>
            <a:r>
              <a:rPr lang="de-DE" sz="2400" b="1" dirty="0" smtClean="0">
                <a:solidFill>
                  <a:srgbClr val="333CF7"/>
                </a:solidFill>
                <a:latin typeface="Calibri"/>
                <a:ea typeface="+mn-ea"/>
              </a:rPr>
              <a:t>=300 </a:t>
            </a:r>
            <a:r>
              <a:rPr lang="de-DE" sz="2400" b="1" dirty="0" err="1" smtClean="0">
                <a:solidFill>
                  <a:srgbClr val="333CF7"/>
                </a:solidFill>
                <a:latin typeface="Calibri"/>
                <a:ea typeface="+mn-ea"/>
              </a:rPr>
              <a:t>keV</a:t>
            </a:r>
            <a:r>
              <a:rPr lang="de-DE" sz="2400" b="1" dirty="0" smtClean="0">
                <a:solidFill>
                  <a:srgbClr val="333CF7"/>
                </a:solidFill>
                <a:latin typeface="Calibri"/>
                <a:ea typeface="+mn-ea"/>
              </a:rPr>
              <a:t>/u </a:t>
            </a:r>
            <a:endParaRPr lang="ru-RU" sz="2400" b="1" dirty="0">
              <a:solidFill>
                <a:srgbClr val="333CF7"/>
              </a:solidFill>
              <a:latin typeface="Calibri"/>
              <a:ea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21088"/>
            <a:ext cx="3295291" cy="32403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55" y="5805264"/>
            <a:ext cx="3168193" cy="324036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9462"/>
            <a:ext cx="6804248" cy="141927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smtClean="0">
                <a:solidFill>
                  <a:srgbClr val="333CF7"/>
                </a:solidFill>
              </a:rPr>
              <a:t>Estimation of output </a:t>
            </a:r>
            <a:r>
              <a:rPr lang="en-US" sz="2800" b="1" dirty="0" smtClean="0">
                <a:solidFill>
                  <a:srgbClr val="333CF7"/>
                </a:solidFill>
              </a:rPr>
              <a:t>energy </a:t>
            </a:r>
            <a:r>
              <a:rPr lang="en-US" sz="2800" b="1" smtClean="0">
                <a:solidFill>
                  <a:srgbClr val="333CF7"/>
                </a:solidFill>
              </a:rPr>
              <a:t>and transmission is Goal of RFQ commissioning</a:t>
            </a:r>
            <a:endParaRPr lang="ru-RU" sz="2800" b="1" dirty="0">
              <a:solidFill>
                <a:srgbClr val="333C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9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3CF7"/>
                </a:solidFill>
              </a:rPr>
              <a:t>EXPERIMENTAL SETUP</a:t>
            </a:r>
            <a:endParaRPr lang="ru-RU" b="1" dirty="0">
              <a:solidFill>
                <a:srgbClr val="333CF7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" r="10877"/>
          <a:stretch/>
        </p:blipFill>
        <p:spPr>
          <a:xfrm>
            <a:off x="0" y="2859346"/>
            <a:ext cx="9107712" cy="3032149"/>
          </a:xfrm>
        </p:spPr>
      </p:pic>
      <p:sp>
        <p:nvSpPr>
          <p:cNvPr id="3" name="TextBox 2"/>
          <p:cNvSpPr txBox="1"/>
          <p:nvPr/>
        </p:nvSpPr>
        <p:spPr>
          <a:xfrm>
            <a:off x="3275219" y="1542009"/>
            <a:ext cx="57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  <a:ea typeface="+mn-ea"/>
              </a:rPr>
              <a:t>RFQ</a:t>
            </a:r>
            <a:endParaRPr lang="ru-RU" b="1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556792"/>
            <a:ext cx="63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  <a:ea typeface="+mn-ea"/>
              </a:rPr>
              <a:t>LEBT</a:t>
            </a:r>
            <a:endParaRPr lang="ru-RU" b="1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0032" y="1556792"/>
            <a:ext cx="73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  <a:ea typeface="+mn-ea"/>
              </a:rPr>
              <a:t>MEBT</a:t>
            </a:r>
            <a:endParaRPr lang="ru-RU" b="1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1678" y="1572786"/>
            <a:ext cx="1722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Calibri"/>
                <a:ea typeface="+mn-ea"/>
              </a:rPr>
              <a:t>ANALISING MAGNET</a:t>
            </a:r>
            <a:endParaRPr lang="ru-RU" sz="1400" b="1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13" name="Выноска 1 12"/>
          <p:cNvSpPr/>
          <p:nvPr/>
        </p:nvSpPr>
        <p:spPr>
          <a:xfrm>
            <a:off x="0" y="2211422"/>
            <a:ext cx="993290" cy="288031"/>
          </a:xfrm>
          <a:prstGeom prst="borderCallout1">
            <a:avLst>
              <a:gd name="adj1" fmla="val 103825"/>
              <a:gd name="adj2" fmla="val 47667"/>
              <a:gd name="adj3" fmla="val 464218"/>
              <a:gd name="adj4" fmla="val 10191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Electrodes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1115616" y="2187767"/>
            <a:ext cx="1224136" cy="432047"/>
          </a:xfrm>
          <a:prstGeom prst="borderCallout1">
            <a:avLst>
              <a:gd name="adj1" fmla="val 103825"/>
              <a:gd name="adj2" fmla="val 47667"/>
              <a:gd name="adj3" fmla="val 311834"/>
              <a:gd name="adj4" fmla="val 2182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Accelerating tube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5" name="Выноска 1 14"/>
          <p:cNvSpPr/>
          <p:nvPr/>
        </p:nvSpPr>
        <p:spPr>
          <a:xfrm>
            <a:off x="5646330" y="2207545"/>
            <a:ext cx="993290" cy="288031"/>
          </a:xfrm>
          <a:prstGeom prst="borderCallout1">
            <a:avLst>
              <a:gd name="adj1" fmla="val 103825"/>
              <a:gd name="adj2" fmla="val 47667"/>
              <a:gd name="adj3" fmla="val 323486"/>
              <a:gd name="adj4" fmla="val 7249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 smtClean="0">
                <a:solidFill>
                  <a:prstClr val="black"/>
                </a:solidFill>
              </a:rPr>
              <a:t>Buncher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6" name="Выноска 1 15"/>
          <p:cNvSpPr/>
          <p:nvPr/>
        </p:nvSpPr>
        <p:spPr>
          <a:xfrm>
            <a:off x="4952833" y="2211422"/>
            <a:ext cx="504056" cy="288031"/>
          </a:xfrm>
          <a:prstGeom prst="borderCallout1">
            <a:avLst>
              <a:gd name="adj1" fmla="val 103825"/>
              <a:gd name="adj2" fmla="val 47667"/>
              <a:gd name="adj3" fmla="val 431489"/>
              <a:gd name="adj4" fmla="val 21786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D1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Выноска 1 16"/>
          <p:cNvSpPr/>
          <p:nvPr/>
        </p:nvSpPr>
        <p:spPr>
          <a:xfrm>
            <a:off x="6743242" y="2219806"/>
            <a:ext cx="504056" cy="288031"/>
          </a:xfrm>
          <a:prstGeom prst="borderCallout1">
            <a:avLst>
              <a:gd name="adj1" fmla="val 103825"/>
              <a:gd name="adj2" fmla="val 47667"/>
              <a:gd name="adj3" fmla="val 464217"/>
              <a:gd name="adj4" fmla="val -6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D2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8" name="Выноска 1 17"/>
          <p:cNvSpPr/>
          <p:nvPr/>
        </p:nvSpPr>
        <p:spPr>
          <a:xfrm>
            <a:off x="2555776" y="2187767"/>
            <a:ext cx="1008112" cy="434963"/>
          </a:xfrm>
          <a:prstGeom prst="borderCallout1">
            <a:avLst>
              <a:gd name="adj1" fmla="val 112801"/>
              <a:gd name="adj2" fmla="val 51407"/>
              <a:gd name="adj3" fmla="val 301453"/>
              <a:gd name="adj4" fmla="val -3367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Focusing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lenses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7812360" y="2211422"/>
            <a:ext cx="1204094" cy="288031"/>
          </a:xfrm>
          <a:prstGeom prst="borderCallout1">
            <a:avLst>
              <a:gd name="adj1" fmla="val 103825"/>
              <a:gd name="adj2" fmla="val 47667"/>
              <a:gd name="adj3" fmla="val 496947"/>
              <a:gd name="adj4" fmla="val 7724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 smtClean="0">
                <a:solidFill>
                  <a:prstClr val="black"/>
                </a:solidFill>
              </a:rPr>
              <a:t>Osciloscope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9" y="2458479"/>
            <a:ext cx="7500990" cy="4412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1 4"/>
          <p:cNvSpPr/>
          <p:nvPr/>
        </p:nvSpPr>
        <p:spPr>
          <a:xfrm>
            <a:off x="7596336" y="1711759"/>
            <a:ext cx="1500198" cy="612648"/>
          </a:xfrm>
          <a:prstGeom prst="borderCallout1">
            <a:avLst>
              <a:gd name="adj1" fmla="val 104344"/>
              <a:gd name="adj2" fmla="val 50337"/>
              <a:gd name="adj3" fmla="val 398591"/>
              <a:gd name="adj4" fmla="val 24781"/>
            </a:avLst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RFQ input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0"/>
            <a:ext cx="49258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333CF7"/>
                </a:solidFill>
                <a:latin typeface="Calibri"/>
                <a:ea typeface="+mn-ea"/>
              </a:rPr>
              <a:t>LEBT  </a:t>
            </a:r>
            <a:endParaRPr lang="ru-RU" sz="3200" b="1" dirty="0" smtClean="0">
              <a:solidFill>
                <a:srgbClr val="333CF7"/>
              </a:solidFill>
              <a:latin typeface="Calibri"/>
              <a:ea typeface="+mn-ea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smtClean="0">
                <a:solidFill>
                  <a:srgbClr val="333CF7"/>
                </a:solidFill>
                <a:latin typeface="Calibri"/>
                <a:ea typeface="+mn-ea"/>
              </a:rPr>
              <a:t>Low Energy Beam Transport</a:t>
            </a:r>
            <a:endParaRPr lang="ru-RU" sz="3200" b="1" smtClean="0">
              <a:solidFill>
                <a:srgbClr val="333CF7"/>
              </a:solidFill>
              <a:latin typeface="Calibri"/>
              <a:ea typeface="+mn-ea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smtClean="0">
                <a:solidFill>
                  <a:srgbClr val="333CF7"/>
                </a:solidFill>
                <a:latin typeface="Calibri"/>
                <a:ea typeface="+mn-ea"/>
              </a:rPr>
              <a:t>  </a:t>
            </a:r>
            <a:r>
              <a:rPr lang="en-US" sz="3200" b="1" smtClean="0">
                <a:solidFill>
                  <a:srgbClr val="333CF7"/>
                </a:solidFill>
                <a:latin typeface="Calibri"/>
                <a:ea typeface="+mn-ea"/>
              </a:rPr>
              <a:t>E</a:t>
            </a:r>
            <a:r>
              <a:rPr lang="en-US" sz="2000" b="1" smtClean="0">
                <a:solidFill>
                  <a:srgbClr val="333CF7"/>
                </a:solidFill>
                <a:latin typeface="Calibri"/>
                <a:ea typeface="+mn-ea"/>
              </a:rPr>
              <a:t>in=</a:t>
            </a:r>
            <a:r>
              <a:rPr lang="en-US" sz="2800" b="1" smtClean="0">
                <a:solidFill>
                  <a:srgbClr val="333CF7"/>
                </a:solidFill>
                <a:latin typeface="Calibri"/>
                <a:ea typeface="+mn-ea"/>
              </a:rPr>
              <a:t>3 keV/u     </a:t>
            </a:r>
            <a:r>
              <a:rPr lang="en-US" sz="3200" b="1" smtClean="0">
                <a:solidFill>
                  <a:srgbClr val="333CF7"/>
                </a:solidFill>
                <a:latin typeface="Calibri"/>
                <a:ea typeface="+mn-ea"/>
              </a:rPr>
              <a:t>E</a:t>
            </a:r>
            <a:r>
              <a:rPr lang="en-US" sz="2000" b="1" smtClean="0">
                <a:solidFill>
                  <a:srgbClr val="333CF7"/>
                </a:solidFill>
                <a:latin typeface="Calibri"/>
                <a:ea typeface="+mn-ea"/>
              </a:rPr>
              <a:t>out=</a:t>
            </a:r>
            <a:r>
              <a:rPr lang="en-US" sz="2800" b="1" smtClean="0">
                <a:solidFill>
                  <a:srgbClr val="333CF7"/>
                </a:solidFill>
                <a:latin typeface="Calibri"/>
                <a:ea typeface="+mn-ea"/>
              </a:rPr>
              <a:t>17 keV/u </a:t>
            </a:r>
            <a:r>
              <a:rPr lang="en-US" sz="2800" b="1" smtClean="0">
                <a:solidFill>
                  <a:srgbClr val="0070C0"/>
                </a:solidFill>
                <a:latin typeface="Calibri"/>
                <a:ea typeface="+mn-ea"/>
              </a:rPr>
              <a:t> </a:t>
            </a:r>
            <a:endParaRPr lang="ru-RU" sz="2000" b="1" dirty="0">
              <a:solidFill>
                <a:srgbClr val="0070C0"/>
              </a:solidFill>
              <a:latin typeface="Calibri"/>
              <a:ea typeface="+mn-e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836890"/>
            <a:ext cx="1080120" cy="306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</a:rPr>
              <a:t>Electrodes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1847900"/>
            <a:ext cx="1224136" cy="370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</a:rPr>
              <a:t>Accelerating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</a:rPr>
              <a:t>tube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1853407"/>
            <a:ext cx="1350150" cy="329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</a:rPr>
              <a:t>Focusing magnet lenses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47257" y="3108547"/>
            <a:ext cx="1080120" cy="306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</a:rPr>
              <a:t>Steer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915816" y="2218656"/>
            <a:ext cx="612068" cy="157038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331640" y="2194273"/>
            <a:ext cx="909929" cy="173878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051720" y="2194273"/>
            <a:ext cx="189849" cy="181079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2"/>
          </p:cNvCxnSpPr>
          <p:nvPr/>
        </p:nvCxnSpPr>
        <p:spPr>
          <a:xfrm flipH="1">
            <a:off x="5731443" y="3414871"/>
            <a:ext cx="155874" cy="36365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644010" y="2218656"/>
            <a:ext cx="1332146" cy="1714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976156" y="2218656"/>
            <a:ext cx="1188132" cy="157038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76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60909_085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071678"/>
            <a:ext cx="7572396" cy="4259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142852"/>
            <a:ext cx="49258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333CF7"/>
                </a:solidFill>
                <a:latin typeface="Calibri"/>
                <a:ea typeface="+mn-ea"/>
              </a:rPr>
              <a:t>LEBT  </a:t>
            </a:r>
            <a:endParaRPr lang="ru-RU" sz="3200" b="1" dirty="0" smtClean="0">
              <a:solidFill>
                <a:srgbClr val="333CF7"/>
              </a:solidFill>
              <a:latin typeface="Calibri"/>
              <a:ea typeface="+mn-ea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smtClean="0">
                <a:solidFill>
                  <a:srgbClr val="333CF7"/>
                </a:solidFill>
                <a:latin typeface="Calibri"/>
                <a:ea typeface="+mn-ea"/>
              </a:rPr>
              <a:t>Low Energy Beam Transport</a:t>
            </a:r>
            <a:endParaRPr lang="ru-RU" sz="3200" b="1" dirty="0" smtClean="0">
              <a:solidFill>
                <a:srgbClr val="333CF7"/>
              </a:solidFill>
              <a:latin typeface="Calibri"/>
              <a:ea typeface="+mn-ea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b="1" smtClean="0">
                <a:solidFill>
                  <a:srgbClr val="333CF7"/>
                </a:solidFill>
                <a:latin typeface="Calibri"/>
                <a:ea typeface="+mn-ea"/>
              </a:rPr>
              <a:t>  </a:t>
            </a:r>
            <a:r>
              <a:rPr lang="en-US" sz="3200" b="1" smtClean="0">
                <a:solidFill>
                  <a:srgbClr val="333CF7"/>
                </a:solidFill>
                <a:latin typeface="Calibri"/>
                <a:ea typeface="+mn-ea"/>
              </a:rPr>
              <a:t>E</a:t>
            </a:r>
            <a:r>
              <a:rPr lang="en-US" sz="2000" b="1" smtClean="0">
                <a:solidFill>
                  <a:srgbClr val="333CF7"/>
                </a:solidFill>
                <a:latin typeface="Calibri"/>
                <a:ea typeface="+mn-ea"/>
              </a:rPr>
              <a:t>in=</a:t>
            </a:r>
            <a:r>
              <a:rPr lang="en-US" sz="2800" b="1" smtClean="0">
                <a:solidFill>
                  <a:srgbClr val="333CF7"/>
                </a:solidFill>
                <a:latin typeface="Calibri"/>
                <a:ea typeface="+mn-ea"/>
              </a:rPr>
              <a:t>3 keV/u     </a:t>
            </a:r>
            <a:r>
              <a:rPr lang="en-US" sz="3200" b="1" smtClean="0">
                <a:solidFill>
                  <a:srgbClr val="333CF7"/>
                </a:solidFill>
                <a:latin typeface="Calibri"/>
                <a:ea typeface="+mn-ea"/>
              </a:rPr>
              <a:t>E</a:t>
            </a:r>
            <a:r>
              <a:rPr lang="en-US" sz="2000" b="1" smtClean="0">
                <a:solidFill>
                  <a:srgbClr val="333CF7"/>
                </a:solidFill>
                <a:latin typeface="Calibri"/>
                <a:ea typeface="+mn-ea"/>
              </a:rPr>
              <a:t>out=</a:t>
            </a:r>
            <a:r>
              <a:rPr lang="en-US" sz="2800" b="1" smtClean="0">
                <a:solidFill>
                  <a:srgbClr val="333CF7"/>
                </a:solidFill>
                <a:latin typeface="Calibri"/>
                <a:ea typeface="+mn-ea"/>
              </a:rPr>
              <a:t>17 keV/u </a:t>
            </a:r>
            <a:r>
              <a:rPr lang="en-US" sz="2800" b="1" smtClean="0">
                <a:solidFill>
                  <a:srgbClr val="0070C0"/>
                </a:solidFill>
                <a:latin typeface="Calibri"/>
                <a:ea typeface="+mn-ea"/>
              </a:rPr>
              <a:t> </a:t>
            </a:r>
            <a:endParaRPr lang="ru-RU" sz="2000" b="1" dirty="0">
              <a:solidFill>
                <a:srgbClr val="0070C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9001923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BEVATECH">
      <a:dk1>
        <a:srgbClr val="000000"/>
      </a:dk1>
      <a:lt1>
        <a:srgbClr val="FFFFFF"/>
      </a:lt1>
      <a:dk2>
        <a:srgbClr val="064B6A"/>
      </a:dk2>
      <a:lt2>
        <a:srgbClr val="DFE0E1"/>
      </a:lt2>
      <a:accent1>
        <a:srgbClr val="064B6A"/>
      </a:accent1>
      <a:accent2>
        <a:srgbClr val="F2F2F2"/>
      </a:accent2>
      <a:accent3>
        <a:srgbClr val="858586"/>
      </a:accent3>
      <a:accent4>
        <a:srgbClr val="DFE0E1"/>
      </a:accent4>
      <a:accent5>
        <a:srgbClr val="69696B"/>
      </a:accent5>
      <a:accent6>
        <a:srgbClr val="FFFFFF"/>
      </a:accent6>
      <a:hlink>
        <a:srgbClr val="064B6A"/>
      </a:hlink>
      <a:folHlink>
        <a:srgbClr val="69696B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BEVATECH">
      <a:dk1>
        <a:srgbClr val="000000"/>
      </a:dk1>
      <a:lt1>
        <a:srgbClr val="FFFFFF"/>
      </a:lt1>
      <a:dk2>
        <a:srgbClr val="064B6A"/>
      </a:dk2>
      <a:lt2>
        <a:srgbClr val="DFE0E1"/>
      </a:lt2>
      <a:accent1>
        <a:srgbClr val="064B6A"/>
      </a:accent1>
      <a:accent2>
        <a:srgbClr val="F2F2F2"/>
      </a:accent2>
      <a:accent3>
        <a:srgbClr val="858586"/>
      </a:accent3>
      <a:accent4>
        <a:srgbClr val="DFE0E1"/>
      </a:accent4>
      <a:accent5>
        <a:srgbClr val="69696B"/>
      </a:accent5>
      <a:accent6>
        <a:srgbClr val="FFFFFF"/>
      </a:accent6>
      <a:hlink>
        <a:srgbClr val="064B6A"/>
      </a:hlink>
      <a:folHlink>
        <a:srgbClr val="69696B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27674</TotalTime>
  <Words>1153</Words>
  <Application>Microsoft Office PowerPoint</Application>
  <PresentationFormat>Экран (4:3)</PresentationFormat>
  <Paragraphs>441</Paragraphs>
  <Slides>35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ＭＳ Ｐゴシック</vt:lpstr>
      <vt:lpstr>SimSun</vt:lpstr>
      <vt:lpstr>Arial</vt:lpstr>
      <vt:lpstr>Calibri</vt:lpstr>
      <vt:lpstr>Comic Sans MS</vt:lpstr>
      <vt:lpstr>Symbol</vt:lpstr>
      <vt:lpstr>Times New Roman</vt:lpstr>
      <vt:lpstr>4_Office Theme</vt:lpstr>
      <vt:lpstr>Тема Office</vt:lpstr>
      <vt:lpstr>5_Office Theme</vt:lpstr>
      <vt:lpstr>1_Тема Office</vt:lpstr>
      <vt:lpstr>Презентация PowerPoint</vt:lpstr>
      <vt:lpstr>HILAC &amp; LU-20 – two injectors for NICA</vt:lpstr>
      <vt:lpstr>Injection Facility arrangement</vt:lpstr>
      <vt:lpstr>TOPICS</vt:lpstr>
      <vt:lpstr>Презентация PowerPoint</vt:lpstr>
      <vt:lpstr>Презентация PowerPoint</vt:lpstr>
      <vt:lpstr>EXPERIMENTAL SETUP</vt:lpstr>
      <vt:lpstr>Презентация PowerPoint</vt:lpstr>
      <vt:lpstr>Презентация PowerPoint</vt:lpstr>
      <vt:lpstr>Презентация PowerPoint</vt:lpstr>
      <vt:lpstr>OUTPUT ENERGY searching for R </vt:lpstr>
      <vt:lpstr>OUTPUT ENERGY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OUTPUT ENERGY searching for R </vt:lpstr>
      <vt:lpstr>Презентация PowerPoint</vt:lpstr>
      <vt:lpstr>Презентация PowerPoint</vt:lpstr>
      <vt:lpstr>?OUTPUT ENERGY?</vt:lpstr>
      <vt:lpstr>Презентация PowerPoint</vt:lpstr>
      <vt:lpstr>Презентация PowerPoint</vt:lpstr>
      <vt:lpstr>Презентация PowerPoint</vt:lpstr>
      <vt:lpstr> Searching for Reff of analising magnet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Acelerated beam or not? Only phase probe PP1 and current transformer CT1 are behind the accelerator</vt:lpstr>
      <vt:lpstr>Презентация PowerPoint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 complex</dc:title>
  <dc:creator>Butenko Andrey</dc:creator>
  <cp:lastModifiedBy>Levterov</cp:lastModifiedBy>
  <cp:revision>1302</cp:revision>
  <cp:lastPrinted>2018-07-05T05:46:29Z</cp:lastPrinted>
  <dcterms:created xsi:type="dcterms:W3CDTF">2012-01-17T08:33:23Z</dcterms:created>
  <dcterms:modified xsi:type="dcterms:W3CDTF">2018-09-14T05:30:03Z</dcterms:modified>
</cp:coreProperties>
</file>