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3" r:id="rId2"/>
    <p:sldId id="296" r:id="rId3"/>
    <p:sldId id="295" r:id="rId4"/>
    <p:sldId id="301" r:id="rId5"/>
    <p:sldId id="302" r:id="rId6"/>
    <p:sldId id="322" r:id="rId7"/>
    <p:sldId id="303" r:id="rId8"/>
    <p:sldId id="306" r:id="rId9"/>
    <p:sldId id="308" r:id="rId10"/>
    <p:sldId id="309" r:id="rId11"/>
    <p:sldId id="310" r:id="rId12"/>
    <p:sldId id="320" r:id="rId13"/>
    <p:sldId id="311" r:id="rId14"/>
    <p:sldId id="312" r:id="rId15"/>
    <p:sldId id="313" r:id="rId16"/>
    <p:sldId id="314" r:id="rId17"/>
    <p:sldId id="315" r:id="rId18"/>
    <p:sldId id="321" r:id="rId19"/>
    <p:sldId id="323" r:id="rId20"/>
    <p:sldId id="305" r:id="rId21"/>
    <p:sldId id="324" r:id="rId22"/>
    <p:sldId id="325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33"/>
    <a:srgbClr val="006600"/>
    <a:srgbClr val="CC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529A-B944-4077-B487-2DBA202F20B5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7B5D9-4495-45C1-8D59-20CF696C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555-A656-488C-A847-B2E94C480E42}" type="datetime1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1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A821-75A5-4C06-ACAE-C3DA07DEC55C}" type="datetime1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1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B60-B3B5-47B5-B595-4B48AAC1E4BC}" type="datetime1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3338-2093-467C-980B-9A54B4044FB7}" type="datetime1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8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C8AC-83EE-4A40-A456-64A9D2DD5300}" type="datetime1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9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D17-46B4-4F06-AFAF-02B284D95D3E}" type="datetime1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6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B49A-32DD-4E27-BFD6-FE1AECC1A76B}" type="datetime1">
              <a:rPr lang="ru-RU" smtClean="0"/>
              <a:t>09.09.2018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775-931C-4FA3-B9A2-3BD474665B53}" type="datetime1">
              <a:rPr lang="ru-RU" smtClean="0"/>
              <a:t>09.09.2018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1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FA9B-DAC6-4F56-9BB5-4349379C7260}" type="datetime1">
              <a:rPr lang="ru-RU" smtClean="0"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C83B-0B52-4533-A3B4-7B44B016F4BB}" type="datetime1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1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A868-1BCE-4FED-BD33-CB82C7D5FEF0}" type="datetime1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70F9-FBBD-4998-90DE-AB53C9D0BDE4}" type="datetime1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6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CC"/>
                </a:solidFill>
              </a:rPr>
              <a:t>Testing of </a:t>
            </a:r>
            <a:r>
              <a:rPr lang="en-US" sz="4000" dirty="0" err="1" smtClean="0">
                <a:solidFill>
                  <a:srgbClr val="0000CC"/>
                </a:solidFill>
              </a:rPr>
              <a:t>sc</a:t>
            </a:r>
            <a:r>
              <a:rPr lang="en-US" sz="4000" dirty="0" smtClean="0">
                <a:solidFill>
                  <a:srgbClr val="0000CC"/>
                </a:solidFill>
              </a:rPr>
              <a:t>-magnets </a:t>
            </a:r>
            <a:br>
              <a:rPr lang="en-US" sz="4000" dirty="0" smtClean="0">
                <a:solidFill>
                  <a:srgbClr val="0000CC"/>
                </a:solidFill>
              </a:rPr>
            </a:br>
            <a:r>
              <a:rPr lang="en-US" sz="4000" dirty="0" smtClean="0">
                <a:solidFill>
                  <a:srgbClr val="0000CC"/>
                </a:solidFill>
              </a:rPr>
              <a:t>for NICA and FAIR</a:t>
            </a:r>
            <a:endParaRPr lang="ru-RU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0"/>
            <a:ext cx="2051720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dipoles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1110949"/>
            <a:ext cx="23042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B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1.</a:t>
            </a:r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@ 9745 A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7" y="836712"/>
            <a:ext cx="64484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9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11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8864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0"/>
            <a:ext cx="2051720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dipoles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507086" cy="155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1946" y="3429000"/>
            <a:ext cx="266254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alibri" panose="020F0502020204030204" pitchFamily="34" charset="0"/>
              </a:rPr>
              <a:t>Угол между медианной и средней плоскостью</a:t>
            </a:r>
            <a:endParaRPr lang="ru-RU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12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181100"/>
            <a:ext cx="5410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0"/>
            <a:ext cx="2051720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dipoles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844" y="534769"/>
            <a:ext cx="23042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&lt;b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rgbClr val="006600"/>
                </a:solidFill>
                <a:latin typeface="Calibri" panose="020F0502020204030204" pitchFamily="34" charset="0"/>
              </a:rPr>
              <a:t>&gt;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0"/>
            <a:ext cx="23397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quadrupoles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1087"/>
            <a:ext cx="59150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1110949"/>
            <a:ext cx="21602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L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eff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.</a:t>
            </a:r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@ 625 A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276872"/>
            <a:ext cx="2771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</a:t>
            </a:r>
            <a:r>
              <a:rPr lang="ru-RU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4*10^(-4)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0"/>
            <a:ext cx="23397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quadrupoles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110949"/>
            <a:ext cx="23762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L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eff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.</a:t>
            </a:r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@ </a:t>
            </a:r>
            <a:r>
              <a:rPr lang="ru-RU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974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5 A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276872"/>
            <a:ext cx="2771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</a:t>
            </a:r>
            <a:r>
              <a:rPr lang="ru-RU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18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*10^(-4)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915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5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15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5952"/>
            <a:ext cx="5991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0"/>
            <a:ext cx="23397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quadrupoles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0737" y="1115952"/>
            <a:ext cx="23762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G</a:t>
            </a:r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@ 625 A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5298" y="2314125"/>
            <a:ext cx="2771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36*10^(-4)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0"/>
            <a:ext cx="23397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quadrupoles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0737" y="1115952"/>
            <a:ext cx="23762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G</a:t>
            </a:r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@ 9745 A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5298" y="2314125"/>
            <a:ext cx="2771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45*10^(-4)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9245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17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5" y="857352"/>
            <a:ext cx="2368283" cy="19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263597"/>
            <a:ext cx="237626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@ 625 A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259275"/>
            <a:ext cx="237626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@ 9745 A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0"/>
            <a:ext cx="23397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quadrupoles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9" y="2823426"/>
            <a:ext cx="2355168" cy="192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2" y="4744747"/>
            <a:ext cx="2431226" cy="196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51570"/>
            <a:ext cx="2386716" cy="190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397"/>
            <a:ext cx="2354927" cy="192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907130"/>
            <a:ext cx="2354927" cy="190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71800" y="981691"/>
            <a:ext cx="15841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Calibri" panose="020F0502020204030204" pitchFamily="34" charset="0"/>
              </a:rPr>
              <a:t>&lt;b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&gt;=-2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0872" y="1753390"/>
            <a:ext cx="15551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5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7114" y="3068960"/>
            <a:ext cx="15841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Calibri" panose="020F0502020204030204" pitchFamily="34" charset="0"/>
              </a:rPr>
              <a:t>&lt;</a:t>
            </a:r>
            <a:r>
              <a:rPr lang="en-US" sz="3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b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4</a:t>
            </a:r>
            <a:r>
              <a:rPr lang="en-US" sz="32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&gt;=7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6186" y="3840659"/>
            <a:ext cx="15551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3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6186" y="4882013"/>
            <a:ext cx="17778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&lt;a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&gt;=0.4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258" y="5718497"/>
            <a:ext cx="15551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5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0123" y="981690"/>
            <a:ext cx="15841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Calibri" panose="020F0502020204030204" pitchFamily="34" charset="0"/>
              </a:rPr>
              <a:t>&lt;b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&gt;=-2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79195" y="1753389"/>
            <a:ext cx="15551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5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5437" y="3068959"/>
            <a:ext cx="15841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Calibri" panose="020F0502020204030204" pitchFamily="34" charset="0"/>
              </a:rPr>
              <a:t>&lt;</a:t>
            </a:r>
            <a:r>
              <a:rPr lang="en-US" sz="3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b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4</a:t>
            </a:r>
            <a:r>
              <a:rPr lang="en-US" sz="32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&gt;=7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4509" y="3840658"/>
            <a:ext cx="15551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3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44509" y="4882012"/>
            <a:ext cx="158417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&lt;a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&gt;=0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3581" y="5718496"/>
            <a:ext cx="15551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5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18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" y="838052"/>
            <a:ext cx="5021545" cy="370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0"/>
            <a:ext cx="23397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quadrupoles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C:\Users\admin\Desktop\Для конференций\Для семинара\a3_c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55" y="3645024"/>
            <a:ext cx="3740868" cy="31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372" y="708665"/>
            <a:ext cx="23397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One quad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5812622"/>
            <a:ext cx="23397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Several quads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19</a:t>
            </a:fld>
            <a:endParaRPr lang="ru-RU"/>
          </a:p>
        </p:txBody>
      </p:sp>
      <p:pic>
        <p:nvPicPr>
          <p:cNvPr id="3" name="Picture 3" descr="C:\Users\admin\Desktop\Для конференций\Для семинара\axes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44" y="749892"/>
            <a:ext cx="6378511" cy="532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0"/>
            <a:ext cx="23397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quadrupoles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6077399"/>
            <a:ext cx="302433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Position of magnetic axis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427984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Testing of SC-magnet’s for NICA and FAIR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60" y="639213"/>
            <a:ext cx="59340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52" y="3861048"/>
            <a:ext cx="4727541" cy="27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" y="3068960"/>
            <a:ext cx="4121241" cy="259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3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Ярмо дублета квадрупольных линз Бустера</a:t>
            </a:r>
            <a:r>
              <a:rPr lang="ru-RU" sz="3600" dirty="0" smtClean="0">
                <a:latin typeface="Book Antiqua" panose="02040602050305030304" pitchFamily="18" charset="0"/>
              </a:rPr>
              <a:t/>
            </a:r>
            <a:br>
              <a:rPr lang="ru-RU" sz="3600" dirty="0" smtClean="0">
                <a:latin typeface="Book Antiqua" panose="02040602050305030304" pitchFamily="18" charset="0"/>
              </a:rPr>
            </a:br>
            <a:r>
              <a:rPr lang="ru-RU" sz="2800" i="1" dirty="0" smtClean="0">
                <a:latin typeface="Book Antiqua" panose="02040602050305030304" pitchFamily="18" charset="0"/>
              </a:rPr>
              <a:t>Отклонения гиперболических поверхностей от </a:t>
            </a:r>
            <a:r>
              <a:rPr lang="en-US" sz="2800" i="1" dirty="0" smtClean="0">
                <a:latin typeface="Book Antiqua" panose="02040602050305030304" pitchFamily="18" charset="0"/>
              </a:rPr>
              <a:t>3D-</a:t>
            </a:r>
            <a:r>
              <a:rPr lang="ru-RU" sz="2800" i="1" dirty="0" smtClean="0">
                <a:latin typeface="Book Antiqua" panose="02040602050305030304" pitchFamily="18" charset="0"/>
              </a:rPr>
              <a:t>модели</a:t>
            </a:r>
            <a:endParaRPr lang="ru-RU" sz="2800" i="1" dirty="0"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0872" b="8438"/>
          <a:stretch/>
        </p:blipFill>
        <p:spPr>
          <a:xfrm>
            <a:off x="894807" y="2717075"/>
            <a:ext cx="7700554" cy="4061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3569" b="49512"/>
          <a:stretch/>
        </p:blipFill>
        <p:spPr>
          <a:xfrm>
            <a:off x="1304636" y="1445623"/>
            <a:ext cx="6631050" cy="12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21</a:t>
            </a:fld>
            <a:endParaRPr lang="ru-RU"/>
          </a:p>
        </p:txBody>
      </p:sp>
      <p:pic>
        <p:nvPicPr>
          <p:cNvPr id="3" name="Picture 2" descr="22-1(вид 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1273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2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69331"/>
            <a:ext cx="30607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2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76" y="3913436"/>
            <a:ext cx="32464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2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46" y="3861048"/>
            <a:ext cx="298132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61939" y="3452280"/>
            <a:ext cx="613439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Georgia" panose="02040502050405020303" pitchFamily="18" charset="0"/>
              </a:rPr>
              <a:t>Рис</a:t>
            </a:r>
            <a:r>
              <a:rPr lang="en-US" sz="1400" b="1" dirty="0" smtClean="0">
                <a:latin typeface="Georgia" panose="02040502050405020303" pitchFamily="18" charset="0"/>
              </a:rPr>
              <a:t>. 1</a:t>
            </a:r>
            <a:r>
              <a:rPr lang="ru-RU" sz="1400" b="1" dirty="0">
                <a:latin typeface="Georgia" panose="02040502050405020303" pitchFamily="18" charset="0"/>
              </a:rPr>
              <a:t>4</a:t>
            </a:r>
            <a:r>
              <a:rPr lang="ru-RU" sz="1400" b="1" dirty="0" smtClean="0">
                <a:latin typeface="Georgia" panose="02040502050405020303" pitchFamily="18" charset="0"/>
              </a:rPr>
              <a:t>  </a:t>
            </a:r>
            <a:r>
              <a:rPr lang="ru-RU" sz="1400" dirty="0">
                <a:latin typeface="Georgia" panose="02040502050405020303" pitchFamily="18" charset="0"/>
              </a:rPr>
              <a:t>– Точки сравнения полу-ярма №22-1 с CAD – моделью.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800" y="6339136"/>
            <a:ext cx="662473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Georgia" panose="02040502050405020303" pitchFamily="18" charset="0"/>
              </a:rPr>
              <a:t>Рис</a:t>
            </a:r>
            <a:r>
              <a:rPr lang="en-US" sz="1400" b="1" dirty="0" smtClean="0">
                <a:latin typeface="Georgia" panose="02040502050405020303" pitchFamily="18" charset="0"/>
              </a:rPr>
              <a:t>. 1</a:t>
            </a:r>
            <a:r>
              <a:rPr lang="ru-RU" sz="1400" b="1" dirty="0">
                <a:latin typeface="Georgia" panose="02040502050405020303" pitchFamily="18" charset="0"/>
              </a:rPr>
              <a:t>5</a:t>
            </a:r>
            <a:r>
              <a:rPr lang="ru-RU" sz="1400" b="1" dirty="0" smtClean="0">
                <a:latin typeface="Georgia" panose="02040502050405020303" pitchFamily="18" charset="0"/>
              </a:rPr>
              <a:t>  </a:t>
            </a:r>
            <a:r>
              <a:rPr lang="ru-RU" sz="1400" dirty="0">
                <a:latin typeface="Georgia" panose="02040502050405020303" pitchFamily="18" charset="0"/>
              </a:rPr>
              <a:t>– Точки сравнения полу-ярма №</a:t>
            </a:r>
            <a:r>
              <a:rPr lang="ru-RU" sz="1400" dirty="0" smtClean="0">
                <a:latin typeface="Georgia" panose="02040502050405020303" pitchFamily="18" charset="0"/>
              </a:rPr>
              <a:t>22-13с </a:t>
            </a:r>
            <a:r>
              <a:rPr lang="ru-RU" sz="1400" dirty="0">
                <a:latin typeface="Georgia" panose="02040502050405020303" pitchFamily="18" charset="0"/>
              </a:rPr>
              <a:t>CAD – моделью.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23728" y="1449333"/>
            <a:ext cx="382270" cy="8483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23728" y="1449333"/>
            <a:ext cx="674702" cy="5957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172168" y="1849678"/>
            <a:ext cx="8020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442043" y="1851583"/>
            <a:ext cx="532130" cy="7537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14183" y="1080001"/>
            <a:ext cx="75659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0,156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60431" y="3121342"/>
            <a:ext cx="86409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-0,185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14" idx="2"/>
          </p:cNvCxnSpPr>
          <p:nvPr/>
        </p:nvCxnSpPr>
        <p:spPr>
          <a:xfrm flipH="1">
            <a:off x="8179299" y="3490674"/>
            <a:ext cx="513180" cy="1159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3" idx="0"/>
          </p:cNvCxnSpPr>
          <p:nvPr/>
        </p:nvCxnSpPr>
        <p:spPr>
          <a:xfrm flipH="1" flipV="1">
            <a:off x="8198771" y="980728"/>
            <a:ext cx="493708" cy="9927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9904" y="5822941"/>
            <a:ext cx="86409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-0,115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8179299" y="6223176"/>
            <a:ext cx="513180" cy="1159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14183" y="3997155"/>
            <a:ext cx="75659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0,192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9" idx="0"/>
          </p:cNvCxnSpPr>
          <p:nvPr/>
        </p:nvCxnSpPr>
        <p:spPr>
          <a:xfrm flipH="1" flipV="1">
            <a:off x="8198771" y="3897882"/>
            <a:ext cx="493708" cy="9927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0"/>
            <a:ext cx="1979712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Yokes geometry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4248" y="0"/>
            <a:ext cx="23397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quadrupoles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63888" y="458112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Спасибо!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28396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SC-magnet training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58" y="3689648"/>
            <a:ext cx="566634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9" y="429860"/>
            <a:ext cx="2671350" cy="288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71" y="0"/>
            <a:ext cx="4761520" cy="316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4248" y="4005064"/>
            <a:ext cx="106747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Dipoles</a:t>
            </a:r>
            <a:endParaRPr lang="ru-RU" sz="2000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018617"/>
            <a:ext cx="106747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Quads</a:t>
            </a:r>
            <a:endParaRPr lang="ru-RU" sz="2000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2" y="3861048"/>
            <a:ext cx="336708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5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267"/>
            <a:ext cx="5714975" cy="28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915816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Static heat leak to dipoles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96140"/>
            <a:ext cx="5673434" cy="277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27" y="3496085"/>
            <a:ext cx="2915816" cy="70788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Dynamic heat releases in dipoles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818562"/>
            <a:ext cx="201622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Calc.  ~</a:t>
            </a:r>
            <a:r>
              <a:rPr lang="en-US" sz="32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4.4 W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732514"/>
            <a:ext cx="201622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Calc.  ~</a:t>
            </a:r>
            <a:r>
              <a:rPr lang="en-US" sz="3200" b="1" dirty="0">
                <a:solidFill>
                  <a:srgbClr val="006600"/>
                </a:solidFill>
                <a:latin typeface="Calibri" panose="020F0502020204030204" pitchFamily="34" charset="0"/>
              </a:rPr>
              <a:t>8</a:t>
            </a:r>
            <a:r>
              <a:rPr lang="en-US" sz="32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.4 W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796126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 dipoles statistics without magnetic measurement system inside.  ~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4.8 W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90" y="0"/>
            <a:ext cx="632148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915816" cy="70788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Static heat leak to quads’ doublets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81" y="3142142"/>
            <a:ext cx="2915816" cy="70788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Dynamic heat releases in quads’ doublets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97" y="3487025"/>
            <a:ext cx="5953226" cy="280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818562"/>
            <a:ext cx="201622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Calc.  ~</a:t>
            </a:r>
            <a:r>
              <a:rPr lang="en-US" sz="32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3.0 W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732514"/>
            <a:ext cx="201622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Calc.  ~</a:t>
            </a:r>
            <a:r>
              <a:rPr lang="en-US" sz="32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1.6 W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7670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doublet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datawithout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magnetic measurement system inside.  ~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4.2 W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6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5" y="692696"/>
            <a:ext cx="74485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915816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Cryogenic tests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3554" y="1241752"/>
            <a:ext cx="12241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79%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3553" y="2023973"/>
            <a:ext cx="11960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/>
              </a:rPr>
              <a:t>80%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0"/>
            <a:ext cx="149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05.09.2018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8" y="3503104"/>
            <a:ext cx="563152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9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0"/>
            <a:ext cx="2051720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dipoles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60579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4248" y="1110949"/>
            <a:ext cx="216024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L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eff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.</a:t>
            </a:r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@ 625 A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276872"/>
            <a:ext cx="248160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4*10^(-4)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0"/>
            <a:ext cx="2051720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dipoles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1110949"/>
            <a:ext cx="23042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L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eff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.</a:t>
            </a:r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@ 9745 A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8661" y="2276872"/>
            <a:ext cx="279533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Calibri"/>
              </a:rPr>
              <a:t>σ</a:t>
            </a:r>
            <a:r>
              <a:rPr lang="en-US" sz="16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rms</a:t>
            </a:r>
            <a:r>
              <a:rPr lang="en-US" sz="1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= 2.3*10^(-4)</a:t>
            </a:r>
            <a:endParaRPr lang="ru-RU" sz="24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59531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7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563888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Magnetic field measurements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0"/>
            <a:ext cx="2051720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Booster dipoles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1110949"/>
            <a:ext cx="23042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B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1.</a:t>
            </a:r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@ 625 A</a:t>
            </a:r>
            <a:endParaRPr lang="ru-RU" sz="32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1" y="949152"/>
            <a:ext cx="62103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</TotalTime>
  <Words>375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Testing of sc-magnets  for NICA and FAIR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Ярмо дублета квадрупольных линз Бустера Отклонения гиперболических поверхностей от 3D-модели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</dc:creator>
  <cp:lastModifiedBy>Серг</cp:lastModifiedBy>
  <cp:revision>163</cp:revision>
  <cp:lastPrinted>2018-09-07T14:31:32Z</cp:lastPrinted>
  <dcterms:created xsi:type="dcterms:W3CDTF">2018-05-08T07:13:00Z</dcterms:created>
  <dcterms:modified xsi:type="dcterms:W3CDTF">2018-09-09T12:17:40Z</dcterms:modified>
</cp:coreProperties>
</file>