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7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C818-943E-4243-A2DD-9C7F9170DEEF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8C398-9450-4B1D-80DF-95EF7E6C0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Control system of the Booster injection power supply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643314"/>
            <a:ext cx="5700730" cy="92869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A.A.Fateev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V.V.Tarasov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E.V.Gorbachev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H.P.Nazlev</a:t>
            </a:r>
            <a:endParaRPr lang="ru-RU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Requirements for the management and control of nodes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GE-36 Charging Transformer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Measurement of amplitude and shape of the output impulse with the help of ADC (digital oscilloscope) with a range of 0 - 5 V (0.1%)</a:t>
            </a:r>
          </a:p>
        </p:txBody>
      </p:sp>
      <p:pic>
        <p:nvPicPr>
          <p:cNvPr id="4" name="Picture 2" descr="Картинки по запросу GE-36 transfor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86058"/>
            <a:ext cx="3357586" cy="335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main structural unit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2257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err="1" smtClean="0"/>
              <a:t>compactRIO</a:t>
            </a:r>
            <a:endParaRPr lang="en-US" sz="22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667 MHz dual-core ARM Cortex-A9 CPU, 1 GB flash, 512 MB DDR3 RAM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slot chassis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Artix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- 7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 Linux Real-Time OS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 with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LabVIEW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Real-Time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++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Ethernet(2 gigabit) or RS-232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3429024" cy="1741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3429000"/>
            <a:ext cx="5000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Modules, who we use: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 9239 – analog input module, for voltage measurement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NI 9269 – analog output module, for voltage control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 9401 – slow digital I/O module, for safety and lock signals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 9402 – fast digital I/O module, for activation of individual blocks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 9862 – CAN interface module,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thyratron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drivers control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Assembling the control block for the starting minimum</a:t>
            </a:r>
            <a:endParaRPr lang="ru-RU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63890" y="2321222"/>
            <a:ext cx="4070987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714620"/>
            <a:ext cx="2857520" cy="160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36231" y="2293331"/>
            <a:ext cx="3943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5572140"/>
            <a:ext cx="198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control section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429132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cRIO-9068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81329" y="5429264"/>
            <a:ext cx="2962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section with </a:t>
            </a:r>
            <a:r>
              <a:rPr lang="en-US" dirty="0" err="1" smtClean="0"/>
              <a:t>thyratron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driver PB-6P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Results from tests in a starting minimum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main result of the tests was the obtaining of the specified parameters of a high-voltage output pulse at an equivalent load of 450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pF.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voltage on the equivalent load exceeds 60 kV. The amplitude of the post-pulses does not exceed 300V. The discharge time does not exceed 100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nsec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 successfully completed test program allows us to conclude that the main parameters of the power supply system of the Booster inflector plates comply with the technical specification.</a:t>
            </a:r>
          </a:p>
          <a:p>
            <a:pPr marL="457200" indent="-457200"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system is ready to connect to the real load on the Booster installation.</a:t>
            </a:r>
          </a:p>
          <a:p>
            <a:pPr marL="514350" indent="-514350">
              <a:buNone/>
            </a:pPr>
            <a:endParaRPr lang="en-US" dirty="0" smtClean="0">
              <a:solidFill>
                <a:schemeClr val="accent3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Results from tests in a starting minimum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214710" cy="21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14554"/>
            <a:ext cx="4286280" cy="22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86182" y="4357694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yellow - disconnection of the controlled charging key; </a:t>
            </a:r>
          </a:p>
          <a:p>
            <a:endParaRPr lang="en-US" dirty="0" smtClean="0">
              <a:solidFill>
                <a:srgbClr val="33CC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33CCCC"/>
                </a:solidFill>
                <a:latin typeface="Arial" pitchFamily="34" charset="0"/>
                <a:cs typeface="Arial" pitchFamily="34" charset="0"/>
              </a:rPr>
              <a:t>cyan - starting the </a:t>
            </a:r>
            <a:r>
              <a:rPr lang="en-US" dirty="0" err="1" smtClean="0">
                <a:solidFill>
                  <a:srgbClr val="33CCCC"/>
                </a:solidFill>
                <a:latin typeface="Arial" pitchFamily="34" charset="0"/>
                <a:cs typeface="Arial" pitchFamily="34" charset="0"/>
              </a:rPr>
              <a:t>thyristor</a:t>
            </a:r>
            <a:r>
              <a:rPr lang="en-US" dirty="0" smtClean="0">
                <a:solidFill>
                  <a:srgbClr val="33CCCC"/>
                </a:solidFill>
                <a:latin typeface="Arial" pitchFamily="34" charset="0"/>
                <a:cs typeface="Arial" pitchFamily="34" charset="0"/>
              </a:rPr>
              <a:t> key;</a:t>
            </a:r>
          </a:p>
          <a:p>
            <a:endParaRPr lang="en-US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purple - launch of </a:t>
            </a:r>
            <a:r>
              <a:rPr lang="en-US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thyratron</a:t>
            </a:r>
            <a:r>
              <a:rPr lang="en-US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green - voltage at equivalent load, 10kV / div.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full system scheme of power control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5533995" cy="30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3050"/>
            <a:ext cx="6072230" cy="727058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Control structural units</a:t>
            </a:r>
            <a:endParaRPr lang="ru-RU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5"/>
            <a:ext cx="4714908" cy="1643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Chassis cRIO-9048</a:t>
            </a:r>
          </a:p>
          <a:p>
            <a:pPr>
              <a:buNone/>
            </a:pPr>
            <a:r>
              <a:rPr lang="en-US" sz="1800" dirty="0" smtClean="0"/>
              <a:t>		1.30 </a:t>
            </a:r>
            <a:r>
              <a:rPr lang="en-US" sz="1800" dirty="0"/>
              <a:t>GHz Dual-Core CPU, 2 GB DRAM, 8 GB Storage, Kintex-7 160T FPGA, Extended Temperature, 8-Slot </a:t>
            </a:r>
            <a:r>
              <a:rPr lang="en-US" sz="1800" dirty="0" err="1"/>
              <a:t>CompactRIO</a:t>
            </a:r>
            <a:r>
              <a:rPr lang="en-US" sz="1800" dirty="0"/>
              <a:t> </a:t>
            </a:r>
            <a:r>
              <a:rPr lang="en-US" sz="1800" dirty="0" smtClean="0"/>
              <a:t>Controller</a:t>
            </a:r>
            <a:endParaRPr lang="en-US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034" y="4643447"/>
            <a:ext cx="7286676" cy="13573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 9201 – analog input module, for voltage measurement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 9264 – analog output module, for voltage control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 9375 – slow digital I/O module, for safety and lock signals, and for capacitor pulse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 9402 – fast digital I/O module, for activation of individual blocks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 9862 – CAN interface module,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thyratron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drivers control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5362" name="Picture 2" descr="C:\Users\Hristo\Downloads\GUID-6493A293-AE47-41EC-B767-7E12DD13E7B8-5.5x8.5 - a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3015705" cy="1519247"/>
          </a:xfrm>
          <a:prstGeom prst="rect">
            <a:avLst/>
          </a:prstGeom>
          <a:noFill/>
        </p:spPr>
      </p:pic>
      <p:pic>
        <p:nvPicPr>
          <p:cNvPr id="6" name="Рисунок 5" descr="Product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1255395" cy="135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roduct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71462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65562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Arial" pitchFamily="34" charset="0"/>
                <a:cs typeface="Arial" pitchFamily="34" charset="0"/>
              </a:rPr>
              <a:t>Structural scheme</a:t>
            </a:r>
            <a:endParaRPr lang="ru-RU" sz="3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Hristo\Desktop\shema 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6301105" cy="547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Oscillogram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with trigger signals from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cRIO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modules</a:t>
            </a:r>
            <a:endParaRPr lang="ru-RU" sz="3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Hristo\Desktop\Full system\tek000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5500726" cy="41255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72198" y="2857496"/>
            <a:ext cx="2800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 – injection trigger signal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1, 2, 3 – first plate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4, 5, 6 – second plate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7, 8, 9 – third plate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10, 11, 12 – fourth plate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13, 14, 15 – fifth plate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65562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Arial" pitchFamily="34" charset="0"/>
                <a:cs typeface="Arial" pitchFamily="34" charset="0"/>
              </a:rPr>
              <a:t>System advantages</a:t>
            </a:r>
            <a:endParaRPr lang="ru-RU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6758006" cy="235108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The timing step is 5 ns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We can define the pulse packet and the time between them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We can turn on and off certain plates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The particle beam blocking was improved (safety signals)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Improved trigger signal management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One chassis serves to manage the entire system</a:t>
            </a:r>
          </a:p>
          <a:p>
            <a:pPr marL="342900" indent="-342900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7.	 An amplifier is developed that amplifies the signal from the divider to the digitizer.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Contents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Booster injection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Technical requirements for the power supply system of plates for the starting minimum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Requirements for the management and monitoring of units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Starting minimum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Full control system on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compactRIO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65562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Arial" pitchFamily="34" charset="0"/>
                <a:cs typeface="Arial" pitchFamily="34" charset="0"/>
              </a:rPr>
              <a:t>The future plans</a:t>
            </a:r>
            <a:endParaRPr lang="ru-RU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7543824" cy="127952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Purchase of the equipment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Making a comfortable GUI client.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Developing a module.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6400800" cy="85725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 for attention!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Hristo\Downloads\vrgs-sejch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42937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Booster injection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7"/>
            <a:ext cx="8472518" cy="164307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The NICA booster injection system will consist of three pairs of electrostatic deflecting plates (inflector plates) to provide  the injection of the ion bunches into the Booster in single-turn, multi-turn and multiple injection modes.</a:t>
            </a:r>
          </a:p>
          <a:p>
            <a:pPr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The starting minimum will include only one pair of inflector plates. One of them is grounded.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ScanImage001ti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14686"/>
            <a:ext cx="4031879" cy="3341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Power scheme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>
            <a:lum bright="-100000" contrast="100000"/>
          </a:blip>
          <a:srcRect/>
          <a:stretch>
            <a:fillRect/>
          </a:stretch>
        </p:blipFill>
        <p:spPr bwMode="auto">
          <a:xfrm>
            <a:off x="142843" y="1928802"/>
            <a:ext cx="894663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Power scheme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Hristo\Desktop\Shema_no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857364"/>
            <a:ext cx="889276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Technical requirements for the power supply system of plates for the starting minimum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643998" cy="33289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Maximum electrical potential on the plate………………….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kV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Charging time of the plate……………………………………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&lt;50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µS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Duration of the plateau of the pulse, not less than………..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30µS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Heterogeneity of voltage on the plateau……………………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≤1%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discharge time of the plate……………………………...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≤0.1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µS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Residual voltage after discharge of plates………………….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≤0.5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kV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Number of pulses in a row…………………………………...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– 3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Pulse iteration rate……………………………………………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Hz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Requirements for the management and control of nodes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7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Power Supply DCS 300-3.5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Remote start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Output level control 0 - 300 V, accuracy 0.1%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Control output </a:t>
            </a:r>
            <a:r>
              <a:rPr lang="en-US" sz="2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of the source (for ~ 10 ms before switching  </a:t>
            </a:r>
            <a:r>
              <a:rPr lang="en-US" sz="2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thyratron</a:t>
            </a:r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), accuracy 0.1%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Switching on the output impulse (~ 100 ms before injection), accuracy 1 ms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Switching off the output impulse (~ 10 ms before injection), accuracy 1 </a:t>
            </a:r>
            <a:r>
              <a:rPr lang="el-GR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Картинки по запросу dcs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14818"/>
            <a:ext cx="5572164" cy="228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Requirements for the management and control of nodes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pPr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Thyristor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pulse generator, trigger pulse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- Duration not less than 2 </a:t>
            </a:r>
            <a:r>
              <a:rPr lang="en-US" sz="18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μs</a:t>
            </a:r>
            <a:endParaRPr lang="en-US" sz="18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- Time 0.5 - 2 ms before injection, step no more than 1 </a:t>
            </a:r>
            <a:r>
              <a:rPr lang="en-US" sz="18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μs</a:t>
            </a:r>
            <a:r>
              <a:rPr lang="en-US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, jitter not more than 100 ns</a:t>
            </a:r>
            <a:endParaRPr lang="en-US" sz="1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Hristo\Desktop\photo_2018-09-07_13-40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14686"/>
            <a:ext cx="1643074" cy="2929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Requirements for the management and control of nodes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Thyratron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TPI2-10k / 50-75 and block PB-6P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 Input trigger signal amplitude 10 - 15 V, load 50 Ω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Adjustable start time and jitter ≤ 10 ns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Control unit for </a:t>
            </a:r>
            <a:r>
              <a:rPr lang="en-US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thyratron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PB-6P</a:t>
            </a:r>
          </a:p>
        </p:txBody>
      </p:sp>
      <p:pic>
        <p:nvPicPr>
          <p:cNvPr id="4" name="Picture 1" descr="C:\Users\Hristo\Downloads\IMG_20160908_112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14686"/>
            <a:ext cx="5643602" cy="317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20723</TotalTime>
  <Words>772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Control system of the Booster injection power supply</vt:lpstr>
      <vt:lpstr>Contents</vt:lpstr>
      <vt:lpstr>Booster injection</vt:lpstr>
      <vt:lpstr>Power scheme</vt:lpstr>
      <vt:lpstr>Power scheme</vt:lpstr>
      <vt:lpstr>Technical requirements for the power supply system of plates for the starting minimum</vt:lpstr>
      <vt:lpstr>Requirements for the management and control of nodes</vt:lpstr>
      <vt:lpstr>Requirements for the management and control of nodes</vt:lpstr>
      <vt:lpstr>Requirements for the management and control of nodes</vt:lpstr>
      <vt:lpstr>Requirements for the management and control of nodes</vt:lpstr>
      <vt:lpstr>The main structural unit</vt:lpstr>
      <vt:lpstr>Assembling the control block for the starting minimum</vt:lpstr>
      <vt:lpstr>Results from tests in a starting minimum</vt:lpstr>
      <vt:lpstr>Results from tests in a starting minimum</vt:lpstr>
      <vt:lpstr>The full system scheme of power control</vt:lpstr>
      <vt:lpstr>Control structural units</vt:lpstr>
      <vt:lpstr>Structural scheme</vt:lpstr>
      <vt:lpstr>Oscillogram with trigger signals from cRIO modules</vt:lpstr>
      <vt:lpstr>System advantages</vt:lpstr>
      <vt:lpstr>The future plans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питания инфлекторных пластин Бустера</dc:title>
  <dc:creator>Hristo</dc:creator>
  <cp:lastModifiedBy>Hristo</cp:lastModifiedBy>
  <cp:revision>2067</cp:revision>
  <dcterms:created xsi:type="dcterms:W3CDTF">2018-08-21T07:21:19Z</dcterms:created>
  <dcterms:modified xsi:type="dcterms:W3CDTF">2018-09-07T10:50:53Z</dcterms:modified>
</cp:coreProperties>
</file>