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7" r:id="rId2"/>
    <p:sldId id="291" r:id="rId3"/>
    <p:sldId id="283" r:id="rId4"/>
    <p:sldId id="305" r:id="rId5"/>
    <p:sldId id="316" r:id="rId6"/>
    <p:sldId id="292" r:id="rId7"/>
    <p:sldId id="310" r:id="rId8"/>
    <p:sldId id="311" r:id="rId9"/>
    <p:sldId id="307" r:id="rId10"/>
    <p:sldId id="312" r:id="rId11"/>
    <p:sldId id="313" r:id="rId12"/>
    <p:sldId id="314" r:id="rId13"/>
    <p:sldId id="315" r:id="rId14"/>
    <p:sldId id="289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7B8AF5C-A276-4A84-8711-912368411B79}" type="datetime1">
              <a:rPr lang="ru-RU"/>
              <a:pPr>
                <a:defRPr/>
              </a:pPr>
              <a:t>07.09.2018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503FE83-23D4-408F-B0A4-D05094B7959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664366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8CC17F5-9193-4090-85E4-0E423E8D57FB}" type="datetime1">
              <a:rPr lang="ru-RU"/>
              <a:pPr>
                <a:defRPr/>
              </a:pPr>
              <a:t>07.09.2018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B41A3742-D7B3-49B1-9D31-35A41122DBB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28099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5FB7A52-4BB4-4992-8E9F-827E065CA8AB}" type="slidenum">
              <a:rPr lang="en-US" altLang="ru-RU"/>
              <a:pPr eaLnBrk="1" hangingPunct="1">
                <a:spcBef>
                  <a:spcPct val="0"/>
                </a:spcBef>
              </a:pPr>
              <a:t>1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F5E0664-A1A9-44DF-BAD2-29B45CBEE06C}" type="slidenum">
              <a:rPr lang="en-US" altLang="ru-RU"/>
              <a:pPr eaLnBrk="1" hangingPunct="1">
                <a:spcBef>
                  <a:spcPct val="0"/>
                </a:spcBef>
              </a:pPr>
              <a:t>10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53474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F5E0664-A1A9-44DF-BAD2-29B45CBEE06C}" type="slidenum">
              <a:rPr lang="en-US" altLang="ru-RU"/>
              <a:pPr eaLnBrk="1" hangingPunct="1">
                <a:spcBef>
                  <a:spcPct val="0"/>
                </a:spcBef>
              </a:pPr>
              <a:t>11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83342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F5E0664-A1A9-44DF-BAD2-29B45CBEE06C}" type="slidenum">
              <a:rPr lang="en-US" altLang="ru-RU"/>
              <a:pPr eaLnBrk="1" hangingPunct="1">
                <a:spcBef>
                  <a:spcPct val="0"/>
                </a:spcBef>
              </a:pPr>
              <a:t>12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52900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F5E0664-A1A9-44DF-BAD2-29B45CBEE06C}" type="slidenum">
              <a:rPr lang="en-US" altLang="ru-RU"/>
              <a:pPr eaLnBrk="1" hangingPunct="1">
                <a:spcBef>
                  <a:spcPct val="0"/>
                </a:spcBef>
              </a:pPr>
              <a:t>13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00052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6D05DEF-EA08-4F99-B1D2-9F8D869BA30D}" type="slidenum">
              <a:rPr lang="en-US" altLang="ru-RU"/>
              <a:pPr eaLnBrk="1" hangingPunct="1">
                <a:spcBef>
                  <a:spcPct val="0"/>
                </a:spcBef>
              </a:pPr>
              <a:t>14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FF5BAF2-AE52-4B0F-90C2-32C4B238A880}" type="slidenum">
              <a:rPr lang="en-US" altLang="ru-RU"/>
              <a:pPr eaLnBrk="1" hangingPunct="1">
                <a:spcBef>
                  <a:spcPct val="0"/>
                </a:spcBef>
              </a:pPr>
              <a:t>2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BBD5315-E8F5-47DF-9398-D9F26885B778}" type="slidenum">
              <a:rPr lang="en-US" altLang="ru-RU"/>
              <a:pPr eaLnBrk="1" hangingPunct="1">
                <a:spcBef>
                  <a:spcPct val="0"/>
                </a:spcBef>
              </a:pPr>
              <a:t>3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35CCDE2-3996-4697-9D28-AA917AC3FDED}" type="slidenum">
              <a:rPr lang="en-US" altLang="ru-RU"/>
              <a:pPr eaLnBrk="1" hangingPunct="1">
                <a:spcBef>
                  <a:spcPct val="0"/>
                </a:spcBef>
              </a:pPr>
              <a:t>4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FF5BAF2-AE52-4B0F-90C2-32C4B238A880}" type="slidenum">
              <a:rPr lang="en-US" altLang="ru-RU"/>
              <a:pPr eaLnBrk="1" hangingPunct="1">
                <a:spcBef>
                  <a:spcPct val="0"/>
                </a:spcBef>
              </a:pPr>
              <a:t>5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F5E0664-A1A9-44DF-BAD2-29B45CBEE06C}" type="slidenum">
              <a:rPr lang="en-US" altLang="ru-RU"/>
              <a:pPr eaLnBrk="1" hangingPunct="1">
                <a:spcBef>
                  <a:spcPct val="0"/>
                </a:spcBef>
              </a:pPr>
              <a:t>6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FF5BAF2-AE52-4B0F-90C2-32C4B238A880}" type="slidenum">
              <a:rPr lang="en-US" altLang="ru-RU"/>
              <a:pPr eaLnBrk="1" hangingPunct="1">
                <a:spcBef>
                  <a:spcPct val="0"/>
                </a:spcBef>
              </a:pPr>
              <a:t>7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F5E0664-A1A9-44DF-BAD2-29B45CBEE06C}" type="slidenum">
              <a:rPr lang="en-US" altLang="ru-RU"/>
              <a:pPr eaLnBrk="1" hangingPunct="1">
                <a:spcBef>
                  <a:spcPct val="0"/>
                </a:spcBef>
              </a:pPr>
              <a:t>8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44226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F5E0664-A1A9-44DF-BAD2-29B45CBEE06C}" type="slidenum">
              <a:rPr lang="en-US" altLang="ru-RU"/>
              <a:pPr eaLnBrk="1" hangingPunct="1">
                <a:spcBef>
                  <a:spcPct val="0"/>
                </a:spcBef>
              </a:pPr>
              <a:t>9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83411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C29A1-1481-4CC2-A9F0-8A4DF74DDDCF}" type="datetime1">
              <a:rPr lang="ru-RU"/>
              <a:pPr>
                <a:defRPr/>
              </a:pPr>
              <a:t>07.09.2018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latin typeface="Georgia" panose="02040502050405020303" pitchFamily="18" charset="0"/>
                <a:ea typeface="MS PGothic" panose="020B0600070205080204" pitchFamily="34" charset="-128"/>
              </a:defRPr>
            </a:lvl1pPr>
          </a:lstStyle>
          <a:p>
            <a:fld id="{85D94B26-0762-460A-9D56-D8472DBD954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80578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CD4CF-4376-4B1E-B370-1B66DDF7797B}" type="datetime1">
              <a:rPr lang="ru-RU"/>
              <a:pPr>
                <a:defRPr/>
              </a:pPr>
              <a:t>07.09.2018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latin typeface="Georgia" panose="02040502050405020303" pitchFamily="18" charset="0"/>
                <a:ea typeface="MS PGothic" panose="020B0600070205080204" pitchFamily="34" charset="-128"/>
              </a:defRPr>
            </a:lvl1pPr>
          </a:lstStyle>
          <a:p>
            <a:fld id="{9389432F-3B97-4227-B379-9BBAECA218B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00825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7057B-0B5F-4056-AB65-54925F379533}" type="datetime1">
              <a:rPr lang="ru-RU"/>
              <a:pPr>
                <a:defRPr/>
              </a:pPr>
              <a:t>07.09.2018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latin typeface="Georgia" panose="02040502050405020303" pitchFamily="18" charset="0"/>
                <a:ea typeface="MS PGothic" panose="020B0600070205080204" pitchFamily="34" charset="-128"/>
              </a:defRPr>
            </a:lvl1pPr>
          </a:lstStyle>
          <a:p>
            <a:fld id="{7ADAB117-5E8F-4125-BD61-4E24BB5A481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12590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20716-4C08-4B93-87A4-AC7B5AA6B9BD}" type="datetime1">
              <a:rPr lang="ru-RU"/>
              <a:pPr>
                <a:defRPr/>
              </a:pPr>
              <a:t>07.09.2018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latin typeface="Georgia" panose="02040502050405020303" pitchFamily="18" charset="0"/>
                <a:ea typeface="MS PGothic" panose="020B0600070205080204" pitchFamily="34" charset="-128"/>
              </a:defRPr>
            </a:lvl1pPr>
          </a:lstStyle>
          <a:p>
            <a:fld id="{0EB42E89-3647-4C13-8E29-A071EEAF817A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75557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C21D4-A9E7-47B8-9100-8737D0E6B319}" type="datetime1">
              <a:rPr lang="ru-RU"/>
              <a:pPr>
                <a:defRPr/>
              </a:pPr>
              <a:t>07.09.2018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latin typeface="Georgia" panose="02040502050405020303" pitchFamily="18" charset="0"/>
                <a:ea typeface="MS PGothic" panose="020B0600070205080204" pitchFamily="34" charset="-128"/>
              </a:defRPr>
            </a:lvl1pPr>
          </a:lstStyle>
          <a:p>
            <a:fld id="{CE001C2E-1AF1-45F4-90A9-465292CE83A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27333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34095-72C3-4DEF-96F0-15DF22DC615C}" type="datetime1">
              <a:rPr lang="ru-RU"/>
              <a:pPr>
                <a:defRPr/>
              </a:pPr>
              <a:t>07.09.2018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latin typeface="Georgia" panose="02040502050405020303" pitchFamily="18" charset="0"/>
                <a:ea typeface="MS PGothic" panose="020B0600070205080204" pitchFamily="34" charset="-128"/>
              </a:defRPr>
            </a:lvl1pPr>
          </a:lstStyle>
          <a:p>
            <a:fld id="{FB0F4F0B-0DEC-4E6A-8685-DDC66B85459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34361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123D6-D801-494B-8518-10D24C6F6150}" type="datetime1">
              <a:rPr lang="ru-RU"/>
              <a:pPr>
                <a:defRPr/>
              </a:pPr>
              <a:t>07.09.2018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latin typeface="Georgia" panose="02040502050405020303" pitchFamily="18" charset="0"/>
                <a:ea typeface="MS PGothic" panose="020B0600070205080204" pitchFamily="34" charset="-128"/>
              </a:defRPr>
            </a:lvl1pPr>
          </a:lstStyle>
          <a:p>
            <a:fld id="{56E87838-B306-459A-9F18-92092254D00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0810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C95A2-B083-4D94-B228-7F1C29B1BD2E}" type="datetime1">
              <a:rPr lang="ru-RU"/>
              <a:pPr>
                <a:defRPr/>
              </a:pPr>
              <a:t>07.09.2018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latin typeface="Georgia" panose="02040502050405020303" pitchFamily="18" charset="0"/>
                <a:ea typeface="MS PGothic" panose="020B0600070205080204" pitchFamily="34" charset="-128"/>
              </a:defRPr>
            </a:lvl1pPr>
          </a:lstStyle>
          <a:p>
            <a:fld id="{BCE564DA-7F2B-418A-8053-37CC525AC64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35369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79807-077F-41DB-B135-8293B515ECA9}" type="datetime1">
              <a:rPr lang="ru-RU"/>
              <a:pPr>
                <a:defRPr/>
              </a:pPr>
              <a:t>07.09.2018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latin typeface="Georgia" panose="02040502050405020303" pitchFamily="18" charset="0"/>
                <a:ea typeface="MS PGothic" panose="020B0600070205080204" pitchFamily="34" charset="-128"/>
              </a:defRPr>
            </a:lvl1pPr>
          </a:lstStyle>
          <a:p>
            <a:fld id="{723F012A-AEEF-47EC-9932-C894232FD3A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8145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025D3-CA5E-4456-BC07-36F07F92D961}" type="datetime1">
              <a:rPr lang="ru-RU"/>
              <a:pPr>
                <a:defRPr/>
              </a:pPr>
              <a:t>07.09.2018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latin typeface="Georgia" panose="02040502050405020303" pitchFamily="18" charset="0"/>
                <a:ea typeface="MS PGothic" panose="020B0600070205080204" pitchFamily="34" charset="-128"/>
              </a:defRPr>
            </a:lvl1pPr>
          </a:lstStyle>
          <a:p>
            <a:fld id="{93E70022-44EB-4ED1-8D7D-9DA296B33C2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81917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458E-005C-4046-94E7-0B7464C27371}" type="datetime1">
              <a:rPr lang="ru-RU"/>
              <a:pPr>
                <a:defRPr/>
              </a:pPr>
              <a:t>07.09.2018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mtClean="0">
                <a:latin typeface="Georgia" panose="02040502050405020303" pitchFamily="18" charset="0"/>
                <a:ea typeface="MS PGothic" panose="020B0600070205080204" pitchFamily="34" charset="-128"/>
              </a:defRPr>
            </a:lvl1pPr>
          </a:lstStyle>
          <a:p>
            <a:fld id="{5B2B78E3-2D8E-462B-AB75-BC5906EC103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1712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Header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First level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17375E"/>
                </a:solidFill>
                <a:latin typeface="Georgia" charset="0"/>
                <a:ea typeface="ＭＳ Ｐゴシック" charset="-128"/>
              </a:defRPr>
            </a:lvl1pPr>
          </a:lstStyle>
          <a:p>
            <a:pPr>
              <a:defRPr/>
            </a:pPr>
            <a:fld id="{54BAAB29-4B4F-418D-B8FD-475868DC5970}" type="datetime1">
              <a:rPr lang="ru-RU"/>
              <a:pPr>
                <a:defRPr/>
              </a:pPr>
              <a:t>07.09.2018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7375E"/>
                </a:solidFill>
                <a:latin typeface="Georgia"/>
                <a:ea typeface="+mn-ea"/>
                <a:cs typeface="Georgi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17375E"/>
                </a:solidFill>
                <a:latin typeface="Georgia"/>
                <a:ea typeface="+mn-ea"/>
                <a:cs typeface="Georgia"/>
              </a:defRPr>
            </a:lvl1pPr>
          </a:lstStyle>
          <a:p>
            <a:pPr>
              <a:defRPr/>
            </a:pPr>
            <a:r>
              <a:rPr lang="en-US"/>
              <a:t>1/N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eorgia"/>
          <a:ea typeface="MS PGothic" pitchFamily="34" charset="-128"/>
          <a:cs typeface="Georgia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MS PGothic" pitchFamily="34" charset="-128"/>
          <a:cs typeface="Georgia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MS PGothic" pitchFamily="34" charset="-128"/>
          <a:cs typeface="Georgia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MS PGothic" pitchFamily="34" charset="-128"/>
          <a:cs typeface="Georgia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MS PGothic" pitchFamily="34" charset="-128"/>
          <a:cs typeface="Georgia" pitchFamily="1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Georgia"/>
          <a:ea typeface="MS PGothic" pitchFamily="34" charset="-128"/>
          <a:cs typeface="Georgi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Georgia"/>
          <a:ea typeface="MS PGothic" pitchFamily="34" charset="-128"/>
          <a:cs typeface="Georgi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/>
          <a:ea typeface="MS PGothic" pitchFamily="34" charset="-128"/>
          <a:cs typeface="Georgi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eorgia"/>
          <a:ea typeface="MS PGothic" pitchFamily="34" charset="-128"/>
          <a:cs typeface="Georgi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eorgia"/>
          <a:ea typeface="MS PGothic" pitchFamily="34" charset="-128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827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15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6908800" y="6508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3930D14-2A4A-49D4-8D0F-FA8D622D7164}" type="slidenum">
              <a:rPr lang="en-US" altLang="ru-RU" sz="1200">
                <a:solidFill>
                  <a:srgbClr val="17375E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r>
              <a:rPr lang="en-US" altLang="ru-RU" sz="1200">
                <a:solidFill>
                  <a:srgbClr val="17375E"/>
                </a:solidFill>
              </a:rPr>
              <a:t>/1</a:t>
            </a:r>
          </a:p>
        </p:txBody>
      </p:sp>
      <p:sp>
        <p:nvSpPr>
          <p:cNvPr id="13317" name="Footer Placeholder 1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087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smtClean="0">
                <a:solidFill>
                  <a:srgbClr val="17375E"/>
                </a:solidFill>
              </a:rPr>
              <a:t>G. Kuznetsov</a:t>
            </a:r>
          </a:p>
        </p:txBody>
      </p:sp>
      <p:pic>
        <p:nvPicPr>
          <p:cNvPr id="13318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Прямоугольник 1"/>
          <p:cNvSpPr>
            <a:spLocks noChangeArrowheads="1"/>
          </p:cNvSpPr>
          <p:nvPr/>
        </p:nvSpPr>
        <p:spPr bwMode="auto">
          <a:xfrm>
            <a:off x="790575" y="930275"/>
            <a:ext cx="77057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3600" b="1" dirty="0">
                <a:solidFill>
                  <a:srgbClr val="000090"/>
                </a:solidFill>
                <a:latin typeface="Calibri" panose="020F0502020204030204" pitchFamily="34" charset="0"/>
              </a:rPr>
              <a:t>Dipole and quadrupole modules of the magnetic system of the NICA Collider</a:t>
            </a:r>
            <a:endParaRPr lang="en-US" altLang="ru-RU" sz="3600" dirty="0">
              <a:solidFill>
                <a:srgbClr val="000090"/>
              </a:solidFill>
              <a:latin typeface="Calibri" panose="020F0502020204030204" pitchFamily="34" charset="0"/>
            </a:endParaRPr>
          </a:p>
        </p:txBody>
      </p:sp>
      <p:sp>
        <p:nvSpPr>
          <p:cNvPr id="13320" name="Прямоугольник 2"/>
          <p:cNvSpPr>
            <a:spLocks noChangeArrowheads="1"/>
          </p:cNvSpPr>
          <p:nvPr/>
        </p:nvSpPr>
        <p:spPr bwMode="auto">
          <a:xfrm>
            <a:off x="311150" y="3117850"/>
            <a:ext cx="8185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algn="ctr"/>
            <a:r>
              <a:rPr lang="en-US" sz="2400" dirty="0">
                <a:solidFill>
                  <a:srgbClr val="000090"/>
                </a:solidFill>
                <a:latin typeface="+mj-lt"/>
              </a:rPr>
              <a:t>G. </a:t>
            </a:r>
            <a:r>
              <a:rPr lang="en-US" sz="2400" dirty="0" err="1">
                <a:solidFill>
                  <a:srgbClr val="000090"/>
                </a:solidFill>
                <a:latin typeface="+mj-lt"/>
              </a:rPr>
              <a:t>Kuznetsov</a:t>
            </a:r>
            <a:r>
              <a:rPr lang="en-US" sz="2400" dirty="0">
                <a:solidFill>
                  <a:srgbClr val="000090"/>
                </a:solidFill>
                <a:latin typeface="+mj-lt"/>
              </a:rPr>
              <a:t>, </a:t>
            </a:r>
            <a:r>
              <a:rPr lang="en-US" sz="2400" dirty="0" smtClean="0">
                <a:solidFill>
                  <a:srgbClr val="000090"/>
                </a:solidFill>
                <a:latin typeface="+mj-lt"/>
              </a:rPr>
              <a:t>A. </a:t>
            </a:r>
            <a:r>
              <a:rPr lang="en-US" sz="2400" dirty="0" err="1" smtClean="0">
                <a:solidFill>
                  <a:srgbClr val="000090"/>
                </a:solidFill>
                <a:latin typeface="+mj-lt"/>
              </a:rPr>
              <a:t>Galimov</a:t>
            </a:r>
            <a:r>
              <a:rPr lang="en-US" sz="2400" dirty="0" smtClean="0">
                <a:solidFill>
                  <a:srgbClr val="000090"/>
                </a:solidFill>
                <a:latin typeface="+mj-lt"/>
              </a:rPr>
              <a:t>, H</a:t>
            </a:r>
            <a:r>
              <a:rPr lang="en-US" sz="2400" dirty="0">
                <a:solidFill>
                  <a:srgbClr val="000090"/>
                </a:solidFill>
                <a:latin typeface="+mj-lt"/>
              </a:rPr>
              <a:t>. </a:t>
            </a:r>
            <a:r>
              <a:rPr lang="en-US" sz="2400" dirty="0" err="1" smtClean="0">
                <a:solidFill>
                  <a:srgbClr val="000090"/>
                </a:solidFill>
                <a:latin typeface="+mj-lt"/>
              </a:rPr>
              <a:t>Khodzhibagiyan</a:t>
            </a:r>
            <a:r>
              <a:rPr lang="ru-RU" sz="2400" dirty="0" smtClean="0">
                <a:solidFill>
                  <a:srgbClr val="000090"/>
                </a:solidFill>
                <a:latin typeface="+mj-lt"/>
              </a:rPr>
              <a:t>.</a:t>
            </a:r>
            <a:r>
              <a:rPr lang="en-US" sz="2400" dirty="0" smtClean="0">
                <a:solidFill>
                  <a:srgbClr val="000090"/>
                </a:solidFill>
                <a:latin typeface="+mj-lt"/>
              </a:rPr>
              <a:t> </a:t>
            </a:r>
            <a:endParaRPr lang="ru-RU" sz="24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3321" name="Прямоугольник 3"/>
          <p:cNvSpPr>
            <a:spLocks noChangeArrowheads="1"/>
          </p:cNvSpPr>
          <p:nvPr/>
        </p:nvSpPr>
        <p:spPr bwMode="auto">
          <a:xfrm>
            <a:off x="-310551" y="5562600"/>
            <a:ext cx="8603651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lvl="4" algn="ctr" eaLnBrk="1" hangingPunct="1">
              <a:buFontTx/>
              <a:buNone/>
            </a:pPr>
            <a:r>
              <a:rPr lang="en-US" dirty="0">
                <a:solidFill>
                  <a:srgbClr val="000090"/>
                </a:solidFill>
                <a:latin typeface="+mn-lt"/>
              </a:rPr>
              <a:t>Joint Institute for Nuclear </a:t>
            </a:r>
            <a:r>
              <a:rPr lang="en-US" dirty="0" smtClean="0">
                <a:solidFill>
                  <a:srgbClr val="000090"/>
                </a:solidFill>
                <a:latin typeface="+mn-lt"/>
              </a:rPr>
              <a:t>Research, </a:t>
            </a:r>
            <a:r>
              <a:rPr lang="en-US" dirty="0" err="1">
                <a:solidFill>
                  <a:srgbClr val="000090"/>
                </a:solidFill>
                <a:latin typeface="+mn-lt"/>
              </a:rPr>
              <a:t>Dubna</a:t>
            </a:r>
            <a:endParaRPr lang="en-US" altLang="ru-RU" dirty="0">
              <a:solidFill>
                <a:srgbClr val="00009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827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59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13816" y="160663"/>
            <a:ext cx="8228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90"/>
                </a:solidFill>
                <a:latin typeface="+mj-lt"/>
              </a:rPr>
              <a:t>Quadrupole </a:t>
            </a:r>
            <a:r>
              <a:rPr lang="en-US" sz="2400" b="1" dirty="0" smtClean="0">
                <a:solidFill>
                  <a:srgbClr val="000090"/>
                </a:solidFill>
                <a:latin typeface="+mj-lt"/>
              </a:rPr>
              <a:t>module magnet </a:t>
            </a:r>
            <a:r>
              <a:rPr lang="en-US" sz="2400" b="1" dirty="0">
                <a:solidFill>
                  <a:srgbClr val="000090"/>
                </a:solidFill>
                <a:latin typeface="+mj-lt"/>
              </a:rPr>
              <a:t>with pumping devices</a:t>
            </a:r>
            <a:endParaRPr lang="en-US" sz="2400" dirty="0">
              <a:solidFill>
                <a:srgbClr val="000090"/>
              </a:solidFill>
              <a:latin typeface="+mj-lt"/>
              <a:ea typeface="+mn-ea"/>
              <a:cs typeface="Georgia"/>
            </a:endParaRPr>
          </a:p>
        </p:txBody>
      </p:sp>
      <p:sp>
        <p:nvSpPr>
          <p:cNvPr id="19461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6908800" y="6508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E1CF14-9C8E-4311-9983-E7362C9596AD}" type="slidenum">
              <a:rPr lang="en-US" altLang="ru-RU" sz="1200">
                <a:solidFill>
                  <a:srgbClr val="17375E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r>
              <a:rPr lang="en-US" altLang="ru-RU" sz="1200">
                <a:solidFill>
                  <a:srgbClr val="17375E"/>
                </a:solidFill>
              </a:rPr>
              <a:t>/1</a:t>
            </a:r>
          </a:p>
        </p:txBody>
      </p:sp>
      <p:sp>
        <p:nvSpPr>
          <p:cNvPr id="19462" name="Footer Placeholder 1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087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smtClean="0">
                <a:solidFill>
                  <a:srgbClr val="17375E"/>
                </a:solidFill>
              </a:rPr>
              <a:t>G. Kuznetsov</a:t>
            </a:r>
          </a:p>
        </p:txBody>
      </p:sp>
      <p:pic>
        <p:nvPicPr>
          <p:cNvPr id="19463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44574"/>
            <a:ext cx="7084061" cy="556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1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827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59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8056" y="160663"/>
            <a:ext cx="8522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90"/>
                </a:solidFill>
              </a:rPr>
              <a:t>Quadrupole module magnet with pumping devices</a:t>
            </a:r>
            <a:endParaRPr lang="en-US" sz="2400" dirty="0">
              <a:solidFill>
                <a:srgbClr val="000090"/>
              </a:solidFill>
              <a:cs typeface="Georgia"/>
            </a:endParaRPr>
          </a:p>
        </p:txBody>
      </p:sp>
      <p:sp>
        <p:nvSpPr>
          <p:cNvPr id="19461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6908800" y="6508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E1CF14-9C8E-4311-9983-E7362C9596AD}" type="slidenum">
              <a:rPr lang="en-US" altLang="ru-RU" sz="1200">
                <a:solidFill>
                  <a:srgbClr val="17375E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r>
              <a:rPr lang="en-US" altLang="ru-RU" sz="1200">
                <a:solidFill>
                  <a:srgbClr val="17375E"/>
                </a:solidFill>
              </a:rPr>
              <a:t>/1</a:t>
            </a:r>
          </a:p>
        </p:txBody>
      </p:sp>
      <p:sp>
        <p:nvSpPr>
          <p:cNvPr id="19462" name="Footer Placeholder 1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087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smtClean="0">
                <a:solidFill>
                  <a:srgbClr val="17375E"/>
                </a:solidFill>
              </a:rPr>
              <a:t>G. Kuznetsov</a:t>
            </a:r>
          </a:p>
        </p:txBody>
      </p:sp>
      <p:pic>
        <p:nvPicPr>
          <p:cNvPr id="19463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51" y="648686"/>
            <a:ext cx="4742297" cy="572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6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827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59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86968" y="160663"/>
            <a:ext cx="7352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0090"/>
                </a:solidFill>
                <a:latin typeface="+mj-lt"/>
              </a:rPr>
              <a:t>Joining </a:t>
            </a:r>
            <a:r>
              <a:rPr lang="en-US" sz="2400" b="1" dirty="0">
                <a:solidFill>
                  <a:srgbClr val="000090"/>
                </a:solidFill>
                <a:latin typeface="+mj-lt"/>
              </a:rPr>
              <a:t>of </a:t>
            </a:r>
            <a:r>
              <a:rPr lang="en-US" sz="2400" b="1" dirty="0" smtClean="0">
                <a:solidFill>
                  <a:srgbClr val="000090"/>
                </a:solidFill>
                <a:latin typeface="+mj-lt"/>
              </a:rPr>
              <a:t>the magnets</a:t>
            </a:r>
            <a:endParaRPr lang="en-US" sz="2400" dirty="0">
              <a:solidFill>
                <a:srgbClr val="000090"/>
              </a:solidFill>
              <a:latin typeface="+mj-lt"/>
              <a:ea typeface="+mn-ea"/>
              <a:cs typeface="Georgia"/>
            </a:endParaRPr>
          </a:p>
        </p:txBody>
      </p:sp>
      <p:sp>
        <p:nvSpPr>
          <p:cNvPr id="19461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6908800" y="6508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E1CF14-9C8E-4311-9983-E7362C9596AD}" type="slidenum">
              <a:rPr lang="en-US" altLang="ru-RU" sz="1200">
                <a:solidFill>
                  <a:srgbClr val="17375E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r>
              <a:rPr lang="en-US" altLang="ru-RU" sz="1200">
                <a:solidFill>
                  <a:srgbClr val="17375E"/>
                </a:solidFill>
              </a:rPr>
              <a:t>/1</a:t>
            </a:r>
          </a:p>
        </p:txBody>
      </p:sp>
      <p:sp>
        <p:nvSpPr>
          <p:cNvPr id="19462" name="Footer Placeholder 1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087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smtClean="0">
                <a:solidFill>
                  <a:srgbClr val="17375E"/>
                </a:solidFill>
              </a:rPr>
              <a:t>G. Kuznetsov</a:t>
            </a:r>
          </a:p>
        </p:txBody>
      </p:sp>
      <p:pic>
        <p:nvPicPr>
          <p:cNvPr id="19463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0552"/>
            <a:ext cx="9144000" cy="30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5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827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59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90650" y="160663"/>
            <a:ext cx="68484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0090"/>
                </a:solidFill>
                <a:latin typeface="+mj-lt"/>
              </a:rPr>
              <a:t>Location </a:t>
            </a:r>
            <a:r>
              <a:rPr lang="en-US" sz="2400" b="1" dirty="0">
                <a:solidFill>
                  <a:srgbClr val="000090"/>
                </a:solidFill>
                <a:latin typeface="+mj-lt"/>
              </a:rPr>
              <a:t>of </a:t>
            </a:r>
            <a:r>
              <a:rPr lang="en-US" sz="2400" b="1" dirty="0" smtClean="0">
                <a:solidFill>
                  <a:srgbClr val="000090"/>
                </a:solidFill>
                <a:latin typeface="+mj-lt"/>
              </a:rPr>
              <a:t>the magnet modules </a:t>
            </a:r>
            <a:r>
              <a:rPr lang="en-US" sz="2400" b="1" dirty="0">
                <a:solidFill>
                  <a:srgbClr val="000090"/>
                </a:solidFill>
                <a:latin typeface="+mj-lt"/>
              </a:rPr>
              <a:t>in the tunnel</a:t>
            </a:r>
            <a:endParaRPr lang="en-US" sz="2400" dirty="0">
              <a:solidFill>
                <a:srgbClr val="000090"/>
              </a:solidFill>
              <a:latin typeface="+mj-lt"/>
              <a:ea typeface="+mn-ea"/>
              <a:cs typeface="Georgia"/>
            </a:endParaRPr>
          </a:p>
        </p:txBody>
      </p:sp>
      <p:sp>
        <p:nvSpPr>
          <p:cNvPr id="19461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6908800" y="6508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E1CF14-9C8E-4311-9983-E7362C9596AD}" type="slidenum">
              <a:rPr lang="en-US" altLang="ru-RU" sz="1200">
                <a:solidFill>
                  <a:srgbClr val="17375E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r>
              <a:rPr lang="en-US" altLang="ru-RU" sz="1200">
                <a:solidFill>
                  <a:srgbClr val="17375E"/>
                </a:solidFill>
              </a:rPr>
              <a:t>/1</a:t>
            </a:r>
          </a:p>
        </p:txBody>
      </p:sp>
      <p:sp>
        <p:nvSpPr>
          <p:cNvPr id="19462" name="Footer Placeholder 1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087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smtClean="0">
                <a:solidFill>
                  <a:srgbClr val="17375E"/>
                </a:solidFill>
              </a:rPr>
              <a:t>G. Kuznetsov</a:t>
            </a:r>
          </a:p>
        </p:txBody>
      </p:sp>
      <p:pic>
        <p:nvPicPr>
          <p:cNvPr id="19463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037"/>
            <a:ext cx="9144000" cy="5407925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576185" y="1016654"/>
            <a:ext cx="132588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dirty="0">
                <a:solidFill>
                  <a:srgbClr val="212121"/>
                </a:solidFill>
                <a:latin typeface="+mj-lt"/>
              </a:rPr>
              <a:t>O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+mj-lt"/>
              </a:rPr>
              <a:t>uter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+mj-lt"/>
              </a:rPr>
              <a:t>radius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22630" y="1016654"/>
            <a:ext cx="1554226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+mj-lt"/>
              </a:rPr>
              <a:t>Inn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+mj-lt"/>
              </a:rPr>
              <a:t>er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+mj-lt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+mj-lt"/>
              </a:rPr>
              <a:t>radius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018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 descr="NICA_header_bl-wh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2700"/>
            <a:ext cx="914400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2827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652" name="Picture 7" descr="NICA-Logo_4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6908800" y="6508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541C900-D4F3-488F-BA34-28EF597AFCEF}" type="slidenum">
              <a:rPr lang="en-US" altLang="ru-RU" sz="1200">
                <a:solidFill>
                  <a:srgbClr val="17375E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r>
              <a:rPr lang="en-US" altLang="ru-RU" sz="1200">
                <a:solidFill>
                  <a:srgbClr val="17375E"/>
                </a:solidFill>
              </a:rPr>
              <a:t>/1</a:t>
            </a:r>
          </a:p>
        </p:txBody>
      </p:sp>
      <p:sp>
        <p:nvSpPr>
          <p:cNvPr id="27654" name="Footer Placeholder 1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087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smtClean="0">
                <a:solidFill>
                  <a:srgbClr val="17375E"/>
                </a:solidFill>
              </a:rPr>
              <a:t>G. Kuznetsov</a:t>
            </a:r>
          </a:p>
        </p:txBody>
      </p:sp>
      <p:pic>
        <p:nvPicPr>
          <p:cNvPr id="27655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260" y="4710410"/>
            <a:ext cx="82023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8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charset="0"/>
              </a:rPr>
              <a:t>Спасибо за внимание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827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35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8575" y="177800"/>
            <a:ext cx="8031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90"/>
                </a:solidFill>
                <a:latin typeface="+mj-lt"/>
              </a:rPr>
              <a:t>Arrangement of </a:t>
            </a:r>
            <a:r>
              <a:rPr lang="en-US" sz="2400" b="1" dirty="0" smtClean="0">
                <a:solidFill>
                  <a:srgbClr val="000090"/>
                </a:solidFill>
                <a:latin typeface="+mj-lt"/>
              </a:rPr>
              <a:t>the magnetic </a:t>
            </a:r>
            <a:r>
              <a:rPr lang="en-US" sz="2400" b="1" dirty="0">
                <a:solidFill>
                  <a:srgbClr val="000090"/>
                </a:solidFill>
                <a:latin typeface="+mj-lt"/>
              </a:rPr>
              <a:t>modules in </a:t>
            </a:r>
            <a:r>
              <a:rPr lang="en-US" sz="2400" b="1" dirty="0" smtClean="0">
                <a:solidFill>
                  <a:srgbClr val="000090"/>
                </a:solidFill>
                <a:latin typeface="+mj-lt"/>
              </a:rPr>
              <a:t>the Collider NICA</a:t>
            </a:r>
            <a:endParaRPr lang="en-US" sz="2400" b="1" dirty="0">
              <a:solidFill>
                <a:srgbClr val="000090"/>
              </a:solidFill>
              <a:latin typeface="+mj-lt"/>
              <a:ea typeface="+mn-ea"/>
              <a:cs typeface="Georgia"/>
            </a:endParaRPr>
          </a:p>
        </p:txBody>
      </p:sp>
      <p:sp>
        <p:nvSpPr>
          <p:cNvPr id="18437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6908800" y="6508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C2179A-647C-4E44-8486-63C17BD27972}" type="slidenum">
              <a:rPr lang="en-US" altLang="ru-RU" sz="1200">
                <a:solidFill>
                  <a:srgbClr val="17375E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r>
              <a:rPr lang="en-US" altLang="ru-RU" sz="1200">
                <a:solidFill>
                  <a:srgbClr val="17375E"/>
                </a:solidFill>
              </a:rPr>
              <a:t>/1</a:t>
            </a:r>
          </a:p>
        </p:txBody>
      </p:sp>
      <p:sp>
        <p:nvSpPr>
          <p:cNvPr id="18438" name="Footer Placeholder 1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087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smtClean="0">
                <a:solidFill>
                  <a:srgbClr val="17375E"/>
                </a:solidFill>
              </a:rPr>
              <a:t>G. Kuznetsov</a:t>
            </a:r>
          </a:p>
        </p:txBody>
      </p:sp>
      <p:pic>
        <p:nvPicPr>
          <p:cNvPr id="18439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64" y="726944"/>
            <a:ext cx="7334371" cy="573575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095365"/>
              </p:ext>
            </p:extLst>
          </p:nvPr>
        </p:nvGraphicFramePr>
        <p:xfrm>
          <a:off x="622300" y="1945756"/>
          <a:ext cx="2733375" cy="9849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47708"/>
                <a:gridCol w="8540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16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71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In arches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In </a:t>
                      </a:r>
                      <a:r>
                        <a:rPr lang="en-US" sz="1400" dirty="0" err="1" smtClean="0">
                          <a:effectLst/>
                          <a:latin typeface="Times New Roman"/>
                          <a:ea typeface="Times New Roman"/>
                        </a:rPr>
                        <a:t>Stright</a:t>
                      </a: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 section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1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Dipole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80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 smtClean="0">
                          <a:effectLst/>
                        </a:rPr>
                        <a:t>--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71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Quadrupole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46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  <a:latin typeface="Times New Roman"/>
                          <a:ea typeface="Times New Roman"/>
                        </a:rPr>
                        <a:t>32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827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3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6762" y="379293"/>
            <a:ext cx="76104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90"/>
                </a:solidFill>
                <a:latin typeface="+mj-lt"/>
              </a:rPr>
              <a:t>Periodic FODO Cell.</a:t>
            </a:r>
            <a:endParaRPr lang="ru-RU" sz="28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5365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6908800" y="6508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67967AC-382A-4275-A608-9B5D9B5DBFEE}" type="slidenum">
              <a:rPr lang="en-US" altLang="ru-RU" sz="1200">
                <a:solidFill>
                  <a:srgbClr val="17375E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r>
              <a:rPr lang="en-US" altLang="ru-RU" sz="1200">
                <a:solidFill>
                  <a:srgbClr val="17375E"/>
                </a:solidFill>
              </a:rPr>
              <a:t>/1</a:t>
            </a:r>
          </a:p>
        </p:txBody>
      </p:sp>
      <p:sp>
        <p:nvSpPr>
          <p:cNvPr id="15366" name="Footer Placeholder 1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087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smtClean="0">
                <a:solidFill>
                  <a:srgbClr val="17375E"/>
                </a:solidFill>
              </a:rPr>
              <a:t>G. Kuznetsov</a:t>
            </a:r>
          </a:p>
        </p:txBody>
      </p:sp>
      <p:pic>
        <p:nvPicPr>
          <p:cNvPr id="1536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9" y="1837426"/>
            <a:ext cx="8269563" cy="3559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827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387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79463" y="193675"/>
            <a:ext cx="7610475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90"/>
                </a:solidFill>
                <a:latin typeface="+mj-lt"/>
              </a:rPr>
              <a:t>Power supply circuit of </a:t>
            </a:r>
            <a:r>
              <a:rPr lang="en-US" sz="2800" b="1" dirty="0" smtClean="0">
                <a:solidFill>
                  <a:srgbClr val="000090"/>
                </a:solidFill>
                <a:latin typeface="+mj-lt"/>
              </a:rPr>
              <a:t>the structural </a:t>
            </a:r>
            <a:r>
              <a:rPr lang="en-US" sz="2800" b="1" dirty="0">
                <a:solidFill>
                  <a:srgbClr val="000090"/>
                </a:solidFill>
                <a:latin typeface="+mj-lt"/>
              </a:rPr>
              <a:t>magnets of the Collider </a:t>
            </a:r>
            <a:r>
              <a:rPr lang="en-US" sz="2800" b="1" dirty="0" smtClean="0">
                <a:solidFill>
                  <a:srgbClr val="000090"/>
                </a:solidFill>
                <a:latin typeface="+mj-lt"/>
              </a:rPr>
              <a:t>NICA</a:t>
            </a:r>
            <a:endParaRPr lang="ru-RU" sz="2800" b="1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6389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6908800" y="6508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43303F6-646E-4A4F-AE40-A3F5F656A153}" type="slidenum">
              <a:rPr lang="en-US" altLang="ru-RU" sz="1200">
                <a:solidFill>
                  <a:srgbClr val="17375E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r>
              <a:rPr lang="en-US" altLang="ru-RU" sz="1200">
                <a:solidFill>
                  <a:srgbClr val="17375E"/>
                </a:solidFill>
              </a:rPr>
              <a:t>/1</a:t>
            </a:r>
          </a:p>
        </p:txBody>
      </p:sp>
      <p:sp>
        <p:nvSpPr>
          <p:cNvPr id="16390" name="Footer Placeholder 1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087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smtClean="0">
                <a:solidFill>
                  <a:srgbClr val="17375E"/>
                </a:solidFill>
              </a:rPr>
              <a:t>G. Kuznetsov</a:t>
            </a:r>
          </a:p>
        </p:txBody>
      </p:sp>
      <p:pic>
        <p:nvPicPr>
          <p:cNvPr id="16391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4" y="1632019"/>
            <a:ext cx="8339158" cy="393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827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35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82700" y="177800"/>
            <a:ext cx="68484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0090"/>
                </a:solidFill>
                <a:latin typeface="+mj-lt"/>
              </a:rPr>
              <a:t>Dipole </a:t>
            </a:r>
            <a:r>
              <a:rPr lang="en-US" sz="2400" b="1" dirty="0">
                <a:solidFill>
                  <a:srgbClr val="000090"/>
                </a:solidFill>
                <a:latin typeface="+mj-lt"/>
              </a:rPr>
              <a:t>Module Magnet</a:t>
            </a:r>
            <a:endParaRPr lang="en-US" sz="2400" b="1" dirty="0">
              <a:solidFill>
                <a:srgbClr val="000090"/>
              </a:solidFill>
              <a:latin typeface="+mj-lt"/>
              <a:ea typeface="+mn-ea"/>
              <a:cs typeface="Georgia"/>
            </a:endParaRPr>
          </a:p>
        </p:txBody>
      </p:sp>
      <p:sp>
        <p:nvSpPr>
          <p:cNvPr id="18437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6908800" y="6508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C2179A-647C-4E44-8486-63C17BD27972}" type="slidenum">
              <a:rPr lang="en-US" altLang="ru-RU" sz="1200">
                <a:solidFill>
                  <a:srgbClr val="17375E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r>
              <a:rPr lang="en-US" altLang="ru-RU" sz="1200">
                <a:solidFill>
                  <a:srgbClr val="17375E"/>
                </a:solidFill>
              </a:rPr>
              <a:t>/1</a:t>
            </a:r>
          </a:p>
        </p:txBody>
      </p:sp>
      <p:sp>
        <p:nvSpPr>
          <p:cNvPr id="18438" name="Footer Placeholder 1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087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smtClean="0">
                <a:solidFill>
                  <a:srgbClr val="17375E"/>
                </a:solidFill>
              </a:rPr>
              <a:t>G. Kuznetsov</a:t>
            </a:r>
          </a:p>
        </p:txBody>
      </p:sp>
      <p:pic>
        <p:nvPicPr>
          <p:cNvPr id="18439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811212"/>
            <a:ext cx="8305800" cy="518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524500" y="4284663"/>
          <a:ext cx="3429000" cy="222408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445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44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71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Number of magnets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80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1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Maximum magnetic </a:t>
                      </a:r>
                      <a:r>
                        <a:rPr lang="en-US" sz="1400" dirty="0" smtClean="0">
                          <a:effectLst/>
                        </a:rPr>
                        <a:t>field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1.8 T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71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Effective magnetic length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1.94  m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71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Beam pipe aperture (h/v)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120 mm/70 mm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71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Overall weight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1670 kg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71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Operating current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10.4 kA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71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Inductance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450</a:t>
                      </a:r>
                      <a:r>
                        <a:rPr lang="en-GB" sz="1400" dirty="0">
                          <a:effectLst/>
                        </a:rPr>
                        <a:t>µH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71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Total heat releases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≤13.0 W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712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effectLst/>
                        </a:rPr>
                        <a:t>SC cable length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effectLst/>
                        </a:rPr>
                        <a:t>122 </a:t>
                      </a:r>
                      <a:r>
                        <a:rPr lang="en-GB" sz="1400" kern="800" dirty="0" smtClean="0">
                          <a:effectLst/>
                        </a:rPr>
                        <a:t>m</a:t>
                      </a:r>
                      <a:r>
                        <a:rPr lang="ru-RU" sz="1400" kern="800" dirty="0" smtClean="0">
                          <a:effectLst/>
                        </a:rPr>
                        <a:t> +</a:t>
                      </a:r>
                      <a:r>
                        <a:rPr lang="ru-RU" sz="1400" kern="800" baseline="0" dirty="0" smtClean="0">
                          <a:effectLst/>
                        </a:rPr>
                        <a:t> 15</a:t>
                      </a:r>
                      <a:r>
                        <a:rPr lang="en-US" sz="1400" kern="800" baseline="0" dirty="0" smtClean="0">
                          <a:effectLst/>
                        </a:rPr>
                        <a:t>m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116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827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59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86968" y="63500"/>
            <a:ext cx="7352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90"/>
                </a:solidFill>
              </a:rPr>
              <a:t>Installation of the additional bus bars</a:t>
            </a:r>
            <a:endParaRPr lang="en-US" sz="2400" dirty="0">
              <a:solidFill>
                <a:srgbClr val="000090"/>
              </a:solidFill>
              <a:cs typeface="Georgia"/>
            </a:endParaRPr>
          </a:p>
        </p:txBody>
      </p:sp>
      <p:sp>
        <p:nvSpPr>
          <p:cNvPr id="19461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6908800" y="6508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E1CF14-9C8E-4311-9983-E7362C9596AD}" type="slidenum">
              <a:rPr lang="en-US" altLang="ru-RU" sz="1200">
                <a:solidFill>
                  <a:srgbClr val="17375E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r>
              <a:rPr lang="en-US" altLang="ru-RU" sz="1200">
                <a:solidFill>
                  <a:srgbClr val="17375E"/>
                </a:solidFill>
              </a:rPr>
              <a:t>/1</a:t>
            </a:r>
          </a:p>
        </p:txBody>
      </p:sp>
      <p:sp>
        <p:nvSpPr>
          <p:cNvPr id="19462" name="Footer Placeholder 1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087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smtClean="0">
                <a:solidFill>
                  <a:srgbClr val="17375E"/>
                </a:solidFill>
              </a:rPr>
              <a:t>G. Kuznetsov</a:t>
            </a:r>
          </a:p>
        </p:txBody>
      </p:sp>
      <p:pic>
        <p:nvPicPr>
          <p:cNvPr id="19463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01150"/>
            <a:ext cx="7924800" cy="5760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827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35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6908800" y="6508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C2179A-647C-4E44-8486-63C17BD27972}" type="slidenum">
              <a:rPr lang="en-US" altLang="ru-RU" sz="1200">
                <a:solidFill>
                  <a:srgbClr val="17375E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r>
              <a:rPr lang="en-US" altLang="ru-RU" sz="1200">
                <a:solidFill>
                  <a:srgbClr val="17375E"/>
                </a:solidFill>
              </a:rPr>
              <a:t>/1</a:t>
            </a:r>
          </a:p>
        </p:txBody>
      </p:sp>
      <p:sp>
        <p:nvSpPr>
          <p:cNvPr id="18438" name="Footer Placeholder 1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087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smtClean="0">
                <a:solidFill>
                  <a:srgbClr val="17375E"/>
                </a:solidFill>
              </a:rPr>
              <a:t>G. Kuznetsov</a:t>
            </a:r>
          </a:p>
        </p:txBody>
      </p:sp>
      <p:pic>
        <p:nvPicPr>
          <p:cNvPr id="18439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561828"/>
            <a:ext cx="7840213" cy="5576121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70230"/>
              </p:ext>
            </p:extLst>
          </p:nvPr>
        </p:nvGraphicFramePr>
        <p:xfrm>
          <a:off x="5752381" y="4425350"/>
          <a:ext cx="3175958" cy="21076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961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98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27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Number of </a:t>
                      </a:r>
                      <a:r>
                        <a:rPr lang="en-US" sz="1200" dirty="0" smtClean="0">
                          <a:effectLst/>
                        </a:rPr>
                        <a:t>magnets</a:t>
                      </a:r>
                      <a:r>
                        <a:rPr lang="ru-RU" sz="1200" dirty="0" smtClean="0">
                          <a:effectLst/>
                        </a:rPr>
                        <a:t> (</a:t>
                      </a:r>
                      <a:r>
                        <a:rPr lang="en-US" sz="1200" dirty="0" smtClean="0"/>
                        <a:t>in the arches</a:t>
                      </a:r>
                      <a:r>
                        <a:rPr lang="en-US" sz="1200" baseline="0" dirty="0" smtClean="0">
                          <a:effectLst/>
                        </a:rPr>
                        <a:t>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kern="800" dirty="0" smtClean="0">
                          <a:effectLst/>
                        </a:rPr>
                        <a:t>46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27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Maximum magnetic field </a:t>
                      </a:r>
                      <a:r>
                        <a:rPr lang="en-US" sz="1200" dirty="0" smtClean="0">
                          <a:effectLst/>
                        </a:rPr>
                        <a:t>gradient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800">
                          <a:effectLst/>
                        </a:rPr>
                        <a:t>23.1 T/m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48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Effective magnetic length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0.47 m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270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Pole radius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47.5 mm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15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Overall weight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ru-RU" sz="1200" kern="800" dirty="0" smtClean="0">
                          <a:effectLst/>
                        </a:rPr>
                        <a:t>5</a:t>
                      </a:r>
                      <a:r>
                        <a:rPr lang="en-GB" sz="1200" kern="800" dirty="0" smtClean="0">
                          <a:effectLst/>
                        </a:rPr>
                        <a:t>50 </a:t>
                      </a:r>
                      <a:r>
                        <a:rPr lang="en-GB" sz="1200" kern="800" dirty="0">
                          <a:effectLst/>
                        </a:rPr>
                        <a:t>kg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15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Operating current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10.4 kA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15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Number of turns in the coil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15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Inductance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94</a:t>
                      </a:r>
                      <a:r>
                        <a:rPr lang="en-GB" sz="1200" dirty="0">
                          <a:effectLst/>
                        </a:rPr>
                        <a:t>µH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715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Total heat releases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800" dirty="0">
                          <a:effectLst/>
                        </a:rPr>
                        <a:t>≤5.7 W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715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dirty="0">
                          <a:effectLst/>
                        </a:rPr>
                        <a:t>SC cable length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200" kern="800" dirty="0" smtClean="0">
                          <a:effectLst/>
                        </a:rPr>
                        <a:t>44m</a:t>
                      </a:r>
                      <a:r>
                        <a:rPr lang="ru-RU" sz="1200" kern="800" dirty="0" smtClean="0">
                          <a:effectLst/>
                        </a:rPr>
                        <a:t> + 12</a:t>
                      </a:r>
                      <a:r>
                        <a:rPr lang="en-US" sz="1200" kern="800" dirty="0" smtClean="0">
                          <a:effectLst/>
                        </a:rPr>
                        <a:t>m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8169" marR="48169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61381" y="100163"/>
            <a:ext cx="6506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90"/>
                </a:solidFill>
                <a:latin typeface="+mj-lt"/>
              </a:rPr>
              <a:t>Quadrupole Module Magnet</a:t>
            </a:r>
            <a:endParaRPr lang="en-US" sz="2400" dirty="0">
              <a:solidFill>
                <a:srgbClr val="000090"/>
              </a:solidFill>
              <a:latin typeface="+mj-lt"/>
              <a:ea typeface="+mn-e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7493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827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59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90650" y="160663"/>
            <a:ext cx="68484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0090"/>
                </a:solidFill>
                <a:latin typeface="+mj-lt"/>
              </a:rPr>
              <a:t>Assembly units</a:t>
            </a:r>
            <a:r>
              <a:rPr lang="ru-RU" sz="2400" b="1" dirty="0">
                <a:solidFill>
                  <a:srgbClr val="000090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000090"/>
                </a:solidFill>
                <a:latin typeface="+mj-lt"/>
              </a:rPr>
              <a:t>of the Quadrupole </a:t>
            </a:r>
            <a:r>
              <a:rPr lang="en-US" sz="2400" b="1" dirty="0" smtClean="0">
                <a:solidFill>
                  <a:srgbClr val="000090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000090"/>
                </a:solidFill>
                <a:latin typeface="+mj-lt"/>
              </a:rPr>
              <a:t>Magnet</a:t>
            </a:r>
            <a:endParaRPr lang="en-US" sz="2400" dirty="0">
              <a:solidFill>
                <a:srgbClr val="000090"/>
              </a:solidFill>
              <a:latin typeface="+mj-lt"/>
              <a:ea typeface="+mn-ea"/>
              <a:cs typeface="Georgia"/>
            </a:endParaRPr>
          </a:p>
        </p:txBody>
      </p:sp>
      <p:sp>
        <p:nvSpPr>
          <p:cNvPr id="19461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6908800" y="6508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E1CF14-9C8E-4311-9983-E7362C9596AD}" type="slidenum">
              <a:rPr lang="en-US" altLang="ru-RU" sz="1200">
                <a:solidFill>
                  <a:srgbClr val="17375E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r>
              <a:rPr lang="en-US" altLang="ru-RU" sz="1200">
                <a:solidFill>
                  <a:srgbClr val="17375E"/>
                </a:solidFill>
              </a:rPr>
              <a:t>/1</a:t>
            </a:r>
          </a:p>
        </p:txBody>
      </p:sp>
      <p:sp>
        <p:nvSpPr>
          <p:cNvPr id="19462" name="Footer Placeholder 1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087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smtClean="0">
                <a:solidFill>
                  <a:srgbClr val="17375E"/>
                </a:solidFill>
              </a:rPr>
              <a:t>G. Kuznetsov</a:t>
            </a:r>
          </a:p>
        </p:txBody>
      </p:sp>
      <p:pic>
        <p:nvPicPr>
          <p:cNvPr id="19463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8" y="1106818"/>
            <a:ext cx="7861300" cy="49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9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82700" y="6516929"/>
            <a:ext cx="7810500" cy="1588"/>
          </a:xfrm>
          <a:prstGeom prst="line">
            <a:avLst/>
          </a:prstGeom>
          <a:ln cap="flat"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59" name="Picture 7" descr="NICA-Logo_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73813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60120" y="160663"/>
            <a:ext cx="7279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0090"/>
                </a:solidFill>
                <a:latin typeface="+mj-lt"/>
              </a:rPr>
              <a:t>Installation </a:t>
            </a:r>
            <a:r>
              <a:rPr lang="en-US" sz="2400" b="1" dirty="0">
                <a:solidFill>
                  <a:srgbClr val="000090"/>
                </a:solidFill>
                <a:latin typeface="+mj-lt"/>
              </a:rPr>
              <a:t>of </a:t>
            </a:r>
            <a:r>
              <a:rPr lang="en-US" sz="2400" b="1" dirty="0" smtClean="0">
                <a:solidFill>
                  <a:srgbClr val="000090"/>
                </a:solidFill>
                <a:latin typeface="+mj-lt"/>
              </a:rPr>
              <a:t>the additional bus bars</a:t>
            </a:r>
            <a:endParaRPr lang="en-US" sz="2400" dirty="0">
              <a:solidFill>
                <a:srgbClr val="000090"/>
              </a:solidFill>
              <a:latin typeface="+mj-lt"/>
              <a:ea typeface="+mn-ea"/>
              <a:cs typeface="Georgia"/>
            </a:endParaRPr>
          </a:p>
        </p:txBody>
      </p:sp>
      <p:sp>
        <p:nvSpPr>
          <p:cNvPr id="19461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6908800" y="65087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0E1CF14-9C8E-4311-9983-E7362C9596AD}" type="slidenum">
              <a:rPr lang="en-US" altLang="ru-RU" sz="1200">
                <a:solidFill>
                  <a:srgbClr val="17375E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r>
              <a:rPr lang="en-US" altLang="ru-RU" sz="1200">
                <a:solidFill>
                  <a:srgbClr val="17375E"/>
                </a:solidFill>
              </a:rPr>
              <a:t>/1</a:t>
            </a:r>
          </a:p>
        </p:txBody>
      </p:sp>
      <p:sp>
        <p:nvSpPr>
          <p:cNvPr id="19462" name="Footer Placeholder 1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5087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eorgia" panose="02040502050405020303" pitchFamily="18" charset="0"/>
                <a:ea typeface="MS PGothic" panose="020B0600070205080204" pitchFamily="34" charset="-128"/>
                <a:cs typeface="Georgia" panose="02040502050405020303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ru-RU" sz="1200" smtClean="0">
                <a:solidFill>
                  <a:srgbClr val="17375E"/>
                </a:solidFill>
              </a:rPr>
              <a:t>G. Kuznetsov</a:t>
            </a:r>
          </a:p>
        </p:txBody>
      </p:sp>
      <p:pic>
        <p:nvPicPr>
          <p:cNvPr id="19463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62230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713957"/>
            <a:ext cx="7753350" cy="55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3384</TotalTime>
  <Words>296</Words>
  <Application>Microsoft Office PowerPoint</Application>
  <PresentationFormat>Экран (4:3)</PresentationFormat>
  <Paragraphs>106</Paragraphs>
  <Slides>14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macintosh</dc:creator>
  <cp:lastModifiedBy>ADmin</cp:lastModifiedBy>
  <cp:revision>95</cp:revision>
  <dcterms:created xsi:type="dcterms:W3CDTF">2011-02-16T08:12:40Z</dcterms:created>
  <dcterms:modified xsi:type="dcterms:W3CDTF">2018-09-07T10:06:14Z</dcterms:modified>
</cp:coreProperties>
</file>