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65"/>
  </p:notesMasterIdLst>
  <p:sldIdLst>
    <p:sldId id="267" r:id="rId6"/>
    <p:sldId id="334" r:id="rId7"/>
    <p:sldId id="335" r:id="rId8"/>
    <p:sldId id="336" r:id="rId9"/>
    <p:sldId id="337" r:id="rId10"/>
    <p:sldId id="338" r:id="rId11"/>
    <p:sldId id="339" r:id="rId12"/>
    <p:sldId id="327" r:id="rId13"/>
    <p:sldId id="329" r:id="rId14"/>
    <p:sldId id="331" r:id="rId15"/>
    <p:sldId id="285" r:id="rId16"/>
    <p:sldId id="286" r:id="rId17"/>
    <p:sldId id="280" r:id="rId18"/>
    <p:sldId id="283" r:id="rId19"/>
    <p:sldId id="287" r:id="rId20"/>
    <p:sldId id="288" r:id="rId21"/>
    <p:sldId id="293" r:id="rId22"/>
    <p:sldId id="290" r:id="rId23"/>
    <p:sldId id="292" r:id="rId24"/>
    <p:sldId id="291" r:id="rId25"/>
    <p:sldId id="295" r:id="rId26"/>
    <p:sldId id="297" r:id="rId27"/>
    <p:sldId id="326" r:id="rId28"/>
    <p:sldId id="289" r:id="rId29"/>
    <p:sldId id="298" r:id="rId30"/>
    <p:sldId id="300" r:id="rId31"/>
    <p:sldId id="328" r:id="rId32"/>
    <p:sldId id="301" r:id="rId33"/>
    <p:sldId id="302" r:id="rId34"/>
    <p:sldId id="303" r:id="rId35"/>
    <p:sldId id="304" r:id="rId36"/>
    <p:sldId id="305" r:id="rId37"/>
    <p:sldId id="332" r:id="rId38"/>
    <p:sldId id="306" r:id="rId39"/>
    <p:sldId id="307" r:id="rId40"/>
    <p:sldId id="308" r:id="rId41"/>
    <p:sldId id="330" r:id="rId42"/>
    <p:sldId id="258" r:id="rId43"/>
    <p:sldId id="315" r:id="rId44"/>
    <p:sldId id="310" r:id="rId45"/>
    <p:sldId id="311" r:id="rId46"/>
    <p:sldId id="322" r:id="rId47"/>
    <p:sldId id="312" r:id="rId48"/>
    <p:sldId id="316" r:id="rId49"/>
    <p:sldId id="313" r:id="rId50"/>
    <p:sldId id="317" r:id="rId51"/>
    <p:sldId id="319" r:id="rId52"/>
    <p:sldId id="320" r:id="rId53"/>
    <p:sldId id="257" r:id="rId54"/>
    <p:sldId id="262" r:id="rId55"/>
    <p:sldId id="340" r:id="rId56"/>
    <p:sldId id="344" r:id="rId57"/>
    <p:sldId id="341" r:id="rId58"/>
    <p:sldId id="321" r:id="rId59"/>
    <p:sldId id="343" r:id="rId60"/>
    <p:sldId id="342" r:id="rId61"/>
    <p:sldId id="278" r:id="rId62"/>
    <p:sldId id="296" r:id="rId63"/>
    <p:sldId id="314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D60093"/>
    <a:srgbClr val="00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0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51FC1-C708-4600-B834-DEF1FA66DB6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6A27-A7C4-4CCE-AE76-85EB34250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68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95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43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776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CEA0E-A8D3-40AF-AC97-8857E8FE2F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57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9485A-F18F-4F25-97FD-020AA7D81CF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17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12470-645A-4434-96C5-941CA2106D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28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E3353-813B-4BEB-982F-E029BB72D4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86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E8148-2708-4A7E-9625-F15E5BDB8CF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4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2EEE5-6E89-484C-BF63-00F0559100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D006B-FB9D-4342-9416-BFF50753891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79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C981A-534C-4D47-A81E-3C5CAF198A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3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421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62922-3A0E-4E44-A5E1-89312DD64A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07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B8737-C828-4BD2-B179-34F21EF2E61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28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B8633-2C49-4BE7-BEBC-F7BF31758D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79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3320E-4749-48A3-A965-3C19933D14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34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6D87-C18A-4C22-8B02-DB7944CA4E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85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F9AAA-3100-43A9-BAB9-9D709885AA4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10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232AC-BA13-426D-861F-B9E52F0F95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11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141B7-D4C5-4284-9B01-BC60A2369B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93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09525-387A-41EB-9BDC-6577E3F65C8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236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74D9-32F0-4BB0-B3DA-06EEF81731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6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21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F8E92-149E-4159-A9BC-EE02D20A585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50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EB110-F036-4390-9CF5-834F2BE57D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23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94F76-78F6-460D-A27F-DF7B3D86AA0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89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56164-B346-49BF-ABDA-6A55B6FC1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82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D984B-4122-46E3-9C72-1CCD550F6C9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98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F5D03-F212-4614-805B-2A20930D7B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9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8D98F-DC4B-402F-B2CA-19FE42558BE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72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A5395-1F4C-4B02-B221-8258C6902B6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06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AC34B-4929-41D2-B4A7-22AB0A11398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80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CCFF6-122A-444C-80BD-4940C7C472D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3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195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AE804-AC05-43BB-BBA2-659DA17C8FB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59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6CFD3-7072-4D9E-BBFD-83F49B2BA41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78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BB276-FAFF-407C-842E-F3E507A58DF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98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B5F05-26BC-4F7D-8F19-C7094577B57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21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9FF1C-E316-4E6E-85AF-3108BFAF86E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88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11D13-83D7-45DB-8FA9-28BA79EFEF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36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4CBAB-5E83-47F9-8AA5-CF50EC06C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42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AA536-EC28-4EF4-A118-586A93F559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38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1779C-57EE-44F8-940D-ED5FFF84B8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32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24D4F-233B-4019-80AE-0015A439F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5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422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155D3-80B9-4EDD-9D9D-989B55AFA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718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D478C-F1A7-41D0-B18F-0EDF29854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29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5EDE2-2733-460B-AFF5-10F6B861F4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80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2D9BD-105B-487D-9305-A432EA6B07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95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24B8E-EFB2-4554-8453-914BD302E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71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7D264-A374-4741-A0B9-EBE9D09FA0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6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99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4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9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32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4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B281B6-F640-4BCD-89EA-19A985B207A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5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B57B03-BFAA-4390-A05D-B049BF629A7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8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756DB-5D37-4EFE-967B-4AA74C70B861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7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9D2584-9FAB-479D-A7C7-9E7199E2EAD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4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6113" y="2881887"/>
            <a:ext cx="7772400" cy="1470025"/>
          </a:xfrm>
        </p:spPr>
        <p:txBody>
          <a:bodyPr/>
          <a:lstStyle/>
          <a:p>
            <a:pPr eaLnBrk="1" hangingPunct="1"/>
            <a:br>
              <a:rPr lang="en-US" altLang="ru-RU" sz="2400" dirty="0">
                <a:solidFill>
                  <a:srgbClr val="0000FF"/>
                </a:solidFill>
              </a:rPr>
            </a:br>
            <a:r>
              <a:rPr lang="en-US" sz="2400" dirty="0">
                <a:solidFill>
                  <a:srgbClr val="0000FF"/>
                </a:solidFill>
              </a:rPr>
              <a:t>Manufacture, pre-assembly and testing of MPD magnet yoke on VHM</a:t>
            </a:r>
            <a:br>
              <a:rPr lang="en-US" altLang="ru-RU" sz="2400" dirty="0">
                <a:solidFill>
                  <a:srgbClr val="0000FF"/>
                </a:solidFill>
              </a:rPr>
            </a:br>
            <a:r>
              <a:rPr lang="en-US" altLang="ru-RU" sz="1800" dirty="0" err="1">
                <a:solidFill>
                  <a:srgbClr val="0000FF"/>
                </a:solidFill>
              </a:rPr>
              <a:t>Vitkovice</a:t>
            </a:r>
            <a:r>
              <a:rPr lang="en-US" altLang="ru-RU" sz="1800" dirty="0">
                <a:solidFill>
                  <a:srgbClr val="0000FF"/>
                </a:solidFill>
              </a:rPr>
              <a:t>, Czech Republic</a:t>
            </a:r>
            <a:br>
              <a:rPr lang="en-US" altLang="ru-RU" sz="1800" dirty="0">
                <a:solidFill>
                  <a:srgbClr val="0000FF"/>
                </a:solidFill>
              </a:rPr>
            </a:br>
            <a:br>
              <a:rPr lang="en-US" altLang="ru-RU" sz="1800" dirty="0">
                <a:solidFill>
                  <a:srgbClr val="0000FF"/>
                </a:solidFill>
              </a:rPr>
            </a:br>
            <a:r>
              <a:rPr lang="en-US" altLang="ru-RU" sz="1800" dirty="0">
                <a:solidFill>
                  <a:srgbClr val="0000FF"/>
                </a:solidFill>
              </a:rPr>
              <a:t>2016 - 2018 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040791"/>
            <a:ext cx="6400800" cy="576263"/>
          </a:xfrm>
        </p:spPr>
        <p:txBody>
          <a:bodyPr/>
          <a:lstStyle/>
          <a:p>
            <a:pPr eaLnBrk="1" hangingPunct="1"/>
            <a:r>
              <a:rPr lang="ru-RU" altLang="ru-RU" sz="1600" u="sng" dirty="0" err="1">
                <a:solidFill>
                  <a:srgbClr val="9900FF"/>
                </a:solidFill>
              </a:rPr>
              <a:t>N.Topilin</a:t>
            </a:r>
            <a:r>
              <a:rPr lang="en-US" altLang="ru-RU" sz="1600" dirty="0">
                <a:solidFill>
                  <a:srgbClr val="9900FF"/>
                </a:solidFill>
              </a:rPr>
              <a:t>, </a:t>
            </a:r>
            <a:r>
              <a:rPr lang="en-US" altLang="ru-RU" sz="1600" dirty="0" err="1">
                <a:solidFill>
                  <a:srgbClr val="9900FF"/>
                </a:solidFill>
              </a:rPr>
              <a:t>E.Belyaeva</a:t>
            </a:r>
            <a:r>
              <a:rPr lang="en-US" altLang="ru-RU" sz="1600" dirty="0">
                <a:solidFill>
                  <a:srgbClr val="9900FF"/>
                </a:solidFill>
              </a:rPr>
              <a:t>, </a:t>
            </a:r>
            <a:r>
              <a:rPr lang="en-US" altLang="ru-RU" sz="1600" dirty="0" err="1">
                <a:solidFill>
                  <a:srgbClr val="9900FF"/>
                </a:solidFill>
              </a:rPr>
              <a:t>E.Gerasimov</a:t>
            </a:r>
            <a:r>
              <a:rPr lang="en-US" altLang="ru-RU" sz="1600" dirty="0">
                <a:solidFill>
                  <a:srgbClr val="9900FF"/>
                </a:solidFill>
              </a:rPr>
              <a:t> </a:t>
            </a:r>
            <a:endParaRPr lang="ru-RU" altLang="ru-RU" sz="1600" dirty="0">
              <a:solidFill>
                <a:srgbClr val="9900FF"/>
              </a:solidFill>
            </a:endParaRPr>
          </a:p>
        </p:txBody>
      </p:sp>
      <p:pic>
        <p:nvPicPr>
          <p:cNvPr id="2052" name="Picture 4" descr="20160218_14202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88" y="260350"/>
            <a:ext cx="100965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watermar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260350"/>
            <a:ext cx="28813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20160218_14202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008063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Рисунок 6" descr="60anniv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404813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Рисунок 9" descr="NICA Logo_4c_HG weiss.t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333375"/>
            <a:ext cx="17287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5750" y="5718447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6600"/>
                </a:solidFill>
              </a:rPr>
              <a:t>Международное совещание </a:t>
            </a:r>
            <a:endParaRPr lang="en-US" altLang="ru-RU" sz="1600" dirty="0">
              <a:solidFill>
                <a:srgbClr val="006600"/>
              </a:solidFill>
            </a:endParaRPr>
          </a:p>
          <a:p>
            <a:pPr algn="ctr"/>
            <a:r>
              <a:rPr lang="ru-RU" altLang="ru-RU" sz="1600" dirty="0">
                <a:solidFill>
                  <a:srgbClr val="006600"/>
                </a:solidFill>
              </a:rPr>
              <a:t>«Ускорительный комплекс NICA: проблемы и решения — 201</a:t>
            </a:r>
            <a:r>
              <a:rPr lang="en-US" altLang="ru-RU" sz="1600" dirty="0">
                <a:solidFill>
                  <a:srgbClr val="006600"/>
                </a:solidFill>
              </a:rPr>
              <a:t>8</a:t>
            </a:r>
            <a:r>
              <a:rPr lang="ru-RU" altLang="ru-RU" sz="1600" dirty="0">
                <a:solidFill>
                  <a:srgbClr val="006600"/>
                </a:solidFill>
              </a:rPr>
              <a:t>», </a:t>
            </a:r>
            <a:endParaRPr lang="en-US" altLang="ru-RU" sz="1600" dirty="0">
              <a:solidFill>
                <a:srgbClr val="006600"/>
              </a:solidFill>
            </a:endParaRPr>
          </a:p>
          <a:p>
            <a:pPr algn="ctr"/>
            <a:r>
              <a:rPr lang="en-US" altLang="ru-RU" sz="1600" dirty="0">
                <a:solidFill>
                  <a:srgbClr val="006600"/>
                </a:solidFill>
              </a:rPr>
              <a:t>08 </a:t>
            </a:r>
            <a:r>
              <a:rPr lang="ru-RU" altLang="ru-RU" sz="1600" dirty="0">
                <a:solidFill>
                  <a:srgbClr val="006600"/>
                </a:solidFill>
              </a:rPr>
              <a:t>-</a:t>
            </a:r>
            <a:r>
              <a:rPr lang="en-US" altLang="ru-RU" sz="1600" dirty="0">
                <a:solidFill>
                  <a:srgbClr val="006600"/>
                </a:solidFill>
              </a:rPr>
              <a:t> </a:t>
            </a:r>
            <a:r>
              <a:rPr lang="ru-RU" altLang="ru-RU" sz="1600" dirty="0">
                <a:solidFill>
                  <a:srgbClr val="006600"/>
                </a:solidFill>
              </a:rPr>
              <a:t>1</a:t>
            </a:r>
            <a:r>
              <a:rPr lang="en-US" altLang="ru-RU" sz="1600" dirty="0">
                <a:solidFill>
                  <a:srgbClr val="006600"/>
                </a:solidFill>
              </a:rPr>
              <a:t>5</a:t>
            </a:r>
            <a:r>
              <a:rPr lang="ru-RU" altLang="ru-RU" sz="1600" dirty="0">
                <a:solidFill>
                  <a:srgbClr val="006600"/>
                </a:solidFill>
              </a:rPr>
              <a:t> сентября 201</a:t>
            </a:r>
            <a:r>
              <a:rPr lang="en-US" altLang="ru-RU" sz="1600" dirty="0">
                <a:solidFill>
                  <a:srgbClr val="006600"/>
                </a:solidFill>
              </a:rPr>
              <a:t>8</a:t>
            </a:r>
            <a:r>
              <a:rPr lang="ru-RU" altLang="ru-RU" sz="1600" dirty="0">
                <a:solidFill>
                  <a:srgbClr val="006600"/>
                </a:solidFill>
              </a:rPr>
              <a:t> г., г. </a:t>
            </a:r>
            <a:r>
              <a:rPr lang="ru-RU" altLang="ru-RU" sz="1600" dirty="0" err="1">
                <a:solidFill>
                  <a:srgbClr val="006600"/>
                </a:solidFill>
              </a:rPr>
              <a:t>Созополь</a:t>
            </a:r>
            <a:r>
              <a:rPr lang="ru-RU" altLang="ru-RU" sz="1600" dirty="0">
                <a:solidFill>
                  <a:srgbClr val="006600"/>
                </a:solidFill>
              </a:rPr>
              <a:t>, Болгария</a:t>
            </a:r>
          </a:p>
        </p:txBody>
      </p:sp>
    </p:spTree>
    <p:extLst>
      <p:ext uri="{BB962C8B-B14F-4D97-AF65-F5344CB8AC3E}">
        <p14:creationId xmlns:p14="http://schemas.microsoft.com/office/powerpoint/2010/main" val="1915283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1390" y="260648"/>
            <a:ext cx="3573058" cy="158417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Measurement Protocol 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(page 1</a:t>
            </a:r>
            <a:r>
              <a:rPr lang="ru-RU" sz="2800" dirty="0">
                <a:solidFill>
                  <a:srgbClr val="0000FF"/>
                </a:solidFill>
              </a:rPr>
              <a:t>/5</a:t>
            </a:r>
            <a:r>
              <a:rPr lang="en-US" sz="2800" dirty="0">
                <a:solidFill>
                  <a:srgbClr val="0000FF"/>
                </a:solidFill>
              </a:rPr>
              <a:t>) of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Stand #1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6165304"/>
            <a:ext cx="154360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146" name="Picture 2" descr="C:\Users\admin\AppData\Local\Temp\Rar$DI00.254\Page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3" t="5276" r="7374" b="9456"/>
          <a:stretch/>
        </p:blipFill>
        <p:spPr bwMode="auto">
          <a:xfrm>
            <a:off x="34084" y="64955"/>
            <a:ext cx="4825948" cy="67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5991" y="3498892"/>
            <a:ext cx="3991990" cy="120032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Main deviations are </a:t>
            </a:r>
          </a:p>
          <a:p>
            <a:pPr algn="ctr"/>
            <a:r>
              <a:rPr lang="en-US" sz="3600" dirty="0"/>
              <a:t>“zero” !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148064" y="2480098"/>
            <a:ext cx="361438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Drawing tolerances are </a:t>
            </a:r>
            <a:r>
              <a:rPr lang="ru-RU" b="1" dirty="0"/>
              <a:t>+/</a:t>
            </a:r>
            <a:r>
              <a:rPr lang="en-US" b="1" dirty="0"/>
              <a:t>- 0.05 mm</a:t>
            </a:r>
          </a:p>
          <a:p>
            <a:r>
              <a:rPr lang="en-US" b="1" dirty="0"/>
              <a:t>on the R=3655 mm and others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2924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DF446-B426-42A1-9E50-7E771582C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#1 installation (5 June 2018)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F1275-A950-4865-9A96-F7988EAD5D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08720"/>
            <a:ext cx="8229600" cy="5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81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FDDB3-2625-4C41-9CD5-B8E6A08E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#1 installation (5 June 2018)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18F3EB-9883-4B48-9D6D-DC3425154B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417638"/>
            <a:ext cx="4917932" cy="32878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C11361-F31D-425D-9530-30677AA98B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140158"/>
            <a:ext cx="5004047" cy="3345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0192" y="1804174"/>
            <a:ext cx="229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60093"/>
                </a:solidFill>
              </a:rPr>
              <a:t>Position pins Ø 50 mm</a:t>
            </a:r>
            <a:endParaRPr lang="ru-RU" dirty="0">
              <a:solidFill>
                <a:srgbClr val="D60093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854502" y="2173506"/>
            <a:ext cx="3445690" cy="96665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300192" y="2173506"/>
            <a:ext cx="341783" cy="263935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004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5DBD6-A163-410E-9FED-955C8AF4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51" y="44624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#1 installation (5 June 2018)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3A72E6-FEEE-4E72-8864-AE0DADCA81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88" y="692696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18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40B78-9589-4405-A0FE-46B06A410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#2 installation (5 June 2018)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161760-BB25-4AB9-91BF-0E1E300DCB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908720"/>
            <a:ext cx="7668344" cy="5751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484783"/>
            <a:ext cx="2576988" cy="120032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Manipulator from</a:t>
            </a:r>
          </a:p>
          <a:p>
            <a:r>
              <a:rPr lang="en-US" dirty="0"/>
              <a:t>Tile Calorimeter </a:t>
            </a:r>
          </a:p>
          <a:p>
            <a:r>
              <a:rPr lang="en-US" dirty="0"/>
              <a:t>(ATLAS, CERN)</a:t>
            </a:r>
          </a:p>
          <a:p>
            <a:r>
              <a:rPr lang="en-US" dirty="0"/>
              <a:t>It was used in 2002-2006 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250467" y="2204864"/>
            <a:ext cx="2033501" cy="3600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DSCF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908720"/>
            <a:ext cx="1585953" cy="415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6814" y="3140968"/>
            <a:ext cx="249331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Second life in 2018-2019</a:t>
            </a:r>
          </a:p>
          <a:p>
            <a:r>
              <a:rPr lang="en-US" dirty="0"/>
              <a:t>(NICA-MPD, VHM-JINR)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084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C2F2F-08AA-41AB-BBC3-68BCDC6E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#2 installation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91D01A-AD6D-42BC-94E1-010B9BB8D2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68" y="952585"/>
            <a:ext cx="8460432" cy="5656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2079997"/>
            <a:ext cx="2230034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Surface control tool</a:t>
            </a:r>
            <a:endParaRPr lang="ru-RU" sz="20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347864" y="2480107"/>
            <a:ext cx="792088" cy="1668973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880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DD3F1-3457-4028-A0CC-5DFFAF9A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2 plates in place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6C5309-C729-4B9A-90FE-108CA6354B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12" y="1272122"/>
            <a:ext cx="7956376" cy="531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15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94FA6-0BA7-4EDA-8231-139B4A30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Shims calculation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256276-05C5-4EDE-9E81-1409D4615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052736"/>
            <a:ext cx="8388424" cy="4896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7983" y="1052736"/>
            <a:ext cx="199285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S=1.73 + (</a:t>
            </a:r>
            <a:r>
              <a:rPr lang="el-GR" dirty="0"/>
              <a:t>Δ</a:t>
            </a:r>
            <a:r>
              <a:rPr lang="en-US" dirty="0"/>
              <a:t>1+</a:t>
            </a:r>
            <a:r>
              <a:rPr lang="el-GR" dirty="0"/>
              <a:t>Δ</a:t>
            </a:r>
            <a:r>
              <a:rPr lang="en-US" dirty="0"/>
              <a:t>2)</a:t>
            </a:r>
            <a:r>
              <a:rPr lang="ru-RU" dirty="0"/>
              <a:t>/2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3248" y="2063726"/>
            <a:ext cx="19223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S=1.8 mm as usual</a:t>
            </a:r>
            <a:endParaRPr lang="ru-RU" dirty="0"/>
          </a:p>
        </p:txBody>
      </p:sp>
      <p:pic>
        <p:nvPicPr>
          <p:cNvPr id="3074" name="Picture 2" descr="Пли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6329" y="642631"/>
            <a:ext cx="2188056" cy="179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Плита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625" y="2577876"/>
            <a:ext cx="6237288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1537844"/>
            <a:ext cx="2816861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1, </a:t>
            </a:r>
            <a:r>
              <a:rPr lang="el-GR" dirty="0"/>
              <a:t>Δ</a:t>
            </a:r>
            <a:r>
              <a:rPr lang="en-US" dirty="0"/>
              <a:t>2 – plate passport data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09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2F672-0E56-46BC-B85B-8C54F3AA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Shims preparing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8061FF-D39E-4E38-9E03-7D7E58981B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52736"/>
            <a:ext cx="8229600" cy="5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75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F151D-1B10-4898-9624-DCF97654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Plates preparing for assembly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5EF42B-D945-4599-802A-EA424A45D1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23" y="1081550"/>
            <a:ext cx="8229600" cy="5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96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229600" cy="649287"/>
          </a:xfrm>
        </p:spPr>
        <p:txBody>
          <a:bodyPr/>
          <a:lstStyle/>
          <a:p>
            <a:pPr eaLnBrk="1" hangingPunct="1"/>
            <a:r>
              <a:rPr lang="en-US" altLang="ru-RU" sz="3200">
                <a:solidFill>
                  <a:srgbClr val="CC0000"/>
                </a:solidFill>
              </a:rPr>
              <a:t>MPD Yoke </a:t>
            </a:r>
            <a:r>
              <a:rPr lang="en-US" altLang="ru-RU" sz="2400">
                <a:solidFill>
                  <a:srgbClr val="006600"/>
                </a:solidFill>
              </a:rPr>
              <a:t>(L=8970 mm, </a:t>
            </a:r>
            <a:r>
              <a:rPr lang="en-US" altLang="ru-RU" sz="2400">
                <a:solidFill>
                  <a:srgbClr val="006600"/>
                </a:solidFill>
                <a:cs typeface="Arial" pitchFamily="34" charset="0"/>
              </a:rPr>
              <a:t>Ø6625 mm)</a:t>
            </a:r>
          </a:p>
        </p:txBody>
      </p:sp>
      <p:pic>
        <p:nvPicPr>
          <p:cNvPr id="3075" name="Рисунок 3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981075"/>
            <a:ext cx="56372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516688" y="981075"/>
            <a:ext cx="224155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0000FF"/>
                </a:solidFill>
              </a:rPr>
              <a:t>28 plates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000000"/>
                </a:solidFill>
              </a:rPr>
              <a:t>16 t each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0000FF"/>
                </a:solidFill>
              </a:rPr>
              <a:t>2 support rings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000000"/>
                </a:solidFill>
              </a:rPr>
              <a:t>42.5 t each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0000FF"/>
                </a:solidFill>
              </a:rPr>
              <a:t>2 poles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000000"/>
                </a:solidFill>
              </a:rPr>
              <a:t>44 t each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000000"/>
                </a:solidFill>
              </a:rPr>
              <a:t> Total: 621 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CC3300"/>
                </a:solidFill>
              </a:rPr>
              <a:t>Material: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CC3300"/>
                </a:solidFill>
              </a:rPr>
              <a:t>Steel 10 (AISI 1010)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CC3300"/>
                </a:solidFill>
              </a:rPr>
              <a:t>forging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CC3300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84213" y="5824538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000000"/>
                </a:solidFill>
              </a:rPr>
              <a:t>Lodgement (Yoke support) – 70 tons, ordinary steel St.3 (Fe 360)</a:t>
            </a: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05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DAD21-914A-4404-8FF5-AF7B974C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Plates preparing for assembly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161717-52B9-4465-9318-4FE11218A7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1" y="1249404"/>
            <a:ext cx="7956376" cy="531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47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11FED-D457-4100-BE7B-C5D62273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073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#5 installation (7 June 2018)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1F584B-1904-485C-A318-11A0B55AFD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75370"/>
            <a:ext cx="8388424" cy="56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55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8CF0C-35B6-43B0-A5EB-02F70624C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Top points flatness measurement of 7 plates 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8EB78E-6BE6-4141-BFFC-D76101C711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196752"/>
            <a:ext cx="8229600" cy="5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84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9462" y="260648"/>
            <a:ext cx="3322712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7 plates in assembly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\AppData\Local\Temp\Rar$DI06.324\Pag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" y="22578"/>
            <a:ext cx="4851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19795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915" y="219918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0.5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7"/>
          <p:cNvCxnSpPr>
            <a:stCxn id="4" idx="3"/>
          </p:cNvCxnSpPr>
          <p:nvPr/>
        </p:nvCxnSpPr>
        <p:spPr>
          <a:xfrm>
            <a:off x="3001478" y="2096852"/>
            <a:ext cx="1080120" cy="1188132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475089" y="2164214"/>
            <a:ext cx="526389" cy="2056874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3"/>
          </p:cNvCxnSpPr>
          <p:nvPr/>
        </p:nvCxnSpPr>
        <p:spPr>
          <a:xfrm flipH="1">
            <a:off x="2475092" y="2096852"/>
            <a:ext cx="526386" cy="621360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61090" y="2568515"/>
            <a:ext cx="171660" cy="1008112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K:\ВИТКОВИЦЕ_2018_Июнь\8_June_VHM_control_ass_part_4\L1070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0352" y="3192651"/>
            <a:ext cx="4447508" cy="297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55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80518-44E6-4F92-A1F5-E369F6B1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Assembly step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9C887E-DA15-49E3-921D-1140EC22D8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80728"/>
            <a:ext cx="8399524" cy="561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39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26FA0-EFE8-42D4-8EF9-C166B8A8D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#13 installation (9 June 2018)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3D8C4C-8153-4C17-A4D0-616F5DE488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03239"/>
            <a:ext cx="8388424" cy="56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45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D287C-8A34-4B32-98B2-A8376D9C3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13 plates in place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6C134C-AF36-4A80-8C67-8D1C54E6B3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24744"/>
            <a:ext cx="8388424" cy="56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45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1430" y="332656"/>
            <a:ext cx="3573058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13 plates in assembly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0</a:t>
            </a:r>
            <a:r>
              <a:rPr lang="en-US" dirty="0">
                <a:solidFill>
                  <a:srgbClr val="0000FF"/>
                </a:solidFill>
              </a:rPr>
              <a:t>0</a:t>
            </a:r>
            <a:endParaRPr lang="ru-RU" dirty="0">
              <a:solidFill>
                <a:srgbClr val="0000FF"/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C:\Users\admin\AppData\Local\Temp\Rar$DI00.710\Pag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95" y="1334"/>
            <a:ext cx="4851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241217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0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0878" y="1412776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+0.3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82740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-0.2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4941168"/>
            <a:ext cx="910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+0.2</a:t>
            </a:r>
            <a:endParaRPr lang="ru-RU" sz="3200" dirty="0">
              <a:solidFill>
                <a:srgbClr val="0000FF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2314475" y="3645024"/>
            <a:ext cx="1105397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906508" y="2335813"/>
            <a:ext cx="105427" cy="3687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771800" y="1935996"/>
            <a:ext cx="360040" cy="1248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5" idx="1"/>
          </p:cNvCxnSpPr>
          <p:nvPr/>
        </p:nvCxnSpPr>
        <p:spPr>
          <a:xfrm flipH="1">
            <a:off x="5004048" y="2704565"/>
            <a:ext cx="504056" cy="2203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560" y="4077072"/>
            <a:ext cx="3907632" cy="260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716016" y="1827402"/>
            <a:ext cx="2214068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L=5888 (+1 mm)</a:t>
            </a:r>
            <a:endParaRPr lang="ru-RU" sz="2400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4211960" y="2335813"/>
            <a:ext cx="648072" cy="7331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1628458" y="2312440"/>
            <a:ext cx="2880320" cy="467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443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B54B8-4409-446B-A22D-5FC517F9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Scaffolding erection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B121D1-1225-4415-BBE2-C64A5FA934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04" y="980728"/>
            <a:ext cx="7812360" cy="52228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EFFAAF-4DF3-4ED8-8483-B1553B61A7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"/>
          <a:stretch/>
        </p:blipFill>
        <p:spPr>
          <a:xfrm>
            <a:off x="6732240" y="4365104"/>
            <a:ext cx="1716765" cy="2126526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7EB4DDD-422D-4887-8E9A-A95CDDCA363D}"/>
              </a:ext>
            </a:extLst>
          </p:cNvPr>
          <p:cNvCxnSpPr/>
          <p:nvPr/>
        </p:nvCxnSpPr>
        <p:spPr>
          <a:xfrm flipH="1" flipV="1">
            <a:off x="2915816" y="4797152"/>
            <a:ext cx="4752528" cy="792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923928" y="5949280"/>
            <a:ext cx="257096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Complementary supports</a:t>
            </a:r>
          </a:p>
          <a:p>
            <a:r>
              <a:rPr lang="en-US" dirty="0"/>
              <a:t>from both sides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6413969" y="5589240"/>
            <a:ext cx="1176653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018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6E62A-B964-40CB-8AE2-F89C9394F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22" y="116632"/>
            <a:ext cx="8229600" cy="71095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Support ring manipulation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7A95A5-E8C7-4BE0-B4C1-B6C09084CD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0" y="908720"/>
            <a:ext cx="4200668" cy="2808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59B564-C957-4A7E-893B-6052C651FE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2" y="908720"/>
            <a:ext cx="4200667" cy="28083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9CF710-1F5F-4B8B-B512-D115FD5B32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0" y="3740188"/>
            <a:ext cx="4273741" cy="28571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F9FBE0-A342-4BA6-A5E1-DADAB8CD64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51279" y="3477711"/>
            <a:ext cx="3769831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6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65F40-51EC-4ACE-8705-4CBB72DA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68" y="2703195"/>
            <a:ext cx="3503646" cy="504056"/>
          </a:xfrm>
        </p:spPr>
        <p:txBody>
          <a:bodyPr/>
          <a:lstStyle/>
          <a:p>
            <a:r>
              <a:rPr lang="en-US" sz="1600" dirty="0">
                <a:solidFill>
                  <a:srgbClr val="0000FF"/>
                </a:solidFill>
              </a:rPr>
              <a:t>Support rings: </a:t>
            </a:r>
            <a:r>
              <a:rPr lang="en-US" sz="1600" dirty="0">
                <a:solidFill>
                  <a:srgbClr val="660033"/>
                </a:solidFill>
              </a:rPr>
              <a:t>need to have holes </a:t>
            </a:r>
            <a:br>
              <a:rPr lang="en-US" sz="1600" dirty="0">
                <a:solidFill>
                  <a:srgbClr val="660033"/>
                </a:solidFill>
              </a:rPr>
            </a:br>
            <a:r>
              <a:rPr lang="en-US" sz="1600" dirty="0">
                <a:solidFill>
                  <a:srgbClr val="660033"/>
                </a:solidFill>
              </a:rPr>
              <a:t>machining, sandblasting, painting</a:t>
            </a:r>
            <a:endParaRPr lang="ru-RU" sz="1600" dirty="0">
              <a:solidFill>
                <a:srgbClr val="660033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C2BF83-29EC-4BD8-8D2B-8B401D669C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663" y="620688"/>
            <a:ext cx="3765176" cy="20162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63" y="3244334"/>
            <a:ext cx="3640157" cy="243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1758684" y="1988840"/>
            <a:ext cx="440567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75856" y="172533"/>
            <a:ext cx="367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Yoke production status, March - 2018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764705"/>
            <a:ext cx="3024336" cy="20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25828" y="2875002"/>
            <a:ext cx="3316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Yoke plates: 25 from 28 are ready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5709216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Pole machining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5827" y="3244334"/>
            <a:ext cx="3242517" cy="243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723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985F9-06E1-40C8-936F-34F5A8660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Support ring #1 installation (12 June 2018)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502994-62CC-4628-9C77-FDCA9E62EC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87" y="908720"/>
            <a:ext cx="8660777" cy="57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37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6112C-9554-4758-ADFE-F5339325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Support ring #1 on side W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EF5F74-032D-4571-B74E-C03B87A09D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0861"/>
            <a:ext cx="8229600" cy="5501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988840"/>
            <a:ext cx="1329210" cy="369332"/>
          </a:xfrm>
          <a:prstGeom prst="rect">
            <a:avLst/>
          </a:prstGeom>
          <a:solidFill>
            <a:srgbClr val="92D050"/>
          </a:solidFill>
          <a:ln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Gap 0.4 mm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852229" y="2358172"/>
            <a:ext cx="919571" cy="1453595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36296" y="2173506"/>
            <a:ext cx="1329210" cy="369332"/>
          </a:xfrm>
          <a:prstGeom prst="rect">
            <a:avLst/>
          </a:prstGeom>
          <a:solidFill>
            <a:srgbClr val="92D050"/>
          </a:solidFill>
          <a:ln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Gap 0.6 mm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6444208" y="2358172"/>
            <a:ext cx="792088" cy="1453595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11960" y="4077072"/>
            <a:ext cx="11544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Gap 0 mm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4644008" y="4446404"/>
            <a:ext cx="72008" cy="854804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067944" y="4446404"/>
            <a:ext cx="648072" cy="710788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0" idx="2"/>
          </p:cNvCxnSpPr>
          <p:nvPr/>
        </p:nvCxnSpPr>
        <p:spPr>
          <a:xfrm flipH="1">
            <a:off x="3707904" y="4446404"/>
            <a:ext cx="1081298" cy="566772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347864" y="4446404"/>
            <a:ext cx="1441337" cy="355394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716016" y="4446404"/>
            <a:ext cx="360040" cy="710788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98914" y="5854675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#1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841952" y="5579101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995297" y="5150904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#6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999143" y="4005064"/>
            <a:ext cx="5341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#12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573191" y="3892406"/>
            <a:ext cx="5341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#13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432617" y="2996952"/>
            <a:ext cx="234929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Non-symmetry 0.1 mm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5579101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#4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825042" y="5854675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951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359A0-1FF2-4871-A56F-98820AF0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49" y="116632"/>
            <a:ext cx="8229600" cy="47023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Support ring #2 installation (13 June 2018)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3AFABA-E812-4E44-961C-4D7CD406A6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9" y="744876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1196752"/>
            <a:ext cx="283135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Gap for plate #12 – 0.1 mm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1006324"/>
            <a:ext cx="2799292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dirty="0"/>
              <a:t>Gap for plate #13 – 0.1 mm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2060848"/>
            <a:ext cx="215693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Non symmetry 0 mm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87824" y="3140968"/>
            <a:ext cx="34874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Full contact on all bottom 11 plates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601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admin\AppData\Local\Temp\Rar$DI00.725\Pag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188641"/>
            <a:ext cx="4648102" cy="656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AppData\Local\Temp\Rar$DI08.760\Page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949220" y="332656"/>
            <a:ext cx="4208979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6881689" y="1003586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881689" y="1628800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48475" y="871845"/>
            <a:ext cx="3423822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Measurement Protocol (page 1</a:t>
            </a:r>
            <a:r>
              <a:rPr lang="ru-RU" dirty="0"/>
              <a:t>/</a:t>
            </a:r>
            <a:r>
              <a:rPr lang="en-US" dirty="0"/>
              <a:t>5</a:t>
            </a:r>
            <a:r>
              <a:rPr lang="ru-RU" dirty="0"/>
              <a:t>) </a:t>
            </a:r>
            <a:endParaRPr lang="en-US" dirty="0"/>
          </a:p>
          <a:p>
            <a:r>
              <a:rPr lang="en-US" dirty="0"/>
              <a:t>of Support ring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6165304"/>
            <a:ext cx="3230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5887</a:t>
            </a:r>
            <a:r>
              <a:rPr lang="en-US" b="1" dirty="0"/>
              <a:t> </a:t>
            </a:r>
            <a:r>
              <a:rPr lang="en-US" sz="1200" b="1" dirty="0">
                <a:solidFill>
                  <a:srgbClr val="FF0000"/>
                </a:solidFill>
              </a:rPr>
              <a:t>-0.1 </a:t>
            </a:r>
            <a:r>
              <a:rPr lang="en-US" sz="2000" dirty="0"/>
              <a:t>,  really it is </a:t>
            </a:r>
            <a:r>
              <a:rPr lang="en-US" sz="2000" dirty="0">
                <a:solidFill>
                  <a:srgbClr val="FF0000"/>
                </a:solidFill>
              </a:rPr>
              <a:t>&lt; </a:t>
            </a:r>
            <a:r>
              <a:rPr lang="en-US" dirty="0">
                <a:solidFill>
                  <a:srgbClr val="FF0000"/>
                </a:solidFill>
              </a:rPr>
              <a:t>0.05 mm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2987824" y="4941168"/>
            <a:ext cx="2736304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8172400" y="1749958"/>
            <a:ext cx="0" cy="44153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367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A951D-DE37-4003-9308-C55325AA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Support rings on both sides</a:t>
            </a:r>
            <a:endParaRPr lang="ru-RU" sz="36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5DF50D-A488-44C4-866A-E77AC006B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80728"/>
            <a:ext cx="8386609" cy="56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27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E3488-F0B2-4A9F-B6A8-FE50A1E7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Technology beam (8470 mm) installation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C81C58-DF78-45B1-AE10-345470B865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73" y="908721"/>
            <a:ext cx="8694407" cy="58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27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71BF4-5F7E-4137-A6F0-8EBD670F2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installation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DC9D3D-E1FB-4707-833D-9FA36F322E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86621"/>
            <a:ext cx="8229600" cy="5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13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332656"/>
            <a:ext cx="3117032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2 support ring in assembly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admin\AppData\Local\Temp\Rar$DI00.117\Pag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108"/>
            <a:ext cx="3875188" cy="547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53" t="10919" r="13114" b="11638"/>
          <a:stretch/>
        </p:blipFill>
        <p:spPr>
          <a:xfrm rot="5400000">
            <a:off x="4339670" y="769853"/>
            <a:ext cx="3744417" cy="54399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2008636"/>
            <a:ext cx="111921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0.53 mm out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1430542"/>
            <a:ext cx="1119217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0.66 mm out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2162524"/>
            <a:ext cx="141577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Limit 0.5 mm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6720046" y="1738320"/>
            <a:ext cx="1524362" cy="4242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283968" y="1738320"/>
            <a:ext cx="2436078" cy="4242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375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F739D-B87F-4023-8224-077347B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92696"/>
            <a:ext cx="7886700" cy="37660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</a:rPr>
              <a:t>Plates position on support rings (the similar situation for all bottom ones)</a:t>
            </a:r>
            <a:endParaRPr lang="ru-RU" sz="2800" dirty="0">
              <a:solidFill>
                <a:srgbClr val="0066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078914-14C3-4B18-B1A8-5178179D5A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842" y="1756447"/>
            <a:ext cx="2641066" cy="2056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2A0483-D0BD-440C-BC2D-CD8EDA9A7BE2}"/>
              </a:ext>
            </a:extLst>
          </p:cNvPr>
          <p:cNvSpPr txBox="1"/>
          <p:nvPr/>
        </p:nvSpPr>
        <p:spPr>
          <a:xfrm>
            <a:off x="7628642" y="1832924"/>
            <a:ext cx="1135247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W side (base)</a:t>
            </a:r>
            <a:endParaRPr lang="ru-RU" sz="135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6C8120-94C4-411B-83BA-6CEB240970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01" y="1646068"/>
            <a:ext cx="3240626" cy="2166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6D43C2-A9F5-4A2F-BC23-4B3EC3FB8ECE}"/>
              </a:ext>
            </a:extLst>
          </p:cNvPr>
          <p:cNvSpPr txBox="1"/>
          <p:nvPr/>
        </p:nvSpPr>
        <p:spPr>
          <a:xfrm>
            <a:off x="1159497" y="1971424"/>
            <a:ext cx="631904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E side </a:t>
            </a:r>
            <a:endParaRPr lang="ru-RU" sz="135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20ECA4-3779-498E-AC02-8CFA6C8F25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01" y="3950921"/>
            <a:ext cx="3174476" cy="201061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033963A-6C4E-42A4-9AB0-C6C0D5AC4B96}"/>
              </a:ext>
            </a:extLst>
          </p:cNvPr>
          <p:cNvSpPr/>
          <p:nvPr/>
        </p:nvSpPr>
        <p:spPr>
          <a:xfrm>
            <a:off x="1159498" y="4317619"/>
            <a:ext cx="1135247" cy="30008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1350" dirty="0"/>
              <a:t>W side (base)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1F205C-1ACF-48CE-83F5-74B6C68D46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326" y="4042176"/>
            <a:ext cx="2066405" cy="19193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52439A-74F9-4417-A556-DAE729D20F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922" y="4726618"/>
            <a:ext cx="658425" cy="3749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263F49-E215-4B53-BE72-6F3053CA12A6}"/>
              </a:ext>
            </a:extLst>
          </p:cNvPr>
          <p:cNvSpPr txBox="1"/>
          <p:nvPr/>
        </p:nvSpPr>
        <p:spPr>
          <a:xfrm>
            <a:off x="3224345" y="3695927"/>
            <a:ext cx="288021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 mm gaps for 8.5 mm shims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C879860D-A6D7-4255-9A07-FDFF160AC1A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2403911" y="3116781"/>
            <a:ext cx="820434" cy="7638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A45D1FC-803E-4A70-BDCF-2B82EA58871B}"/>
              </a:ext>
            </a:extLst>
          </p:cNvPr>
          <p:cNvCxnSpPr>
            <a:stCxn id="16" idx="3"/>
          </p:cNvCxnSpPr>
          <p:nvPr/>
        </p:nvCxnSpPr>
        <p:spPr>
          <a:xfrm>
            <a:off x="6104557" y="3880593"/>
            <a:ext cx="74862" cy="437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706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F739D-B87F-4023-8224-077347B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25" y="620688"/>
            <a:ext cx="7886700" cy="37660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</a:rPr>
              <a:t>Plates position on support rings (the similar situation for all bottom ones)</a:t>
            </a:r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A0483-D0BD-440C-BC2D-CD8EDA9A7BE2}"/>
              </a:ext>
            </a:extLst>
          </p:cNvPr>
          <p:cNvSpPr txBox="1"/>
          <p:nvPr/>
        </p:nvSpPr>
        <p:spPr>
          <a:xfrm>
            <a:off x="7082241" y="4648171"/>
            <a:ext cx="1135247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W side (base)</a:t>
            </a:r>
            <a:endParaRPr lang="ru-RU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D43C2-A9F5-4A2F-BC23-4B3EC3FB8ECE}"/>
              </a:ext>
            </a:extLst>
          </p:cNvPr>
          <p:cNvSpPr txBox="1"/>
          <p:nvPr/>
        </p:nvSpPr>
        <p:spPr>
          <a:xfrm>
            <a:off x="159561" y="5045308"/>
            <a:ext cx="631904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E side </a:t>
            </a:r>
            <a:endParaRPr lang="ru-RU" sz="135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033963A-6C4E-42A4-9AB0-C6C0D5AC4B96}"/>
              </a:ext>
            </a:extLst>
          </p:cNvPr>
          <p:cNvSpPr/>
          <p:nvPr/>
        </p:nvSpPr>
        <p:spPr>
          <a:xfrm>
            <a:off x="453031" y="1713838"/>
            <a:ext cx="1135247" cy="30008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1350" dirty="0"/>
              <a:t>W side (base)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52439A-74F9-4417-A556-DAE729D20F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582" y="2839485"/>
            <a:ext cx="658425" cy="374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09C711-E498-4401-A858-0B5029A403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0"/>
          <a:stretch/>
        </p:blipFill>
        <p:spPr>
          <a:xfrm>
            <a:off x="315472" y="2049196"/>
            <a:ext cx="3279563" cy="19555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624E7F-EFAB-4D5C-AD12-529721DFD4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4718" y="2315125"/>
            <a:ext cx="3398018" cy="16101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63146D8-2489-42F7-93A4-81EE263371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625" y="4187743"/>
            <a:ext cx="2553062" cy="17683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9A417CF-1560-4590-A8E7-B00F8A6F82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717" y="4080215"/>
            <a:ext cx="2805958" cy="18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83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EE15A1-6C26-44EC-835A-63AACC6E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7772400" cy="4572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Cradles parts are in progress:</a:t>
            </a:r>
            <a:br>
              <a:rPr lang="en-US" sz="2400" dirty="0">
                <a:solidFill>
                  <a:srgbClr val="0000FF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8A33C2-8A7F-434C-841F-74CE1FFB74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620688"/>
            <a:ext cx="3877539" cy="25922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00436D-8714-49CB-AB2F-54D2852E5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356992"/>
            <a:ext cx="3877538" cy="259228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716" y="636105"/>
            <a:ext cx="4238855" cy="15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045" y="2780928"/>
            <a:ext cx="3857998" cy="278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36096" y="2332247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33"/>
                </a:solidFill>
              </a:rPr>
              <a:t>6 cradle support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56261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660033"/>
                </a:solidFill>
              </a:rPr>
              <a:t>Spacer plates between bottom surface </a:t>
            </a:r>
          </a:p>
          <a:p>
            <a:r>
              <a:rPr lang="en-US" dirty="0">
                <a:solidFill>
                  <a:srgbClr val="660033"/>
                </a:solidFill>
              </a:rPr>
              <a:t>of cradle and Roller Skates</a:t>
            </a:r>
          </a:p>
        </p:txBody>
      </p:sp>
    </p:spTree>
    <p:extLst>
      <p:ext uri="{BB962C8B-B14F-4D97-AF65-F5344CB8AC3E}">
        <p14:creationId xmlns:p14="http://schemas.microsoft.com/office/powerpoint/2010/main" val="2735452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699D3-E5AB-49A8-BB55-8DF4684B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#26 installation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B91A0-9006-4A38-910D-B9F2604988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47" y="1124744"/>
            <a:ext cx="4033453" cy="2696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40BCD2-8AD0-4717-BB1B-3C623521D4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767" y="1566528"/>
            <a:ext cx="4033453" cy="26965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556D94-8BA4-4E1F-9A4A-EAC2498196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81" y="4005064"/>
            <a:ext cx="4033453" cy="269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3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C1695-B51C-455C-93D9-ADFCAC94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27 plates in place (20 June 2018) 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E13BD8-6AB2-463B-A81E-3AC932E24E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09" y="1124744"/>
            <a:ext cx="8164991" cy="54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5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E98E4-A8B2-4213-86D7-EE875ACB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361" y="116632"/>
            <a:ext cx="4716016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“Final” measurements report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(27 plates in assembly)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3074" name="Picture 2" descr="C:\Users\admin\Pictures\Мои сканированные изображения\2018-06 (июн)\сканирование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464496" cy="61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1305634"/>
            <a:ext cx="226376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Side W – 0.55 mm out</a:t>
            </a:r>
          </a:p>
          <a:p>
            <a:r>
              <a:rPr lang="en-US" dirty="0"/>
              <a:t>Side E – 0.66 mm out</a:t>
            </a:r>
            <a:endParaRPr lang="ru-RU" dirty="0"/>
          </a:p>
        </p:txBody>
      </p:sp>
      <p:pic>
        <p:nvPicPr>
          <p:cNvPr id="3075" name="Picture 3" descr="K:\ВИТКОВИЦЕ_2018_Июнь\21_June_VHM_control_ass_28plates\L1080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4797152"/>
            <a:ext cx="4055106" cy="16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:\ВИТКОВИЦЕ_2018_Июнь\20_June_VHM_control_ass\L1080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012707"/>
            <a:ext cx="4055106" cy="27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91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5C36E-73E4-48F7-BDE6-736F8EF17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Plate #28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7AE277-F07C-4372-B925-E87BF7CA67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96752"/>
            <a:ext cx="4102036" cy="27423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7DDBA5-1340-4423-8E03-C695176707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115628"/>
            <a:ext cx="4102036" cy="27423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DC7389-A0EE-4EE0-80CC-46E7ACEFF7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72730" y="2652813"/>
            <a:ext cx="5040561" cy="336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0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2690-6A5B-4855-AEA2-8CB0C630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62" y="404664"/>
            <a:ext cx="7886700" cy="25554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333FF"/>
                </a:solidFill>
              </a:rPr>
              <a:t>Top plates positions</a:t>
            </a:r>
            <a:endParaRPr lang="ru-RU" sz="2800" dirty="0">
              <a:solidFill>
                <a:srgbClr val="3333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BD1A5B-9B59-4FCF-B530-61606E2484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0843" y="3548340"/>
            <a:ext cx="2329164" cy="20904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C90944-D35F-4156-B3E1-655F5C3313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500" t="-1380" b="-11018"/>
          <a:stretch/>
        </p:blipFill>
        <p:spPr>
          <a:xfrm rot="16200000">
            <a:off x="415657" y="1238686"/>
            <a:ext cx="2718002" cy="22920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921878-C75B-48D9-B08A-D13D209490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05485" y="1257655"/>
            <a:ext cx="1791572" cy="179399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50DAF6-0793-4924-899B-2051E1B24F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62568" y="3522464"/>
            <a:ext cx="2679831" cy="179157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162AAB0-E554-4E02-9F92-631026153B47}"/>
              </a:ext>
            </a:extLst>
          </p:cNvPr>
          <p:cNvSpPr txBox="1"/>
          <p:nvPr/>
        </p:nvSpPr>
        <p:spPr>
          <a:xfrm>
            <a:off x="3750635" y="4351208"/>
            <a:ext cx="2376420" cy="5078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Gap between #27 and @28</a:t>
            </a:r>
          </a:p>
          <a:p>
            <a:r>
              <a:rPr lang="en-US" sz="1350" dirty="0"/>
              <a:t>Is 0.5 mm (fixed by steel shims)</a:t>
            </a:r>
            <a:endParaRPr lang="ru-RU" sz="1350" dirty="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BCBE9662-33A7-4CF6-8559-216F79EEA6D4}"/>
              </a:ext>
            </a:extLst>
          </p:cNvPr>
          <p:cNvCxnSpPr>
            <a:stCxn id="29" idx="1"/>
          </p:cNvCxnSpPr>
          <p:nvPr/>
        </p:nvCxnSpPr>
        <p:spPr>
          <a:xfrm flipH="1">
            <a:off x="2671431" y="4605124"/>
            <a:ext cx="1079204" cy="462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DE5A5486-8A19-4593-8D26-CDA01C845882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6127055" y="4346761"/>
            <a:ext cx="468418" cy="258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4C4E773-6838-49E7-B510-D5FB2F3AFD8A}"/>
              </a:ext>
            </a:extLst>
          </p:cNvPr>
          <p:cNvSpPr txBox="1"/>
          <p:nvPr/>
        </p:nvSpPr>
        <p:spPr>
          <a:xfrm>
            <a:off x="5227858" y="2149669"/>
            <a:ext cx="953787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Gap is zero</a:t>
            </a:r>
            <a:endParaRPr lang="ru-RU" sz="1350" dirty="0"/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C7C7E50D-C91D-4B1C-88CE-8A6DB4C7718B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1626781" y="1492044"/>
            <a:ext cx="3601077" cy="807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71E52570-7BEA-40EC-B856-D4D2CF7724B5}"/>
              </a:ext>
            </a:extLst>
          </p:cNvPr>
          <p:cNvCxnSpPr>
            <a:cxnSpLocks/>
          </p:cNvCxnSpPr>
          <p:nvPr/>
        </p:nvCxnSpPr>
        <p:spPr>
          <a:xfrm flipH="1">
            <a:off x="1690795" y="2522430"/>
            <a:ext cx="3628142" cy="31097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E3AE43-9C98-4FE4-BF45-A2181788AB3F}"/>
              </a:ext>
            </a:extLst>
          </p:cNvPr>
          <p:cNvSpPr txBox="1"/>
          <p:nvPr/>
        </p:nvSpPr>
        <p:spPr>
          <a:xfrm flipH="1">
            <a:off x="2954956" y="2942867"/>
            <a:ext cx="1310653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Gap is 0.2 mm</a:t>
            </a:r>
            <a:endParaRPr lang="ru-RU" sz="1350" dirty="0"/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F706AE8B-F573-4BBA-B95B-D1BC420DFC87}"/>
              </a:ext>
            </a:extLst>
          </p:cNvPr>
          <p:cNvCxnSpPr/>
          <p:nvPr/>
        </p:nvCxnSpPr>
        <p:spPr>
          <a:xfrm flipH="1">
            <a:off x="1690796" y="3219866"/>
            <a:ext cx="1264160" cy="9308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CFDCF03F-FBF4-4DAC-B987-C1CF6CBA50B0}"/>
              </a:ext>
            </a:extLst>
          </p:cNvPr>
          <p:cNvCxnSpPr/>
          <p:nvPr/>
        </p:nvCxnSpPr>
        <p:spPr>
          <a:xfrm flipH="1" flipV="1">
            <a:off x="1690796" y="3106993"/>
            <a:ext cx="1264160" cy="87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C981A8C8-D071-4993-ACD4-B1CDC30D3DE2}"/>
              </a:ext>
            </a:extLst>
          </p:cNvPr>
          <p:cNvCxnSpPr/>
          <p:nvPr/>
        </p:nvCxnSpPr>
        <p:spPr>
          <a:xfrm flipV="1">
            <a:off x="6086035" y="1492043"/>
            <a:ext cx="1215236" cy="6576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37B805FD-83DC-41A8-BFB0-2818FC482F08}"/>
              </a:ext>
            </a:extLst>
          </p:cNvPr>
          <p:cNvCxnSpPr/>
          <p:nvPr/>
        </p:nvCxnSpPr>
        <p:spPr>
          <a:xfrm>
            <a:off x="5781454" y="2426668"/>
            <a:ext cx="1315779" cy="7887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05972ABC-F629-4680-A539-BE2DEC4E540F}"/>
              </a:ext>
            </a:extLst>
          </p:cNvPr>
          <p:cNvCxnSpPr>
            <a:cxnSpLocks/>
          </p:cNvCxnSpPr>
          <p:nvPr/>
        </p:nvCxnSpPr>
        <p:spPr>
          <a:xfrm>
            <a:off x="5765505" y="2454562"/>
            <a:ext cx="1395523" cy="29113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286000" y="5365957"/>
            <a:ext cx="4572000" cy="92333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/>
            <a:r>
              <a:rPr lang="en-US" dirty="0"/>
              <a:t>Diameters have nominal dimensions</a:t>
            </a:r>
          </a:p>
          <a:p>
            <a:pPr algn="ctr"/>
            <a:r>
              <a:rPr lang="en-US" dirty="0"/>
              <a:t>6583 mm in vertical and horizontal directions</a:t>
            </a:r>
          </a:p>
          <a:p>
            <a:pPr algn="ctr"/>
            <a:r>
              <a:rPr lang="en-US" dirty="0"/>
              <a:t>on both sides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435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CD8A2-8DF6-4CB1-83FD-7E360D40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JINR technicians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69811C-1A8B-4809-B325-26B49E7AEA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45" y="879090"/>
            <a:ext cx="8532440" cy="5704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1844824"/>
            <a:ext cx="5756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Ivan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68144" y="1844824"/>
            <a:ext cx="90230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Sergei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841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EE546-062C-4F1B-A9F2-2E42654E5B56}"/>
              </a:ext>
            </a:extLst>
          </p:cNvPr>
          <p:cNvSpPr txBox="1"/>
          <p:nvPr/>
        </p:nvSpPr>
        <p:spPr>
          <a:xfrm>
            <a:off x="253866" y="404664"/>
            <a:ext cx="727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60093"/>
                </a:solidFill>
              </a:rPr>
              <a:t>It is half way </a:t>
            </a:r>
            <a:r>
              <a:rPr lang="en-US" sz="2400" dirty="0">
                <a:solidFill>
                  <a:srgbClr val="D60093"/>
                </a:solidFill>
              </a:rPr>
              <a:t>of preassembly.</a:t>
            </a:r>
          </a:p>
          <a:p>
            <a:r>
              <a:rPr lang="en-US" sz="2400" dirty="0">
                <a:solidFill>
                  <a:srgbClr val="D60093"/>
                </a:solidFill>
              </a:rPr>
              <a:t>Next step is drilling of 544 holes </a:t>
            </a:r>
          </a:p>
          <a:p>
            <a:r>
              <a:rPr lang="en-US" sz="2400" dirty="0">
                <a:solidFill>
                  <a:srgbClr val="D60093"/>
                </a:solidFill>
              </a:rPr>
              <a:t>33H7 for pins 33p6.</a:t>
            </a:r>
            <a:endParaRPr lang="ru-RU" sz="2400" dirty="0">
              <a:solidFill>
                <a:srgbClr val="D60093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A491A5-AC5B-4008-B410-AAD1172C0F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65" y="4625066"/>
            <a:ext cx="3144611" cy="21022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D8172D-7BCE-4B37-ABD4-0DB7DB9194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65" y="2377852"/>
            <a:ext cx="3144612" cy="21022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409AFF-5E68-4D50-8CD4-718814B920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811" y="117048"/>
            <a:ext cx="3790158" cy="25338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4DA7F3-5C2D-4BDC-96AB-0262D694C7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97006" y="3430975"/>
            <a:ext cx="3967514" cy="26524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D1DA9D-D11B-4F6C-A724-332D1006EB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80885" y="3430977"/>
            <a:ext cx="3967517" cy="26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66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7D015-0BE4-4298-A6E7-7E03DD9D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9" y="260438"/>
            <a:ext cx="4278481" cy="64828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D60093"/>
                </a:solidFill>
              </a:rPr>
              <a:t>712 Holes drilling (in 5 steps):</a:t>
            </a:r>
            <a:endParaRPr lang="ru-RU" sz="2400" dirty="0">
              <a:solidFill>
                <a:srgbClr val="D60093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F9FCFF-0436-4668-818F-BEE99B7E98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96" b="-8394"/>
          <a:stretch/>
        </p:blipFill>
        <p:spPr>
          <a:xfrm>
            <a:off x="3245" y="260439"/>
            <a:ext cx="4392488" cy="3379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94F0C2-5BED-4BF6-8880-4B0E1B859F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508104" y="2478191"/>
            <a:ext cx="3492539" cy="4276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24E6A-E549-4281-B052-A25297B913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457803"/>
            <a:ext cx="4932040" cy="3297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3B400-0F86-42F4-A50F-860B01932EDB}"/>
              </a:ext>
            </a:extLst>
          </p:cNvPr>
          <p:cNvSpPr txBox="1"/>
          <p:nvPr/>
        </p:nvSpPr>
        <p:spPr>
          <a:xfrm>
            <a:off x="4572000" y="2852936"/>
            <a:ext cx="359412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279 from 712 are ready (on 23 June)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908720"/>
            <a:ext cx="41344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– drill 28 mm</a:t>
            </a:r>
          </a:p>
          <a:p>
            <a:pPr lvl="0"/>
            <a:r>
              <a:rPr lang="en-US" dirty="0"/>
              <a:t>2 – mill 30 mm, </a:t>
            </a:r>
            <a:r>
              <a:rPr lang="en-US" dirty="0">
                <a:solidFill>
                  <a:prstClr val="black"/>
                </a:solidFill>
              </a:rPr>
              <a:t>h = 90 mm</a:t>
            </a:r>
            <a:endParaRPr lang="en-US" dirty="0"/>
          </a:p>
          <a:p>
            <a:pPr lvl="0"/>
            <a:r>
              <a:rPr lang="en-US" dirty="0"/>
              <a:t>3 – mill 32 mm, </a:t>
            </a:r>
            <a:r>
              <a:rPr lang="en-US" dirty="0">
                <a:solidFill>
                  <a:prstClr val="black"/>
                </a:solidFill>
              </a:rPr>
              <a:t>h = 90 mm</a:t>
            </a:r>
            <a:endParaRPr lang="en-US" dirty="0"/>
          </a:p>
          <a:p>
            <a:r>
              <a:rPr lang="en-US" dirty="0"/>
              <a:t>4 – mill 32.6 mm, h = 90 mm</a:t>
            </a:r>
          </a:p>
          <a:p>
            <a:r>
              <a:rPr lang="en-US" dirty="0"/>
              <a:t>5 – </a:t>
            </a:r>
            <a:r>
              <a:rPr lang="en-US" dirty="0" err="1"/>
              <a:t>rimmer</a:t>
            </a:r>
            <a:r>
              <a:rPr lang="en-US" dirty="0"/>
              <a:t> 33H7 (0+0.025), h = 80-85 mm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308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5624747">
            <a:off x="1589485" y="-895350"/>
            <a:ext cx="5344715" cy="642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70" y="1200453"/>
            <a:ext cx="5633756" cy="4800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9674" y="1082957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Useless parts</a:t>
            </a:r>
            <a:endParaRPr lang="ru-RU" sz="24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890779" y="1629860"/>
            <a:ext cx="1224022" cy="5295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361235" y="1612498"/>
            <a:ext cx="1779608" cy="14844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511" y="3396281"/>
            <a:ext cx="3188821" cy="239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9503" y="978784"/>
            <a:ext cx="3122828" cy="234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AE90EE-BB5C-46AF-BBF9-5EE0410951F1}"/>
              </a:ext>
            </a:extLst>
          </p:cNvPr>
          <p:cNvSpPr txBox="1"/>
          <p:nvPr/>
        </p:nvSpPr>
        <p:spPr>
          <a:xfrm>
            <a:off x="6444208" y="404664"/>
            <a:ext cx="213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VHM promised steps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7B2BF9E7-5054-491C-BD66-E93A1482866F}"/>
              </a:ext>
            </a:extLst>
          </p:cNvPr>
          <p:cNvCxnSpPr/>
          <p:nvPr/>
        </p:nvCxnSpPr>
        <p:spPr>
          <a:xfrm flipH="1">
            <a:off x="7465150" y="684683"/>
            <a:ext cx="864096" cy="48245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91680" y="404664"/>
            <a:ext cx="3288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Unforeseen problem: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4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307" y="3133735"/>
            <a:ext cx="6399996" cy="371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4030275" cy="268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273C17-5679-4173-A868-72C328462F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97" y="764704"/>
            <a:ext cx="4800809" cy="3209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0DC56-983B-4CD3-BDA4-A94ED2AD9A53}"/>
              </a:ext>
            </a:extLst>
          </p:cNvPr>
          <p:cNvSpPr txBox="1"/>
          <p:nvPr/>
        </p:nvSpPr>
        <p:spPr>
          <a:xfrm>
            <a:off x="133348" y="107594"/>
            <a:ext cx="4769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Predicted very useful tool 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BE1241-1488-43B3-B41B-D6C6029930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158" y="3550678"/>
            <a:ext cx="1656184" cy="12421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A43D53-9549-4C09-801F-AC977DEAC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19964" y="3658940"/>
            <a:ext cx="3888433" cy="228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28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7E6B0-7004-408B-BEFF-10A5BB97B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4572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Poles transport supports (2 </a:t>
            </a:r>
            <a:r>
              <a:rPr lang="en-US" sz="2400" dirty="0" err="1">
                <a:solidFill>
                  <a:srgbClr val="0000FF"/>
                </a:solidFill>
              </a:rPr>
              <a:t>ps</a:t>
            </a:r>
            <a:r>
              <a:rPr lang="en-US" sz="2400" dirty="0">
                <a:solidFill>
                  <a:srgbClr val="0000FF"/>
                </a:solidFill>
              </a:rPr>
              <a:t>)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F2E8CE-9A64-4EBD-B411-A4C35BE91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59803" y="3499353"/>
            <a:ext cx="3359152" cy="21567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319AC0-44A9-4325-A5F9-434591E970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77" y="747463"/>
            <a:ext cx="3203994" cy="2105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8FC2A3-9852-4841-8F65-A72B74427529}"/>
              </a:ext>
            </a:extLst>
          </p:cNvPr>
          <p:cNvSpPr txBox="1"/>
          <p:nvPr/>
        </p:nvSpPr>
        <p:spPr>
          <a:xfrm>
            <a:off x="2051720" y="2348880"/>
            <a:ext cx="122982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60093"/>
                </a:solidFill>
              </a:rPr>
              <a:t>Front stand</a:t>
            </a:r>
            <a:endParaRPr lang="ru-RU" dirty="0">
              <a:solidFill>
                <a:srgbClr val="D600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C9087-1A23-40CF-8D5A-96A9C5A67450}"/>
              </a:ext>
            </a:extLst>
          </p:cNvPr>
          <p:cNvSpPr txBox="1"/>
          <p:nvPr/>
        </p:nvSpPr>
        <p:spPr>
          <a:xfrm>
            <a:off x="1272087" y="2898173"/>
            <a:ext cx="120417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60093"/>
                </a:solidFill>
              </a:rPr>
              <a:t>Back stand</a:t>
            </a:r>
            <a:endParaRPr lang="ru-RU" dirty="0">
              <a:solidFill>
                <a:srgbClr val="D6009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5177" y="743407"/>
            <a:ext cx="3704648" cy="197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5178" y="2718213"/>
            <a:ext cx="3704647" cy="140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20272" y="2268886"/>
            <a:ext cx="1851789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33"/>
                </a:solidFill>
              </a:rPr>
              <a:t>Bottom base parts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3635732"/>
            <a:ext cx="1851789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Bottom base parts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178216"/>
            <a:ext cx="2769165" cy="147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189325"/>
            <a:ext cx="2395374" cy="145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72734" y="5682107"/>
            <a:ext cx="1345240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33"/>
                </a:solidFill>
              </a:rPr>
              <a:t>Rings billets</a:t>
            </a:r>
          </a:p>
        </p:txBody>
      </p:sp>
    </p:spTree>
    <p:extLst>
      <p:ext uri="{BB962C8B-B14F-4D97-AF65-F5344CB8AC3E}">
        <p14:creationId xmlns:p14="http://schemas.microsoft.com/office/powerpoint/2010/main" val="1340457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188640"/>
            <a:ext cx="220733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" y="2263011"/>
            <a:ext cx="4321082" cy="428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52295" y="1052736"/>
            <a:ext cx="54861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.   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Выдвинуть шток домкрата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так, чтобы можно было убрать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одну дополнительную опору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из под стойки ложемента.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Убрать одну дополнительную опору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из под стойки ложемента 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магнитопровода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MPD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Для удобства все дополнительные опоры можно сделать 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составными из двух одинаковых пластин разной толщины.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В ходе испытаний убирать только тонкую пластину, как самую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легкую.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6.   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Плавно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опустить шток домкрата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до образования зазора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1-2 мм между стойкой ложемента и верхней плоскостью 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поршня домкрата, либо до падения давления в домкрате до нуля.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В результате этих действий магнитопровод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MPD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будет опираться на 3 дополнительные опоры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2,3,4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Измерить величину получившегося зазора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между крайней точкой стойки ложемента и опорной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поверхностью цеха.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Вычислить величину отклонения крайней точки стойки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ложемента от своего первоначального положения.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l-GR" sz="10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= Н </a:t>
            </a: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доп.опоры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– В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мм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560187" y="5077244"/>
          <a:ext cx="4179525" cy="13304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7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Расчетная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оценка величины </a:t>
                      </a:r>
                      <a:r>
                        <a:rPr lang="el-GR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По результатам испытания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988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Нева-магнит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err="1">
                          <a:latin typeface="Times New Roman" pitchFamily="18" charset="0"/>
                          <a:cs typeface="Times New Roman" pitchFamily="18" charset="0"/>
                        </a:rPr>
                        <a:t>Прогресстех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-Дубна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ЛФВЭ КО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VHM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6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5,</a:t>
                      </a: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 flipH="1">
            <a:off x="179512" y="6381328"/>
            <a:ext cx="42484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52295" y="636701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851920" y="6191644"/>
            <a:ext cx="657544" cy="1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221432" y="5929514"/>
            <a:ext cx="0" cy="241926"/>
          </a:xfrm>
          <a:prstGeom prst="straightConnector1">
            <a:avLst/>
          </a:prstGeom>
          <a:ln w="15875">
            <a:solidFill>
              <a:schemeClr val="accent6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229787" y="6407668"/>
            <a:ext cx="0" cy="288032"/>
          </a:xfrm>
          <a:prstGeom prst="straightConnector1">
            <a:avLst/>
          </a:prstGeom>
          <a:ln w="15875">
            <a:solidFill>
              <a:schemeClr val="accent6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2924" y="6468649"/>
            <a:ext cx="2241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Опорная поверхность цеха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2432401" y="6381328"/>
            <a:ext cx="281630" cy="27384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04F6BBD-34A1-40FE-A4C6-0B7504998671}"/>
              </a:ext>
            </a:extLst>
          </p:cNvPr>
          <p:cNvSpPr txBox="1"/>
          <p:nvPr/>
        </p:nvSpPr>
        <p:spPr>
          <a:xfrm>
            <a:off x="4572000" y="476672"/>
            <a:ext cx="4470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TEST on 24 July 2018 at VHM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9BD4E-F003-452D-BF9A-1B6476ECD398}"/>
              </a:ext>
            </a:extLst>
          </p:cNvPr>
          <p:cNvSpPr txBox="1"/>
          <p:nvPr/>
        </p:nvSpPr>
        <p:spPr>
          <a:xfrm>
            <a:off x="7695876" y="5868686"/>
            <a:ext cx="760414" cy="786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?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62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013082"/>
              </p:ext>
            </p:extLst>
          </p:nvPr>
        </p:nvGraphicFramePr>
        <p:xfrm>
          <a:off x="233315" y="738282"/>
          <a:ext cx="3802614" cy="18266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34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205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Расчетная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оценка величины </a:t>
                      </a:r>
                      <a:r>
                        <a:rPr lang="el-GR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По результатам испытания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56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Нева-магнит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err="1">
                          <a:latin typeface="Times New Roman" pitchFamily="18" charset="0"/>
                          <a:cs typeface="Times New Roman" pitchFamily="18" charset="0"/>
                        </a:rPr>
                        <a:t>Прогресстех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-Дубна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ЛФВЭ КО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VHM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0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5,</a:t>
                      </a: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4F6BBD-34A1-40FE-A4C6-0B7504998671}"/>
              </a:ext>
            </a:extLst>
          </p:cNvPr>
          <p:cNvSpPr txBox="1"/>
          <p:nvPr/>
        </p:nvSpPr>
        <p:spPr>
          <a:xfrm>
            <a:off x="2134622" y="215062"/>
            <a:ext cx="4470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TEST on 24 July 2018 at VHM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9BD4E-F003-452D-BF9A-1B6476ECD398}"/>
              </a:ext>
            </a:extLst>
          </p:cNvPr>
          <p:cNvSpPr txBox="1"/>
          <p:nvPr/>
        </p:nvSpPr>
        <p:spPr>
          <a:xfrm>
            <a:off x="3131840" y="2060848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F:\DCIM\108LEICA\L1080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57" y="2645623"/>
            <a:ext cx="2953558" cy="197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DCIM\108LEICA\L1080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738283"/>
            <a:ext cx="3196765" cy="21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DCIM\108LEICA\L10806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57" y="4695740"/>
            <a:ext cx="2953558" cy="197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DCIM\108LEICA\L10806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927295"/>
            <a:ext cx="5587861" cy="37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01083" y="5832003"/>
            <a:ext cx="3438128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https://www.google.ru/search?q=magnet+vitkovice&amp;newwindow=1&amp;source=lnms&amp;sa=X&amp;ved=0ahUKEwjXq86_09jcAhUpP5oKHQysCIwQ_AUICSgA&amp;biw=1920&amp;bih=974&amp;dpr=1</a:t>
            </a:r>
            <a:endParaRPr lang="ru-RU" sz="1200" dirty="0"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6199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619225"/>
              </p:ext>
            </p:extLst>
          </p:nvPr>
        </p:nvGraphicFramePr>
        <p:xfrm>
          <a:off x="1907704" y="2060848"/>
          <a:ext cx="4896544" cy="26642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75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2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941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Расчетная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оценка величины </a:t>
                      </a:r>
                      <a:r>
                        <a:rPr lang="el-GR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По результатам испытания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62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Нева-магнит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err="1">
                          <a:latin typeface="Times New Roman" pitchFamily="18" charset="0"/>
                          <a:cs typeface="Times New Roman" pitchFamily="18" charset="0"/>
                        </a:rPr>
                        <a:t>Прогресстех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-Дубна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ЛФВЭ КО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VHM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2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5,</a:t>
                      </a: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4F6BBD-34A1-40FE-A4C6-0B7504998671}"/>
              </a:ext>
            </a:extLst>
          </p:cNvPr>
          <p:cNvSpPr txBox="1"/>
          <p:nvPr/>
        </p:nvSpPr>
        <p:spPr>
          <a:xfrm>
            <a:off x="2201863" y="476672"/>
            <a:ext cx="4470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TEST on 24 July 2018 at VHM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1262" y="4252446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?</a:t>
            </a:r>
            <a:endParaRPr lang="ru-RU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25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760929"/>
              </p:ext>
            </p:extLst>
          </p:nvPr>
        </p:nvGraphicFramePr>
        <p:xfrm>
          <a:off x="1907704" y="2060848"/>
          <a:ext cx="4896544" cy="26642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75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2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941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Расчетная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оценка величины </a:t>
                      </a:r>
                      <a:r>
                        <a:rPr lang="el-GR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По результатам испытания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62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Нева-магнит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err="1">
                          <a:latin typeface="Times New Roman" pitchFamily="18" charset="0"/>
                          <a:cs typeface="Times New Roman" pitchFamily="18" charset="0"/>
                        </a:rPr>
                        <a:t>Прогресстех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-Дубна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ЛФВЭ КО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VHM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2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5,</a:t>
                      </a: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4F6BBD-34A1-40FE-A4C6-0B7504998671}"/>
              </a:ext>
            </a:extLst>
          </p:cNvPr>
          <p:cNvSpPr txBox="1"/>
          <p:nvPr/>
        </p:nvSpPr>
        <p:spPr>
          <a:xfrm>
            <a:off x="2201863" y="476672"/>
            <a:ext cx="4470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TEST on 24 July 2018 at VHM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1262" y="4252446"/>
            <a:ext cx="918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10.4</a:t>
            </a:r>
            <a:endParaRPr lang="ru-RU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56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F2311-09CA-48FB-A059-69490858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Conclusions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155119-B044-4EC3-8E6F-7959CDCB9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20506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5100" b="1" dirty="0">
                <a:solidFill>
                  <a:srgbClr val="FF0000"/>
                </a:solidFill>
              </a:rPr>
              <a:t>We are on the right way: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1 - there is no mechanical hysteresis</a:t>
            </a:r>
            <a:endParaRPr lang="ru-RU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2 - All 4 support trolleys accept half of the standard load</a:t>
            </a:r>
            <a:endParaRPr lang="ru-RU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3 - Local load on the concrete is 50% of the design: increases the  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durability of the foundation and reduces the chance of  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subsidence of rail tracks in the process of exploitation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</a:t>
            </a:r>
            <a:r>
              <a:rPr lang="en-US" dirty="0">
                <a:solidFill>
                  <a:srgbClr val="D60093"/>
                </a:solidFill>
              </a:rPr>
              <a:t>(</a:t>
            </a:r>
            <a:r>
              <a:rPr lang="ru-RU" dirty="0">
                <a:solidFill>
                  <a:srgbClr val="D60093"/>
                </a:solidFill>
              </a:rPr>
              <a:t>локальные нагрузки на бетон составляют 50% от расчетных: </a:t>
            </a:r>
            <a:endParaRPr lang="en-US" dirty="0">
              <a:solidFill>
                <a:srgbClr val="D60093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D60093"/>
                </a:solidFill>
              </a:rPr>
              <a:t>           </a:t>
            </a:r>
            <a:r>
              <a:rPr lang="ru-RU" dirty="0">
                <a:solidFill>
                  <a:srgbClr val="D60093"/>
                </a:solidFill>
              </a:rPr>
              <a:t>повышается долговечность фундамента и уменьшается шанс </a:t>
            </a:r>
            <a:endParaRPr lang="en-US" dirty="0">
              <a:solidFill>
                <a:srgbClr val="D60093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D60093"/>
                </a:solidFill>
              </a:rPr>
              <a:t>           </a:t>
            </a:r>
            <a:r>
              <a:rPr lang="ru-RU" dirty="0">
                <a:solidFill>
                  <a:srgbClr val="D60093"/>
                </a:solidFill>
              </a:rPr>
              <a:t>просадки рельсовых путей в процессе эксплуатации</a:t>
            </a:r>
            <a:r>
              <a:rPr lang="en-US" dirty="0">
                <a:solidFill>
                  <a:srgbClr val="D60093"/>
                </a:solidFill>
              </a:rPr>
              <a:t>)</a:t>
            </a:r>
            <a:endParaRPr lang="ru-RU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47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00FF"/>
                </a:solidFill>
              </a:rPr>
              <a:t>Next steps:</a:t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3000" dirty="0">
                <a:solidFill>
                  <a:srgbClr val="006600"/>
                </a:solidFill>
                <a:ea typeface="+mn-ea"/>
                <a:cs typeface="+mn-cs"/>
              </a:rPr>
              <a:t>VHM: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- </a:t>
            </a:r>
            <a:r>
              <a:rPr lang="en-US" dirty="0">
                <a:solidFill>
                  <a:srgbClr val="006600"/>
                </a:solidFill>
              </a:rPr>
              <a:t>Manufacture finishing</a:t>
            </a:r>
          </a:p>
          <a:p>
            <a:r>
              <a:rPr lang="en-US" dirty="0">
                <a:solidFill>
                  <a:srgbClr val="006600"/>
                </a:solidFill>
              </a:rPr>
              <a:t>- Checking</a:t>
            </a:r>
          </a:p>
          <a:p>
            <a:r>
              <a:rPr lang="en-US" dirty="0">
                <a:solidFill>
                  <a:srgbClr val="006600"/>
                </a:solidFill>
              </a:rPr>
              <a:t>- Packing </a:t>
            </a:r>
          </a:p>
          <a:p>
            <a:r>
              <a:rPr lang="en-US" dirty="0">
                <a:solidFill>
                  <a:srgbClr val="006600"/>
                </a:solidFill>
              </a:rPr>
              <a:t>- Transportation</a:t>
            </a:r>
          </a:p>
          <a:p>
            <a:r>
              <a:rPr lang="en-US" dirty="0">
                <a:solidFill>
                  <a:srgbClr val="006600"/>
                </a:solidFill>
              </a:rPr>
              <a:t>- Customs procedure</a:t>
            </a:r>
          </a:p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JINR:</a:t>
            </a:r>
            <a:endParaRPr lang="en-US" dirty="0">
              <a:solidFill>
                <a:srgbClr val="006600"/>
              </a:solidFill>
            </a:endParaRPr>
          </a:p>
          <a:p>
            <a:r>
              <a:rPr lang="en-US" dirty="0"/>
              <a:t>- Local store preparations </a:t>
            </a:r>
          </a:p>
          <a:p>
            <a:r>
              <a:rPr lang="en-US" dirty="0"/>
              <a:t>- Cranes installation and work permit receiving</a:t>
            </a:r>
          </a:p>
          <a:p>
            <a:r>
              <a:rPr lang="en-US" dirty="0"/>
              <a:t>- Foundation plates, </a:t>
            </a:r>
            <a:r>
              <a:rPr lang="en-US" dirty="0" err="1"/>
              <a:t>underrails</a:t>
            </a:r>
            <a:r>
              <a:rPr lang="en-US" dirty="0"/>
              <a:t> plates, rails installation</a:t>
            </a:r>
          </a:p>
          <a:p>
            <a:r>
              <a:rPr lang="en-US" dirty="0"/>
              <a:t>- Pre-assemble of magnet at JINR </a:t>
            </a:r>
            <a:r>
              <a:rPr lang="en-US" dirty="0">
                <a:solidFill>
                  <a:srgbClr val="C00000"/>
                </a:solidFill>
              </a:rPr>
              <a:t>(Spring 2019)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855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F2311-09CA-48FB-A059-69490858F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MPD Hall today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098" name="Picture 2" descr="K:\04_09_2018_стройка_НИКА\L1090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91" y="778396"/>
            <a:ext cx="4287897" cy="28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K:\04_09_2018_стройка_НИКА\L10903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874876"/>
            <a:ext cx="4141162" cy="276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:\04_09_2018_стройка_НИКА\L10903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91" y="3731976"/>
            <a:ext cx="4287897" cy="28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K:\04_09_2018_стройка_НИКА\L10904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731976"/>
            <a:ext cx="4287896" cy="28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713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505686-CD1B-4B56-9710-B8912C632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6" y="332656"/>
            <a:ext cx="9108504" cy="608939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D823794-5092-489F-A82C-1E83752A28BD}"/>
              </a:ext>
            </a:extLst>
          </p:cNvPr>
          <p:cNvSpPr/>
          <p:nvPr/>
        </p:nvSpPr>
        <p:spPr>
          <a:xfrm>
            <a:off x="1043608" y="692696"/>
            <a:ext cx="6624735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6389682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4E682-A3E5-4288-974E-4021E271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7 plates in place, top edges horizontality checking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D01915-179F-4F25-BBE7-BFA719163F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52736"/>
            <a:ext cx="8388424" cy="56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848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2E098-D1F7-4951-8088-DB993743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431" y="1081916"/>
            <a:ext cx="7886700" cy="518008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rgbClr val="0000FF"/>
                </a:solidFill>
              </a:rPr>
              <a:t>Relative height of top edges of </a:t>
            </a:r>
            <a:r>
              <a:rPr lang="en-US" sz="2100" dirty="0">
                <a:solidFill>
                  <a:srgbClr val="FF0000"/>
                </a:solidFill>
              </a:rPr>
              <a:t>plates </a:t>
            </a:r>
            <a:r>
              <a:rPr lang="en-US" sz="2100" b="1" dirty="0">
                <a:solidFill>
                  <a:srgbClr val="FF0000"/>
                </a:solidFill>
              </a:rPr>
              <a:t>#6</a:t>
            </a:r>
            <a:r>
              <a:rPr lang="en-US" sz="2100" b="1" dirty="0">
                <a:solidFill>
                  <a:srgbClr val="0000FF"/>
                </a:solidFill>
              </a:rPr>
              <a:t> </a:t>
            </a:r>
            <a:r>
              <a:rPr lang="en-US" sz="2100" dirty="0">
                <a:solidFill>
                  <a:srgbClr val="0000FF"/>
                </a:solidFill>
              </a:rPr>
              <a:t>and </a:t>
            </a:r>
            <a:r>
              <a:rPr lang="en-US" sz="2100" b="1" dirty="0">
                <a:solidFill>
                  <a:srgbClr val="008000"/>
                </a:solidFill>
              </a:rPr>
              <a:t>#7</a:t>
            </a:r>
            <a:endParaRPr lang="ru-RU" sz="2100" b="1" dirty="0">
              <a:solidFill>
                <a:srgbClr val="008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EDD08B-C60A-47C5-BD0C-0C5E2DEA9D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832" y="1856140"/>
            <a:ext cx="6050335" cy="4044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3C9A5B-D3C1-44C4-92F3-C4FEE9EDAA22}"/>
              </a:ext>
            </a:extLst>
          </p:cNvPr>
          <p:cNvSpPr txBox="1"/>
          <p:nvPr/>
        </p:nvSpPr>
        <p:spPr>
          <a:xfrm>
            <a:off x="7854286" y="5186541"/>
            <a:ext cx="821059" cy="415498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100" dirty="0"/>
              <a:t>E side</a:t>
            </a:r>
            <a:endParaRPr lang="ru-RU" sz="2100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BB676CDB-0971-438C-96C2-C808AB222016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5408629" y="4597335"/>
            <a:ext cx="2445657" cy="796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3D3703-E84A-4FBE-9AED-E08BD884881F}"/>
              </a:ext>
            </a:extLst>
          </p:cNvPr>
          <p:cNvSpPr txBox="1"/>
          <p:nvPr/>
        </p:nvSpPr>
        <p:spPr>
          <a:xfrm>
            <a:off x="7444914" y="1475251"/>
            <a:ext cx="1144609" cy="30008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Point 7E + 0.0</a:t>
            </a:r>
            <a:endParaRPr lang="ru-RU" sz="1350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F869182-5A10-456A-B881-2D9E63CD135F}"/>
              </a:ext>
            </a:extLst>
          </p:cNvPr>
          <p:cNvCxnSpPr/>
          <p:nvPr/>
        </p:nvCxnSpPr>
        <p:spPr>
          <a:xfrm flipH="1">
            <a:off x="4687478" y="1475252"/>
            <a:ext cx="494907" cy="26059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A1727B0-236B-4B32-8C79-55F75DDA764E}"/>
              </a:ext>
            </a:extLst>
          </p:cNvPr>
          <p:cNvCxnSpPr/>
          <p:nvPr/>
        </p:nvCxnSpPr>
        <p:spPr>
          <a:xfrm flipH="1">
            <a:off x="5408629" y="1552633"/>
            <a:ext cx="947394" cy="20053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846604B-B65D-4881-B97B-B760BA966F27}"/>
              </a:ext>
            </a:extLst>
          </p:cNvPr>
          <p:cNvSpPr/>
          <p:nvPr/>
        </p:nvSpPr>
        <p:spPr>
          <a:xfrm>
            <a:off x="3885213" y="1524109"/>
            <a:ext cx="1213537" cy="30008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1350" dirty="0"/>
              <a:t>Point 7W </a:t>
            </a:r>
            <a:r>
              <a:rPr lang="ru-RU" sz="1350" dirty="0"/>
              <a:t>+ 0.0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5139259-E8BC-441C-B544-75782B8F5A82}"/>
              </a:ext>
            </a:extLst>
          </p:cNvPr>
          <p:cNvSpPr/>
          <p:nvPr/>
        </p:nvSpPr>
        <p:spPr>
          <a:xfrm>
            <a:off x="842121" y="1544501"/>
            <a:ext cx="1213537" cy="30008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1350" dirty="0"/>
              <a:t>Point 6W </a:t>
            </a:r>
            <a:r>
              <a:rPr lang="ru-RU" sz="1350" dirty="0"/>
              <a:t>+ 0.0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B19E5FC-6287-4739-BD6F-25AD545F321E}"/>
              </a:ext>
            </a:extLst>
          </p:cNvPr>
          <p:cNvSpPr/>
          <p:nvPr/>
        </p:nvSpPr>
        <p:spPr>
          <a:xfrm>
            <a:off x="233219" y="3022785"/>
            <a:ext cx="1144609" cy="30008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1350" dirty="0"/>
              <a:t>Point 6E </a:t>
            </a:r>
            <a:r>
              <a:rPr lang="ru-RU" sz="1350" dirty="0"/>
              <a:t>+ 0.5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3AD63AD-379E-49A8-B4A8-AD7317510D9F}"/>
              </a:ext>
            </a:extLst>
          </p:cNvPr>
          <p:cNvCxnSpPr/>
          <p:nvPr/>
        </p:nvCxnSpPr>
        <p:spPr>
          <a:xfrm>
            <a:off x="1322109" y="3181546"/>
            <a:ext cx="3134414" cy="6310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CFC2A4E4-58D4-47D5-9350-4CD32E897BC2}"/>
              </a:ext>
            </a:extLst>
          </p:cNvPr>
          <p:cNvCxnSpPr>
            <a:stCxn id="8" idx="1"/>
          </p:cNvCxnSpPr>
          <p:nvPr/>
        </p:nvCxnSpPr>
        <p:spPr>
          <a:xfrm flipH="1">
            <a:off x="6242902" y="1625292"/>
            <a:ext cx="1202012" cy="19327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CFD70F6C-4860-4DDB-BA29-D5C8E019A347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448890" y="1844583"/>
            <a:ext cx="1548834" cy="15844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13EBE549-05BA-40EB-8426-DC071066CDE4}"/>
              </a:ext>
            </a:extLst>
          </p:cNvPr>
          <p:cNvCxnSpPr/>
          <p:nvPr/>
        </p:nvCxnSpPr>
        <p:spPr>
          <a:xfrm flipH="1">
            <a:off x="4213781" y="1821501"/>
            <a:ext cx="105957" cy="14985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EE4C141-1B3D-487C-BE6D-183141F5C094}"/>
              </a:ext>
            </a:extLst>
          </p:cNvPr>
          <p:cNvSpPr txBox="1"/>
          <p:nvPr/>
        </p:nvSpPr>
        <p:spPr>
          <a:xfrm>
            <a:off x="618917" y="4081217"/>
            <a:ext cx="1789272" cy="415498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100" dirty="0"/>
              <a:t>W side is base </a:t>
            </a:r>
            <a:endParaRPr lang="ru-RU" sz="2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B2100-5CF4-4560-AB8A-B6652A82A3D1}"/>
              </a:ext>
            </a:extLst>
          </p:cNvPr>
          <p:cNvSpPr txBox="1"/>
          <p:nvPr/>
        </p:nvSpPr>
        <p:spPr>
          <a:xfrm>
            <a:off x="7686686" y="4127384"/>
            <a:ext cx="1481046" cy="715581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en-US" sz="1350" b="1" dirty="0"/>
              <a:t>Non-flatness of </a:t>
            </a:r>
          </a:p>
          <a:p>
            <a:r>
              <a:rPr lang="en-US" sz="1350" b="1" dirty="0"/>
              <a:t>Faces of 7 plates =</a:t>
            </a:r>
          </a:p>
          <a:p>
            <a:r>
              <a:rPr lang="en-US" sz="1350" b="1" dirty="0"/>
              <a:t>= 0.1 mm</a:t>
            </a:r>
            <a:endParaRPr lang="ru-RU" sz="1350" b="1" dirty="0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10621F4B-9003-4E45-AF50-8128CB281A6F}"/>
              </a:ext>
            </a:extLst>
          </p:cNvPr>
          <p:cNvSpPr/>
          <p:nvPr/>
        </p:nvSpPr>
        <p:spPr>
          <a:xfrm>
            <a:off x="5302577" y="4178540"/>
            <a:ext cx="2294589" cy="290687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4227289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A064D-C5AA-49B7-A8BC-9021542A2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7536"/>
            <a:ext cx="7772400" cy="597168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Technological tool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0B9E7D-74D9-4827-9434-57464CC6E8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210" y="1061434"/>
            <a:ext cx="3528394" cy="2358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8AE2AB-0659-4969-91D7-6D0FEA33775C}"/>
              </a:ext>
            </a:extLst>
          </p:cNvPr>
          <p:cNvSpPr txBox="1"/>
          <p:nvPr/>
        </p:nvSpPr>
        <p:spPr>
          <a:xfrm>
            <a:off x="1662720" y="746789"/>
            <a:ext cx="10983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Top beam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EEEF45-A65C-44D7-B123-CBE88DD7A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814" y="742732"/>
            <a:ext cx="4920628" cy="24858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9D6AB1-B0DB-4F69-8FD7-B4AB7F50CDE2}"/>
              </a:ext>
            </a:extLst>
          </p:cNvPr>
          <p:cNvSpPr txBox="1"/>
          <p:nvPr/>
        </p:nvSpPr>
        <p:spPr>
          <a:xfrm>
            <a:off x="3635896" y="2905396"/>
            <a:ext cx="437171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Lifting beams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and Base plate for face surface</a:t>
            </a:r>
          </a:p>
          <a:p>
            <a:r>
              <a:rPr lang="ru-RU" dirty="0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CD3908D-7634-4F69-8295-8980751C58F0}"/>
              </a:ext>
            </a:extLst>
          </p:cNvPr>
          <p:cNvCxnSpPr>
            <a:cxnSpLocks/>
          </p:cNvCxnSpPr>
          <p:nvPr/>
        </p:nvCxnSpPr>
        <p:spPr>
          <a:xfrm flipV="1">
            <a:off x="5940152" y="2291285"/>
            <a:ext cx="144016" cy="6844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4088110" cy="183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04866" y="5661092"/>
            <a:ext cx="4572000" cy="646331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660033"/>
                </a:solidFill>
              </a:rPr>
              <a:t>Lifting beam for plugs inserting-removing in vertical plates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454" y="3803645"/>
            <a:ext cx="3888432" cy="185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5662106"/>
            <a:ext cx="7921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931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1628800"/>
            <a:ext cx="511256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Restart to work – 20 March </a:t>
            </a:r>
          </a:p>
          <a:p>
            <a:r>
              <a:rPr lang="en-US" dirty="0">
                <a:solidFill>
                  <a:srgbClr val="0000FF"/>
                </a:solidFill>
              </a:rPr>
              <a:t>Floor measurement – 21 May</a:t>
            </a:r>
          </a:p>
          <a:p>
            <a:r>
              <a:rPr lang="en-US" dirty="0">
                <a:solidFill>
                  <a:srgbClr val="C00000"/>
                </a:solidFill>
              </a:rPr>
              <a:t>Cradle installation – 23 May</a:t>
            </a:r>
          </a:p>
          <a:p>
            <a:r>
              <a:rPr lang="en-US" dirty="0">
                <a:solidFill>
                  <a:srgbClr val="0000FF"/>
                </a:solidFill>
              </a:rPr>
              <a:t>Cradle measurement – 24 May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               13 plates installation – 05-09 June</a:t>
            </a:r>
          </a:p>
          <a:p>
            <a:r>
              <a:rPr lang="en-US" dirty="0">
                <a:solidFill>
                  <a:srgbClr val="0000FF"/>
                </a:solidFill>
              </a:rPr>
              <a:t>               13 plates measurement – 11 June</a:t>
            </a:r>
          </a:p>
          <a:p>
            <a:r>
              <a:rPr lang="en-US" dirty="0">
                <a:solidFill>
                  <a:srgbClr val="C00000"/>
                </a:solidFill>
              </a:rPr>
              <a:t>               Support rings installation – 12-13 June</a:t>
            </a:r>
          </a:p>
          <a:p>
            <a:r>
              <a:rPr lang="en-US" dirty="0">
                <a:solidFill>
                  <a:srgbClr val="C00000"/>
                </a:solidFill>
              </a:rPr>
              <a:t>               14-28 plates installation – 14-21 June</a:t>
            </a:r>
          </a:p>
          <a:p>
            <a:r>
              <a:rPr lang="en-US" dirty="0">
                <a:solidFill>
                  <a:srgbClr val="0000FF"/>
                </a:solidFill>
              </a:rPr>
              <a:t>               1-27 plates measurement – 21 June</a:t>
            </a:r>
          </a:p>
          <a:p>
            <a:r>
              <a:rPr lang="en-US" dirty="0">
                <a:solidFill>
                  <a:srgbClr val="C00000"/>
                </a:solidFill>
              </a:rPr>
              <a:t>        700 Pins installation – 6 June - 23 July</a:t>
            </a:r>
          </a:p>
          <a:p>
            <a:r>
              <a:rPr lang="en-US" dirty="0">
                <a:solidFill>
                  <a:srgbClr val="660033"/>
                </a:solidFill>
              </a:rPr>
              <a:t>               Yoke test  – 24 July</a:t>
            </a:r>
          </a:p>
          <a:p>
            <a:endParaRPr lang="en-US" dirty="0">
              <a:solidFill>
                <a:srgbClr val="660033"/>
              </a:solidFill>
            </a:endParaRPr>
          </a:p>
          <a:p>
            <a:r>
              <a:rPr lang="en-US" dirty="0">
                <a:solidFill>
                  <a:srgbClr val="C00000"/>
                </a:solidFill>
                <a:latin typeface="+mj-lt"/>
              </a:rPr>
              <a:t>Disassembly,</a:t>
            </a:r>
            <a:r>
              <a:rPr lang="ru-RU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manufacture, </a:t>
            </a:r>
            <a:r>
              <a:rPr lang="en-US" dirty="0">
                <a:solidFill>
                  <a:srgbClr val="C00000"/>
                </a:solidFill>
              </a:rPr>
              <a:t>packing – 1-Aug-30 Sept.</a:t>
            </a:r>
          </a:p>
          <a:p>
            <a:r>
              <a:rPr lang="en-US" dirty="0">
                <a:solidFill>
                  <a:srgbClr val="660033"/>
                </a:solidFill>
              </a:rPr>
              <a:t>Transport to JINR – 1 October – 30 November</a:t>
            </a:r>
          </a:p>
          <a:p>
            <a:endParaRPr lang="en-US" sz="1400" dirty="0">
              <a:solidFill>
                <a:srgbClr val="C00000"/>
              </a:solidFill>
            </a:endParaRPr>
          </a:p>
          <a:p>
            <a:endParaRPr lang="en-US" sz="1400" dirty="0">
              <a:solidFill>
                <a:srgbClr val="C00000"/>
              </a:solidFill>
            </a:endParaRPr>
          </a:p>
          <a:p>
            <a:endParaRPr lang="en-US" sz="1400" dirty="0">
              <a:solidFill>
                <a:srgbClr val="C00000"/>
              </a:solidFill>
            </a:endParaRPr>
          </a:p>
          <a:p>
            <a:endParaRPr lang="en-US" sz="1400" dirty="0">
              <a:solidFill>
                <a:srgbClr val="C00000"/>
              </a:solidFill>
            </a:endParaRPr>
          </a:p>
          <a:p>
            <a:endParaRPr lang="en-US" sz="1400" dirty="0">
              <a:solidFill>
                <a:srgbClr val="C00000"/>
              </a:solidFill>
            </a:endParaRPr>
          </a:p>
          <a:p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5125" name="TextBox 5124"/>
          <p:cNvSpPr txBox="1"/>
          <p:nvPr/>
        </p:nvSpPr>
        <p:spPr>
          <a:xfrm>
            <a:off x="683568" y="190806"/>
            <a:ext cx="51845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33"/>
                </a:solidFill>
              </a:rPr>
              <a:t>Plan of work at VHM (Feb_2018):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660033"/>
                </a:solidFill>
              </a:rPr>
              <a:t>Machining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660033"/>
                </a:solidFill>
              </a:rPr>
              <a:t>Control assembly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660033"/>
                </a:solidFill>
              </a:rPr>
              <a:t>Yoke rigid test</a:t>
            </a:r>
            <a:endParaRPr lang="ru-RU" dirty="0">
              <a:solidFill>
                <a:srgbClr val="660033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90806"/>
            <a:ext cx="2862064" cy="214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263146"/>
            <a:ext cx="2952328" cy="221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5365" y="4157921"/>
            <a:ext cx="3549123" cy="266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093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AppData\Local\Temp\Rar$DI00.240\Pag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594266"/>
            <a:ext cx="3431942" cy="48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7945" y="33265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Floor flatness on area 7x7 m² 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2050" name="Picture 2" descr="K:\КОПИЯ_файлов_диск_D\ac_Vitkovice\21_декабря_2016_фото\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8758" y="1120534"/>
            <a:ext cx="5574232" cy="418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2633" y="17728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</a:t>
            </a:r>
            <a:endParaRPr lang="ru-RU" b="1" dirty="0">
              <a:solidFill>
                <a:srgbClr val="0000FF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683568" y="2142148"/>
            <a:ext cx="989065" cy="206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547664" y="2142148"/>
            <a:ext cx="124970" cy="1033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672633" y="2135107"/>
            <a:ext cx="1387199" cy="2137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672634" y="2142148"/>
            <a:ext cx="523102" cy="206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672634" y="2142148"/>
            <a:ext cx="1387198" cy="8775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672633" y="2142148"/>
            <a:ext cx="1387199" cy="1718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11560" y="2142148"/>
            <a:ext cx="1061073" cy="1718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1475656" y="2193831"/>
            <a:ext cx="196977" cy="16672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3527" y="2632266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+0.2</a:t>
            </a:r>
            <a:endParaRPr lang="ru-RU" b="1" dirty="0">
              <a:solidFill>
                <a:srgbClr val="D60093"/>
              </a:solidFill>
            </a:endParaRPr>
          </a:p>
        </p:txBody>
      </p:sp>
      <p:cxnSp>
        <p:nvCxnSpPr>
          <p:cNvPr id="28" name="Прямая со стрелкой 27"/>
          <p:cNvCxnSpPr>
            <a:stCxn id="26" idx="2"/>
          </p:cNvCxnSpPr>
          <p:nvPr/>
        </p:nvCxnSpPr>
        <p:spPr>
          <a:xfrm flipH="1">
            <a:off x="683568" y="3001598"/>
            <a:ext cx="135874" cy="139370"/>
          </a:xfrm>
          <a:prstGeom prst="straightConnector1">
            <a:avLst/>
          </a:prstGeom>
          <a:ln>
            <a:solidFill>
              <a:srgbClr val="D60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043608" y="3001598"/>
            <a:ext cx="288032" cy="139370"/>
          </a:xfrm>
          <a:prstGeom prst="straightConnector1">
            <a:avLst/>
          </a:prstGeom>
          <a:ln>
            <a:solidFill>
              <a:srgbClr val="D60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00846" y="407707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-0.1</a:t>
            </a:r>
            <a:endParaRPr lang="ru-RU" b="1" dirty="0">
              <a:solidFill>
                <a:srgbClr val="7030A0"/>
              </a:solidFill>
            </a:endParaRPr>
          </a:p>
        </p:txBody>
      </p:sp>
      <p:cxnSp>
        <p:nvCxnSpPr>
          <p:cNvPr id="2049" name="Прямая со стрелкой 2048"/>
          <p:cNvCxnSpPr/>
          <p:nvPr/>
        </p:nvCxnSpPr>
        <p:spPr>
          <a:xfrm>
            <a:off x="2195736" y="4077072"/>
            <a:ext cx="5205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TextBox 2050"/>
          <p:cNvSpPr txBox="1"/>
          <p:nvPr/>
        </p:nvSpPr>
        <p:spPr>
          <a:xfrm>
            <a:off x="1655962" y="300159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+0.1</a:t>
            </a:r>
            <a:endParaRPr lang="ru-RU" b="1" dirty="0"/>
          </a:p>
        </p:txBody>
      </p:sp>
      <p:sp>
        <p:nvSpPr>
          <p:cNvPr id="2052" name="TextBox 2051"/>
          <p:cNvSpPr txBox="1"/>
          <p:nvPr/>
        </p:nvSpPr>
        <p:spPr>
          <a:xfrm>
            <a:off x="1020487" y="5898681"/>
            <a:ext cx="32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Common non-flatness is 0.3 mm</a:t>
            </a:r>
            <a:endParaRPr lang="ru-RU" b="1" dirty="0">
              <a:solidFill>
                <a:srgbClr val="006600"/>
              </a:solidFill>
            </a:endParaRPr>
          </a:p>
        </p:txBody>
      </p:sp>
      <p:cxnSp>
        <p:nvCxnSpPr>
          <p:cNvPr id="2054" name="Прямая со стрелкой 2053"/>
          <p:cNvCxnSpPr/>
          <p:nvPr/>
        </p:nvCxnSpPr>
        <p:spPr>
          <a:xfrm flipV="1">
            <a:off x="2483768" y="4446404"/>
            <a:ext cx="504056" cy="135886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853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Stands shape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099" name="Picture 3" descr="C:\Users\admin\AppData\Local\Temp\Rar$DI07.996\Page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9" t="4722" r="5295" b="6283"/>
          <a:stretch/>
        </p:blipFill>
        <p:spPr bwMode="auto">
          <a:xfrm>
            <a:off x="109763" y="349956"/>
            <a:ext cx="4441218" cy="62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4501A2F-8B4B-4B91-A392-386A9C823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981" y="1916832"/>
            <a:ext cx="4373110" cy="29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0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2713</TotalTime>
  <Words>1384</Words>
  <Application>Microsoft Office PowerPoint</Application>
  <PresentationFormat>Экран (4:3)</PresentationFormat>
  <Paragraphs>292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59</vt:i4>
      </vt:variant>
    </vt:vector>
  </HeadingPairs>
  <TitlesOfParts>
    <vt:vector size="67" baseType="lpstr">
      <vt:lpstr>Arial</vt:lpstr>
      <vt:lpstr>Calibri</vt:lpstr>
      <vt:lpstr>Times New Roman</vt:lpstr>
      <vt:lpstr>Тема Office</vt:lpstr>
      <vt:lpstr>1_Оформление по умолчанию</vt:lpstr>
      <vt:lpstr>2_Оформление по умолчанию</vt:lpstr>
      <vt:lpstr>Оформление по умолчанию</vt:lpstr>
      <vt:lpstr>Default Design</vt:lpstr>
      <vt:lpstr> Manufacture, pre-assembly and testing of MPD magnet yoke on VHM Vitkovice, Czech Republic  2016 - 2018 </vt:lpstr>
      <vt:lpstr>MPD Yoke (L=8970 mm, Ø6625 mm)</vt:lpstr>
      <vt:lpstr>Support rings: need to have holes  machining, sandblasting, painting</vt:lpstr>
      <vt:lpstr>Cradles parts are in progress: </vt:lpstr>
      <vt:lpstr>Poles transport supports (2 ps)</vt:lpstr>
      <vt:lpstr>Technological tool</vt:lpstr>
      <vt:lpstr>Презентация PowerPoint</vt:lpstr>
      <vt:lpstr> </vt:lpstr>
      <vt:lpstr>Stands shape</vt:lpstr>
      <vt:lpstr>Measurement Protocol  (page 1/5) of Stand #1</vt:lpstr>
      <vt:lpstr>Plate #1 installation (5 June 2018)</vt:lpstr>
      <vt:lpstr>Plate #1 installation (5 June 2018)</vt:lpstr>
      <vt:lpstr>Plate #1 installation (5 June 2018)</vt:lpstr>
      <vt:lpstr>Plate #2 installation (5 June 2018)</vt:lpstr>
      <vt:lpstr>Plate #2 installation</vt:lpstr>
      <vt:lpstr>2 plates in place</vt:lpstr>
      <vt:lpstr>Shims calculation</vt:lpstr>
      <vt:lpstr>Shims preparing</vt:lpstr>
      <vt:lpstr>Plates preparing for assembly</vt:lpstr>
      <vt:lpstr>Plates preparing for assembly</vt:lpstr>
      <vt:lpstr>Plate #5 installation (7 June 2018)</vt:lpstr>
      <vt:lpstr>Top points flatness measurement of 7 plates </vt:lpstr>
      <vt:lpstr>7 plates in assembly</vt:lpstr>
      <vt:lpstr>Assembly step</vt:lpstr>
      <vt:lpstr>Plate #13 installation (9 June 2018)</vt:lpstr>
      <vt:lpstr>13 plates in place</vt:lpstr>
      <vt:lpstr>13 plates in assembly</vt:lpstr>
      <vt:lpstr>Scaffolding erection</vt:lpstr>
      <vt:lpstr>Support ring manipulation</vt:lpstr>
      <vt:lpstr>Support ring #1 installation (12 June 2018)</vt:lpstr>
      <vt:lpstr>Support ring #1 on side W</vt:lpstr>
      <vt:lpstr>Support ring #2 installation (13 June 2018)</vt:lpstr>
      <vt:lpstr>Презентация PowerPoint</vt:lpstr>
      <vt:lpstr>Support rings on both sides</vt:lpstr>
      <vt:lpstr>Technology beam (8470 mm) installation</vt:lpstr>
      <vt:lpstr>Plate installation</vt:lpstr>
      <vt:lpstr>2 support ring in assembly</vt:lpstr>
      <vt:lpstr>Plates position on support rings (the similar situation for all bottom ones)</vt:lpstr>
      <vt:lpstr>Plates position on support rings (the similar situation for all bottom ones)</vt:lpstr>
      <vt:lpstr>Plate #26 installation</vt:lpstr>
      <vt:lpstr>27 plates in place (20 June 2018) </vt:lpstr>
      <vt:lpstr>“Final” measurements report (27 plates in assembly)</vt:lpstr>
      <vt:lpstr>Plate #28</vt:lpstr>
      <vt:lpstr>Top plates positions</vt:lpstr>
      <vt:lpstr>JINR technicians</vt:lpstr>
      <vt:lpstr>Презентация PowerPoint</vt:lpstr>
      <vt:lpstr>712 Holes drilling (in 5 steps):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Conclusions</vt:lpstr>
      <vt:lpstr>Next steps: VHM:</vt:lpstr>
      <vt:lpstr>MPD Hall today</vt:lpstr>
      <vt:lpstr>Презентация PowerPoint</vt:lpstr>
      <vt:lpstr>7 plates in place, top edges horizontality checking</vt:lpstr>
      <vt:lpstr>Relative height of top edges of plates #6 and #7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Топилин Н. Д.</dc:creator>
  <cp:lastModifiedBy>Asus</cp:lastModifiedBy>
  <cp:revision>86</cp:revision>
  <dcterms:created xsi:type="dcterms:W3CDTF">2016-12-21T06:55:43Z</dcterms:created>
  <dcterms:modified xsi:type="dcterms:W3CDTF">2018-09-06T06:58:03Z</dcterms:modified>
</cp:coreProperties>
</file>