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65" r:id="rId9"/>
    <p:sldId id="259" r:id="rId10"/>
    <p:sldId id="260" r:id="rId11"/>
    <p:sldId id="267" r:id="rId12"/>
    <p:sldId id="268" r:id="rId13"/>
    <p:sldId id="266" r:id="rId14"/>
    <p:sldId id="270" r:id="rId15"/>
    <p:sldId id="269" r:id="rId16"/>
    <p:sldId id="272" r:id="rId17"/>
    <p:sldId id="274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3333FF"/>
    <a:srgbClr val="99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1155B-59FD-4FD4-B363-4BF626E63954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9CFDF-6C3E-4897-B904-0ABFE8976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A87C-3875-4EC2-98F4-49EF6200816E}" type="datetime1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AAC6-AE75-4B62-8331-BFABE604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8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D37A-81BD-40E4-B3BA-5665172D5D0C}" type="datetime1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AAC6-AE75-4B62-8331-BFABE604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0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161-BF90-4341-A694-A6CF257154EE}" type="datetime1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AAC6-AE75-4B62-8331-BFABE604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9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548D-20CF-4001-BA29-E8634621B714}" type="datetime1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AAC6-AE75-4B62-8331-BFABE604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9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988-56B1-4AB2-ADF2-B5C146B2E76D}" type="datetime1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AAC6-AE75-4B62-8331-BFABE604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5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5EDC-4C8B-425A-BF60-5E56C5C26466}" type="datetime1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AAC6-AE75-4B62-8331-BFABE604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5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F824-BBAD-4E4F-B79B-56C18C0A59E3}" type="datetime1">
              <a:rPr lang="ru-RU" smtClean="0"/>
              <a:t>08.09.2018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AAC6-AE75-4B62-8331-BFABE604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F50C-338D-4BAA-A27D-4AFDB0DF805C}" type="datetime1">
              <a:rPr lang="ru-RU" smtClean="0"/>
              <a:t>08.09.2018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AAC6-AE75-4B62-8331-BFABE604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5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C64F-4ACC-41C5-8E92-9AD7B68FA8FD}" type="datetime1">
              <a:rPr lang="ru-RU" smtClean="0"/>
              <a:t>08.09.2018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AAC6-AE75-4B62-8331-BFABE604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5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767-91DB-464F-A2F6-8471ABC65AA1}" type="datetime1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AAC6-AE75-4B62-8331-BFABE604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9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415A-2691-4CD3-8695-8613C7B27702}" type="datetime1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AAC6-AE75-4B62-8331-BFABE604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9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EE35-93C7-4EFB-B850-6ECB42DCF537}" type="datetime1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AAC6-AE75-4B62-8331-BFABE6043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0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DA58FCAA-61D0-42CB-AE59-ECEF403F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234522E-8A39-4039-8E26-ACF956B1D65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DFF4EB-7214-4EFB-BDBF-1B849F373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0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3B3401-88C7-4303-9413-3E1E73629DB6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</a:rPr>
              <a:t>«</a:t>
            </a:r>
            <a:r>
              <a:rPr lang="en-US" sz="2400" b="1" dirty="0">
                <a:solidFill>
                  <a:srgbClr val="000066"/>
                </a:solidFill>
              </a:rPr>
              <a:t>NICA Accelerator Complex: Problems and Solutions – 2018</a:t>
            </a:r>
            <a:r>
              <a:rPr lang="ru-RU" sz="2400" b="1" dirty="0">
                <a:solidFill>
                  <a:srgbClr val="000066"/>
                </a:solidFill>
              </a:rPr>
              <a:t>»</a:t>
            </a:r>
            <a:endParaRPr lang="en-US" sz="2400" b="1" dirty="0">
              <a:solidFill>
                <a:srgbClr val="000066"/>
              </a:solidFill>
            </a:endParaRPr>
          </a:p>
          <a:p>
            <a:pPr algn="ctr"/>
            <a:r>
              <a:rPr lang="en-US" sz="2400" b="1" dirty="0">
                <a:solidFill>
                  <a:srgbClr val="000066"/>
                </a:solidFill>
              </a:rPr>
              <a:t>International Workshop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FCD62-8906-4541-B378-A74C58DEA06E}"/>
              </a:ext>
            </a:extLst>
          </p:cNvPr>
          <p:cNvSpPr txBox="1"/>
          <p:nvPr/>
        </p:nvSpPr>
        <p:spPr>
          <a:xfrm>
            <a:off x="0" y="2624243"/>
            <a:ext cx="91440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rgbClr val="000066"/>
                </a:solidFill>
              </a:rPr>
              <a:t>Optimization of Asymmetric Collider</a:t>
            </a:r>
            <a:endParaRPr lang="en-US" sz="800" b="1" dirty="0">
              <a:solidFill>
                <a:srgbClr val="000066"/>
              </a:solidFill>
            </a:endParaRPr>
          </a:p>
          <a:p>
            <a:pPr algn="ctr"/>
            <a:r>
              <a:rPr lang="en-US" sz="2400" b="1" dirty="0">
                <a:solidFill>
                  <a:srgbClr val="000066"/>
                </a:solidFill>
              </a:rPr>
              <a:t>Igor </a:t>
            </a:r>
            <a:r>
              <a:rPr lang="en-US" sz="2400" b="1" dirty="0" err="1">
                <a:solidFill>
                  <a:srgbClr val="000066"/>
                </a:solidFill>
              </a:rPr>
              <a:t>Meshkov</a:t>
            </a:r>
            <a:endParaRPr lang="en-US" sz="2400" b="1" dirty="0">
              <a:solidFill>
                <a:srgbClr val="000066"/>
              </a:solidFill>
            </a:endParaRPr>
          </a:p>
          <a:p>
            <a:pPr algn="ctr"/>
            <a:r>
              <a:rPr lang="ru-RU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>
                <a:solidFill>
                  <a:srgbClr val="000066"/>
                </a:solidFill>
              </a:rPr>
              <a:t>JINR, </a:t>
            </a:r>
            <a:r>
              <a:rPr lang="en-US" sz="2400" b="1" dirty="0" err="1">
                <a:solidFill>
                  <a:srgbClr val="000066"/>
                </a:solidFill>
              </a:rPr>
              <a:t>Dubna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EAA1A-6F59-45C9-BE0A-4FF2F874F70F}"/>
              </a:ext>
            </a:extLst>
          </p:cNvPr>
          <p:cNvSpPr txBox="1"/>
          <p:nvPr/>
        </p:nvSpPr>
        <p:spPr>
          <a:xfrm>
            <a:off x="5533533" y="4138582"/>
            <a:ext cx="35067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  <a:cs typeface="Arial" panose="020B0604020202020204" pitchFamily="34" charset="0"/>
              </a:rPr>
              <a:t>September 8 – 15, 2018</a:t>
            </a:r>
            <a:br>
              <a:rPr lang="ru-RU" sz="2400" b="1" dirty="0">
                <a:solidFill>
                  <a:srgbClr val="000066"/>
                </a:solidFill>
                <a:cs typeface="Arial" panose="020B0604020202020204" pitchFamily="34" charset="0"/>
              </a:rPr>
            </a:br>
            <a:r>
              <a:rPr lang="en-US" sz="2400" b="1" dirty="0" err="1">
                <a:solidFill>
                  <a:srgbClr val="000066"/>
                </a:solidFill>
              </a:rPr>
              <a:t>Sozopol</a:t>
            </a:r>
            <a:r>
              <a:rPr lang="en-US" sz="2400" b="1" dirty="0">
                <a:solidFill>
                  <a:srgbClr val="000066"/>
                </a:solidFill>
              </a:rPr>
              <a:t>, Bulgaria</a:t>
            </a:r>
            <a:endParaRPr lang="ru-RU" sz="2400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32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6708" y="6327567"/>
            <a:ext cx="2007714" cy="403902"/>
          </a:xfrm>
        </p:spPr>
        <p:txBody>
          <a:bodyPr/>
          <a:lstStyle/>
          <a:p>
            <a:fld id="{A6B2AAC6-AE75-4B62-8331-BFABE6043061}" type="slidenum">
              <a:rPr lang="ru-RU" smtClean="0"/>
              <a:t>10</a:t>
            </a:fld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066CE9F-258E-416F-88F4-66E8885BF991}"/>
              </a:ext>
            </a:extLst>
          </p:cNvPr>
          <p:cNvGrpSpPr/>
          <p:nvPr/>
        </p:nvGrpSpPr>
        <p:grpSpPr>
          <a:xfrm>
            <a:off x="-23960" y="18069"/>
            <a:ext cx="9191919" cy="6701791"/>
            <a:chOff x="-23960" y="18069"/>
            <a:chExt cx="9191919" cy="6701791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5476282-E407-4D68-B801-36CA9095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" y="18069"/>
              <a:ext cx="8625525" cy="55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14000"/>
                </a:lnSpc>
                <a:defRPr/>
              </a:pPr>
              <a:r>
                <a:rPr kumimoji="1" lang="en-US" sz="2800" b="1" dirty="0">
                  <a:solidFill>
                    <a:srgbClr val="0000CC"/>
                  </a:solidFill>
                  <a:cs typeface="Arial" pitchFamily="34" charset="0"/>
                </a:rPr>
                <a:t>2.</a:t>
              </a:r>
              <a:r>
                <a:rPr lang="ru-RU" sz="2800" b="1" dirty="0">
                  <a:solidFill>
                    <a:srgbClr val="0000CC"/>
                  </a:solidFill>
                </a:rPr>
                <a:t> Оптимизация светимости коллайдера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D31459B-B3BD-4F53-885A-92A5223C18E9}"/>
                </a:ext>
              </a:extLst>
            </p:cNvPr>
            <p:cNvSpPr txBox="1"/>
            <p:nvPr/>
          </p:nvSpPr>
          <p:spPr>
            <a:xfrm>
              <a:off x="168897" y="515496"/>
              <a:ext cx="86255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66"/>
                  </a:solidFill>
                </a:rPr>
                <a:t>При выборе оптимальных значений параметров пучков коллайдера можно, казалось бы, записав два уравнения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A17D0F4-78B5-4B4F-B39A-32A650C1F12C}"/>
                    </a:ext>
                  </a:extLst>
                </p:cNvPr>
                <p:cNvSpPr txBox="1"/>
                <p:nvPr/>
              </p:nvSpPr>
              <p:spPr>
                <a:xfrm>
                  <a:off x="3048784" y="1141399"/>
                  <a:ext cx="286574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sz="24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2400" b="1" dirty="0">
                    <a:solidFill>
                      <a:srgbClr val="000066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sz="24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ru-RU" sz="24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lang="ru-RU" sz="24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ru-RU" sz="24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sz="2400" b="1" dirty="0">
                    <a:solidFill>
                      <a:srgbClr val="000066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A17D0F4-78B5-4B4F-B39A-32A650C1F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784" y="1141399"/>
                  <a:ext cx="2865749" cy="830997"/>
                </a:xfrm>
                <a:prstGeom prst="rect">
                  <a:avLst/>
                </a:prstGeom>
                <a:blipFill>
                  <a:blip r:embed="rId2"/>
                  <a:stretch>
                    <a:fillRect b="-875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E17C665-0383-4319-9F14-BC107D85C987}"/>
                </a:ext>
              </a:extLst>
            </p:cNvPr>
            <p:cNvSpPr/>
            <p:nvPr/>
          </p:nvSpPr>
          <p:spPr>
            <a:xfrm>
              <a:off x="7685273" y="1187253"/>
              <a:ext cx="60465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CC"/>
                  </a:solidFill>
                </a:rPr>
                <a:t>(</a:t>
              </a:r>
              <a:r>
                <a:rPr lang="ru-RU" sz="2000" b="1" dirty="0">
                  <a:solidFill>
                    <a:srgbClr val="0000CC"/>
                  </a:solidFill>
                </a:rPr>
                <a:t>12</a:t>
              </a:r>
              <a:r>
                <a:rPr lang="en-US" sz="2000" b="1" dirty="0">
                  <a:solidFill>
                    <a:srgbClr val="0000CC"/>
                  </a:solidFill>
                </a:rPr>
                <a:t>)</a:t>
              </a:r>
              <a:endParaRPr lang="ru-RU" sz="2000" b="1" dirty="0">
                <a:solidFill>
                  <a:srgbClr val="0000CC"/>
                </a:solidFill>
              </a:endParaRPr>
            </a:p>
            <a:p>
              <a:r>
                <a:rPr lang="ru-RU" sz="2000" b="1" dirty="0">
                  <a:solidFill>
                    <a:srgbClr val="0000CC"/>
                  </a:solidFill>
                </a:rPr>
                <a:t>(13)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C1C40F1-D61C-418F-B8FC-3736CE5210DA}"/>
                    </a:ext>
                  </a:extLst>
                </p:cNvPr>
                <p:cNvSpPr txBox="1"/>
                <p:nvPr/>
              </p:nvSpPr>
              <p:spPr>
                <a:xfrm>
                  <a:off x="-23960" y="1906748"/>
                  <a:ext cx="9191919" cy="4813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>
                      <a:solidFill>
                        <a:srgbClr val="000066"/>
                      </a:solidFill>
                    </a:rPr>
                    <a:t>потребовать выполнение условия (11) для обоих пучков: </a:t>
                  </a:r>
                  <a:r>
                    <a:rPr lang="ru-RU" sz="2400" b="1" dirty="0">
                      <a:solidFill>
                        <a:srgbClr val="000066"/>
                      </a:solidFill>
                    </a:rPr>
                    <a:t>Δ</a:t>
                  </a:r>
                  <a:r>
                    <a:rPr lang="en-US" sz="2400" b="1" dirty="0">
                      <a:solidFill>
                        <a:srgbClr val="000066"/>
                      </a:solidFill>
                    </a:rPr>
                    <a:t>Q</a:t>
                  </a:r>
                  <a:r>
                    <a:rPr lang="ru-RU" sz="2400" b="1" baseline="-25000" dirty="0">
                      <a:solidFill>
                        <a:srgbClr val="000066"/>
                      </a:solidFill>
                    </a:rPr>
                    <a:t>1</a:t>
                  </a:r>
                  <a:r>
                    <a:rPr lang="ru-RU" sz="2400" b="1" dirty="0">
                      <a:solidFill>
                        <a:srgbClr val="000066"/>
                      </a:solidFill>
                    </a:rPr>
                    <a:t>, Δ</a:t>
                  </a:r>
                  <a:r>
                    <a:rPr lang="en-US" sz="2400" b="1" dirty="0">
                      <a:solidFill>
                        <a:srgbClr val="000066"/>
                      </a:solidFill>
                    </a:rPr>
                    <a:t>Q</a:t>
                  </a:r>
                  <a:r>
                    <a:rPr lang="ru-RU" sz="2400" b="1" baseline="-25000" dirty="0">
                      <a:solidFill>
                        <a:srgbClr val="000066"/>
                      </a:solidFill>
                    </a:rPr>
                    <a:t>2</a:t>
                  </a:r>
                  <a:r>
                    <a:rPr lang="ru-RU" sz="2400" b="1" dirty="0">
                      <a:solidFill>
                        <a:srgbClr val="000066"/>
                      </a:solidFill>
                    </a:rPr>
                    <a:t> ≤ 0.05</a:t>
                  </a:r>
                  <a:r>
                    <a:rPr lang="ru-RU" sz="2000" b="1" dirty="0">
                      <a:solidFill>
                        <a:srgbClr val="000066"/>
                      </a:solidFill>
                    </a:rPr>
                    <a:t>. Затем, подставив сюда значения </a:t>
                  </a:r>
                  <a:r>
                    <a:rPr lang="ru-RU" sz="2000" b="1" i="1" dirty="0">
                      <a:solidFill>
                        <a:srgbClr val="000066"/>
                      </a:solidFill>
                    </a:rPr>
                    <a:t>Δ</a:t>
                  </a:r>
                  <a:r>
                    <a:rPr lang="en-US" sz="2000" b="1" i="1" dirty="0">
                      <a:solidFill>
                        <a:srgbClr val="000066"/>
                      </a:solidFill>
                    </a:rPr>
                    <a:t>q </a:t>
                  </a:r>
                  <a:r>
                    <a:rPr lang="ru-RU" sz="2000" b="1" dirty="0">
                      <a:solidFill>
                        <a:srgbClr val="000066"/>
                      </a:solidFill>
                    </a:rPr>
                    <a:t>(8)</a:t>
                  </a:r>
                  <a:r>
                    <a:rPr lang="ru-RU" sz="2000" b="1" i="1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ru-RU" sz="2000" b="1" dirty="0">
                      <a:solidFill>
                        <a:srgbClr val="000066"/>
                      </a:solidFill>
                    </a:rPr>
                    <a:t>и</a:t>
                  </a:r>
                  <a:r>
                    <a:rPr lang="ru-RU" sz="2000" b="1" i="1" dirty="0">
                      <a:solidFill>
                        <a:srgbClr val="000066"/>
                      </a:solidFill>
                    </a:rPr>
                    <a:t> ξ</a:t>
                  </a:r>
                  <a:r>
                    <a:rPr lang="ru-RU" sz="2000" b="1" dirty="0">
                      <a:solidFill>
                        <a:srgbClr val="000066"/>
                      </a:solidFill>
                    </a:rPr>
                    <a:t> (9), получить </a:t>
                  </a:r>
                  <a:r>
                    <a:rPr lang="ru-RU" sz="2400" b="1" dirty="0">
                      <a:solidFill>
                        <a:srgbClr val="000066"/>
                      </a:solidFill>
                    </a:rPr>
                    <a:t>систему двух алгебраических уравнений относительно неизвестных </a:t>
                  </a:r>
                  <a:r>
                    <a:rPr lang="en-US" sz="2400" b="1" i="1" dirty="0">
                      <a:solidFill>
                        <a:srgbClr val="000066"/>
                      </a:solidFill>
                    </a:rPr>
                    <a:t>N</a:t>
                  </a:r>
                  <a:r>
                    <a:rPr lang="ru-RU" sz="2400" b="1" i="1" baseline="-25000" dirty="0">
                      <a:solidFill>
                        <a:srgbClr val="000066"/>
                      </a:solidFill>
                    </a:rPr>
                    <a:t>1</a:t>
                  </a:r>
                  <a:r>
                    <a:rPr lang="en-US" sz="2400" b="1" baseline="-25000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2400" b="1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ru-RU" sz="2400" b="1" dirty="0">
                      <a:solidFill>
                        <a:srgbClr val="000066"/>
                      </a:solidFill>
                    </a:rPr>
                    <a:t>и </a:t>
                  </a:r>
                  <a:r>
                    <a:rPr lang="en-US" sz="2400" b="1" i="1" dirty="0">
                      <a:solidFill>
                        <a:srgbClr val="000066"/>
                      </a:solidFill>
                    </a:rPr>
                    <a:t>N</a:t>
                  </a:r>
                  <a:r>
                    <a:rPr lang="ru-RU" sz="2400" b="1" i="1" baseline="-25000" dirty="0">
                      <a:solidFill>
                        <a:srgbClr val="000066"/>
                      </a:solidFill>
                    </a:rPr>
                    <a:t>2</a:t>
                  </a:r>
                  <a:r>
                    <a:rPr lang="ru-RU" sz="2000" b="1" dirty="0">
                      <a:solidFill>
                        <a:srgbClr val="000066"/>
                      </a:solidFill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4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2400" b="1" dirty="0">
                    <a:solidFill>
                      <a:srgbClr val="000066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4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sz="2400" b="1" dirty="0">
                    <a:solidFill>
                      <a:srgbClr val="000066"/>
                    </a:solidFill>
                  </a:endParaRPr>
                </a:p>
                <a:p>
                  <a:pPr algn="just"/>
                  <a:r>
                    <a:rPr lang="ru-RU" sz="2000" b="1" dirty="0">
                      <a:solidFill>
                        <a:srgbClr val="000066"/>
                      </a:solidFill>
                    </a:rPr>
                    <a:t>(Отметим, что эти уравнения связаны между собой через эффект встречи – параметры </a:t>
                  </a:r>
                  <a:r>
                    <a:rPr lang="ru-RU" sz="2000" b="1" i="1" dirty="0">
                      <a:solidFill>
                        <a:srgbClr val="000066"/>
                      </a:solidFill>
                    </a:rPr>
                    <a:t>ξ</a:t>
                  </a:r>
                  <a:r>
                    <a:rPr lang="ru-RU" sz="2000" b="1" baseline="-25000" dirty="0">
                      <a:solidFill>
                        <a:srgbClr val="000066"/>
                      </a:solidFill>
                    </a:rPr>
                    <a:t>12</a:t>
                  </a:r>
                  <a:r>
                    <a:rPr lang="ru-RU" sz="2000" b="1" dirty="0">
                      <a:solidFill>
                        <a:srgbClr val="000066"/>
                      </a:solidFill>
                    </a:rPr>
                    <a:t> и </a:t>
                  </a:r>
                  <a:r>
                    <a:rPr lang="ru-RU" sz="2000" b="1" i="1" dirty="0">
                      <a:solidFill>
                        <a:srgbClr val="000066"/>
                      </a:solidFill>
                    </a:rPr>
                    <a:t>ξ</a:t>
                  </a:r>
                  <a:r>
                    <a:rPr lang="ru-RU" sz="2000" b="1" baseline="-25000" dirty="0">
                      <a:solidFill>
                        <a:srgbClr val="000066"/>
                      </a:solidFill>
                    </a:rPr>
                    <a:t>21</a:t>
                  </a:r>
                  <a:r>
                    <a:rPr lang="ru-RU" sz="2000" b="1" dirty="0">
                      <a:solidFill>
                        <a:srgbClr val="000066"/>
                      </a:solidFill>
                    </a:rPr>
                    <a:t>.) Однако, при попытке решить «в лоб» эту систему уравнений выясняется, что при определенных значениях энергии детерминант системы обращается в нуль, </a:t>
                  </a:r>
                  <a:r>
                    <a:rPr lang="ru-RU" sz="2000" b="1" i="1" dirty="0">
                      <a:solidFill>
                        <a:srgbClr val="000066"/>
                      </a:solidFill>
                    </a:rPr>
                    <a:t>что </a:t>
                  </a:r>
                  <a:r>
                    <a:rPr lang="ru-RU" sz="2400" b="1" i="1" dirty="0">
                      <a:solidFill>
                        <a:srgbClr val="000066"/>
                      </a:solidFill>
                    </a:rPr>
                    <a:t>означает отсутствие решения</a:t>
                  </a:r>
                  <a:r>
                    <a:rPr lang="ru-RU" sz="2000" b="1" dirty="0">
                      <a:solidFill>
                        <a:srgbClr val="000066"/>
                      </a:solidFill>
                    </a:rPr>
                    <a:t>. Поэтому оптимизацию параметров пучков приходится производить, исходя из</a:t>
                  </a:r>
                </a:p>
                <a:p>
                  <a:pPr algn="ctr"/>
                  <a:r>
                    <a:rPr lang="ru-RU" sz="2400" b="1" i="1" dirty="0">
                      <a:solidFill>
                        <a:srgbClr val="000066"/>
                      </a:solidFill>
                    </a:rPr>
                    <a:t>физических и очевидных математических соображений.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C1C40F1-D61C-418F-B8FC-3736CE5210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960" y="1906748"/>
                  <a:ext cx="9191919" cy="4813112"/>
                </a:xfrm>
                <a:prstGeom prst="rect">
                  <a:avLst/>
                </a:prstGeom>
                <a:blipFill>
                  <a:blip r:embed="rId3"/>
                  <a:stretch>
                    <a:fillRect l="-995" t="-1014" r="-729" b="-202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6FEE642-B74D-4590-BE15-02DC682C72C2}"/>
                </a:ext>
              </a:extLst>
            </p:cNvPr>
            <p:cNvSpPr/>
            <p:nvPr/>
          </p:nvSpPr>
          <p:spPr>
            <a:xfrm>
              <a:off x="7685272" y="3225014"/>
              <a:ext cx="60465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CC"/>
                  </a:solidFill>
                </a:rPr>
                <a:t>(</a:t>
              </a:r>
              <a:r>
                <a:rPr lang="ru-RU" sz="2000" b="1" dirty="0">
                  <a:solidFill>
                    <a:srgbClr val="0000CC"/>
                  </a:solidFill>
                </a:rPr>
                <a:t>14</a:t>
              </a:r>
              <a:r>
                <a:rPr lang="en-US" sz="2000" b="1" dirty="0">
                  <a:solidFill>
                    <a:srgbClr val="0000CC"/>
                  </a:solidFill>
                </a:rPr>
                <a:t>)</a:t>
              </a:r>
              <a:endParaRPr lang="ru-RU" sz="2000" b="1" dirty="0">
                <a:solidFill>
                  <a:srgbClr val="0000CC"/>
                </a:solidFill>
              </a:endParaRPr>
            </a:p>
            <a:p>
              <a:endParaRPr lang="ru-RU" sz="2000" b="1" dirty="0">
                <a:solidFill>
                  <a:srgbClr val="0000CC"/>
                </a:solidFill>
              </a:endParaRPr>
            </a:p>
            <a:p>
              <a:endParaRPr lang="ru-RU" sz="1200" b="1" dirty="0">
                <a:solidFill>
                  <a:srgbClr val="0000CC"/>
                </a:solidFill>
              </a:endParaRPr>
            </a:p>
            <a:p>
              <a:r>
                <a:rPr lang="ru-RU" sz="2000" b="1" dirty="0">
                  <a:solidFill>
                    <a:srgbClr val="0000CC"/>
                  </a:solidFill>
                </a:rPr>
                <a:t>(15)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3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6888" y="6421476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11</a:t>
            </a:fld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9E1ABD7-073A-4919-B817-49837137DF28}"/>
              </a:ext>
            </a:extLst>
          </p:cNvPr>
          <p:cNvGrpSpPr/>
          <p:nvPr/>
        </p:nvGrpSpPr>
        <p:grpSpPr>
          <a:xfrm>
            <a:off x="255309" y="18069"/>
            <a:ext cx="8719794" cy="5762690"/>
            <a:chOff x="255309" y="18069"/>
            <a:chExt cx="8719794" cy="5762690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5476282-E407-4D68-B801-36CA9095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" y="18069"/>
              <a:ext cx="8625525" cy="55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14000"/>
                </a:lnSpc>
                <a:defRPr/>
              </a:pPr>
              <a:r>
                <a:rPr kumimoji="1" lang="en-US" sz="2800" b="1" dirty="0">
                  <a:solidFill>
                    <a:srgbClr val="0000CC"/>
                  </a:solidFill>
                  <a:cs typeface="Arial" pitchFamily="34" charset="0"/>
                </a:rPr>
                <a:t>2.</a:t>
              </a:r>
              <a:r>
                <a:rPr lang="ru-RU" sz="2800" b="1" dirty="0">
                  <a:solidFill>
                    <a:srgbClr val="0000CC"/>
                  </a:solidFill>
                </a:rPr>
                <a:t> Оптимизация светимости коллайдера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E17C665-0383-4319-9F14-BC107D85C987}"/>
                </a:ext>
              </a:extLst>
            </p:cNvPr>
            <p:cNvSpPr/>
            <p:nvPr/>
          </p:nvSpPr>
          <p:spPr>
            <a:xfrm>
              <a:off x="8091962" y="3121837"/>
              <a:ext cx="6046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CC"/>
                  </a:solidFill>
                </a:rPr>
                <a:t>(</a:t>
              </a:r>
              <a:r>
                <a:rPr lang="ru-RU" sz="2000" b="1" dirty="0">
                  <a:solidFill>
                    <a:srgbClr val="0000CC"/>
                  </a:solidFill>
                </a:rPr>
                <a:t>17</a:t>
              </a:r>
              <a:r>
                <a:rPr lang="en-US" sz="2000" b="1" dirty="0">
                  <a:solidFill>
                    <a:srgbClr val="0000CC"/>
                  </a:solidFill>
                </a:rPr>
                <a:t>)</a:t>
              </a:r>
              <a:endParaRPr lang="ru-RU" sz="2000" b="1" dirty="0">
                <a:solidFill>
                  <a:srgbClr val="0000CC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6FEE642-B74D-4590-BE15-02DC682C72C2}"/>
                </a:ext>
              </a:extLst>
            </p:cNvPr>
            <p:cNvSpPr/>
            <p:nvPr/>
          </p:nvSpPr>
          <p:spPr>
            <a:xfrm>
              <a:off x="8071771" y="4045146"/>
              <a:ext cx="6046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CC"/>
                  </a:solidFill>
                </a:rPr>
                <a:t>(</a:t>
              </a:r>
              <a:r>
                <a:rPr lang="ru-RU" sz="2000" b="1" dirty="0">
                  <a:solidFill>
                    <a:srgbClr val="0000CC"/>
                  </a:solidFill>
                </a:rPr>
                <a:t>18</a:t>
              </a:r>
              <a:r>
                <a:rPr lang="en-US" sz="2000" b="1" dirty="0">
                  <a:solidFill>
                    <a:srgbClr val="0000CC"/>
                  </a:solidFill>
                </a:rPr>
                <a:t>)</a:t>
              </a:r>
              <a:endParaRPr lang="ru-RU" sz="2000" b="1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E505651-F233-4073-BE11-2B50165C58F8}"/>
                    </a:ext>
                  </a:extLst>
                </p:cNvPr>
                <p:cNvSpPr txBox="1"/>
                <p:nvPr/>
              </p:nvSpPr>
              <p:spPr>
                <a:xfrm>
                  <a:off x="255309" y="587478"/>
                  <a:ext cx="8719794" cy="51932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000" b="1" dirty="0">
                      <a:solidFill>
                        <a:srgbClr val="000066"/>
                      </a:solidFill>
                    </a:rPr>
                    <a:t>Прежде всего, примем, что кольца коллайдера и их фокусирующие структуры одинаковы, т.е. удовлетворяют условию (5). Будем считать также, что встречные пучки 1 и 2 “настроены” так, что они удовлетворяют условиям (6), а их </a:t>
                  </a:r>
                  <a:r>
                    <a:rPr lang="ru-RU" sz="2000" b="1" dirty="0" err="1">
                      <a:solidFill>
                        <a:srgbClr val="000066"/>
                      </a:solidFill>
                    </a:rPr>
                    <a:t>Ласлеттовские</a:t>
                  </a:r>
                  <a:r>
                    <a:rPr lang="ru-RU" sz="2000" b="1" dirty="0">
                      <a:solidFill>
                        <a:srgbClr val="000066"/>
                      </a:solidFill>
                    </a:rPr>
                    <a:t> сдвиги равны:</a:t>
                  </a: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=∆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≡∆</m:t>
                        </m:r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ru-RU" sz="2400" b="1" dirty="0">
                    <a:solidFill>
                      <a:srgbClr val="000066"/>
                    </a:solidFill>
                  </a:endParaRPr>
                </a:p>
                <a:p>
                  <a:pPr algn="just"/>
                  <a:r>
                    <a:rPr lang="ru-RU" sz="2000" b="1" dirty="0">
                      <a:solidFill>
                        <a:srgbClr val="000066"/>
                      </a:solidFill>
                    </a:rPr>
                    <a:t>Тогда число частиц в сгустках этих пучков удовлетворяет соотношению </a:t>
                  </a:r>
                </a:p>
                <a:p>
                  <a:pPr algn="just"/>
                  <a:r>
                    <a:rPr lang="ru-RU" sz="2000" b="1" dirty="0">
                      <a:solidFill>
                        <a:srgbClr val="000066"/>
                      </a:solidFill>
                    </a:rPr>
                    <a:t>(см. (8))</a:t>
                  </a: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sz="2400" b="1" dirty="0">
                    <a:solidFill>
                      <a:srgbClr val="000066"/>
                    </a:solidFill>
                  </a:endParaRPr>
                </a:p>
                <a:p>
                  <a:pPr algn="just"/>
                  <a:r>
                    <a:rPr lang="ru-RU" sz="2000" b="1" dirty="0">
                      <a:solidFill>
                        <a:srgbClr val="000066"/>
                      </a:solidFill>
                    </a:rPr>
                    <a:t>Затем, отметим, что параметры </a:t>
                  </a:r>
                  <a:r>
                    <a:rPr lang="ru-RU" sz="2000" b="1" i="1" dirty="0">
                      <a:solidFill>
                        <a:srgbClr val="000066"/>
                      </a:solidFill>
                      <a:sym typeface="Symbol" panose="05050102010706020507" pitchFamily="18" charset="2"/>
                    </a:rPr>
                    <a:t></a:t>
                  </a:r>
                  <a:r>
                    <a:rPr lang="ru-RU" sz="2000" b="1" baseline="-25000" dirty="0">
                      <a:solidFill>
                        <a:srgbClr val="000066"/>
                      </a:solidFill>
                    </a:rPr>
                    <a:t>12</a:t>
                  </a:r>
                  <a:r>
                    <a:rPr lang="ru-RU" sz="2000" b="1" dirty="0">
                      <a:solidFill>
                        <a:srgbClr val="000066"/>
                      </a:solidFill>
                    </a:rPr>
                    <a:t> и </a:t>
                  </a:r>
                  <a:r>
                    <a:rPr lang="ru-RU" sz="2000" b="1" i="1" dirty="0">
                      <a:solidFill>
                        <a:srgbClr val="000066"/>
                      </a:solidFill>
                      <a:sym typeface="Symbol" panose="05050102010706020507" pitchFamily="18" charset="2"/>
                    </a:rPr>
                    <a:t></a:t>
                  </a:r>
                  <a:r>
                    <a:rPr lang="ru-RU" sz="2000" b="1" baseline="-25000" dirty="0">
                      <a:solidFill>
                        <a:srgbClr val="000066"/>
                      </a:solidFill>
                    </a:rPr>
                    <a:t>21</a:t>
                  </a:r>
                  <a:r>
                    <a:rPr lang="ru-RU" sz="2000" b="1" dirty="0">
                      <a:solidFill>
                        <a:srgbClr val="000066"/>
                      </a:solidFill>
                    </a:rPr>
                    <a:t> относятся как (см. (3), (4), (17))</a:t>
                  </a: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0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</m:sub>
                            </m:sSub>
                          </m:den>
                        </m:f>
                        <m:r>
                          <a:rPr lang="ru-RU" sz="2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ru-RU" sz="2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ru-RU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000" b="1" i="1">
                                        <a:solidFill>
                                          <a:srgbClr val="00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00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solidFill>
                                          <a:srgbClr val="00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2000" b="1" i="1">
                                        <a:solidFill>
                                          <a:srgbClr val="00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00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solidFill>
                                          <a:srgbClr val="00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ru-RU" sz="2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ru-RU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𝜝</m:t>
                                </m:r>
                              </m:e>
                              <m:sub>
                                <m: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𝜝</m:t>
                                </m:r>
                              </m:e>
                              <m:sub>
                                <m: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ru-RU" sz="2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ru-RU" sz="2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ru-RU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0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ru-RU" sz="2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sz="2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oMath>
                    </m:oMathPara>
                  </a14:m>
                  <a:endParaRPr lang="ru-RU" sz="2000" b="1" dirty="0">
                    <a:solidFill>
                      <a:srgbClr val="000066"/>
                    </a:solidFill>
                  </a:endParaRPr>
                </a:p>
                <a:p>
                  <a:pPr algn="just"/>
                  <a:r>
                    <a:rPr lang="ru-RU" sz="2000" b="1" dirty="0">
                      <a:solidFill>
                        <a:srgbClr val="000066"/>
                      </a:solidFill>
                    </a:rPr>
                    <a:t>а </a:t>
                  </a:r>
                  <a:r>
                    <a:rPr lang="ru-RU" sz="2000" b="1" i="1" dirty="0">
                      <a:solidFill>
                        <a:srgbClr val="000066"/>
                      </a:solidFill>
                      <a:sym typeface="Symbol" panose="05050102010706020507" pitchFamily="18" charset="2"/>
                    </a:rPr>
                    <a:t></a:t>
                  </a:r>
                  <a:r>
                    <a:rPr lang="en-US" sz="2000" b="1" i="1" dirty="0">
                      <a:solidFill>
                        <a:srgbClr val="000066"/>
                      </a:solidFill>
                    </a:rPr>
                    <a:t>q</a:t>
                  </a:r>
                  <a:r>
                    <a:rPr lang="en-US" sz="2000" b="1" dirty="0">
                      <a:solidFill>
                        <a:srgbClr val="000066"/>
                      </a:solidFill>
                    </a:rPr>
                    <a:t> </a:t>
                  </a:r>
                  <a:r>
                    <a:rPr lang="ru-RU" sz="2000" b="1" dirty="0">
                      <a:solidFill>
                        <a:srgbClr val="000066"/>
                      </a:solidFill>
                    </a:rPr>
                    <a:t>и </a:t>
                  </a:r>
                  <a:r>
                    <a:rPr lang="ru-RU" sz="2000" b="1" i="1" dirty="0">
                      <a:solidFill>
                        <a:srgbClr val="000066"/>
                      </a:solidFill>
                      <a:sym typeface="Symbol" panose="05050102010706020507" pitchFamily="18" charset="2"/>
                    </a:rPr>
                    <a:t></a:t>
                  </a:r>
                  <a:r>
                    <a:rPr lang="ru-RU" sz="2000" b="1" baseline="-25000" dirty="0">
                      <a:solidFill>
                        <a:srgbClr val="000066"/>
                      </a:solidFill>
                    </a:rPr>
                    <a:t>12</a:t>
                  </a:r>
                  <a:r>
                    <a:rPr lang="ru-RU" sz="2000" b="1" dirty="0">
                      <a:solidFill>
                        <a:srgbClr val="000066"/>
                      </a:solidFill>
                    </a:rPr>
                    <a:t> не являются независимыми, а связаны равенством (см. (8), (9))</a:t>
                  </a: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4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</m:den>
                        </m:f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</m:e>
                              <m:sup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00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>
                                        <a:solidFill>
                                          <a:srgbClr val="00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p>
                                    <m:r>
                                      <a:rPr lang="ru-RU" sz="2400" b="1" i="1">
                                        <a:solidFill>
                                          <a:srgbClr val="00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ru-RU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oMath>
                    </m:oMathPara>
                  </a14:m>
                  <a:endParaRPr lang="ru-RU" sz="2400" b="1" dirty="0">
                    <a:solidFill>
                      <a:srgbClr val="000066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E505651-F233-4073-BE11-2B50165C5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9" y="587478"/>
                  <a:ext cx="8719794" cy="5193281"/>
                </a:xfrm>
                <a:prstGeom prst="rect">
                  <a:avLst/>
                </a:prstGeom>
                <a:blipFill>
                  <a:blip r:embed="rId2"/>
                  <a:stretch>
                    <a:fillRect l="-769" t="-587" r="-69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122D5DA-84BE-4FE4-8276-AE2EB56319D4}"/>
                </a:ext>
              </a:extLst>
            </p:cNvPr>
            <p:cNvSpPr/>
            <p:nvPr/>
          </p:nvSpPr>
          <p:spPr>
            <a:xfrm>
              <a:off x="8071770" y="5168506"/>
              <a:ext cx="6046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CC"/>
                  </a:solidFill>
                </a:rPr>
                <a:t>(</a:t>
              </a:r>
              <a:r>
                <a:rPr lang="ru-RU" sz="2000" b="1" dirty="0">
                  <a:solidFill>
                    <a:srgbClr val="0000CC"/>
                  </a:solidFill>
                </a:rPr>
                <a:t>19</a:t>
              </a:r>
              <a:r>
                <a:rPr lang="en-US" sz="2000" b="1" dirty="0">
                  <a:solidFill>
                    <a:srgbClr val="0000CC"/>
                  </a:solidFill>
                </a:rPr>
                <a:t>)</a:t>
              </a:r>
              <a:endParaRPr lang="ru-RU" sz="2000" b="1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3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9359" y="6356199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12</a:t>
            </a:fld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1F65383-CC8B-48E8-AAAC-D82C8CDA4B7D}"/>
              </a:ext>
            </a:extLst>
          </p:cNvPr>
          <p:cNvGrpSpPr/>
          <p:nvPr/>
        </p:nvGrpSpPr>
        <p:grpSpPr>
          <a:xfrm>
            <a:off x="255309" y="18069"/>
            <a:ext cx="8719794" cy="5754418"/>
            <a:chOff x="255309" y="18069"/>
            <a:chExt cx="8719794" cy="5754418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5476282-E407-4D68-B801-36CA9095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" y="18069"/>
              <a:ext cx="8625525" cy="55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14000"/>
                </a:lnSpc>
                <a:defRPr/>
              </a:pPr>
              <a:r>
                <a:rPr kumimoji="1" lang="en-US" sz="2800" b="1" dirty="0">
                  <a:solidFill>
                    <a:srgbClr val="0000CC"/>
                  </a:solidFill>
                  <a:cs typeface="Arial" pitchFamily="34" charset="0"/>
                </a:rPr>
                <a:t>2.</a:t>
              </a:r>
              <a:r>
                <a:rPr lang="ru-RU" sz="2800" b="1" dirty="0">
                  <a:solidFill>
                    <a:srgbClr val="0000CC"/>
                  </a:solidFill>
                </a:rPr>
                <a:t> Оптимизация светимости коллайдера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E17C665-0383-4319-9F14-BC107D85C987}"/>
                </a:ext>
              </a:extLst>
            </p:cNvPr>
            <p:cNvSpPr/>
            <p:nvPr/>
          </p:nvSpPr>
          <p:spPr>
            <a:xfrm>
              <a:off x="8094434" y="2355311"/>
              <a:ext cx="6046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CC"/>
                  </a:solidFill>
                </a:rPr>
                <a:t>(</a:t>
              </a:r>
              <a:r>
                <a:rPr lang="ru-RU" sz="2000" b="1" dirty="0">
                  <a:solidFill>
                    <a:srgbClr val="0000CC"/>
                  </a:solidFill>
                </a:rPr>
                <a:t>21</a:t>
              </a:r>
              <a:r>
                <a:rPr lang="en-US" sz="2000" b="1" dirty="0">
                  <a:solidFill>
                    <a:srgbClr val="0000CC"/>
                  </a:solidFill>
                </a:rPr>
                <a:t>)</a:t>
              </a:r>
              <a:endParaRPr lang="ru-RU" sz="2000" b="1" dirty="0">
                <a:solidFill>
                  <a:srgbClr val="0000CC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6FEE642-B74D-4590-BE15-02DC682C72C2}"/>
                </a:ext>
              </a:extLst>
            </p:cNvPr>
            <p:cNvSpPr/>
            <p:nvPr/>
          </p:nvSpPr>
          <p:spPr>
            <a:xfrm>
              <a:off x="8094435" y="1533200"/>
              <a:ext cx="6046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CC"/>
                  </a:solidFill>
                </a:rPr>
                <a:t>(</a:t>
              </a:r>
              <a:r>
                <a:rPr lang="ru-RU" sz="2000" b="1" dirty="0">
                  <a:solidFill>
                    <a:srgbClr val="0000CC"/>
                  </a:solidFill>
                </a:rPr>
                <a:t>20</a:t>
              </a:r>
              <a:r>
                <a:rPr lang="en-US" sz="2000" b="1" dirty="0">
                  <a:solidFill>
                    <a:srgbClr val="0000CC"/>
                  </a:solidFill>
                </a:rPr>
                <a:t>)</a:t>
              </a:r>
              <a:endParaRPr lang="ru-RU" sz="2000" b="1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E505651-F233-4073-BE11-2B50165C58F8}"/>
                    </a:ext>
                  </a:extLst>
                </p:cNvPr>
                <p:cNvSpPr txBox="1"/>
                <p:nvPr/>
              </p:nvSpPr>
              <p:spPr>
                <a:xfrm>
                  <a:off x="255309" y="587478"/>
                  <a:ext cx="8719794" cy="5185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000" b="1" dirty="0">
                      <a:solidFill>
                        <a:srgbClr val="000066"/>
                      </a:solidFill>
                    </a:rPr>
                    <a:t>Теперь уравнения (12), (13) дополнены уравнениями (18), (19) и вся система четырёх уравнений сводится к двум:</a:t>
                  </a: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ru-RU" sz="24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d>
                          <m:d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ru-RU" sz="24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ru-RU" sz="24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den>
                            </m:f>
                          </m:e>
                        </m:d>
                        <m:r>
                          <a:rPr lang="ru-RU" sz="24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4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ru-RU" sz="24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2400" b="1" dirty="0">
                    <a:solidFill>
                      <a:srgbClr val="000066"/>
                    </a:solidFill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ru-RU" sz="24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d>
                          <m:d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ru-RU" sz="24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ru-RU" sz="24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𝝀𝜼</m:t>
                                </m:r>
                              </m:den>
                            </m:f>
                          </m:e>
                        </m:d>
                        <m:r>
                          <a:rPr lang="ru-RU" sz="24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4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ru-RU" sz="24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sz="2400" b="1" dirty="0">
                    <a:solidFill>
                      <a:srgbClr val="000066"/>
                    </a:solidFill>
                  </a:endParaRPr>
                </a:p>
                <a:p>
                  <a:pPr algn="just"/>
                  <a:r>
                    <a:rPr lang="ru-RU" sz="2000" b="1" dirty="0">
                      <a:solidFill>
                        <a:srgbClr val="000066"/>
                      </a:solidFill>
                    </a:rPr>
                    <a:t>Отсюда и следует, что </a:t>
                  </a:r>
                  <a:r>
                    <a:rPr lang="ru-RU" sz="2400" b="1" dirty="0">
                      <a:solidFill>
                        <a:srgbClr val="000066"/>
                      </a:solidFill>
                    </a:rPr>
                    <a:t>сдвиги </a:t>
                  </a:r>
                  <a:r>
                    <a:rPr lang="ru-RU" sz="2400" b="1" i="1" dirty="0">
                      <a:solidFill>
                        <a:srgbClr val="000066"/>
                      </a:solidFill>
                      <a:sym typeface="Symbol" panose="05050102010706020507" pitchFamily="18" charset="2"/>
                    </a:rPr>
                    <a:t></a:t>
                  </a:r>
                  <a:r>
                    <a:rPr lang="ru-RU" sz="2400" b="1" i="1" dirty="0">
                      <a:solidFill>
                        <a:srgbClr val="000066"/>
                      </a:solidFill>
                    </a:rPr>
                    <a:t>Q</a:t>
                  </a:r>
                  <a:r>
                    <a:rPr lang="ru-RU" sz="2400" b="1" baseline="-25000" dirty="0">
                      <a:solidFill>
                        <a:srgbClr val="000066"/>
                      </a:solidFill>
                    </a:rPr>
                    <a:t>1</a:t>
                  </a:r>
                  <a:r>
                    <a:rPr lang="ru-RU" sz="2400" b="1" dirty="0">
                      <a:solidFill>
                        <a:srgbClr val="000066"/>
                      </a:solidFill>
                    </a:rPr>
                    <a:t> и </a:t>
                  </a:r>
                  <a:r>
                    <a:rPr lang="ru-RU" sz="2400" b="1" i="1" dirty="0">
                      <a:solidFill>
                        <a:srgbClr val="000066"/>
                      </a:solidFill>
                      <a:sym typeface="Symbol" panose="05050102010706020507" pitchFamily="18" charset="2"/>
                    </a:rPr>
                    <a:t></a:t>
                  </a:r>
                  <a:r>
                    <a:rPr lang="ru-RU" sz="2400" b="1" i="1" dirty="0">
                      <a:solidFill>
                        <a:srgbClr val="000066"/>
                      </a:solidFill>
                    </a:rPr>
                    <a:t>Q</a:t>
                  </a:r>
                  <a:r>
                    <a:rPr lang="ru-RU" sz="2400" b="1" baseline="-25000" dirty="0">
                      <a:solidFill>
                        <a:srgbClr val="000066"/>
                      </a:solidFill>
                    </a:rPr>
                    <a:t>2</a:t>
                  </a:r>
                  <a:r>
                    <a:rPr lang="ru-RU" sz="2400" b="1" dirty="0">
                      <a:solidFill>
                        <a:srgbClr val="000066"/>
                      </a:solidFill>
                    </a:rPr>
                    <a:t> не являются независимыми параметрами! Выбрав значение </a:t>
                  </a:r>
                  <a:r>
                    <a:rPr lang="ru-RU" sz="2400" b="1" i="1" dirty="0">
                      <a:solidFill>
                        <a:srgbClr val="000066"/>
                      </a:solidFill>
                      <a:sym typeface="Symbol" panose="05050102010706020507" pitchFamily="18" charset="2"/>
                    </a:rPr>
                    <a:t></a:t>
                  </a:r>
                  <a:r>
                    <a:rPr lang="ru-RU" sz="2400" b="1" i="1" dirty="0">
                      <a:solidFill>
                        <a:srgbClr val="000066"/>
                      </a:solidFill>
                    </a:rPr>
                    <a:t>Q</a:t>
                  </a:r>
                  <a:r>
                    <a:rPr lang="ru-RU" sz="2400" b="1" baseline="-25000" dirty="0">
                      <a:solidFill>
                        <a:srgbClr val="000066"/>
                      </a:solidFill>
                    </a:rPr>
                    <a:t>1</a:t>
                  </a:r>
                  <a:r>
                    <a:rPr lang="ru-RU" sz="2400" b="1" dirty="0">
                      <a:solidFill>
                        <a:srgbClr val="000066"/>
                      </a:solidFill>
                    </a:rPr>
                    <a:t>, мы однозначно определяем значения </a:t>
                  </a:r>
                  <a:r>
                    <a:rPr lang="ru-RU" sz="2400" b="1" i="1" dirty="0">
                      <a:solidFill>
                        <a:srgbClr val="000066"/>
                      </a:solidFill>
                      <a:sym typeface="Symbol" panose="05050102010706020507" pitchFamily="18" charset="2"/>
                    </a:rPr>
                    <a:t></a:t>
                  </a:r>
                  <a:r>
                    <a:rPr lang="ru-RU" sz="2400" b="1" i="1" dirty="0">
                      <a:solidFill>
                        <a:srgbClr val="000066"/>
                      </a:solidFill>
                    </a:rPr>
                    <a:t>q</a:t>
                  </a:r>
                  <a:r>
                    <a:rPr lang="ru-RU" sz="2400" b="1" dirty="0">
                      <a:solidFill>
                        <a:srgbClr val="000066"/>
                      </a:solidFill>
                    </a:rPr>
                    <a:t> и </a:t>
                  </a:r>
                  <a:r>
                    <a:rPr lang="ru-RU" sz="2400" b="1" i="1" dirty="0">
                      <a:solidFill>
                        <a:srgbClr val="000066"/>
                      </a:solidFill>
                      <a:sym typeface="Symbol" panose="05050102010706020507" pitchFamily="18" charset="2"/>
                    </a:rPr>
                    <a:t></a:t>
                  </a:r>
                  <a:r>
                    <a:rPr lang="ru-RU" sz="2400" b="1" i="1" dirty="0">
                      <a:solidFill>
                        <a:srgbClr val="000066"/>
                      </a:solidFill>
                    </a:rPr>
                    <a:t>Q</a:t>
                  </a:r>
                  <a:r>
                    <a:rPr lang="ru-RU" sz="2400" b="1" baseline="-25000" dirty="0">
                      <a:solidFill>
                        <a:srgbClr val="000066"/>
                      </a:solidFill>
                    </a:rPr>
                    <a:t>2 </a:t>
                  </a:r>
                  <a:r>
                    <a:rPr lang="ru-RU" sz="2400" b="1" dirty="0">
                      <a:solidFill>
                        <a:srgbClr val="000066"/>
                      </a:solidFill>
                    </a:rPr>
                    <a:t>:</a:t>
                  </a: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ru-RU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ru-RU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𝛈</m:t>
                            </m:r>
                          </m:num>
                          <m:den>
                            <m:r>
                              <a:rPr lang="ru-RU" sz="28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ru-RU" sz="28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8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𝛈</m:t>
                            </m:r>
                          </m:den>
                        </m:f>
                        <m:r>
                          <a:rPr lang="ru-RU" sz="2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ru-RU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b>
                            <m:r>
                              <a:rPr lang="ru-RU" sz="28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2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ru-RU" sz="2800" b="1" i="0" dirty="0">
                    <a:solidFill>
                      <a:srgbClr val="C00000"/>
                    </a:solidFill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ru-RU" sz="2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ru-RU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b>
                            <m:r>
                              <a:rPr lang="ru-RU" sz="28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ru-RU" sz="2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ru-RU" sz="28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8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𝛌𝛈</m:t>
                            </m:r>
                          </m:num>
                          <m:den>
                            <m:r>
                              <a:rPr lang="ru-RU" sz="28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𝛌</m:t>
                            </m:r>
                            <m:d>
                              <m:dPr>
                                <m:ctrlPr>
                                  <a:rPr lang="ru-RU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800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ru-RU" sz="2800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800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𝛈</m:t>
                                </m:r>
                              </m:e>
                            </m:d>
                          </m:den>
                        </m:f>
                        <m:r>
                          <a:rPr lang="ru-RU" sz="2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ru-RU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b>
                            <m:r>
                              <a:rPr lang="ru-RU" sz="28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</m:t>
                        </m:r>
                      </m:oMath>
                    </m:oMathPara>
                  </a14:m>
                  <a:endParaRPr lang="ru-RU" sz="28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E505651-F233-4073-BE11-2B50165C5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9" y="587478"/>
                  <a:ext cx="8719794" cy="5185009"/>
                </a:xfrm>
                <a:prstGeom prst="rect">
                  <a:avLst/>
                </a:prstGeom>
                <a:blipFill>
                  <a:blip r:embed="rId2"/>
                  <a:stretch>
                    <a:fillRect l="-1119" t="-588" r="-104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0AF988D-B0D5-4504-9B70-D2ED9D8F248D}"/>
                </a:ext>
              </a:extLst>
            </p:cNvPr>
            <p:cNvSpPr/>
            <p:nvPr/>
          </p:nvSpPr>
          <p:spPr>
            <a:xfrm>
              <a:off x="8094433" y="5124745"/>
              <a:ext cx="6046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CC"/>
                  </a:solidFill>
                </a:rPr>
                <a:t>(</a:t>
              </a:r>
              <a:r>
                <a:rPr lang="ru-RU" sz="2000" b="1" dirty="0">
                  <a:solidFill>
                    <a:srgbClr val="0000CC"/>
                  </a:solidFill>
                </a:rPr>
                <a:t>23</a:t>
              </a:r>
              <a:r>
                <a:rPr lang="en-US" sz="2000" b="1" dirty="0">
                  <a:solidFill>
                    <a:srgbClr val="0000CC"/>
                  </a:solidFill>
                </a:rPr>
                <a:t>)</a:t>
              </a:r>
              <a:endParaRPr lang="ru-RU" sz="2000" b="1" dirty="0">
                <a:solidFill>
                  <a:srgbClr val="0000CC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62DBAF5-CEC0-467A-8D10-BAE1F27A975B}"/>
                </a:ext>
              </a:extLst>
            </p:cNvPr>
            <p:cNvSpPr/>
            <p:nvPr/>
          </p:nvSpPr>
          <p:spPr>
            <a:xfrm>
              <a:off x="8094434" y="4287970"/>
              <a:ext cx="6046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CC"/>
                  </a:solidFill>
                </a:rPr>
                <a:t>(</a:t>
              </a:r>
              <a:r>
                <a:rPr lang="ru-RU" sz="2000" b="1" dirty="0">
                  <a:solidFill>
                    <a:srgbClr val="0000CC"/>
                  </a:solidFill>
                </a:rPr>
                <a:t>22</a:t>
              </a:r>
              <a:r>
                <a:rPr lang="en-US" sz="2000" b="1" dirty="0">
                  <a:solidFill>
                    <a:srgbClr val="0000CC"/>
                  </a:solidFill>
                </a:rPr>
                <a:t>)</a:t>
              </a:r>
              <a:endParaRPr lang="ru-RU" sz="2000" b="1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44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9276" y="6359877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13</a:t>
            </a:fld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78A4C28-9506-4A49-9752-F4258C9C92BB}"/>
              </a:ext>
            </a:extLst>
          </p:cNvPr>
          <p:cNvGrpSpPr/>
          <p:nvPr/>
        </p:nvGrpSpPr>
        <p:grpSpPr>
          <a:xfrm>
            <a:off x="56955" y="1715"/>
            <a:ext cx="8963416" cy="6848350"/>
            <a:chOff x="56955" y="1715"/>
            <a:chExt cx="8963416" cy="6848350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5476282-E407-4D68-B801-36CA9095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46" y="1715"/>
              <a:ext cx="8625525" cy="3206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2800" b="1" dirty="0">
                  <a:solidFill>
                    <a:srgbClr val="0000CC"/>
                  </a:solidFill>
                </a:rPr>
                <a:t>3. </a:t>
              </a:r>
              <a:r>
                <a:rPr lang="ru-RU" sz="2800" b="1" dirty="0">
                  <a:solidFill>
                    <a:srgbClr val="0000CC"/>
                  </a:solidFill>
                </a:rPr>
                <a:t>Численные примеры</a:t>
              </a:r>
            </a:p>
            <a:p>
              <a:pPr>
                <a:lnSpc>
                  <a:spcPct val="114000"/>
                </a:lnSpc>
              </a:pPr>
              <a:r>
                <a:rPr lang="ru-RU" sz="2400" b="1" dirty="0">
                  <a:solidFill>
                    <a:srgbClr val="0000CC"/>
                  </a:solidFill>
                </a:rPr>
                <a:t>	3-1. Коллайдер </a:t>
              </a:r>
              <a:r>
                <a:rPr lang="en-US" sz="2400" b="1" dirty="0">
                  <a:solidFill>
                    <a:srgbClr val="0000CC"/>
                  </a:solidFill>
                </a:rPr>
                <a:t>NICA</a:t>
              </a:r>
              <a:r>
                <a:rPr lang="ru-RU" sz="2400" b="1" dirty="0">
                  <a:solidFill>
                    <a:srgbClr val="0000CC"/>
                  </a:solidFill>
                </a:rPr>
                <a:t> в режиме протон-ионных пучков</a:t>
              </a:r>
            </a:p>
            <a:p>
              <a:pPr eaLnBrk="0" hangingPunct="0">
                <a:lnSpc>
                  <a:spcPct val="114000"/>
                </a:lnSpc>
                <a:defRPr/>
              </a:pPr>
              <a:r>
                <a:rPr lang="en-US" altLang="ru-RU" sz="2000" b="1" u="sng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Ions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altLang="ru-RU" sz="2000" b="1" baseline="30000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197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Au</a:t>
              </a:r>
              <a:r>
                <a:rPr lang="en-US" altLang="ru-RU" sz="2000" b="1" baseline="30000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79+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, </a:t>
              </a:r>
              <a:r>
                <a:rPr lang="en-US" altLang="ru-RU" sz="2000" b="1" i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altLang="ru-RU" sz="2000" b="1" i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Ring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= 503 m, </a:t>
              </a:r>
              <a:r>
                <a:rPr lang="en-US" altLang="ru-RU" sz="2000" b="1" i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r>
                <a:rPr lang="en-US" altLang="ru-RU" sz="2000" b="1" i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n-US" altLang="ru-RU" sz="2000" b="1" i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r>
                <a:rPr lang="en-US" altLang="ru-RU" sz="2000" b="1" i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= 9.44, </a:t>
              </a:r>
              <a:r>
                <a:rPr lang="en-US" altLang="ru-RU" sz="2000" b="1" i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altLang="ru-RU" sz="2000" b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ion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= 1.0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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4.5 GeV/u, </a:t>
              </a:r>
              <a:r>
                <a:rPr lang="en-US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</a:t>
              </a:r>
              <a:r>
                <a:rPr lang="en-US" altLang="ru-RU" sz="2000" b="1" baseline="-30000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ion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60 cm, </a:t>
              </a:r>
              <a:r>
                <a:rPr lang="en-US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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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= 8.48 m,</a:t>
              </a:r>
            </a:p>
            <a:p>
              <a:pPr eaLnBrk="0" hangingPunct="0">
                <a:lnSpc>
                  <a:spcPct val="114000"/>
                </a:lnSpc>
                <a:defRPr/>
              </a:pPr>
              <a:r>
                <a:rPr lang="en-US" altLang="ru-RU" sz="2000" b="1" u="sng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Protons &amp;ions</a:t>
              </a:r>
              <a:r>
                <a:rPr lang="en-US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: </a:t>
              </a:r>
              <a:r>
                <a:rPr lang="ru-RU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</a:t>
              </a:r>
              <a:r>
                <a:rPr lang="en-US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1.1</a:t>
              </a:r>
              <a:r>
                <a:rPr lang="en-US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∙</a:t>
              </a:r>
              <a:r>
                <a:rPr lang="en-US" altLang="ru-RU" sz="2000" b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mm∙mrad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ru-RU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ru-RU" sz="2000" b="1" baseline="-30000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60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cm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ru-RU" sz="2000" b="1" i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lang="en-US" altLang="ru-RU" sz="2000" b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bunch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= 22, </a:t>
              </a:r>
              <a:endParaRPr lang="en-US" altLang="ru-RU" sz="2000" b="1" dirty="0">
                <a:solidFill>
                  <a:srgbClr val="000066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eaLnBrk="0" hangingPunct="0">
                <a:lnSpc>
                  <a:spcPct val="114000"/>
                </a:lnSpc>
                <a:defRPr/>
              </a:pPr>
              <a:r>
                <a:rPr lang="en-US" altLang="ru-RU" sz="2400" b="1" i="1" dirty="0">
                  <a:solidFill>
                    <a:srgbClr val="0000CC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ru-RU" sz="2400" b="1" i="1" dirty="0">
                  <a:solidFill>
                    <a:srgbClr val="0000CC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r>
                <a:rPr lang="en-US" altLang="ru-RU" sz="2400" b="1" baseline="-30000" dirty="0">
                  <a:solidFill>
                    <a:srgbClr val="0000CC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ru-RU" altLang="ru-RU" sz="2400" b="1" dirty="0">
                  <a:solidFill>
                    <a:srgbClr val="0000CC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0.025 </a:t>
              </a:r>
              <a:r>
                <a:rPr lang="ru-RU" altLang="ru-RU" sz="2000" b="1" dirty="0"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ru-RU" sz="2000" b="1" i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значение подобрано по критерию </a:t>
              </a:r>
              <a:r>
                <a:rPr lang="en-US" altLang="ru-RU" sz="2000" b="1" i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ru-RU" sz="2000" b="1" i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r>
                <a:rPr lang="ru-RU" altLang="ru-RU" sz="2000" b="1" i="1" baseline="-30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р</a:t>
              </a:r>
              <a:r>
                <a:rPr lang="en-US" altLang="ru-RU" sz="2000" b="1" i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</a:t>
              </a:r>
              <a:r>
                <a:rPr lang="en-US" altLang="ru-RU" sz="2000" b="1" i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0.05</a:t>
              </a:r>
              <a:r>
                <a:rPr lang="en-US" altLang="ru-RU" sz="2000" b="1" dirty="0"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ru-RU" sz="2400" b="1" dirty="0"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; </a:t>
              </a:r>
            </a:p>
            <a:p>
              <a:pPr eaLnBrk="0" hangingPunct="0">
                <a:lnSpc>
                  <a:spcPct val="114000"/>
                </a:lnSpc>
                <a:defRPr/>
              </a:pPr>
              <a:r>
                <a:rPr lang="en-US" sz="2000" b="1" u="sng" dirty="0">
                  <a:solidFill>
                    <a:srgbClr val="000066"/>
                  </a:solidFill>
                </a:rPr>
                <a:t>Protons:</a:t>
              </a:r>
              <a:r>
                <a:rPr lang="en-US" sz="2000" b="1" dirty="0">
                  <a:solidFill>
                    <a:srgbClr val="000066"/>
                  </a:solidFill>
                </a:rPr>
                <a:t> </a:t>
              </a:r>
              <a:r>
                <a:rPr lang="en-US" sz="2000" b="1" i="1" dirty="0">
                  <a:solidFill>
                    <a:srgbClr val="000066"/>
                  </a:solidFill>
                  <a:sym typeface="Symbol" panose="05050102010706020507" pitchFamily="18" charset="2"/>
                </a:rPr>
                <a:t></a:t>
              </a:r>
              <a:r>
                <a:rPr lang="en-US" sz="2000" b="1" baseline="-25000" dirty="0">
                  <a:solidFill>
                    <a:srgbClr val="000066"/>
                  </a:solidFill>
                </a:rPr>
                <a:t>p</a:t>
              </a:r>
              <a:r>
                <a:rPr lang="en-US" sz="2000" b="1" i="1" dirty="0">
                  <a:solidFill>
                    <a:srgbClr val="000066"/>
                  </a:solidFill>
                </a:rPr>
                <a:t> </a:t>
              </a:r>
              <a:r>
                <a:rPr lang="en-US" sz="2000" b="1" dirty="0">
                  <a:solidFill>
                    <a:srgbClr val="000066"/>
                  </a:solidFill>
                </a:rPr>
                <a:t>=</a:t>
              </a:r>
              <a:r>
                <a:rPr lang="en-US" sz="2000" b="1" i="1" dirty="0">
                  <a:solidFill>
                    <a:srgbClr val="000066"/>
                  </a:solidFill>
                </a:rPr>
                <a:t> </a:t>
              </a:r>
              <a:r>
                <a:rPr lang="en-US" sz="2000" b="1" i="1" dirty="0">
                  <a:solidFill>
                    <a:srgbClr val="000066"/>
                  </a:solidFill>
                  <a:sym typeface="Symbol" panose="05050102010706020507" pitchFamily="18" charset="2"/>
                </a:rPr>
                <a:t></a:t>
              </a:r>
              <a:r>
                <a:rPr lang="en-US" sz="2000" b="1" baseline="-25000" dirty="0">
                  <a:solidFill>
                    <a:srgbClr val="000066"/>
                  </a:solidFill>
                </a:rPr>
                <a:t>I</a:t>
              </a:r>
              <a:r>
                <a:rPr lang="en-US" sz="2000" b="1" dirty="0">
                  <a:solidFill>
                    <a:srgbClr val="000066"/>
                  </a:solidFill>
                </a:rPr>
                <a:t> , </a:t>
              </a:r>
              <a:r>
                <a:rPr lang="en-US" sz="2000" b="1" i="1" dirty="0">
                  <a:solidFill>
                    <a:srgbClr val="000066"/>
                  </a:solidFill>
                </a:rPr>
                <a:t>E</a:t>
              </a:r>
              <a:r>
                <a:rPr lang="en-US" sz="2000" b="1" baseline="-25000" dirty="0">
                  <a:solidFill>
                    <a:srgbClr val="000066"/>
                  </a:solidFill>
                </a:rPr>
                <a:t>p</a:t>
              </a:r>
              <a:r>
                <a:rPr lang="en-US" sz="2000" b="1" dirty="0">
                  <a:solidFill>
                    <a:srgbClr val="000066"/>
                  </a:solidFill>
                </a:rPr>
                <a:t> = (</a:t>
              </a:r>
              <a:r>
                <a:rPr lang="en-US" sz="2000" b="1" i="1" dirty="0" err="1">
                  <a:solidFill>
                    <a:srgbClr val="000066"/>
                  </a:solidFill>
                </a:rPr>
                <a:t>m</a:t>
              </a:r>
              <a:r>
                <a:rPr lang="en-US" sz="2000" b="1" baseline="-25000" dirty="0" err="1">
                  <a:solidFill>
                    <a:srgbClr val="000066"/>
                  </a:solidFill>
                </a:rPr>
                <a:t>p</a:t>
              </a:r>
              <a:r>
                <a:rPr lang="en-US" sz="2000" b="1" dirty="0">
                  <a:solidFill>
                    <a:srgbClr val="000066"/>
                  </a:solidFill>
                </a:rPr>
                <a:t>/</a:t>
              </a:r>
              <a:r>
                <a:rPr lang="en-US" sz="2000" b="1" i="1" dirty="0">
                  <a:solidFill>
                    <a:srgbClr val="000066"/>
                  </a:solidFill>
                </a:rPr>
                <a:t>m</a:t>
              </a:r>
              <a:r>
                <a:rPr lang="en-US" sz="2000" b="1" baseline="-25000" dirty="0">
                  <a:solidFill>
                    <a:srgbClr val="000066"/>
                  </a:solidFill>
                </a:rPr>
                <a:t>i</a:t>
              </a:r>
              <a:r>
                <a:rPr lang="en-US" sz="2000" b="1" dirty="0">
                  <a:solidFill>
                    <a:srgbClr val="000066"/>
                  </a:solidFill>
                </a:rPr>
                <a:t>)</a:t>
              </a:r>
              <a:r>
                <a:rPr lang="en-US" sz="2000" b="1" i="1" dirty="0">
                  <a:solidFill>
                    <a:srgbClr val="000066"/>
                  </a:solidFill>
                </a:rPr>
                <a:t> </a:t>
              </a:r>
              <a:r>
                <a:rPr lang="en-US" sz="2000" b="1" i="1" dirty="0" err="1">
                  <a:solidFill>
                    <a:srgbClr val="000066"/>
                  </a:solidFill>
                </a:rPr>
                <a:t>E</a:t>
              </a:r>
              <a:r>
                <a:rPr lang="en-US" sz="2000" b="1" baseline="-25000" dirty="0" err="1">
                  <a:solidFill>
                    <a:srgbClr val="000066"/>
                  </a:solidFill>
                </a:rPr>
                <a:t>i</a:t>
              </a:r>
              <a:r>
                <a:rPr lang="en-US" sz="2000" b="1" dirty="0">
                  <a:solidFill>
                    <a:srgbClr val="000066"/>
                  </a:solidFill>
                </a:rPr>
                <a:t> = 938/931</a:t>
              </a:r>
              <a:r>
                <a:rPr lang="en-US" sz="2000" b="1" dirty="0">
                  <a:solidFill>
                    <a:srgbClr val="000066"/>
                  </a:solidFill>
                  <a:sym typeface="Symbol" panose="05050102010706020507" pitchFamily="18" charset="2"/>
                </a:rPr>
                <a:t></a:t>
              </a:r>
              <a:r>
                <a:rPr lang="en-US" sz="2000" b="1" i="1" dirty="0">
                  <a:solidFill>
                    <a:srgbClr val="000066"/>
                  </a:solidFill>
                </a:rPr>
                <a:t>E</a:t>
              </a:r>
              <a:r>
                <a:rPr lang="en-US" sz="2000" b="1" baseline="-25000" dirty="0">
                  <a:solidFill>
                    <a:srgbClr val="000066"/>
                  </a:solidFill>
                </a:rPr>
                <a:t>i</a:t>
              </a:r>
              <a:r>
                <a:rPr lang="en-US" sz="2000" b="1" dirty="0">
                  <a:solidFill>
                    <a:srgbClr val="000066"/>
                  </a:solidFill>
                </a:rPr>
                <a:t> = 1.0075</a:t>
              </a:r>
              <a:r>
                <a:rPr lang="en-US" sz="2000" b="1" dirty="0">
                  <a:solidFill>
                    <a:srgbClr val="000066"/>
                  </a:solidFill>
                  <a:sym typeface="Symbol" panose="05050102010706020507" pitchFamily="18" charset="2"/>
                </a:rPr>
                <a:t></a:t>
              </a:r>
              <a:r>
                <a:rPr lang="en-US" sz="2000" b="1" i="1" dirty="0">
                  <a:solidFill>
                    <a:srgbClr val="000066"/>
                  </a:solidFill>
                </a:rPr>
                <a:t>E</a:t>
              </a:r>
              <a:r>
                <a:rPr lang="en-US" sz="2000" b="1" baseline="-25000" dirty="0">
                  <a:solidFill>
                    <a:srgbClr val="000066"/>
                  </a:solidFill>
                </a:rPr>
                <a:t>i</a:t>
              </a:r>
              <a:endParaRPr lang="ru-RU" sz="2000" b="1" dirty="0">
                <a:solidFill>
                  <a:srgbClr val="000066"/>
                </a:solidFill>
              </a:endParaRPr>
            </a:p>
            <a:p>
              <a:r>
                <a:rPr lang="en-US" sz="2000" b="1" i="1" dirty="0">
                  <a:solidFill>
                    <a:srgbClr val="000066"/>
                  </a:solidFill>
                  <a:sym typeface="Symbol" panose="05050102010706020507" pitchFamily="18" charset="2"/>
                </a:rPr>
                <a:t></a:t>
              </a:r>
              <a:r>
                <a:rPr lang="en-US" sz="2000" b="1" i="1" dirty="0">
                  <a:solidFill>
                    <a:srgbClr val="000066"/>
                  </a:solidFill>
                </a:rPr>
                <a:t>Q</a:t>
              </a:r>
              <a:r>
                <a:rPr lang="en-US" sz="2000" b="1" i="1" baseline="-25000" dirty="0">
                  <a:solidFill>
                    <a:srgbClr val="000066"/>
                  </a:solidFill>
                </a:rPr>
                <a:t>i</a:t>
              </a:r>
              <a:r>
                <a:rPr lang="ru-RU" sz="2000" b="1" i="1" baseline="-25000" dirty="0">
                  <a:solidFill>
                    <a:srgbClr val="000066"/>
                  </a:solidFill>
                </a:rPr>
                <a:t>2</a:t>
              </a:r>
              <a:r>
                <a:rPr lang="ru-RU" sz="2000" b="1" i="1" dirty="0">
                  <a:solidFill>
                    <a:srgbClr val="000066"/>
                  </a:solidFill>
                </a:rPr>
                <a:t>(</a:t>
              </a:r>
              <a:r>
                <a:rPr lang="en-US" sz="2000" b="1" i="1" dirty="0" err="1">
                  <a:solidFill>
                    <a:srgbClr val="000066"/>
                  </a:solidFill>
                </a:rPr>
                <a:t>E</a:t>
              </a:r>
              <a:r>
                <a:rPr lang="en-US" sz="2000" b="1" i="1" baseline="-25000" dirty="0" err="1">
                  <a:solidFill>
                    <a:srgbClr val="000066"/>
                  </a:solidFill>
                </a:rPr>
                <a:t>i</a:t>
              </a:r>
              <a:r>
                <a:rPr lang="ru-RU" sz="2000" b="1" i="1" dirty="0">
                  <a:solidFill>
                    <a:srgbClr val="000066"/>
                  </a:solidFill>
                </a:rPr>
                <a:t>) = </a:t>
              </a:r>
              <a:r>
                <a:rPr lang="en-US" sz="2000" b="1" i="1" dirty="0">
                  <a:solidFill>
                    <a:srgbClr val="000066"/>
                  </a:solidFill>
                  <a:sym typeface="Symbol" panose="05050102010706020507" pitchFamily="18" charset="2"/>
                </a:rPr>
                <a:t></a:t>
              </a:r>
              <a:r>
                <a:rPr lang="en-US" sz="2000" b="1" i="1" dirty="0">
                  <a:solidFill>
                    <a:srgbClr val="000066"/>
                  </a:solidFill>
                </a:rPr>
                <a:t>q</a:t>
              </a:r>
              <a:r>
                <a:rPr lang="ru-RU" sz="2000" b="1" i="1" dirty="0">
                  <a:solidFill>
                    <a:srgbClr val="000066"/>
                  </a:solidFill>
                </a:rPr>
                <a:t>(</a:t>
              </a:r>
              <a:r>
                <a:rPr lang="en-US" sz="2000" b="1" i="1" dirty="0" err="1">
                  <a:solidFill>
                    <a:srgbClr val="000066"/>
                  </a:solidFill>
                </a:rPr>
                <a:t>E</a:t>
              </a:r>
              <a:r>
                <a:rPr lang="en-US" sz="2000" b="1" i="1" baseline="-25000" dirty="0" err="1">
                  <a:solidFill>
                    <a:srgbClr val="000066"/>
                  </a:solidFill>
                </a:rPr>
                <a:t>i</a:t>
              </a:r>
              <a:r>
                <a:rPr lang="ru-RU" sz="2000" b="1" i="1" dirty="0">
                  <a:solidFill>
                    <a:srgbClr val="000066"/>
                  </a:solidFill>
                </a:rPr>
                <a:t>) + </a:t>
              </a:r>
              <a:r>
                <a:rPr lang="en-US" sz="2000" b="1" i="1" dirty="0">
                  <a:solidFill>
                    <a:srgbClr val="000066"/>
                  </a:solidFill>
                  <a:sym typeface="Symbol" panose="05050102010706020507" pitchFamily="18" charset="2"/>
                </a:rPr>
                <a:t></a:t>
              </a:r>
              <a:r>
                <a:rPr lang="en-US" sz="2000" b="1" i="1" baseline="-25000" dirty="0" err="1">
                  <a:solidFill>
                    <a:srgbClr val="000066"/>
                  </a:solidFill>
                </a:rPr>
                <a:t>ip</a:t>
              </a:r>
              <a:r>
                <a:rPr lang="ru-RU" sz="2000" b="1" i="1" dirty="0">
                  <a:solidFill>
                    <a:srgbClr val="000066"/>
                  </a:solidFill>
                </a:rPr>
                <a:t>(</a:t>
              </a:r>
              <a:r>
                <a:rPr lang="en-US" sz="2000" b="1" i="1" dirty="0" err="1">
                  <a:solidFill>
                    <a:srgbClr val="000066"/>
                  </a:solidFill>
                </a:rPr>
                <a:t>E</a:t>
              </a:r>
              <a:r>
                <a:rPr lang="en-US" sz="2000" b="1" i="1" baseline="-25000" dirty="0" err="1">
                  <a:solidFill>
                    <a:srgbClr val="000066"/>
                  </a:solidFill>
                </a:rPr>
                <a:t>i</a:t>
              </a:r>
              <a:r>
                <a:rPr lang="ru-RU" sz="2000" b="1" i="1" dirty="0">
                  <a:solidFill>
                    <a:srgbClr val="000066"/>
                  </a:solidFill>
                </a:rPr>
                <a:t>) </a:t>
              </a:r>
              <a:r>
                <a:rPr lang="ru-RU" sz="2000" b="1" dirty="0"/>
                <a:t>(</a:t>
              </a:r>
              <a:r>
                <a:rPr lang="ru-RU" sz="2000" b="1" i="1" dirty="0">
                  <a:solidFill>
                    <a:srgbClr val="FF0000"/>
                  </a:solidFill>
                </a:rPr>
                <a:t>значение вычислено для проверки</a:t>
              </a:r>
              <a:r>
                <a:rPr lang="ru-RU" sz="2000" b="1" dirty="0"/>
                <a:t>)</a:t>
              </a:r>
            </a:p>
          </p:txBody>
        </p:sp>
        <p:graphicFrame>
          <p:nvGraphicFramePr>
            <p:cNvPr id="15" name="Объект 14">
              <a:extLst>
                <a:ext uri="{FF2B5EF4-FFF2-40B4-BE49-F238E27FC236}">
                  <a16:creationId xmlns:a16="http://schemas.microsoft.com/office/drawing/2014/main" id="{01970BC7-33C4-4EBB-A3D3-51DB049E19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4940632"/>
                </p:ext>
              </p:extLst>
            </p:nvPr>
          </p:nvGraphicFramePr>
          <p:xfrm>
            <a:off x="56955" y="3175437"/>
            <a:ext cx="3516712" cy="2539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Mathcad" r:id="rId3" imgW="2809800" imgH="2028960" progId="Mathcad">
                    <p:embed/>
                  </p:oleObj>
                </mc:Choice>
                <mc:Fallback>
                  <p:oleObj name="Mathcad" r:id="rId3" imgW="2809800" imgH="2028960" progId="Mathcad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6955" y="3175437"/>
                          <a:ext cx="3516712" cy="25391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>
              <a:extLst>
                <a:ext uri="{FF2B5EF4-FFF2-40B4-BE49-F238E27FC236}">
                  <a16:creationId xmlns:a16="http://schemas.microsoft.com/office/drawing/2014/main" id="{964B4775-C41E-4734-AA9B-0F24615C66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3249050"/>
                </p:ext>
              </p:extLst>
            </p:nvPr>
          </p:nvGraphicFramePr>
          <p:xfrm>
            <a:off x="4163966" y="3068067"/>
            <a:ext cx="3603721" cy="3781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Mathcad" r:id="rId5" imgW="2695680" imgH="2828880" progId="Mathcad">
                    <p:embed/>
                  </p:oleObj>
                </mc:Choice>
                <mc:Fallback>
                  <p:oleObj name="Mathcad" r:id="rId5" imgW="2695680" imgH="2828880" progId="Mathcad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63966" y="3068067"/>
                          <a:ext cx="3603721" cy="37819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2033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995" y="6354735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14</a:t>
            </a:fld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511909B-2111-4DC3-9A5F-E843A0B488A7}"/>
              </a:ext>
            </a:extLst>
          </p:cNvPr>
          <p:cNvGrpSpPr/>
          <p:nvPr/>
        </p:nvGrpSpPr>
        <p:grpSpPr>
          <a:xfrm>
            <a:off x="394846" y="1715"/>
            <a:ext cx="8625525" cy="6229403"/>
            <a:chOff x="394846" y="1715"/>
            <a:chExt cx="8625525" cy="6229403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5476282-E407-4D68-B801-36CA9095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46" y="1715"/>
              <a:ext cx="8625525" cy="98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2800" b="1" dirty="0">
                  <a:solidFill>
                    <a:srgbClr val="0000CC"/>
                  </a:solidFill>
                </a:rPr>
                <a:t>3. </a:t>
              </a:r>
              <a:r>
                <a:rPr lang="ru-RU" sz="2800" b="1" dirty="0">
                  <a:solidFill>
                    <a:srgbClr val="0000CC"/>
                  </a:solidFill>
                </a:rPr>
                <a:t>Численные примеры</a:t>
              </a:r>
            </a:p>
            <a:p>
              <a:pPr>
                <a:lnSpc>
                  <a:spcPct val="114000"/>
                </a:lnSpc>
              </a:pPr>
              <a:r>
                <a:rPr lang="ru-RU" sz="2400" b="1" dirty="0">
                  <a:solidFill>
                    <a:srgbClr val="0000CC"/>
                  </a:solidFill>
                </a:rPr>
                <a:t>	3-1. Коллайдер </a:t>
              </a:r>
              <a:r>
                <a:rPr lang="en-US" sz="2400" b="1" dirty="0">
                  <a:solidFill>
                    <a:srgbClr val="0000CC"/>
                  </a:solidFill>
                </a:rPr>
                <a:t>NICA</a:t>
              </a:r>
              <a:r>
                <a:rPr lang="ru-RU" sz="2400" b="1" dirty="0">
                  <a:solidFill>
                    <a:srgbClr val="0000CC"/>
                  </a:solidFill>
                </a:rPr>
                <a:t> в режиме протон-ионных пучков</a:t>
              </a:r>
            </a:p>
          </p:txBody>
        </p:sp>
        <p:graphicFrame>
          <p:nvGraphicFramePr>
            <p:cNvPr id="2" name="Объект 1">
              <a:extLst>
                <a:ext uri="{FF2B5EF4-FFF2-40B4-BE49-F238E27FC236}">
                  <a16:creationId xmlns:a16="http://schemas.microsoft.com/office/drawing/2014/main" id="{0F5FD568-CB1E-4533-821B-7D135BDAFF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1413809"/>
                </p:ext>
              </p:extLst>
            </p:nvPr>
          </p:nvGraphicFramePr>
          <p:xfrm>
            <a:off x="1159498" y="1283372"/>
            <a:ext cx="7038342" cy="4947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Mathcad" r:id="rId3" imgW="2886120" imgH="2028960" progId="Mathcad">
                    <p:embed/>
                  </p:oleObj>
                </mc:Choice>
                <mc:Fallback>
                  <p:oleObj name="Mathcad" r:id="rId3" imgW="2886120" imgH="2028960" progId="Mathcad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9498" y="1283372"/>
                          <a:ext cx="7038342" cy="49477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1793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8129" y="6379850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15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424A702-CD68-4AD0-91D9-9F9DC4873B29}"/>
              </a:ext>
            </a:extLst>
          </p:cNvPr>
          <p:cNvGrpSpPr/>
          <p:nvPr/>
        </p:nvGrpSpPr>
        <p:grpSpPr>
          <a:xfrm>
            <a:off x="0" y="197682"/>
            <a:ext cx="8975103" cy="6660318"/>
            <a:chOff x="0" y="197682"/>
            <a:chExt cx="8975103" cy="6660318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5476282-E407-4D68-B801-36CA9095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" y="197682"/>
              <a:ext cx="8625525" cy="133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2400" b="1" dirty="0">
                  <a:solidFill>
                    <a:srgbClr val="0000CC"/>
                  </a:solidFill>
                </a:rPr>
                <a:t>3. </a:t>
              </a:r>
              <a:r>
                <a:rPr lang="ru-RU" sz="2400" b="1" dirty="0">
                  <a:solidFill>
                    <a:srgbClr val="0000CC"/>
                  </a:solidFill>
                </a:rPr>
                <a:t>Численные примеры</a:t>
              </a:r>
            </a:p>
            <a:p>
              <a:pPr>
                <a:lnSpc>
                  <a:spcPct val="114000"/>
                </a:lnSpc>
              </a:pPr>
              <a:r>
                <a:rPr lang="ru-RU" sz="2400" b="1" dirty="0">
                  <a:solidFill>
                    <a:srgbClr val="0000CC"/>
                  </a:solidFill>
                </a:rPr>
                <a:t>	3-2. Симметричная мода Коллайдера </a:t>
              </a:r>
              <a:r>
                <a:rPr lang="en-US" sz="2400" b="1" dirty="0">
                  <a:solidFill>
                    <a:srgbClr val="0000CC"/>
                  </a:solidFill>
                </a:rPr>
                <a:t>NICA</a:t>
              </a:r>
              <a:r>
                <a:rPr lang="ru-RU" sz="2400" b="1" dirty="0">
                  <a:solidFill>
                    <a:srgbClr val="0000CC"/>
                  </a:solidFill>
                </a:rPr>
                <a:t>, </a:t>
              </a:r>
              <a:r>
                <a:rPr lang="en-US" sz="2400" b="1" dirty="0">
                  <a:solidFill>
                    <a:srgbClr val="0000CC"/>
                  </a:solidFill>
                </a:rPr>
                <a:t>Au </a:t>
              </a:r>
              <a:r>
                <a:rPr lang="en-US" sz="2400" b="1" dirty="0">
                  <a:solidFill>
                    <a:srgbClr val="0000CC"/>
                  </a:solidFill>
                  <a:sym typeface="Symbol" panose="05050102010706020507" pitchFamily="18" charset="2"/>
                </a:rPr>
                <a:t></a:t>
              </a:r>
              <a:r>
                <a:rPr lang="en-US" sz="2400" b="1" dirty="0">
                  <a:solidFill>
                    <a:srgbClr val="0000CC"/>
                  </a:solidFill>
                </a:rPr>
                <a:t> Au</a:t>
              </a:r>
              <a:r>
                <a:rPr lang="ru-RU" sz="2400" b="1" dirty="0">
                  <a:solidFill>
                    <a:srgbClr val="0000CC"/>
                  </a:solidFill>
                </a:rPr>
                <a:t> пучки</a:t>
              </a:r>
              <a:endParaRPr lang="en-US" sz="2400" b="1" dirty="0">
                <a:solidFill>
                  <a:srgbClr val="0000CC"/>
                </a:solidFill>
                <a:sym typeface="Apple Chancery"/>
              </a:endParaRPr>
            </a:p>
            <a:p>
              <a:pPr>
                <a:lnSpc>
                  <a:spcPct val="114000"/>
                </a:lnSpc>
              </a:pPr>
              <a:endParaRPr lang="ru-RU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79A0F3-5EC4-45B8-9BC7-F007C879B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9310"/>
              <a:ext cx="8880049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000" b="1" i="0" u="sng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Ions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: </a:t>
              </a:r>
              <a:r>
                <a:rPr kumimoji="0" lang="en-US" altLang="ru-RU" sz="2000" b="1" i="0" u="none" strike="noStrike" cap="none" normalizeH="0" baseline="3000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197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Au</a:t>
              </a:r>
              <a:r>
                <a:rPr kumimoji="0" lang="en-US" altLang="ru-RU" sz="2000" b="1" i="0" u="none" strike="noStrike" cap="none" normalizeH="0" baseline="3000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79+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, </a:t>
              </a:r>
              <a:r>
                <a:rPr kumimoji="0" lang="en-US" altLang="ru-RU" sz="20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r>
                <a:rPr kumimoji="0" lang="en-US" altLang="ru-RU" sz="2000" b="1" i="0" u="none" strike="noStrike" cap="none" normalizeH="0" baseline="-3000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Ring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503 m, </a:t>
              </a:r>
              <a:r>
                <a:rPr kumimoji="0" lang="en-US" altLang="ru-RU" sz="20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Q</a:t>
              </a:r>
              <a:r>
                <a:rPr kumimoji="0" lang="en-US" altLang="ru-RU" sz="2000" b="1" i="0" u="none" strike="noStrike" cap="none" normalizeH="0" baseline="-3000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kumimoji="0" lang="en-US" altLang="ru-RU" sz="20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Q</a:t>
              </a:r>
              <a:r>
                <a:rPr kumimoji="0" lang="en-US" altLang="ru-RU" sz="2000" b="1" i="0" u="none" strike="noStrike" cap="none" normalizeH="0" baseline="-3000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y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9.44, </a:t>
              </a:r>
              <a:r>
                <a:rPr kumimoji="0" lang="en-US" altLang="ru-RU" sz="20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kumimoji="0" lang="en-US" altLang="ru-RU" sz="2000" b="1" i="0" u="none" strike="noStrike" cap="none" normalizeH="0" baseline="-3000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ion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1.0 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4.5 GeV/u, </a:t>
              </a:r>
            </a:p>
            <a:p>
              <a:pPr marL="0" marR="0" lvl="0" indent="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</a:t>
              </a:r>
              <a:r>
                <a:rPr kumimoji="0" lang="en-US" altLang="ru-RU" sz="2000" b="1" i="0" u="none" strike="noStrike" cap="none" normalizeH="0" baseline="-3000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ion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60 cm, 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= 8.48 m,</a:t>
              </a:r>
              <a:endPara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sym typeface="Symbol" panose="05050102010706020507" pitchFamily="18" charset="2"/>
              </a:endParaRPr>
            </a:p>
            <a:p>
              <a:pPr indent="180975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</a:t>
              </a:r>
              <a:r>
                <a:rPr lang="en-US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1.1</a:t>
              </a:r>
              <a:r>
                <a:rPr lang="en-US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∙</a:t>
              </a:r>
              <a:r>
                <a:rPr lang="en-US" altLang="ru-RU" sz="2000" b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mm∙mrad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ru-RU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ru-RU" sz="2000" b="1" baseline="-30000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60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cm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ru-RU" sz="2000" b="1" i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lang="en-US" altLang="ru-RU" sz="2000" b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bunch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= 22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; 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r>
                <a:rPr lang="en-US" altLang="ru-RU" sz="2000" b="1" baseline="-30000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0.05 </a:t>
              </a:r>
              <a:r>
                <a:rPr lang="ru-RU" altLang="ru-RU"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ru-RU" sz="20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значение задано</a:t>
              </a:r>
              <a:r>
                <a:rPr lang="ru-RU" altLang="ru-RU"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); </a:t>
              </a:r>
              <a:endParaRPr lang="en-US" alt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indent="180975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r>
                <a:rPr lang="en-US" altLang="ru-RU" sz="2000" b="1" baseline="-30000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ru-RU" altLang="ru-RU" sz="2000" b="1" baseline="-30000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US" altLang="ru-RU" sz="2000" b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lang="en-US" altLang="ru-RU" sz="2000" b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 =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US" altLang="ru-RU" sz="2000" b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lang="en-US" altLang="ru-RU" sz="2000" b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 +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</a:t>
              </a:r>
              <a:r>
                <a:rPr lang="en-US" altLang="ru-RU" sz="2000" b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ip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US" altLang="ru-RU" sz="2000" b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lang="en-US" altLang="ru-RU" sz="2000" b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 </a:t>
              </a:r>
              <a:r>
                <a:rPr lang="ru-RU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ru-RU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значение вычислено для проверки</a:t>
              </a:r>
              <a:r>
                <a:rPr lang="ru-RU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</p:txBody>
        </p:sp>
        <p:graphicFrame>
          <p:nvGraphicFramePr>
            <p:cNvPr id="7" name="Объект 6">
              <a:extLst>
                <a:ext uri="{FF2B5EF4-FFF2-40B4-BE49-F238E27FC236}">
                  <a16:creationId xmlns:a16="http://schemas.microsoft.com/office/drawing/2014/main" id="{8EE962C4-0AF8-4865-A0B0-C56C9CAA82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6695058"/>
                </p:ext>
              </p:extLst>
            </p:nvPr>
          </p:nvGraphicFramePr>
          <p:xfrm>
            <a:off x="4126060" y="2278063"/>
            <a:ext cx="4379469" cy="4579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Mathcad" r:id="rId3" imgW="2705040" imgH="2828880" progId="Mathcad">
                    <p:embed/>
                  </p:oleObj>
                </mc:Choice>
                <mc:Fallback>
                  <p:oleObj name="Mathcad" r:id="rId3" imgW="2705040" imgH="2828880" progId="Mathcad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26060" y="2278063"/>
                          <a:ext cx="4379469" cy="45799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>
              <a:extLst>
                <a:ext uri="{FF2B5EF4-FFF2-40B4-BE49-F238E27FC236}">
                  <a16:creationId xmlns:a16="http://schemas.microsoft.com/office/drawing/2014/main" id="{300CAAB4-A8CA-40A8-9705-4C4919B65B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5020550"/>
                </p:ext>
              </p:extLst>
            </p:nvPr>
          </p:nvGraphicFramePr>
          <p:xfrm>
            <a:off x="103352" y="2414587"/>
            <a:ext cx="4019383" cy="2902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Mathcad" r:id="rId5" imgW="2809800" imgH="2028960" progId="Mathcad">
                    <p:embed/>
                  </p:oleObj>
                </mc:Choice>
                <mc:Fallback>
                  <p:oleObj name="Mathcad" r:id="rId5" imgW="2809800" imgH="2028960" progId="Mathcad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3352" y="2414587"/>
                          <a:ext cx="4019383" cy="29021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E0C50B-7DAC-49CC-81DB-0D76E46D64D0}"/>
                </a:ext>
              </a:extLst>
            </p:cNvPr>
            <p:cNvSpPr txBox="1"/>
            <p:nvPr/>
          </p:nvSpPr>
          <p:spPr>
            <a:xfrm>
              <a:off x="424206" y="5175315"/>
              <a:ext cx="3535394" cy="15696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Все функции </a:t>
              </a:r>
              <a:r>
                <a:rPr lang="en-US" altLang="ru-RU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lang="en-US" altLang="ru-RU" sz="2400" b="1" i="1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ru-RU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вычислены по формулам </a:t>
              </a:r>
              <a:r>
                <a:rPr lang="en-US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17</a:t>
              </a:r>
              <a:r>
                <a:rPr lang="en-US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ru-RU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(22), (23) для асимметричной моды.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3763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9145" y="6373588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16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469819B-9042-4A9C-B7F4-530B7B2A3FCE}"/>
              </a:ext>
            </a:extLst>
          </p:cNvPr>
          <p:cNvGrpSpPr/>
          <p:nvPr/>
        </p:nvGrpSpPr>
        <p:grpSpPr>
          <a:xfrm>
            <a:off x="0" y="197682"/>
            <a:ext cx="8975103" cy="6468242"/>
            <a:chOff x="0" y="197682"/>
            <a:chExt cx="8975103" cy="6468242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5476282-E407-4D68-B801-36CA9095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" y="197682"/>
              <a:ext cx="8625525" cy="133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2400" b="1" dirty="0">
                  <a:solidFill>
                    <a:srgbClr val="0000CC"/>
                  </a:solidFill>
                </a:rPr>
                <a:t>3. </a:t>
              </a:r>
              <a:r>
                <a:rPr lang="ru-RU" sz="2400" b="1" dirty="0">
                  <a:solidFill>
                    <a:srgbClr val="0000CC"/>
                  </a:solidFill>
                </a:rPr>
                <a:t>Численные примеры</a:t>
              </a:r>
            </a:p>
            <a:p>
              <a:pPr>
                <a:lnSpc>
                  <a:spcPct val="114000"/>
                </a:lnSpc>
              </a:pPr>
              <a:r>
                <a:rPr lang="ru-RU" sz="2400" b="1" dirty="0">
                  <a:solidFill>
                    <a:srgbClr val="0000CC"/>
                  </a:solidFill>
                </a:rPr>
                <a:t>	3-2. Симметричная мода Коллайдера </a:t>
              </a:r>
              <a:r>
                <a:rPr lang="en-US" sz="2400" b="1" dirty="0">
                  <a:solidFill>
                    <a:srgbClr val="0000CC"/>
                  </a:solidFill>
                </a:rPr>
                <a:t>NICA</a:t>
              </a:r>
              <a:r>
                <a:rPr lang="ru-RU" sz="2400" b="1" dirty="0">
                  <a:solidFill>
                    <a:srgbClr val="0000CC"/>
                  </a:solidFill>
                </a:rPr>
                <a:t>, </a:t>
              </a:r>
              <a:r>
                <a:rPr lang="en-US" sz="2400" b="1" dirty="0">
                  <a:solidFill>
                    <a:srgbClr val="0000CC"/>
                  </a:solidFill>
                </a:rPr>
                <a:t>Au </a:t>
              </a:r>
              <a:r>
                <a:rPr lang="en-US" sz="2400" b="1" dirty="0">
                  <a:solidFill>
                    <a:srgbClr val="0000CC"/>
                  </a:solidFill>
                  <a:sym typeface="Symbol" panose="05050102010706020507" pitchFamily="18" charset="2"/>
                </a:rPr>
                <a:t></a:t>
              </a:r>
              <a:r>
                <a:rPr lang="en-US" sz="2400" b="1" dirty="0">
                  <a:solidFill>
                    <a:srgbClr val="0000CC"/>
                  </a:solidFill>
                </a:rPr>
                <a:t> Au</a:t>
              </a:r>
              <a:r>
                <a:rPr lang="ru-RU" sz="2400" b="1" dirty="0">
                  <a:solidFill>
                    <a:srgbClr val="0000CC"/>
                  </a:solidFill>
                </a:rPr>
                <a:t> пучки</a:t>
              </a:r>
              <a:endParaRPr lang="en-US" sz="2400" b="1" dirty="0">
                <a:solidFill>
                  <a:srgbClr val="0000CC"/>
                </a:solidFill>
                <a:sym typeface="Apple Chancery"/>
              </a:endParaRPr>
            </a:p>
            <a:p>
              <a:pPr>
                <a:lnSpc>
                  <a:spcPct val="114000"/>
                </a:lnSpc>
              </a:pPr>
              <a:endParaRPr lang="ru-RU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79A0F3-5EC4-45B8-9BC7-F007C879B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16824"/>
              <a:ext cx="8880049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000" b="1" i="0" u="sng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Ions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: </a:t>
              </a:r>
              <a:r>
                <a:rPr kumimoji="0" lang="en-US" altLang="ru-RU" sz="2000" b="1" i="0" u="none" strike="noStrike" cap="none" normalizeH="0" baseline="3000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197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Au</a:t>
              </a:r>
              <a:r>
                <a:rPr kumimoji="0" lang="en-US" altLang="ru-RU" sz="2000" b="1" i="0" u="none" strike="noStrike" cap="none" normalizeH="0" baseline="3000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79+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, </a:t>
              </a:r>
              <a:r>
                <a:rPr kumimoji="0" lang="en-US" altLang="ru-RU" sz="20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r>
                <a:rPr kumimoji="0" lang="en-US" altLang="ru-RU" sz="2000" b="1" i="0" u="none" strike="noStrike" cap="none" normalizeH="0" baseline="-3000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Ring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503 m, </a:t>
              </a:r>
              <a:r>
                <a:rPr kumimoji="0" lang="en-US" altLang="ru-RU" sz="20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Q</a:t>
              </a:r>
              <a:r>
                <a:rPr kumimoji="0" lang="en-US" altLang="ru-RU" sz="2000" b="1" i="0" u="none" strike="noStrike" cap="none" normalizeH="0" baseline="-3000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kumimoji="0" lang="en-US" altLang="ru-RU" sz="20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Q</a:t>
              </a:r>
              <a:r>
                <a:rPr kumimoji="0" lang="en-US" altLang="ru-RU" sz="2000" b="1" i="0" u="none" strike="noStrike" cap="none" normalizeH="0" baseline="-3000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y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9.44, </a:t>
              </a:r>
              <a:r>
                <a:rPr kumimoji="0" lang="en-US" altLang="ru-RU" sz="20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kumimoji="0" lang="en-US" altLang="ru-RU" sz="2000" b="1" i="0" u="none" strike="noStrike" cap="none" normalizeH="0" baseline="-3000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ion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1.0 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4.5 GeV/u, </a:t>
              </a:r>
            </a:p>
            <a:p>
              <a:pPr marL="0" marR="0" lvl="0" indent="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</a:t>
              </a:r>
              <a:r>
                <a:rPr kumimoji="0" lang="en-US" altLang="ru-RU" sz="2000" b="1" i="0" u="none" strike="noStrike" cap="none" normalizeH="0" baseline="-3000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ion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60 cm, 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= 8.48 m,</a:t>
              </a:r>
              <a:endPara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sym typeface="Symbol" panose="05050102010706020507" pitchFamily="18" charset="2"/>
              </a:endParaRPr>
            </a:p>
            <a:p>
              <a:pPr indent="180975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</a:t>
              </a:r>
              <a:r>
                <a:rPr lang="en-US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1.1</a:t>
              </a:r>
              <a:r>
                <a:rPr lang="en-US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∙</a:t>
              </a:r>
              <a:r>
                <a:rPr lang="en-US" altLang="ru-RU" sz="2000" b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mm∙mrad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ru-RU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ru-RU" sz="2000" b="1" baseline="-30000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60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cm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ru-RU" sz="2000" b="1" i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lang="en-US" altLang="ru-RU" sz="2000" b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bunch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= 22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; 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r>
                <a:rPr lang="en-US" altLang="ru-RU" sz="2000" b="1" baseline="-30000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0.05 </a:t>
              </a:r>
              <a:r>
                <a:rPr lang="ru-RU" altLang="ru-RU"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ru-RU" sz="20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значение задано</a:t>
              </a:r>
              <a:r>
                <a:rPr lang="ru-RU" altLang="ru-RU"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); </a:t>
              </a:r>
              <a:endParaRPr lang="en-US" alt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indent="180975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ru-RU" sz="2000" b="1" baseline="-25000" dirty="0" err="1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control</a:t>
              </a:r>
              <a:r>
                <a:rPr lang="en-US" altLang="ru-RU" sz="2000" b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ru-RU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=&gt; </a:t>
              </a:r>
              <a:r>
                <a:rPr lang="ru-RU" altLang="ru-RU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значение вычислено по формуле </a:t>
              </a:r>
              <a:r>
                <a:rPr lang="en-US" altLang="ru-RU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ru-RU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7</a:t>
              </a:r>
              <a:r>
                <a:rPr lang="en-US" altLang="ru-RU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ru-RU" altLang="ru-RU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для асимметричной моды</a:t>
              </a:r>
              <a:endPara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indent="180975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0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ru-RU" sz="2000" b="1" baseline="-25000" dirty="0" err="1">
                  <a:solidFill>
                    <a:srgbClr val="0000CC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control</a:t>
              </a:r>
              <a:r>
                <a:rPr lang="en-US" altLang="ru-RU" sz="2000" b="1" dirty="0">
                  <a:solidFill>
                    <a:srgbClr val="0000CC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ru-RU" sz="200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=&gt; </a:t>
              </a:r>
              <a:r>
                <a:rPr lang="ru-RU" altLang="ru-RU" sz="2000" b="1" i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значение вычислено по формуле </a:t>
              </a:r>
              <a:r>
                <a:rPr lang="en-US" altLang="ru-RU" sz="2000" b="1" i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(1) </a:t>
              </a:r>
              <a:r>
                <a:rPr lang="ru-RU" altLang="ru-RU" sz="2000" b="1" i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для сравнения.</a:t>
              </a:r>
              <a:endParaRPr lang="ru-RU" altLang="ru-RU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aphicFrame>
          <p:nvGraphicFramePr>
            <p:cNvPr id="2" name="Объект 1">
              <a:extLst>
                <a:ext uri="{FF2B5EF4-FFF2-40B4-BE49-F238E27FC236}">
                  <a16:creationId xmlns:a16="http://schemas.microsoft.com/office/drawing/2014/main" id="{E2CA2C00-22D9-4784-8CD0-F0B2BED07D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3450325"/>
                </p:ext>
              </p:extLst>
            </p:nvPr>
          </p:nvGraphicFramePr>
          <p:xfrm>
            <a:off x="1414021" y="2589911"/>
            <a:ext cx="5698503" cy="4076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Mathcad" r:id="rId3" imgW="2743200" imgH="1962000" progId="Mathcad">
                    <p:embed/>
                  </p:oleObj>
                </mc:Choice>
                <mc:Fallback>
                  <p:oleObj name="Mathcad" r:id="rId3" imgW="2743200" imgH="1962000" progId="Mathcad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14021" y="2589911"/>
                          <a:ext cx="5698503" cy="4076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07174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2738" y="6394769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17</a:t>
            </a:fld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E603219-B5FD-4E44-BD84-9433D0B0BE5D}"/>
              </a:ext>
            </a:extLst>
          </p:cNvPr>
          <p:cNvGrpSpPr/>
          <p:nvPr/>
        </p:nvGrpSpPr>
        <p:grpSpPr>
          <a:xfrm>
            <a:off x="0" y="197682"/>
            <a:ext cx="8975103" cy="6660318"/>
            <a:chOff x="0" y="197682"/>
            <a:chExt cx="8975103" cy="6660318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5476282-E407-4D68-B801-36CA9095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" y="197682"/>
              <a:ext cx="8625525" cy="133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2400" b="1" dirty="0">
                  <a:solidFill>
                    <a:srgbClr val="0000CC"/>
                  </a:solidFill>
                </a:rPr>
                <a:t>3. </a:t>
              </a:r>
              <a:r>
                <a:rPr lang="ru-RU" sz="2400" b="1" dirty="0">
                  <a:solidFill>
                    <a:srgbClr val="0000CC"/>
                  </a:solidFill>
                </a:rPr>
                <a:t>Численные примеры</a:t>
              </a:r>
            </a:p>
            <a:p>
              <a:pPr>
                <a:lnSpc>
                  <a:spcPct val="114000"/>
                </a:lnSpc>
              </a:pPr>
              <a:r>
                <a:rPr lang="ru-RU" sz="2400" b="1" dirty="0">
                  <a:solidFill>
                    <a:srgbClr val="0000CC"/>
                  </a:solidFill>
                </a:rPr>
                <a:t>	3-3. Симметричная мода Коллайдера </a:t>
              </a:r>
              <a:r>
                <a:rPr lang="en-US" sz="2400" b="1" dirty="0">
                  <a:solidFill>
                    <a:srgbClr val="0000CC"/>
                  </a:solidFill>
                </a:rPr>
                <a:t>NICA</a:t>
              </a:r>
              <a:r>
                <a:rPr lang="ru-RU" sz="2400" b="1" dirty="0">
                  <a:solidFill>
                    <a:srgbClr val="0000CC"/>
                  </a:solidFill>
                </a:rPr>
                <a:t>, </a:t>
              </a:r>
              <a:r>
                <a:rPr lang="ru-RU" sz="2400" b="1" i="1" dirty="0">
                  <a:solidFill>
                    <a:srgbClr val="0000CC"/>
                  </a:solidFill>
                </a:rPr>
                <a:t>р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>
                  <a:solidFill>
                    <a:srgbClr val="0000CC"/>
                  </a:solidFill>
                  <a:sym typeface="Symbol" panose="05050102010706020507" pitchFamily="18" charset="2"/>
                </a:rPr>
                <a:t>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ru-RU" sz="2400" b="1" i="1" dirty="0">
                  <a:solidFill>
                    <a:srgbClr val="0000CC"/>
                  </a:solidFill>
                </a:rPr>
                <a:t>р</a:t>
              </a:r>
              <a:r>
                <a:rPr lang="ru-RU" sz="2400" b="1" dirty="0">
                  <a:solidFill>
                    <a:srgbClr val="0000CC"/>
                  </a:solidFill>
                </a:rPr>
                <a:t> пучки</a:t>
              </a:r>
              <a:endParaRPr lang="en-US" sz="2400" b="1" dirty="0">
                <a:solidFill>
                  <a:srgbClr val="0000CC"/>
                </a:solidFill>
                <a:sym typeface="Apple Chancery"/>
              </a:endParaRPr>
            </a:p>
            <a:p>
              <a:pPr>
                <a:lnSpc>
                  <a:spcPct val="114000"/>
                </a:lnSpc>
              </a:pPr>
              <a:endParaRPr lang="ru-RU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79A0F3-5EC4-45B8-9BC7-F007C879B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67018"/>
              <a:ext cx="8880049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indent="180975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000" b="1" u="sng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Protons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: </a:t>
              </a:r>
              <a:r>
                <a:rPr kumimoji="0" lang="en-US" altLang="ru-RU" sz="20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r>
                <a:rPr kumimoji="0" lang="en-US" altLang="ru-RU" sz="2000" b="1" i="0" u="none" strike="noStrike" cap="none" normalizeH="0" baseline="-3000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Ring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503 m, </a:t>
              </a:r>
              <a:r>
                <a:rPr kumimoji="0" lang="en-US" altLang="ru-RU" sz="20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Q</a:t>
              </a:r>
              <a:r>
                <a:rPr kumimoji="0" lang="en-US" altLang="ru-RU" sz="2000" b="1" i="0" u="none" strike="noStrike" cap="none" normalizeH="0" baseline="-3000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kumimoji="0" lang="en-US" altLang="ru-RU" sz="20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Q</a:t>
              </a:r>
              <a:r>
                <a:rPr kumimoji="0" lang="en-US" altLang="ru-RU" sz="2000" b="1" i="0" u="none" strike="noStrike" cap="none" normalizeH="0" baseline="-3000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y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9.44, </a:t>
              </a:r>
              <a:r>
                <a:rPr kumimoji="0" lang="en-US" altLang="ru-RU" sz="20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kumimoji="0" lang="en-US" altLang="ru-RU" sz="2000" b="1" i="0" u="none" strike="noStrike" cap="none" normalizeH="0" baseline="-30000" dirty="0" err="1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proton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2.0 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12.0 GeV/u, </a:t>
              </a:r>
            </a:p>
            <a:p>
              <a:pPr marL="0" marR="0" lvl="0" indent="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</a:t>
              </a:r>
              <a:r>
                <a:rPr kumimoji="0" lang="en-US" altLang="ru-RU" sz="2000" b="1" i="0" u="none" strike="noStrike" cap="none" normalizeH="0" baseline="-3000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ion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60 cm, </a:t>
              </a:r>
              <a:r>
                <a:rPr kumimoji="0" lang="en-US" altLang="ru-RU" sz="2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= 8.48 m,</a:t>
              </a:r>
              <a:endPara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sym typeface="Symbol" panose="05050102010706020507" pitchFamily="18" charset="2"/>
              </a:endParaRPr>
            </a:p>
            <a:p>
              <a:pPr indent="180975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</a:t>
              </a:r>
              <a:r>
                <a:rPr lang="en-US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1.1</a:t>
              </a:r>
              <a:r>
                <a:rPr lang="en-US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∙</a:t>
              </a:r>
              <a:r>
                <a:rPr lang="en-US" altLang="ru-RU" sz="2000" b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mm∙mrad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ru-RU" altLang="ru-RU" sz="2000" b="1" i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</a:t>
              </a:r>
              <a:r>
                <a:rPr lang="en-US" altLang="ru-RU" sz="2000" b="1" baseline="-30000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60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cm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ru-RU" sz="2000" b="1" i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lang="en-US" altLang="ru-RU" sz="2000" b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bunch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= 22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; 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r>
                <a:rPr lang="en-US" altLang="ru-RU" sz="2000" b="1" baseline="-30000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0.05 </a:t>
              </a:r>
              <a:r>
                <a:rPr lang="ru-RU" altLang="ru-RU"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ru-RU" sz="20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значение задано</a:t>
              </a:r>
              <a:r>
                <a:rPr lang="ru-RU" altLang="ru-RU"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); </a:t>
              </a:r>
              <a:endParaRPr lang="en-US" alt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indent="180975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r>
                <a:rPr lang="en-US" altLang="ru-RU" sz="2000" b="1" baseline="-30000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ru-RU" altLang="ru-RU" sz="2000" b="1" baseline="-30000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US" altLang="ru-RU" sz="2000" b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lang="en-US" altLang="ru-RU" sz="2000" b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 =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US" altLang="ru-RU" sz="2000" b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lang="en-US" altLang="ru-RU" sz="2000" b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 + </a:t>
              </a:r>
              <a:r>
                <a:rPr lang="en-US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</a:t>
              </a:r>
              <a:r>
                <a:rPr lang="en-US" altLang="ru-RU" sz="2000" b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ip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US" altLang="ru-RU" sz="2000" b="1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lang="en-US" altLang="ru-RU" sz="2000" b="1" baseline="-30000" dirty="0" err="1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ru-RU" altLang="ru-RU" sz="2000" b="1" dirty="0">
                  <a:solidFill>
                    <a:srgbClr val="000066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 </a:t>
              </a:r>
              <a:r>
                <a:rPr lang="ru-RU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ru-RU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значение вычислено для проверки</a:t>
              </a:r>
              <a:r>
                <a:rPr lang="ru-RU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E0C50B-7DAC-49CC-81DB-0D76E46D64D0}"/>
                </a:ext>
              </a:extLst>
            </p:cNvPr>
            <p:cNvSpPr txBox="1"/>
            <p:nvPr/>
          </p:nvSpPr>
          <p:spPr>
            <a:xfrm>
              <a:off x="423862" y="5288340"/>
              <a:ext cx="3535394" cy="15696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Все функции </a:t>
              </a:r>
              <a:r>
                <a:rPr lang="en-US" altLang="ru-RU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E</a:t>
              </a:r>
              <a:r>
                <a:rPr lang="en-US" altLang="ru-RU" sz="2400" b="1" i="1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ru-RU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вычислены по формулам </a:t>
              </a:r>
              <a:r>
                <a:rPr lang="en-US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17</a:t>
              </a:r>
              <a:r>
                <a:rPr lang="en-US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ru-RU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(22), (23) для асимметричной моды.</a:t>
              </a:r>
              <a:endParaRPr lang="ru-RU" sz="2400" dirty="0"/>
            </a:p>
          </p:txBody>
        </p:sp>
        <p:graphicFrame>
          <p:nvGraphicFramePr>
            <p:cNvPr id="4" name="Объект 3">
              <a:extLst>
                <a:ext uri="{FF2B5EF4-FFF2-40B4-BE49-F238E27FC236}">
                  <a16:creationId xmlns:a16="http://schemas.microsoft.com/office/drawing/2014/main" id="{7AF2C023-068F-4429-A988-7B509C8EED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1292368"/>
                </p:ext>
              </p:extLst>
            </p:nvPr>
          </p:nvGraphicFramePr>
          <p:xfrm>
            <a:off x="4572000" y="2398713"/>
            <a:ext cx="4148138" cy="435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Mathcad" r:id="rId3" imgW="2695680" imgH="2828880" progId="Mathcad">
                    <p:embed/>
                  </p:oleObj>
                </mc:Choice>
                <mc:Fallback>
                  <p:oleObj name="Mathcad" r:id="rId3" imgW="2695680" imgH="2828880" progId="Mathcad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72000" y="2398713"/>
                          <a:ext cx="4148138" cy="4352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Объект 4">
              <a:extLst>
                <a:ext uri="{FF2B5EF4-FFF2-40B4-BE49-F238E27FC236}">
                  <a16:creationId xmlns:a16="http://schemas.microsoft.com/office/drawing/2014/main" id="{4A849706-D4B2-4D12-81C1-11B706AC17F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5136634"/>
                </p:ext>
              </p:extLst>
            </p:nvPr>
          </p:nvGraphicFramePr>
          <p:xfrm>
            <a:off x="263706" y="2398407"/>
            <a:ext cx="4066258" cy="29560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Mathcad" r:id="rId5" imgW="2790720" imgH="2028960" progId="Mathcad">
                    <p:embed/>
                  </p:oleObj>
                </mc:Choice>
                <mc:Fallback>
                  <p:oleObj name="Mathcad" r:id="rId5" imgW="2790720" imgH="2028960" progId="Mathcad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3706" y="2398407"/>
                          <a:ext cx="4066258" cy="29560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6453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995" y="6354735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18</a:t>
            </a:fld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C39AB40-1669-4FD9-A03F-93EC91E5E739}"/>
              </a:ext>
            </a:extLst>
          </p:cNvPr>
          <p:cNvGrpSpPr/>
          <p:nvPr/>
        </p:nvGrpSpPr>
        <p:grpSpPr>
          <a:xfrm>
            <a:off x="56955" y="6012224"/>
            <a:ext cx="9014184" cy="890462"/>
            <a:chOff x="56955" y="6012224"/>
            <a:chExt cx="9014184" cy="890462"/>
          </a:xfrm>
        </p:grpSpPr>
        <p:cxnSp>
          <p:nvCxnSpPr>
            <p:cNvPr id="5" name="Straight Connector 5">
              <a:extLst>
                <a:ext uri="{FF2B5EF4-FFF2-40B4-BE49-F238E27FC236}">
                  <a16:creationId xmlns:a16="http://schemas.microsoft.com/office/drawing/2014/main" id="{946A6E1C-4A3F-4DA9-94F6-44CCCB4C1741}"/>
                </a:ext>
              </a:extLst>
            </p:cNvPr>
            <p:cNvCxnSpPr/>
            <p:nvPr/>
          </p:nvCxnSpPr>
          <p:spPr bwMode="auto">
            <a:xfrm>
              <a:off x="757092" y="6296461"/>
              <a:ext cx="7810499" cy="1588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7" descr="NICA-Logo_4c">
              <a:extLst>
                <a:ext uri="{FF2B5EF4-FFF2-40B4-BE49-F238E27FC236}">
                  <a16:creationId xmlns:a16="http://schemas.microsoft.com/office/drawing/2014/main" id="{78ACB71E-E7BE-4546-A611-047A62D8A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591" y="6193347"/>
              <a:ext cx="503548" cy="249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1A82FC-49D1-47D8-B576-DB65A5032357}"/>
                </a:ext>
              </a:extLst>
            </p:cNvPr>
            <p:cNvSpPr txBox="1"/>
            <p:nvPr/>
          </p:nvSpPr>
          <p:spPr>
            <a:xfrm>
              <a:off x="1008668" y="6317911"/>
              <a:ext cx="7173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66"/>
                  </a:solidFill>
                </a:rPr>
                <a:t>Igor </a:t>
              </a:r>
              <a:r>
                <a:rPr lang="en-US" sz="1600" b="1" dirty="0" err="1">
                  <a:solidFill>
                    <a:srgbClr val="000066"/>
                  </a:solidFill>
                </a:rPr>
                <a:t>Meshkov</a:t>
              </a:r>
              <a:r>
                <a:rPr lang="en-US" sz="1600" b="1" dirty="0">
                  <a:solidFill>
                    <a:srgbClr val="000066"/>
                  </a:solidFill>
                </a:rPr>
                <a:t>       Optimization of Asymmetric Collider</a:t>
              </a:r>
            </a:p>
            <a:p>
              <a:pPr algn="ctr"/>
              <a:r>
                <a:rPr lang="en-US" sz="1600" b="1" dirty="0">
                  <a:solidFill>
                    <a:srgbClr val="000066"/>
                  </a:solidFill>
                </a:rPr>
                <a:t>NICA International Workshop     </a:t>
              </a:r>
              <a:r>
                <a:rPr lang="en-US" sz="1600" b="1" dirty="0">
                  <a:solidFill>
                    <a:srgbClr val="000066"/>
                  </a:solidFill>
                  <a:cs typeface="Arial" panose="020B0604020202020204" pitchFamily="34" charset="0"/>
                </a:rPr>
                <a:t>September 8 – 15, 2018     </a:t>
              </a:r>
              <a:r>
                <a:rPr lang="en-US" sz="1600" b="1" dirty="0" err="1">
                  <a:solidFill>
                    <a:srgbClr val="000066"/>
                  </a:solidFill>
                </a:rPr>
                <a:t>Sozopol</a:t>
              </a:r>
              <a:r>
                <a:rPr lang="en-US" sz="1600" b="1" dirty="0">
                  <a:solidFill>
                    <a:srgbClr val="000066"/>
                  </a:solidFill>
                </a:rPr>
                <a:t>, Bulgaria</a:t>
              </a:r>
              <a:endParaRPr lang="ru-RU" sz="1600" dirty="0">
                <a:solidFill>
                  <a:srgbClr val="000066"/>
                </a:solidFill>
              </a:endParaRPr>
            </a:p>
          </p:txBody>
        </p:sp>
        <p:pic>
          <p:nvPicPr>
            <p:cNvPr id="10" name="Picture 4" descr="JINR">
              <a:extLst>
                <a:ext uri="{FF2B5EF4-FFF2-40B4-BE49-F238E27FC236}">
                  <a16:creationId xmlns:a16="http://schemas.microsoft.com/office/drawing/2014/main" id="{DF4A262A-25D1-4EC8-8EBA-5015942DD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5" y="6012224"/>
              <a:ext cx="675783" cy="62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55B5B1D-2074-4B9D-B77C-3C17ECBB2090}"/>
              </a:ext>
            </a:extLst>
          </p:cNvPr>
          <p:cNvGrpSpPr/>
          <p:nvPr/>
        </p:nvGrpSpPr>
        <p:grpSpPr>
          <a:xfrm>
            <a:off x="349578" y="197682"/>
            <a:ext cx="8625525" cy="6042094"/>
            <a:chOff x="349578" y="197682"/>
            <a:chExt cx="8625525" cy="6042094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5476282-E407-4D68-B801-36CA9095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" y="197682"/>
              <a:ext cx="8625525" cy="133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2400" b="1" dirty="0">
                  <a:solidFill>
                    <a:srgbClr val="0000CC"/>
                  </a:solidFill>
                </a:rPr>
                <a:t>3. </a:t>
              </a:r>
              <a:r>
                <a:rPr lang="ru-RU" sz="2400" b="1" dirty="0">
                  <a:solidFill>
                    <a:srgbClr val="0000CC"/>
                  </a:solidFill>
                </a:rPr>
                <a:t>Численные примеры</a:t>
              </a:r>
            </a:p>
            <a:p>
              <a:pPr>
                <a:lnSpc>
                  <a:spcPct val="114000"/>
                </a:lnSpc>
              </a:pPr>
              <a:r>
                <a:rPr lang="ru-RU" sz="2400" b="1" dirty="0">
                  <a:solidFill>
                    <a:srgbClr val="0000CC"/>
                  </a:solidFill>
                </a:rPr>
                <a:t>	3-3. Симметричная мода Коллайдера </a:t>
              </a:r>
              <a:r>
                <a:rPr lang="en-US" sz="2400" b="1" dirty="0">
                  <a:solidFill>
                    <a:srgbClr val="0000CC"/>
                  </a:solidFill>
                </a:rPr>
                <a:t>NICA</a:t>
              </a:r>
              <a:r>
                <a:rPr lang="ru-RU" sz="2400" b="1" dirty="0">
                  <a:solidFill>
                    <a:srgbClr val="0000CC"/>
                  </a:solidFill>
                </a:rPr>
                <a:t>, </a:t>
              </a:r>
            </a:p>
            <a:p>
              <a:pPr eaLnBrk="0" hangingPunct="0">
                <a:lnSpc>
                  <a:spcPct val="114000"/>
                </a:lnSpc>
                <a:defRPr/>
              </a:pPr>
              <a:r>
                <a:rPr lang="ru-RU" sz="2400" b="1" dirty="0">
                  <a:solidFill>
                    <a:srgbClr val="0000CC"/>
                  </a:solidFill>
                </a:rPr>
                <a:t>		 протон-протонные встречные пучки</a:t>
              </a:r>
            </a:p>
          </p:txBody>
        </p:sp>
        <p:graphicFrame>
          <p:nvGraphicFramePr>
            <p:cNvPr id="2" name="Объект 1">
              <a:extLst>
                <a:ext uri="{FF2B5EF4-FFF2-40B4-BE49-F238E27FC236}">
                  <a16:creationId xmlns:a16="http://schemas.microsoft.com/office/drawing/2014/main" id="{63473458-DD49-4CC2-AE7C-8B2332212B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6022587"/>
                </p:ext>
              </p:extLst>
            </p:nvPr>
          </p:nvGraphicFramePr>
          <p:xfrm>
            <a:off x="599967" y="1561180"/>
            <a:ext cx="6611537" cy="4678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Mathcad" r:id="rId5" imgW="2867040" imgH="2028960" progId="Mathcad">
                    <p:embed/>
                  </p:oleObj>
                </mc:Choice>
                <mc:Fallback>
                  <p:oleObj name="Mathcad" r:id="rId5" imgW="2867040" imgH="2028960" progId="Mathcad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99967" y="1561180"/>
                          <a:ext cx="6611537" cy="46785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6338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995" y="6354735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19</a:t>
            </a:fld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C39AB40-1669-4FD9-A03F-93EC91E5E739}"/>
              </a:ext>
            </a:extLst>
          </p:cNvPr>
          <p:cNvGrpSpPr/>
          <p:nvPr/>
        </p:nvGrpSpPr>
        <p:grpSpPr>
          <a:xfrm>
            <a:off x="56955" y="6012224"/>
            <a:ext cx="9014184" cy="890462"/>
            <a:chOff x="56955" y="6012224"/>
            <a:chExt cx="9014184" cy="890462"/>
          </a:xfrm>
        </p:grpSpPr>
        <p:cxnSp>
          <p:nvCxnSpPr>
            <p:cNvPr id="5" name="Straight Connector 5">
              <a:extLst>
                <a:ext uri="{FF2B5EF4-FFF2-40B4-BE49-F238E27FC236}">
                  <a16:creationId xmlns:a16="http://schemas.microsoft.com/office/drawing/2014/main" id="{946A6E1C-4A3F-4DA9-94F6-44CCCB4C1741}"/>
                </a:ext>
              </a:extLst>
            </p:cNvPr>
            <p:cNvCxnSpPr/>
            <p:nvPr/>
          </p:nvCxnSpPr>
          <p:spPr bwMode="auto">
            <a:xfrm>
              <a:off x="757092" y="6296461"/>
              <a:ext cx="7810499" cy="1588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7" descr="NICA-Logo_4c">
              <a:extLst>
                <a:ext uri="{FF2B5EF4-FFF2-40B4-BE49-F238E27FC236}">
                  <a16:creationId xmlns:a16="http://schemas.microsoft.com/office/drawing/2014/main" id="{78ACB71E-E7BE-4546-A611-047A62D8A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591" y="6193347"/>
              <a:ext cx="503548" cy="249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1A82FC-49D1-47D8-B576-DB65A5032357}"/>
                </a:ext>
              </a:extLst>
            </p:cNvPr>
            <p:cNvSpPr txBox="1"/>
            <p:nvPr/>
          </p:nvSpPr>
          <p:spPr>
            <a:xfrm>
              <a:off x="1008668" y="6317911"/>
              <a:ext cx="7173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66"/>
                  </a:solidFill>
                </a:rPr>
                <a:t>Igor </a:t>
              </a:r>
              <a:r>
                <a:rPr lang="en-US" sz="1600" b="1" dirty="0" err="1">
                  <a:solidFill>
                    <a:srgbClr val="000066"/>
                  </a:solidFill>
                </a:rPr>
                <a:t>Meshkov</a:t>
              </a:r>
              <a:r>
                <a:rPr lang="en-US" sz="1600" b="1" dirty="0">
                  <a:solidFill>
                    <a:srgbClr val="000066"/>
                  </a:solidFill>
                </a:rPr>
                <a:t>       Optimization of Asymmetric Collider</a:t>
              </a:r>
            </a:p>
            <a:p>
              <a:pPr algn="ctr"/>
              <a:r>
                <a:rPr lang="en-US" sz="1600" b="1" dirty="0">
                  <a:solidFill>
                    <a:srgbClr val="000066"/>
                  </a:solidFill>
                </a:rPr>
                <a:t>NICA International Workshop     </a:t>
              </a:r>
              <a:r>
                <a:rPr lang="en-US" sz="1600" b="1" dirty="0">
                  <a:solidFill>
                    <a:srgbClr val="000066"/>
                  </a:solidFill>
                  <a:cs typeface="Arial" panose="020B0604020202020204" pitchFamily="34" charset="0"/>
                </a:rPr>
                <a:t>September 8 – 15, 2018     </a:t>
              </a:r>
              <a:r>
                <a:rPr lang="en-US" sz="1600" b="1" dirty="0" err="1">
                  <a:solidFill>
                    <a:srgbClr val="000066"/>
                  </a:solidFill>
                </a:rPr>
                <a:t>Sozopol</a:t>
              </a:r>
              <a:r>
                <a:rPr lang="en-US" sz="1600" b="1" dirty="0">
                  <a:solidFill>
                    <a:srgbClr val="000066"/>
                  </a:solidFill>
                </a:rPr>
                <a:t>, Bulgaria</a:t>
              </a:r>
              <a:endParaRPr lang="ru-RU" sz="1600" dirty="0">
                <a:solidFill>
                  <a:srgbClr val="000066"/>
                </a:solidFill>
              </a:endParaRPr>
            </a:p>
          </p:txBody>
        </p:sp>
        <p:pic>
          <p:nvPicPr>
            <p:cNvPr id="10" name="Picture 4" descr="JINR">
              <a:extLst>
                <a:ext uri="{FF2B5EF4-FFF2-40B4-BE49-F238E27FC236}">
                  <a16:creationId xmlns:a16="http://schemas.microsoft.com/office/drawing/2014/main" id="{DF4A262A-25D1-4EC8-8EBA-5015942DD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5" y="6012224"/>
              <a:ext cx="675783" cy="62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7">
            <a:extLst>
              <a:ext uri="{FF2B5EF4-FFF2-40B4-BE49-F238E27FC236}">
                <a16:creationId xmlns:a16="http://schemas.microsoft.com/office/drawing/2014/main" id="{95476282-E407-4D68-B801-36CA9095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78" y="197682"/>
            <a:ext cx="8625525" cy="48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4000"/>
              </a:lnSpc>
              <a:defRPr/>
            </a:pPr>
            <a:r>
              <a:rPr kumimoji="1" lang="ru-RU" sz="2400" b="1" dirty="0">
                <a:solidFill>
                  <a:srgbClr val="0000CC"/>
                </a:solidFill>
                <a:cs typeface="Arial" pitchFamily="34" charset="0"/>
              </a:rPr>
              <a:t>Заключение</a:t>
            </a:r>
            <a:endParaRPr lang="en-US" altLang="ru-RU" sz="2400" b="1" dirty="0">
              <a:solidFill>
                <a:srgbClr val="0000CC"/>
              </a:solidFill>
              <a:sym typeface="Apple Chancery"/>
            </a:endParaRPr>
          </a:p>
        </p:txBody>
      </p:sp>
      <p:pic>
        <p:nvPicPr>
          <p:cNvPr id="13" name="Picture 11" descr="O_Bender">
            <a:extLst>
              <a:ext uri="{FF2B5EF4-FFF2-40B4-BE49-F238E27FC236}">
                <a16:creationId xmlns:a16="http://schemas.microsoft.com/office/drawing/2014/main" id="{8707C82B-C675-4666-850A-838921E29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7" y="1504444"/>
            <a:ext cx="12446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B97FFF1-B2B7-4607-AA73-0EEA75534CA7}"/>
              </a:ext>
            </a:extLst>
          </p:cNvPr>
          <p:cNvGrpSpPr/>
          <p:nvPr/>
        </p:nvGrpSpPr>
        <p:grpSpPr>
          <a:xfrm>
            <a:off x="3078785" y="959931"/>
            <a:ext cx="4210050" cy="1206500"/>
            <a:chOff x="3078785" y="959931"/>
            <a:chExt cx="4210050" cy="1206500"/>
          </a:xfrm>
        </p:grpSpPr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9339F1F3-B9BD-4942-9B5E-99EBFAE46C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67196">
              <a:off x="3078785" y="959931"/>
              <a:ext cx="4210050" cy="1206500"/>
            </a:xfrm>
            <a:prstGeom prst="wedgeEllipseCallout">
              <a:avLst>
                <a:gd name="adj1" fmla="val -100123"/>
                <a:gd name="adj2" fmla="val 1733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ru-RU" altLang="ru-RU" sz="320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26E5D28F-883C-421F-9C6E-64DE9BD4A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307244">
              <a:off x="3389935" y="1147256"/>
              <a:ext cx="3587750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ru-RU" altLang="ru-RU" sz="2400" i="1" dirty="0">
                  <a:solidFill>
                    <a:srgbClr val="FFFF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Есть о чём подумать, не так ли</a:t>
              </a:r>
              <a:r>
                <a:rPr lang="en-US" altLang="ru-RU" sz="2400" i="1" dirty="0">
                  <a:solidFill>
                    <a:srgbClr val="FFFF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?</a:t>
              </a:r>
              <a:endParaRPr lang="ru-RU" altLang="ru-RU" sz="2400" i="1" dirty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032">
            <a:extLst>
              <a:ext uri="{FF2B5EF4-FFF2-40B4-BE49-F238E27FC236}">
                <a16:creationId xmlns:a16="http://schemas.microsoft.com/office/drawing/2014/main" id="{31473584-ED98-40E8-BA0D-0DDF134996AB}"/>
              </a:ext>
            </a:extLst>
          </p:cNvPr>
          <p:cNvGrpSpPr>
            <a:grpSpLocks/>
          </p:cNvGrpSpPr>
          <p:nvPr/>
        </p:nvGrpSpPr>
        <p:grpSpPr bwMode="auto">
          <a:xfrm>
            <a:off x="872749" y="4034232"/>
            <a:ext cx="7850187" cy="1944687"/>
            <a:chOff x="431" y="1389"/>
            <a:chExt cx="4945" cy="1225"/>
          </a:xfrm>
        </p:grpSpPr>
        <p:sp>
          <p:nvSpPr>
            <p:cNvPr id="18" name="AutoShape 1031">
              <a:extLst>
                <a:ext uri="{FF2B5EF4-FFF2-40B4-BE49-F238E27FC236}">
                  <a16:creationId xmlns:a16="http://schemas.microsoft.com/office/drawing/2014/main" id="{19EAB91F-C224-4252-BA58-A88EE87AE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389"/>
              <a:ext cx="4945" cy="1225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WordArt 1029">
              <a:extLst>
                <a:ext uri="{FF2B5EF4-FFF2-40B4-BE49-F238E27FC236}">
                  <a16:creationId xmlns:a16="http://schemas.microsoft.com/office/drawing/2014/main" id="{FABCF68E-86E6-4DE7-BE45-290BA15666D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03" y="1752"/>
              <a:ext cx="4490" cy="499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 spc="-360" dirty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 panose="020B0806030902050204" pitchFamily="34" charset="0"/>
                </a:rPr>
                <a:t>T h an k  </a:t>
              </a:r>
              <a:r>
                <a:rPr lang="ru-RU" sz="3600" kern="10" spc="-360" dirty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 panose="020B0806030902050204" pitchFamily="34" charset="0"/>
                </a:rPr>
                <a:t>   </a:t>
              </a:r>
              <a:r>
                <a:rPr lang="pt-BR" sz="3600" kern="10" spc="-360" dirty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 panose="020B0806030902050204" pitchFamily="34" charset="0"/>
                </a:rPr>
                <a:t>y o u  </a:t>
              </a:r>
              <a:r>
                <a:rPr lang="ru-RU" sz="3600" kern="10" spc="-360" dirty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 panose="020B0806030902050204" pitchFamily="34" charset="0"/>
                </a:rPr>
                <a:t>   </a:t>
              </a:r>
              <a:r>
                <a:rPr lang="pt-BR" sz="3600" kern="10" spc="-360" dirty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 panose="020B0806030902050204" pitchFamily="34" charset="0"/>
                </a:rPr>
                <a:t>f o r  </a:t>
              </a:r>
              <a:r>
                <a:rPr lang="ru-RU" sz="3600" kern="10" spc="-360" dirty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 panose="020B0806030902050204" pitchFamily="34" charset="0"/>
                </a:rPr>
                <a:t>   </a:t>
              </a:r>
              <a:r>
                <a:rPr lang="pt-BR" sz="3600" kern="10" spc="-360" dirty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 panose="020B0806030902050204" pitchFamily="34" charset="0"/>
                </a:rPr>
                <a:t>y o u r</a:t>
              </a:r>
              <a:r>
                <a:rPr lang="ru-RU" sz="3600" kern="10" spc="-360" dirty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 panose="020B0806030902050204" pitchFamily="34" charset="0"/>
                </a:rPr>
                <a:t>  </a:t>
              </a:r>
              <a:r>
                <a:rPr lang="pt-BR" sz="3600" kern="10" spc="-360" dirty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 panose="020B0806030902050204" pitchFamily="34" charset="0"/>
                </a:rPr>
                <a:t>  a t t e n t i o n !</a:t>
              </a:r>
              <a:endParaRPr lang="ru-RU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2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995" y="6354735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2</a:t>
            </a:fld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C39AB40-1669-4FD9-A03F-93EC91E5E739}"/>
              </a:ext>
            </a:extLst>
          </p:cNvPr>
          <p:cNvGrpSpPr/>
          <p:nvPr/>
        </p:nvGrpSpPr>
        <p:grpSpPr>
          <a:xfrm>
            <a:off x="56955" y="6012224"/>
            <a:ext cx="9014184" cy="890462"/>
            <a:chOff x="56955" y="6012224"/>
            <a:chExt cx="9014184" cy="890462"/>
          </a:xfrm>
        </p:grpSpPr>
        <p:cxnSp>
          <p:nvCxnSpPr>
            <p:cNvPr id="5" name="Straight Connector 5">
              <a:extLst>
                <a:ext uri="{FF2B5EF4-FFF2-40B4-BE49-F238E27FC236}">
                  <a16:creationId xmlns:a16="http://schemas.microsoft.com/office/drawing/2014/main" id="{946A6E1C-4A3F-4DA9-94F6-44CCCB4C1741}"/>
                </a:ext>
              </a:extLst>
            </p:cNvPr>
            <p:cNvCxnSpPr/>
            <p:nvPr/>
          </p:nvCxnSpPr>
          <p:spPr bwMode="auto">
            <a:xfrm>
              <a:off x="757092" y="6296461"/>
              <a:ext cx="7810499" cy="1588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7" descr="NICA-Logo_4c">
              <a:extLst>
                <a:ext uri="{FF2B5EF4-FFF2-40B4-BE49-F238E27FC236}">
                  <a16:creationId xmlns:a16="http://schemas.microsoft.com/office/drawing/2014/main" id="{78ACB71E-E7BE-4546-A611-047A62D8A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591" y="6193347"/>
              <a:ext cx="503548" cy="249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1A82FC-49D1-47D8-B576-DB65A5032357}"/>
                </a:ext>
              </a:extLst>
            </p:cNvPr>
            <p:cNvSpPr txBox="1"/>
            <p:nvPr/>
          </p:nvSpPr>
          <p:spPr>
            <a:xfrm>
              <a:off x="1008668" y="6317911"/>
              <a:ext cx="7173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66"/>
                  </a:solidFill>
                </a:rPr>
                <a:t>Igor </a:t>
              </a:r>
              <a:r>
                <a:rPr lang="en-US" sz="1600" b="1" dirty="0" err="1">
                  <a:solidFill>
                    <a:srgbClr val="000066"/>
                  </a:solidFill>
                </a:rPr>
                <a:t>Meshkov</a:t>
              </a:r>
              <a:r>
                <a:rPr lang="en-US" sz="1600" b="1" dirty="0">
                  <a:solidFill>
                    <a:srgbClr val="000066"/>
                  </a:solidFill>
                </a:rPr>
                <a:t>       Optimization of Asymmetric Collider</a:t>
              </a:r>
            </a:p>
            <a:p>
              <a:pPr algn="ctr"/>
              <a:r>
                <a:rPr lang="en-US" sz="1600" b="1" dirty="0">
                  <a:solidFill>
                    <a:srgbClr val="000066"/>
                  </a:solidFill>
                </a:rPr>
                <a:t>NICA International Workshop     </a:t>
              </a:r>
              <a:r>
                <a:rPr lang="en-US" sz="1600" b="1" dirty="0">
                  <a:solidFill>
                    <a:srgbClr val="000066"/>
                  </a:solidFill>
                  <a:cs typeface="Arial" panose="020B0604020202020204" pitchFamily="34" charset="0"/>
                </a:rPr>
                <a:t>September 8 – 15, 2018     </a:t>
              </a:r>
              <a:r>
                <a:rPr lang="en-US" sz="1600" b="1" dirty="0" err="1">
                  <a:solidFill>
                    <a:srgbClr val="000066"/>
                  </a:solidFill>
                </a:rPr>
                <a:t>Sozopol</a:t>
              </a:r>
              <a:r>
                <a:rPr lang="en-US" sz="1600" b="1" dirty="0">
                  <a:solidFill>
                    <a:srgbClr val="000066"/>
                  </a:solidFill>
                </a:rPr>
                <a:t>, Bulgaria</a:t>
              </a:r>
              <a:endParaRPr lang="ru-RU" sz="1600" dirty="0">
                <a:solidFill>
                  <a:srgbClr val="000066"/>
                </a:solidFill>
              </a:endParaRPr>
            </a:p>
          </p:txBody>
        </p:sp>
        <p:pic>
          <p:nvPicPr>
            <p:cNvPr id="10" name="Picture 4" descr="JINR">
              <a:extLst>
                <a:ext uri="{FF2B5EF4-FFF2-40B4-BE49-F238E27FC236}">
                  <a16:creationId xmlns:a16="http://schemas.microsoft.com/office/drawing/2014/main" id="{DF4A262A-25D1-4EC8-8EBA-5015942DD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5" y="6012224"/>
              <a:ext cx="675783" cy="62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EAFD2D3-F5B8-4757-A4BD-46F68BF07D17}"/>
              </a:ext>
            </a:extLst>
          </p:cNvPr>
          <p:cNvGrpSpPr/>
          <p:nvPr/>
        </p:nvGrpSpPr>
        <p:grpSpPr>
          <a:xfrm>
            <a:off x="254524" y="757173"/>
            <a:ext cx="8625525" cy="5218604"/>
            <a:chOff x="253810" y="645458"/>
            <a:chExt cx="8892480" cy="521860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F1A6A5D6-F149-4227-8527-268591A6D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0750" y="645458"/>
              <a:ext cx="5908882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marL="342900" indent="-342900" algn="ctr"/>
              <a:r>
                <a:rPr lang="ru-RU" altLang="ru-RU" sz="2800" b="1" dirty="0">
                  <a:solidFill>
                    <a:srgbClr val="0000CC"/>
                  </a:solidFill>
                </a:rPr>
                <a:t>Оглавление</a:t>
              </a: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5476282-E407-4D68-B801-36CA9095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10" y="1164570"/>
              <a:ext cx="8892480" cy="4699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14000"/>
                </a:lnSpc>
                <a:defRPr/>
              </a:pPr>
              <a:r>
                <a:rPr kumimoji="1" lang="ru-RU" sz="2400" b="1" dirty="0">
                  <a:solidFill>
                    <a:srgbClr val="0000CC"/>
                  </a:solidFill>
                  <a:cs typeface="Arial" pitchFamily="34" charset="0"/>
                </a:rPr>
                <a:t>Введение</a:t>
              </a:r>
              <a:r>
                <a:rPr kumimoji="1" lang="en-US" sz="2400" b="1" dirty="0">
                  <a:solidFill>
                    <a:srgbClr val="0000CC"/>
                  </a:solidFill>
                  <a:cs typeface="Arial" pitchFamily="34" charset="0"/>
                </a:rPr>
                <a:t>:</a:t>
              </a:r>
              <a:r>
                <a:rPr kumimoji="1" lang="ru-RU" sz="2400" b="1" dirty="0">
                  <a:solidFill>
                    <a:srgbClr val="0000CC"/>
                  </a:solidFill>
                  <a:cs typeface="Arial" pitchFamily="34" charset="0"/>
                </a:rPr>
                <a:t> светимость коллайдера – симметричного и асимметричного</a:t>
              </a:r>
            </a:p>
            <a:p>
              <a:pPr>
                <a:lnSpc>
                  <a:spcPct val="114000"/>
                </a:lnSpc>
              </a:pPr>
              <a:r>
                <a:rPr lang="en-US" sz="2400" b="1" dirty="0">
                  <a:solidFill>
                    <a:srgbClr val="0000CC"/>
                  </a:solidFill>
                </a:rPr>
                <a:t>1.</a:t>
              </a:r>
              <a:r>
                <a:rPr lang="ru-RU" sz="2400" b="1" dirty="0">
                  <a:solidFill>
                    <a:srgbClr val="0000CC"/>
                  </a:solidFill>
                </a:rPr>
                <a:t> Ограничение параметров коллайдера эффектами пространственного заряда</a:t>
              </a:r>
            </a:p>
            <a:p>
              <a:pPr eaLnBrk="0" hangingPunct="0">
                <a:lnSpc>
                  <a:spcPct val="114000"/>
                </a:lnSpc>
                <a:defRPr/>
              </a:pPr>
              <a:r>
                <a:rPr kumimoji="1" lang="en-US" sz="2400" b="1" dirty="0">
                  <a:solidFill>
                    <a:srgbClr val="0000CC"/>
                  </a:solidFill>
                  <a:cs typeface="Arial" pitchFamily="34" charset="0"/>
                </a:rPr>
                <a:t>2.</a:t>
              </a:r>
              <a:r>
                <a:rPr lang="ru-RU" sz="2400" b="1" dirty="0">
                  <a:solidFill>
                    <a:srgbClr val="0000CC"/>
                  </a:solidFill>
                </a:rPr>
                <a:t> Оптимизация светимости коллайдера</a:t>
              </a:r>
            </a:p>
            <a:p>
              <a:pPr>
                <a:lnSpc>
                  <a:spcPct val="114000"/>
                </a:lnSpc>
              </a:pPr>
              <a:r>
                <a:rPr lang="en-US" sz="2400" b="1" dirty="0">
                  <a:solidFill>
                    <a:srgbClr val="0000CC"/>
                  </a:solidFill>
                </a:rPr>
                <a:t>3. </a:t>
              </a:r>
              <a:r>
                <a:rPr lang="ru-RU" sz="2400" b="1" dirty="0">
                  <a:solidFill>
                    <a:srgbClr val="0000CC"/>
                  </a:solidFill>
                </a:rPr>
                <a:t>Численные примеры</a:t>
              </a:r>
            </a:p>
            <a:p>
              <a:pPr>
                <a:lnSpc>
                  <a:spcPct val="114000"/>
                </a:lnSpc>
              </a:pPr>
              <a:r>
                <a:rPr lang="ru-RU" sz="2400" b="1" dirty="0">
                  <a:solidFill>
                    <a:srgbClr val="0000CC"/>
                  </a:solidFill>
                </a:rPr>
                <a:t>	3-1. Коллайдер </a:t>
              </a:r>
              <a:r>
                <a:rPr lang="en-US" sz="2400" b="1" dirty="0">
                  <a:solidFill>
                    <a:srgbClr val="0000CC"/>
                  </a:solidFill>
                </a:rPr>
                <a:t>NICA</a:t>
              </a:r>
              <a:r>
                <a:rPr lang="ru-RU" sz="2400" b="1" dirty="0">
                  <a:solidFill>
                    <a:srgbClr val="0000CC"/>
                  </a:solidFill>
                </a:rPr>
                <a:t> в режиме протон-ионных пучков</a:t>
              </a:r>
            </a:p>
            <a:p>
              <a:pPr eaLnBrk="0" hangingPunct="0">
                <a:lnSpc>
                  <a:spcPct val="114000"/>
                </a:lnSpc>
                <a:defRPr/>
              </a:pPr>
              <a:r>
                <a:rPr lang="ru-RU" sz="2400" b="1" dirty="0">
                  <a:solidFill>
                    <a:srgbClr val="0000CC"/>
                  </a:solidFill>
                </a:rPr>
                <a:t>	3-2. Симметричная мода Коллайдера </a:t>
              </a:r>
              <a:r>
                <a:rPr lang="en-US" sz="2400" b="1" dirty="0">
                  <a:solidFill>
                    <a:srgbClr val="0000CC"/>
                  </a:solidFill>
                </a:rPr>
                <a:t>NICA</a:t>
              </a:r>
              <a:r>
                <a:rPr lang="ru-RU" sz="2400" b="1" dirty="0">
                  <a:solidFill>
                    <a:srgbClr val="0000CC"/>
                  </a:solidFill>
                </a:rPr>
                <a:t>, </a:t>
              </a:r>
              <a:r>
                <a:rPr lang="en-US" sz="2400" b="1" dirty="0">
                  <a:solidFill>
                    <a:srgbClr val="0000CC"/>
                  </a:solidFill>
                </a:rPr>
                <a:t>Au </a:t>
              </a:r>
              <a:r>
                <a:rPr lang="en-US" sz="2400" b="1" dirty="0">
                  <a:solidFill>
                    <a:srgbClr val="0000CC"/>
                  </a:solidFill>
                  <a:sym typeface="Symbol" panose="05050102010706020507" pitchFamily="18" charset="2"/>
                </a:rPr>
                <a:t></a:t>
              </a:r>
              <a:r>
                <a:rPr lang="en-US" sz="2400" b="1" dirty="0">
                  <a:solidFill>
                    <a:srgbClr val="0000CC"/>
                  </a:solidFill>
                </a:rPr>
                <a:t> Au</a:t>
              </a:r>
              <a:r>
                <a:rPr lang="ru-RU" sz="2400" b="1" dirty="0">
                  <a:solidFill>
                    <a:srgbClr val="0000CC"/>
                  </a:solidFill>
                </a:rPr>
                <a:t> пучки</a:t>
              </a:r>
            </a:p>
            <a:p>
              <a:pPr eaLnBrk="0" hangingPunct="0">
                <a:lnSpc>
                  <a:spcPct val="114000"/>
                </a:lnSpc>
                <a:defRPr/>
              </a:pPr>
              <a:r>
                <a:rPr lang="ru-RU" sz="2400" b="1" dirty="0">
                  <a:solidFill>
                    <a:srgbClr val="0000CC"/>
                  </a:solidFill>
                </a:rPr>
                <a:t>	3-3. Симметричная мода Коллайдера </a:t>
              </a:r>
              <a:r>
                <a:rPr lang="en-US" sz="2400" b="1" dirty="0">
                  <a:solidFill>
                    <a:srgbClr val="0000CC"/>
                  </a:solidFill>
                </a:rPr>
                <a:t>NICA</a:t>
              </a:r>
              <a:r>
                <a:rPr lang="ru-RU" sz="2400" b="1" dirty="0">
                  <a:solidFill>
                    <a:srgbClr val="0000CC"/>
                  </a:solidFill>
                </a:rPr>
                <a:t>, </a:t>
              </a:r>
            </a:p>
            <a:p>
              <a:pPr eaLnBrk="0" hangingPunct="0">
                <a:lnSpc>
                  <a:spcPct val="114000"/>
                </a:lnSpc>
                <a:defRPr/>
              </a:pPr>
              <a:r>
                <a:rPr lang="ru-RU" sz="2400" b="1" dirty="0">
                  <a:solidFill>
                    <a:srgbClr val="0000CC"/>
                  </a:solidFill>
                </a:rPr>
                <a:t>		 протон-протонные встречные пучки</a:t>
              </a:r>
            </a:p>
            <a:p>
              <a:pPr eaLnBrk="0" hangingPunct="0">
                <a:lnSpc>
                  <a:spcPct val="114000"/>
                </a:lnSpc>
                <a:defRPr/>
              </a:pPr>
              <a:r>
                <a:rPr kumimoji="1" lang="en-US" sz="2400" b="1" dirty="0">
                  <a:solidFill>
                    <a:srgbClr val="0000CC"/>
                  </a:solidFill>
                  <a:cs typeface="Arial" pitchFamily="34" charset="0"/>
                </a:rPr>
                <a:t>Conclusion</a:t>
              </a:r>
              <a:endParaRPr lang="en-US" altLang="ru-RU" sz="2400" b="1" dirty="0">
                <a:solidFill>
                  <a:srgbClr val="0000CC"/>
                </a:solidFill>
                <a:sym typeface="Apple Chancer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99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995" y="6354735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3</a:t>
            </a:fld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C39AB40-1669-4FD9-A03F-93EC91E5E739}"/>
              </a:ext>
            </a:extLst>
          </p:cNvPr>
          <p:cNvGrpSpPr/>
          <p:nvPr/>
        </p:nvGrpSpPr>
        <p:grpSpPr>
          <a:xfrm>
            <a:off x="56955" y="6012224"/>
            <a:ext cx="9014184" cy="890462"/>
            <a:chOff x="56955" y="6012224"/>
            <a:chExt cx="9014184" cy="890462"/>
          </a:xfrm>
        </p:grpSpPr>
        <p:cxnSp>
          <p:nvCxnSpPr>
            <p:cNvPr id="5" name="Straight Connector 5">
              <a:extLst>
                <a:ext uri="{FF2B5EF4-FFF2-40B4-BE49-F238E27FC236}">
                  <a16:creationId xmlns:a16="http://schemas.microsoft.com/office/drawing/2014/main" id="{946A6E1C-4A3F-4DA9-94F6-44CCCB4C1741}"/>
                </a:ext>
              </a:extLst>
            </p:cNvPr>
            <p:cNvCxnSpPr/>
            <p:nvPr/>
          </p:nvCxnSpPr>
          <p:spPr bwMode="auto">
            <a:xfrm>
              <a:off x="757092" y="6296461"/>
              <a:ext cx="7810499" cy="1588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7" descr="NICA-Logo_4c">
              <a:extLst>
                <a:ext uri="{FF2B5EF4-FFF2-40B4-BE49-F238E27FC236}">
                  <a16:creationId xmlns:a16="http://schemas.microsoft.com/office/drawing/2014/main" id="{78ACB71E-E7BE-4546-A611-047A62D8A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591" y="6193347"/>
              <a:ext cx="503548" cy="249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1A82FC-49D1-47D8-B576-DB65A5032357}"/>
                </a:ext>
              </a:extLst>
            </p:cNvPr>
            <p:cNvSpPr txBox="1"/>
            <p:nvPr/>
          </p:nvSpPr>
          <p:spPr>
            <a:xfrm>
              <a:off x="1008668" y="6317911"/>
              <a:ext cx="7173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66"/>
                  </a:solidFill>
                </a:rPr>
                <a:t>Igor </a:t>
              </a:r>
              <a:r>
                <a:rPr lang="en-US" sz="1600" b="1" dirty="0" err="1">
                  <a:solidFill>
                    <a:srgbClr val="000066"/>
                  </a:solidFill>
                </a:rPr>
                <a:t>Meshkov</a:t>
              </a:r>
              <a:r>
                <a:rPr lang="en-US" sz="1600" b="1" dirty="0">
                  <a:solidFill>
                    <a:srgbClr val="000066"/>
                  </a:solidFill>
                </a:rPr>
                <a:t>       Optimization of Asymmetric Collider</a:t>
              </a:r>
            </a:p>
            <a:p>
              <a:pPr algn="ctr"/>
              <a:r>
                <a:rPr lang="en-US" sz="1600" b="1" dirty="0">
                  <a:solidFill>
                    <a:srgbClr val="000066"/>
                  </a:solidFill>
                </a:rPr>
                <a:t>NICA International Workshop     </a:t>
              </a:r>
              <a:r>
                <a:rPr lang="en-US" sz="1600" b="1" dirty="0">
                  <a:solidFill>
                    <a:srgbClr val="000066"/>
                  </a:solidFill>
                  <a:cs typeface="Arial" panose="020B0604020202020204" pitchFamily="34" charset="0"/>
                </a:rPr>
                <a:t>September 8 – 15, 2018     </a:t>
              </a:r>
              <a:r>
                <a:rPr lang="en-US" sz="1600" b="1" dirty="0" err="1">
                  <a:solidFill>
                    <a:srgbClr val="000066"/>
                  </a:solidFill>
                </a:rPr>
                <a:t>Sozopol</a:t>
              </a:r>
              <a:r>
                <a:rPr lang="en-US" sz="1600" b="1" dirty="0">
                  <a:solidFill>
                    <a:srgbClr val="000066"/>
                  </a:solidFill>
                </a:rPr>
                <a:t>, Bulgaria</a:t>
              </a:r>
              <a:endParaRPr lang="ru-RU" sz="1600" dirty="0">
                <a:solidFill>
                  <a:srgbClr val="000066"/>
                </a:solidFill>
              </a:endParaRPr>
            </a:p>
          </p:txBody>
        </p:sp>
        <p:pic>
          <p:nvPicPr>
            <p:cNvPr id="10" name="Picture 4" descr="JINR">
              <a:extLst>
                <a:ext uri="{FF2B5EF4-FFF2-40B4-BE49-F238E27FC236}">
                  <a16:creationId xmlns:a16="http://schemas.microsoft.com/office/drawing/2014/main" id="{DF4A262A-25D1-4EC8-8EBA-5015942DD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5" y="6012224"/>
              <a:ext cx="675783" cy="62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4F2575E-DF6E-49CA-8155-D9F625811804}"/>
              </a:ext>
            </a:extLst>
          </p:cNvPr>
          <p:cNvSpPr txBox="1"/>
          <p:nvPr/>
        </p:nvSpPr>
        <p:spPr>
          <a:xfrm>
            <a:off x="529275" y="3063057"/>
            <a:ext cx="88376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</a:rPr>
              <a:t>Здесь 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ru-RU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</a:t>
            </a:r>
            <a:r>
              <a:rPr lang="en-US" sz="2400" b="1" i="1" baseline="-25000" dirty="0">
                <a:solidFill>
                  <a:srgbClr val="0000CC"/>
                </a:solidFill>
              </a:rPr>
              <a:t>x</a:t>
            </a:r>
            <a:r>
              <a:rPr lang="ru-RU" sz="2400" b="1" i="1" baseline="-25000" dirty="0">
                <a:solidFill>
                  <a:srgbClr val="0000CC"/>
                </a:solidFill>
              </a:rPr>
              <a:t>,</a:t>
            </a:r>
            <a:r>
              <a:rPr lang="en-US" sz="2400" b="1" i="1" baseline="-25000" dirty="0">
                <a:solidFill>
                  <a:srgbClr val="0000CC"/>
                </a:solidFill>
              </a:rPr>
              <a:t>y</a:t>
            </a:r>
            <a:r>
              <a:rPr lang="ru-RU" sz="2400" b="1" dirty="0">
                <a:solidFill>
                  <a:srgbClr val="0000CC"/>
                </a:solidFill>
              </a:rPr>
              <a:t> – </a:t>
            </a:r>
            <a:r>
              <a:rPr lang="en-US" sz="2400" b="1" i="1" dirty="0">
                <a:solidFill>
                  <a:srgbClr val="0000CC"/>
                </a:solidFill>
              </a:rPr>
              <a:t>x</a:t>
            </a:r>
            <a:r>
              <a:rPr lang="ru-RU" sz="2400" b="1" dirty="0">
                <a:solidFill>
                  <a:srgbClr val="0000CC"/>
                </a:solidFill>
              </a:rPr>
              <a:t>, </a:t>
            </a:r>
            <a:r>
              <a:rPr lang="en-US" sz="2400" b="1" i="1" dirty="0">
                <a:solidFill>
                  <a:srgbClr val="0000CC"/>
                </a:solidFill>
              </a:rPr>
              <a:t>y</a:t>
            </a:r>
            <a:r>
              <a:rPr lang="ru-RU" sz="2400" b="1" dirty="0">
                <a:solidFill>
                  <a:srgbClr val="0000CC"/>
                </a:solidFill>
              </a:rPr>
              <a:t>-</a:t>
            </a:r>
            <a:r>
              <a:rPr lang="ru-RU" sz="2400" b="1" dirty="0" err="1">
                <a:solidFill>
                  <a:srgbClr val="0000CC"/>
                </a:solidFill>
              </a:rPr>
              <a:t>эмиттансы</a:t>
            </a:r>
            <a:r>
              <a:rPr lang="ru-RU" sz="2400" b="1" dirty="0">
                <a:solidFill>
                  <a:srgbClr val="0000CC"/>
                </a:solidFill>
              </a:rPr>
              <a:t> сгустков встречных пучков, 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ru-RU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</a:t>
            </a:r>
            <a:r>
              <a:rPr lang="en-US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ru-RU" sz="2400" b="1" baseline="30000" dirty="0">
                <a:solidFill>
                  <a:srgbClr val="0000CC"/>
                </a:solidFill>
              </a:rPr>
              <a:t>*</a:t>
            </a:r>
            <a:r>
              <a:rPr lang="ru-RU" sz="2400" b="1" dirty="0">
                <a:solidFill>
                  <a:srgbClr val="0000CC"/>
                </a:solidFill>
              </a:rPr>
              <a:t> - значение бета-функции в точке встречи, 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ru-RU" sz="2400" b="1" i="1" dirty="0">
                <a:solidFill>
                  <a:srgbClr val="0000CC"/>
                </a:solidFill>
              </a:rPr>
              <a:t>n</a:t>
            </a:r>
            <a:r>
              <a:rPr lang="en-US" sz="2400" b="1" i="1" baseline="-25000" dirty="0">
                <a:solidFill>
                  <a:srgbClr val="0000CC"/>
                </a:solidFill>
              </a:rPr>
              <a:t>bunch</a:t>
            </a:r>
            <a:r>
              <a:rPr lang="en-US" sz="2400" b="1" i="1" dirty="0">
                <a:solidFill>
                  <a:srgbClr val="0000CC"/>
                </a:solidFill>
              </a:rPr>
              <a:t> </a:t>
            </a:r>
            <a:r>
              <a:rPr lang="ru-RU" sz="2400" b="1" dirty="0">
                <a:solidFill>
                  <a:srgbClr val="0000CC"/>
                </a:solidFill>
              </a:rPr>
              <a:t>– число сгустков в пучке, 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en-US" sz="2400" b="1" i="1" dirty="0">
                <a:solidFill>
                  <a:srgbClr val="0000CC"/>
                </a:solidFill>
              </a:rPr>
              <a:t>N</a:t>
            </a:r>
            <a:r>
              <a:rPr lang="ru-RU" sz="2400" b="1" baseline="-25000" dirty="0">
                <a:solidFill>
                  <a:srgbClr val="0000CC"/>
                </a:solidFill>
              </a:rPr>
              <a:t>1,2</a:t>
            </a:r>
            <a:r>
              <a:rPr lang="ru-RU" sz="2400" b="1" dirty="0">
                <a:solidFill>
                  <a:srgbClr val="0000CC"/>
                </a:solidFill>
              </a:rPr>
              <a:t> – число частиц в сгустке 1-го и 2-го пучков, 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ru-RU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</a:t>
            </a:r>
            <a:r>
              <a:rPr lang="en-US" sz="2400" b="1" baseline="-25000" dirty="0">
                <a:solidFill>
                  <a:srgbClr val="0000CC"/>
                </a:solidFill>
              </a:rPr>
              <a:t>s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>
                <a:solidFill>
                  <a:srgbClr val="0000CC"/>
                </a:solidFill>
              </a:rPr>
              <a:t>– длина (</a:t>
            </a:r>
            <a:r>
              <a:rPr lang="ru-RU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</a:t>
            </a:r>
            <a:r>
              <a:rPr lang="ru-RU" sz="2400" b="1" dirty="0">
                <a:solidFill>
                  <a:srgbClr val="0000CC"/>
                </a:solidFill>
              </a:rPr>
              <a:t>-параметр) гауссова сгустка,</a:t>
            </a:r>
          </a:p>
          <a:p>
            <a:r>
              <a:rPr lang="en-US" sz="2400" b="1" i="1" dirty="0">
                <a:solidFill>
                  <a:srgbClr val="0000CC"/>
                </a:solidFill>
              </a:rPr>
              <a:t>F</a:t>
            </a:r>
            <a:r>
              <a:rPr lang="en-US" sz="2400" b="1" i="1" baseline="-25000" dirty="0">
                <a:solidFill>
                  <a:srgbClr val="0000CC"/>
                </a:solidFill>
              </a:rPr>
              <a:t>HG </a:t>
            </a:r>
            <a:r>
              <a:rPr lang="en-US" sz="2400" b="1" dirty="0">
                <a:solidFill>
                  <a:srgbClr val="0000CC"/>
                </a:solidFill>
              </a:rPr>
              <a:t>– </a:t>
            </a:r>
            <a:r>
              <a:rPr lang="ru-RU" sz="2400" b="1" dirty="0">
                <a:solidFill>
                  <a:srgbClr val="0000CC"/>
                </a:solidFill>
              </a:rPr>
              <a:t>параметр,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>
                <a:solidFill>
                  <a:srgbClr val="0000CC"/>
                </a:solidFill>
              </a:rPr>
              <a:t>учитывающий соотношение </a:t>
            </a:r>
            <a:r>
              <a:rPr lang="en-US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 </a:t>
            </a:r>
            <a:r>
              <a:rPr lang="en-US" sz="2400" b="1" baseline="30000" dirty="0">
                <a:solidFill>
                  <a:srgbClr val="0000CC"/>
                </a:solidFill>
                <a:sym typeface="Symbol" panose="05050102010706020507" pitchFamily="18" charset="2"/>
              </a:rPr>
              <a:t>*</a:t>
            </a:r>
            <a:r>
              <a:rPr lang="en-US" sz="2400" b="1" dirty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ru-RU" sz="2400" b="1" dirty="0">
                <a:solidFill>
                  <a:srgbClr val="0000CC"/>
                </a:solidFill>
                <a:sym typeface="Symbol" panose="05050102010706020507" pitchFamily="18" charset="2"/>
              </a:rPr>
              <a:t>и </a:t>
            </a:r>
            <a:r>
              <a:rPr lang="ru-RU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</a:t>
            </a:r>
            <a:r>
              <a:rPr lang="en-US" sz="2400" b="1" i="1" baseline="-25000" dirty="0">
                <a:solidFill>
                  <a:srgbClr val="0000CC"/>
                </a:solidFill>
                <a:sym typeface="Symbol" panose="05050102010706020507" pitchFamily="18" charset="2"/>
              </a:rPr>
              <a:t>s </a:t>
            </a:r>
            <a:endParaRPr lang="ru-RU" sz="2400" b="1" i="1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r>
              <a:rPr lang="ru-RU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          </a:t>
            </a:r>
            <a:r>
              <a:rPr lang="ru-RU" sz="2400" b="1" dirty="0">
                <a:solidFill>
                  <a:srgbClr val="0000CC"/>
                </a:solidFill>
                <a:sym typeface="Symbol" panose="05050102010706020507" pitchFamily="18" charset="2"/>
              </a:rPr>
              <a:t>(т.наз. </a:t>
            </a:r>
            <a:r>
              <a:rPr lang="en-US" sz="2400" b="1" dirty="0">
                <a:solidFill>
                  <a:srgbClr val="0000CC"/>
                </a:solidFill>
                <a:sym typeface="Symbol" panose="05050102010706020507" pitchFamily="18" charset="2"/>
              </a:rPr>
              <a:t>“</a:t>
            </a:r>
            <a:r>
              <a:rPr lang="en-US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Hour glass effect”</a:t>
            </a:r>
            <a:r>
              <a:rPr lang="en-US" sz="2400" b="1" dirty="0">
                <a:solidFill>
                  <a:srgbClr val="0000CC"/>
                </a:solidFill>
                <a:sym typeface="Symbol" panose="05050102010706020507" pitchFamily="18" charset="2"/>
              </a:rPr>
              <a:t>)</a:t>
            </a:r>
            <a:r>
              <a:rPr lang="ru-RU" sz="2400" b="1" dirty="0">
                <a:solidFill>
                  <a:srgbClr val="0000CC"/>
                </a:solidFill>
              </a:rPr>
              <a:t>. </a:t>
            </a:r>
          </a:p>
          <a:p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DA6BC2-2CAD-44A5-9A99-9EA51A7F437B}"/>
              </a:ext>
            </a:extLst>
          </p:cNvPr>
          <p:cNvGrpSpPr/>
          <p:nvPr/>
        </p:nvGrpSpPr>
        <p:grpSpPr>
          <a:xfrm>
            <a:off x="0" y="0"/>
            <a:ext cx="9167566" cy="3331690"/>
            <a:chOff x="0" y="0"/>
            <a:chExt cx="9167566" cy="3331690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5476282-E407-4D68-B801-36CA9095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6" y="0"/>
              <a:ext cx="9144000" cy="104676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14000"/>
                </a:lnSpc>
                <a:defRPr/>
              </a:pPr>
              <a:r>
                <a:rPr kumimoji="1" lang="ru-RU" sz="2800" b="1" dirty="0">
                  <a:solidFill>
                    <a:srgbClr val="0000CC"/>
                  </a:solidFill>
                  <a:cs typeface="Arial" pitchFamily="34" charset="0"/>
                </a:rPr>
                <a:t>	Введение</a:t>
              </a:r>
              <a:r>
                <a:rPr kumimoji="1" lang="en-US" sz="2800" b="1" dirty="0">
                  <a:solidFill>
                    <a:srgbClr val="0000CC"/>
                  </a:solidFill>
                  <a:cs typeface="Arial" pitchFamily="34" charset="0"/>
                </a:rPr>
                <a:t>:</a:t>
              </a:r>
              <a:r>
                <a:rPr kumimoji="1" lang="ru-RU" sz="2800" b="1" dirty="0">
                  <a:solidFill>
                    <a:srgbClr val="0000CC"/>
                  </a:solidFill>
                  <a:cs typeface="Arial" pitchFamily="34" charset="0"/>
                </a:rPr>
                <a:t> светимость коллайдера – </a:t>
              </a:r>
            </a:p>
            <a:p>
              <a:pPr eaLnBrk="0" hangingPunct="0">
                <a:lnSpc>
                  <a:spcPct val="114000"/>
                </a:lnSpc>
                <a:defRPr/>
              </a:pPr>
              <a:r>
                <a:rPr kumimoji="1" lang="ru-RU" sz="2800" b="1" dirty="0">
                  <a:solidFill>
                    <a:srgbClr val="0000CC"/>
                  </a:solidFill>
                  <a:cs typeface="Arial" pitchFamily="34" charset="0"/>
                </a:rPr>
                <a:t>						– симметричного и асимметричного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548AB1D-10CE-463E-B283-DA57FAEEBAE5}"/>
                </a:ext>
              </a:extLst>
            </p:cNvPr>
            <p:cNvSpPr txBox="1"/>
            <p:nvPr/>
          </p:nvSpPr>
          <p:spPr>
            <a:xfrm>
              <a:off x="160255" y="1049182"/>
              <a:ext cx="7362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 </a:t>
              </a:r>
              <a:r>
                <a:rPr lang="en-US" sz="2400" b="1" dirty="0">
                  <a:solidFill>
                    <a:srgbClr val="0000CC"/>
                  </a:solidFill>
                </a:rPr>
                <a:t>1. </a:t>
              </a:r>
              <a:r>
                <a:rPr lang="ru-RU" sz="2400" b="1" dirty="0">
                  <a:solidFill>
                    <a:srgbClr val="0000CC"/>
                  </a:solidFill>
                </a:rPr>
                <a:t>Светимость симметричного коллайдера</a:t>
              </a:r>
              <a:r>
                <a:rPr lang="en-US" sz="2400" b="1" dirty="0">
                  <a:solidFill>
                    <a:srgbClr val="0000CC"/>
                  </a:solidFill>
                </a:rPr>
                <a:t>:</a:t>
              </a:r>
              <a:endParaRPr lang="ru-RU" sz="24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Прямоугольник 2">
                  <a:extLst>
                    <a:ext uri="{FF2B5EF4-FFF2-40B4-BE49-F238E27FC236}">
                      <a16:creationId xmlns:a16="http://schemas.microsoft.com/office/drawing/2014/main" id="{8F9CEFF0-E4E8-41E5-B7B4-70885BBB4FED}"/>
                    </a:ext>
                  </a:extLst>
                </p:cNvPr>
                <p:cNvSpPr/>
                <p:nvPr/>
              </p:nvSpPr>
              <p:spPr>
                <a:xfrm>
                  <a:off x="0" y="1491827"/>
                  <a:ext cx="8012784" cy="18398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ru-RU" sz="2400" b="1" i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𝒃𝒖𝒏𝒄𝒉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ru-RU" sz="24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ru-RU" sz="2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ru-RU" sz="2400" b="1" i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rad>
                            <m:sSup>
                              <m:sSup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𝜝</m:t>
                                </m:r>
                              </m:e>
                              <m:sup>
                                <m:r>
                                  <a:rPr lang="ru-RU" sz="2400" b="1" i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  <m:r>
                          <a:rPr lang="ru-RU" sz="2400" b="1" i="0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𝑯𝑮</m:t>
                            </m:r>
                          </m:sub>
                        </m:sSub>
                        <m:r>
                          <a:rPr lang="ru-RU" sz="2400" b="1" i="0">
                            <a:latin typeface="Cambria Math" panose="02040503050406030204" pitchFamily="18" charset="0"/>
                          </a:rPr>
                          <m:t>,    </m:t>
                        </m:r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𝑯𝑮</m:t>
                            </m:r>
                          </m:sub>
                        </m:sSub>
                        <m:d>
                          <m:d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  <m:r>
                          <a:rPr lang="ru-RU" sz="2400" b="1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nary>
                          <m:naryPr>
                            <m:limLoc m:val="subSup"/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ru-RU" sz="2400" b="1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ru-R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 b="1" i="1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p>
                                        <m:r>
                                          <a:rPr lang="ru-RU" sz="2400" b="1" i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𝒅𝒖</m:t>
                                </m:r>
                              </m:num>
                              <m:den>
                                <m:r>
                                  <a:rPr lang="ru-RU" sz="24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ru-RU" sz="24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2400" b="1" i="1">
                                            <a:latin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  <m:r>
                                          <a:rPr lang="ru-RU" sz="2400" b="1" i="1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ru-RU" sz="24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 ,   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  <m:t>𝜝</m:t>
                                    </m:r>
                                  </m:e>
                                  <m:sup>
                                    <m:r>
                                      <a:rPr lang="ru-RU" sz="2400" b="1" i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3" name="Прямоугольник 2">
                  <a:extLst>
                    <a:ext uri="{FF2B5EF4-FFF2-40B4-BE49-F238E27FC236}">
                      <a16:creationId xmlns:a16="http://schemas.microsoft.com/office/drawing/2014/main" id="{8F9CEFF0-E4E8-41E5-B7B4-70885BBB4F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491827"/>
                  <a:ext cx="8012784" cy="18398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513FE6-A7EC-42E3-B928-B21BC84531D1}"/>
                </a:ext>
              </a:extLst>
            </p:cNvPr>
            <p:cNvSpPr txBox="1"/>
            <p:nvPr/>
          </p:nvSpPr>
          <p:spPr>
            <a:xfrm>
              <a:off x="8135332" y="2196445"/>
              <a:ext cx="867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(1)</a:t>
              </a:r>
              <a:endParaRPr lang="ru-R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211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1810" y="6421740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E286BC4-37E3-40EE-9345-0CA22C690558}"/>
              </a:ext>
            </a:extLst>
          </p:cNvPr>
          <p:cNvGrpSpPr/>
          <p:nvPr/>
        </p:nvGrpSpPr>
        <p:grpSpPr>
          <a:xfrm>
            <a:off x="-23566" y="0"/>
            <a:ext cx="9191132" cy="6663133"/>
            <a:chOff x="-23566" y="0"/>
            <a:chExt cx="9191132" cy="6663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4F2575E-DF6E-49CA-8155-D9F625811804}"/>
                    </a:ext>
                  </a:extLst>
                </p:cNvPr>
                <p:cNvSpPr txBox="1"/>
                <p:nvPr/>
              </p:nvSpPr>
              <p:spPr>
                <a:xfrm>
                  <a:off x="277011" y="3437698"/>
                  <a:ext cx="8703101" cy="32254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000" b="1" dirty="0">
                      <a:solidFill>
                        <a:srgbClr val="0000CC"/>
                      </a:solidFill>
                    </a:rPr>
                    <a:t>Здесь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ru-RU" sz="2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2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20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r>
                    <a:rPr lang="ru-RU" sz="2000" b="1" dirty="0">
                      <a:solidFill>
                        <a:srgbClr val="0000CC"/>
                      </a:solidFill>
                    </a:rPr>
                    <a:t>. Индексами 1, 2 отмечены параметры сгустков 1-го и 2-го встречных пучков и значений бета-функций </a:t>
                  </a:r>
                  <a:r>
                    <a:rPr lang="ru-RU" sz="2000" b="1" i="1" dirty="0">
                      <a:solidFill>
                        <a:srgbClr val="0000CC"/>
                      </a:solidFill>
                      <a:sym typeface="Symbol" panose="05050102010706020507" pitchFamily="18" charset="2"/>
                    </a:rPr>
                    <a:t></a:t>
                  </a:r>
                  <a:r>
                    <a:rPr lang="ru-RU" sz="2000" b="1" i="1" baseline="-25000" dirty="0">
                      <a:solidFill>
                        <a:srgbClr val="0000CC"/>
                      </a:solidFill>
                    </a:rPr>
                    <a:t>х1,2</a:t>
                  </a:r>
                  <a:r>
                    <a:rPr lang="ru-RU" sz="2000" b="1" dirty="0">
                      <a:solidFill>
                        <a:srgbClr val="0000CC"/>
                      </a:solidFill>
                    </a:rPr>
                    <a:t> для них. Последние не совпадают, если линзы финального фокуса коллайдера общие для обоих пучков, а частицы пучков 1 и 2 отличаются хотя бы по одному из параметров - заряд, масса или энергия. Бета-функции зависят от двух параметров - продольных координат сталкивающихся частиц </a:t>
                  </a:r>
                  <a:r>
                    <a:rPr lang="ru-RU" sz="2000" b="1" i="1" dirty="0">
                      <a:solidFill>
                        <a:srgbClr val="0000CC"/>
                      </a:solidFill>
                      <a:sym typeface="Symbol" panose="05050102010706020507" pitchFamily="18" charset="2"/>
                    </a:rPr>
                    <a:t></a:t>
                  </a:r>
                  <a:r>
                    <a:rPr lang="ru-RU" sz="2000" b="1" i="1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ru-RU" sz="2000" b="1" dirty="0">
                      <a:solidFill>
                        <a:srgbClr val="0000CC"/>
                      </a:solidFill>
                    </a:rPr>
                    <a:t>и</a:t>
                  </a:r>
                  <a:r>
                    <a:rPr lang="ru-RU" sz="2000" b="1" i="1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ru-RU" sz="2000" b="1" i="1" dirty="0">
                      <a:solidFill>
                        <a:srgbClr val="0000CC"/>
                      </a:solidFill>
                      <a:sym typeface="Symbol" panose="05050102010706020507" pitchFamily="18" charset="2"/>
                    </a:rPr>
                    <a:t></a:t>
                  </a:r>
                  <a:r>
                    <a:rPr lang="ru-RU" sz="2000" b="1" i="1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ru-RU" sz="2000" b="1" dirty="0">
                      <a:solidFill>
                        <a:srgbClr val="0000CC"/>
                      </a:solidFill>
                    </a:rPr>
                    <a:t>в движущейся системе одного из двух сталкивающихся сгустков</a:t>
                  </a:r>
                  <a:r>
                    <a:rPr lang="en-US" sz="2000" b="1" dirty="0">
                      <a:solidFill>
                        <a:srgbClr val="0000CC"/>
                      </a:solidFill>
                    </a:rPr>
                    <a:t>.</a:t>
                  </a:r>
                </a:p>
                <a:p>
                  <a:endParaRPr lang="en-US" sz="800" b="1" dirty="0">
                    <a:solidFill>
                      <a:srgbClr val="0000CC"/>
                    </a:solidFill>
                  </a:endParaRPr>
                </a:p>
                <a:p>
                  <a:r>
                    <a:rPr lang="en-US" sz="2000" b="1" dirty="0"/>
                    <a:t>C</a:t>
                  </a:r>
                  <a:r>
                    <a:rPr lang="ru-RU" sz="2000" b="1" dirty="0"/>
                    <a:t>м. детали в</a:t>
                  </a:r>
                  <a:r>
                    <a:rPr lang="en-US" sz="2000" b="1" dirty="0"/>
                    <a:t> I. N. </a:t>
                  </a:r>
                  <a:r>
                    <a:rPr lang="en-US" sz="2000" b="1" dirty="0" err="1"/>
                    <a:t>Meshkov</a:t>
                  </a:r>
                  <a:r>
                    <a:rPr lang="en-US" sz="2000" b="1" dirty="0"/>
                    <a:t> Luminosity of a Collider with Asymmetric Beams, </a:t>
                  </a:r>
                  <a:r>
                    <a:rPr lang="en-US" sz="2000" b="1" dirty="0" err="1"/>
                    <a:t>Phys.Part</a:t>
                  </a:r>
                  <a:r>
                    <a:rPr lang="en-US" sz="2000" b="1" dirty="0"/>
                    <a:t>. </a:t>
                  </a:r>
                  <a:r>
                    <a:rPr lang="en-US" sz="2000" b="1" dirty="0" err="1"/>
                    <a:t>Nucl</a:t>
                  </a:r>
                  <a:r>
                    <a:rPr lang="en-US" sz="2000" b="1" dirty="0"/>
                    <a:t>. Lett., 2018, 15, No. 5, pp. 506–509.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4F2575E-DF6E-49CA-8155-D9F625811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11" y="3437698"/>
                  <a:ext cx="8703101" cy="3225435"/>
                </a:xfrm>
                <a:prstGeom prst="rect">
                  <a:avLst/>
                </a:prstGeom>
                <a:blipFill>
                  <a:blip r:embed="rId2"/>
                  <a:stretch>
                    <a:fillRect l="-700" r="-770" b="-24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5476282-E407-4D68-B801-36CA9095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6" y="0"/>
              <a:ext cx="9144000" cy="8925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kumimoji="1" lang="ru-RU" sz="2800" b="1" dirty="0">
                  <a:solidFill>
                    <a:srgbClr val="0000CC"/>
                  </a:solidFill>
                  <a:cs typeface="Arial" pitchFamily="34" charset="0"/>
                </a:rPr>
                <a:t>	Введение</a:t>
              </a:r>
              <a:r>
                <a:rPr kumimoji="1" lang="en-US" sz="2800" b="1" dirty="0">
                  <a:solidFill>
                    <a:srgbClr val="0000CC"/>
                  </a:solidFill>
                  <a:cs typeface="Arial" pitchFamily="34" charset="0"/>
                </a:rPr>
                <a:t>:</a:t>
              </a:r>
              <a:r>
                <a:rPr kumimoji="1" lang="ru-RU" sz="2800" b="1" dirty="0">
                  <a:solidFill>
                    <a:srgbClr val="0000CC"/>
                  </a:solidFill>
                  <a:cs typeface="Arial" pitchFamily="34" charset="0"/>
                </a:rPr>
                <a:t> </a:t>
              </a:r>
              <a:r>
                <a:rPr kumimoji="1" lang="ru-RU" sz="2400" b="1" dirty="0">
                  <a:solidFill>
                    <a:srgbClr val="0000CC"/>
                  </a:solidFill>
                  <a:cs typeface="Arial" pitchFamily="34" charset="0"/>
                </a:rPr>
                <a:t>светимость коллайдера – </a:t>
              </a:r>
            </a:p>
            <a:p>
              <a:pPr eaLnBrk="0" hangingPunct="0">
                <a:defRPr/>
              </a:pPr>
              <a:r>
                <a:rPr kumimoji="1" lang="ru-RU" sz="2400" b="1" dirty="0">
                  <a:solidFill>
                    <a:srgbClr val="0000CC"/>
                  </a:solidFill>
                  <a:cs typeface="Arial" pitchFamily="34" charset="0"/>
                </a:rPr>
                <a:t>						– симметричного и асимметричного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548AB1D-10CE-463E-B283-DA57FAEEBAE5}"/>
                </a:ext>
              </a:extLst>
            </p:cNvPr>
            <p:cNvSpPr txBox="1"/>
            <p:nvPr/>
          </p:nvSpPr>
          <p:spPr>
            <a:xfrm>
              <a:off x="136689" y="882104"/>
              <a:ext cx="89837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 </a:t>
              </a:r>
              <a:r>
                <a:rPr lang="en-US" sz="2400" b="1" dirty="0">
                  <a:solidFill>
                    <a:srgbClr val="0000CC"/>
                  </a:solidFill>
                </a:rPr>
                <a:t>2. </a:t>
              </a:r>
              <a:r>
                <a:rPr lang="ru-RU" sz="2400" b="1" dirty="0">
                  <a:solidFill>
                    <a:srgbClr val="0000CC"/>
                  </a:solidFill>
                </a:rPr>
                <a:t>Светимость </a:t>
              </a:r>
              <a:r>
                <a:rPr lang="en-US" sz="2400" b="1" dirty="0">
                  <a:solidFill>
                    <a:srgbClr val="0000CC"/>
                  </a:solidFill>
                </a:rPr>
                <a:t>a</a:t>
              </a:r>
              <a:r>
                <a:rPr lang="ru-RU" sz="2400" b="1" dirty="0">
                  <a:solidFill>
                    <a:srgbClr val="0000CC"/>
                  </a:solidFill>
                </a:rPr>
                <a:t>симметричного коллайдера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ru-RU" sz="2400" b="1" dirty="0">
                  <a:solidFill>
                    <a:srgbClr val="0000CC"/>
                  </a:solidFill>
                </a:rPr>
                <a:t>с общей системой</a:t>
              </a:r>
              <a:endParaRPr lang="en-US" sz="2400" b="1" dirty="0">
                <a:solidFill>
                  <a:srgbClr val="0000CC"/>
                </a:solidFill>
              </a:endParaRPr>
            </a:p>
            <a:p>
              <a:r>
                <a:rPr lang="en-US" sz="2400" b="1" dirty="0">
                  <a:solidFill>
                    <a:srgbClr val="0000CC"/>
                  </a:solidFill>
                </a:rPr>
                <a:t>    </a:t>
              </a:r>
              <a:r>
                <a:rPr lang="ru-RU" sz="2400" b="1" dirty="0">
                  <a:solidFill>
                    <a:srgbClr val="0000CC"/>
                  </a:solidFill>
                </a:rPr>
                <a:t> финального фокуса</a:t>
              </a:r>
              <a:r>
                <a:rPr lang="en-US" sz="2400" b="1" dirty="0">
                  <a:solidFill>
                    <a:srgbClr val="0000CC"/>
                  </a:solidFill>
                </a:rPr>
                <a:t>:</a:t>
              </a:r>
              <a:endParaRPr lang="ru-RU" sz="2400" dirty="0">
                <a:solidFill>
                  <a:srgbClr val="0000CC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513FE6-A7EC-42E3-B928-B21BC84531D1}"/>
                </a:ext>
              </a:extLst>
            </p:cNvPr>
            <p:cNvSpPr txBox="1"/>
            <p:nvPr/>
          </p:nvSpPr>
          <p:spPr>
            <a:xfrm>
              <a:off x="8276833" y="2013066"/>
              <a:ext cx="590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(2)</a:t>
              </a:r>
              <a:endParaRPr lang="ru-RU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8DDB2D2-3BFD-4696-A2A2-80FF691148E7}"/>
                    </a:ext>
                  </a:extLst>
                </p:cNvPr>
                <p:cNvSpPr txBox="1"/>
                <p:nvPr/>
              </p:nvSpPr>
              <p:spPr>
                <a:xfrm>
                  <a:off x="-23566" y="1516397"/>
                  <a:ext cx="9144000" cy="729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𝒃𝒖𝒏𝒄</m:t>
                                </m:r>
                                <m: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8DDB2D2-3BFD-4696-A2A2-80FF691148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566" y="1516397"/>
                  <a:ext cx="9144000" cy="7292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A4CE180-F60C-4C37-B55E-3E7CC83541F7}"/>
                    </a:ext>
                  </a:extLst>
                </p:cNvPr>
                <p:cNvSpPr txBox="1"/>
                <p:nvPr/>
              </p:nvSpPr>
              <p:spPr>
                <a:xfrm>
                  <a:off x="277011" y="2243898"/>
                  <a:ext cx="8703100" cy="1315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𝑰𝒏𝒕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subSup"/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</m:nary>
                        <m:nary>
                          <m:naryPr>
                            <m:limLoc m:val="subSup"/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𝜼</m:t>
                            </m:r>
                            <m:f>
                              <m:f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𝒆𝒙𝒑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ru-RU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ru-RU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ru-RU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𝜼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ru-RU" b="1" i="1">
                                                    <a:latin typeface="Cambria Math" panose="02040503050406030204" pitchFamily="18" charset="0"/>
                                                  </a:rPr>
                                                  <m:t>𝟐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ru-RU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𝝈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𝒔</m:t>
                                                </m:r>
                                                <m:r>
                                                  <a:rPr lang="ru-RU" b="1" i="1"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ru-RU" b="1" i="1">
                                                    <a:latin typeface="Cambria Math" panose="02040503050406030204" pitchFamily="18" charset="0"/>
                                                  </a:rPr>
                                                  <m:t>𝟐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ru-RU" b="1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ru-RU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𝜼</m:t>
                                                    </m:r>
                                                    <m:r>
                                                      <a:rPr lang="ru-RU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n-US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𝑽</m:t>
                                                    </m:r>
                                                    <m:r>
                                                      <a:rPr lang="en-US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𝝃</m:t>
                                                    </m:r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ru-RU" b="1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b="1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𝝈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1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𝒔</m:t>
                                                        </m:r>
                                                        <m:r>
                                                          <a:rPr lang="ru-RU" b="1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𝟐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ru-RU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d>
                                      <m:dPr>
                                        <m:ctrlPr>
                                          <a:rPr lang="ru-RU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𝜺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𝜝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𝝃</m:t>
                                            </m:r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𝜼</m:t>
                                            </m:r>
                                          </m:e>
                                        </m:d>
                                        <m:r>
                                          <a:rPr lang="ru-RU" b="1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𝜺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𝜝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𝝃</m:t>
                                            </m:r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𝜼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ru-RU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𝜺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𝜝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𝝃</m:t>
                                            </m:r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𝜼</m:t>
                                            </m:r>
                                          </m:e>
                                        </m:d>
                                        <m:r>
                                          <a:rPr lang="ru-RU" b="1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𝜺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𝜝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𝝃</m:t>
                                            </m:r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𝜼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rad>
                              </m:den>
                            </m:f>
                          </m:e>
                        </m:nary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A4CE180-F60C-4C37-B55E-3E7CC8354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11" y="2243898"/>
                  <a:ext cx="8703100" cy="13158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5D0BF849-0178-41C3-8E83-3AF6C196FFBE}"/>
                </a:ext>
              </a:extLst>
            </p:cNvPr>
            <p:cNvCxnSpPr/>
            <p:nvPr/>
          </p:nvCxnSpPr>
          <p:spPr>
            <a:xfrm>
              <a:off x="277011" y="5975896"/>
              <a:ext cx="8703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086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1810" y="6421740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2575E-DF6E-49CA-8155-D9F625811804}"/>
              </a:ext>
            </a:extLst>
          </p:cNvPr>
          <p:cNvSpPr txBox="1"/>
          <p:nvPr/>
        </p:nvSpPr>
        <p:spPr>
          <a:xfrm>
            <a:off x="137476" y="1654604"/>
            <a:ext cx="90300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00CC"/>
                </a:solidFill>
              </a:rPr>
              <a:t>Поскольку значения бетатронных функций </a:t>
            </a:r>
            <a:r>
              <a:rPr lang="ru-RU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</a:t>
            </a:r>
            <a:r>
              <a:rPr lang="en-US" sz="2400" b="1" baseline="-25000" dirty="0">
                <a:solidFill>
                  <a:srgbClr val="0000CC"/>
                </a:solidFill>
              </a:rPr>
              <a:t>x</a:t>
            </a:r>
            <a:r>
              <a:rPr lang="ru-RU" sz="2400" b="1" baseline="-25000" dirty="0">
                <a:solidFill>
                  <a:srgbClr val="0000CC"/>
                </a:solidFill>
              </a:rPr>
              <a:t>1,2</a:t>
            </a:r>
            <a:r>
              <a:rPr lang="ru-RU" sz="2400" b="1" dirty="0">
                <a:solidFill>
                  <a:srgbClr val="0000CC"/>
                </a:solidFill>
              </a:rPr>
              <a:t> пропорциональны магнитной жесткости частиц, можно ввести </a:t>
            </a:r>
            <a:r>
              <a:rPr lang="ru-RU" sz="2400" b="1" i="1" dirty="0">
                <a:solidFill>
                  <a:srgbClr val="0000CC"/>
                </a:solidFill>
              </a:rPr>
              <a:t>параметр относительной магнитной жесткости</a:t>
            </a:r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en-US" sz="2400" b="1" i="1" dirty="0">
                <a:solidFill>
                  <a:srgbClr val="0000CC"/>
                </a:solidFill>
                <a:sym typeface="Symbol" panose="05050102010706020507" pitchFamily="18" charset="2"/>
              </a:rPr>
              <a:t></a:t>
            </a:r>
            <a:r>
              <a:rPr lang="ru-RU" sz="2400" b="1" dirty="0">
                <a:solidFill>
                  <a:srgbClr val="0000CC"/>
                </a:solidFill>
              </a:rPr>
              <a:t> сталкивающихся частиц:</a:t>
            </a:r>
          </a:p>
          <a:p>
            <a:endParaRPr lang="ru-RU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95476282-E407-4D68-B801-36CA9095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6" y="0"/>
            <a:ext cx="9144000" cy="8925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kumimoji="1" lang="ru-RU" sz="2800" b="1" dirty="0">
                <a:solidFill>
                  <a:srgbClr val="0000CC"/>
                </a:solidFill>
                <a:cs typeface="Arial" pitchFamily="34" charset="0"/>
              </a:rPr>
              <a:t>	Введение</a:t>
            </a:r>
            <a:r>
              <a:rPr kumimoji="1" lang="en-US" sz="2800" b="1" dirty="0">
                <a:solidFill>
                  <a:srgbClr val="0000CC"/>
                </a:solidFill>
                <a:cs typeface="Arial" pitchFamily="34" charset="0"/>
              </a:rPr>
              <a:t>:</a:t>
            </a:r>
            <a:r>
              <a:rPr kumimoji="1" lang="ru-RU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kumimoji="1" lang="ru-RU" sz="2400" b="1" dirty="0">
                <a:solidFill>
                  <a:srgbClr val="0000CC"/>
                </a:solidFill>
                <a:cs typeface="Arial" pitchFamily="34" charset="0"/>
              </a:rPr>
              <a:t>светимость коллайдера – </a:t>
            </a:r>
          </a:p>
          <a:p>
            <a:pPr eaLnBrk="0" hangingPunct="0">
              <a:defRPr/>
            </a:pPr>
            <a:r>
              <a:rPr kumimoji="1" lang="ru-RU" sz="2400" b="1" dirty="0">
                <a:solidFill>
                  <a:srgbClr val="0000CC"/>
                </a:solidFill>
                <a:cs typeface="Arial" pitchFamily="34" charset="0"/>
              </a:rPr>
              <a:t>						– симметричного и асимметричного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8AB1D-10CE-463E-B283-DA57FAEEBAE5}"/>
              </a:ext>
            </a:extLst>
          </p:cNvPr>
          <p:cNvSpPr txBox="1"/>
          <p:nvPr/>
        </p:nvSpPr>
        <p:spPr>
          <a:xfrm>
            <a:off x="136689" y="882104"/>
            <a:ext cx="898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2400" b="1" dirty="0">
                <a:solidFill>
                  <a:srgbClr val="0000CC"/>
                </a:solidFill>
              </a:rPr>
              <a:t>2. </a:t>
            </a:r>
            <a:r>
              <a:rPr lang="ru-RU" sz="2400" b="1" dirty="0">
                <a:solidFill>
                  <a:srgbClr val="0000CC"/>
                </a:solidFill>
              </a:rPr>
              <a:t>Светимость </a:t>
            </a:r>
            <a:r>
              <a:rPr lang="en-US" sz="2400" b="1" dirty="0">
                <a:solidFill>
                  <a:srgbClr val="0000CC"/>
                </a:solidFill>
              </a:rPr>
              <a:t>a</a:t>
            </a:r>
            <a:r>
              <a:rPr lang="ru-RU" sz="2400" b="1" dirty="0">
                <a:solidFill>
                  <a:srgbClr val="0000CC"/>
                </a:solidFill>
              </a:rPr>
              <a:t>симметричного коллайдера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>
                <a:solidFill>
                  <a:srgbClr val="0000CC"/>
                </a:solidFill>
              </a:rPr>
              <a:t>с общей системой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en-US" sz="2400" b="1" dirty="0">
                <a:solidFill>
                  <a:srgbClr val="0000CC"/>
                </a:solidFill>
              </a:rPr>
              <a:t>    </a:t>
            </a:r>
            <a:r>
              <a:rPr lang="ru-RU" sz="2400" b="1" dirty="0">
                <a:solidFill>
                  <a:srgbClr val="0000CC"/>
                </a:solidFill>
              </a:rPr>
              <a:t> финального фокуса</a:t>
            </a:r>
            <a:endParaRPr lang="ru-RU" sz="2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163E1B-BAD4-463D-9523-656B0EBA6AFF}"/>
                  </a:ext>
                </a:extLst>
              </p:cNvPr>
              <p:cNvSpPr txBox="1"/>
              <p:nvPr/>
            </p:nvSpPr>
            <p:spPr>
              <a:xfrm>
                <a:off x="136689" y="2957954"/>
                <a:ext cx="8983745" cy="1372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ru-RU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𝜝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𝜝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ru-RU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ru-RU" sz="2000" b="1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  <a:p>
                <a:r>
                  <a:rPr lang="ru-RU" sz="2000" b="1" i="1" dirty="0"/>
                  <a:t>р</a:t>
                </a:r>
                <a:r>
                  <a:rPr lang="ru-RU" sz="2000" b="1" baseline="-25000" dirty="0"/>
                  <a:t>1,2</a:t>
                </a:r>
                <a:r>
                  <a:rPr lang="ru-RU" sz="2000" b="1" dirty="0"/>
                  <a:t> – импульсы сталкивающихся частиц, </a:t>
                </a:r>
                <a:r>
                  <a:rPr lang="en-US" sz="2000" b="1" i="1" dirty="0"/>
                  <a:t>Z</a:t>
                </a:r>
                <a:r>
                  <a:rPr lang="ru-RU" sz="2000" b="1" i="1" baseline="-25000" dirty="0"/>
                  <a:t>1,2</a:t>
                </a:r>
                <a:r>
                  <a:rPr lang="ru-RU" sz="2000" b="1" dirty="0"/>
                  <a:t> – их заряды в единицах заряда электрона. Отсюда следует, что </a:t>
                </a:r>
                <a:r>
                  <a:rPr lang="ru-RU" sz="2000" b="1" i="1" dirty="0">
                    <a:sym typeface="Symbol" panose="05050102010706020507" pitchFamily="18" charset="2"/>
                  </a:rPr>
                  <a:t></a:t>
                </a:r>
                <a:r>
                  <a:rPr lang="ru-RU" sz="2000" b="1" i="1" baseline="-25000" dirty="0"/>
                  <a:t>у</a:t>
                </a:r>
                <a:r>
                  <a:rPr lang="ru-RU" sz="2000" b="1" dirty="0"/>
                  <a:t> = </a:t>
                </a:r>
                <a:r>
                  <a:rPr lang="ru-RU" sz="2000" b="1" i="1" dirty="0">
                    <a:sym typeface="Symbol" panose="05050102010706020507" pitchFamily="18" charset="2"/>
                  </a:rPr>
                  <a:t></a:t>
                </a:r>
                <a:r>
                  <a:rPr lang="ru-RU" sz="2000" b="1" i="1" baseline="-25000" dirty="0"/>
                  <a:t>х</a:t>
                </a:r>
                <a:r>
                  <a:rPr lang="ru-RU" sz="2000" b="1" dirty="0"/>
                  <a:t> </a:t>
                </a:r>
                <a:r>
                  <a:rPr lang="ru-RU" sz="2000" b="1" dirty="0">
                    <a:sym typeface="Symbol" panose="05050102010706020507" pitchFamily="18" charset="2"/>
                  </a:rPr>
                  <a:t></a:t>
                </a:r>
                <a:r>
                  <a:rPr lang="ru-RU" sz="2000" b="1" dirty="0"/>
                  <a:t> </a:t>
                </a:r>
                <a:r>
                  <a:rPr lang="en-US" sz="2000" b="1" i="1" dirty="0">
                    <a:sym typeface="Symbol" panose="05050102010706020507" pitchFamily="18" charset="2"/>
                  </a:rPr>
                  <a:t> </a:t>
                </a:r>
                <a:r>
                  <a:rPr lang="ru-RU" sz="2000" b="1" dirty="0"/>
                  <a:t>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163E1B-BAD4-463D-9523-656B0EBA6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89" y="2957954"/>
                <a:ext cx="8983745" cy="1372940"/>
              </a:xfrm>
              <a:prstGeom prst="rect">
                <a:avLst/>
              </a:prstGeom>
              <a:blipFill>
                <a:blip r:embed="rId2"/>
                <a:stretch>
                  <a:fillRect l="-678" b="-7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64D78F5-3F49-48C2-B04C-076AF1345E3E}"/>
              </a:ext>
            </a:extLst>
          </p:cNvPr>
          <p:cNvSpPr txBox="1"/>
          <p:nvPr/>
        </p:nvSpPr>
        <p:spPr>
          <a:xfrm>
            <a:off x="8140437" y="3113593"/>
            <a:ext cx="59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(3)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9787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6409" y="6333167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A72D27A-3718-48B1-870C-4557FF61E44D}"/>
              </a:ext>
            </a:extLst>
          </p:cNvPr>
          <p:cNvGrpSpPr/>
          <p:nvPr/>
        </p:nvGrpSpPr>
        <p:grpSpPr>
          <a:xfrm>
            <a:off x="0" y="0"/>
            <a:ext cx="9167566" cy="5890081"/>
            <a:chOff x="0" y="0"/>
            <a:chExt cx="9167566" cy="58900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F2575E-DF6E-49CA-8155-D9F625811804}"/>
                </a:ext>
              </a:extLst>
            </p:cNvPr>
            <p:cNvSpPr txBox="1"/>
            <p:nvPr/>
          </p:nvSpPr>
          <p:spPr>
            <a:xfrm>
              <a:off x="203466" y="1713101"/>
              <a:ext cx="89169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0000CC"/>
                  </a:solidFill>
                </a:rPr>
                <a:t>Формула (3) упрощается, если </a:t>
              </a:r>
              <a:r>
                <a:rPr lang="ru-RU" sz="2400" b="1" i="1" dirty="0">
                  <a:solidFill>
                    <a:srgbClr val="0000CC"/>
                  </a:solidFill>
                </a:rPr>
                <a:t>периметры колец</a:t>
              </a:r>
              <a:r>
                <a:rPr lang="ru-RU" sz="2400" b="1" dirty="0">
                  <a:solidFill>
                    <a:srgbClr val="0000CC"/>
                  </a:solidFill>
                </a:rPr>
                <a:t> </a:t>
              </a:r>
              <a:r>
                <a:rPr lang="ru-RU" sz="2400" b="1" i="1" dirty="0">
                  <a:solidFill>
                    <a:srgbClr val="0000CC"/>
                  </a:solidFill>
                </a:rPr>
                <a:t>одинаковы</a:t>
              </a:r>
              <a:r>
                <a:rPr lang="ru-RU" sz="2400" b="1" dirty="0">
                  <a:solidFill>
                    <a:srgbClr val="0000CC"/>
                  </a:solidFill>
                </a:rPr>
                <a:t>. Тогда из </a:t>
              </a:r>
              <a:endParaRPr lang="en-US" sz="2400" b="1" dirty="0">
                <a:solidFill>
                  <a:srgbClr val="0000CC"/>
                </a:solidFill>
              </a:endParaRPr>
            </a:p>
            <a:p>
              <a:r>
                <a:rPr lang="en-US" sz="2400" b="1" i="1" dirty="0">
                  <a:solidFill>
                    <a:srgbClr val="0000CC"/>
                  </a:solidFill>
                </a:rPr>
                <a:t>     </a:t>
              </a:r>
              <a:r>
                <a:rPr lang="ru-RU" sz="2400" b="1" i="1" dirty="0">
                  <a:solidFill>
                    <a:srgbClr val="0000CC"/>
                  </a:solidFill>
                </a:rPr>
                <a:t>условия синхронизации столкновений</a:t>
              </a:r>
              <a:r>
                <a:rPr lang="ru-RU" sz="2400" b="1" dirty="0">
                  <a:solidFill>
                    <a:srgbClr val="0000CC"/>
                  </a:solidFill>
                </a:rPr>
                <a:t> следует, что </a:t>
              </a:r>
              <a:endParaRPr lang="en-US" sz="2400" b="1" dirty="0">
                <a:solidFill>
                  <a:srgbClr val="0000CC"/>
                </a:solidFill>
              </a:endParaRPr>
            </a:p>
            <a:p>
              <a:pPr algn="ctr"/>
              <a:r>
                <a:rPr lang="en-US" sz="2400" b="1" i="1" dirty="0"/>
                <a:t>v</a:t>
              </a:r>
              <a:r>
                <a:rPr lang="ru-RU" sz="2400" b="1" i="1" baseline="-25000" dirty="0"/>
                <a:t>1</a:t>
              </a:r>
              <a:r>
                <a:rPr lang="ru-RU" sz="2400" b="1" i="1" dirty="0"/>
                <a:t> = </a:t>
              </a:r>
              <a:r>
                <a:rPr lang="en-US" sz="2400" b="1" i="1" dirty="0"/>
                <a:t>v</a:t>
              </a:r>
              <a:r>
                <a:rPr lang="ru-RU" sz="2400" b="1" i="1" baseline="-25000" dirty="0"/>
                <a:t>2</a:t>
              </a:r>
              <a:r>
                <a:rPr lang="ru-RU" sz="2400" b="1" i="1" dirty="0"/>
                <a:t> </a:t>
              </a:r>
              <a:endParaRPr lang="en-US" sz="2400" b="1" i="1" dirty="0"/>
            </a:p>
            <a:p>
              <a:r>
                <a:rPr lang="ru-RU" sz="2400" b="1" dirty="0">
                  <a:solidFill>
                    <a:srgbClr val="0000CC"/>
                  </a:solidFill>
                </a:rPr>
                <a:t>и параметр </a:t>
              </a:r>
              <a:r>
                <a:rPr lang="ru-RU" sz="2400" b="1" dirty="0">
                  <a:solidFill>
                    <a:srgbClr val="0000CC"/>
                  </a:solidFill>
                  <a:sym typeface="Symbol" panose="05050102010706020507" pitchFamily="18" charset="2"/>
                </a:rPr>
                <a:t> есть константа</a:t>
              </a:r>
              <a:r>
                <a:rPr lang="en-US" sz="2400" b="1" dirty="0">
                  <a:solidFill>
                    <a:srgbClr val="0000CC"/>
                  </a:solidFill>
                  <a:sym typeface="Symbol" panose="05050102010706020507" pitchFamily="18" charset="2"/>
                </a:rPr>
                <a:t>:</a:t>
              </a:r>
              <a:endParaRPr lang="ru-RU" sz="2400" b="1" dirty="0">
                <a:solidFill>
                  <a:srgbClr val="0000CC"/>
                </a:solidFill>
              </a:endParaRPr>
            </a:p>
            <a:p>
              <a:endParaRPr lang="ru-RU" dirty="0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5476282-E407-4D68-B801-36CA9095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6" y="0"/>
              <a:ext cx="9144000" cy="8925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kumimoji="1" lang="ru-RU" sz="2800" b="1" dirty="0">
                  <a:solidFill>
                    <a:srgbClr val="0000CC"/>
                  </a:solidFill>
                  <a:cs typeface="Arial" pitchFamily="34" charset="0"/>
                </a:rPr>
                <a:t>	Введение</a:t>
              </a:r>
              <a:r>
                <a:rPr kumimoji="1" lang="en-US" sz="2800" b="1" dirty="0">
                  <a:solidFill>
                    <a:srgbClr val="0000CC"/>
                  </a:solidFill>
                  <a:cs typeface="Arial" pitchFamily="34" charset="0"/>
                </a:rPr>
                <a:t>:</a:t>
              </a:r>
              <a:r>
                <a:rPr kumimoji="1" lang="ru-RU" sz="2800" b="1" dirty="0">
                  <a:solidFill>
                    <a:srgbClr val="0000CC"/>
                  </a:solidFill>
                  <a:cs typeface="Arial" pitchFamily="34" charset="0"/>
                </a:rPr>
                <a:t> </a:t>
              </a:r>
              <a:r>
                <a:rPr kumimoji="1" lang="ru-RU" sz="2400" b="1" dirty="0">
                  <a:solidFill>
                    <a:srgbClr val="0000CC"/>
                  </a:solidFill>
                  <a:cs typeface="Arial" pitchFamily="34" charset="0"/>
                </a:rPr>
                <a:t>светимость коллайдера – </a:t>
              </a:r>
            </a:p>
            <a:p>
              <a:pPr eaLnBrk="0" hangingPunct="0">
                <a:defRPr/>
              </a:pPr>
              <a:r>
                <a:rPr kumimoji="1" lang="ru-RU" sz="2400" b="1" dirty="0">
                  <a:solidFill>
                    <a:srgbClr val="0000CC"/>
                  </a:solidFill>
                  <a:cs typeface="Arial" pitchFamily="34" charset="0"/>
                </a:rPr>
                <a:t>						– симметричного и асимметричного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548AB1D-10CE-463E-B283-DA57FAEEBAE5}"/>
                </a:ext>
              </a:extLst>
            </p:cNvPr>
            <p:cNvSpPr txBox="1"/>
            <p:nvPr/>
          </p:nvSpPr>
          <p:spPr>
            <a:xfrm>
              <a:off x="136689" y="882104"/>
              <a:ext cx="89837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 </a:t>
              </a:r>
              <a:r>
                <a:rPr lang="en-US" sz="2400" b="1" dirty="0">
                  <a:solidFill>
                    <a:srgbClr val="0000CC"/>
                  </a:solidFill>
                </a:rPr>
                <a:t>2. </a:t>
              </a:r>
              <a:r>
                <a:rPr lang="ru-RU" sz="2400" b="1" dirty="0">
                  <a:solidFill>
                    <a:srgbClr val="0000CC"/>
                  </a:solidFill>
                </a:rPr>
                <a:t>Светимость </a:t>
              </a:r>
              <a:r>
                <a:rPr lang="en-US" sz="2400" b="1" dirty="0">
                  <a:solidFill>
                    <a:srgbClr val="0000CC"/>
                  </a:solidFill>
                </a:rPr>
                <a:t>a</a:t>
              </a:r>
              <a:r>
                <a:rPr lang="ru-RU" sz="2400" b="1" dirty="0">
                  <a:solidFill>
                    <a:srgbClr val="0000CC"/>
                  </a:solidFill>
                </a:rPr>
                <a:t>симметричного коллайдера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ru-RU" sz="2400" b="1" dirty="0">
                  <a:solidFill>
                    <a:srgbClr val="0000CC"/>
                  </a:solidFill>
                </a:rPr>
                <a:t>с общей системой</a:t>
              </a:r>
              <a:endParaRPr lang="en-US" sz="2400" b="1" dirty="0">
                <a:solidFill>
                  <a:srgbClr val="0000CC"/>
                </a:solidFill>
              </a:endParaRPr>
            </a:p>
            <a:p>
              <a:r>
                <a:rPr lang="en-US" sz="2400" b="1" dirty="0">
                  <a:solidFill>
                    <a:srgbClr val="0000CC"/>
                  </a:solidFill>
                </a:rPr>
                <a:t>    </a:t>
              </a:r>
              <a:r>
                <a:rPr lang="ru-RU" sz="2400" b="1" dirty="0">
                  <a:solidFill>
                    <a:srgbClr val="0000CC"/>
                  </a:solidFill>
                </a:rPr>
                <a:t> финального фокуса</a:t>
              </a:r>
              <a:endParaRPr lang="ru-RU" sz="24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8163E1B-BAD4-463D-9523-656B0EBA6AFF}"/>
                    </a:ext>
                  </a:extLst>
                </p:cNvPr>
                <p:cNvSpPr txBox="1"/>
                <p:nvPr/>
              </p:nvSpPr>
              <p:spPr>
                <a:xfrm>
                  <a:off x="0" y="3609200"/>
                  <a:ext cx="9120433" cy="22808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b="1" dirty="0"/>
                </a:p>
                <a:p>
                  <a:r>
                    <a:rPr lang="en-US" sz="2000" b="1" i="1" dirty="0">
                      <a:solidFill>
                        <a:srgbClr val="0000CC"/>
                      </a:solidFill>
                    </a:rPr>
                    <a:t>    </a:t>
                  </a:r>
                  <a:r>
                    <a:rPr lang="ru-RU" sz="2000" b="1" i="1" dirty="0">
                      <a:solidFill>
                        <a:srgbClr val="0000CC"/>
                      </a:solidFill>
                    </a:rPr>
                    <a:t>р</a:t>
                  </a:r>
                  <a:r>
                    <a:rPr lang="ru-RU" sz="2000" b="1" baseline="-25000" dirty="0">
                      <a:solidFill>
                        <a:srgbClr val="0000CC"/>
                      </a:solidFill>
                    </a:rPr>
                    <a:t>1,2</a:t>
                  </a:r>
                  <a:r>
                    <a:rPr lang="ru-RU" sz="2000" b="1" dirty="0">
                      <a:solidFill>
                        <a:srgbClr val="0000CC"/>
                      </a:solidFill>
                    </a:rPr>
                    <a:t> – импульсы сталкивающихся частиц, </a:t>
                  </a:r>
                  <a:endParaRPr lang="en-US" sz="2000" b="1" dirty="0">
                    <a:solidFill>
                      <a:srgbClr val="0000CC"/>
                    </a:solidFill>
                  </a:endParaRPr>
                </a:p>
                <a:p>
                  <a:r>
                    <a:rPr lang="en-US" sz="2000" b="1" i="1" dirty="0">
                      <a:solidFill>
                        <a:srgbClr val="0000CC"/>
                      </a:solidFill>
                    </a:rPr>
                    <a:t>    Z</a:t>
                  </a:r>
                  <a:r>
                    <a:rPr lang="ru-RU" sz="2000" b="1" i="1" baseline="-25000" dirty="0">
                      <a:solidFill>
                        <a:srgbClr val="0000CC"/>
                      </a:solidFill>
                    </a:rPr>
                    <a:t>1,2</a:t>
                  </a:r>
                  <a:r>
                    <a:rPr lang="ru-RU" sz="2000" b="1" dirty="0">
                      <a:solidFill>
                        <a:srgbClr val="0000CC"/>
                      </a:solidFill>
                    </a:rPr>
                    <a:t> – их заряды в единицах заряда электрона.</a:t>
                  </a:r>
                  <a:endParaRPr lang="en-US" sz="2000" b="1" dirty="0">
                    <a:solidFill>
                      <a:srgbClr val="0000CC"/>
                    </a:solidFill>
                  </a:endParaRPr>
                </a:p>
                <a:p>
                  <a:r>
                    <a:rPr lang="en-US" sz="2000" b="1" dirty="0">
                      <a:solidFill>
                        <a:srgbClr val="0000CC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ru-RU" sz="2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ru-RU" sz="20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ru-RU" sz="2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ru-RU" sz="2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ru-RU" sz="2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a14:m>
                  <a:r>
                    <a:rPr lang="ru-RU" sz="2000" b="1" dirty="0">
                      <a:solidFill>
                        <a:srgbClr val="0000CC"/>
                      </a:solidFill>
                    </a:rPr>
                    <a:t> . </a:t>
                  </a:r>
                  <a:endParaRPr lang="en-US" sz="2000" b="1" dirty="0">
                    <a:solidFill>
                      <a:srgbClr val="0000CC"/>
                    </a:solidFill>
                  </a:endParaRPr>
                </a:p>
                <a:p>
                  <a:r>
                    <a:rPr lang="en-US" sz="2000" b="1" dirty="0">
                      <a:solidFill>
                        <a:srgbClr val="0000CC"/>
                      </a:solidFill>
                    </a:rPr>
                    <a:t>   </a:t>
                  </a:r>
                  <a:r>
                    <a:rPr lang="ru-RU" sz="2000" b="1" dirty="0">
                      <a:solidFill>
                        <a:srgbClr val="0000CC"/>
                      </a:solidFill>
                    </a:rPr>
                    <a:t>Таким образом, значения </a:t>
                  </a:r>
                  <a:r>
                    <a:rPr lang="ru-RU" sz="2000" b="1" i="1" dirty="0">
                      <a:solidFill>
                        <a:srgbClr val="0000CC"/>
                      </a:solidFill>
                      <a:sym typeface="Symbol" panose="05050102010706020507" pitchFamily="18" charset="2"/>
                    </a:rPr>
                    <a:t></a:t>
                  </a:r>
                  <a:r>
                    <a:rPr lang="ru-RU" sz="2000" b="1" dirty="0">
                      <a:solidFill>
                        <a:srgbClr val="0000CC"/>
                      </a:solidFill>
                    </a:rPr>
                    <a:t> не зависят от скорости сталкивающихся частиц</a:t>
                  </a:r>
                  <a:r>
                    <a:rPr lang="en-US" sz="2000" b="1" dirty="0">
                      <a:solidFill>
                        <a:srgbClr val="0000CC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8163E1B-BAD4-463D-9523-656B0EBA6A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609200"/>
                  <a:ext cx="9120433" cy="2280881"/>
                </a:xfrm>
                <a:prstGeom prst="rect">
                  <a:avLst/>
                </a:prstGeom>
                <a:blipFill>
                  <a:blip r:embed="rId2"/>
                  <a:stretch>
                    <a:fillRect b="-40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4D78F5-3F49-48C2-B04C-076AF1345E3E}"/>
                </a:ext>
              </a:extLst>
            </p:cNvPr>
            <p:cNvSpPr txBox="1"/>
            <p:nvPr/>
          </p:nvSpPr>
          <p:spPr>
            <a:xfrm>
              <a:off x="8144169" y="3811992"/>
              <a:ext cx="590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(4)</a:t>
              </a:r>
              <a:endParaRPr lang="ru-R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9542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6409" y="6333167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7</a:t>
            </a:fld>
            <a:endParaRPr lang="ru-RU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95476282-E407-4D68-B801-36CA9095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6" y="0"/>
            <a:ext cx="9144000" cy="8925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kumimoji="1" lang="ru-RU" sz="2800" b="1" dirty="0">
                <a:solidFill>
                  <a:srgbClr val="0000CC"/>
                </a:solidFill>
                <a:cs typeface="Arial" pitchFamily="34" charset="0"/>
              </a:rPr>
              <a:t>	Введение</a:t>
            </a:r>
            <a:r>
              <a:rPr kumimoji="1" lang="en-US" sz="2800" b="1" dirty="0">
                <a:solidFill>
                  <a:srgbClr val="0000CC"/>
                </a:solidFill>
                <a:cs typeface="Arial" pitchFamily="34" charset="0"/>
              </a:rPr>
              <a:t>:</a:t>
            </a:r>
            <a:r>
              <a:rPr kumimoji="1" lang="ru-RU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kumimoji="1" lang="ru-RU" sz="2400" b="1" dirty="0">
                <a:solidFill>
                  <a:srgbClr val="0000CC"/>
                </a:solidFill>
                <a:cs typeface="Arial" pitchFamily="34" charset="0"/>
              </a:rPr>
              <a:t>светимость коллайдера – </a:t>
            </a:r>
          </a:p>
          <a:p>
            <a:pPr eaLnBrk="0" hangingPunct="0">
              <a:defRPr/>
            </a:pPr>
            <a:r>
              <a:rPr kumimoji="1" lang="ru-RU" sz="2400" b="1" dirty="0">
                <a:solidFill>
                  <a:srgbClr val="0000CC"/>
                </a:solidFill>
                <a:cs typeface="Arial" pitchFamily="34" charset="0"/>
              </a:rPr>
              <a:t>						– симметричного и асимметричного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8AB1D-10CE-463E-B283-DA57FAEEBAE5}"/>
              </a:ext>
            </a:extLst>
          </p:cNvPr>
          <p:cNvSpPr txBox="1"/>
          <p:nvPr/>
        </p:nvSpPr>
        <p:spPr>
          <a:xfrm>
            <a:off x="136689" y="882104"/>
            <a:ext cx="898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en-US" sz="2400" b="1" dirty="0">
                <a:solidFill>
                  <a:srgbClr val="0000CC"/>
                </a:solidFill>
              </a:rPr>
              <a:t>2. </a:t>
            </a:r>
            <a:r>
              <a:rPr lang="ru-RU" sz="2400" b="1" dirty="0">
                <a:solidFill>
                  <a:srgbClr val="0000CC"/>
                </a:solidFill>
              </a:rPr>
              <a:t>Светимость </a:t>
            </a:r>
            <a:r>
              <a:rPr lang="en-US" sz="2400" b="1" dirty="0">
                <a:solidFill>
                  <a:srgbClr val="0000CC"/>
                </a:solidFill>
              </a:rPr>
              <a:t>a</a:t>
            </a:r>
            <a:r>
              <a:rPr lang="ru-RU" sz="2400" b="1" dirty="0">
                <a:solidFill>
                  <a:srgbClr val="0000CC"/>
                </a:solidFill>
              </a:rPr>
              <a:t>симметричного коллайдера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>
                <a:solidFill>
                  <a:srgbClr val="0000CC"/>
                </a:solidFill>
              </a:rPr>
              <a:t>с общей системой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en-US" sz="2400" b="1" dirty="0">
                <a:solidFill>
                  <a:srgbClr val="0000CC"/>
                </a:solidFill>
              </a:rPr>
              <a:t>    </a:t>
            </a:r>
            <a:r>
              <a:rPr lang="ru-RU" sz="2400" b="1" dirty="0">
                <a:solidFill>
                  <a:srgbClr val="0000CC"/>
                </a:solidFill>
              </a:rPr>
              <a:t> финального фокуса</a:t>
            </a:r>
            <a:endParaRPr lang="ru-RU" sz="2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CE2024-4B56-4D17-8327-3B6AF0EF847E}"/>
                  </a:ext>
                </a:extLst>
              </p:cNvPr>
              <p:cNvSpPr txBox="1"/>
              <p:nvPr/>
            </p:nvSpPr>
            <p:spPr>
              <a:xfrm>
                <a:off x="424206" y="1713101"/>
                <a:ext cx="8408710" cy="3023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solidFill>
                      <a:srgbClr val="0000CC"/>
                    </a:solidFill>
                  </a:rPr>
                  <a:t>Далее ограничимся рассмотрением случая одинаковых значений параметров двух пучков и фокусирующих систем двух колец: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ru-RU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ru-RU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𝑹𝒊𝒏𝒈</m:t>
                            </m:r>
                          </m:sub>
                        </m:sSub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,  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ru-RU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ru-RU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ru-RU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ru-RU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ru-RU" sz="2400" b="1" dirty="0">
                    <a:solidFill>
                      <a:srgbClr val="0000CC"/>
                    </a:solidFill>
                  </a:rPr>
                  <a:t>		 .	(5)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ru-RU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ru-RU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ru-RU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ru-RU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ru-RU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ru-RU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ru-RU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ru-RU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ru-RU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rgbClr val="0000CC"/>
                    </a:solidFill>
                  </a:rPr>
                  <a:t>				(6)</a:t>
                </a:r>
              </a:p>
              <a:p>
                <a:r>
                  <a:rPr lang="ru-RU" sz="2400" b="1" dirty="0">
                    <a:solidFill>
                      <a:srgbClr val="0000CC"/>
                    </a:solidFill>
                  </a:rPr>
                  <a:t>Формула светимости (2) для такого асимметричного коллайдера принимает вид (см. Приложение):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CE2024-4B56-4D17-8327-3B6AF0EF8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6" y="1713101"/>
                <a:ext cx="8408710" cy="3023456"/>
              </a:xfrm>
              <a:prstGeom prst="rect">
                <a:avLst/>
              </a:prstGeom>
              <a:blipFill>
                <a:blip r:embed="rId2"/>
                <a:stretch>
                  <a:fillRect l="-1160" t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05D893-32EB-4536-ABE7-D616033FD098}"/>
                  </a:ext>
                </a:extLst>
              </p:cNvPr>
              <p:cNvSpPr txBox="1"/>
              <p:nvPr/>
            </p:nvSpPr>
            <p:spPr>
              <a:xfrm>
                <a:off x="311084" y="4736557"/>
                <a:ext cx="8521831" cy="124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ru-RU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𝒃𝒖𝒏𝒄𝒉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  <m:sSubSup>
                            <m:sSubSupPr>
                              <m:ctrlP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𝜝</m:t>
                              </m:r>
                            </m:e>
                            <m:sub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nary>
                        <m:naryPr>
                          <m:limLoc m:val="undOvr"/>
                          <m:ctrlPr>
                            <a:rPr lang="ru-RU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p>
                                  <m: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f>
                        <m:fPr>
                          <m:ctrlPr>
                            <a:rPr lang="ru-RU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ru-RU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𝝌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𝝈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𝜝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ru-RU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ru-RU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ru-RU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</m:den>
                                      </m:f>
                                      <m:r>
                                        <a:rPr lang="ru-RU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f>
                                        <m:fPr>
                                          <m:ctrlPr>
                                            <a:rPr lang="ru-RU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𝝈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𝜝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ru-RU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ru-RU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05D893-32EB-4536-ABE7-D616033FD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4" y="4736557"/>
                <a:ext cx="8521831" cy="12477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52A93F2-3771-4894-8306-D991ABF5D2FB}"/>
              </a:ext>
            </a:extLst>
          </p:cNvPr>
          <p:cNvSpPr txBox="1"/>
          <p:nvPr/>
        </p:nvSpPr>
        <p:spPr>
          <a:xfrm>
            <a:off x="8242759" y="4914066"/>
            <a:ext cx="59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(7)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5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995" y="6354735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8</a:t>
            </a:fld>
            <a:endParaRPr lang="ru-RU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95476282-E407-4D68-B801-36CA9095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03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rgbClr val="0000CC"/>
                </a:solidFill>
              </a:rPr>
              <a:t>	1.</a:t>
            </a:r>
            <a:r>
              <a:rPr lang="ru-RU" sz="2400" b="1" dirty="0">
                <a:solidFill>
                  <a:srgbClr val="0000CC"/>
                </a:solidFill>
              </a:rPr>
              <a:t> Ограничение параметров коллайдера эффектами</a:t>
            </a:r>
            <a:endParaRPr lang="en-US" sz="2400" b="1" dirty="0">
              <a:solidFill>
                <a:srgbClr val="0000CC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rgbClr val="0000CC"/>
                </a:solidFill>
              </a:rPr>
              <a:t>	   </a:t>
            </a:r>
            <a:r>
              <a:rPr lang="ru-RU" sz="2400" b="1" dirty="0">
                <a:solidFill>
                  <a:srgbClr val="0000CC"/>
                </a:solidFill>
              </a:rPr>
              <a:t> пространственного заряда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D7C62D-F751-43D4-BF84-5D949ABA22DB}"/>
              </a:ext>
            </a:extLst>
          </p:cNvPr>
          <p:cNvSpPr txBox="1"/>
          <p:nvPr/>
        </p:nvSpPr>
        <p:spPr>
          <a:xfrm>
            <a:off x="226243" y="967063"/>
            <a:ext cx="86915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0066"/>
                </a:solidFill>
              </a:rPr>
              <a:t>Выбор параметров коллайдера определяется в значительной степени условиями устойчивости пучков, циркулирующих в кольцах коллайдера. </a:t>
            </a:r>
          </a:p>
          <a:p>
            <a:pPr algn="just"/>
            <a:r>
              <a:rPr lang="ru-RU" sz="2000" b="1" dirty="0">
                <a:solidFill>
                  <a:srgbClr val="000066"/>
                </a:solidFill>
              </a:rPr>
              <a:t>Наиболее сильными ограничениями являются эффекты пространственного заряда пучков — так называемые «</a:t>
            </a:r>
            <a:r>
              <a:rPr lang="ru-RU" sz="2000" b="1" u="sng" dirty="0">
                <a:solidFill>
                  <a:srgbClr val="000066"/>
                </a:solidFill>
              </a:rPr>
              <a:t>эффект </a:t>
            </a:r>
            <a:r>
              <a:rPr lang="ru-RU" sz="2000" b="1" u="sng" dirty="0" err="1">
                <a:solidFill>
                  <a:srgbClr val="000066"/>
                </a:solidFill>
              </a:rPr>
              <a:t>Ласлетта</a:t>
            </a:r>
            <a:r>
              <a:rPr lang="ru-RU" sz="2000" b="1" dirty="0">
                <a:solidFill>
                  <a:srgbClr val="000066"/>
                </a:solidFill>
              </a:rPr>
              <a:t>» и «</a:t>
            </a:r>
            <a:r>
              <a:rPr lang="ru-RU" sz="2000" b="1" u="sng" dirty="0">
                <a:solidFill>
                  <a:srgbClr val="000066"/>
                </a:solidFill>
              </a:rPr>
              <a:t>эффект встречных пучков</a:t>
            </a:r>
            <a:r>
              <a:rPr lang="ru-RU" sz="2000" b="1" dirty="0">
                <a:solidFill>
                  <a:srgbClr val="000066"/>
                </a:solidFill>
              </a:rPr>
              <a:t>»</a:t>
            </a:r>
            <a:r>
              <a:rPr lang="en-US" sz="2000" b="1" dirty="0">
                <a:solidFill>
                  <a:srgbClr val="000066"/>
                </a:solidFill>
              </a:rPr>
              <a:t> (“</a:t>
            </a:r>
            <a:r>
              <a:rPr lang="en-US" sz="2000" b="1" i="1" dirty="0">
                <a:solidFill>
                  <a:srgbClr val="000066"/>
                </a:solidFill>
              </a:rPr>
              <a:t>beam-beam effect</a:t>
            </a:r>
            <a:r>
              <a:rPr lang="en-US" sz="2000" b="1" dirty="0">
                <a:solidFill>
                  <a:srgbClr val="000066"/>
                </a:solidFill>
              </a:rPr>
              <a:t>”)</a:t>
            </a:r>
            <a:r>
              <a:rPr lang="ru-RU" sz="2000" b="1" dirty="0">
                <a:solidFill>
                  <a:srgbClr val="000066"/>
                </a:solidFill>
              </a:rPr>
              <a:t>. </a:t>
            </a:r>
            <a:r>
              <a:rPr lang="ru-RU" b="1" dirty="0">
                <a:solidFill>
                  <a:srgbClr val="000066"/>
                </a:solidFill>
              </a:rPr>
              <a:t>Оба они приводят к сдвигам частот бетатронных колебаний частиц в фокусирующей системе коллайдера, приближая их к значениям частот нелинейных резонансов колебаний частиц 1, сталкивающихся со сгустком частиц 2 встречного пучка.</a:t>
            </a:r>
            <a:r>
              <a:rPr lang="ru-RU" sz="2000" b="1" dirty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</a:rPr>
              <a:t>Эти сдвиги описываются известными формулами. Для пучков с гауссовым распределением плотности частиц по поперечным (</a:t>
            </a:r>
            <a:r>
              <a:rPr lang="en-US" b="1" i="1" dirty="0">
                <a:solidFill>
                  <a:srgbClr val="000066"/>
                </a:solidFill>
              </a:rPr>
              <a:t>x</a:t>
            </a:r>
            <a:r>
              <a:rPr lang="ru-RU" b="1" dirty="0">
                <a:solidFill>
                  <a:srgbClr val="000066"/>
                </a:solidFill>
              </a:rPr>
              <a:t>, </a:t>
            </a:r>
            <a:r>
              <a:rPr lang="en-US" b="1" i="1" dirty="0">
                <a:solidFill>
                  <a:srgbClr val="000066"/>
                </a:solidFill>
              </a:rPr>
              <a:t>y</a:t>
            </a:r>
            <a:r>
              <a:rPr lang="ru-RU" b="1" dirty="0">
                <a:solidFill>
                  <a:srgbClr val="000066"/>
                </a:solidFill>
              </a:rPr>
              <a:t>) и продольной (</a:t>
            </a:r>
            <a:r>
              <a:rPr lang="en-US" b="1" i="1" dirty="0">
                <a:solidFill>
                  <a:srgbClr val="000066"/>
                </a:solidFill>
              </a:rPr>
              <a:t>s</a:t>
            </a:r>
            <a:r>
              <a:rPr lang="ru-RU" b="1" dirty="0">
                <a:solidFill>
                  <a:srgbClr val="000066"/>
                </a:solidFill>
              </a:rPr>
              <a:t>) координатам этот сдвиг равен (колебания по х-координате):</a:t>
            </a:r>
          </a:p>
          <a:p>
            <a:pPr algn="just"/>
            <a:r>
              <a:rPr lang="ru-RU" sz="2000" b="1" dirty="0">
                <a:solidFill>
                  <a:srgbClr val="000066"/>
                </a:solidFill>
              </a:rPr>
              <a:t>для эффекта </a:t>
            </a:r>
            <a:r>
              <a:rPr lang="ru-RU" sz="2000" b="1" dirty="0" err="1">
                <a:solidFill>
                  <a:srgbClr val="000066"/>
                </a:solidFill>
              </a:rPr>
              <a:t>Ласлетта</a:t>
            </a:r>
            <a:endParaRPr lang="ru-RU" sz="2000" b="1" dirty="0">
              <a:solidFill>
                <a:srgbClr val="00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BC69C6-A22A-45DF-8BF0-96EA6640D357}"/>
                  </a:ext>
                </a:extLst>
              </p:cNvPr>
              <p:cNvSpPr txBox="1"/>
              <p:nvPr/>
            </p:nvSpPr>
            <p:spPr>
              <a:xfrm>
                <a:off x="1666969" y="4057441"/>
                <a:ext cx="6791426" cy="816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ru-RU" sz="2000" b="1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000" b="1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000" b="1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sSubSup>
                            <m:sSub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ru-RU" sz="2000" b="1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rad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BC69C6-A22A-45DF-8BF0-96EA6640D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969" y="4057441"/>
                <a:ext cx="6791426" cy="8166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5F0843-522D-41E4-8EA1-26DE2A3952ED}"/>
              </a:ext>
            </a:extLst>
          </p:cNvPr>
          <p:cNvSpPr/>
          <p:nvPr/>
        </p:nvSpPr>
        <p:spPr>
          <a:xfrm>
            <a:off x="8213266" y="4273914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(8)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4F6A0-8CBF-4A55-9590-F1ACAD9E290A}"/>
              </a:ext>
            </a:extLst>
          </p:cNvPr>
          <p:cNvSpPr txBox="1"/>
          <p:nvPr/>
        </p:nvSpPr>
        <p:spPr>
          <a:xfrm>
            <a:off x="226240" y="4813043"/>
            <a:ext cx="891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66"/>
                </a:solidFill>
              </a:rPr>
              <a:t>для эффекта встречных пучков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3BAD7227-37E8-4D7A-8D23-379BDAED00CE}"/>
                  </a:ext>
                </a:extLst>
              </p:cNvPr>
              <p:cNvSpPr/>
              <p:nvPr/>
            </p:nvSpPr>
            <p:spPr>
              <a:xfrm>
                <a:off x="296942" y="5170756"/>
                <a:ext cx="8776355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ru-RU" sz="2000" b="1" i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ru-RU" sz="2000" b="1" i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0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ru-RU" sz="2000" b="1" i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sz="2000" b="1" i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ru-RU" sz="2000" b="1" i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000" b="1" i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ru-RU" sz="2000" b="1" i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000" b="1" i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0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ru-RU" sz="2000" b="1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ru-RU" sz="2000" b="1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0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2000" b="1" i="0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ru-RU" sz="2000" b="1" i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ru-RU" sz="2000" b="1" i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〈"/>
                              <m:endChr m:val="〉"/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𝜝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𝜝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ru-RU" sz="2000" b="1" i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ru-RU" sz="2000" b="1" i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2000" b="1" i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ru-RU" sz="2000" b="1" i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2000" b="1" i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b="1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ru-RU" sz="2000" b="1" i="0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2000" b="1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ru-RU" sz="2000" b="1" i="0">
                                      <a:solidFill>
                                        <a:srgbClr val="00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3BAD7227-37E8-4D7A-8D23-379BDAED0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42" y="5170756"/>
                <a:ext cx="8776355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8D3F99-8450-492C-B2F7-87C70A92C391}"/>
              </a:ext>
            </a:extLst>
          </p:cNvPr>
          <p:cNvSpPr/>
          <p:nvPr/>
        </p:nvSpPr>
        <p:spPr>
          <a:xfrm>
            <a:off x="8213266" y="5954625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(</a:t>
            </a:r>
            <a:r>
              <a:rPr lang="ru-RU" sz="2000" b="1" dirty="0">
                <a:solidFill>
                  <a:srgbClr val="0000CC"/>
                </a:solidFill>
              </a:rPr>
              <a:t>9</a:t>
            </a:r>
            <a:r>
              <a:rPr lang="en-US" sz="2000" b="1" dirty="0">
                <a:solidFill>
                  <a:srgbClr val="0000CC"/>
                </a:solidFill>
              </a:rPr>
              <a:t>)</a:t>
            </a:r>
            <a:endParaRPr lang="ru-RU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0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68B535-E23A-428E-84BB-7DEE1721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995" y="6354735"/>
            <a:ext cx="2057400" cy="365125"/>
          </a:xfrm>
        </p:spPr>
        <p:txBody>
          <a:bodyPr/>
          <a:lstStyle/>
          <a:p>
            <a:fld id="{A6B2AAC6-AE75-4B62-8331-BFABE6043061}" type="slidenum">
              <a:rPr lang="ru-RU" smtClean="0"/>
              <a:t>9</a:t>
            </a:fld>
            <a:endParaRPr lang="ru-RU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95476282-E407-4D68-B801-36CA9095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03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rgbClr val="0000CC"/>
                </a:solidFill>
              </a:rPr>
              <a:t>	1.</a:t>
            </a:r>
            <a:r>
              <a:rPr lang="ru-RU" sz="2400" b="1" dirty="0">
                <a:solidFill>
                  <a:srgbClr val="0000CC"/>
                </a:solidFill>
              </a:rPr>
              <a:t> Ограничение параметров коллайдера эффектами</a:t>
            </a:r>
            <a:endParaRPr lang="en-US" sz="2400" b="1" dirty="0">
              <a:solidFill>
                <a:srgbClr val="0000CC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rgbClr val="0000CC"/>
                </a:solidFill>
              </a:rPr>
              <a:t>	   </a:t>
            </a:r>
            <a:r>
              <a:rPr lang="ru-RU" sz="2400" b="1" dirty="0">
                <a:solidFill>
                  <a:srgbClr val="0000CC"/>
                </a:solidFill>
              </a:rPr>
              <a:t> пространственного заряда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D7C62D-F751-43D4-BF84-5D949ABA22DB}"/>
              </a:ext>
            </a:extLst>
          </p:cNvPr>
          <p:cNvSpPr txBox="1"/>
          <p:nvPr/>
        </p:nvSpPr>
        <p:spPr>
          <a:xfrm>
            <a:off x="267807" y="1102380"/>
            <a:ext cx="869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Здесь </a:t>
            </a:r>
            <a:r>
              <a:rPr lang="en-US" b="1" i="1" dirty="0" err="1">
                <a:solidFill>
                  <a:srgbClr val="000066"/>
                </a:solidFill>
              </a:rPr>
              <a:t>r</a:t>
            </a:r>
            <a:r>
              <a:rPr lang="en-US" b="1" i="1" baseline="-25000" dirty="0" err="1">
                <a:solidFill>
                  <a:srgbClr val="000066"/>
                </a:solidFill>
              </a:rPr>
              <a:t>p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>
                <a:solidFill>
                  <a:srgbClr val="000066"/>
                </a:solidFill>
                <a:sym typeface="Symbol" panose="05050102010706020507" pitchFamily="18" charset="2"/>
              </a:rPr>
              <a:t>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</a:rPr>
              <a:t>2.818 см - классический радиус протона, </a:t>
            </a:r>
            <a:r>
              <a:rPr lang="ru-RU" b="1" i="1" dirty="0">
                <a:solidFill>
                  <a:srgbClr val="000066"/>
                </a:solidFill>
              </a:rPr>
              <a:t>β</a:t>
            </a:r>
            <a:r>
              <a:rPr lang="ru-RU" b="1" i="1" baseline="-25000" dirty="0">
                <a:solidFill>
                  <a:srgbClr val="000066"/>
                </a:solidFill>
              </a:rPr>
              <a:t>1</a:t>
            </a:r>
            <a:r>
              <a:rPr lang="ru-RU" b="1" dirty="0">
                <a:solidFill>
                  <a:srgbClr val="000066"/>
                </a:solidFill>
              </a:rPr>
              <a:t>, </a:t>
            </a:r>
            <a:r>
              <a:rPr lang="ru-RU" b="1" i="1" dirty="0">
                <a:solidFill>
                  <a:srgbClr val="000066"/>
                </a:solidFill>
              </a:rPr>
              <a:t>β</a:t>
            </a:r>
            <a:r>
              <a:rPr lang="ru-RU" b="1" i="1" baseline="-25000" dirty="0">
                <a:solidFill>
                  <a:srgbClr val="000066"/>
                </a:solidFill>
              </a:rPr>
              <a:t>2</a:t>
            </a:r>
            <a:r>
              <a:rPr lang="ru-RU" b="1" dirty="0">
                <a:solidFill>
                  <a:srgbClr val="000066"/>
                </a:solidFill>
              </a:rPr>
              <a:t> - скорость частиц в единицах скорости света, </a:t>
            </a:r>
            <a:r>
              <a:rPr lang="ru-RU" b="1" i="1" dirty="0">
                <a:solidFill>
                  <a:srgbClr val="000066"/>
                </a:solidFill>
                <a:sym typeface="Symbol" panose="05050102010706020507" pitchFamily="18" charset="2"/>
              </a:rPr>
              <a:t></a:t>
            </a:r>
            <a:r>
              <a:rPr lang="ru-RU" b="1" i="1" baseline="-25000" dirty="0">
                <a:solidFill>
                  <a:srgbClr val="000066"/>
                </a:solidFill>
              </a:rPr>
              <a:t>1</a:t>
            </a:r>
            <a:r>
              <a:rPr lang="ru-RU" b="1" dirty="0">
                <a:solidFill>
                  <a:srgbClr val="000066"/>
                </a:solidFill>
              </a:rPr>
              <a:t> - Лоренц-фактор частицы 1, </a:t>
            </a:r>
            <a:r>
              <a:rPr lang="ru-RU" b="1" i="1" dirty="0">
                <a:solidFill>
                  <a:srgbClr val="000066"/>
                </a:solidFill>
              </a:rPr>
              <a:t>ε</a:t>
            </a:r>
            <a:r>
              <a:rPr lang="en-US" b="1" i="1" baseline="-25000" dirty="0">
                <a:solidFill>
                  <a:srgbClr val="000066"/>
                </a:solidFill>
              </a:rPr>
              <a:t>x</a:t>
            </a:r>
            <a:r>
              <a:rPr lang="ru-RU" b="1" baseline="-25000" dirty="0">
                <a:solidFill>
                  <a:srgbClr val="000066"/>
                </a:solidFill>
              </a:rPr>
              <a:t>1</a:t>
            </a:r>
            <a:r>
              <a:rPr lang="ru-RU" b="1" dirty="0">
                <a:solidFill>
                  <a:srgbClr val="000066"/>
                </a:solidFill>
              </a:rPr>
              <a:t>, </a:t>
            </a:r>
            <a:r>
              <a:rPr lang="ru-RU" b="1" i="1" dirty="0">
                <a:solidFill>
                  <a:srgbClr val="000066"/>
                </a:solidFill>
              </a:rPr>
              <a:t>ε</a:t>
            </a:r>
            <a:r>
              <a:rPr lang="en-US" b="1" i="1" baseline="-25000" dirty="0">
                <a:solidFill>
                  <a:srgbClr val="000066"/>
                </a:solidFill>
              </a:rPr>
              <a:t>x</a:t>
            </a:r>
            <a:r>
              <a:rPr lang="ru-RU" b="1" baseline="-25000" dirty="0">
                <a:solidFill>
                  <a:srgbClr val="000066"/>
                </a:solidFill>
              </a:rPr>
              <a:t>2</a:t>
            </a:r>
            <a:r>
              <a:rPr lang="ru-RU" b="1" dirty="0">
                <a:solidFill>
                  <a:srgbClr val="000066"/>
                </a:solidFill>
              </a:rPr>
              <a:t> - </a:t>
            </a:r>
            <a:r>
              <a:rPr lang="ru-RU" b="1" baseline="-25000" dirty="0">
                <a:solidFill>
                  <a:srgbClr val="000066"/>
                </a:solidFill>
              </a:rPr>
              <a:t> </a:t>
            </a:r>
            <a:r>
              <a:rPr lang="ru-RU" b="1" dirty="0" err="1">
                <a:solidFill>
                  <a:srgbClr val="000066"/>
                </a:solidFill>
              </a:rPr>
              <a:t>эмиттансы</a:t>
            </a:r>
            <a:r>
              <a:rPr lang="ru-RU" b="1" dirty="0">
                <a:solidFill>
                  <a:srgbClr val="000066"/>
                </a:solidFill>
              </a:rPr>
              <a:t> сгустков частиц 1 и 2 по </a:t>
            </a:r>
            <a:r>
              <a:rPr lang="en-US" b="1" i="1" dirty="0">
                <a:solidFill>
                  <a:srgbClr val="000066"/>
                </a:solidFill>
              </a:rPr>
              <a:t>x</a:t>
            </a:r>
            <a:r>
              <a:rPr lang="ru-RU" b="1" dirty="0">
                <a:solidFill>
                  <a:srgbClr val="000066"/>
                </a:solidFill>
              </a:rPr>
              <a:t>-координате, </a:t>
            </a:r>
            <a:r>
              <a:rPr lang="ru-RU" b="1" i="1" dirty="0">
                <a:solidFill>
                  <a:srgbClr val="000066"/>
                </a:solidFill>
                <a:sym typeface="Symbol" panose="05050102010706020507" pitchFamily="18" charset="2"/>
              </a:rPr>
              <a:t></a:t>
            </a:r>
            <a:r>
              <a:rPr lang="en-US" b="1" i="1" baseline="-25000" dirty="0">
                <a:solidFill>
                  <a:srgbClr val="000066"/>
                </a:solidFill>
              </a:rPr>
              <a:t>s</a:t>
            </a:r>
            <a:r>
              <a:rPr lang="ru-RU" b="1" i="1" baseline="-25000" dirty="0">
                <a:solidFill>
                  <a:srgbClr val="000066"/>
                </a:solidFill>
              </a:rPr>
              <a:t>1</a:t>
            </a:r>
            <a:r>
              <a:rPr lang="ru-RU" b="1" dirty="0">
                <a:solidFill>
                  <a:srgbClr val="000066"/>
                </a:solidFill>
              </a:rPr>
              <a:t>, </a:t>
            </a:r>
            <a:r>
              <a:rPr lang="ru-RU" b="1" i="1" dirty="0">
                <a:solidFill>
                  <a:srgbClr val="000066"/>
                </a:solidFill>
                <a:sym typeface="Symbol" panose="05050102010706020507" pitchFamily="18" charset="2"/>
              </a:rPr>
              <a:t></a:t>
            </a:r>
            <a:r>
              <a:rPr lang="en-US" b="1" i="1" baseline="-25000" dirty="0">
                <a:solidFill>
                  <a:srgbClr val="000066"/>
                </a:solidFill>
              </a:rPr>
              <a:t>s</a:t>
            </a:r>
            <a:r>
              <a:rPr lang="ru-RU" b="1" i="1" baseline="-25000" dirty="0">
                <a:solidFill>
                  <a:srgbClr val="000066"/>
                </a:solidFill>
              </a:rPr>
              <a:t>2</a:t>
            </a:r>
            <a:r>
              <a:rPr lang="ru-RU" b="1" dirty="0">
                <a:solidFill>
                  <a:srgbClr val="000066"/>
                </a:solidFill>
              </a:rPr>
              <a:t> – продольные “сигма” размеры их сгустков, </a:t>
            </a:r>
            <a:r>
              <a:rPr lang="ru-RU" b="1" dirty="0">
                <a:solidFill>
                  <a:srgbClr val="000066"/>
                </a:solidFill>
                <a:sym typeface="Symbol" panose="05050102010706020507" pitchFamily="18" charset="2"/>
              </a:rPr>
              <a:t></a:t>
            </a:r>
            <a:r>
              <a:rPr lang="ru-RU" b="1" i="1" dirty="0">
                <a:solidFill>
                  <a:srgbClr val="000066"/>
                </a:solidFill>
                <a:sym typeface="Symbol" panose="05050102010706020507" pitchFamily="18" charset="2"/>
              </a:rPr>
              <a:t></a:t>
            </a:r>
            <a:r>
              <a:rPr lang="en-US" b="1" i="1" baseline="-25000" dirty="0">
                <a:solidFill>
                  <a:srgbClr val="000066"/>
                </a:solidFill>
              </a:rPr>
              <a:t>x</a:t>
            </a:r>
            <a:r>
              <a:rPr lang="ru-RU" b="1" i="1" baseline="-25000" dirty="0">
                <a:solidFill>
                  <a:srgbClr val="000066"/>
                </a:solidFill>
              </a:rPr>
              <a:t>1</a:t>
            </a:r>
            <a:r>
              <a:rPr lang="ru-RU" b="1" dirty="0">
                <a:solidFill>
                  <a:srgbClr val="000066"/>
                </a:solidFill>
                <a:sym typeface="Symbol" panose="05050102010706020507" pitchFamily="18" charset="2"/>
              </a:rPr>
              <a:t></a:t>
            </a:r>
            <a:r>
              <a:rPr lang="ru-RU" b="1" dirty="0">
                <a:solidFill>
                  <a:srgbClr val="000066"/>
                </a:solidFill>
              </a:rPr>
              <a:t>, </a:t>
            </a:r>
            <a:r>
              <a:rPr lang="ru-RU" b="1" dirty="0">
                <a:solidFill>
                  <a:srgbClr val="000066"/>
                </a:solidFill>
                <a:sym typeface="Symbol" panose="05050102010706020507" pitchFamily="18" charset="2"/>
              </a:rPr>
              <a:t></a:t>
            </a:r>
            <a:r>
              <a:rPr lang="ru-RU" b="1" i="1" dirty="0">
                <a:solidFill>
                  <a:srgbClr val="000066"/>
                </a:solidFill>
                <a:sym typeface="Symbol" panose="05050102010706020507" pitchFamily="18" charset="2"/>
              </a:rPr>
              <a:t></a:t>
            </a:r>
            <a:r>
              <a:rPr lang="en-US" b="1" i="1" baseline="-25000" dirty="0">
                <a:solidFill>
                  <a:srgbClr val="000066"/>
                </a:solidFill>
              </a:rPr>
              <a:t>x</a:t>
            </a:r>
            <a:r>
              <a:rPr lang="ru-RU" b="1" i="1" baseline="-25000" dirty="0">
                <a:solidFill>
                  <a:srgbClr val="000066"/>
                </a:solidFill>
              </a:rPr>
              <a:t>2</a:t>
            </a:r>
            <a:r>
              <a:rPr lang="ru-RU" b="1" dirty="0">
                <a:solidFill>
                  <a:srgbClr val="000066"/>
                </a:solidFill>
                <a:sym typeface="Symbol" panose="05050102010706020507" pitchFamily="18" charset="2"/>
              </a:rPr>
              <a:t></a:t>
            </a:r>
            <a:r>
              <a:rPr lang="ru-RU" b="1" dirty="0">
                <a:solidFill>
                  <a:srgbClr val="000066"/>
                </a:solidFill>
              </a:rPr>
              <a:t> - средние значения бетатронных функций (по </a:t>
            </a:r>
            <a:r>
              <a:rPr lang="ru-RU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b="1" dirty="0">
                <a:solidFill>
                  <a:srgbClr val="000066"/>
                </a:solidFill>
              </a:rPr>
              <a:t>) колец коллайдера: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ED636F5-B0C4-4ED9-9D4A-3A7EFAB29B9A}"/>
                  </a:ext>
                </a:extLst>
              </p:cNvPr>
              <p:cNvSpPr/>
              <p:nvPr/>
            </p:nvSpPr>
            <p:spPr>
              <a:xfrm>
                <a:off x="2987164" y="2379022"/>
                <a:ext cx="2227213" cy="746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𝜝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ED636F5-B0C4-4ED9-9D4A-3A7EFAB29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164" y="2379022"/>
                <a:ext cx="2227213" cy="7460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6B288AF-0613-4942-87F6-8C0C93B2F5FA}"/>
              </a:ext>
            </a:extLst>
          </p:cNvPr>
          <p:cNvSpPr/>
          <p:nvPr/>
        </p:nvSpPr>
        <p:spPr>
          <a:xfrm>
            <a:off x="8109571" y="2555870"/>
            <a:ext cx="60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(</a:t>
            </a:r>
            <a:r>
              <a:rPr lang="ru-RU" sz="2000" b="1" dirty="0">
                <a:solidFill>
                  <a:srgbClr val="0000CC"/>
                </a:solidFill>
              </a:rPr>
              <a:t>10</a:t>
            </a:r>
            <a:r>
              <a:rPr lang="en-US" sz="2000" b="1" dirty="0">
                <a:solidFill>
                  <a:srgbClr val="0000CC"/>
                </a:solidFill>
              </a:rPr>
              <a:t>)</a:t>
            </a:r>
            <a:endParaRPr lang="ru-RU" sz="2000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B9AF88-EB19-4BD5-A6D7-A281CDFE811D}"/>
                  </a:ext>
                </a:extLst>
              </p:cNvPr>
              <p:cNvSpPr txBox="1"/>
              <p:nvPr/>
            </p:nvSpPr>
            <p:spPr>
              <a:xfrm>
                <a:off x="267807" y="3305614"/>
                <a:ext cx="8446417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000066"/>
                    </a:solidFill>
                  </a:rPr>
                  <a:t>C</a:t>
                </a:r>
                <a:r>
                  <a:rPr lang="ru-RU" b="1" baseline="-25000" dirty="0">
                    <a:solidFill>
                      <a:srgbClr val="000066"/>
                    </a:solidFill>
                  </a:rPr>
                  <a:t>1,2</a:t>
                </a:r>
                <a:r>
                  <a:rPr lang="ru-RU" b="1" dirty="0">
                    <a:solidFill>
                      <a:srgbClr val="000066"/>
                    </a:solidFill>
                  </a:rPr>
                  <a:t> - периметры колец, </a:t>
                </a:r>
                <a:r>
                  <a:rPr lang="en-US" b="1" i="1" dirty="0" err="1">
                    <a:solidFill>
                      <a:srgbClr val="000066"/>
                    </a:solidFill>
                  </a:rPr>
                  <a:t>Q</a:t>
                </a:r>
                <a:r>
                  <a:rPr lang="en-US" b="1" i="1" baseline="-25000" dirty="0" err="1">
                    <a:solidFill>
                      <a:srgbClr val="000066"/>
                    </a:solidFill>
                  </a:rPr>
                  <a:t>x</a:t>
                </a:r>
                <a:r>
                  <a:rPr lang="ru-RU" b="1" i="1" baseline="-25000" dirty="0">
                    <a:solidFill>
                      <a:srgbClr val="000066"/>
                    </a:solidFill>
                  </a:rPr>
                  <a:t>1</a:t>
                </a:r>
                <a:r>
                  <a:rPr lang="ru-RU" b="1" baseline="-25000" dirty="0">
                    <a:solidFill>
                      <a:srgbClr val="000066"/>
                    </a:solidFill>
                  </a:rPr>
                  <a:t>,2</a:t>
                </a:r>
                <a:r>
                  <a:rPr lang="ru-RU" b="1" dirty="0">
                    <a:solidFill>
                      <a:srgbClr val="000066"/>
                    </a:solidFill>
                  </a:rPr>
                  <a:t> - их бетатронные числа (число бетатронных колебаний за оборот частицы в кольце),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  <m:sub>
                        <m:r>
                          <a:rPr lang="ru-RU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ru-RU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ru-RU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ru-RU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  <m:sub>
                        <m:r>
                          <a:rPr lang="ru-RU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ru-RU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b="1" dirty="0">
                    <a:solidFill>
                      <a:srgbClr val="000066"/>
                    </a:solidFill>
                  </a:rPr>
                  <a:t> - значения бетатронных функций в точке встречи сталкивающихся сгустков. Значения параметров </a:t>
                </a:r>
                <a:r>
                  <a:rPr lang="en-US" b="1" dirty="0" err="1">
                    <a:solidFill>
                      <a:srgbClr val="000066"/>
                    </a:solidFill>
                  </a:rPr>
                  <a:t>Δ</a:t>
                </a:r>
                <a:r>
                  <a:rPr lang="en-US" b="1" i="1" dirty="0" err="1">
                    <a:solidFill>
                      <a:srgbClr val="000066"/>
                    </a:solidFill>
                  </a:rPr>
                  <a:t>q</a:t>
                </a:r>
                <a:r>
                  <a:rPr lang="ru-RU" b="1" baseline="-25000" dirty="0">
                    <a:solidFill>
                      <a:srgbClr val="000066"/>
                    </a:solidFill>
                  </a:rPr>
                  <a:t>2</a:t>
                </a:r>
                <a:r>
                  <a:rPr lang="ru-RU" b="1" dirty="0">
                    <a:solidFill>
                      <a:srgbClr val="000066"/>
                    </a:solidFill>
                  </a:rPr>
                  <a:t> и </a:t>
                </a:r>
                <a:r>
                  <a:rPr lang="en-US" b="1" i="1" dirty="0">
                    <a:solidFill>
                      <a:srgbClr val="000066"/>
                    </a:solidFill>
                    <a:sym typeface="Symbol" panose="05050102010706020507" pitchFamily="18" charset="2"/>
                  </a:rPr>
                  <a:t></a:t>
                </a:r>
                <a:r>
                  <a:rPr lang="ru-RU" b="1" baseline="-25000" dirty="0">
                    <a:solidFill>
                      <a:srgbClr val="000066"/>
                    </a:solidFill>
                  </a:rPr>
                  <a:t>21</a:t>
                </a:r>
                <a:r>
                  <a:rPr lang="ru-RU" b="1" dirty="0">
                    <a:solidFill>
                      <a:srgbClr val="000066"/>
                    </a:solidFill>
                  </a:rPr>
                  <a:t> для встречных частиц получаем, произведя замену индексов 1 ⇄ 2. </a:t>
                </a:r>
              </a:p>
              <a:p>
                <a:r>
                  <a:rPr lang="ru-RU" b="1" dirty="0">
                    <a:solidFill>
                      <a:srgbClr val="000066"/>
                    </a:solidFill>
                  </a:rPr>
                  <a:t>Бетатронные сдвиги </a:t>
                </a:r>
                <a:r>
                  <a:rPr lang="ru-RU" b="1" i="1" dirty="0">
                    <a:solidFill>
                      <a:srgbClr val="000066"/>
                    </a:solidFill>
                  </a:rPr>
                  <a:t>Δ</a:t>
                </a:r>
                <a:r>
                  <a:rPr lang="en-US" b="1" i="1" dirty="0">
                    <a:solidFill>
                      <a:srgbClr val="000066"/>
                    </a:solidFill>
                  </a:rPr>
                  <a:t>q</a:t>
                </a:r>
                <a:r>
                  <a:rPr lang="en-US" b="1" dirty="0">
                    <a:solidFill>
                      <a:srgbClr val="000066"/>
                    </a:solidFill>
                  </a:rPr>
                  <a:t> </a:t>
                </a:r>
                <a:r>
                  <a:rPr lang="ru-RU" b="1" dirty="0">
                    <a:solidFill>
                      <a:srgbClr val="000066"/>
                    </a:solidFill>
                  </a:rPr>
                  <a:t>и </a:t>
                </a:r>
                <a:r>
                  <a:rPr lang="ru-RU" b="1" i="1" dirty="0">
                    <a:solidFill>
                      <a:srgbClr val="000066"/>
                    </a:solidFill>
                  </a:rPr>
                  <a:t>ξ</a:t>
                </a:r>
                <a:r>
                  <a:rPr lang="ru-RU" b="1" dirty="0">
                    <a:solidFill>
                      <a:srgbClr val="000066"/>
                    </a:solidFill>
                  </a:rPr>
                  <a:t> зависят от энергии частиц через Лоренц-факторы </a:t>
                </a:r>
                <a:r>
                  <a:rPr lang="ru-RU" b="1" i="1" dirty="0">
                    <a:solidFill>
                      <a:srgbClr val="000066"/>
                    </a:solidFill>
                  </a:rPr>
                  <a:t>β</a:t>
                </a:r>
                <a:r>
                  <a:rPr lang="ru-RU" b="1" dirty="0">
                    <a:solidFill>
                      <a:srgbClr val="000066"/>
                    </a:solidFill>
                  </a:rPr>
                  <a:t> и </a:t>
                </a:r>
                <a:r>
                  <a:rPr lang="ru-RU" b="1" i="1" dirty="0">
                    <a:solidFill>
                      <a:srgbClr val="000066"/>
                    </a:solidFill>
                  </a:rPr>
                  <a:t>γ</a:t>
                </a:r>
                <a:r>
                  <a:rPr lang="ru-RU" b="1" dirty="0">
                    <a:solidFill>
                      <a:srgbClr val="000066"/>
                    </a:solidFill>
                  </a:rPr>
                  <a:t>.</a:t>
                </a:r>
              </a:p>
              <a:p>
                <a:r>
                  <a:rPr lang="ru-RU" sz="2400" b="1" dirty="0">
                    <a:solidFill>
                      <a:srgbClr val="000066"/>
                    </a:solidFill>
                  </a:rPr>
                  <a:t>Сумма сдвигов </a:t>
                </a:r>
                <a:r>
                  <a:rPr lang="ru-RU" sz="2400" b="1" i="1" dirty="0">
                    <a:solidFill>
                      <a:srgbClr val="000066"/>
                    </a:solidFill>
                  </a:rPr>
                  <a:t>Δ</a:t>
                </a:r>
                <a:r>
                  <a:rPr lang="en-US" sz="2400" b="1" i="1" dirty="0">
                    <a:solidFill>
                      <a:srgbClr val="000066"/>
                    </a:solidFill>
                  </a:rPr>
                  <a:t>q</a:t>
                </a:r>
                <a:r>
                  <a:rPr lang="ru-RU" sz="2400" b="1" dirty="0">
                    <a:solidFill>
                      <a:srgbClr val="000066"/>
                    </a:solidFill>
                  </a:rPr>
                  <a:t> + </a:t>
                </a:r>
                <a:r>
                  <a:rPr lang="ru-RU" sz="2400" b="1" i="1" dirty="0">
                    <a:solidFill>
                      <a:srgbClr val="000066"/>
                    </a:solidFill>
                  </a:rPr>
                  <a:t>ξ</a:t>
                </a:r>
                <a:r>
                  <a:rPr lang="ru-RU" sz="2400" b="1" dirty="0">
                    <a:solidFill>
                      <a:srgbClr val="000066"/>
                    </a:solidFill>
                  </a:rPr>
                  <a:t> = </a:t>
                </a:r>
                <a:r>
                  <a:rPr lang="ru-RU" sz="2400" b="1" i="1" dirty="0">
                    <a:solidFill>
                      <a:srgbClr val="000066"/>
                    </a:solidFill>
                  </a:rPr>
                  <a:t>Δ</a:t>
                </a:r>
                <a:r>
                  <a:rPr lang="en-US" sz="2400" b="1" i="1" dirty="0">
                    <a:solidFill>
                      <a:srgbClr val="000066"/>
                    </a:solidFill>
                  </a:rPr>
                  <a:t>Q</a:t>
                </a:r>
                <a:r>
                  <a:rPr lang="en-US" sz="2400" b="1" dirty="0">
                    <a:solidFill>
                      <a:srgbClr val="000066"/>
                    </a:solidFill>
                  </a:rPr>
                  <a:t> </a:t>
                </a:r>
                <a:r>
                  <a:rPr lang="ru-RU" b="1" dirty="0">
                    <a:solidFill>
                      <a:srgbClr val="000066"/>
                    </a:solidFill>
                  </a:rPr>
                  <a:t>обычно служит для оценки устойчивости пучка частиц в коллайдере. Из практики известно, что интенсивный пучок устойчив (при прочих выполненных условиях), если </a:t>
                </a:r>
              </a:p>
              <a:p>
                <a:pPr algn="r"/>
                <a:r>
                  <a:rPr lang="ru-RU" sz="2400" b="1" i="1" dirty="0">
                    <a:solidFill>
                      <a:srgbClr val="000066"/>
                    </a:solidFill>
                  </a:rPr>
                  <a:t>Δ</a:t>
                </a:r>
                <a:r>
                  <a:rPr lang="en-US" sz="2400" b="1" i="1" dirty="0">
                    <a:solidFill>
                      <a:srgbClr val="000066"/>
                    </a:solidFill>
                  </a:rPr>
                  <a:t>Q</a:t>
                </a:r>
                <a:r>
                  <a:rPr lang="en-US" sz="2400" b="1" dirty="0">
                    <a:solidFill>
                      <a:srgbClr val="000066"/>
                    </a:solidFill>
                  </a:rPr>
                  <a:t> </a:t>
                </a:r>
                <a:r>
                  <a:rPr lang="ru-RU" sz="2400" b="1" dirty="0">
                    <a:solidFill>
                      <a:srgbClr val="000066"/>
                    </a:solidFill>
                  </a:rPr>
                  <a:t>≤ 0.05 </a:t>
                </a:r>
                <a:r>
                  <a:rPr lang="ru-RU" b="1" dirty="0">
                    <a:solidFill>
                      <a:srgbClr val="000066"/>
                    </a:solidFill>
                  </a:rPr>
                  <a:t>	</a:t>
                </a:r>
                <a:r>
                  <a:rPr lang="ru-RU" sz="2000" b="1" dirty="0">
                    <a:solidFill>
                      <a:srgbClr val="000066"/>
                    </a:solidFill>
                  </a:rPr>
                  <a:t>                                                         (11)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B9AF88-EB19-4BD5-A6D7-A281CDFE8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07" y="3305614"/>
                <a:ext cx="8446417" cy="2769989"/>
              </a:xfrm>
              <a:prstGeom prst="rect">
                <a:avLst/>
              </a:prstGeom>
              <a:blipFill>
                <a:blip r:embed="rId3"/>
                <a:stretch>
                  <a:fillRect l="-1155" t="-1099" r="-722" b="-39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138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1685</Words>
  <Application>Microsoft Office PowerPoint</Application>
  <PresentationFormat>Экран (4:3)</PresentationFormat>
  <Paragraphs>192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Apple Chancery</vt:lpstr>
      <vt:lpstr>Arial</vt:lpstr>
      <vt:lpstr>Bookman Old Style</vt:lpstr>
      <vt:lpstr>Calibri</vt:lpstr>
      <vt:lpstr>Calibri Light</vt:lpstr>
      <vt:lpstr>Cambria Math</vt:lpstr>
      <vt:lpstr>Comic Sans MS</vt:lpstr>
      <vt:lpstr>Franklin Gothic Medium</vt:lpstr>
      <vt:lpstr>Impact</vt:lpstr>
      <vt:lpstr>Symbol</vt:lpstr>
      <vt:lpstr>Times New Roman</vt:lpstr>
      <vt:lpstr>Тема Office</vt:lpstr>
      <vt:lpstr>Mathcad</vt:lpstr>
      <vt:lpstr>Mathcad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Николаевич Мешков</dc:creator>
  <cp:lastModifiedBy>Игорь Николаевич Мешков</cp:lastModifiedBy>
  <cp:revision>46</cp:revision>
  <dcterms:created xsi:type="dcterms:W3CDTF">2018-09-07T18:37:28Z</dcterms:created>
  <dcterms:modified xsi:type="dcterms:W3CDTF">2018-09-08T19:45:55Z</dcterms:modified>
</cp:coreProperties>
</file>