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handoutMasterIdLst>
    <p:handoutMasterId r:id="rId63"/>
  </p:handoutMasterIdLst>
  <p:sldIdLst>
    <p:sldId id="256" r:id="rId2"/>
    <p:sldId id="402" r:id="rId3"/>
    <p:sldId id="390" r:id="rId4"/>
    <p:sldId id="413" r:id="rId5"/>
    <p:sldId id="403" r:id="rId6"/>
    <p:sldId id="400" r:id="rId7"/>
    <p:sldId id="398" r:id="rId8"/>
    <p:sldId id="411" r:id="rId9"/>
    <p:sldId id="416" r:id="rId10"/>
    <p:sldId id="408" r:id="rId11"/>
    <p:sldId id="396" r:id="rId12"/>
    <p:sldId id="395" r:id="rId13"/>
    <p:sldId id="504" r:id="rId14"/>
    <p:sldId id="393" r:id="rId15"/>
    <p:sldId id="392" r:id="rId16"/>
    <p:sldId id="417" r:id="rId17"/>
    <p:sldId id="419" r:id="rId18"/>
    <p:sldId id="421" r:id="rId19"/>
    <p:sldId id="423" r:id="rId20"/>
    <p:sldId id="436" r:id="rId21"/>
    <p:sldId id="447" r:id="rId22"/>
    <p:sldId id="495" r:id="rId23"/>
    <p:sldId id="434" r:id="rId24"/>
    <p:sldId id="435" r:id="rId25"/>
    <p:sldId id="494" r:id="rId26"/>
    <p:sldId id="505" r:id="rId27"/>
    <p:sldId id="510" r:id="rId28"/>
    <p:sldId id="513" r:id="rId29"/>
    <p:sldId id="515" r:id="rId30"/>
    <p:sldId id="514" r:id="rId31"/>
    <p:sldId id="512" r:id="rId32"/>
    <p:sldId id="499" r:id="rId33"/>
    <p:sldId id="503" r:id="rId34"/>
    <p:sldId id="500" r:id="rId35"/>
    <p:sldId id="516" r:id="rId36"/>
    <p:sldId id="517" r:id="rId37"/>
    <p:sldId id="502" r:id="rId38"/>
    <p:sldId id="507" r:id="rId39"/>
    <p:sldId id="506" r:id="rId40"/>
    <p:sldId id="449" r:id="rId41"/>
    <p:sldId id="465" r:id="rId42"/>
    <p:sldId id="470" r:id="rId43"/>
    <p:sldId id="340" r:id="rId44"/>
    <p:sldId id="364" r:id="rId45"/>
    <p:sldId id="368" r:id="rId46"/>
    <p:sldId id="375" r:id="rId47"/>
    <p:sldId id="444" r:id="rId48"/>
    <p:sldId id="445" r:id="rId49"/>
    <p:sldId id="493" r:id="rId50"/>
    <p:sldId id="498" r:id="rId51"/>
    <p:sldId id="457" r:id="rId52"/>
    <p:sldId id="482" r:id="rId53"/>
    <p:sldId id="483" r:id="rId54"/>
    <p:sldId id="490" r:id="rId55"/>
    <p:sldId id="497" r:id="rId56"/>
    <p:sldId id="488" r:id="rId57"/>
    <p:sldId id="489" r:id="rId58"/>
    <p:sldId id="485" r:id="rId59"/>
    <p:sldId id="486" r:id="rId60"/>
    <p:sldId id="487" r:id="rId6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0" y="6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36746-F72C-4D44-AAAE-C0046DFFBD6D}" type="datetimeFigureOut">
              <a:rPr lang="de-DE" smtClean="0"/>
              <a:pPr/>
              <a:t>19.09.2018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7B7C8-FCA6-43D9-B15A-FA1AAB523510}" type="slidenum">
              <a:rPr lang="de-CH" smtClean="0"/>
              <a:pPr/>
              <a:t>‹#›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E2C029-FF64-4CCB-9988-9C10A709FBBC}" type="datetimeFigureOut">
              <a:rPr lang="de-DE" smtClean="0"/>
              <a:pPr/>
              <a:t>19.09.2018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EA7EF-FCD6-4614-A8DF-4DD45E4497A5}" type="slidenum">
              <a:rPr lang="de-CH" smtClean="0"/>
              <a:pPr/>
              <a:t>‹#›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11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12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14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15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16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17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19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20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6392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23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24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4746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27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4433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28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36766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29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16118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30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49831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31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582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32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96075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33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217872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34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2830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35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6386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36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69601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37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54379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451535E-C991-47D3-BBBB-5868A5AE8AF1}" type="slidenum">
              <a:rPr lang="en-US" altLang="en-US" sz="1200" smtClean="0">
                <a:latin typeface="Times New Roman" panose="02020603050405020304" pitchFamily="18" charset="0"/>
              </a:rPr>
              <a:pPr/>
              <a:t>38</a:t>
            </a:fld>
            <a:endParaRPr lang="en-US" altLang="en-US" sz="1200" smtClean="0">
              <a:latin typeface="Times New Roman" panose="02020603050405020304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5963"/>
            <a:ext cx="4808537" cy="36068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7900" y="4560888"/>
            <a:ext cx="5359400" cy="432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noProof="1" smtClean="0"/>
          </a:p>
        </p:txBody>
      </p:sp>
    </p:spTree>
    <p:extLst>
      <p:ext uri="{BB962C8B-B14F-4D97-AF65-F5344CB8AC3E}">
        <p14:creationId xmlns:p14="http://schemas.microsoft.com/office/powerpoint/2010/main" val="7711673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40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42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15ED4B-BE65-4C1D-A75E-9D853BA8C52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47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48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49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547815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50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89454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52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37998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53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07381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54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82878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55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48527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56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00361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57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9486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58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025992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59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048895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60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0925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EA7EF-FCD6-4614-A8DF-4DD45E4497A5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Н.Зимин  Школа для учителей  Ноябрь 2010</a:t>
            </a:r>
            <a:endParaRPr lang="de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Н.Зимин  Ноябрь 2010</a:t>
            </a: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Школа для учителей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306A-C78A-4D91-BE8F-542CDE30FF74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Н.Зимин  Ноябрь 2010</a:t>
            </a: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Школа для учителей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306A-C78A-4D91-BE8F-542CDE30FF74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Н.Зимин  Ноябрь 2010</a:t>
            </a: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Школа для учителей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306A-C78A-4D91-BE8F-542CDE30FF74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Н.Зимин  Ноябрь 2010</a:t>
            </a:r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Школа для учителей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306A-C78A-4D91-BE8F-542CDE30FF74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Н.Зимин  Ноябрь 2010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Школа для учителей</a:t>
            </a:r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306A-C78A-4D91-BE8F-542CDE30FF74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Н.Зимин  Ноябрь 2010</a:t>
            </a:r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Школа для учителей</a:t>
            </a:r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306A-C78A-4D91-BE8F-542CDE30FF74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Н.Зимин  Ноябрь 2010</a:t>
            </a:r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Школа для учителей</a:t>
            </a:r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306A-C78A-4D91-BE8F-542CDE30FF74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Н.Зимин  Ноябрь 2010</a:t>
            </a:r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Школа для учителей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306A-C78A-4D91-BE8F-542CDE30FF74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Н.Зимин  Ноябрь 2010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Школа для учителей</a:t>
            </a:r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306A-C78A-4D91-BE8F-542CDE30FF74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Н.Зимин  Ноябрь 2010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Школа для учителей</a:t>
            </a:r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306A-C78A-4D91-BE8F-542CDE30FF74}" type="slidenum">
              <a:rPr lang="de-CH" smtClean="0"/>
              <a:pPr/>
              <a:t>‹#›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C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00000"/>
                </a:solidFill>
              </a:defRPr>
            </a:lvl1pPr>
          </a:lstStyle>
          <a:p>
            <a:r>
              <a:rPr lang="de-DE" dirty="0" err="1" smtClean="0"/>
              <a:t>Н.Зимин</a:t>
            </a:r>
            <a:r>
              <a:rPr lang="de-DE" dirty="0" smtClean="0"/>
              <a:t>  </a:t>
            </a:r>
            <a:r>
              <a:rPr lang="de-DE" dirty="0" err="1" smtClean="0"/>
              <a:t>Ноябрь</a:t>
            </a:r>
            <a:r>
              <a:rPr lang="de-DE" dirty="0" smtClean="0"/>
              <a:t> 2010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Школа для учителей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53200"/>
            <a:ext cx="533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00000"/>
                </a:solidFill>
              </a:defRPr>
            </a:lvl1pPr>
          </a:lstStyle>
          <a:p>
            <a:fld id="{9D01306A-C78A-4D91-BE8F-542CDE30FF74}" type="slidenum">
              <a:rPr lang="de-CH" smtClean="0"/>
              <a:pPr/>
              <a:t>‹#›</a:t>
            </a:fld>
            <a:endParaRPr lang="de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cid:image001.png@01CD26B4.CD015DC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wmf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7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4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772400" cy="8382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Comic Sans MS" pitchFamily="66" charset="0"/>
              </a:rPr>
              <a:t>Магнитная система детектора</a:t>
            </a:r>
            <a:r>
              <a:rPr lang="en-US" sz="3600" b="1" dirty="0" smtClean="0">
                <a:solidFill>
                  <a:schemeClr val="tx2"/>
                </a:solidFill>
                <a:latin typeface="Comic Sans MS" pitchFamily="66" charset="0"/>
              </a:rPr>
              <a:t> ATLAS</a:t>
            </a:r>
            <a:endParaRPr lang="de-CH" sz="3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24000"/>
            <a:ext cx="6324600" cy="838200"/>
          </a:xfrm>
        </p:spPr>
        <p:txBody>
          <a:bodyPr>
            <a:normAutofit fontScale="85000" lnSpcReduction="20000"/>
          </a:bodyPr>
          <a:lstStyle/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r>
              <a:rPr lang="ru-RU" dirty="0" smtClean="0">
                <a:solidFill>
                  <a:schemeClr val="accent2"/>
                </a:solidFill>
                <a:latin typeface="Comic Sans MS" pitchFamily="66" charset="0"/>
              </a:rPr>
              <a:t>Николай Зимин</a:t>
            </a:r>
            <a:endParaRPr lang="de-CH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 </a:t>
            </a:r>
            <a:r>
              <a:rPr lang="ru-RU" dirty="0" smtClean="0">
                <a:solidFill>
                  <a:srgbClr val="C00000"/>
                </a:solidFill>
              </a:rPr>
              <a:t>Сентябрь 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872510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r>
              <a:rPr lang="en-US" dirty="0" smtClean="0">
                <a:solidFill>
                  <a:srgbClr val="C00000"/>
                </a:solidFill>
              </a:rPr>
              <a:t>0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0"/>
            <a:ext cx="8686800" cy="64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r>
              <a:rPr lang="en-US" dirty="0" smtClean="0">
                <a:solidFill>
                  <a:srgbClr val="C00000"/>
                </a:solidFill>
              </a:rPr>
              <a:t>1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84175" y="609600"/>
            <a:ext cx="8759825" cy="57451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42913" marR="0" lvl="1" indent="-26352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Comic Sans MS" pitchFamily="66" charset="0"/>
            </a:endParaRPr>
          </a:p>
          <a:p>
            <a:pPr marL="442913" marR="0" lvl="1" indent="-26352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Comic Sans MS" pitchFamily="66" charset="0"/>
              </a:rPr>
              <a:t>Barrel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Comic Sans MS" pitchFamily="66" charset="0"/>
              </a:rPr>
              <a:t>Toroid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Comic Sans MS" pitchFamily="66" charset="0"/>
              </a:rPr>
              <a:t> + 2 End-Cap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Comic Sans MS" pitchFamily="66" charset="0"/>
              </a:rPr>
              <a:t>Toroids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Comic Sans MS" pitchFamily="66" charset="0"/>
              </a:rPr>
              <a:t> + Central Solenoid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Comic Sans MS" pitchFamily="66" charset="0"/>
            </a:endParaRPr>
          </a:p>
          <a:p>
            <a:pPr marL="442913" marR="0" lvl="1" indent="-26352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 </a:t>
            </a:r>
            <a:r>
              <a:rPr lang="en-GB" sz="2800" dirty="0" smtClean="0">
                <a:solidFill>
                  <a:srgbClr val="0070C0"/>
                </a:solidFill>
                <a:latin typeface="Comic Sans MS" pitchFamily="66" charset="0"/>
              </a:rPr>
              <a:t>Project started in 1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</a:rPr>
              <a:t>996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                 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  <a:p>
            <a:pPr marL="442913" marR="0" lvl="1" indent="-26352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>
              <a:solidFill>
                <a:schemeClr val="tx1">
                  <a:tint val="75000"/>
                </a:schemeClr>
              </a:solidFill>
              <a:latin typeface="Comic Sans MS" pitchFamily="66" charset="0"/>
            </a:endParaRPr>
          </a:p>
          <a:p>
            <a:pPr marL="442913" marR="0" lvl="1" indent="-26352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  <a:p>
            <a:pPr marL="442913" marR="0" lvl="1" indent="-26352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>
              <a:solidFill>
                <a:schemeClr val="tx1">
                  <a:tint val="75000"/>
                </a:schemeClr>
              </a:solidFill>
              <a:latin typeface="Comic Sans MS" pitchFamily="66" charset="0"/>
            </a:endParaRPr>
          </a:p>
          <a:p>
            <a:pPr marL="442913" marR="0" lvl="1" indent="-26352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  <a:p>
            <a:pPr marL="442913" marR="0" lvl="1" indent="-26352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  <a:p>
            <a:pPr marL="442913" marR="0" lvl="1" indent="-26352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</a:endParaRPr>
          </a:p>
          <a:p>
            <a:pPr marL="442913" marR="0" lvl="1" indent="-26352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marL="442913" marR="0" lvl="1" indent="-26352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</a:endParaRPr>
          </a:p>
          <a:p>
            <a:pPr marL="442913" marR="0" lvl="1" indent="-26352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</a:endParaRPr>
          </a:p>
          <a:p>
            <a:pPr marL="442913" marR="0" lvl="1" indent="-26352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</a:rPr>
              <a:t>The largest superconducting magnet in the world !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58825" y="123825"/>
            <a:ext cx="6551613" cy="565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Superconducting Magnets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1" name="Picture 7" descr="ATLAS-MA-coi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676400"/>
            <a:ext cx="5105400" cy="3917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r>
              <a:rPr lang="en-US" dirty="0" smtClean="0">
                <a:solidFill>
                  <a:srgbClr val="C00000"/>
                </a:solidFill>
              </a:rPr>
              <a:t>2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22" name="Slide Number Placeholder 2"/>
          <p:cNvSpPr txBox="1">
            <a:spLocks/>
          </p:cNvSpPr>
          <p:nvPr/>
        </p:nvSpPr>
        <p:spPr>
          <a:xfrm>
            <a:off x="7239000" y="6597650"/>
            <a:ext cx="1905000" cy="2603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Picture 13" descr="New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38200"/>
            <a:ext cx="7924800" cy="5702300"/>
          </a:xfrm>
          <a:prstGeom prst="rect">
            <a:avLst/>
          </a:prstGeom>
          <a:solidFill>
            <a:srgbClr val="CCFFFF"/>
          </a:solidFill>
        </p:spPr>
      </p:pic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990600" y="346075"/>
            <a:ext cx="710406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ATLAS </a:t>
            </a:r>
            <a:r>
              <a:rPr lang="en-US" sz="4400" dirty="0" err="1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toroids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066800" y="1752600"/>
            <a:ext cx="1169988" cy="6413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BT Cryoring</a:t>
            </a:r>
          </a:p>
        </p:txBody>
      </p:sp>
      <p:sp>
        <p:nvSpPr>
          <p:cNvPr id="26" name="Line 5"/>
          <p:cNvSpPr>
            <a:spLocks noChangeShapeType="1"/>
          </p:cNvSpPr>
          <p:nvPr/>
        </p:nvSpPr>
        <p:spPr bwMode="auto">
          <a:xfrm>
            <a:off x="3429000" y="1676400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5105400" y="5486400"/>
            <a:ext cx="1676400" cy="915988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10kL dewar      valve box   pump cryostat</a:t>
            </a:r>
          </a:p>
        </p:txBody>
      </p:sp>
      <p:sp>
        <p:nvSpPr>
          <p:cNvPr id="28" name="Line 7"/>
          <p:cNvSpPr>
            <a:spLocks noChangeShapeType="1"/>
          </p:cNvSpPr>
          <p:nvPr/>
        </p:nvSpPr>
        <p:spPr bwMode="auto">
          <a:xfrm flipH="1" flipV="1">
            <a:off x="5486400" y="4648200"/>
            <a:ext cx="381000" cy="838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553200" y="990600"/>
            <a:ext cx="1971675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Transfer lines</a:t>
            </a:r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auto">
          <a:xfrm flipH="1">
            <a:off x="6781800" y="1371600"/>
            <a:ext cx="76200" cy="762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838200" y="2590800"/>
            <a:ext cx="1066800" cy="6413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ECT flexibles</a:t>
            </a:r>
          </a:p>
        </p:txBody>
      </p:sp>
      <p:sp>
        <p:nvSpPr>
          <p:cNvPr id="32" name="Line 11"/>
          <p:cNvSpPr>
            <a:spLocks noChangeShapeType="1"/>
          </p:cNvSpPr>
          <p:nvPr/>
        </p:nvSpPr>
        <p:spPr bwMode="auto">
          <a:xfrm>
            <a:off x="1905000" y="2895600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2057400" y="990600"/>
            <a:ext cx="1600200" cy="6413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charset="0"/>
              </a:rPr>
              <a:t>Solenoid control </a:t>
            </a:r>
            <a:r>
              <a:rPr lang="en-US" sz="1800" dirty="0" err="1">
                <a:latin typeface="Arial" charset="0"/>
              </a:rPr>
              <a:t>dewar</a:t>
            </a:r>
            <a:endParaRPr lang="en-US" sz="1800" dirty="0">
              <a:latin typeface="Arial" charset="0"/>
            </a:endParaRPr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>
            <a:off x="2209800" y="2133600"/>
            <a:ext cx="1600200" cy="533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kumimoji="0" lang="en-US" altLang="en-US" sz="1400" i="0" dirty="0" smtClean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Toroids</a:t>
            </a:r>
            <a:r>
              <a:rPr lang="en-US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20.5 kA/16V electrical circuit</a:t>
            </a:r>
          </a:p>
        </p:txBody>
      </p:sp>
      <p:pic>
        <p:nvPicPr>
          <p:cNvPr id="115716" name="Picture 3" descr="TORcircuitPI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2795" r="13985" b="8386"/>
          <a:stretch>
            <a:fillRect/>
          </a:stretch>
        </p:blipFill>
        <p:spPr>
          <a:xfrm>
            <a:off x="211138" y="1057275"/>
            <a:ext cx="5033962" cy="3251200"/>
          </a:xfrm>
          <a:solidFill>
            <a:srgbClr val="CCFFCC"/>
          </a:solidFill>
        </p:spPr>
      </p:pic>
      <p:pic>
        <p:nvPicPr>
          <p:cNvPr id="115717" name="Picture 4" descr="Picture 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3886200"/>
            <a:ext cx="360362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5" descr="LHC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5" y="4572000"/>
            <a:ext cx="28194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1006475"/>
            <a:ext cx="3605213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0" name="Text Box 7"/>
          <p:cNvSpPr txBox="1">
            <a:spLocks noChangeArrowheads="1"/>
          </p:cNvSpPr>
          <p:nvPr/>
        </p:nvSpPr>
        <p:spPr bwMode="auto">
          <a:xfrm>
            <a:off x="180975" y="4546600"/>
            <a:ext cx="2106613" cy="2014538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800">
                <a:solidFill>
                  <a:srgbClr val="3333CC"/>
                </a:solidFill>
              </a:rPr>
              <a:t>Toroids in series   - Dump in parallel  - Power convertor       - 2 switches           - Dump resistor and diodes unit                  - 200m Al bus bars</a:t>
            </a:r>
            <a:r>
              <a:rPr kumimoji="0" lang="en-US" altLang="en-US" sz="1800"/>
              <a:t> </a:t>
            </a:r>
          </a:p>
        </p:txBody>
      </p:sp>
      <p:sp>
        <p:nvSpPr>
          <p:cNvPr id="115721" name="Text Box 8"/>
          <p:cNvSpPr txBox="1">
            <a:spLocks noChangeArrowheads="1"/>
          </p:cNvSpPr>
          <p:nvPr/>
        </p:nvSpPr>
        <p:spPr bwMode="auto">
          <a:xfrm>
            <a:off x="5462588" y="1093788"/>
            <a:ext cx="1143000" cy="3667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800"/>
              <a:t>Bus bars</a:t>
            </a:r>
          </a:p>
        </p:txBody>
      </p:sp>
      <p:sp>
        <p:nvSpPr>
          <p:cNvPr id="115722" name="Line 9"/>
          <p:cNvSpPr>
            <a:spLocks noChangeShapeType="1"/>
          </p:cNvSpPr>
          <p:nvPr/>
        </p:nvSpPr>
        <p:spPr bwMode="auto">
          <a:xfrm>
            <a:off x="5791200" y="1506538"/>
            <a:ext cx="117475" cy="304800"/>
          </a:xfrm>
          <a:prstGeom prst="line">
            <a:avLst/>
          </a:prstGeom>
          <a:noFill/>
          <a:ln w="19050">
            <a:solidFill>
              <a:srgbClr val="0000B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9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r>
              <a:rPr lang="en-US" dirty="0" smtClean="0">
                <a:solidFill>
                  <a:srgbClr val="C00000"/>
                </a:solidFill>
              </a:rPr>
              <a:t>3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55663" y="144463"/>
            <a:ext cx="7831137" cy="452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Barrel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Toroid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Cold Mass Integration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85800" y="1524000"/>
            <a:ext cx="419100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GB" sz="2000" dirty="0">
                <a:solidFill>
                  <a:schemeClr val="folHlink"/>
                </a:solidFill>
                <a:latin typeface="Comic Sans MS" pitchFamily="66" charset="0"/>
              </a:rPr>
              <a:t>Scale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GB" sz="2000" b="0" dirty="0">
                <a:latin typeface="Comic Sans MS" pitchFamily="66" charset="0"/>
              </a:rPr>
              <a:t>8 coils in separate cryostats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GB" sz="2000" b="0" dirty="0">
                <a:latin typeface="Comic Sans MS" pitchFamily="66" charset="0"/>
              </a:rPr>
              <a:t>Force transfer ~ 1100t/coil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GB" sz="2000" b="0" dirty="0">
                <a:latin typeface="Comic Sans MS" pitchFamily="66" charset="0"/>
              </a:rPr>
              <a:t>Cold mass ~ 450t</a:t>
            </a:r>
          </a:p>
        </p:txBody>
      </p:sp>
      <p:pic>
        <p:nvPicPr>
          <p:cNvPr id="11" name="Picture 5" descr="I1 table 2 at work"/>
          <p:cNvPicPr>
            <a:picLocks noChangeAspect="1" noChangeArrowheads="1"/>
          </p:cNvPicPr>
          <p:nvPr/>
        </p:nvPicPr>
        <p:blipFill>
          <a:blip r:embed="rId4" cstate="print"/>
          <a:srcRect t="27454"/>
          <a:stretch>
            <a:fillRect/>
          </a:stretch>
        </p:blipFill>
        <p:spPr bwMode="auto">
          <a:xfrm>
            <a:off x="152400" y="3505200"/>
            <a:ext cx="6124333" cy="2976563"/>
          </a:xfrm>
          <a:prstGeom prst="rect">
            <a:avLst/>
          </a:prstGeom>
          <a:noFill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6784" y="685800"/>
            <a:ext cx="392545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r>
              <a:rPr lang="en-US" dirty="0" smtClean="0">
                <a:solidFill>
                  <a:srgbClr val="C00000"/>
                </a:solidFill>
              </a:rPr>
              <a:t>4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55663" y="144463"/>
            <a:ext cx="7831137" cy="452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Barrel Toroid Cryostat Integration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066800"/>
            <a:ext cx="2438996" cy="1828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7850" y="1385888"/>
            <a:ext cx="3267075" cy="218916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1750" y="4149725"/>
            <a:ext cx="3249613" cy="2436813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762000"/>
            <a:ext cx="2163762" cy="162242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1200" y="3124200"/>
            <a:ext cx="3006725" cy="22542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0" y="5029200"/>
            <a:ext cx="3933825" cy="138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GB" sz="2000" dirty="0">
                <a:solidFill>
                  <a:schemeClr val="folHlink"/>
                </a:solidFill>
                <a:latin typeface="Comic Sans MS" pitchFamily="66" charset="0"/>
              </a:rPr>
              <a:t>Challenge 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GB" sz="2000" b="0" dirty="0">
                <a:latin typeface="Comic Sans MS" pitchFamily="66" charset="0"/>
              </a:rPr>
              <a:t>Scale of components and integration accuracy</a:t>
            </a:r>
          </a:p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GB" sz="2000" b="0" dirty="0">
                <a:latin typeface="Comic Sans MS" pitchFamily="66" charset="0"/>
              </a:rPr>
              <a:t>Tolerances &lt;&lt; 1 mm in </a:t>
            </a:r>
            <a:r>
              <a:rPr lang="en-GB" sz="2000" b="0" dirty="0" smtClean="0">
                <a:latin typeface="Comic Sans MS" pitchFamily="66" charset="0"/>
              </a:rPr>
              <a:t>26m</a:t>
            </a:r>
            <a:endParaRPr lang="en-GB" sz="2000" b="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492" y="6492875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r>
              <a:rPr lang="en-US" dirty="0" smtClean="0">
                <a:solidFill>
                  <a:srgbClr val="C00000"/>
                </a:solidFill>
              </a:rPr>
              <a:t>5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55663" y="144463"/>
            <a:ext cx="7831137" cy="452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Barrel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Toroid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Coil Installation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4125" y="1368425"/>
            <a:ext cx="5349875" cy="5084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0" y="796925"/>
            <a:ext cx="5222875" cy="3886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5338"/>
            <a:ext cx="9144000" cy="595788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55663" y="144463"/>
            <a:ext cx="7831137" cy="452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Completed Barrel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Toroid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ate Placeholder 5"/>
          <p:cNvSpPr txBox="1">
            <a:spLocks/>
          </p:cNvSpPr>
          <p:nvPr/>
        </p:nvSpPr>
        <p:spPr>
          <a:xfrm>
            <a:off x="0" y="6492875"/>
            <a:ext cx="259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Н.Зимин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1200" dirty="0" smtClean="0">
                <a:solidFill>
                  <a:srgbClr val="C00000"/>
                </a:solidFill>
              </a:rPr>
              <a:t>09/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Footer Placeholder 6"/>
          <p:cNvSpPr txBox="1">
            <a:spLocks/>
          </p:cNvSpPr>
          <p:nvPr/>
        </p:nvSpPr>
        <p:spPr>
          <a:xfrm>
            <a:off x="3200400" y="6461125"/>
            <a:ext cx="289560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Семинар ЛФВЭ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8763000" y="6477000"/>
            <a:ext cx="381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 smtClean="0">
                <a:solidFill>
                  <a:srgbClr val="C00000"/>
                </a:solidFill>
              </a:rPr>
              <a:t>16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r>
              <a:rPr lang="en-US" dirty="0" smtClean="0">
                <a:solidFill>
                  <a:srgbClr val="C00000"/>
                </a:solidFill>
              </a:rPr>
              <a:t>7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55663" y="144463"/>
            <a:ext cx="7831137" cy="452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The End-Cap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Toroids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52400" y="4114800"/>
            <a:ext cx="2584450" cy="2341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Comic Sans MS" pitchFamily="66" charset="0"/>
              </a:rPr>
              <a:t>2 x 8 coils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,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4 x 4.5 m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Comic Sans MS" pitchFamily="66" charset="0"/>
              </a:rPr>
              <a:t>20 kA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Comic Sans MS" pitchFamily="66" charset="0"/>
              </a:rPr>
              <a:t>4 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8 keystone boxes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hanging on bore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tube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8425" y="1641475"/>
            <a:ext cx="6505575" cy="43561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pic>
        <p:nvPicPr>
          <p:cNvPr id="12" name="Picture 5" descr="ATL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488" y="812800"/>
            <a:ext cx="27178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2114550" y="1862138"/>
            <a:ext cx="5013325" cy="104616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1012825" y="1960563"/>
            <a:ext cx="2116138" cy="138906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r>
              <a:rPr lang="en-US" dirty="0" smtClean="0">
                <a:solidFill>
                  <a:srgbClr val="C00000"/>
                </a:solidFill>
              </a:rPr>
              <a:t>8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9" name="Picture 8" descr="CIMG2958_a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60325"/>
            <a:ext cx="8534400" cy="640080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7772400" cy="838200"/>
          </a:xfrm>
        </p:spPr>
        <p:txBody>
          <a:bodyPr/>
          <a:lstStyle/>
          <a:p>
            <a:r>
              <a:rPr lang="de-CH" b="1" dirty="0" smtClean="0">
                <a:solidFill>
                  <a:schemeClr val="tx2"/>
                </a:solidFill>
                <a:latin typeface="Comic Sans MS" pitchFamily="66" charset="0"/>
              </a:rPr>
              <a:t>LHC</a:t>
            </a:r>
            <a:endParaRPr lang="de-CH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2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09</a:t>
            </a:r>
            <a:r>
              <a:rPr lang="en-US" dirty="0" smtClean="0"/>
              <a:t>/</a:t>
            </a:r>
            <a:r>
              <a:rPr lang="de-DE" dirty="0" smtClean="0">
                <a:solidFill>
                  <a:srgbClr val="C00000"/>
                </a:solidFill>
              </a:rPr>
              <a:t>201</a:t>
            </a:r>
            <a:r>
              <a:rPr lang="ru-RU" dirty="0" smtClean="0">
                <a:solidFill>
                  <a:srgbClr val="C00000"/>
                </a:solidFill>
              </a:rPr>
              <a:t>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419100" y="1215123"/>
            <a:ext cx="8534400" cy="5181600"/>
            <a:chOff x="180" y="624"/>
            <a:chExt cx="5317" cy="36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0" y="624"/>
              <a:ext cx="5317" cy="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4261" y="1056"/>
              <a:ext cx="1017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>
                  <a:solidFill>
                    <a:srgbClr val="B5E8FF"/>
                  </a:solidFill>
                  <a:latin typeface="Tahoma" pitchFamily="34" charset="0"/>
                </a:rPr>
                <a:t>Lake of Geneva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222" y="720"/>
              <a:ext cx="1806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dirty="0">
                  <a:solidFill>
                    <a:srgbClr val="FFF23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Large </a:t>
              </a:r>
              <a:r>
                <a:rPr lang="de-DE" dirty="0">
                  <a:solidFill>
                    <a:srgbClr val="FFF23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Hadron</a:t>
              </a:r>
              <a:r>
                <a:rPr lang="en-US" dirty="0">
                  <a:solidFill>
                    <a:srgbClr val="FFF23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 Collider</a:t>
              </a:r>
              <a:endParaRPr lang="en-US" dirty="0">
                <a:latin typeface="Tahoma" pitchFamily="34" charset="0"/>
              </a:endParaRP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 rot="4040175">
              <a:off x="5028" y="2534"/>
              <a:ext cx="49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>
                  <a:solidFill>
                    <a:srgbClr val="FFFFFF"/>
                  </a:solidFill>
                  <a:latin typeface="Tahoma" pitchFamily="34" charset="0"/>
                </a:rPr>
                <a:t>Airport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2083" y="1392"/>
              <a:ext cx="450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>
                  <a:solidFill>
                    <a:srgbClr val="B5E8FF"/>
                  </a:solidFill>
                  <a:latin typeface="Tahoma" pitchFamily="34" charset="0"/>
                </a:rPr>
                <a:t>CMS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3146" y="3120"/>
              <a:ext cx="48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>
                  <a:solidFill>
                    <a:srgbClr val="B5E8FF"/>
                  </a:solidFill>
                  <a:latin typeface="Tahoma" pitchFamily="34" charset="0"/>
                </a:rPr>
                <a:t>ATLAS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4342" y="2400"/>
              <a:ext cx="41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>
                  <a:solidFill>
                    <a:srgbClr val="B5E8FF"/>
                  </a:solidFill>
                  <a:latin typeface="Tahoma" pitchFamily="34" charset="0"/>
                </a:rPr>
                <a:t>LHCb</a:t>
              </a:r>
              <a:endParaRPr lang="en-US">
                <a:latin typeface="Tahoma" pitchFamily="34" charset="0"/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519" y="3072"/>
              <a:ext cx="462" cy="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>
                  <a:solidFill>
                    <a:srgbClr val="B5E8FF"/>
                  </a:solidFill>
                  <a:latin typeface="Tahoma" pitchFamily="34" charset="0"/>
                </a:rPr>
                <a:t>ALICE</a:t>
              </a:r>
              <a:endParaRPr lang="en-US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  <a:r>
              <a:rPr lang="en-US" dirty="0" smtClean="0">
                <a:solidFill>
                  <a:srgbClr val="C00000"/>
                </a:solidFill>
              </a:rPr>
              <a:t>9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31775" y="825500"/>
            <a:ext cx="8569325" cy="55292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442913" marR="0" lvl="1" indent="-26352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noProof="0" dirty="0" smtClean="0">
              <a:solidFill>
                <a:schemeClr val="folHlink"/>
              </a:solidFill>
              <a:latin typeface="Comic Sans MS" pitchFamily="66" charset="0"/>
            </a:endParaRPr>
          </a:p>
          <a:p>
            <a:pPr marL="442913" marR="0" lvl="1" indent="-26352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Comic Sans MS" pitchFamily="66" charset="0"/>
              </a:rPr>
              <a:t>Barrel Toroid + 2 End-Cap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Comic Sans MS" pitchFamily="66" charset="0"/>
              </a:rPr>
              <a:t>Toroids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Comic Sans MS" pitchFamily="66" charset="0"/>
              </a:rPr>
              <a:t> + Central Solenoid</a:t>
            </a:r>
          </a:p>
          <a:p>
            <a:pPr marL="442913" marR="0" lvl="1" indent="-26352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folHlink"/>
              </a:solidFill>
              <a:effectLst/>
              <a:uLnTx/>
              <a:uFillTx/>
              <a:latin typeface="Comic Sans MS" pitchFamily="66" charset="0"/>
            </a:endParaRPr>
          </a:p>
          <a:p>
            <a:pPr marL="442913" marR="0" lvl="1" indent="-26352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4 magnets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provide magnetic field for </a:t>
            </a:r>
          </a:p>
          <a:p>
            <a:pPr marL="442913" lvl="1" indent="-263525">
              <a:spcBef>
                <a:spcPct val="20000"/>
              </a:spcBef>
              <a:defRPr/>
            </a:pPr>
            <a:r>
              <a:rPr lang="en-US" sz="22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I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nner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detector (solenoid),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lang="en-US" sz="2200" dirty="0" smtClean="0">
                <a:solidFill>
                  <a:srgbClr val="FF0000"/>
                </a:solidFill>
                <a:latin typeface="Comic Sans MS" pitchFamily="66" charset="0"/>
              </a:rPr>
              <a:t>2.4 m diameter x 5.4 m long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  <a:p>
            <a:pPr marL="442913" marR="0" lvl="1" indent="-26352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dirty="0" err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M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uon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detectors (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toroids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),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21 m diameter x 25 m long</a:t>
            </a:r>
          </a:p>
          <a:p>
            <a:pPr marL="442913" marR="0" lvl="1" indent="-26352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8300 m</a:t>
            </a:r>
            <a:r>
              <a:rPr kumimoji="0" lang="en-US" sz="2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3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volume</a:t>
            </a:r>
          </a:p>
          <a:p>
            <a:pPr marL="442913" marR="0" lvl="1" indent="-26352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  170 t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superconductor</a:t>
            </a:r>
          </a:p>
          <a:p>
            <a:pPr marL="442913" marR="0" lvl="1" indent="-26352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700 t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cold mass</a:t>
            </a:r>
          </a:p>
          <a:p>
            <a:pPr marL="442913" marR="0" lvl="1" indent="-26352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1320 t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total weight</a:t>
            </a:r>
          </a:p>
          <a:p>
            <a:pPr marL="442913" marR="0" lvl="1" indent="-26352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  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90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km conductor</a:t>
            </a:r>
          </a:p>
          <a:p>
            <a:pPr marL="442913" marR="0" lvl="1" indent="-26352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20.4 kA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at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 4.7 </a:t>
            </a:r>
            <a:r>
              <a:rPr lang="en-US" sz="2200" dirty="0" smtClean="0">
                <a:solidFill>
                  <a:srgbClr val="FF0000"/>
                </a:solidFill>
                <a:latin typeface="Comic Sans MS" pitchFamily="66" charset="0"/>
              </a:rPr>
              <a:t>K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</a:endParaRPr>
          </a:p>
          <a:p>
            <a:pPr marL="442913" marR="0" lvl="1" indent="-26352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 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1.6 GJ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stored energy</a:t>
            </a:r>
          </a:p>
          <a:p>
            <a:pPr marL="442913" marR="0" lvl="1" indent="-263525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200" dirty="0" smtClean="0">
                <a:solidFill>
                  <a:srgbClr val="FF0000"/>
                </a:solidFill>
                <a:latin typeface="Comic Sans MS" pitchFamily="66" charset="0"/>
              </a:rPr>
              <a:t>10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 years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construction 98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-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07</a:t>
            </a:r>
          </a:p>
          <a:p>
            <a:pPr marL="442913" lvl="1" indent="-263525">
              <a:spcBef>
                <a:spcPct val="20000"/>
              </a:spcBef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</a:rPr>
              <a:t>The largest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Comic Sans MS" pitchFamily="66" charset="0"/>
              </a:rPr>
              <a:t>trio of </a:t>
            </a:r>
            <a:r>
              <a:rPr lang="en-US" sz="2800" b="1" dirty="0" err="1" smtClean="0">
                <a:solidFill>
                  <a:srgbClr val="C00000"/>
                </a:solidFill>
                <a:latin typeface="Comic Sans MS" pitchFamily="66" charset="0"/>
              </a:rPr>
              <a:t>toroids</a:t>
            </a:r>
            <a:r>
              <a:rPr lang="en-US" sz="2800" b="1" dirty="0" smtClean="0">
                <a:solidFill>
                  <a:srgbClr val="C00000"/>
                </a:solidFill>
                <a:latin typeface="Comic Sans MS" pitchFamily="66" charset="0"/>
              </a:rPr>
              <a:t> ever built!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</a:endParaRPr>
          </a:p>
          <a:p>
            <a:pPr marL="442913" marR="0" lvl="1" indent="-26352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58825" y="123825"/>
            <a:ext cx="6551613" cy="565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    Superconducting Magnet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System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2" name="Picture 4" descr="ATLAS HQ gener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931737"/>
            <a:ext cx="3733800" cy="2696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20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IMG0863_a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533400"/>
            <a:ext cx="5867400" cy="3895954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838200" y="0"/>
            <a:ext cx="6551613" cy="565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ATLAS Supplier Award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724400" y="4648200"/>
            <a:ext cx="44196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В.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Данилов, Н.Данилов, А.Любимцев, М.Куликов, С.Баков, А.Забалуев, Ф.Лупенко, О. Лыков, </a:t>
            </a:r>
            <a:r>
              <a:rPr lang="ru-RU" sz="4400" baseline="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И.Титенков, М.Андрианов, Н.Жуков</a:t>
            </a:r>
            <a:r>
              <a:rPr lang="ru-RU" sz="440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 и еще более 100 сотрудников ОП и ОИЯИ  </a:t>
            </a:r>
            <a:r>
              <a:rPr lang="ru-RU" sz="4400" baseline="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3" name="Picture 12" descr="LHC_Award_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143923"/>
            <a:ext cx="4648200" cy="3445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2</a:t>
            </a:r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55663" y="144463"/>
            <a:ext cx="7831137" cy="452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noProof="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Трудности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33400" y="1447800"/>
            <a:ext cx="8077200" cy="495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Коллаборация: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 ЦЕРН-ОИЯИ(ОП)-Сакле-Оксфорд-Милан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 (Ансальдо, Занон, Фелькуера)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                                                                                                                                     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 smtClean="0">
              <a:solidFill>
                <a:srgbClr val="C00000"/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Напряженный график, первая система в каверне.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  <a:ea typeface="+mj-ea"/>
                <a:cs typeface="+mj-cs"/>
              </a:rPr>
              <a:t>Сварка алюминиевых труб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  <a:ea typeface="+mj-ea"/>
                <a:cs typeface="+mj-cs"/>
              </a:rPr>
              <a:t>Сварка переходников алюм. – нерж.сталь.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+mj-ea"/>
                <a:cs typeface="+mj-cs"/>
              </a:rPr>
              <a:t>Рентгеновский контроль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Транспортировка готовых труб (длина более 30 м)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Переделки из-за «человеческого фактора»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 (термозащита, тоководы)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9285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22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EXT_MAGNET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175880"/>
            <a:ext cx="6248400" cy="6299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23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09.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9" name="Picture 8" descr="cid:image001.png@01CD26B4.CD015DC0"/>
          <p:cNvPicPr/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33400" y="762000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55663" y="144463"/>
            <a:ext cx="7831137" cy="452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Run condition </a:t>
            </a:r>
            <a:r>
              <a:rPr lang="en-US" sz="2400" dirty="0" err="1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screenshort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24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phi-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1499" y="685800"/>
            <a:ext cx="5152501" cy="4724400"/>
          </a:xfrm>
          <a:prstGeom prst="rect">
            <a:avLst/>
          </a:prstGeom>
        </p:spPr>
      </p:pic>
      <p:pic>
        <p:nvPicPr>
          <p:cNvPr id="10" name="Picture 9" descr="y10cmfullz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133600"/>
            <a:ext cx="4724400" cy="438894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55663" y="144463"/>
            <a:ext cx="7831137" cy="452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Field Map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128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90525"/>
            <a:ext cx="73914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M&amp;O and Maintaining skills……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kumimoji="0" lang="en-US" altLang="en-US" sz="1400" i="0" dirty="0" smtClean="0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163638"/>
            <a:ext cx="8991600" cy="58169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kern="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completion of ATLAS installation and </a:t>
            </a:r>
            <a:r>
              <a:rPr lang="en-US" sz="2200" b="1" kern="0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commissioning…</a:t>
            </a:r>
          </a:p>
          <a:p>
            <a:pPr>
              <a:defRPr/>
            </a:pPr>
            <a:r>
              <a:rPr lang="en-US" altLang="en-US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altLang="en-US" sz="24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Being </a:t>
            </a:r>
            <a:r>
              <a:rPr lang="en-US" altLang="en-US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successful is an incentive for more</a:t>
            </a:r>
            <a:r>
              <a:rPr lang="en-US" altLang="en-US" sz="2400" b="1" kern="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24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2200" b="1" kern="0" dirty="0" smtClean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</a:t>
            </a:r>
            <a:r>
              <a:rPr lang="en-US" sz="2200" b="1" kern="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JINR continued for ATLAS Maintenance, Repairs and R&amp;D: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Various </a:t>
            </a:r>
            <a:r>
              <a:rPr lang="en-US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works for Technical Coordination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Yearly Magnet Opening and Closing work during winter stops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Maintenance on vacuum </a:t>
            </a:r>
            <a:r>
              <a:rPr lang="en-US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cryogenic systems, </a:t>
            </a:r>
            <a:r>
              <a:rPr lang="en-US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electrical circuits, controls, etc.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Exceptional repair works, like:</a:t>
            </a:r>
          </a:p>
          <a:p>
            <a:pPr marL="800100" lvl="1" indent="-3429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ECT-A insulator breakdown (2008)</a:t>
            </a:r>
          </a:p>
          <a:p>
            <a:pPr marL="800100" lvl="1" indent="-3429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ECT-C bellows damage (2016)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Various R&amp;D work, sensor developments etc. </a:t>
            </a:r>
          </a:p>
          <a:p>
            <a:pPr>
              <a:defRPr/>
            </a:pPr>
            <a:endParaRPr lang="en-US" sz="22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2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And, to maintain skills of the team, …….work on other magnets thereby serving the community…</a:t>
            </a:r>
          </a:p>
          <a:p>
            <a:pPr>
              <a:defRPr/>
            </a:pPr>
            <a:endParaRPr lang="en-US" sz="22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3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26</a:t>
            </a:r>
            <a:endParaRPr lang="ru-RU" dirty="0" smtClean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371600"/>
            <a:ext cx="6780869" cy="487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5600" y="30868"/>
            <a:ext cx="3352800" cy="11874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  DATA-TAKING</a:t>
            </a:r>
            <a:r>
              <a:rPr lang="en-GB" sz="2800" b="1" dirty="0">
                <a:solidFill>
                  <a:srgbClr val="FF0000"/>
                </a:solidFill>
              </a:rPr>
              <a:t>: </a:t>
            </a:r>
            <a:r>
              <a:rPr lang="en-GB" sz="2800" b="1" dirty="0" smtClean="0">
                <a:solidFill>
                  <a:srgbClr val="FF0000"/>
                </a:solidFill>
              </a:rPr>
              <a:t>2018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          </a:t>
            </a:r>
            <a:r>
              <a:rPr lang="en-US" sz="2000" b="1" dirty="0" smtClean="0">
                <a:solidFill>
                  <a:srgbClr val="FF0000"/>
                </a:solidFill>
              </a:rPr>
              <a:t>LHCC  12-Sep-18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2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27</a:t>
            </a:r>
            <a:endParaRPr lang="ru-RU" dirty="0" smtClean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zpileup_20vtx_sept20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79" y="228600"/>
            <a:ext cx="4876800" cy="4876800"/>
          </a:xfrm>
          <a:prstGeom prst="rect">
            <a:avLst/>
          </a:prstGeom>
        </p:spPr>
      </p:pic>
      <p:sp>
        <p:nvSpPr>
          <p:cNvPr id="12" name="Title 6"/>
          <p:cNvSpPr txBox="1">
            <a:spLocks/>
          </p:cNvSpPr>
          <p:nvPr/>
        </p:nvSpPr>
        <p:spPr>
          <a:xfrm>
            <a:off x="-33921" y="2183223"/>
            <a:ext cx="3886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0"/>
                <a:cs typeface="ＭＳ Ｐゴシック" charset="0"/>
              </a:rPr>
              <a:t>  </a:t>
            </a:r>
            <a:r>
              <a:rPr kumimoji="0" lang="de-DE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Pile-up challenge</a:t>
            </a:r>
            <a:endParaRPr kumimoji="0" lang="de-DE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052624" y="5330550"/>
            <a:ext cx="4424376" cy="369332"/>
          </a:xfrm>
          <a:prstGeom prst="rect">
            <a:avLst/>
          </a:prstGeom>
          <a:solidFill>
            <a:srgbClr val="FAFF6A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18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66" charset="0"/>
                <a:cs typeface="Arial" charset="0"/>
              </a:rPr>
              <a:t>2018 </a:t>
            </a:r>
            <a:r>
              <a:rPr lang="en-US" sz="1800" dirty="0" smtClean="0">
                <a:solidFill>
                  <a:schemeClr val="accent2"/>
                </a:solidFill>
                <a:latin typeface="Comic Sans MS" pitchFamily="66" charset="0"/>
                <a:sym typeface="Wingdings" charset="0"/>
              </a:rPr>
              <a:t>&lt;</a:t>
            </a:r>
            <a:r>
              <a:rPr lang="en-US" sz="1800" dirty="0">
                <a:solidFill>
                  <a:schemeClr val="accent2"/>
                </a:solidFill>
                <a:latin typeface="Comic Sans MS" pitchFamily="66" charset="0"/>
                <a:sym typeface="Wingdings" charset="0"/>
              </a:rPr>
              <a:t>pile-up&gt; </a:t>
            </a:r>
            <a:r>
              <a:rPr lang="en-US" dirty="0" smtClean="0">
                <a:solidFill>
                  <a:schemeClr val="accent2"/>
                </a:solidFill>
                <a:latin typeface="Comic Sans MS" pitchFamily="66" charset="0"/>
                <a:sym typeface="Wingdings" charset="0"/>
              </a:rPr>
              <a:t>~ 50</a:t>
            </a:r>
            <a:r>
              <a:rPr lang="en-US" sz="1800" dirty="0" smtClean="0">
                <a:solidFill>
                  <a:schemeClr val="accent2"/>
                </a:solidFill>
                <a:latin typeface="Comic Sans MS" pitchFamily="66" charset="0"/>
                <a:sym typeface="Wingdings" charset="0"/>
              </a:rPr>
              <a:t> (up to </a:t>
            </a:r>
            <a:r>
              <a:rPr lang="en-US" dirty="0" smtClean="0">
                <a:solidFill>
                  <a:schemeClr val="accent2"/>
                </a:solidFill>
                <a:latin typeface="Comic Sans MS" pitchFamily="66" charset="0"/>
                <a:sym typeface="Wingdings" charset="0"/>
              </a:rPr>
              <a:t>80</a:t>
            </a:r>
            <a:r>
              <a:rPr lang="en-US" sz="1800" dirty="0" smtClean="0">
                <a:solidFill>
                  <a:schemeClr val="accent2"/>
                </a:solidFill>
                <a:latin typeface="Comic Sans MS" pitchFamily="66" charset="0"/>
                <a:sym typeface="Wingdings" charset="0"/>
              </a:rPr>
              <a:t> max)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39544" y="0"/>
            <a:ext cx="4104456" cy="338554"/>
          </a:xfrm>
          <a:prstGeom prst="rect">
            <a:avLst/>
          </a:prstGeom>
          <a:solidFill>
            <a:srgbClr val="FFDF4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Z-&gt;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Symbol"/>
              </a:rPr>
              <a:t>mm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with 20 reconstructed vertices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Footer Placeholder 6"/>
          <p:cNvSpPr txBox="1">
            <a:spLocks/>
          </p:cNvSpPr>
          <p:nvPr/>
        </p:nvSpPr>
        <p:spPr>
          <a:xfrm>
            <a:off x="3200400" y="6461125"/>
            <a:ext cx="289560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Семинар ЛФВЭ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Date Placeholder 5"/>
          <p:cNvSpPr txBox="1">
            <a:spLocks/>
          </p:cNvSpPr>
          <p:nvPr/>
        </p:nvSpPr>
        <p:spPr>
          <a:xfrm>
            <a:off x="0" y="6492875"/>
            <a:ext cx="259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Н.Зимин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1200" dirty="0" smtClean="0">
                <a:solidFill>
                  <a:srgbClr val="C00000"/>
                </a:solidFill>
              </a:rPr>
              <a:t>09/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88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37"/>
            <a:ext cx="91440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3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9" name="Date Placeholder 5"/>
          <p:cNvSpPr txBox="1">
            <a:spLocks/>
          </p:cNvSpPr>
          <p:nvPr/>
        </p:nvSpPr>
        <p:spPr>
          <a:xfrm>
            <a:off x="0" y="6492875"/>
            <a:ext cx="259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Н.Зимин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1200" noProof="0" dirty="0" smtClean="0">
                <a:solidFill>
                  <a:srgbClr val="C00000"/>
                </a:solidFill>
              </a:rPr>
              <a:t>09</a:t>
            </a:r>
            <a:r>
              <a:rPr lang="en-US" sz="1200" noProof="0" dirty="0" smtClean="0">
                <a:solidFill>
                  <a:srgbClr val="C00000"/>
                </a:solidFill>
              </a:rPr>
              <a:t>/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133600" y="304800"/>
            <a:ext cx="5021681" cy="477054"/>
          </a:xfrm>
          <a:prstGeom prst="rect">
            <a:avLst/>
          </a:prstGeom>
          <a:solidFill>
            <a:srgbClr val="33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500" b="1">
                <a:solidFill>
                  <a:schemeClr val="bg1"/>
                </a:solidFill>
              </a:rPr>
              <a:t>The full LHC accelerator complex</a:t>
            </a:r>
            <a:r>
              <a:rPr lang="en-US" sz="2200" b="1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914400" y="990600"/>
            <a:ext cx="7848600" cy="5394079"/>
            <a:chOff x="144" y="384"/>
            <a:chExt cx="5472" cy="3871"/>
          </a:xfrm>
        </p:grpSpPr>
        <p:pic>
          <p:nvPicPr>
            <p:cNvPr id="12" name="Picture 4" descr="Cern-complex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2" y="384"/>
              <a:ext cx="2961" cy="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Line 5"/>
            <p:cNvSpPr>
              <a:spLocks noChangeShapeType="1"/>
            </p:cNvSpPr>
            <p:nvPr/>
          </p:nvSpPr>
          <p:spPr bwMode="auto">
            <a:xfrm flipH="1">
              <a:off x="2836" y="816"/>
              <a:ext cx="52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3120" y="633"/>
              <a:ext cx="1325" cy="37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/>
                <a:t>LHC ring is divided </a:t>
              </a:r>
            </a:p>
            <a:p>
              <a:pPr eaLnBrk="0" hangingPunct="0"/>
              <a:r>
                <a:rPr lang="en-US" sz="1600" b="1"/>
                <a:t>into 8 sectors</a:t>
              </a:r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3744" y="3791"/>
              <a:ext cx="1872" cy="464"/>
            </a:xfrm>
            <a:prstGeom prst="rect">
              <a:avLst/>
            </a:prstGeom>
            <a:solidFill>
              <a:srgbClr val="336633">
                <a:alpha val="98038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 dirty="0">
                  <a:solidFill>
                    <a:schemeClr val="bg1"/>
                  </a:solidFill>
                </a:rPr>
                <a:t>&gt; </a:t>
              </a:r>
              <a:r>
                <a:rPr lang="en-US" b="1" dirty="0" smtClean="0">
                  <a:solidFill>
                    <a:schemeClr val="bg1"/>
                  </a:solidFill>
                </a:rPr>
                <a:t>60 </a:t>
              </a:r>
              <a:r>
                <a:rPr lang="en-US" b="1" dirty="0">
                  <a:solidFill>
                    <a:schemeClr val="bg1"/>
                  </a:solidFill>
                </a:rPr>
                <a:t>years of CERN history still alive and operational</a:t>
              </a:r>
            </a:p>
          </p:txBody>
        </p:sp>
        <p:pic>
          <p:nvPicPr>
            <p:cNvPr id="16" name="Picture 8" descr="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52" y="1122"/>
              <a:ext cx="1915" cy="1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oup 9"/>
            <p:cNvGrpSpPr>
              <a:grpSpLocks/>
            </p:cNvGrpSpPr>
            <p:nvPr/>
          </p:nvGrpSpPr>
          <p:grpSpPr bwMode="auto">
            <a:xfrm>
              <a:off x="144" y="764"/>
              <a:ext cx="721" cy="1978"/>
              <a:chOff x="192" y="1052"/>
              <a:chExt cx="721" cy="1978"/>
            </a:xfrm>
          </p:grpSpPr>
          <p:sp>
            <p:nvSpPr>
              <p:cNvPr id="18" name="Text Box 10"/>
              <p:cNvSpPr txBox="1">
                <a:spLocks noChangeArrowheads="1"/>
              </p:cNvSpPr>
              <p:nvPr/>
            </p:nvSpPr>
            <p:spPr bwMode="auto">
              <a:xfrm>
                <a:off x="192" y="1052"/>
                <a:ext cx="534" cy="250"/>
              </a:xfrm>
              <a:prstGeom prst="rect">
                <a:avLst/>
              </a:prstGeom>
              <a:solidFill>
                <a:srgbClr val="FFFF99"/>
              </a:solidFill>
              <a:ln w="476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 err="1">
                    <a:solidFill>
                      <a:srgbClr val="000099"/>
                    </a:solidFill>
                  </a:rPr>
                  <a:t>Linac</a:t>
                </a:r>
                <a:endParaRPr lang="en-US" b="1" dirty="0">
                  <a:solidFill>
                    <a:srgbClr val="000099"/>
                  </a:solidFill>
                </a:endParaRPr>
              </a:p>
            </p:txBody>
          </p:sp>
          <p:sp>
            <p:nvSpPr>
              <p:cNvPr id="19" name="Text Box 11"/>
              <p:cNvSpPr txBox="1">
                <a:spLocks noChangeArrowheads="1"/>
              </p:cNvSpPr>
              <p:nvPr/>
            </p:nvSpPr>
            <p:spPr bwMode="auto">
              <a:xfrm>
                <a:off x="192" y="1484"/>
                <a:ext cx="721" cy="250"/>
              </a:xfrm>
              <a:prstGeom prst="rect">
                <a:avLst/>
              </a:prstGeom>
              <a:solidFill>
                <a:srgbClr val="FFFF99"/>
              </a:solidFill>
              <a:ln w="476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99"/>
                    </a:solidFill>
                  </a:rPr>
                  <a:t>Booster</a:t>
                </a:r>
              </a:p>
            </p:txBody>
          </p:sp>
          <p:sp>
            <p:nvSpPr>
              <p:cNvPr id="20" name="Text Box 12"/>
              <p:cNvSpPr txBox="1">
                <a:spLocks noChangeArrowheads="1"/>
              </p:cNvSpPr>
              <p:nvPr/>
            </p:nvSpPr>
            <p:spPr bwMode="auto">
              <a:xfrm>
                <a:off x="192" y="1916"/>
                <a:ext cx="330" cy="250"/>
              </a:xfrm>
              <a:prstGeom prst="rect">
                <a:avLst/>
              </a:prstGeom>
              <a:solidFill>
                <a:srgbClr val="FFFF99"/>
              </a:solidFill>
              <a:ln w="476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99"/>
                    </a:solidFill>
                  </a:rPr>
                  <a:t>PS</a:t>
                </a:r>
              </a:p>
            </p:txBody>
          </p:sp>
          <p:sp>
            <p:nvSpPr>
              <p:cNvPr id="21" name="Text Box 13"/>
              <p:cNvSpPr txBox="1">
                <a:spLocks noChangeArrowheads="1"/>
              </p:cNvSpPr>
              <p:nvPr/>
            </p:nvSpPr>
            <p:spPr bwMode="auto">
              <a:xfrm>
                <a:off x="192" y="2300"/>
                <a:ext cx="437" cy="250"/>
              </a:xfrm>
              <a:prstGeom prst="rect">
                <a:avLst/>
              </a:prstGeom>
              <a:solidFill>
                <a:srgbClr val="FFFF99"/>
              </a:solidFill>
              <a:ln w="476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99"/>
                    </a:solidFill>
                  </a:rPr>
                  <a:t>SPS</a:t>
                </a:r>
              </a:p>
            </p:txBody>
          </p:sp>
          <p:sp>
            <p:nvSpPr>
              <p:cNvPr id="22" name="Text Box 14"/>
              <p:cNvSpPr txBox="1">
                <a:spLocks noChangeArrowheads="1"/>
              </p:cNvSpPr>
              <p:nvPr/>
            </p:nvSpPr>
            <p:spPr bwMode="auto">
              <a:xfrm>
                <a:off x="192" y="2780"/>
                <a:ext cx="446" cy="250"/>
              </a:xfrm>
              <a:prstGeom prst="rect">
                <a:avLst/>
              </a:prstGeom>
              <a:solidFill>
                <a:srgbClr val="FFFF99"/>
              </a:solidFill>
              <a:ln w="476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rgbClr val="000099"/>
                    </a:solidFill>
                  </a:rPr>
                  <a:t>LHC</a:t>
                </a:r>
              </a:p>
            </p:txBody>
          </p:sp>
          <p:sp>
            <p:nvSpPr>
              <p:cNvPr id="23" name="Line 15"/>
              <p:cNvSpPr>
                <a:spLocks noChangeShapeType="1"/>
              </p:cNvSpPr>
              <p:nvPr/>
            </p:nvSpPr>
            <p:spPr bwMode="auto">
              <a:xfrm>
                <a:off x="369" y="1296"/>
                <a:ext cx="0" cy="192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" name="Line 16"/>
              <p:cNvSpPr>
                <a:spLocks noChangeShapeType="1"/>
              </p:cNvSpPr>
              <p:nvPr/>
            </p:nvSpPr>
            <p:spPr bwMode="auto">
              <a:xfrm>
                <a:off x="369" y="1728"/>
                <a:ext cx="0" cy="192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Line 17"/>
              <p:cNvSpPr>
                <a:spLocks noChangeShapeType="1"/>
              </p:cNvSpPr>
              <p:nvPr/>
            </p:nvSpPr>
            <p:spPr bwMode="auto">
              <a:xfrm>
                <a:off x="369" y="2160"/>
                <a:ext cx="0" cy="192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Line 18"/>
              <p:cNvSpPr>
                <a:spLocks noChangeShapeType="1"/>
              </p:cNvSpPr>
              <p:nvPr/>
            </p:nvSpPr>
            <p:spPr bwMode="auto">
              <a:xfrm>
                <a:off x="369" y="2592"/>
                <a:ext cx="0" cy="192"/>
              </a:xfrm>
              <a:prstGeom prst="line">
                <a:avLst/>
              </a:prstGeom>
              <a:noFill/>
              <a:ln w="476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29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914400"/>
            <a:ext cx="7805480" cy="559392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304800"/>
            <a:ext cx="8856984" cy="54451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ATLAS Hardware status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997532" y="5105400"/>
            <a:ext cx="1146468" cy="523220"/>
          </a:xfrm>
          <a:prstGeom prst="rect">
            <a:avLst/>
          </a:prstGeom>
          <a:solidFill>
            <a:srgbClr val="FAFF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</a:rPr>
              <a:t>&gt;</a:t>
            </a:r>
            <a:r>
              <a:rPr lang="en-US" sz="2800" b="1" dirty="0" smtClean="0">
                <a:solidFill>
                  <a:srgbClr val="FF0000"/>
                </a:solidFill>
              </a:rPr>
              <a:t>96%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6629400" y="1295400"/>
            <a:ext cx="15240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29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25" y="-19050"/>
            <a:ext cx="923925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31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179512" y="1"/>
            <a:ext cx="8424935" cy="62068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ATLAS upgrades plan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" name="Picture 9" descr="Screen Shot 2011-09-04 at 19.11.3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1088" y="2895600"/>
            <a:ext cx="5522912" cy="34920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2400" y="1295400"/>
            <a:ext cx="87849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Phase 0 (2013-2014): </a:t>
            </a:r>
          </a:p>
          <a:p>
            <a:r>
              <a:rPr lang="en-US" sz="1600" dirty="0" smtClean="0">
                <a:latin typeface="Comic Sans MS" pitchFamily="66" charset="0"/>
              </a:rPr>
              <a:t>- New  beam pipe(Al)+ pixel layer at inner radius (IBL)-&gt;reduce BG and improve b tagging)</a:t>
            </a:r>
          </a:p>
          <a:p>
            <a:r>
              <a:rPr lang="en-US" sz="1600" dirty="0" smtClean="0">
                <a:latin typeface="Comic Sans MS" pitchFamily="66" charset="0"/>
              </a:rPr>
              <a:t>- New LV power </a:t>
            </a:r>
            <a:r>
              <a:rPr lang="en-US" sz="1600" dirty="0" err="1" smtClean="0">
                <a:latin typeface="Comic Sans MS" pitchFamily="66" charset="0"/>
              </a:rPr>
              <a:t>suplies</a:t>
            </a:r>
            <a:r>
              <a:rPr lang="en-US" sz="1600" dirty="0" smtClean="0">
                <a:latin typeface="Comic Sans MS" pitchFamily="66" charset="0"/>
              </a:rPr>
              <a:t> </a:t>
            </a:r>
            <a:r>
              <a:rPr lang="en-US" sz="1600" dirty="0">
                <a:latin typeface="Comic Sans MS" pitchFamily="66" charset="0"/>
              </a:rPr>
              <a:t>(</a:t>
            </a:r>
            <a:r>
              <a:rPr lang="en-US" sz="1600" dirty="0" err="1" smtClean="0">
                <a:latin typeface="Comic Sans MS" pitchFamily="66" charset="0"/>
              </a:rPr>
              <a:t>Tilecal+Lar</a:t>
            </a:r>
            <a:r>
              <a:rPr lang="en-US" sz="1600" dirty="0" smtClean="0">
                <a:latin typeface="Comic Sans MS" pitchFamily="66" charset="0"/>
              </a:rPr>
              <a:t>) ; complete EE </a:t>
            </a:r>
            <a:r>
              <a:rPr lang="en-US" sz="1600" dirty="0" smtClean="0">
                <a:latin typeface="Comic Sans MS" pitchFamily="66" charset="0"/>
                <a:cs typeface="Symbol" charset="2"/>
              </a:rPr>
              <a:t>m</a:t>
            </a:r>
            <a:r>
              <a:rPr lang="en-US" sz="1600" dirty="0" smtClean="0">
                <a:latin typeface="Comic Sans MS" pitchFamily="66" charset="0"/>
              </a:rPr>
              <a:t> chambers  </a:t>
            </a:r>
          </a:p>
          <a:p>
            <a:endParaRPr lang="en-US" sz="1600" dirty="0"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Phase 1 (2018): (</a:t>
            </a:r>
            <a:r>
              <a:rPr lang="en-US" sz="1600" dirty="0">
                <a:solidFill>
                  <a:srgbClr val="0000FF"/>
                </a:solidFill>
                <a:latin typeface="Comic Sans MS" pitchFamily="66" charset="0"/>
                <a:sym typeface="Wingdings"/>
              </a:rPr>
              <a:t>LOI by the end of 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sym typeface="Wingdings"/>
              </a:rPr>
              <a:t>2011)</a:t>
            </a:r>
            <a:endParaRPr lang="en-US" sz="1600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en-US" sz="1600" dirty="0" smtClean="0">
                <a:latin typeface="Comic Sans MS" pitchFamily="66" charset="0"/>
              </a:rPr>
              <a:t>- Fast </a:t>
            </a:r>
            <a:r>
              <a:rPr lang="en-US" sz="1600" dirty="0">
                <a:latin typeface="Comic Sans MS" pitchFamily="66" charset="0"/>
              </a:rPr>
              <a:t> track  </a:t>
            </a:r>
            <a:r>
              <a:rPr lang="en-US" sz="1600" dirty="0" smtClean="0">
                <a:latin typeface="Comic Sans MS" pitchFamily="66" charset="0"/>
              </a:rPr>
              <a:t>trigger  </a:t>
            </a:r>
          </a:p>
          <a:p>
            <a:r>
              <a:rPr lang="en-US" sz="1600" dirty="0" smtClean="0">
                <a:latin typeface="Comic Sans MS" pitchFamily="66" charset="0"/>
              </a:rPr>
              <a:t>- </a:t>
            </a:r>
            <a:r>
              <a:rPr lang="en-US" sz="1600" dirty="0" err="1" smtClean="0">
                <a:latin typeface="Comic Sans MS" pitchFamily="66" charset="0"/>
              </a:rPr>
              <a:t>Muon</a:t>
            </a:r>
            <a:r>
              <a:rPr lang="en-US" sz="1600" dirty="0" smtClean="0">
                <a:latin typeface="Comic Sans MS" pitchFamily="66" charset="0"/>
              </a:rPr>
              <a:t> system</a:t>
            </a:r>
          </a:p>
          <a:p>
            <a:pPr marL="285750" indent="-285750"/>
            <a:r>
              <a:rPr lang="en-US" sz="1600" dirty="0" smtClean="0">
                <a:latin typeface="Comic Sans MS" pitchFamily="66" charset="0"/>
              </a:rPr>
              <a:t>- Improve L1</a:t>
            </a:r>
            <a:r>
              <a:rPr lang="en-US" sz="1600" dirty="0">
                <a:latin typeface="Comic Sans MS" pitchFamily="66" charset="0"/>
              </a:rPr>
              <a:t>&amp;2 </a:t>
            </a:r>
            <a:r>
              <a:rPr lang="en-US" sz="1600" dirty="0" smtClean="0">
                <a:latin typeface="Comic Sans MS" pitchFamily="66" charset="0"/>
              </a:rPr>
              <a:t>trigger</a:t>
            </a:r>
          </a:p>
          <a:p>
            <a:r>
              <a:rPr lang="en-US" sz="1600" dirty="0" smtClean="0">
                <a:latin typeface="Comic Sans MS" pitchFamily="66" charset="0"/>
              </a:rPr>
              <a:t> </a:t>
            </a:r>
          </a:p>
          <a:p>
            <a:pPr marL="285750" indent="-285750">
              <a:buFontTx/>
              <a:buChar char="-"/>
            </a:pPr>
            <a:endParaRPr lang="en-US" sz="1600" dirty="0">
              <a:solidFill>
                <a:srgbClr val="0000FF"/>
              </a:solidFill>
              <a:latin typeface="Comic Sans MS" pitchFamily="66" charset="0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Phase 2 (~2022): (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  <a:sym typeface="Wingdings"/>
              </a:rPr>
              <a:t>LOI end of 2012)</a:t>
            </a:r>
            <a:endParaRPr lang="en-US" sz="1600" dirty="0" smtClean="0">
              <a:solidFill>
                <a:srgbClr val="0000FF"/>
              </a:solidFill>
              <a:latin typeface="Comic Sans MS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omic Sans MS" pitchFamily="66" charset="0"/>
              </a:rPr>
              <a:t>New inner </a:t>
            </a:r>
            <a:r>
              <a:rPr lang="en-US" sz="1600" dirty="0">
                <a:latin typeface="Comic Sans MS" pitchFamily="66" charset="0"/>
              </a:rPr>
              <a:t>D</a:t>
            </a:r>
            <a:r>
              <a:rPr lang="en-US" sz="1600" dirty="0" smtClean="0">
                <a:latin typeface="Comic Sans MS" pitchFamily="66" charset="0"/>
              </a:rPr>
              <a:t>etector  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latin typeface="Comic Sans MS" pitchFamily="66" charset="0"/>
              </a:rPr>
              <a:t>New calorimeter FE electronics</a:t>
            </a:r>
          </a:p>
          <a:p>
            <a:pPr marL="285750" lvl="2" indent="-285750">
              <a:buFontTx/>
              <a:buChar char="-"/>
            </a:pPr>
            <a:r>
              <a:rPr lang="en-US" sz="1600" dirty="0" smtClean="0">
                <a:latin typeface="Comic Sans MS" pitchFamily="66" charset="0"/>
              </a:rPr>
              <a:t>New forward calorimeter</a:t>
            </a:r>
          </a:p>
          <a:p>
            <a:pPr marL="0" lvl="2"/>
            <a:r>
              <a:rPr lang="en-US" sz="1600" dirty="0" smtClean="0">
                <a:latin typeface="Comic Sans M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60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32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9" name="Picture 8" descr="Phase-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3428" y="228600"/>
            <a:ext cx="8229600" cy="6135678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457200" y="3886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1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27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85811"/>
            <a:ext cx="7924800" cy="591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-152400" y="40386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1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85" y="762000"/>
            <a:ext cx="692221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8" y="33337"/>
            <a:ext cx="917257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6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33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5" name="Picture 4" descr="Phase-I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0"/>
            <a:ext cx="868720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7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ATLAS 2006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altLang="en-US" smtClean="0"/>
          </a:p>
          <a:p>
            <a:r>
              <a:rPr lang="en-US" altLang="en-US" smtClean="0"/>
              <a:t>		</a:t>
            </a:r>
            <a:r>
              <a:rPr lang="en-US" altLang="en-US" sz="2000" smtClean="0"/>
              <a:t>Hcp2006, 22 May 2006</a:t>
            </a:r>
          </a:p>
          <a:p>
            <a:endParaRPr lang="en-US" altLang="en-US" sz="2000" smtClean="0"/>
          </a:p>
          <a:p>
            <a:endParaRPr lang="en-US" altLang="en-US" smtClean="0"/>
          </a:p>
          <a:p>
            <a:r>
              <a:rPr lang="en-US" altLang="en-US" smtClean="0"/>
              <a:t>			              </a:t>
            </a:r>
            <a:r>
              <a:rPr lang="en-US" altLang="en-US" b="0" i="0" smtClean="0"/>
              <a:t>Marzio Nessi</a:t>
            </a:r>
          </a:p>
          <a:p>
            <a:endParaRPr lang="en-US" altLang="en-US" b="0" i="0" smtClean="0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411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sz="1600">
                <a:latin typeface="Tahoma" panose="020B0604030504040204" pitchFamily="34" charset="0"/>
              </a:rPr>
              <a:t>CERN-RRB-2004-152</a:t>
            </a:r>
          </a:p>
        </p:txBody>
      </p:sp>
      <p:pic>
        <p:nvPicPr>
          <p:cNvPr id="55301" name="Picture 5" descr="LHC-AT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463" y="0"/>
            <a:ext cx="9415463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1219200" y="3149600"/>
            <a:ext cx="44116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Herman ten Kate - CERN</a:t>
            </a:r>
            <a:endParaRPr lang="en-US" altLang="en-US" sz="2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-381000" y="1266825"/>
            <a:ext cx="941546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defRPr/>
            </a:pPr>
            <a:r>
              <a:rPr kumimoji="1" lang="en-US" altLang="en-US" sz="6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ATLAS Magnet Project</a:t>
            </a:r>
            <a:endParaRPr kumimoji="1" lang="en-US" altLang="en-US" sz="54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kumimoji="1" lang="en-US" altLang="en-US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Construction, Maintenance, Operations &amp; Repair</a:t>
            </a:r>
            <a:r>
              <a:rPr kumimoji="1" lang="en-US" altLang="en-US" b="1" dirty="0" smtClean="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defRPr/>
            </a:pPr>
            <a:endParaRPr kumimoji="1" lang="en-US" altLang="en-US" sz="500" b="1" dirty="0" smtClean="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kumimoji="1" lang="en-US" altLang="en-US" sz="500" b="1" dirty="0" smtClean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1" lang="en-US" altLang="en-US" b="1" dirty="0" smtClean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a very successful ATLAS-JINR collaboration -</a:t>
            </a:r>
            <a:endParaRPr kumimoji="1" lang="en-US" altLang="en-US" i="1" dirty="0" smtClean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0" y="4075113"/>
            <a:ext cx="541020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"/>
              </a:lnSpc>
              <a:spcBef>
                <a:spcPct val="50000"/>
              </a:spcBef>
              <a:spcAft>
                <a:spcPct val="50000"/>
              </a:spcAft>
              <a:buClr>
                <a:srgbClr val="FA1625"/>
              </a:buClr>
              <a:buSzPct val="130000"/>
              <a:buFont typeface="Wingdings" panose="05000000000000000000" pitchFamily="2" charset="2"/>
              <a:buNone/>
            </a:pPr>
            <a:endParaRPr kumimoji="0" lang="en-US" altLang="en-US" sz="2400">
              <a:latin typeface="Tahoma" panose="020B0604030504040204" pitchFamily="34" charset="0"/>
            </a:endParaRPr>
          </a:p>
          <a:p>
            <a:pPr>
              <a:lnSpc>
                <a:spcPct val="20000"/>
              </a:lnSpc>
              <a:spcBef>
                <a:spcPct val="50000"/>
              </a:spcBef>
              <a:spcAft>
                <a:spcPct val="50000"/>
              </a:spcAft>
              <a:buClr>
                <a:srgbClr val="FA1625"/>
              </a:buClr>
              <a:buSzPct val="130000"/>
              <a:buFont typeface="Wingdings" panose="05000000000000000000" pitchFamily="2" charset="2"/>
              <a:buNone/>
            </a:pPr>
            <a:r>
              <a:rPr kumimoji="0" lang="en-US" altLang="en-US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Content:  Magnets in the System</a:t>
            </a:r>
          </a:p>
          <a:p>
            <a:pPr>
              <a:lnSpc>
                <a:spcPct val="20000"/>
              </a:lnSpc>
              <a:spcBef>
                <a:spcPct val="50000"/>
              </a:spcBef>
              <a:spcAft>
                <a:spcPct val="50000"/>
              </a:spcAft>
              <a:buClr>
                <a:srgbClr val="FA1625"/>
              </a:buClr>
              <a:buSzPct val="130000"/>
              <a:buFont typeface="Wingdings" panose="05000000000000000000" pitchFamily="2" charset="2"/>
              <a:buNone/>
            </a:pPr>
            <a:r>
              <a:rPr kumimoji="0" lang="en-US" altLang="en-US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Starting up and organization</a:t>
            </a:r>
          </a:p>
          <a:p>
            <a:pPr>
              <a:lnSpc>
                <a:spcPct val="20000"/>
              </a:lnSpc>
              <a:spcBef>
                <a:spcPct val="50000"/>
              </a:spcBef>
              <a:spcAft>
                <a:spcPct val="50000"/>
              </a:spcAft>
              <a:buClr>
                <a:srgbClr val="FA1625"/>
              </a:buClr>
              <a:buSzPct val="130000"/>
              <a:buFont typeface="Wingdings" panose="05000000000000000000" pitchFamily="2" charset="2"/>
              <a:buNone/>
            </a:pPr>
            <a:r>
              <a:rPr kumimoji="0" lang="en-US" altLang="en-US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Construction, integration, installation</a:t>
            </a:r>
          </a:p>
          <a:p>
            <a:pPr>
              <a:lnSpc>
                <a:spcPct val="20000"/>
              </a:lnSpc>
              <a:spcBef>
                <a:spcPct val="50000"/>
              </a:spcBef>
              <a:spcAft>
                <a:spcPct val="50000"/>
              </a:spcAft>
              <a:buClr>
                <a:srgbClr val="FA1625"/>
              </a:buClr>
              <a:buSzPct val="130000"/>
              <a:buFont typeface="Wingdings" panose="05000000000000000000" pitchFamily="2" charset="2"/>
              <a:buNone/>
            </a:pPr>
            <a:r>
              <a:rPr kumimoji="0" lang="en-US" altLang="en-US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Schedule, Cost, Lesson</a:t>
            </a:r>
          </a:p>
          <a:p>
            <a:pPr>
              <a:lnSpc>
                <a:spcPct val="20000"/>
              </a:lnSpc>
              <a:spcBef>
                <a:spcPct val="50000"/>
              </a:spcBef>
              <a:spcAft>
                <a:spcPct val="50000"/>
              </a:spcAft>
              <a:buClr>
                <a:srgbClr val="FA1625"/>
              </a:buClr>
              <a:buSzPct val="130000"/>
              <a:buFont typeface="Wingdings" panose="05000000000000000000" pitchFamily="2" charset="2"/>
              <a:buNone/>
            </a:pPr>
            <a:r>
              <a:rPr kumimoji="0" lang="en-US" altLang="en-US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Maintaining skills……M&amp;O and Repairs</a:t>
            </a:r>
          </a:p>
          <a:p>
            <a:pPr>
              <a:lnSpc>
                <a:spcPct val="20000"/>
              </a:lnSpc>
              <a:spcBef>
                <a:spcPct val="50000"/>
              </a:spcBef>
              <a:spcAft>
                <a:spcPct val="50000"/>
              </a:spcAft>
              <a:buClr>
                <a:srgbClr val="FA1625"/>
              </a:buClr>
              <a:buSzPct val="130000"/>
              <a:buFont typeface="Wingdings" panose="05000000000000000000" pitchFamily="2" charset="2"/>
              <a:buNone/>
            </a:pPr>
            <a:r>
              <a:rPr kumimoji="0" lang="en-US" altLang="en-US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Spin-off and Outlook		  </a:t>
            </a:r>
          </a:p>
          <a:p>
            <a:pPr>
              <a:lnSpc>
                <a:spcPct val="20000"/>
              </a:lnSpc>
              <a:spcBef>
                <a:spcPct val="50000"/>
              </a:spcBef>
              <a:spcAft>
                <a:spcPct val="50000"/>
              </a:spcAft>
              <a:buClr>
                <a:srgbClr val="FA1625"/>
              </a:buClr>
              <a:buSzPct val="130000"/>
              <a:buFont typeface="Wingdings" panose="05000000000000000000" pitchFamily="2" charset="2"/>
              <a:buNone/>
            </a:pPr>
            <a:r>
              <a:rPr kumimoji="0" lang="en-US" altLang="en-US"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Conclusion</a:t>
            </a: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7239000" y="6486525"/>
            <a:ext cx="16954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62AFF"/>
              </a:buClr>
              <a:buSzPct val="12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April 25, 2017</a:t>
            </a:r>
            <a:endParaRPr lang="en-US" altLang="en-US" sz="1800" b="1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304800"/>
          </a:xfrm>
        </p:spPr>
        <p:txBody>
          <a:bodyPr/>
          <a:lstStyle/>
          <a:p>
            <a:r>
              <a:rPr lang="de-DE" dirty="0" smtClean="0"/>
              <a:t>Н.Зимин  </a:t>
            </a:r>
            <a:r>
              <a:rPr lang="de-DE" dirty="0"/>
              <a:t> </a:t>
            </a:r>
            <a:r>
              <a:rPr lang="de-DE" dirty="0" smtClean="0"/>
              <a:t>   09/201</a:t>
            </a:r>
            <a:r>
              <a:rPr lang="en-US" dirty="0"/>
              <a:t>8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ru-RU" dirty="0" smtClean="0"/>
              <a:t>Семинар </a:t>
            </a:r>
            <a:r>
              <a:rPr lang="ru-RU" dirty="0"/>
              <a:t>ЛФВЭ</a:t>
            </a:r>
            <a:endParaRPr lang="de-CH" dirty="0"/>
          </a:p>
          <a:p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CH" dirty="0" smtClean="0"/>
              <a:t>35</a:t>
            </a:r>
            <a:endParaRPr lang="de-CH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90600" y="2819400"/>
            <a:ext cx="7239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C</a:t>
            </a:r>
            <a:r>
              <a:rPr lang="ru-RU" sz="480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пасибо </a:t>
            </a:r>
            <a:endParaRPr lang="en-US" sz="4800" dirty="0" smtClean="0">
              <a:solidFill>
                <a:srgbClr val="C00000"/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за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 внимание </a:t>
            </a:r>
            <a:endParaRPr kumimoji="0" lang="de-CH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1060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4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icture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6969" y="53788"/>
            <a:ext cx="5176835" cy="5302848"/>
          </a:xfrm>
          <a:prstGeom prst="rect">
            <a:avLst/>
          </a:prstGeom>
          <a:noFill/>
          <a:ln w="9525">
            <a:solidFill>
              <a:srgbClr val="002774"/>
            </a:solidFill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581400"/>
            <a:ext cx="4038600" cy="2895600"/>
            <a:chOff x="548" y="1096"/>
            <a:chExt cx="4060" cy="2869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548" y="1096"/>
              <a:ext cx="4060" cy="2869"/>
              <a:chOff x="500" y="1084"/>
              <a:chExt cx="4060" cy="2869"/>
            </a:xfrm>
          </p:grpSpPr>
          <p:pic>
            <p:nvPicPr>
              <p:cNvPr id="13" name="Picture 6" descr="LHCUnderA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00" y="1084"/>
                <a:ext cx="4060" cy="28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624" y="1152"/>
                <a:ext cx="864" cy="24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3216" y="1116"/>
              <a:ext cx="1200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5" name="Rectangle 7"/>
          <p:cNvSpPr txBox="1">
            <a:spLocks noChangeArrowheads="1"/>
          </p:cNvSpPr>
          <p:nvPr/>
        </p:nvSpPr>
        <p:spPr>
          <a:xfrm>
            <a:off x="0" y="1295400"/>
            <a:ext cx="3657600" cy="2133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9135 magnets: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1232 main dipole (twins)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392 lattice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quadrupole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(twins)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9" name="Picture 3" descr="pic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33400"/>
            <a:ext cx="4914488" cy="6031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4"/>
          <p:cNvSpPr>
            <a:spLocks/>
          </p:cNvSpPr>
          <p:nvPr/>
        </p:nvSpPr>
        <p:spPr bwMode="auto">
          <a:xfrm>
            <a:off x="5867400" y="1371600"/>
            <a:ext cx="208075" cy="1485900"/>
          </a:xfrm>
          <a:prstGeom prst="rightBrace">
            <a:avLst>
              <a:gd name="adj1" fmla="val 50014"/>
              <a:gd name="adj2" fmla="val 50000"/>
            </a:avLst>
          </a:prstGeom>
          <a:noFill/>
          <a:ln w="730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4"/>
          <p:cNvSpPr>
            <a:spLocks/>
          </p:cNvSpPr>
          <p:nvPr/>
        </p:nvSpPr>
        <p:spPr bwMode="auto">
          <a:xfrm>
            <a:off x="5867400" y="4114800"/>
            <a:ext cx="208075" cy="1485900"/>
          </a:xfrm>
          <a:prstGeom prst="rightBrace">
            <a:avLst>
              <a:gd name="adj1" fmla="val 50014"/>
              <a:gd name="adj2" fmla="val 50000"/>
            </a:avLst>
          </a:prstGeom>
          <a:noFill/>
          <a:ln w="730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172200" y="1295400"/>
            <a:ext cx="2971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solidFill>
                  <a:srgbClr val="0070C0"/>
                </a:solidFill>
                <a:latin typeface="Arial "/>
              </a:rPr>
              <a:t>«Хорошо изученные процессы»,</a:t>
            </a:r>
            <a:endParaRPr lang="en-US" b="1" dirty="0" smtClean="0">
              <a:solidFill>
                <a:srgbClr val="0070C0"/>
              </a:solidFill>
              <a:latin typeface="Arial "/>
            </a:endParaRPr>
          </a:p>
          <a:p>
            <a:pPr eaLnBrk="0" hangingPunct="0"/>
            <a:r>
              <a:rPr lang="ru-RU" b="1" dirty="0" smtClean="0">
                <a:solidFill>
                  <a:srgbClr val="0070C0"/>
                </a:solidFill>
                <a:latin typeface="Arial "/>
              </a:rPr>
              <a:t> </a:t>
            </a:r>
            <a:r>
              <a:rPr lang="ru-RU" b="1" dirty="0" smtClean="0">
                <a:latin typeface="Arial "/>
              </a:rPr>
              <a:t>нет необходимости</a:t>
            </a:r>
            <a:r>
              <a:rPr lang="en-US" b="1" dirty="0" smtClean="0">
                <a:latin typeface="Arial "/>
              </a:rPr>
              <a:t> </a:t>
            </a:r>
            <a:r>
              <a:rPr lang="ru-RU" b="1" dirty="0" smtClean="0">
                <a:latin typeface="Arial "/>
              </a:rPr>
              <a:t>регистрировать все события</a:t>
            </a:r>
            <a:r>
              <a:rPr lang="en-US" b="1" dirty="0" smtClean="0">
                <a:latin typeface="Arial "/>
              </a:rPr>
              <a:t>…</a:t>
            </a:r>
          </a:p>
          <a:p>
            <a:pPr eaLnBrk="0" hangingPunct="0"/>
            <a:endParaRPr lang="en-US" b="1" dirty="0" smtClean="0">
              <a:latin typeface="Arial "/>
            </a:endParaRPr>
          </a:p>
          <a:p>
            <a:pPr eaLnBrk="0" hangingPunct="0"/>
            <a:r>
              <a:rPr lang="ru-RU" b="1" dirty="0" smtClean="0">
                <a:solidFill>
                  <a:srgbClr val="00B050"/>
                </a:solidFill>
                <a:latin typeface="Arial "/>
              </a:rPr>
              <a:t>Физика </a:t>
            </a:r>
            <a:r>
              <a:rPr lang="en-US" b="1" dirty="0" smtClean="0">
                <a:solidFill>
                  <a:srgbClr val="00B050"/>
                </a:solidFill>
                <a:latin typeface="Arial "/>
              </a:rPr>
              <a:t> LEP - </a:t>
            </a:r>
            <a:r>
              <a:rPr lang="ru-RU" b="1" dirty="0" smtClean="0">
                <a:solidFill>
                  <a:srgbClr val="00B050"/>
                </a:solidFill>
                <a:latin typeface="Arial "/>
              </a:rPr>
              <a:t>большого электрон-позитронного коллайдера</a:t>
            </a:r>
            <a:endParaRPr lang="en-US" b="1" dirty="0" smtClean="0">
              <a:solidFill>
                <a:srgbClr val="00B050"/>
              </a:solidFill>
              <a:latin typeface="Arial "/>
            </a:endParaRPr>
          </a:p>
          <a:p>
            <a:pPr eaLnBrk="0" hangingPunct="0"/>
            <a:endParaRPr lang="en-US" b="1" dirty="0">
              <a:latin typeface="Arial 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172200" y="4191000"/>
            <a:ext cx="2971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smtClean="0">
                <a:solidFill>
                  <a:srgbClr val="FF0000"/>
                </a:solidFill>
                <a:latin typeface="Arial "/>
              </a:rPr>
              <a:t>«Новая Физика»</a:t>
            </a:r>
            <a:endParaRPr lang="en-US" b="1" dirty="0">
              <a:solidFill>
                <a:srgbClr val="FF0000"/>
              </a:solidFill>
              <a:latin typeface="Arial "/>
            </a:endParaRPr>
          </a:p>
          <a:p>
            <a:pPr eaLnBrk="0" hangingPunct="0"/>
            <a:r>
              <a:rPr lang="ru-RU" b="1" dirty="0" smtClean="0">
                <a:latin typeface="Arial "/>
              </a:rPr>
              <a:t>Это мы хотим выделить и записать для дальнейшего анализа...</a:t>
            </a:r>
            <a:endParaRPr lang="en-US" b="1" dirty="0">
              <a:latin typeface="Arial "/>
            </a:endParaRPr>
          </a:p>
        </p:txBody>
      </p:sp>
      <p:sp>
        <p:nvSpPr>
          <p:cNvPr id="14" name="AutoShape 4"/>
          <p:cNvSpPr>
            <a:spLocks/>
          </p:cNvSpPr>
          <p:nvPr/>
        </p:nvSpPr>
        <p:spPr bwMode="auto">
          <a:xfrm>
            <a:off x="5867400" y="2971800"/>
            <a:ext cx="228599" cy="952500"/>
          </a:xfrm>
          <a:prstGeom prst="rightBrace">
            <a:avLst>
              <a:gd name="adj1" fmla="val 50014"/>
              <a:gd name="adj2" fmla="val 50000"/>
            </a:avLst>
          </a:prstGeom>
          <a:noFill/>
          <a:ln w="73025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6"/>
          <p:cNvSpPr txBox="1">
            <a:spLocks/>
          </p:cNvSpPr>
          <p:nvPr/>
        </p:nvSpPr>
        <p:spPr>
          <a:xfrm>
            <a:off x="2514600" y="0"/>
            <a:ext cx="4953000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 smtClean="0">
                <a:solidFill>
                  <a:srgbClr val="C0000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C</a:t>
            </a: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ечения взаимодействия</a:t>
            </a: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ＭＳ Ｐゴシック" charset="0"/>
                <a:cs typeface="ＭＳ Ｐゴシック" charset="0"/>
              </a:rPr>
              <a:t> 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306A-C78A-4D91-BE8F-542CDE30FF74}" type="slidenum">
              <a:rPr lang="de-CH" smtClean="0"/>
              <a:pPr/>
              <a:t>41</a:t>
            </a:fld>
            <a:endParaRPr lang="de-CH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8125" y="1143000"/>
            <a:ext cx="7848600" cy="518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90600" y="0"/>
            <a:ext cx="7010400" cy="1143000"/>
          </a:xfrm>
          <a:prstGeom prst="rect">
            <a:avLst/>
          </a:prstGeom>
        </p:spPr>
        <p:txBody>
          <a:bodyPr vert="horz" lIns="98469" tIns="49235" rIns="98469" bIns="49235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3400" dirty="0">
              <a:solidFill>
                <a:srgbClr val="C0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219200" y="0"/>
            <a:ext cx="3840949" cy="49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8469" tIns="49235" rIns="98469" bIns="49235">
            <a:spAutoFit/>
          </a:bodyPr>
          <a:lstStyle/>
          <a:p>
            <a:r>
              <a:rPr lang="ru-RU" sz="2600" b="1" i="1" dirty="0" smtClean="0">
                <a:solidFill>
                  <a:srgbClr val="002060"/>
                </a:solidFill>
              </a:rPr>
              <a:t> </a:t>
            </a:r>
            <a:r>
              <a:rPr lang="ru-RU" sz="2600" b="1" i="1" dirty="0" smtClean="0">
                <a:solidFill>
                  <a:srgbClr val="C00000"/>
                </a:solidFill>
              </a:rPr>
              <a:t>Суперсимметрия </a:t>
            </a:r>
            <a:r>
              <a:rPr lang="en-US" sz="2600" b="1" i="1" dirty="0" smtClean="0">
                <a:solidFill>
                  <a:srgbClr val="C00000"/>
                </a:solidFill>
              </a:rPr>
              <a:t>(SUSY</a:t>
            </a:r>
            <a:r>
              <a:rPr lang="en-US" sz="2600" b="1" i="1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038600"/>
            <a:ext cx="5562600" cy="254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572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85801" y="3733800"/>
            <a:ext cx="1871627" cy="37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8469" tIns="49235" rIns="98469" bIns="49235">
            <a:spAutoFit/>
          </a:bodyPr>
          <a:lstStyle/>
          <a:p>
            <a:r>
              <a:rPr lang="en-US" sz="1800" b="1" dirty="0">
                <a:solidFill>
                  <a:srgbClr val="008000"/>
                </a:solidFill>
              </a:rPr>
              <a:t>Our known world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124202" y="3733800"/>
            <a:ext cx="2201782" cy="37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8469" tIns="49235" rIns="98469" bIns="49235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Maybe a new world?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304800" y="984251"/>
            <a:ext cx="5105400" cy="259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8469" tIns="49235" rIns="98469" bIns="49235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Establishes a symmetry between fermions (matter)</a:t>
            </a:r>
          </a:p>
          <a:p>
            <a:r>
              <a:rPr lang="en-US" sz="1800" b="1" dirty="0">
                <a:solidFill>
                  <a:srgbClr val="C00000"/>
                </a:solidFill>
              </a:rPr>
              <a:t>and bosons (forces):</a:t>
            </a:r>
          </a:p>
          <a:p>
            <a:endParaRPr lang="en-US" sz="1800" b="1" dirty="0">
              <a:solidFill>
                <a:srgbClr val="C00000"/>
              </a:solidFill>
            </a:endParaRPr>
          </a:p>
          <a:p>
            <a:r>
              <a:rPr lang="en-US" sz="1800" b="1" dirty="0">
                <a:solidFill>
                  <a:srgbClr val="C00000"/>
                </a:solidFill>
              </a:rPr>
              <a:t>- Each particle p with spin s has a SUSY partner p</a:t>
            </a:r>
          </a:p>
          <a:p>
            <a:r>
              <a:rPr lang="en-US" sz="1800" b="1" dirty="0">
                <a:solidFill>
                  <a:srgbClr val="C00000"/>
                </a:solidFill>
              </a:rPr>
              <a:t>  with spin s -1/2 </a:t>
            </a:r>
          </a:p>
          <a:p>
            <a:endParaRPr lang="en-US" sz="1800" b="1" dirty="0">
              <a:solidFill>
                <a:srgbClr val="C00000"/>
              </a:solidFill>
            </a:endParaRPr>
          </a:p>
          <a:p>
            <a:r>
              <a:rPr lang="en-US" sz="1800" b="1" dirty="0">
                <a:solidFill>
                  <a:srgbClr val="C00000"/>
                </a:solidFill>
              </a:rPr>
              <a:t>- Examples 	q (s=1/2)  </a:t>
            </a:r>
            <a:r>
              <a:rPr lang="en-US" sz="1800" b="1" dirty="0">
                <a:solidFill>
                  <a:srgbClr val="C00000"/>
                </a:solidFill>
                <a:sym typeface="Wingdings" pitchFamily="2" charset="2"/>
              </a:rPr>
              <a:t>  q (s=0)      </a:t>
            </a:r>
            <a:r>
              <a:rPr lang="en-US" sz="1800" b="1" dirty="0" err="1">
                <a:solidFill>
                  <a:srgbClr val="C00000"/>
                </a:solidFill>
                <a:sym typeface="Wingdings" pitchFamily="2" charset="2"/>
              </a:rPr>
              <a:t>squark</a:t>
            </a:r>
            <a:endParaRPr lang="en-US" sz="1800" b="1" dirty="0">
              <a:solidFill>
                <a:srgbClr val="C00000"/>
              </a:solidFill>
              <a:sym typeface="Wingdings" pitchFamily="2" charset="2"/>
            </a:endParaRPr>
          </a:p>
          <a:p>
            <a:r>
              <a:rPr lang="en-US" sz="1800" b="1" dirty="0">
                <a:solidFill>
                  <a:srgbClr val="C00000"/>
                </a:solidFill>
              </a:rPr>
              <a:t>		</a:t>
            </a:r>
          </a:p>
          <a:p>
            <a:r>
              <a:rPr lang="en-US" sz="1800" b="1" dirty="0">
                <a:solidFill>
                  <a:srgbClr val="C00000"/>
                </a:solidFill>
              </a:rPr>
              <a:t>		g (s=1)     </a:t>
            </a:r>
            <a:r>
              <a:rPr lang="en-US" sz="1800" b="1" dirty="0">
                <a:solidFill>
                  <a:srgbClr val="C00000"/>
                </a:solidFill>
                <a:sym typeface="Wingdings" pitchFamily="2" charset="2"/>
              </a:rPr>
              <a:t>  g (s=1/2)   </a:t>
            </a:r>
            <a:r>
              <a:rPr lang="en-US" sz="1800" b="1" dirty="0" err="1">
                <a:solidFill>
                  <a:srgbClr val="C00000"/>
                </a:solidFill>
                <a:sym typeface="Wingdings" pitchFamily="2" charset="2"/>
              </a:rPr>
              <a:t>gluino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6400801" y="4414840"/>
            <a:ext cx="2020386" cy="23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8469" tIns="49235" rIns="98469" bIns="49235">
            <a:spAutoFit/>
          </a:bodyPr>
          <a:lstStyle/>
          <a:p>
            <a:r>
              <a:rPr lang="en-US" sz="1800" b="1" i="1" dirty="0">
                <a:solidFill>
                  <a:srgbClr val="008000"/>
                </a:solidFill>
              </a:rPr>
              <a:t>Motivation:</a:t>
            </a:r>
          </a:p>
          <a:p>
            <a:endParaRPr lang="en-US" sz="1800" b="1" i="1" dirty="0">
              <a:solidFill>
                <a:srgbClr val="008000"/>
              </a:solidFill>
            </a:endParaRPr>
          </a:p>
          <a:p>
            <a:r>
              <a:rPr lang="en-US" sz="1800" b="1" i="1" dirty="0">
                <a:solidFill>
                  <a:srgbClr val="008000"/>
                </a:solidFill>
              </a:rPr>
              <a:t>- Unification </a:t>
            </a:r>
          </a:p>
          <a:p>
            <a:r>
              <a:rPr lang="en-US" sz="1800" b="1" i="1" dirty="0">
                <a:solidFill>
                  <a:srgbClr val="008000"/>
                </a:solidFill>
              </a:rPr>
              <a:t>  (fermions-bosons,</a:t>
            </a:r>
          </a:p>
          <a:p>
            <a:r>
              <a:rPr lang="en-US" sz="1800" b="1" i="1" dirty="0">
                <a:solidFill>
                  <a:srgbClr val="008000"/>
                </a:solidFill>
              </a:rPr>
              <a:t>   matter-forces)</a:t>
            </a:r>
          </a:p>
          <a:p>
            <a:r>
              <a:rPr lang="en-US" sz="1800" b="1" i="1" dirty="0">
                <a:solidFill>
                  <a:srgbClr val="008000"/>
                </a:solidFill>
              </a:rPr>
              <a:t>- Solves some deep</a:t>
            </a:r>
          </a:p>
          <a:p>
            <a:r>
              <a:rPr lang="en-US" sz="1800" b="1" i="1" dirty="0">
                <a:solidFill>
                  <a:srgbClr val="008000"/>
                </a:solidFill>
              </a:rPr>
              <a:t>  problems of the </a:t>
            </a:r>
          </a:p>
          <a:p>
            <a:r>
              <a:rPr lang="en-US" sz="1800" b="1" i="1" dirty="0">
                <a:solidFill>
                  <a:srgbClr val="008000"/>
                </a:solidFill>
              </a:rPr>
              <a:t>  Standard Model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5030788" y="1981200"/>
            <a:ext cx="314277" cy="37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8469" tIns="49235" rIns="98469" bIns="49235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cs typeface="Arial" pitchFamily="34" charset="0"/>
              </a:rPr>
              <a:t>~</a:t>
            </a: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3430588" y="2743200"/>
            <a:ext cx="314277" cy="37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8469" tIns="49235" rIns="98469" bIns="49235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cs typeface="Arial" pitchFamily="34" charset="0"/>
              </a:rPr>
              <a:t>~</a:t>
            </a: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3430588" y="3200400"/>
            <a:ext cx="314277" cy="37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8469" tIns="49235" rIns="98469" bIns="49235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cs typeface="Arial" pitchFamily="34" charset="0"/>
              </a:rPr>
              <a:t>~</a:t>
            </a:r>
          </a:p>
        </p:txBody>
      </p:sp>
      <p:sp>
        <p:nvSpPr>
          <p:cNvPr id="25" name="TextBox 14"/>
          <p:cNvSpPr txBox="1">
            <a:spLocks noChangeArrowheads="1"/>
          </p:cNvSpPr>
          <p:nvPr/>
        </p:nvSpPr>
        <p:spPr bwMode="auto">
          <a:xfrm>
            <a:off x="685803" y="457200"/>
            <a:ext cx="3826073" cy="37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8469" tIns="49235" rIns="98469" bIns="49235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(Julius </a:t>
            </a:r>
            <a:r>
              <a:rPr lang="en-US" sz="1800" b="1" dirty="0" err="1">
                <a:solidFill>
                  <a:srgbClr val="002060"/>
                </a:solidFill>
              </a:rPr>
              <a:t>Wess</a:t>
            </a:r>
            <a:r>
              <a:rPr lang="en-US" sz="1800" b="1" dirty="0">
                <a:solidFill>
                  <a:srgbClr val="002060"/>
                </a:solidFill>
              </a:rPr>
              <a:t> and Bruno </a:t>
            </a:r>
            <a:r>
              <a:rPr lang="en-US" sz="1800" b="1" dirty="0" err="1">
                <a:solidFill>
                  <a:srgbClr val="002060"/>
                </a:solidFill>
              </a:rPr>
              <a:t>Zumino</a:t>
            </a:r>
            <a:r>
              <a:rPr lang="en-US" sz="1800" b="1" dirty="0">
                <a:solidFill>
                  <a:srgbClr val="002060"/>
                </a:solidFill>
              </a:rPr>
              <a:t>, 1974)</a:t>
            </a:r>
          </a:p>
        </p:txBody>
      </p:sp>
      <p:sp>
        <p:nvSpPr>
          <p:cNvPr id="27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28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SM/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Higgs searches in ATLAS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" name="図 13"/>
          <p:cNvPicPr preferRelativeResize="0"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803" y="1143000"/>
            <a:ext cx="8381197" cy="198100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x.png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6" y="3352800"/>
            <a:ext cx="4271864" cy="30777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br.png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350112"/>
            <a:ext cx="3200400" cy="308752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Н.Зимин  Ноябрь 2011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Школа для учителей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306A-C78A-4D91-BE8F-542CDE30FF74}" type="slidenum">
              <a:rPr lang="de-CH" smtClean="0"/>
              <a:pPr/>
              <a:t>43</a:t>
            </a:fld>
            <a:endParaRPr lang="de-CH"/>
          </a:p>
        </p:txBody>
      </p:sp>
      <p:pic>
        <p:nvPicPr>
          <p:cNvPr id="8" name="Picture 7" descr="Picture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81000"/>
            <a:ext cx="8088634" cy="617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77D32F-0E8E-439E-850E-3D9C2DFCAE5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9637" name="TextBox 6"/>
          <p:cNvSpPr txBox="1">
            <a:spLocks noChangeArrowheads="1"/>
          </p:cNvSpPr>
          <p:nvPr/>
        </p:nvSpPr>
        <p:spPr bwMode="auto">
          <a:xfrm>
            <a:off x="874713" y="152400"/>
            <a:ext cx="74310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i="1">
                <a:solidFill>
                  <a:srgbClr val="C00000"/>
                </a:solidFill>
              </a:rPr>
              <a:t>First collisions at the LHC end of November 2009 </a:t>
            </a:r>
          </a:p>
          <a:p>
            <a:pPr algn="ctr"/>
            <a:r>
              <a:rPr lang="en-US" sz="2400" b="1" i="1">
                <a:solidFill>
                  <a:srgbClr val="C00000"/>
                </a:solidFill>
              </a:rPr>
              <a:t>with beams at the injection energy of 450 GeV</a:t>
            </a:r>
          </a:p>
        </p:txBody>
      </p:sp>
      <p:pic>
        <p:nvPicPr>
          <p:cNvPr id="63494" name="Content Placeholder 6" descr="first.png"/>
          <p:cNvPicPr preferRelativeResize="0"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625" y="636588"/>
            <a:ext cx="8258175" cy="5688012"/>
          </a:xfrm>
          <a:noFill/>
          <a:ln w="38100">
            <a:solidFill>
              <a:srgbClr val="FFFF00"/>
            </a:solidFill>
          </a:ln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304800"/>
          </a:xfrm>
        </p:spPr>
        <p:txBody>
          <a:bodyPr/>
          <a:lstStyle/>
          <a:p>
            <a:r>
              <a:rPr lang="de-DE" dirty="0" smtClean="0"/>
              <a:t>Н.Зимин  Ноябрь 201</a:t>
            </a:r>
            <a:r>
              <a:rPr lang="ru-RU" dirty="0" smtClean="0"/>
              <a:t>1</a:t>
            </a:r>
            <a:endParaRPr lang="de-CH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r>
              <a:rPr lang="ru-RU" dirty="0" smtClean="0"/>
              <a:t>Школа для учителей</a:t>
            </a:r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Н.Зимин  Ноябрь 201</a:t>
            </a:r>
            <a:r>
              <a:rPr lang="ru-RU" dirty="0" smtClean="0"/>
              <a:t>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Школа для учителей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306A-C78A-4D91-BE8F-542CDE30FF74}" type="slidenum">
              <a:rPr lang="de-CH" smtClean="0"/>
              <a:pPr/>
              <a:t>45</a:t>
            </a:fld>
            <a:endParaRPr lang="de-C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2286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Детектор </a:t>
            </a:r>
            <a:r>
              <a:rPr lang="en-US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ATLAS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9" name="Picture 8" descr="4mu_run183081_evt10108572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1000125"/>
            <a:ext cx="8492971" cy="5467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Н.Зимин  Ноябрь 201</a:t>
            </a:r>
            <a:r>
              <a:rPr lang="ru-RU" dirty="0" smtClean="0"/>
              <a:t>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Школа для учителей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306A-C78A-4D91-BE8F-542CDE30FF74}" type="slidenum">
              <a:rPr lang="de-CH" smtClean="0"/>
              <a:pPr/>
              <a:t>46</a:t>
            </a:fld>
            <a:endParaRPr lang="de-C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2286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Детектор </a:t>
            </a:r>
            <a:r>
              <a:rPr lang="en-US" dirty="0" smtClean="0">
                <a:solidFill>
                  <a:srgbClr val="C00000"/>
                </a:solidFill>
                <a:latin typeface="Comic Sans MS" pitchFamily="66" charset="0"/>
                <a:ea typeface="+mj-ea"/>
                <a:cs typeface="+mj-cs"/>
              </a:rPr>
              <a:t>ATLAS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8" name="Picture 7" descr="WenuZmumu-candidate-VP1-r166466-e262279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51" y="630556"/>
            <a:ext cx="7634329" cy="5751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5800" y="304800"/>
            <a:ext cx="7772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Calorimeters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762000"/>
            <a:ext cx="5791200" cy="3899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3733800"/>
            <a:ext cx="3352800" cy="286232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US" sz="1200" b="1" dirty="0" err="1" smtClean="0">
                <a:latin typeface="Comic Sans MS" pitchFamily="66" charset="0"/>
              </a:rPr>
              <a:t>Hadron</a:t>
            </a:r>
            <a:r>
              <a:rPr lang="en-US" sz="1200" b="1" dirty="0" smtClean="0">
                <a:latin typeface="Comic Sans MS" pitchFamily="66" charset="0"/>
              </a:rPr>
              <a:t> calorimeter:</a:t>
            </a:r>
          </a:p>
          <a:p>
            <a:pPr>
              <a:buNone/>
            </a:pPr>
            <a:r>
              <a:rPr lang="en-US" sz="1200" b="1" dirty="0" smtClean="0">
                <a:latin typeface="Comic Sans MS" pitchFamily="66" charset="0"/>
              </a:rPr>
              <a:t> Trigger; measure jets; </a:t>
            </a:r>
            <a:r>
              <a:rPr lang="en-US" sz="1200" b="1" dirty="0" err="1" smtClean="0">
                <a:latin typeface="Comic Sans MS" pitchFamily="66" charset="0"/>
              </a:rPr>
              <a:t>E</a:t>
            </a:r>
            <a:r>
              <a:rPr lang="en-US" sz="1200" b="1" baseline="-25000" dirty="0" err="1" smtClean="0">
                <a:latin typeface="Comic Sans MS" pitchFamily="66" charset="0"/>
              </a:rPr>
              <a:t>T,miss</a:t>
            </a:r>
            <a:r>
              <a:rPr lang="en-US" sz="1200" b="1" dirty="0" smtClean="0">
                <a:latin typeface="Comic Sans MS" pitchFamily="66" charset="0"/>
              </a:rPr>
              <a:t>:</a:t>
            </a:r>
          </a:p>
          <a:p>
            <a:pPr>
              <a:buNone/>
            </a:pPr>
            <a:r>
              <a:rPr lang="el-GR" sz="1200" b="1" dirty="0" smtClean="0">
                <a:latin typeface="Comic Sans MS" pitchFamily="66" charset="0"/>
              </a:rPr>
              <a:t>•</a:t>
            </a:r>
            <a:r>
              <a:rPr lang="en-US" sz="1200" b="1" dirty="0" smtClean="0">
                <a:latin typeface="Comic Sans MS" pitchFamily="66" charset="0"/>
              </a:rPr>
              <a:t> </a:t>
            </a:r>
            <a:r>
              <a:rPr lang="el-GR" sz="1200" b="1" dirty="0" smtClean="0">
                <a:latin typeface="Comic Sans MS" pitchFamily="66" charset="0"/>
              </a:rPr>
              <a:t> σ/</a:t>
            </a:r>
            <a:r>
              <a:rPr lang="en-US" sz="1200" b="1" dirty="0" smtClean="0">
                <a:latin typeface="Comic Sans MS" pitchFamily="66" charset="0"/>
              </a:rPr>
              <a:t>E ~ 50-60%/√E⊕3% central</a:t>
            </a:r>
          </a:p>
          <a:p>
            <a:pPr>
              <a:buNone/>
            </a:pPr>
            <a:r>
              <a:rPr lang="el-GR" sz="1200" b="1" dirty="0" smtClean="0">
                <a:latin typeface="Comic Sans MS" pitchFamily="66" charset="0"/>
              </a:rPr>
              <a:t>• </a:t>
            </a:r>
            <a:r>
              <a:rPr lang="en-US" sz="1200" b="1" dirty="0" smtClean="0">
                <a:latin typeface="Comic Sans MS" pitchFamily="66" charset="0"/>
              </a:rPr>
              <a:t> </a:t>
            </a:r>
            <a:r>
              <a:rPr lang="el-GR" sz="1200" b="1" dirty="0" smtClean="0">
                <a:latin typeface="Comic Sans MS" pitchFamily="66" charset="0"/>
              </a:rPr>
              <a:t>σ/</a:t>
            </a:r>
            <a:r>
              <a:rPr lang="en-US" sz="1200" b="1" dirty="0" smtClean="0">
                <a:latin typeface="Comic Sans MS" pitchFamily="66" charset="0"/>
              </a:rPr>
              <a:t>E ~ 90%/√E ⊕ 7% in fwd</a:t>
            </a:r>
          </a:p>
          <a:p>
            <a:pPr>
              <a:buNone/>
            </a:pPr>
            <a:r>
              <a:rPr lang="el-GR" sz="1200" b="1" dirty="0" smtClean="0">
                <a:latin typeface="Comic Sans MS" pitchFamily="66" charset="0"/>
              </a:rPr>
              <a:t>• </a:t>
            </a:r>
            <a:r>
              <a:rPr lang="en-US" sz="1200" b="1" dirty="0" smtClean="0">
                <a:latin typeface="Comic Sans MS" pitchFamily="66" charset="0"/>
              </a:rPr>
              <a:t> </a:t>
            </a:r>
            <a:r>
              <a:rPr lang="el-GR" sz="1200" b="1" dirty="0" smtClean="0">
                <a:latin typeface="Comic Sans MS" pitchFamily="66" charset="0"/>
              </a:rPr>
              <a:t>σ(</a:t>
            </a:r>
            <a:r>
              <a:rPr lang="en-US" sz="1200" b="1" dirty="0" err="1" smtClean="0">
                <a:latin typeface="Comic Sans MS" pitchFamily="66" charset="0"/>
              </a:rPr>
              <a:t>E</a:t>
            </a:r>
            <a:r>
              <a:rPr lang="en-US" sz="1200" b="1" baseline="-25000" dirty="0" err="1" smtClean="0">
                <a:latin typeface="Comic Sans MS" pitchFamily="66" charset="0"/>
              </a:rPr>
              <a:t>T,miss</a:t>
            </a:r>
            <a:r>
              <a:rPr lang="en-US" sz="1200" b="1" dirty="0" smtClean="0">
                <a:latin typeface="Comic Sans MS" pitchFamily="66" charset="0"/>
              </a:rPr>
              <a:t>) / </a:t>
            </a:r>
            <a:r>
              <a:rPr lang="el-GR" sz="1200" b="1" dirty="0" smtClean="0">
                <a:latin typeface="Comic Sans MS" pitchFamily="66" charset="0"/>
              </a:rPr>
              <a:t>Σ</a:t>
            </a:r>
            <a:r>
              <a:rPr lang="en-US" sz="1200" b="1" dirty="0" smtClean="0">
                <a:latin typeface="Comic Sans MS" pitchFamily="66" charset="0"/>
              </a:rPr>
              <a:t>ET ≈ 55 %</a:t>
            </a:r>
          </a:p>
          <a:p>
            <a:pPr>
              <a:buNone/>
            </a:pPr>
            <a:endParaRPr lang="en-US" sz="1200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sz="1200" b="1" dirty="0" smtClean="0">
                <a:latin typeface="Comic Sans MS" pitchFamily="66" charset="0"/>
              </a:rPr>
              <a:t>• |η|&lt;1.7: </a:t>
            </a:r>
            <a:r>
              <a:rPr lang="en-US" sz="1200" b="1" dirty="0" smtClean="0">
                <a:latin typeface="Comic Sans MS" pitchFamily="66" charset="0"/>
              </a:rPr>
              <a:t>Fe/</a:t>
            </a:r>
            <a:r>
              <a:rPr lang="en-US" sz="1200" b="1" dirty="0" err="1" smtClean="0">
                <a:latin typeface="Comic Sans MS" pitchFamily="66" charset="0"/>
              </a:rPr>
              <a:t>scint</a:t>
            </a:r>
            <a:r>
              <a:rPr lang="en-US" sz="1200" b="1" dirty="0" smtClean="0">
                <a:latin typeface="Comic Sans MS" pitchFamily="66" charset="0"/>
              </a:rPr>
              <a:t>. Tiles (</a:t>
            </a:r>
            <a:r>
              <a:rPr lang="en-US" sz="1200" b="1" dirty="0" err="1" smtClean="0">
                <a:latin typeface="Comic Sans MS" pitchFamily="66" charset="0"/>
              </a:rPr>
              <a:t>Tilecal</a:t>
            </a:r>
            <a:r>
              <a:rPr lang="en-US" sz="1200" b="1" dirty="0" smtClean="0">
                <a:latin typeface="Comic Sans MS" pitchFamily="66" charset="0"/>
              </a:rPr>
              <a:t>)</a:t>
            </a:r>
          </a:p>
          <a:p>
            <a:pPr>
              <a:buNone/>
            </a:pPr>
            <a:r>
              <a:rPr lang="el-GR" sz="1200" b="1" dirty="0" smtClean="0">
                <a:latin typeface="Comic Sans MS" pitchFamily="66" charset="0"/>
              </a:rPr>
              <a:t>• 3.2 &lt;|η|&lt;1.5: </a:t>
            </a:r>
            <a:r>
              <a:rPr lang="en-US" sz="1200" b="1" dirty="0" smtClean="0">
                <a:latin typeface="Comic Sans MS" pitchFamily="66" charset="0"/>
              </a:rPr>
              <a:t>Cu-</a:t>
            </a:r>
            <a:r>
              <a:rPr lang="en-US" sz="1200" b="1" dirty="0" err="1" smtClean="0">
                <a:latin typeface="Comic Sans MS" pitchFamily="66" charset="0"/>
              </a:rPr>
              <a:t>LAr</a:t>
            </a:r>
            <a:r>
              <a:rPr lang="en-US" sz="1200" b="1" dirty="0" smtClean="0">
                <a:latin typeface="Comic Sans MS" pitchFamily="66" charset="0"/>
              </a:rPr>
              <a:t> (HEC)</a:t>
            </a:r>
          </a:p>
          <a:p>
            <a:pPr>
              <a:buNone/>
            </a:pPr>
            <a:r>
              <a:rPr lang="pl-PL" sz="1200" b="1" dirty="0" smtClean="0">
                <a:latin typeface="Comic Sans MS" pitchFamily="66" charset="0"/>
              </a:rPr>
              <a:t>• 3.1&lt;|η|&lt;4.9: FCAL Cu/W-Lar</a:t>
            </a:r>
            <a:endParaRPr lang="en-US" sz="1200" b="1" dirty="0" smtClean="0">
              <a:latin typeface="Comic Sans MS" pitchFamily="66" charset="0"/>
            </a:endParaRPr>
          </a:p>
          <a:p>
            <a:pPr>
              <a:buNone/>
            </a:pPr>
            <a:endParaRPr lang="pl-PL" sz="1200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sz="1200" b="1" dirty="0" smtClean="0">
                <a:latin typeface="Comic Sans MS" pitchFamily="66" charset="0"/>
              </a:rPr>
              <a:t>• |η|&lt;4.9</a:t>
            </a:r>
          </a:p>
          <a:p>
            <a:pPr>
              <a:buNone/>
            </a:pPr>
            <a:r>
              <a:rPr lang="el-GR" sz="1200" b="1" dirty="0" smtClean="0">
                <a:latin typeface="Comic Sans MS" pitchFamily="66" charset="0"/>
              </a:rPr>
              <a:t>• 10λ </a:t>
            </a:r>
            <a:r>
              <a:rPr lang="en-US" sz="1200" b="1" dirty="0" smtClean="0">
                <a:latin typeface="Comic Sans MS" pitchFamily="66" charset="0"/>
              </a:rPr>
              <a:t>at |</a:t>
            </a:r>
            <a:r>
              <a:rPr lang="el-GR" sz="1200" b="1" dirty="0" smtClean="0">
                <a:latin typeface="Comic Sans MS" pitchFamily="66" charset="0"/>
              </a:rPr>
              <a:t>η|=0</a:t>
            </a:r>
          </a:p>
          <a:p>
            <a:pPr>
              <a:buNone/>
            </a:pPr>
            <a:r>
              <a:rPr lang="en-US" sz="1200" b="1" dirty="0" smtClean="0">
                <a:latin typeface="Comic Sans MS" pitchFamily="66" charset="0"/>
              </a:rPr>
              <a:t>• </a:t>
            </a:r>
            <a:r>
              <a:rPr lang="en-US" sz="1200" b="1" dirty="0" err="1" smtClean="0">
                <a:latin typeface="Comic Sans MS" pitchFamily="66" charset="0"/>
              </a:rPr>
              <a:t>Δη×Δφ</a:t>
            </a:r>
            <a:r>
              <a:rPr lang="en-US" sz="1200" b="1" dirty="0" smtClean="0">
                <a:latin typeface="Comic Sans MS" pitchFamily="66" charset="0"/>
              </a:rPr>
              <a:t> : 0.1x0.1 up to |η|&lt;2.5</a:t>
            </a:r>
          </a:p>
          <a:p>
            <a:pPr>
              <a:buNone/>
            </a:pPr>
            <a:r>
              <a:rPr lang="en-US" sz="1200" b="1" dirty="0" smtClean="0">
                <a:latin typeface="Comic Sans MS" pitchFamily="66" charset="0"/>
              </a:rPr>
              <a:t>• 3-4 Longitudinal layers</a:t>
            </a:r>
          </a:p>
          <a:p>
            <a:pPr>
              <a:buNone/>
            </a:pPr>
            <a:r>
              <a:rPr lang="en-US" sz="1200" b="1" dirty="0" smtClean="0">
                <a:latin typeface="Comic Sans MS" pitchFamily="66" charset="0"/>
              </a:rPr>
              <a:t>• 20x10</a:t>
            </a:r>
            <a:r>
              <a:rPr lang="en-US" sz="1200" b="1" baseline="30000" dirty="0" smtClean="0">
                <a:latin typeface="Comic Sans MS" pitchFamily="66" charset="0"/>
              </a:rPr>
              <a:t>3</a:t>
            </a:r>
            <a:r>
              <a:rPr lang="en-US" sz="1200" b="1" dirty="0" smtClean="0">
                <a:latin typeface="Comic Sans MS" pitchFamily="66" charset="0"/>
              </a:rPr>
              <a:t> channels</a:t>
            </a:r>
            <a:endParaRPr lang="en-US" sz="1200" b="1" dirty="0"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0" y="4800600"/>
            <a:ext cx="3886200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pt-BR" sz="1400" dirty="0" smtClean="0">
                <a:latin typeface="Comic Sans MS" pitchFamily="66" charset="0"/>
              </a:rPr>
              <a:t>Lar-Pb EM calorimeter (|η|&lt;3.2):</a:t>
            </a:r>
          </a:p>
          <a:p>
            <a:pPr>
              <a:buNone/>
            </a:pPr>
            <a:r>
              <a:rPr lang="en-US" sz="1400" dirty="0" smtClean="0">
                <a:latin typeface="Comic Sans MS" pitchFamily="66" charset="0"/>
              </a:rPr>
              <a:t>• e/</a:t>
            </a:r>
            <a:r>
              <a:rPr lang="el-GR" sz="1400" dirty="0" smtClean="0">
                <a:latin typeface="Comic Sans MS" pitchFamily="66" charset="0"/>
              </a:rPr>
              <a:t>γ </a:t>
            </a:r>
            <a:r>
              <a:rPr lang="en-US" sz="1400" dirty="0" smtClean="0">
                <a:latin typeface="Comic Sans MS" pitchFamily="66" charset="0"/>
              </a:rPr>
              <a:t>trigger, identification; measurement</a:t>
            </a:r>
          </a:p>
          <a:p>
            <a:pPr>
              <a:buNone/>
            </a:pPr>
            <a:r>
              <a:rPr lang="el-GR" sz="1400" dirty="0" smtClean="0">
                <a:latin typeface="Comic Sans MS" pitchFamily="66" charset="0"/>
              </a:rPr>
              <a:t>• σ/</a:t>
            </a:r>
            <a:r>
              <a:rPr lang="en-US" sz="1400" dirty="0" smtClean="0">
                <a:latin typeface="Comic Sans MS" pitchFamily="66" charset="0"/>
              </a:rPr>
              <a:t>E ~ 10%/√E ⊕ 0.7%</a:t>
            </a:r>
          </a:p>
          <a:p>
            <a:pPr>
              <a:buNone/>
            </a:pPr>
            <a:r>
              <a:rPr lang="en-US" sz="1400" dirty="0" smtClean="0">
                <a:latin typeface="Comic Sans MS" pitchFamily="66" charset="0"/>
              </a:rPr>
              <a:t>• Granularity: 0.025x0.025 ; 22X</a:t>
            </a:r>
            <a:r>
              <a:rPr lang="en-US" sz="1400" baseline="-25000" dirty="0" smtClean="0">
                <a:latin typeface="Comic Sans MS" pitchFamily="66" charset="0"/>
              </a:rPr>
              <a:t>0</a:t>
            </a:r>
          </a:p>
          <a:p>
            <a:pPr>
              <a:buNone/>
            </a:pPr>
            <a:r>
              <a:rPr lang="en-US" sz="1400" dirty="0" smtClean="0">
                <a:latin typeface="Comic Sans MS" pitchFamily="66" charset="0"/>
              </a:rPr>
              <a:t>• 3 long. layers + </a:t>
            </a:r>
            <a:r>
              <a:rPr lang="en-US" sz="1400" dirty="0" err="1" smtClean="0">
                <a:latin typeface="Comic Sans MS" pitchFamily="66" charset="0"/>
              </a:rPr>
              <a:t>presampler</a:t>
            </a:r>
            <a:r>
              <a:rPr lang="en-US" sz="1400" dirty="0" smtClean="0">
                <a:latin typeface="Comic Sans MS" pitchFamily="66" charset="0"/>
              </a:rPr>
              <a:t>(0 &lt;|η|&lt;1.8)</a:t>
            </a:r>
          </a:p>
          <a:p>
            <a:pPr>
              <a:buNone/>
            </a:pPr>
            <a:r>
              <a:rPr lang="en-US" sz="1400" dirty="0" smtClean="0">
                <a:latin typeface="Comic Sans MS" pitchFamily="66" charset="0"/>
              </a:rPr>
              <a:t>• 180x10</a:t>
            </a:r>
            <a:r>
              <a:rPr lang="en-US" sz="1400" baseline="30000" dirty="0" smtClean="0">
                <a:latin typeface="Comic Sans MS" pitchFamily="66" charset="0"/>
              </a:rPr>
              <a:t>3</a:t>
            </a:r>
            <a:r>
              <a:rPr lang="en-US" sz="1400" dirty="0" smtClean="0">
                <a:latin typeface="Comic Sans MS" pitchFamily="66" charset="0"/>
              </a:rPr>
              <a:t> channels</a:t>
            </a:r>
            <a:endParaRPr lang="en-US" sz="1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692696"/>
            <a:ext cx="4856181" cy="4218129"/>
            <a:chOff x="3734578" y="692696"/>
            <a:chExt cx="5301917" cy="4454756"/>
          </a:xfrm>
        </p:grpSpPr>
        <p:pic>
          <p:nvPicPr>
            <p:cNvPr id="10" name="Picture 3" descr="CalorimetroTeste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827" y="692696"/>
              <a:ext cx="5245668" cy="439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Line 6"/>
            <p:cNvSpPr>
              <a:spLocks noChangeShapeType="1"/>
            </p:cNvSpPr>
            <p:nvPr/>
          </p:nvSpPr>
          <p:spPr bwMode="auto">
            <a:xfrm flipH="1">
              <a:off x="6734958" y="1245418"/>
              <a:ext cx="544238" cy="4429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7577544" y="1245419"/>
              <a:ext cx="297255" cy="6564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 flipH="1" flipV="1">
              <a:off x="5148144" y="2295953"/>
              <a:ext cx="40302" cy="22751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5188446" y="2960928"/>
              <a:ext cx="157503" cy="16101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3734578" y="4419022"/>
              <a:ext cx="2428685" cy="601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GB" b="1" dirty="0" err="1">
                  <a:solidFill>
                    <a:srgbClr val="00006F"/>
                  </a:solidFill>
                  <a:latin typeface="Tahoma" charset="0"/>
                  <a:sym typeface="Symbol" charset="0"/>
                </a:rPr>
                <a:t>LAr</a:t>
              </a:r>
              <a:endParaRPr lang="en-GB" b="1" dirty="0">
                <a:solidFill>
                  <a:srgbClr val="00006F"/>
                </a:solidFill>
                <a:latin typeface="Tahoma" charset="0"/>
                <a:sym typeface="Symbol" charset="0"/>
              </a:endParaRPr>
            </a:p>
            <a:p>
              <a:pPr algn="ctr"/>
              <a:r>
                <a:rPr lang="en-GB" b="1" dirty="0">
                  <a:solidFill>
                    <a:srgbClr val="00006F"/>
                  </a:solidFill>
                  <a:latin typeface="Tahoma" charset="0"/>
                  <a:sym typeface="Symbol" charset="0"/>
                </a:rPr>
                <a:t> electromagnetic</a:t>
              </a:r>
              <a:r>
                <a:rPr lang="en-GB" b="1" dirty="0">
                  <a:solidFill>
                    <a:srgbClr val="FF0000"/>
                  </a:solidFill>
                  <a:latin typeface="Tahoma" charset="0"/>
                  <a:sym typeface="Symbol" charset="0"/>
                </a:rPr>
                <a:t> </a:t>
              </a:r>
              <a:endParaRPr lang="en-GB" b="1" dirty="0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7546968" y="4799260"/>
              <a:ext cx="1458112" cy="34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GB" b="1" dirty="0" err="1">
                  <a:solidFill>
                    <a:srgbClr val="00006F"/>
                  </a:solidFill>
                  <a:latin typeface="Tahoma" charset="0"/>
                  <a:sym typeface="Symbol" charset="0"/>
                </a:rPr>
                <a:t>LAr</a:t>
              </a:r>
              <a:r>
                <a:rPr lang="en-GB" b="1" dirty="0">
                  <a:solidFill>
                    <a:srgbClr val="00006F"/>
                  </a:solidFill>
                  <a:latin typeface="Tahoma" charset="0"/>
                  <a:sym typeface="Symbol" charset="0"/>
                </a:rPr>
                <a:t> forward</a:t>
              </a:r>
              <a:r>
                <a:rPr lang="en-GB" b="1" dirty="0">
                  <a:solidFill>
                    <a:srgbClr val="FF0000"/>
                  </a:solidFill>
                  <a:latin typeface="Tahoma" charset="0"/>
                  <a:sym typeface="Symbol" charset="0"/>
                </a:rPr>
                <a:t> </a:t>
              </a:r>
              <a:endParaRPr lang="en-GB" b="1" dirty="0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6918028" y="844791"/>
              <a:ext cx="1209692" cy="260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GB" b="1" dirty="0">
                  <a:solidFill>
                    <a:srgbClr val="00006F"/>
                  </a:solidFill>
                  <a:latin typeface="Tahoma" charset="0"/>
                  <a:sym typeface="Symbol" charset="0"/>
                </a:rPr>
                <a:t>Tiles </a:t>
              </a:r>
              <a:r>
                <a:rPr lang="en-GB" b="1" dirty="0" err="1">
                  <a:solidFill>
                    <a:srgbClr val="00006F"/>
                  </a:solidFill>
                  <a:latin typeface="Tahoma" charset="0"/>
                  <a:sym typeface="Symbol" charset="0"/>
                </a:rPr>
                <a:t>hadronic</a:t>
              </a:r>
              <a:r>
                <a:rPr lang="en-GB" b="1" dirty="0">
                  <a:solidFill>
                    <a:srgbClr val="FF0000"/>
                  </a:solidFill>
                  <a:latin typeface="Tahoma" charset="0"/>
                  <a:sym typeface="Symbol" charset="0"/>
                </a:rPr>
                <a:t> </a:t>
              </a:r>
              <a:endParaRPr lang="en-GB" b="1" dirty="0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V="1">
              <a:off x="6444208" y="3356992"/>
              <a:ext cx="1296224" cy="1368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5895219" y="4707826"/>
              <a:ext cx="1334119" cy="33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 dirty="0" err="1">
                  <a:solidFill>
                    <a:srgbClr val="00006F"/>
                  </a:solidFill>
                  <a:latin typeface="Tahoma" charset="0"/>
                  <a:sym typeface="Symbol" charset="0"/>
                </a:rPr>
                <a:t>LAr</a:t>
              </a:r>
              <a:r>
                <a:rPr lang="en-GB" b="1" dirty="0">
                  <a:solidFill>
                    <a:srgbClr val="00006F"/>
                  </a:solidFill>
                  <a:latin typeface="Tahoma" charset="0"/>
                  <a:sym typeface="Symbol" charset="0"/>
                </a:rPr>
                <a:t> </a:t>
              </a:r>
              <a:r>
                <a:rPr lang="en-GB" b="1" dirty="0" err="1">
                  <a:solidFill>
                    <a:srgbClr val="00006F"/>
                  </a:solidFill>
                  <a:latin typeface="Tahoma" charset="0"/>
                  <a:sym typeface="Symbol" charset="0"/>
                </a:rPr>
                <a:t>endcap</a:t>
              </a:r>
              <a:endParaRPr lang="en-US" dirty="0"/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flipH="1" flipV="1">
              <a:off x="7956376" y="3140968"/>
              <a:ext cx="504056" cy="1656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4953000" y="533400"/>
            <a:ext cx="4032448" cy="48320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 cmpd="sng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/>
              <a:t>Hadron </a:t>
            </a:r>
            <a:r>
              <a:rPr lang="en-US" sz="1800" b="1" dirty="0" smtClean="0"/>
              <a:t>calorimeter</a:t>
            </a:r>
          </a:p>
          <a:p>
            <a:endParaRPr lang="en-US" sz="1800" b="1" dirty="0"/>
          </a:p>
          <a:p>
            <a:r>
              <a:rPr lang="en-US" sz="1800" dirty="0" err="1"/>
              <a:t>Trigger;measure</a:t>
            </a:r>
            <a:r>
              <a:rPr lang="en-US" sz="1800" dirty="0"/>
              <a:t> jets; </a:t>
            </a:r>
            <a:r>
              <a:rPr lang="en-US" sz="2400" baseline="30000" dirty="0" err="1" smtClean="0"/>
              <a:t>E</a:t>
            </a:r>
            <a:r>
              <a:rPr lang="en-US" sz="2400" baseline="-25000" dirty="0" err="1" smtClean="0"/>
              <a:t>tmiss</a:t>
            </a:r>
            <a:r>
              <a:rPr lang="en-US" sz="2400" dirty="0"/>
              <a:t>: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Symbol"/>
              </a:rPr>
              <a:t>s</a:t>
            </a:r>
            <a:r>
              <a:rPr lang="en-US" sz="1800" b="1" dirty="0">
                <a:solidFill>
                  <a:srgbClr val="0000FF"/>
                </a:solidFill>
              </a:rPr>
              <a:t>/E</a:t>
            </a:r>
            <a:r>
              <a:rPr lang="en-US" sz="1800" b="1" dirty="0" smtClean="0">
                <a:solidFill>
                  <a:srgbClr val="0000FF"/>
                </a:solidFill>
              </a:rPr>
              <a:t>~50-60</a:t>
            </a:r>
            <a:r>
              <a:rPr lang="en-US" sz="1800" b="1" dirty="0">
                <a:solidFill>
                  <a:srgbClr val="0000FF"/>
                </a:solidFill>
              </a:rPr>
              <a:t>%/</a:t>
            </a:r>
            <a:r>
              <a:rPr lang="pt-PT" sz="1800" b="1" dirty="0">
                <a:solidFill>
                  <a:srgbClr val="0000FF"/>
                </a:solidFill>
                <a:cs typeface="Arial" charset="0"/>
                <a:sym typeface="Symbol" charset="0"/>
              </a:rPr>
              <a:t></a:t>
            </a:r>
            <a:r>
              <a:rPr lang="en-US" sz="1800" b="1" dirty="0">
                <a:solidFill>
                  <a:srgbClr val="0000FF"/>
                </a:solidFill>
              </a:rPr>
              <a:t>E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  <a:sym typeface="Symbol" charset="0"/>
              </a:rPr>
              <a:t></a:t>
            </a:r>
            <a:r>
              <a:rPr lang="en-US" sz="1800" b="1" dirty="0">
                <a:solidFill>
                  <a:srgbClr val="0000FF"/>
                </a:solidFill>
              </a:rPr>
              <a:t>3% central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Symbol"/>
              </a:rPr>
              <a:t>s</a:t>
            </a:r>
            <a:r>
              <a:rPr lang="en-US" sz="1800" b="1" dirty="0">
                <a:solidFill>
                  <a:srgbClr val="0000FF"/>
                </a:solidFill>
              </a:rPr>
              <a:t>/</a:t>
            </a:r>
            <a:r>
              <a:rPr lang="en-US" sz="1800" b="1" dirty="0" smtClean="0">
                <a:solidFill>
                  <a:srgbClr val="0000FF"/>
                </a:solidFill>
              </a:rPr>
              <a:t>E~90</a:t>
            </a:r>
            <a:r>
              <a:rPr lang="en-US" sz="1800" b="1" dirty="0">
                <a:solidFill>
                  <a:srgbClr val="0000FF"/>
                </a:solidFill>
              </a:rPr>
              <a:t>%/</a:t>
            </a:r>
            <a:r>
              <a:rPr lang="pt-PT" sz="1800" b="1" dirty="0">
                <a:solidFill>
                  <a:srgbClr val="0000FF"/>
                </a:solidFill>
                <a:cs typeface="Arial" charset="0"/>
                <a:sym typeface="Symbol" charset="0"/>
              </a:rPr>
              <a:t></a:t>
            </a:r>
            <a:r>
              <a:rPr lang="en-US" sz="1800" b="1" dirty="0">
                <a:solidFill>
                  <a:srgbClr val="0000FF"/>
                </a:solidFill>
              </a:rPr>
              <a:t>E 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  <a:sym typeface="Symbol" charset="0"/>
              </a:rPr>
              <a:t></a:t>
            </a:r>
            <a:r>
              <a:rPr lang="en-US" sz="1800" b="1" dirty="0">
                <a:solidFill>
                  <a:srgbClr val="0000FF"/>
                </a:solidFill>
              </a:rPr>
              <a:t> 7% in </a:t>
            </a:r>
            <a:r>
              <a:rPr lang="en-US" sz="1800" b="1" dirty="0" err="1">
                <a:solidFill>
                  <a:srgbClr val="0000FF"/>
                </a:solidFill>
              </a:rPr>
              <a:t>fwd</a:t>
            </a:r>
            <a:endParaRPr lang="en-US" sz="1800" b="1" dirty="0">
              <a:solidFill>
                <a:srgbClr val="0000FF"/>
              </a:solidFill>
            </a:endParaRPr>
          </a:p>
          <a:p>
            <a:pPr marL="285750" lvl="1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ahoma" charset="0"/>
                <a:cs typeface="Arial" charset="0"/>
                <a:sym typeface="Symbol" charset="0"/>
              </a:rPr>
              <a:t></a:t>
            </a:r>
            <a:r>
              <a:rPr lang="en-US" b="1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(</a:t>
            </a:r>
            <a:r>
              <a:rPr lang="en-US" b="1" dirty="0" err="1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E</a:t>
            </a:r>
            <a:r>
              <a:rPr lang="en-US" b="1" baseline="-25000" dirty="0" err="1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T,miss</a:t>
            </a:r>
            <a:r>
              <a:rPr lang="en-US" b="1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) </a:t>
            </a:r>
            <a:r>
              <a:rPr lang="en-US" b="1" dirty="0">
                <a:solidFill>
                  <a:srgbClr val="0000FF"/>
                </a:solidFill>
                <a:latin typeface="Tahoma" charset="0"/>
                <a:cs typeface="Arial" charset="0"/>
                <a:sym typeface="Symbol" charset="0"/>
              </a:rPr>
              <a:t>/ </a:t>
            </a:r>
            <a:r>
              <a:rPr lang="en-US" b="1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E</a:t>
            </a:r>
            <a:r>
              <a:rPr lang="en-US" b="1" baseline="-25000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T</a:t>
            </a:r>
            <a:r>
              <a:rPr lang="en-US" b="1" dirty="0">
                <a:solidFill>
                  <a:srgbClr val="0000FF"/>
                </a:solidFill>
                <a:latin typeface="+mj-lt"/>
                <a:cs typeface="Arial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+mj-lt"/>
                <a:cs typeface="Arial" charset="0"/>
                <a:sym typeface="Symbol" charset="0"/>
              </a:rPr>
              <a:t> 55 % </a:t>
            </a:r>
          </a:p>
          <a:p>
            <a:endParaRPr lang="en-US" sz="2400" baseline="-25000" dirty="0"/>
          </a:p>
          <a:p>
            <a:endParaRPr lang="en-US" sz="1800" b="1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|</a:t>
            </a:r>
            <a:r>
              <a:rPr lang="en-US" sz="1800" dirty="0">
                <a:latin typeface="Symbol" charset="0"/>
              </a:rPr>
              <a:t>h</a:t>
            </a:r>
            <a:r>
              <a:rPr lang="en-US" sz="1800" dirty="0"/>
              <a:t>|&lt;1.7: Fe/</a:t>
            </a:r>
            <a:r>
              <a:rPr lang="en-US" sz="1800" dirty="0" err="1" smtClean="0"/>
              <a:t>scint</a:t>
            </a:r>
            <a:r>
              <a:rPr lang="en-US" sz="1800" dirty="0" smtClean="0"/>
              <a:t>. Tiles (</a:t>
            </a:r>
            <a:r>
              <a:rPr lang="en-US" sz="1800" dirty="0" err="1" smtClean="0"/>
              <a:t>Tilecal</a:t>
            </a:r>
            <a:r>
              <a:rPr lang="en-US" sz="1800" dirty="0" smtClean="0"/>
              <a:t>)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3.2 &lt;|</a:t>
            </a:r>
            <a:r>
              <a:rPr lang="en-US" sz="1800" dirty="0">
                <a:latin typeface="Symbol" charset="0"/>
              </a:rPr>
              <a:t>h</a:t>
            </a:r>
            <a:r>
              <a:rPr lang="en-US" sz="1800" dirty="0"/>
              <a:t>|&lt;1.5: </a:t>
            </a:r>
            <a:r>
              <a:rPr lang="en-US" sz="1800" dirty="0" smtClean="0"/>
              <a:t>Cu-</a:t>
            </a:r>
            <a:r>
              <a:rPr lang="en-US" sz="1800" dirty="0" err="1" smtClean="0"/>
              <a:t>Lar</a:t>
            </a:r>
            <a:r>
              <a:rPr lang="en-US" sz="1800" dirty="0" smtClean="0"/>
              <a:t> (HEC)</a:t>
            </a:r>
            <a:endParaRPr lang="en-US" sz="1800" dirty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3.1&lt;</a:t>
            </a:r>
            <a:r>
              <a:rPr lang="en-US" sz="1800" dirty="0"/>
              <a:t>|</a:t>
            </a:r>
            <a:r>
              <a:rPr lang="en-US" sz="1800" dirty="0">
                <a:latin typeface="Symbol" charset="0"/>
              </a:rPr>
              <a:t>h</a:t>
            </a:r>
            <a:r>
              <a:rPr lang="en-US" sz="1800" dirty="0"/>
              <a:t>|</a:t>
            </a:r>
            <a:r>
              <a:rPr lang="en-US" sz="1800" dirty="0" smtClean="0"/>
              <a:t>&lt;4.9: FCAL Cu/W-</a:t>
            </a:r>
            <a:r>
              <a:rPr lang="en-US" sz="1800" dirty="0" err="1" smtClean="0"/>
              <a:t>Lar</a:t>
            </a:r>
            <a:endParaRPr lang="en-US" sz="2000" b="1" dirty="0"/>
          </a:p>
          <a:p>
            <a:pPr marL="285750" indent="-285750">
              <a:buFont typeface="Arial"/>
              <a:buChar char="•"/>
            </a:pPr>
            <a:endParaRPr lang="en-US" sz="1800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|</a:t>
            </a:r>
            <a:r>
              <a:rPr lang="en-US" sz="1800" dirty="0">
                <a:latin typeface="Symbol" charset="0"/>
              </a:rPr>
              <a:t>h</a:t>
            </a:r>
            <a:r>
              <a:rPr lang="en-US" sz="1800" dirty="0"/>
              <a:t>|&lt;</a:t>
            </a:r>
            <a:r>
              <a:rPr lang="en-US" sz="1800" dirty="0" smtClean="0"/>
              <a:t>4.9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10</a:t>
            </a:r>
            <a:r>
              <a:rPr lang="en-US" sz="1800" dirty="0" smtClean="0">
                <a:latin typeface="Symbol" charset="0"/>
              </a:rPr>
              <a:t>l</a:t>
            </a:r>
            <a:r>
              <a:rPr lang="en-US" sz="1800" dirty="0" smtClean="0"/>
              <a:t>  at </a:t>
            </a:r>
            <a:r>
              <a:rPr lang="en-US" sz="1800" dirty="0"/>
              <a:t>|</a:t>
            </a:r>
            <a:r>
              <a:rPr lang="en-US" sz="1800" dirty="0">
                <a:latin typeface="Symbol" charset="0"/>
              </a:rPr>
              <a:t>h</a:t>
            </a:r>
            <a:r>
              <a:rPr lang="en-US" sz="1800" dirty="0" smtClean="0"/>
              <a:t>|=0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 </a:t>
            </a:r>
            <a:r>
              <a:rPr lang="en-US" sz="1800" dirty="0" smtClean="0">
                <a:latin typeface="Tahoma" charset="0"/>
                <a:cs typeface="Arial" charset="0"/>
                <a:sym typeface="Symbol" charset="0"/>
              </a:rPr>
              <a:t> </a:t>
            </a:r>
            <a:r>
              <a:rPr lang="en-US" sz="1800" dirty="0" smtClean="0"/>
              <a:t>: 0.1x0.1 up </a:t>
            </a:r>
            <a:r>
              <a:rPr lang="en-US" sz="1800" dirty="0"/>
              <a:t>to |</a:t>
            </a:r>
            <a:r>
              <a:rPr lang="en-US" sz="1800" dirty="0">
                <a:latin typeface="Symbol" charset="0"/>
              </a:rPr>
              <a:t>h</a:t>
            </a:r>
            <a:r>
              <a:rPr lang="en-US" sz="1800" dirty="0"/>
              <a:t>|</a:t>
            </a:r>
            <a:r>
              <a:rPr lang="en-US" sz="1800" dirty="0" smtClean="0"/>
              <a:t>&lt;2.5</a:t>
            </a:r>
            <a:endParaRPr lang="en-US" sz="1800" dirty="0">
              <a:latin typeface="Symbol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3-4 Longitudinal layers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/>
              <a:t>20x10</a:t>
            </a:r>
            <a:r>
              <a:rPr lang="en-US" sz="1800" baseline="30000" dirty="0"/>
              <a:t>3</a:t>
            </a:r>
            <a:r>
              <a:rPr lang="en-US" sz="1800" dirty="0"/>
              <a:t> </a:t>
            </a:r>
            <a:r>
              <a:rPr lang="en-US" sz="1800" dirty="0" smtClean="0"/>
              <a:t>channels</a:t>
            </a:r>
            <a:endParaRPr lang="en-US" sz="2400" baseline="-25000" dirty="0" smtClean="0"/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152400" y="4876800"/>
            <a:ext cx="4519736" cy="1754326"/>
          </a:xfrm>
          <a:prstGeom prst="rect">
            <a:avLst/>
          </a:prstGeom>
          <a:solidFill>
            <a:srgbClr val="FFE187"/>
          </a:solidFill>
          <a:ln w="38100" cmpd="sng">
            <a:solidFill>
              <a:srgbClr val="B58952"/>
            </a:solidFill>
          </a:ln>
        </p:spPr>
        <p:txBody>
          <a:bodyPr wrap="square">
            <a:spAutoFit/>
          </a:bodyPr>
          <a:lstStyle/>
          <a:p>
            <a:pPr marL="0" lvl="1"/>
            <a:r>
              <a:rPr lang="en-US" sz="1800" b="1" dirty="0" err="1" smtClean="0"/>
              <a:t>Lar-Pb</a:t>
            </a:r>
            <a:r>
              <a:rPr lang="en-US" sz="1800" b="1" dirty="0" smtClean="0"/>
              <a:t> </a:t>
            </a:r>
            <a:r>
              <a:rPr lang="en-US" sz="1800" b="1" dirty="0"/>
              <a:t>EM calorimeter </a:t>
            </a:r>
            <a:r>
              <a:rPr lang="en-US" sz="1800" b="1" dirty="0" smtClean="0"/>
              <a:t>(</a:t>
            </a:r>
            <a:r>
              <a:rPr lang="en-GB" sz="1800" b="1" dirty="0">
                <a:solidFill>
                  <a:srgbClr val="000000"/>
                </a:solidFill>
                <a:latin typeface="Arial" charset="0"/>
              </a:rPr>
              <a:t>|</a:t>
            </a:r>
            <a:r>
              <a:rPr lang="en-GB" sz="18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η</a:t>
            </a:r>
            <a:r>
              <a:rPr lang="en-GB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|&lt;</a:t>
            </a:r>
            <a:r>
              <a:rPr lang="en-GB" sz="1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3.2</a:t>
            </a:r>
            <a:r>
              <a:rPr lang="en-US" sz="1800" b="1" dirty="0" smtClean="0"/>
              <a:t>)</a:t>
            </a:r>
            <a:r>
              <a:rPr lang="en-US" sz="1800" b="1" dirty="0"/>
              <a:t>: </a:t>
            </a:r>
            <a:endParaRPr lang="en-US" sz="1800" b="1" dirty="0" smtClean="0"/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e/</a:t>
            </a:r>
            <a:r>
              <a:rPr lang="en-US" sz="1800" dirty="0" smtClean="0">
                <a:latin typeface="Symbol"/>
              </a:rPr>
              <a:t>g</a:t>
            </a:r>
            <a:r>
              <a:rPr lang="en-US" sz="1800" dirty="0" smtClean="0"/>
              <a:t> </a:t>
            </a:r>
            <a:r>
              <a:rPr lang="en-US" sz="1800" dirty="0"/>
              <a:t>trigger</a:t>
            </a:r>
            <a:r>
              <a:rPr lang="en-US" sz="1800" dirty="0" smtClean="0"/>
              <a:t>, identification</a:t>
            </a:r>
            <a:r>
              <a:rPr lang="en-US" sz="1800" dirty="0"/>
              <a:t>;</a:t>
            </a:r>
            <a:r>
              <a:rPr lang="en-US" sz="1800" dirty="0" smtClean="0"/>
              <a:t> measurement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solidFill>
                  <a:srgbClr val="0000FF"/>
                </a:solidFill>
                <a:latin typeface="Symbol"/>
              </a:rPr>
              <a:t>s</a:t>
            </a:r>
            <a:r>
              <a:rPr lang="en-US" sz="1800" b="1" dirty="0" smtClean="0">
                <a:solidFill>
                  <a:srgbClr val="0000FF"/>
                </a:solidFill>
              </a:rPr>
              <a:t>/E ~ 10%/</a:t>
            </a:r>
            <a:r>
              <a:rPr lang="pt-PT" sz="1800" b="1" dirty="0" smtClean="0">
                <a:solidFill>
                  <a:srgbClr val="0000FF"/>
                </a:solidFill>
                <a:cs typeface="Arial" charset="0"/>
                <a:sym typeface="Symbol" charset="0"/>
              </a:rPr>
              <a:t></a:t>
            </a:r>
            <a:r>
              <a:rPr lang="en-US" sz="1800" b="1" dirty="0" smtClean="0">
                <a:solidFill>
                  <a:srgbClr val="0000FF"/>
                </a:solidFill>
              </a:rPr>
              <a:t>E 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  <a:sym typeface="Symbol" charset="0"/>
              </a:rPr>
              <a:t></a:t>
            </a:r>
            <a:r>
              <a:rPr lang="en-US" sz="1800" b="1" dirty="0" smtClean="0">
                <a:solidFill>
                  <a:srgbClr val="0000FF"/>
                </a:solidFill>
              </a:rPr>
              <a:t> 0.7%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Granularity: 0.025x0.025 ;   22X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3 long. layers + </a:t>
            </a:r>
            <a:r>
              <a:rPr lang="en-US" sz="1800" dirty="0" err="1" smtClean="0"/>
              <a:t>presampler</a:t>
            </a:r>
            <a:r>
              <a:rPr lang="en-US" sz="1800" dirty="0" smtClean="0"/>
              <a:t>(0 </a:t>
            </a:r>
            <a:r>
              <a:rPr lang="en-US" sz="1800" dirty="0"/>
              <a:t>&lt;|</a:t>
            </a:r>
            <a:r>
              <a:rPr lang="en-US" sz="1800" dirty="0">
                <a:latin typeface="Symbol" charset="0"/>
              </a:rPr>
              <a:t>h</a:t>
            </a:r>
            <a:r>
              <a:rPr lang="en-US" sz="1800" dirty="0"/>
              <a:t>|&lt;</a:t>
            </a:r>
            <a:r>
              <a:rPr lang="en-US" sz="1800" dirty="0" smtClean="0"/>
              <a:t>1.8)</a:t>
            </a:r>
          </a:p>
          <a:p>
            <a:pPr marL="285750" lvl="1" indent="-285750">
              <a:buFont typeface="Arial"/>
              <a:buChar char="•"/>
            </a:pPr>
            <a:r>
              <a:rPr lang="en-US" sz="1800" dirty="0" smtClean="0"/>
              <a:t>180x10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 channels</a:t>
            </a:r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685800" y="0"/>
            <a:ext cx="7772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Calorimeters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0563" y="736600"/>
            <a:ext cx="3373437" cy="25304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855663" y="144463"/>
            <a:ext cx="7831137" cy="452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End-Cap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Toroid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Cold Mass Assembly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50888"/>
            <a:ext cx="3249613" cy="243522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14800"/>
            <a:ext cx="3262313" cy="244792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1825" y="4283075"/>
            <a:ext cx="3432175" cy="257492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2238" y="1703388"/>
            <a:ext cx="3859212" cy="378301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15" name="Line 16"/>
          <p:cNvSpPr>
            <a:spLocks noChangeShapeType="1"/>
          </p:cNvSpPr>
          <p:nvPr/>
        </p:nvSpPr>
        <p:spPr bwMode="auto">
          <a:xfrm flipH="1" flipV="1">
            <a:off x="6157913" y="4140200"/>
            <a:ext cx="671512" cy="652463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1619250" y="3028950"/>
            <a:ext cx="0" cy="20828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4495800" y="914400"/>
            <a:ext cx="1135063" cy="36933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omic Sans MS" pitchFamily="66" charset="0"/>
              </a:rPr>
              <a:t> Coils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8" name="Line 22"/>
          <p:cNvSpPr>
            <a:spLocks noChangeShapeType="1"/>
          </p:cNvSpPr>
          <p:nvPr/>
        </p:nvSpPr>
        <p:spPr bwMode="auto">
          <a:xfrm flipH="1">
            <a:off x="3106738" y="1398588"/>
            <a:ext cx="28321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4495800" y="5791200"/>
            <a:ext cx="1135063" cy="36933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>
                <a:latin typeface="Comic Sans MS" pitchFamily="66" charset="0"/>
              </a:rPr>
              <a:t>KSB</a:t>
            </a:r>
          </a:p>
        </p:txBody>
      </p:sp>
    </p:spTree>
    <p:extLst>
      <p:ext uri="{BB962C8B-B14F-4D97-AF65-F5344CB8AC3E}">
        <p14:creationId xmlns:p14="http://schemas.microsoft.com/office/powerpoint/2010/main" val="130184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5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2192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cle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066800"/>
            <a:ext cx="260985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6477000" y="3429000"/>
            <a:ext cx="2513013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8000"/>
                </a:solidFill>
              </a:rPr>
              <a:t>Note: The acceleration is not such a big issue in pp colliders (unlike in </a:t>
            </a:r>
            <a:r>
              <a:rPr lang="en-US" sz="1600" b="1" dirty="0" err="1">
                <a:solidFill>
                  <a:srgbClr val="008000"/>
                </a:solidFill>
              </a:rPr>
              <a:t>e</a:t>
            </a:r>
            <a:r>
              <a:rPr lang="en-US" sz="1600" b="1" baseline="30000" dirty="0" err="1">
                <a:solidFill>
                  <a:srgbClr val="008000"/>
                </a:solidFill>
              </a:rPr>
              <a:t>+</a:t>
            </a:r>
            <a:r>
              <a:rPr lang="en-US" sz="1600" b="1" dirty="0" err="1">
                <a:solidFill>
                  <a:srgbClr val="008000"/>
                </a:solidFill>
              </a:rPr>
              <a:t>e</a:t>
            </a:r>
            <a:r>
              <a:rPr lang="en-US" sz="1600" b="1" baseline="30000" dirty="0">
                <a:solidFill>
                  <a:srgbClr val="008000"/>
                </a:solidFill>
              </a:rPr>
              <a:t>-</a:t>
            </a:r>
            <a:r>
              <a:rPr lang="en-US" sz="1600" b="1" dirty="0">
                <a:solidFill>
                  <a:srgbClr val="008000"/>
                </a:solidFill>
              </a:rPr>
              <a:t> colliders), </a:t>
            </a:r>
          </a:p>
          <a:p>
            <a:pPr eaLnBrk="0" hangingPunct="0"/>
            <a:r>
              <a:rPr lang="en-US" sz="1600" b="1" dirty="0">
                <a:solidFill>
                  <a:srgbClr val="008000"/>
                </a:solidFill>
              </a:rPr>
              <a:t>because of the ~ 1/m</a:t>
            </a:r>
            <a:r>
              <a:rPr lang="en-US" sz="1600" b="1" baseline="30000" dirty="0">
                <a:solidFill>
                  <a:srgbClr val="008000"/>
                </a:solidFill>
              </a:rPr>
              <a:t>4</a:t>
            </a:r>
            <a:r>
              <a:rPr lang="en-US" sz="1600" b="1" dirty="0">
                <a:solidFill>
                  <a:srgbClr val="008000"/>
                </a:solidFill>
              </a:rPr>
              <a:t> </a:t>
            </a:r>
            <a:r>
              <a:rPr lang="en-US" sz="1600" b="1" dirty="0" err="1">
                <a:solidFill>
                  <a:srgbClr val="008000"/>
                </a:solidFill>
              </a:rPr>
              <a:t>behaviour</a:t>
            </a:r>
            <a:r>
              <a:rPr lang="en-US" sz="1600" b="1" dirty="0">
                <a:solidFill>
                  <a:srgbClr val="008000"/>
                </a:solidFill>
              </a:rPr>
              <a:t> of the synchrotron radiation energy losses </a:t>
            </a:r>
          </a:p>
          <a:p>
            <a:pPr eaLnBrk="0" hangingPunct="0"/>
            <a:r>
              <a:rPr lang="en-US" sz="1600" b="1" dirty="0">
                <a:solidFill>
                  <a:srgbClr val="008000"/>
                </a:solidFill>
              </a:rPr>
              <a:t>[~ E</a:t>
            </a:r>
            <a:r>
              <a:rPr lang="en-US" sz="1600" b="1" baseline="30000" dirty="0">
                <a:solidFill>
                  <a:srgbClr val="008000"/>
                </a:solidFill>
              </a:rPr>
              <a:t>4</a:t>
            </a:r>
            <a:r>
              <a:rPr lang="en-US" sz="1600" b="1" baseline="-25000" dirty="0">
                <a:solidFill>
                  <a:srgbClr val="008000"/>
                </a:solidFill>
              </a:rPr>
              <a:t>beam</a:t>
            </a:r>
            <a:r>
              <a:rPr lang="en-US" sz="1600" b="1" dirty="0">
                <a:solidFill>
                  <a:srgbClr val="008000"/>
                </a:solidFill>
              </a:rPr>
              <a:t>/Rm</a:t>
            </a:r>
            <a:r>
              <a:rPr lang="en-US" sz="1600" b="1" baseline="30000" dirty="0">
                <a:solidFill>
                  <a:srgbClr val="008000"/>
                </a:solidFill>
              </a:rPr>
              <a:t>4</a:t>
            </a:r>
            <a:r>
              <a:rPr lang="en-US" sz="1600" b="1" dirty="0">
                <a:solidFill>
                  <a:srgbClr val="008000"/>
                </a:solidFill>
              </a:rPr>
              <a:t>]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5410200"/>
            <a:ext cx="5715524" cy="1077733"/>
            <a:chOff x="144" y="3397"/>
            <a:chExt cx="3796" cy="805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44" y="3397"/>
              <a:ext cx="3796" cy="805"/>
              <a:chOff x="144" y="3301"/>
              <a:chExt cx="3796" cy="805"/>
            </a:xfrm>
          </p:grpSpPr>
          <p:sp>
            <p:nvSpPr>
              <p:cNvPr id="22" name="Text Box 9"/>
              <p:cNvSpPr txBox="1">
                <a:spLocks noChangeArrowheads="1"/>
              </p:cNvSpPr>
              <p:nvPr/>
            </p:nvSpPr>
            <p:spPr bwMode="auto">
              <a:xfrm>
                <a:off x="144" y="3301"/>
                <a:ext cx="3796" cy="805"/>
              </a:xfrm>
              <a:prstGeom prst="rect">
                <a:avLst/>
              </a:prstGeom>
              <a:solidFill>
                <a:srgbClr val="CC003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1600" b="1" dirty="0"/>
                  <a:t>                                                    </a:t>
                </a:r>
                <a:r>
                  <a:rPr lang="en-US" sz="1600" b="1" dirty="0">
                    <a:solidFill>
                      <a:schemeClr val="bg1"/>
                    </a:solidFill>
                  </a:rPr>
                  <a:t>LHC at 7</a:t>
                </a:r>
                <a:r>
                  <a:rPr lang="en-US" sz="16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600" b="1" dirty="0" err="1">
                    <a:solidFill>
                      <a:schemeClr val="bg1"/>
                    </a:solidFill>
                  </a:rPr>
                  <a:t>TeV</a:t>
                </a:r>
                <a:r>
                  <a:rPr lang="en-US" sz="1600" b="1" dirty="0">
                    <a:solidFill>
                      <a:schemeClr val="bg1"/>
                    </a:solidFill>
                  </a:rPr>
                  <a:t>        LEP at 100 GeV</a:t>
                </a:r>
              </a:p>
              <a:p>
                <a:pPr eaLnBrk="0" hangingPunct="0"/>
                <a:r>
                  <a:rPr lang="en-US" sz="1600" b="1" dirty="0">
                    <a:solidFill>
                      <a:schemeClr val="bg1"/>
                    </a:solidFill>
                  </a:rPr>
                  <a:t> </a:t>
                </a:r>
              </a:p>
              <a:p>
                <a:pPr eaLnBrk="0" hangingPunct="0"/>
                <a:r>
                  <a:rPr lang="en-US" sz="1600" b="1" dirty="0">
                    <a:solidFill>
                      <a:schemeClr val="bg1"/>
                    </a:solidFill>
                  </a:rPr>
                  <a:t>Synchrotron radiation loss       6.7 </a:t>
                </a:r>
                <a:r>
                  <a:rPr lang="en-US" sz="1600" b="1" dirty="0" err="1">
                    <a:solidFill>
                      <a:schemeClr val="bg1"/>
                    </a:solidFill>
                  </a:rPr>
                  <a:t>keV</a:t>
                </a:r>
                <a:r>
                  <a:rPr lang="en-US" sz="1600" b="1" dirty="0">
                    <a:solidFill>
                      <a:schemeClr val="bg1"/>
                    </a:solidFill>
                  </a:rPr>
                  <a:t>/turn          3 </a:t>
                </a:r>
                <a:r>
                  <a:rPr lang="en-US" sz="1600" b="1" dirty="0" err="1">
                    <a:solidFill>
                      <a:schemeClr val="bg1"/>
                    </a:solidFill>
                  </a:rPr>
                  <a:t>GeV</a:t>
                </a:r>
                <a:r>
                  <a:rPr lang="en-US" sz="1600" b="1" dirty="0">
                    <a:solidFill>
                      <a:schemeClr val="bg1"/>
                    </a:solidFill>
                  </a:rPr>
                  <a:t>/turn</a:t>
                </a:r>
              </a:p>
              <a:p>
                <a:pPr eaLnBrk="0" hangingPunct="0"/>
                <a:r>
                  <a:rPr lang="en-US" sz="1600" b="1" dirty="0">
                    <a:solidFill>
                      <a:schemeClr val="bg1"/>
                    </a:solidFill>
                  </a:rPr>
                  <a:t>Peak accelerating voltage        16 MV/beam          3600 MV/beam</a:t>
                </a:r>
                <a:endParaRPr lang="en-US" sz="1600" b="1" dirty="0"/>
              </a:p>
            </p:txBody>
          </p:sp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>
                <a:off x="1713" y="3301"/>
                <a:ext cx="0" cy="797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11"/>
              <p:cNvSpPr>
                <a:spLocks noChangeShapeType="1"/>
              </p:cNvSpPr>
              <p:nvPr/>
            </p:nvSpPr>
            <p:spPr bwMode="auto">
              <a:xfrm>
                <a:off x="3360" y="3306"/>
                <a:ext cx="0" cy="672"/>
              </a:xfrm>
              <a:prstGeom prst="line">
                <a:avLst/>
              </a:prstGeom>
              <a:noFill/>
              <a:ln w="1905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" name="Line 12"/>
            <p:cNvSpPr>
              <a:spLocks noChangeShapeType="1"/>
            </p:cNvSpPr>
            <p:nvPr/>
          </p:nvSpPr>
          <p:spPr bwMode="auto">
            <a:xfrm>
              <a:off x="144" y="3648"/>
              <a:ext cx="3796" cy="3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1143000" y="304800"/>
            <a:ext cx="78486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1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 particle beams are accelerated by superconducting </a:t>
            </a:r>
            <a:br>
              <a:rPr kumimoji="0" lang="fr-CH" sz="2400" b="1" i="1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fr-CH" sz="2400" b="1" i="1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Radio-Frequency (RF) cavities</a:t>
            </a: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855663" y="144463"/>
            <a:ext cx="7831137" cy="452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Commissioning up to Full Current (21 kA)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0" name="Rectangle 7"/>
          <p:cNvSpPr txBox="1">
            <a:spLocks noChangeArrowheads="1"/>
          </p:cNvSpPr>
          <p:nvPr/>
        </p:nvSpPr>
        <p:spPr>
          <a:xfrm>
            <a:off x="169863" y="796925"/>
            <a:ext cx="5454650" cy="134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Cool down 6 weeks (Jul-Aug)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Powering step-by-step to 21 kA (9 Nov’06)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1" name="Rectangle 8"/>
          <p:cNvSpPr txBox="1">
            <a:spLocks noChangeArrowheads="1"/>
          </p:cNvSpPr>
          <p:nvPr/>
        </p:nvSpPr>
        <p:spPr>
          <a:xfrm>
            <a:off x="5513388" y="3517900"/>
            <a:ext cx="3405187" cy="283368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At each step: slow dump, fast dump &amp; re-cool down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folHlink"/>
                </a:solidFill>
                <a:effectLst/>
                <a:uLnTx/>
                <a:uFillTx/>
                <a:latin typeface="Comic Sans MS" pitchFamily="66" charset="0"/>
              </a:rPr>
              <a:t>Full Current 20.4 kA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Ramp-up / down = 2 h + 2 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E = 1.1 GJ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Fast dump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T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max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 = 55 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Cryo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-recovery = 84 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0038" y="796925"/>
            <a:ext cx="3630612" cy="2671763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graphicFrame>
        <p:nvGraphicFramePr>
          <p:cNvPr id="13" name="Object 5"/>
          <p:cNvGraphicFramePr>
            <a:graphicFrameLocks noChangeAspect="1"/>
          </p:cNvGraphicFramePr>
          <p:nvPr/>
        </p:nvGraphicFramePr>
        <p:xfrm>
          <a:off x="0" y="1524000"/>
          <a:ext cx="5403850" cy="485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109" name="Chart" r:id="rId6" imgW="6134100" imgH="5515011" progId="Excel.Sheet.8">
                  <p:embed/>
                </p:oleObj>
              </mc:Choice>
              <mc:Fallback>
                <p:oleObj name="Chart" r:id="rId6" imgW="6134100" imgH="5515011" progId="Excel.Sheet.8">
                  <p:embed/>
                  <p:pic>
                    <p:nvPicPr>
                      <p:cNvPr id="1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0"/>
                        <a:ext cx="5403850" cy="485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136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Н.Зимин  Ноябрь 2011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Школа для учителей</a:t>
            </a: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306A-C78A-4D91-BE8F-542CDE30FF74}" type="slidenum">
              <a:rPr lang="de-CH" smtClean="0"/>
              <a:pPr/>
              <a:t>51</a:t>
            </a:fld>
            <a:endParaRPr lang="de-CH"/>
          </a:p>
        </p:txBody>
      </p:sp>
      <p:pic>
        <p:nvPicPr>
          <p:cNvPr id="8" name="Picture 7" descr="Picture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81000"/>
            <a:ext cx="8088634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9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LOI.ATLA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0"/>
            <a:ext cx="4542896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914400" y="1219200"/>
            <a:ext cx="3457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</a:rPr>
              <a:t>The Birth of ATLAS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1828800"/>
            <a:ext cx="4343400" cy="434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 u="sng" dirty="0">
                <a:solidFill>
                  <a:srgbClr val="002060"/>
                </a:solidFill>
              </a:rPr>
              <a:t>March 1992</a:t>
            </a:r>
          </a:p>
          <a:p>
            <a:r>
              <a:rPr lang="en-US" b="1" dirty="0">
                <a:solidFill>
                  <a:srgbClr val="002060"/>
                </a:solidFill>
              </a:rPr>
              <a:t>Evian Meeting with </a:t>
            </a:r>
            <a:r>
              <a:rPr lang="en-US" b="1" dirty="0" err="1">
                <a:solidFill>
                  <a:srgbClr val="002060"/>
                </a:solidFill>
              </a:rPr>
              <a:t>EoI</a:t>
            </a:r>
            <a:r>
              <a:rPr lang="en-US" b="1" dirty="0">
                <a:solidFill>
                  <a:srgbClr val="002060"/>
                </a:solidFill>
              </a:rPr>
              <a:t> presentations</a:t>
            </a:r>
          </a:p>
          <a:p>
            <a:endParaRPr lang="en-US" b="1" i="1" dirty="0">
              <a:solidFill>
                <a:srgbClr val="002060"/>
              </a:solidFill>
            </a:endParaRPr>
          </a:p>
          <a:p>
            <a:r>
              <a:rPr lang="en-US" b="1" i="1" u="sng" dirty="0">
                <a:solidFill>
                  <a:srgbClr val="002060"/>
                </a:solidFill>
              </a:rPr>
              <a:t>March 1992 – Summer 1992</a:t>
            </a:r>
            <a:endParaRPr lang="en-US" b="1" i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Merging of EAGLE and ASCOT, two</a:t>
            </a:r>
          </a:p>
          <a:p>
            <a:r>
              <a:rPr lang="en-US" b="1" dirty="0">
                <a:solidFill>
                  <a:srgbClr val="002060"/>
                </a:solidFill>
              </a:rPr>
              <a:t>proto-collaborations</a:t>
            </a:r>
          </a:p>
          <a:p>
            <a:endParaRPr lang="en-US" sz="1400" b="1" dirty="0">
              <a:solidFill>
                <a:srgbClr val="008000"/>
              </a:solidFill>
            </a:endParaRPr>
          </a:p>
          <a:p>
            <a:r>
              <a:rPr lang="en-US" b="1" i="1" u="sng" dirty="0">
                <a:solidFill>
                  <a:srgbClr val="008000"/>
                </a:solidFill>
              </a:rPr>
              <a:t>September 1992 </a:t>
            </a:r>
            <a:endParaRPr lang="en-US" b="1" i="1" dirty="0">
              <a:solidFill>
                <a:srgbClr val="008000"/>
              </a:solidFill>
            </a:endParaRPr>
          </a:p>
          <a:p>
            <a:r>
              <a:rPr lang="en-US" b="1" i="1" dirty="0">
                <a:solidFill>
                  <a:srgbClr val="008000"/>
                </a:solidFill>
              </a:rPr>
              <a:t>Decision on the name</a:t>
            </a:r>
          </a:p>
          <a:p>
            <a:endParaRPr lang="en-US" sz="1400" b="1" dirty="0">
              <a:solidFill>
                <a:srgbClr val="008000"/>
              </a:solidFill>
            </a:endParaRPr>
          </a:p>
          <a:p>
            <a:endParaRPr lang="en-US" sz="1400" b="1" dirty="0">
              <a:solidFill>
                <a:srgbClr val="008000"/>
              </a:solidFill>
            </a:endParaRPr>
          </a:p>
          <a:p>
            <a:r>
              <a:rPr lang="en-US" b="1" i="1" u="sng" dirty="0">
                <a:solidFill>
                  <a:srgbClr val="C00000"/>
                </a:solidFill>
              </a:rPr>
              <a:t>October 1992</a:t>
            </a:r>
            <a:r>
              <a:rPr lang="en-US" b="1" dirty="0">
                <a:solidFill>
                  <a:srgbClr val="C00000"/>
                </a:solidFill>
              </a:rPr>
              <a:t>	</a:t>
            </a:r>
          </a:p>
          <a:p>
            <a:r>
              <a:rPr lang="en-US" b="1" dirty="0">
                <a:solidFill>
                  <a:srgbClr val="C00000"/>
                </a:solidFill>
              </a:rPr>
              <a:t>ATLAS </a:t>
            </a:r>
            <a:r>
              <a:rPr lang="en-US" b="1" dirty="0" err="1">
                <a:solidFill>
                  <a:srgbClr val="C00000"/>
                </a:solidFill>
              </a:rPr>
              <a:t>LoI</a:t>
            </a:r>
            <a:r>
              <a:rPr lang="en-US" b="1" dirty="0">
                <a:solidFill>
                  <a:srgbClr val="C00000"/>
                </a:solidFill>
              </a:rPr>
              <a:t> submitted to the LHCC</a:t>
            </a:r>
          </a:p>
          <a:p>
            <a:r>
              <a:rPr lang="en-US" b="1" dirty="0">
                <a:solidFill>
                  <a:srgbClr val="C00000"/>
                </a:solidFill>
              </a:rPr>
              <a:t>		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Official birth of the ATLAS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Collaboration</a:t>
            </a:r>
          </a:p>
        </p:txBody>
      </p:sp>
    </p:spTree>
    <p:extLst>
      <p:ext uri="{BB962C8B-B14F-4D97-AF65-F5344CB8AC3E}">
        <p14:creationId xmlns:p14="http://schemas.microsoft.com/office/powerpoint/2010/main" val="199068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2406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2574"/>
            <a:ext cx="8839200" cy="64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94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icture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533400"/>
            <a:ext cx="8150796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2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9" name="Picture 8" descr="Picture2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0"/>
            <a:ext cx="6477000" cy="4322488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19200" y="4343400"/>
            <a:ext cx="7924801" cy="2062103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 Precise tracking and </a:t>
            </a:r>
            <a:r>
              <a:rPr lang="en-US" sz="1600" dirty="0" err="1" smtClean="0">
                <a:latin typeface="Comic Sans MS" pitchFamily="66" charset="0"/>
              </a:rPr>
              <a:t>vertexing</a:t>
            </a:r>
            <a:r>
              <a:rPr lang="en-US" sz="1600" dirty="0" smtClean="0">
                <a:latin typeface="Comic Sans MS" pitchFamily="66" charset="0"/>
              </a:rPr>
              <a:t>, e/π separation; coverage: |η|&lt;2.5</a:t>
            </a:r>
          </a:p>
          <a:p>
            <a:r>
              <a:rPr lang="en-US" sz="1600" dirty="0" smtClean="0">
                <a:latin typeface="Comic Sans MS" pitchFamily="66" charset="0"/>
              </a:rPr>
              <a:t> B (solenoid) =2T</a:t>
            </a:r>
          </a:p>
          <a:p>
            <a:r>
              <a:rPr lang="en-US" sz="1600" dirty="0" smtClean="0">
                <a:latin typeface="Comic Sans MS" pitchFamily="66" charset="0"/>
              </a:rPr>
              <a:t> &lt;hits&gt; in barrel ~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3/8/30 in Pixel/SCT/TRT</a:t>
            </a:r>
            <a:r>
              <a:rPr lang="en-US" sz="1600" dirty="0" smtClean="0">
                <a:latin typeface="Comic Sans MS" pitchFamily="66" charset="0"/>
              </a:rPr>
              <a:t>; 0.5X</a:t>
            </a:r>
            <a:r>
              <a:rPr lang="en-US" sz="1600" baseline="-25000" dirty="0" smtClean="0">
                <a:latin typeface="Comic Sans MS" pitchFamily="66" charset="0"/>
              </a:rPr>
              <a:t>0</a:t>
            </a:r>
            <a:r>
              <a:rPr lang="en-US" sz="1600" dirty="0" smtClean="0">
                <a:latin typeface="Comic Sans MS" pitchFamily="66" charset="0"/>
              </a:rPr>
              <a:t> at </a:t>
            </a:r>
            <a:r>
              <a:rPr lang="el-GR" sz="1600" dirty="0" smtClean="0">
                <a:latin typeface="Comic Sans MS" pitchFamily="66" charset="0"/>
              </a:rPr>
              <a:t>η=0 ; 1.1 </a:t>
            </a:r>
            <a:r>
              <a:rPr lang="en-US" sz="1600" dirty="0" smtClean="0">
                <a:latin typeface="Comic Sans MS" pitchFamily="66" charset="0"/>
              </a:rPr>
              <a:t>X</a:t>
            </a:r>
            <a:r>
              <a:rPr lang="en-US" sz="1600" baseline="-25000" dirty="0" smtClean="0">
                <a:latin typeface="Comic Sans MS" pitchFamily="66" charset="0"/>
              </a:rPr>
              <a:t>0</a:t>
            </a:r>
            <a:r>
              <a:rPr lang="en-US" sz="1600" dirty="0" smtClean="0">
                <a:latin typeface="Comic Sans MS" pitchFamily="66" charset="0"/>
              </a:rPr>
              <a:t> at </a:t>
            </a:r>
            <a:r>
              <a:rPr lang="el-GR" sz="1600" dirty="0" smtClean="0">
                <a:latin typeface="Comic Sans MS" pitchFamily="66" charset="0"/>
              </a:rPr>
              <a:t>η=1.8</a:t>
            </a:r>
          </a:p>
          <a:p>
            <a:r>
              <a:rPr lang="el-GR" sz="1600" dirty="0" smtClean="0">
                <a:latin typeface="Comic Sans MS" pitchFamily="66" charset="0"/>
              </a:rPr>
              <a:t> </a:t>
            </a:r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</a:rPr>
              <a:t>σ/</a:t>
            </a:r>
            <a:r>
              <a:rPr lang="en-US" sz="1600" dirty="0" err="1" smtClean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en-US" sz="1600" baseline="-25000" dirty="0" err="1" smtClean="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= 0.038% </a:t>
            </a:r>
            <a:r>
              <a:rPr lang="en-US" sz="1600" dirty="0" err="1" smtClean="0">
                <a:solidFill>
                  <a:srgbClr val="FF0000"/>
                </a:solidFill>
                <a:latin typeface="Comic Sans MS" pitchFamily="66" charset="0"/>
              </a:rPr>
              <a:t>p</a:t>
            </a:r>
            <a:r>
              <a:rPr lang="en-US" sz="1600" baseline="-25000" dirty="0" err="1" smtClean="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(</a:t>
            </a:r>
            <a:r>
              <a:rPr lang="en-US" sz="1600" dirty="0" err="1" smtClean="0">
                <a:solidFill>
                  <a:srgbClr val="FF0000"/>
                </a:solidFill>
                <a:latin typeface="Comic Sans MS" pitchFamily="66" charset="0"/>
              </a:rPr>
              <a:t>GeV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) ⊕ 1.5% </a:t>
            </a:r>
            <a:r>
              <a:rPr lang="en-US" sz="1600" dirty="0" smtClean="0">
                <a:latin typeface="Comic Sans MS" pitchFamily="66" charset="0"/>
              </a:rPr>
              <a:t>(3.8% </a:t>
            </a:r>
            <a:r>
              <a:rPr lang="en-US" sz="1600" dirty="0" err="1" smtClean="0">
                <a:latin typeface="Comic Sans MS" pitchFamily="66" charset="0"/>
              </a:rPr>
              <a:t>p</a:t>
            </a:r>
            <a:r>
              <a:rPr lang="en-US" sz="1600" baseline="-25000" dirty="0" err="1" smtClean="0">
                <a:latin typeface="Comic Sans MS" pitchFamily="66" charset="0"/>
              </a:rPr>
              <a:t>T</a:t>
            </a:r>
            <a:r>
              <a:rPr lang="en-US" sz="1600" dirty="0" smtClean="0">
                <a:latin typeface="Comic Sans MS" pitchFamily="66" charset="0"/>
              </a:rPr>
              <a:t>= 100GeV ; &lt;2% </a:t>
            </a:r>
            <a:r>
              <a:rPr lang="en-US" sz="1600" dirty="0" err="1" smtClean="0">
                <a:latin typeface="Comic Sans MS" pitchFamily="66" charset="0"/>
              </a:rPr>
              <a:t>p</a:t>
            </a:r>
            <a:r>
              <a:rPr lang="en-US" sz="1600" baseline="-25000" dirty="0" err="1" smtClean="0">
                <a:latin typeface="Comic Sans MS" pitchFamily="66" charset="0"/>
              </a:rPr>
              <a:t>T</a:t>
            </a:r>
            <a:r>
              <a:rPr lang="en-US" sz="1600" dirty="0" smtClean="0">
                <a:latin typeface="Comic Sans MS" pitchFamily="66" charset="0"/>
              </a:rPr>
              <a:t>&lt;35GeV)</a:t>
            </a:r>
          </a:p>
          <a:p>
            <a:r>
              <a:rPr lang="en-US" sz="1600" dirty="0" smtClean="0">
                <a:latin typeface="Comic Sans MS" pitchFamily="66" charset="0"/>
              </a:rPr>
              <a:t> Impact parameter resolution (0.25&lt;|</a:t>
            </a:r>
            <a:r>
              <a:rPr lang="el-GR" sz="1600" dirty="0" smtClean="0">
                <a:latin typeface="Comic Sans MS" pitchFamily="66" charset="0"/>
              </a:rPr>
              <a:t>η|&lt;0.5) (σ</a:t>
            </a:r>
            <a:r>
              <a:rPr lang="en-US" sz="1600" baseline="-25000" dirty="0" smtClean="0">
                <a:latin typeface="Comic Sans MS" pitchFamily="66" charset="0"/>
              </a:rPr>
              <a:t>d0</a:t>
            </a:r>
            <a:r>
              <a:rPr lang="en-US" sz="1600" dirty="0" smtClean="0">
                <a:latin typeface="Comic Sans MS" pitchFamily="66" charset="0"/>
              </a:rPr>
              <a:t>) = 10 </a:t>
            </a:r>
            <a:r>
              <a:rPr lang="el-GR" sz="1600" dirty="0" smtClean="0">
                <a:latin typeface="Comic Sans MS" pitchFamily="66" charset="0"/>
              </a:rPr>
              <a:t>μ</a:t>
            </a:r>
            <a:r>
              <a:rPr lang="en-US" sz="1600" dirty="0" smtClean="0">
                <a:latin typeface="Comic Sans MS" pitchFamily="66" charset="0"/>
              </a:rPr>
              <a:t>m ⊕140 </a:t>
            </a:r>
            <a:r>
              <a:rPr lang="el-GR" sz="1600" dirty="0" smtClean="0">
                <a:latin typeface="Comic Sans MS" pitchFamily="66" charset="0"/>
              </a:rPr>
              <a:t>μ</a:t>
            </a:r>
            <a:r>
              <a:rPr lang="en-US" sz="1600" dirty="0" smtClean="0">
                <a:latin typeface="Comic Sans MS" pitchFamily="66" charset="0"/>
              </a:rPr>
              <a:t>m / </a:t>
            </a:r>
            <a:r>
              <a:rPr lang="en-US" sz="1600" dirty="0" err="1" smtClean="0">
                <a:latin typeface="Comic Sans MS" pitchFamily="66" charset="0"/>
              </a:rPr>
              <a:t>p</a:t>
            </a:r>
            <a:r>
              <a:rPr lang="en-US" sz="1600" baseline="-25000" dirty="0" err="1" smtClean="0">
                <a:latin typeface="Comic Sans MS" pitchFamily="66" charset="0"/>
              </a:rPr>
              <a:t>T</a:t>
            </a:r>
            <a:r>
              <a:rPr lang="en-US" sz="1600" dirty="0" smtClean="0">
                <a:latin typeface="Comic Sans MS" pitchFamily="66" charset="0"/>
              </a:rPr>
              <a:t> [</a:t>
            </a:r>
            <a:r>
              <a:rPr lang="en-US" sz="1600" dirty="0" err="1" smtClean="0">
                <a:latin typeface="Comic Sans MS" pitchFamily="66" charset="0"/>
              </a:rPr>
              <a:t>GeV</a:t>
            </a:r>
            <a:r>
              <a:rPr lang="en-US" sz="1600" dirty="0" smtClean="0">
                <a:latin typeface="Comic Sans MS" pitchFamily="66" charset="0"/>
              </a:rPr>
              <a:t>/c]</a:t>
            </a:r>
          </a:p>
          <a:p>
            <a:r>
              <a:rPr lang="en-US" sz="1600" dirty="0" smtClean="0">
                <a:latin typeface="Comic Sans MS" pitchFamily="66" charset="0"/>
              </a:rPr>
              <a:t> Si Pixels: 80M channels ; 3 layers and 3 disks ; </a:t>
            </a:r>
            <a:r>
              <a:rPr lang="el-GR" sz="1600" dirty="0" smtClean="0">
                <a:solidFill>
                  <a:srgbClr val="FF0000"/>
                </a:solidFill>
                <a:latin typeface="Comic Sans MS" pitchFamily="66" charset="0"/>
              </a:rPr>
              <a:t>σ = 10 μ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m </a:t>
            </a:r>
            <a:r>
              <a:rPr lang="en-US" sz="1600" dirty="0" smtClean="0">
                <a:latin typeface="Comic Sans MS" pitchFamily="66" charset="0"/>
              </a:rPr>
              <a:t>[r</a:t>
            </a:r>
            <a:r>
              <a:rPr lang="el-GR" sz="1600" dirty="0" smtClean="0">
                <a:latin typeface="Comic Sans MS" pitchFamily="66" charset="0"/>
              </a:rPr>
              <a:t>φ]</a:t>
            </a:r>
          </a:p>
          <a:p>
            <a:r>
              <a:rPr lang="en-US" sz="1600" dirty="0" smtClean="0">
                <a:latin typeface="Comic Sans MS" pitchFamily="66" charset="0"/>
              </a:rPr>
              <a:t> Si strips (SCT): 6M channels; 4 layers and 9 disks ;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σ = 17 </a:t>
            </a:r>
            <a:r>
              <a:rPr lang="en-US" sz="1600" dirty="0" err="1" smtClean="0">
                <a:solidFill>
                  <a:srgbClr val="FF0000"/>
                </a:solidFill>
                <a:latin typeface="Comic Sans MS" pitchFamily="66" charset="0"/>
              </a:rPr>
              <a:t>μm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[</a:t>
            </a:r>
            <a:r>
              <a:rPr lang="en-US" sz="1600" dirty="0" err="1" smtClean="0">
                <a:latin typeface="Comic Sans MS" pitchFamily="66" charset="0"/>
              </a:rPr>
              <a:t>rφ</a:t>
            </a:r>
            <a:r>
              <a:rPr lang="en-US" sz="1600" dirty="0" smtClean="0">
                <a:latin typeface="Comic Sans MS" pitchFamily="66" charset="0"/>
              </a:rPr>
              <a:t>]</a:t>
            </a:r>
          </a:p>
          <a:p>
            <a:r>
              <a:rPr lang="en-US" sz="1600" dirty="0" smtClean="0">
                <a:latin typeface="Comic Sans MS" pitchFamily="66" charset="0"/>
              </a:rPr>
              <a:t> Transition Radiation Tracker (350k channels ; </a:t>
            </a:r>
            <a:r>
              <a:rPr lang="el-GR" sz="1600" dirty="0" smtClean="0">
                <a:latin typeface="Comic Sans MS" pitchFamily="66" charset="0"/>
              </a:rPr>
              <a:t>σ =120 μ</a:t>
            </a:r>
            <a:r>
              <a:rPr lang="en-US" sz="1600" dirty="0" smtClean="0">
                <a:latin typeface="Comic Sans MS" pitchFamily="66" charset="0"/>
              </a:rPr>
              <a:t>m/straw)</a:t>
            </a:r>
            <a:endParaRPr lang="en-US" sz="1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17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25908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5800" y="304800"/>
            <a:ext cx="7772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Calorimeters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295400"/>
            <a:ext cx="4114800" cy="3785652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en-US" sz="1600" b="1" dirty="0" err="1" smtClean="0">
                <a:latin typeface="Comic Sans MS" pitchFamily="66" charset="0"/>
              </a:rPr>
              <a:t>Hadron</a:t>
            </a:r>
            <a:r>
              <a:rPr lang="en-US" sz="1600" b="1" dirty="0" smtClean="0">
                <a:latin typeface="Comic Sans MS" pitchFamily="66" charset="0"/>
              </a:rPr>
              <a:t> calorimeter:</a:t>
            </a:r>
          </a:p>
          <a:p>
            <a:pPr>
              <a:buNone/>
            </a:pPr>
            <a:r>
              <a:rPr lang="en-US" sz="1600" b="1" dirty="0" smtClean="0">
                <a:latin typeface="Comic Sans MS" pitchFamily="66" charset="0"/>
              </a:rPr>
              <a:t> Trigger; measure jets; </a:t>
            </a:r>
            <a:r>
              <a:rPr lang="en-US" sz="1600" b="1" dirty="0" err="1" smtClean="0">
                <a:latin typeface="Comic Sans MS" pitchFamily="66" charset="0"/>
              </a:rPr>
              <a:t>E</a:t>
            </a:r>
            <a:r>
              <a:rPr lang="en-US" sz="1600" b="1" baseline="-25000" dirty="0" err="1" smtClean="0">
                <a:latin typeface="Comic Sans MS" pitchFamily="66" charset="0"/>
              </a:rPr>
              <a:t>T,miss</a:t>
            </a:r>
            <a:r>
              <a:rPr lang="en-US" sz="1600" b="1" dirty="0" smtClean="0">
                <a:latin typeface="Comic Sans MS" pitchFamily="66" charset="0"/>
              </a:rPr>
              <a:t>:</a:t>
            </a:r>
          </a:p>
          <a:p>
            <a:pPr>
              <a:buNone/>
            </a:pPr>
            <a:r>
              <a:rPr lang="el-GR" sz="1600" b="1" dirty="0" smtClean="0">
                <a:latin typeface="Comic Sans MS" pitchFamily="66" charset="0"/>
              </a:rPr>
              <a:t>•</a:t>
            </a:r>
            <a:r>
              <a:rPr lang="en-US" sz="1600" b="1" dirty="0" smtClean="0">
                <a:latin typeface="Comic Sans MS" pitchFamily="66" charset="0"/>
              </a:rPr>
              <a:t> </a:t>
            </a:r>
            <a:r>
              <a:rPr lang="el-GR" sz="1600" b="1" dirty="0" smtClean="0">
                <a:latin typeface="Comic Sans MS" pitchFamily="66" charset="0"/>
              </a:rPr>
              <a:t> σ/</a:t>
            </a:r>
            <a:r>
              <a:rPr lang="en-US" sz="1600" b="1" dirty="0" smtClean="0">
                <a:latin typeface="Comic Sans MS" pitchFamily="66" charset="0"/>
              </a:rPr>
              <a:t>E ~ 50-60%/√E⊕3% central</a:t>
            </a:r>
          </a:p>
          <a:p>
            <a:pPr>
              <a:buNone/>
            </a:pPr>
            <a:r>
              <a:rPr lang="el-GR" sz="1600" b="1" dirty="0" smtClean="0">
                <a:latin typeface="Comic Sans MS" pitchFamily="66" charset="0"/>
              </a:rPr>
              <a:t>• </a:t>
            </a:r>
            <a:r>
              <a:rPr lang="en-US" sz="1600" b="1" dirty="0" smtClean="0">
                <a:latin typeface="Comic Sans MS" pitchFamily="66" charset="0"/>
              </a:rPr>
              <a:t> </a:t>
            </a:r>
            <a:r>
              <a:rPr lang="el-GR" sz="1600" b="1" dirty="0" smtClean="0">
                <a:latin typeface="Comic Sans MS" pitchFamily="66" charset="0"/>
              </a:rPr>
              <a:t>σ/</a:t>
            </a:r>
            <a:r>
              <a:rPr lang="en-US" sz="1600" b="1" dirty="0" smtClean="0">
                <a:latin typeface="Comic Sans MS" pitchFamily="66" charset="0"/>
              </a:rPr>
              <a:t>E ~ 90%/√E ⊕ 7% in fwd</a:t>
            </a:r>
          </a:p>
          <a:p>
            <a:pPr>
              <a:buNone/>
            </a:pPr>
            <a:r>
              <a:rPr lang="el-GR" sz="1600" b="1" dirty="0" smtClean="0">
                <a:latin typeface="Comic Sans MS" pitchFamily="66" charset="0"/>
              </a:rPr>
              <a:t>• </a:t>
            </a:r>
            <a:r>
              <a:rPr lang="en-US" sz="1600" b="1" dirty="0" smtClean="0">
                <a:latin typeface="Comic Sans MS" pitchFamily="66" charset="0"/>
              </a:rPr>
              <a:t> </a:t>
            </a:r>
            <a:r>
              <a:rPr lang="el-GR" sz="1600" dirty="0" smtClean="0">
                <a:latin typeface="Comic Sans MS" pitchFamily="66" charset="0"/>
              </a:rPr>
              <a:t>σ</a:t>
            </a:r>
            <a:r>
              <a:rPr lang="el-GR" sz="1600" b="1" dirty="0" smtClean="0">
                <a:latin typeface="Comic Sans MS" pitchFamily="66" charset="0"/>
              </a:rPr>
              <a:t>(</a:t>
            </a:r>
            <a:r>
              <a:rPr lang="en-US" sz="1600" b="1" dirty="0" err="1" smtClean="0">
                <a:latin typeface="Comic Sans MS" pitchFamily="66" charset="0"/>
              </a:rPr>
              <a:t>E</a:t>
            </a:r>
            <a:r>
              <a:rPr lang="en-US" sz="1600" b="1" baseline="-25000" dirty="0" err="1" smtClean="0">
                <a:latin typeface="Comic Sans MS" pitchFamily="66" charset="0"/>
              </a:rPr>
              <a:t>T,miss</a:t>
            </a:r>
            <a:r>
              <a:rPr lang="en-US" sz="1600" b="1" dirty="0" smtClean="0">
                <a:latin typeface="Comic Sans MS" pitchFamily="66" charset="0"/>
              </a:rPr>
              <a:t>) / </a:t>
            </a:r>
            <a:r>
              <a:rPr lang="el-GR" sz="1600" b="1" dirty="0" smtClean="0">
                <a:latin typeface="Comic Sans MS" pitchFamily="66" charset="0"/>
              </a:rPr>
              <a:t>Σ</a:t>
            </a:r>
            <a:r>
              <a:rPr lang="en-US" sz="1600" b="1" dirty="0" smtClean="0">
                <a:latin typeface="Comic Sans MS" pitchFamily="66" charset="0"/>
              </a:rPr>
              <a:t>ET ≈ 55 %</a:t>
            </a:r>
          </a:p>
          <a:p>
            <a:pPr>
              <a:buNone/>
            </a:pPr>
            <a:endParaRPr lang="en-US" sz="1600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sz="1600" b="1" dirty="0" smtClean="0">
                <a:latin typeface="Comic Sans MS" pitchFamily="66" charset="0"/>
              </a:rPr>
              <a:t>• |η|&lt;1.7: </a:t>
            </a:r>
            <a:r>
              <a:rPr lang="en-US" sz="1600" b="1" dirty="0" smtClean="0">
                <a:latin typeface="Comic Sans MS" pitchFamily="66" charset="0"/>
              </a:rPr>
              <a:t>Fe/</a:t>
            </a:r>
            <a:r>
              <a:rPr lang="en-US" sz="1600" b="1" dirty="0" err="1" smtClean="0">
                <a:latin typeface="Comic Sans MS" pitchFamily="66" charset="0"/>
              </a:rPr>
              <a:t>scint</a:t>
            </a:r>
            <a:r>
              <a:rPr lang="en-US" sz="1600" b="1" dirty="0" smtClean="0">
                <a:latin typeface="Comic Sans MS" pitchFamily="66" charset="0"/>
              </a:rPr>
              <a:t>. Tiles (</a:t>
            </a:r>
            <a:r>
              <a:rPr lang="en-US" sz="1600" b="1" dirty="0" err="1" smtClean="0">
                <a:latin typeface="Comic Sans MS" pitchFamily="66" charset="0"/>
              </a:rPr>
              <a:t>Tilecal</a:t>
            </a:r>
            <a:r>
              <a:rPr lang="en-US" sz="1600" b="1" dirty="0" smtClean="0">
                <a:latin typeface="Comic Sans MS" pitchFamily="66" charset="0"/>
              </a:rPr>
              <a:t>)</a:t>
            </a:r>
          </a:p>
          <a:p>
            <a:pPr>
              <a:buNone/>
            </a:pPr>
            <a:r>
              <a:rPr lang="el-GR" sz="1600" b="1" dirty="0" smtClean="0">
                <a:latin typeface="Comic Sans MS" pitchFamily="66" charset="0"/>
              </a:rPr>
              <a:t>• 3.2 &lt;|η|&lt;1.5: </a:t>
            </a:r>
            <a:r>
              <a:rPr lang="en-US" sz="1600" b="1" dirty="0" smtClean="0">
                <a:latin typeface="Comic Sans MS" pitchFamily="66" charset="0"/>
              </a:rPr>
              <a:t>Cu-</a:t>
            </a:r>
            <a:r>
              <a:rPr lang="en-US" sz="1600" b="1" dirty="0" err="1" smtClean="0">
                <a:latin typeface="Comic Sans MS" pitchFamily="66" charset="0"/>
              </a:rPr>
              <a:t>LAr</a:t>
            </a:r>
            <a:r>
              <a:rPr lang="en-US" sz="1600" b="1" dirty="0" smtClean="0">
                <a:latin typeface="Comic Sans MS" pitchFamily="66" charset="0"/>
              </a:rPr>
              <a:t> (HEC)</a:t>
            </a:r>
          </a:p>
          <a:p>
            <a:pPr>
              <a:buNone/>
            </a:pPr>
            <a:r>
              <a:rPr lang="pl-PL" sz="1600" b="1" dirty="0" smtClean="0">
                <a:latin typeface="Comic Sans MS" pitchFamily="66" charset="0"/>
              </a:rPr>
              <a:t>• 3.1&lt;|η|&lt;4.9: FCAL Cu/W-Lar</a:t>
            </a:r>
            <a:endParaRPr lang="en-US" sz="1600" b="1" dirty="0" smtClean="0">
              <a:latin typeface="Comic Sans MS" pitchFamily="66" charset="0"/>
            </a:endParaRPr>
          </a:p>
          <a:p>
            <a:pPr>
              <a:buNone/>
            </a:pPr>
            <a:endParaRPr lang="pl-PL" sz="1600" b="1" dirty="0" smtClean="0">
              <a:latin typeface="Comic Sans MS" pitchFamily="66" charset="0"/>
            </a:endParaRPr>
          </a:p>
          <a:p>
            <a:pPr>
              <a:buNone/>
            </a:pPr>
            <a:r>
              <a:rPr lang="el-GR" sz="1600" b="1" dirty="0" smtClean="0">
                <a:latin typeface="Comic Sans MS" pitchFamily="66" charset="0"/>
              </a:rPr>
              <a:t>• |η|&lt;4.9</a:t>
            </a:r>
          </a:p>
          <a:p>
            <a:pPr>
              <a:buNone/>
            </a:pPr>
            <a:r>
              <a:rPr lang="el-GR" sz="1600" b="1" dirty="0" smtClean="0">
                <a:latin typeface="Comic Sans MS" pitchFamily="66" charset="0"/>
              </a:rPr>
              <a:t>• 10λ </a:t>
            </a:r>
            <a:r>
              <a:rPr lang="en-US" sz="1600" b="1" dirty="0" smtClean="0">
                <a:latin typeface="Comic Sans MS" pitchFamily="66" charset="0"/>
              </a:rPr>
              <a:t>at |</a:t>
            </a:r>
            <a:r>
              <a:rPr lang="el-GR" sz="1600" b="1" dirty="0" smtClean="0">
                <a:latin typeface="Comic Sans MS" pitchFamily="66" charset="0"/>
              </a:rPr>
              <a:t>η|=0</a:t>
            </a:r>
          </a:p>
          <a:p>
            <a:pPr>
              <a:buNone/>
            </a:pPr>
            <a:r>
              <a:rPr lang="en-US" sz="1600" b="1" dirty="0" smtClean="0">
                <a:latin typeface="Comic Sans MS" pitchFamily="66" charset="0"/>
              </a:rPr>
              <a:t>• </a:t>
            </a:r>
            <a:r>
              <a:rPr lang="en-US" sz="1600" b="1" dirty="0" err="1" smtClean="0">
                <a:latin typeface="Comic Sans MS" pitchFamily="66" charset="0"/>
              </a:rPr>
              <a:t>Δη×Δφ</a:t>
            </a:r>
            <a:r>
              <a:rPr lang="en-US" sz="1600" b="1" dirty="0" smtClean="0">
                <a:latin typeface="Comic Sans MS" pitchFamily="66" charset="0"/>
              </a:rPr>
              <a:t> : 0.1x0.1 up to |η|&lt;2.5</a:t>
            </a:r>
          </a:p>
          <a:p>
            <a:pPr>
              <a:buNone/>
            </a:pPr>
            <a:r>
              <a:rPr lang="en-US" sz="1600" b="1" dirty="0" smtClean="0">
                <a:latin typeface="Comic Sans MS" pitchFamily="66" charset="0"/>
              </a:rPr>
              <a:t>• 3-4 Longitudinal layers</a:t>
            </a:r>
          </a:p>
          <a:p>
            <a:pPr>
              <a:buNone/>
            </a:pPr>
            <a:r>
              <a:rPr lang="en-US" sz="1600" b="1" dirty="0" smtClean="0">
                <a:latin typeface="Comic Sans MS" pitchFamily="66" charset="0"/>
              </a:rPr>
              <a:t>• 20x10</a:t>
            </a:r>
            <a:r>
              <a:rPr lang="en-US" sz="1600" b="1" baseline="30000" dirty="0" smtClean="0">
                <a:latin typeface="Comic Sans MS" pitchFamily="66" charset="0"/>
              </a:rPr>
              <a:t>3</a:t>
            </a:r>
            <a:r>
              <a:rPr lang="en-US" sz="1600" b="1" dirty="0" smtClean="0">
                <a:latin typeface="Comic Sans MS" pitchFamily="66" charset="0"/>
              </a:rPr>
              <a:t> channels</a:t>
            </a:r>
            <a:endParaRPr lang="en-US" sz="1600" b="1" dirty="0"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6800" y="4876800"/>
            <a:ext cx="3886200" cy="18158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pt-BR" sz="1600" b="1" dirty="0" smtClean="0">
                <a:latin typeface="Comic Sans MS" pitchFamily="66" charset="0"/>
              </a:rPr>
              <a:t>Lar-Pb EM calorimeter (|η|&lt;3.2):</a:t>
            </a:r>
          </a:p>
          <a:p>
            <a:pPr>
              <a:buNone/>
            </a:pPr>
            <a:r>
              <a:rPr lang="en-US" sz="1600" dirty="0" smtClean="0">
                <a:latin typeface="Comic Sans MS" pitchFamily="66" charset="0"/>
              </a:rPr>
              <a:t>• e/</a:t>
            </a:r>
            <a:r>
              <a:rPr lang="el-GR" sz="1600" dirty="0" smtClean="0">
                <a:latin typeface="Comic Sans MS" pitchFamily="66" charset="0"/>
              </a:rPr>
              <a:t>γ </a:t>
            </a:r>
            <a:r>
              <a:rPr lang="en-US" sz="1600" dirty="0" smtClean="0">
                <a:latin typeface="Comic Sans MS" pitchFamily="66" charset="0"/>
              </a:rPr>
              <a:t>trigger, identification; measurement</a:t>
            </a:r>
          </a:p>
          <a:p>
            <a:pPr>
              <a:buNone/>
            </a:pPr>
            <a:r>
              <a:rPr lang="el-GR" sz="1600" b="1" dirty="0" smtClean="0">
                <a:latin typeface="Comic Sans MS" pitchFamily="66" charset="0"/>
              </a:rPr>
              <a:t>• σ/</a:t>
            </a:r>
            <a:r>
              <a:rPr lang="en-US" sz="1600" b="1" dirty="0" smtClean="0">
                <a:latin typeface="Comic Sans MS" pitchFamily="66" charset="0"/>
              </a:rPr>
              <a:t>E ~ 10%/√E ⊕ 0.7%</a:t>
            </a:r>
          </a:p>
          <a:p>
            <a:pPr>
              <a:buNone/>
            </a:pPr>
            <a:r>
              <a:rPr lang="en-US" sz="1600" dirty="0" smtClean="0">
                <a:latin typeface="Comic Sans MS" pitchFamily="66" charset="0"/>
              </a:rPr>
              <a:t>• Granularity: 0.025x0.025 ; 22X</a:t>
            </a:r>
            <a:r>
              <a:rPr lang="en-US" sz="1600" baseline="-25000" dirty="0" smtClean="0">
                <a:latin typeface="Comic Sans MS" pitchFamily="66" charset="0"/>
              </a:rPr>
              <a:t>0</a:t>
            </a:r>
          </a:p>
          <a:p>
            <a:pPr>
              <a:buNone/>
            </a:pPr>
            <a:r>
              <a:rPr lang="en-US" sz="1600" dirty="0" smtClean="0">
                <a:latin typeface="Comic Sans MS" pitchFamily="66" charset="0"/>
              </a:rPr>
              <a:t>• 3 long. layers + </a:t>
            </a:r>
            <a:r>
              <a:rPr lang="en-US" sz="1600" dirty="0" err="1" smtClean="0">
                <a:latin typeface="Comic Sans MS" pitchFamily="66" charset="0"/>
              </a:rPr>
              <a:t>presampler</a:t>
            </a:r>
            <a:r>
              <a:rPr lang="en-US" sz="1600" dirty="0" smtClean="0">
                <a:latin typeface="Comic Sans MS" pitchFamily="66" charset="0"/>
              </a:rPr>
              <a:t>(0 &lt;|η|&lt;1.8)</a:t>
            </a:r>
          </a:p>
          <a:p>
            <a:pPr>
              <a:buNone/>
            </a:pPr>
            <a:r>
              <a:rPr lang="en-US" sz="1600" dirty="0" smtClean="0">
                <a:latin typeface="Comic Sans MS" pitchFamily="66" charset="0"/>
              </a:rPr>
              <a:t>• 180x10</a:t>
            </a:r>
            <a:r>
              <a:rPr lang="en-US" sz="1600" baseline="30000" dirty="0" smtClean="0">
                <a:latin typeface="Comic Sans MS" pitchFamily="66" charset="0"/>
              </a:rPr>
              <a:t>3</a:t>
            </a:r>
            <a:r>
              <a:rPr lang="en-US" sz="1600" dirty="0" smtClean="0">
                <a:latin typeface="Comic Sans MS" pitchFamily="66" charset="0"/>
              </a:rPr>
              <a:t> channels</a:t>
            </a:r>
            <a:endParaRPr lang="en-US" sz="1600" dirty="0">
              <a:latin typeface="Comic Sans MS" pitchFamily="66" charset="0"/>
            </a:endParaRPr>
          </a:p>
        </p:txBody>
      </p: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4287819" y="685800"/>
            <a:ext cx="4856181" cy="4218129"/>
            <a:chOff x="3734578" y="692696"/>
            <a:chExt cx="5301917" cy="4454756"/>
          </a:xfrm>
        </p:grpSpPr>
        <p:pic>
          <p:nvPicPr>
            <p:cNvPr id="14" name="Picture 3" descr="CalorimetroTeste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827" y="692696"/>
              <a:ext cx="5245668" cy="4392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Line 6"/>
            <p:cNvSpPr>
              <a:spLocks noChangeShapeType="1"/>
            </p:cNvSpPr>
            <p:nvPr/>
          </p:nvSpPr>
          <p:spPr bwMode="auto">
            <a:xfrm flipH="1">
              <a:off x="6734958" y="1245418"/>
              <a:ext cx="544238" cy="4429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7577544" y="1245419"/>
              <a:ext cx="297255" cy="6564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 flipH="1" flipV="1">
              <a:off x="5148144" y="2295953"/>
              <a:ext cx="40302" cy="22751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 flipV="1">
              <a:off x="5188446" y="2960928"/>
              <a:ext cx="157503" cy="16101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3734578" y="4419022"/>
              <a:ext cx="2428685" cy="601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GB" b="1" dirty="0" err="1">
                  <a:solidFill>
                    <a:srgbClr val="00006F"/>
                  </a:solidFill>
                  <a:latin typeface="Tahoma" charset="0"/>
                  <a:sym typeface="Symbol" charset="0"/>
                </a:rPr>
                <a:t>LAr</a:t>
              </a:r>
              <a:endParaRPr lang="en-GB" b="1" dirty="0">
                <a:solidFill>
                  <a:srgbClr val="00006F"/>
                </a:solidFill>
                <a:latin typeface="Tahoma" charset="0"/>
                <a:sym typeface="Symbol" charset="0"/>
              </a:endParaRPr>
            </a:p>
            <a:p>
              <a:pPr algn="ctr"/>
              <a:r>
                <a:rPr lang="en-GB" b="1" dirty="0">
                  <a:solidFill>
                    <a:srgbClr val="00006F"/>
                  </a:solidFill>
                  <a:latin typeface="Tahoma" charset="0"/>
                  <a:sym typeface="Symbol" charset="0"/>
                </a:rPr>
                <a:t> electromagnetic</a:t>
              </a:r>
              <a:r>
                <a:rPr lang="en-GB" b="1" dirty="0">
                  <a:solidFill>
                    <a:srgbClr val="FF0000"/>
                  </a:solidFill>
                  <a:latin typeface="Tahoma" charset="0"/>
                  <a:sym typeface="Symbol" charset="0"/>
                </a:rPr>
                <a:t> </a:t>
              </a:r>
              <a:endParaRPr lang="en-GB" b="1" dirty="0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7546968" y="4799260"/>
              <a:ext cx="1458112" cy="34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GB" b="1" dirty="0" err="1">
                  <a:solidFill>
                    <a:srgbClr val="00006F"/>
                  </a:solidFill>
                  <a:latin typeface="Tahoma" charset="0"/>
                  <a:sym typeface="Symbol" charset="0"/>
                </a:rPr>
                <a:t>LAr</a:t>
              </a:r>
              <a:r>
                <a:rPr lang="en-GB" b="1" dirty="0">
                  <a:solidFill>
                    <a:srgbClr val="00006F"/>
                  </a:solidFill>
                  <a:latin typeface="Tahoma" charset="0"/>
                  <a:sym typeface="Symbol" charset="0"/>
                </a:rPr>
                <a:t> forward</a:t>
              </a:r>
              <a:r>
                <a:rPr lang="en-GB" b="1" dirty="0">
                  <a:solidFill>
                    <a:srgbClr val="FF0000"/>
                  </a:solidFill>
                  <a:latin typeface="Tahoma" charset="0"/>
                  <a:sym typeface="Symbol" charset="0"/>
                </a:rPr>
                <a:t> </a:t>
              </a:r>
              <a:endParaRPr lang="en-GB" b="1" dirty="0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6918028" y="844791"/>
              <a:ext cx="1209692" cy="260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GB" b="1" dirty="0">
                  <a:solidFill>
                    <a:srgbClr val="00006F"/>
                  </a:solidFill>
                  <a:latin typeface="Tahoma" charset="0"/>
                  <a:sym typeface="Symbol" charset="0"/>
                </a:rPr>
                <a:t>Tiles </a:t>
              </a:r>
              <a:r>
                <a:rPr lang="en-GB" b="1" dirty="0" err="1">
                  <a:solidFill>
                    <a:srgbClr val="00006F"/>
                  </a:solidFill>
                  <a:latin typeface="Tahoma" charset="0"/>
                  <a:sym typeface="Symbol" charset="0"/>
                </a:rPr>
                <a:t>hadronic</a:t>
              </a:r>
              <a:r>
                <a:rPr lang="en-GB" b="1" dirty="0">
                  <a:solidFill>
                    <a:srgbClr val="FF0000"/>
                  </a:solidFill>
                  <a:latin typeface="Tahoma" charset="0"/>
                  <a:sym typeface="Symbol" charset="0"/>
                </a:rPr>
                <a:t> </a:t>
              </a:r>
              <a:endParaRPr lang="en-GB" b="1" dirty="0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 flipV="1">
              <a:off x="6444208" y="3356992"/>
              <a:ext cx="1296224" cy="1368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13"/>
            <p:cNvSpPr>
              <a:spLocks noChangeArrowheads="1"/>
            </p:cNvSpPr>
            <p:nvPr/>
          </p:nvSpPr>
          <p:spPr bwMode="auto">
            <a:xfrm>
              <a:off x="5895219" y="4707826"/>
              <a:ext cx="1334119" cy="33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 dirty="0" err="1">
                  <a:solidFill>
                    <a:srgbClr val="00006F"/>
                  </a:solidFill>
                  <a:latin typeface="Tahoma" charset="0"/>
                  <a:sym typeface="Symbol" charset="0"/>
                </a:rPr>
                <a:t>LAr</a:t>
              </a:r>
              <a:r>
                <a:rPr lang="en-GB" b="1" dirty="0">
                  <a:solidFill>
                    <a:srgbClr val="00006F"/>
                  </a:solidFill>
                  <a:latin typeface="Tahoma" charset="0"/>
                  <a:sym typeface="Symbol" charset="0"/>
                </a:rPr>
                <a:t> </a:t>
              </a:r>
              <a:r>
                <a:rPr lang="en-GB" b="1" dirty="0" err="1">
                  <a:solidFill>
                    <a:srgbClr val="00006F"/>
                  </a:solidFill>
                  <a:latin typeface="Tahoma" charset="0"/>
                  <a:sym typeface="Symbol" charset="0"/>
                </a:rPr>
                <a:t>endcap</a:t>
              </a:r>
              <a:endParaRPr lang="en-US" dirty="0"/>
            </a:p>
          </p:txBody>
        </p:sp>
        <p:sp>
          <p:nvSpPr>
            <p:cNvPr id="24" name="Line 8"/>
            <p:cNvSpPr>
              <a:spLocks noChangeShapeType="1"/>
            </p:cNvSpPr>
            <p:nvPr/>
          </p:nvSpPr>
          <p:spPr bwMode="auto">
            <a:xfrm flipH="1" flipV="1">
              <a:off x="7956376" y="3140968"/>
              <a:ext cx="504056" cy="1656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5" name="Straight Arrow Connector 24"/>
          <p:cNvCxnSpPr/>
          <p:nvPr/>
        </p:nvCxnSpPr>
        <p:spPr bwMode="auto">
          <a:xfrm>
            <a:off x="4588024" y="978024"/>
            <a:ext cx="0" cy="26642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5236096" y="834008"/>
            <a:ext cx="3384376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172200" y="762000"/>
            <a:ext cx="745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12 m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92488" y="1986136"/>
            <a:ext cx="50487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8m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27543" y="3858344"/>
            <a:ext cx="1186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4000 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828800" y="0"/>
            <a:ext cx="5334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Muon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Spectrometer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3400" y="533400"/>
            <a:ext cx="73406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2667000"/>
            <a:ext cx="2971800" cy="298543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Comic Sans MS" pitchFamily="66" charset="0"/>
              </a:rPr>
              <a:t> 4 chambers types gas based (|η|&lt;2.7)</a:t>
            </a:r>
          </a:p>
          <a:p>
            <a:r>
              <a:rPr lang="en-US" sz="1200" b="1" dirty="0" smtClean="0">
                <a:latin typeface="Comic Sans MS" pitchFamily="66" charset="0"/>
              </a:rPr>
              <a:t> 1.1x10</a:t>
            </a:r>
            <a:r>
              <a:rPr lang="en-US" sz="1200" b="1" baseline="30000" dirty="0" smtClean="0">
                <a:latin typeface="Comic Sans MS" pitchFamily="66" charset="0"/>
              </a:rPr>
              <a:t>6</a:t>
            </a:r>
            <a:r>
              <a:rPr lang="en-US" sz="1200" b="1" dirty="0" smtClean="0">
                <a:latin typeface="Comic Sans MS" pitchFamily="66" charset="0"/>
              </a:rPr>
              <a:t> channels ; 12000 m</a:t>
            </a:r>
            <a:r>
              <a:rPr lang="en-US" sz="1200" b="1" baseline="30000" dirty="0" smtClean="0">
                <a:latin typeface="Comic Sans MS" pitchFamily="66" charset="0"/>
              </a:rPr>
              <a:t>3</a:t>
            </a:r>
          </a:p>
          <a:p>
            <a:endParaRPr lang="en-US" sz="1200" b="1" baseline="30000" dirty="0" smtClean="0">
              <a:latin typeface="Comic Sans MS" pitchFamily="66" charset="0"/>
            </a:endParaRPr>
          </a:p>
          <a:p>
            <a:r>
              <a:rPr lang="en-US" sz="1200" b="1" dirty="0" smtClean="0">
                <a:latin typeface="Comic Sans MS" pitchFamily="66" charset="0"/>
              </a:rPr>
              <a:t> Precision chambers : MDT ; CSC</a:t>
            </a:r>
          </a:p>
          <a:p>
            <a:r>
              <a:rPr lang="en-US" sz="1200" b="1" dirty="0" smtClean="0">
                <a:latin typeface="Comic Sans MS" pitchFamily="66" charset="0"/>
              </a:rPr>
              <a:t> Trigger chambers (LVL1): RPC; TGC</a:t>
            </a:r>
          </a:p>
          <a:p>
            <a:endParaRPr lang="en-US" sz="1200" b="1" dirty="0" smtClean="0">
              <a:latin typeface="Comic Sans MS" pitchFamily="66" charset="0"/>
            </a:endParaRPr>
          </a:p>
          <a:p>
            <a:r>
              <a:rPr lang="en-US" sz="1200" b="1" dirty="0" smtClean="0">
                <a:latin typeface="Comic Sans MS" pitchFamily="66" charset="0"/>
              </a:rPr>
              <a:t> </a:t>
            </a:r>
            <a:r>
              <a:rPr lang="en-US" sz="1200" b="1" dirty="0" err="1" smtClean="0">
                <a:latin typeface="Comic Sans MS" pitchFamily="66" charset="0"/>
              </a:rPr>
              <a:t>Muon</a:t>
            </a:r>
            <a:r>
              <a:rPr lang="en-US" sz="1200" b="1" dirty="0" smtClean="0">
                <a:latin typeface="Comic Sans MS" pitchFamily="66" charset="0"/>
              </a:rPr>
              <a:t> trigger and measurement</a:t>
            </a:r>
          </a:p>
          <a:p>
            <a:r>
              <a:rPr lang="en-US" sz="1200" b="1" dirty="0" smtClean="0">
                <a:latin typeface="Comic Sans MS" pitchFamily="66" charset="0"/>
              </a:rPr>
              <a:t> Alignment accuracy: ~ 30</a:t>
            </a:r>
            <a:r>
              <a:rPr lang="el-GR" sz="1200" b="1" dirty="0" smtClean="0">
                <a:latin typeface="Comic Sans MS" pitchFamily="66" charset="0"/>
              </a:rPr>
              <a:t>μ</a:t>
            </a:r>
            <a:r>
              <a:rPr lang="en-US" sz="1200" b="1" dirty="0" smtClean="0">
                <a:latin typeface="Comic Sans MS" pitchFamily="66" charset="0"/>
              </a:rPr>
              <a:t>m</a:t>
            </a:r>
          </a:p>
          <a:p>
            <a:r>
              <a:rPr lang="en-US" sz="1200" b="1" dirty="0" smtClean="0">
                <a:latin typeface="Comic Sans MS" pitchFamily="66" charset="0"/>
              </a:rPr>
              <a:t> MDT resolution = 80</a:t>
            </a:r>
            <a:r>
              <a:rPr lang="el-GR" sz="1200" b="1" dirty="0" smtClean="0">
                <a:latin typeface="Comic Sans MS" pitchFamily="66" charset="0"/>
              </a:rPr>
              <a:t>μ</a:t>
            </a:r>
            <a:r>
              <a:rPr lang="en-US" sz="1200" b="1" dirty="0" smtClean="0">
                <a:latin typeface="Comic Sans MS" pitchFamily="66" charset="0"/>
              </a:rPr>
              <a:t>m (|</a:t>
            </a:r>
            <a:r>
              <a:rPr lang="el-GR" sz="1200" b="1" dirty="0" smtClean="0">
                <a:latin typeface="Comic Sans MS" pitchFamily="66" charset="0"/>
              </a:rPr>
              <a:t>η|&lt;2)</a:t>
            </a:r>
          </a:p>
          <a:p>
            <a:r>
              <a:rPr lang="en-US" sz="1200" b="1" dirty="0" smtClean="0">
                <a:latin typeface="Comic Sans MS" pitchFamily="66" charset="0"/>
              </a:rPr>
              <a:t> CSC resolution =60μm (2&lt;|η|&lt;2.7)</a:t>
            </a:r>
          </a:p>
          <a:p>
            <a:endParaRPr lang="en-US" sz="1200" b="1" dirty="0" smtClean="0">
              <a:latin typeface="Comic Sans MS" pitchFamily="66" charset="0"/>
            </a:endParaRPr>
          </a:p>
          <a:p>
            <a:r>
              <a:rPr lang="en-US" sz="1200" b="1" dirty="0" smtClean="0">
                <a:latin typeface="Comic Sans MS" pitchFamily="66" charset="0"/>
              </a:rPr>
              <a:t> Momentum resolution (ID+MS) |</a:t>
            </a:r>
            <a:r>
              <a:rPr lang="el-GR" sz="1200" b="1" dirty="0" smtClean="0">
                <a:latin typeface="Comic Sans MS" pitchFamily="66" charset="0"/>
              </a:rPr>
              <a:t>η|&lt;1.1:</a:t>
            </a:r>
          </a:p>
          <a:p>
            <a:r>
              <a:rPr lang="en-US" sz="1200" b="1" dirty="0" smtClean="0">
                <a:latin typeface="Comic Sans MS" pitchFamily="66" charset="0"/>
              </a:rPr>
              <a:t> </a:t>
            </a:r>
            <a:r>
              <a:rPr lang="el-GR" sz="1200" b="1" dirty="0" smtClean="0">
                <a:latin typeface="Comic Sans MS" pitchFamily="66" charset="0"/>
              </a:rPr>
              <a:t>σ</a:t>
            </a:r>
            <a:r>
              <a:rPr lang="en-US" sz="1200" b="1" baseline="-25000" dirty="0" err="1" smtClean="0">
                <a:latin typeface="Comic Sans MS" pitchFamily="66" charset="0"/>
              </a:rPr>
              <a:t>pT</a:t>
            </a:r>
            <a:r>
              <a:rPr lang="en-US" sz="1200" b="1" dirty="0" smtClean="0">
                <a:latin typeface="Comic Sans MS" pitchFamily="66" charset="0"/>
              </a:rPr>
              <a:t>/</a:t>
            </a:r>
            <a:r>
              <a:rPr lang="en-US" sz="1200" b="1" dirty="0" err="1" smtClean="0">
                <a:latin typeface="Comic Sans MS" pitchFamily="66" charset="0"/>
              </a:rPr>
              <a:t>p</a:t>
            </a:r>
            <a:r>
              <a:rPr lang="en-US" sz="1200" b="1" baseline="-25000" dirty="0" err="1" smtClean="0">
                <a:latin typeface="Comic Sans MS" pitchFamily="66" charset="0"/>
              </a:rPr>
              <a:t>T</a:t>
            </a:r>
            <a:r>
              <a:rPr lang="en-US" sz="1200" b="1" baseline="-25000" dirty="0" smtClean="0">
                <a:latin typeface="Comic Sans MS" pitchFamily="66" charset="0"/>
              </a:rPr>
              <a:t> </a:t>
            </a:r>
            <a:r>
              <a:rPr lang="en-US" sz="1200" b="1" dirty="0" smtClean="0">
                <a:latin typeface="Comic Sans MS" pitchFamily="66" charset="0"/>
              </a:rPr>
              <a:t>~10% (</a:t>
            </a:r>
            <a:r>
              <a:rPr lang="en-US" sz="1200" b="1" dirty="0" err="1" smtClean="0">
                <a:latin typeface="Comic Sans MS" pitchFamily="66" charset="0"/>
              </a:rPr>
              <a:t>p</a:t>
            </a:r>
            <a:r>
              <a:rPr lang="en-US" sz="1200" b="1" baseline="-25000" dirty="0" err="1" smtClean="0">
                <a:latin typeface="Comic Sans MS" pitchFamily="66" charset="0"/>
              </a:rPr>
              <a:t>T</a:t>
            </a:r>
            <a:r>
              <a:rPr lang="en-US" sz="1200" b="1" dirty="0" smtClean="0">
                <a:latin typeface="Comic Sans MS" pitchFamily="66" charset="0"/>
              </a:rPr>
              <a:t> ~ 1 </a:t>
            </a:r>
            <a:r>
              <a:rPr lang="en-US" sz="1200" b="1" dirty="0" err="1" smtClean="0">
                <a:latin typeface="Comic Sans MS" pitchFamily="66" charset="0"/>
              </a:rPr>
              <a:t>TeV</a:t>
            </a:r>
            <a:r>
              <a:rPr lang="en-US" sz="1200" b="1" dirty="0" smtClean="0">
                <a:latin typeface="Comic Sans MS" pitchFamily="66" charset="0"/>
              </a:rPr>
              <a:t>)</a:t>
            </a:r>
          </a:p>
          <a:p>
            <a:r>
              <a:rPr lang="en-US" sz="1200" b="1" dirty="0" smtClean="0">
                <a:latin typeface="Comic Sans MS" pitchFamily="66" charset="0"/>
              </a:rPr>
              <a:t> </a:t>
            </a:r>
            <a:r>
              <a:rPr lang="el-GR" sz="1200" b="1" dirty="0" smtClean="0">
                <a:latin typeface="Comic Sans MS" pitchFamily="66" charset="0"/>
              </a:rPr>
              <a:t>σ</a:t>
            </a:r>
            <a:r>
              <a:rPr lang="en-US" sz="1200" b="1" baseline="-25000" dirty="0" err="1" smtClean="0">
                <a:latin typeface="Comic Sans MS" pitchFamily="66" charset="0"/>
              </a:rPr>
              <a:t>pT</a:t>
            </a:r>
            <a:r>
              <a:rPr lang="en-US" sz="1200" b="1" dirty="0" smtClean="0">
                <a:latin typeface="Comic Sans MS" pitchFamily="66" charset="0"/>
              </a:rPr>
              <a:t>/</a:t>
            </a:r>
            <a:r>
              <a:rPr lang="en-US" sz="1200" b="1" dirty="0" err="1" smtClean="0">
                <a:latin typeface="Comic Sans MS" pitchFamily="66" charset="0"/>
              </a:rPr>
              <a:t>p</a:t>
            </a:r>
            <a:r>
              <a:rPr lang="en-US" sz="1200" b="1" baseline="-25000" dirty="0" err="1" smtClean="0">
                <a:latin typeface="Comic Sans MS" pitchFamily="66" charset="0"/>
              </a:rPr>
              <a:t>T</a:t>
            </a:r>
            <a:r>
              <a:rPr lang="en-US" sz="1200" b="1" dirty="0" smtClean="0">
                <a:latin typeface="Comic Sans MS" pitchFamily="66" charset="0"/>
              </a:rPr>
              <a:t> ~2% (</a:t>
            </a:r>
            <a:r>
              <a:rPr lang="en-US" sz="1200" b="1" dirty="0" err="1" smtClean="0">
                <a:latin typeface="Comic Sans MS" pitchFamily="66" charset="0"/>
              </a:rPr>
              <a:t>p</a:t>
            </a:r>
            <a:r>
              <a:rPr lang="en-US" sz="1200" b="1" baseline="-25000" dirty="0" err="1" smtClean="0">
                <a:latin typeface="Comic Sans MS" pitchFamily="66" charset="0"/>
              </a:rPr>
              <a:t>T</a:t>
            </a:r>
            <a:r>
              <a:rPr lang="en-US" sz="1200" b="1" dirty="0" smtClean="0">
                <a:latin typeface="Comic Sans MS" pitchFamily="66" charset="0"/>
              </a:rPr>
              <a:t> =50 </a:t>
            </a:r>
            <a:r>
              <a:rPr lang="en-US" sz="1200" b="1" dirty="0" err="1" smtClean="0">
                <a:latin typeface="Comic Sans MS" pitchFamily="66" charset="0"/>
              </a:rPr>
              <a:t>GeV</a:t>
            </a:r>
            <a:r>
              <a:rPr lang="en-US" sz="1200" b="1" dirty="0" smtClean="0">
                <a:latin typeface="Comic Sans MS" pitchFamily="66" charset="0"/>
              </a:rPr>
              <a:t>)</a:t>
            </a:r>
            <a:endParaRPr lang="en-US" sz="1200" b="1" dirty="0"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4800" y="5943600"/>
            <a:ext cx="5029200" cy="646331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Comic Sans MS" pitchFamily="66" charset="0"/>
              </a:rPr>
              <a:t> 4 Superconducting magnets:</a:t>
            </a:r>
          </a:p>
          <a:p>
            <a:pPr>
              <a:buNone/>
            </a:pPr>
            <a:r>
              <a:rPr lang="en-US" sz="1200" b="1" dirty="0" smtClean="0">
                <a:latin typeface="Comic Sans MS" pitchFamily="66" charset="0"/>
              </a:rPr>
              <a:t>- Solenoid around ID (B=2T; 7.6 kA)</a:t>
            </a:r>
          </a:p>
          <a:p>
            <a:pPr>
              <a:buNone/>
            </a:pPr>
            <a:r>
              <a:rPr lang="en-US" sz="1200" b="1" dirty="0" smtClean="0">
                <a:latin typeface="Comic Sans MS" pitchFamily="66" charset="0"/>
              </a:rPr>
              <a:t>- 3 Air core </a:t>
            </a:r>
            <a:r>
              <a:rPr lang="en-US" sz="1200" b="1" dirty="0" err="1" smtClean="0">
                <a:latin typeface="Comic Sans MS" pitchFamily="66" charset="0"/>
              </a:rPr>
              <a:t>Toroids</a:t>
            </a:r>
            <a:r>
              <a:rPr lang="en-US" sz="1200" b="1" dirty="0" smtClean="0">
                <a:latin typeface="Comic Sans MS" pitchFamily="66" charset="0"/>
              </a:rPr>
              <a:t> (with 8 coils each): 20kA, </a:t>
            </a:r>
            <a:r>
              <a:rPr lang="en-US" sz="1200" b="1" dirty="0" err="1" smtClean="0">
                <a:latin typeface="Comic Sans MS" pitchFamily="66" charset="0"/>
              </a:rPr>
              <a:t>B</a:t>
            </a:r>
            <a:r>
              <a:rPr lang="en-US" sz="1200" b="1" baseline="-25000" dirty="0" err="1" smtClean="0">
                <a:latin typeface="Comic Sans MS" pitchFamily="66" charset="0"/>
              </a:rPr>
              <a:t>toroid</a:t>
            </a:r>
            <a:r>
              <a:rPr lang="en-US" sz="1200" b="1" dirty="0" smtClean="0">
                <a:latin typeface="Comic Sans MS" pitchFamily="66" charset="0"/>
              </a:rPr>
              <a:t> ~0.5-1T</a:t>
            </a:r>
            <a:endParaRPr lang="en-US" sz="1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5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88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81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6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219200" y="22860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LHC Accelerator Challenge: Dipole Magnets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5205413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81000" y="5715000"/>
            <a:ext cx="41291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>
                <a:solidFill>
                  <a:schemeClr val="accent2"/>
                </a:solidFill>
              </a:rPr>
              <a:t>1232 LHC dipole magnets </a:t>
            </a:r>
            <a:r>
              <a:rPr lang="en-US" b="1" dirty="0">
                <a:solidFill>
                  <a:schemeClr val="accent2"/>
                </a:solidFill>
              </a:rPr>
              <a:t>are cooled </a:t>
            </a:r>
            <a:r>
              <a:rPr lang="en-US" b="1" dirty="0" smtClean="0">
                <a:solidFill>
                  <a:schemeClr val="accent2"/>
                </a:solidFill>
              </a:rPr>
              <a:t>with</a:t>
            </a:r>
          </a:p>
          <a:p>
            <a:pPr eaLnBrk="0" hangingPunct="0"/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pressurized </a:t>
            </a:r>
            <a:r>
              <a:rPr lang="en-US" b="1" dirty="0" err="1" smtClean="0">
                <a:solidFill>
                  <a:schemeClr val="accent2"/>
                </a:solidFill>
              </a:rPr>
              <a:t>superfluid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helium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81000" y="5105400"/>
            <a:ext cx="3498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0000"/>
                </a:solidFill>
              </a:rPr>
              <a:t>Coldest Ring in the Universe ?</a:t>
            </a:r>
          </a:p>
          <a:p>
            <a:pPr eaLnBrk="0" hangingPunct="0"/>
            <a:r>
              <a:rPr lang="en-US">
                <a:solidFill>
                  <a:srgbClr val="FF0000"/>
                </a:solidFill>
              </a:rPr>
              <a:t>1.9 K  (CMBR is about 2.7 K)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562600" y="4267200"/>
            <a:ext cx="32956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8000"/>
                </a:solidFill>
              </a:rPr>
              <a:t>Magnetic Field for Dipoles</a:t>
            </a:r>
          </a:p>
          <a:p>
            <a:pPr eaLnBrk="0" hangingPunct="0"/>
            <a:r>
              <a:rPr lang="en-US" b="1">
                <a:solidFill>
                  <a:srgbClr val="008000"/>
                </a:solidFill>
              </a:rPr>
              <a:t>p (TeV) = 0.3 B(T) R(km)</a:t>
            </a:r>
          </a:p>
          <a:p>
            <a:pPr eaLnBrk="0" hangingPunct="0"/>
            <a:endParaRPr lang="en-US" b="1">
              <a:solidFill>
                <a:srgbClr val="008000"/>
              </a:solidFill>
            </a:endParaRPr>
          </a:p>
          <a:p>
            <a:pPr eaLnBrk="0" hangingPunct="0"/>
            <a:r>
              <a:rPr lang="en-US" b="1">
                <a:solidFill>
                  <a:srgbClr val="008000"/>
                </a:solidFill>
              </a:rPr>
              <a:t>For p = 7 TeV and R = 4.3 km</a:t>
            </a:r>
          </a:p>
          <a:p>
            <a:pPr eaLnBrk="0" hangingPunct="0">
              <a:buFont typeface="Wingdings 3" pitchFamily="18" charset="2"/>
              <a:buChar char="a"/>
            </a:pPr>
            <a:r>
              <a:rPr lang="en-US" b="1">
                <a:solidFill>
                  <a:srgbClr val="008000"/>
                </a:solidFill>
              </a:rPr>
              <a:t> B = 8.4 T</a:t>
            </a:r>
          </a:p>
          <a:p>
            <a:pPr eaLnBrk="0" hangingPunct="0">
              <a:buFont typeface="Wingdings 3" pitchFamily="18" charset="2"/>
              <a:buChar char="a"/>
            </a:pPr>
            <a:r>
              <a:rPr lang="en-US" b="1">
                <a:solidFill>
                  <a:srgbClr val="008000"/>
                </a:solidFill>
              </a:rPr>
              <a:t> Current 12 kA</a:t>
            </a:r>
          </a:p>
        </p:txBody>
      </p:sp>
      <p:pic>
        <p:nvPicPr>
          <p:cNvPr id="14" name="Picture 8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685800"/>
            <a:ext cx="52578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Май</a:t>
            </a:r>
            <a:r>
              <a:rPr lang="de-DE" dirty="0" smtClean="0">
                <a:solidFill>
                  <a:srgbClr val="C00000"/>
                </a:solidFill>
              </a:rPr>
              <a:t> 2012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28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7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0606027_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914400"/>
            <a:ext cx="7239000" cy="5438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209800" y="0"/>
            <a:ext cx="6705600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Special </a:t>
            </a:r>
            <a:r>
              <a:rPr lang="en-US" b="1" i="1" dirty="0" err="1" smtClean="0">
                <a:solidFill>
                  <a:srgbClr val="C00000"/>
                </a:solidFill>
              </a:rPr>
              <a:t>quadrupole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>
                <a:solidFill>
                  <a:srgbClr val="C00000"/>
                </a:solidFill>
              </a:rPr>
              <a:t>magnets (‘Inner Triplets’) are </a:t>
            </a:r>
            <a:r>
              <a:rPr lang="en-US" b="1" i="1" dirty="0" err="1" smtClean="0">
                <a:solidFill>
                  <a:srgbClr val="C00000"/>
                </a:solidFill>
              </a:rPr>
              <a:t>focussing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>
                <a:solidFill>
                  <a:srgbClr val="C00000"/>
                </a:solidFill>
              </a:rPr>
              <a:t>the </a:t>
            </a:r>
            <a:endParaRPr lang="en-US" b="1" i="1" dirty="0" smtClean="0">
              <a:solidFill>
                <a:srgbClr val="C00000"/>
              </a:solidFill>
            </a:endParaRPr>
          </a:p>
          <a:p>
            <a:r>
              <a:rPr lang="en-US" b="1" i="1" dirty="0" smtClean="0">
                <a:solidFill>
                  <a:srgbClr val="C00000"/>
                </a:solidFill>
              </a:rPr>
              <a:t>particle </a:t>
            </a:r>
            <a:r>
              <a:rPr lang="en-US" b="1" i="1" dirty="0">
                <a:solidFill>
                  <a:srgbClr val="C00000"/>
                </a:solidFill>
              </a:rPr>
              <a:t>beams </a:t>
            </a:r>
            <a:r>
              <a:rPr lang="en-US" b="1" i="1" dirty="0" smtClean="0">
                <a:solidFill>
                  <a:srgbClr val="C00000"/>
                </a:solidFill>
              </a:rPr>
              <a:t>to </a:t>
            </a:r>
            <a:r>
              <a:rPr lang="en-US" b="1" i="1" dirty="0">
                <a:solidFill>
                  <a:srgbClr val="C00000"/>
                </a:solidFill>
              </a:rPr>
              <a:t>reach highest densities (‘luminosity’) at their </a:t>
            </a:r>
            <a:endParaRPr lang="en-US" b="1" i="1" dirty="0" smtClean="0">
              <a:solidFill>
                <a:srgbClr val="C00000"/>
              </a:solidFill>
            </a:endParaRPr>
          </a:p>
          <a:p>
            <a:r>
              <a:rPr lang="en-US" b="1" i="1" dirty="0" smtClean="0">
                <a:solidFill>
                  <a:srgbClr val="C00000"/>
                </a:solidFill>
              </a:rPr>
              <a:t>interaction </a:t>
            </a:r>
            <a:r>
              <a:rPr lang="en-US" b="1" i="1" dirty="0">
                <a:solidFill>
                  <a:srgbClr val="C00000"/>
                </a:solidFill>
              </a:rPr>
              <a:t>point in the centre of the experiments </a:t>
            </a:r>
            <a:endParaRPr lang="en-US" sz="1400" b="1" i="1" dirty="0">
              <a:solidFill>
                <a:srgbClr val="C00000"/>
              </a:solidFill>
            </a:endParaRPr>
          </a:p>
        </p:txBody>
      </p: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0" y="4343400"/>
            <a:ext cx="4267200" cy="2041525"/>
            <a:chOff x="0" y="4038600"/>
            <a:chExt cx="4527550" cy="2270207"/>
          </a:xfrm>
        </p:grpSpPr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4038600"/>
              <a:ext cx="4527550" cy="2270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7"/>
            <p:cNvSpPr txBox="1">
              <a:spLocks noChangeArrowheads="1"/>
            </p:cNvSpPr>
            <p:nvPr/>
          </p:nvSpPr>
          <p:spPr bwMode="auto">
            <a:xfrm>
              <a:off x="76200" y="6019800"/>
              <a:ext cx="3567002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Relative beam sizes around the collision point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 smtClean="0"/>
              <a:t>8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371600" y="304800"/>
            <a:ext cx="5284788" cy="49212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b="1" dirty="0"/>
              <a:t>Main parameters of the machine</a:t>
            </a:r>
            <a:endParaRPr lang="en-US" b="1" dirty="0"/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4465638" y="4572000"/>
            <a:ext cx="4678362" cy="1800225"/>
            <a:chOff x="2525" y="3120"/>
            <a:chExt cx="2947" cy="1134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2525" y="3120"/>
              <a:ext cx="2947" cy="1134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 "/>
              </a:endParaRPr>
            </a:p>
          </p:txBody>
        </p:sp>
        <p:pic>
          <p:nvPicPr>
            <p:cNvPr id="12" name="Picture 5" descr="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75" y="3368"/>
              <a:ext cx="2340" cy="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6"/>
            <p:cNvSpPr txBox="1">
              <a:spLocks noChangeAspect="1" noChangeArrowheads="1"/>
            </p:cNvSpPr>
            <p:nvPr/>
          </p:nvSpPr>
          <p:spPr bwMode="auto">
            <a:xfrm>
              <a:off x="4563" y="3604"/>
              <a:ext cx="813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>
                  <a:latin typeface="Arial "/>
                </a:rPr>
                <a:t>crossing angle</a:t>
              </a:r>
              <a:endParaRPr lang="en-US" sz="2800">
                <a:latin typeface="Arial "/>
              </a:endParaRPr>
            </a:p>
          </p:txBody>
        </p:sp>
        <p:sp>
          <p:nvSpPr>
            <p:cNvPr id="14" name="Line 7"/>
            <p:cNvSpPr>
              <a:spLocks noChangeAspect="1" noChangeShapeType="1"/>
            </p:cNvSpPr>
            <p:nvPr/>
          </p:nvSpPr>
          <p:spPr bwMode="auto">
            <a:xfrm>
              <a:off x="4585" y="3664"/>
              <a:ext cx="0" cy="241"/>
            </a:xfrm>
            <a:prstGeom prst="line">
              <a:avLst/>
            </a:prstGeom>
            <a:noFill/>
            <a:ln w="9525">
              <a:solidFill>
                <a:srgbClr val="3E893F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8"/>
            <p:cNvSpPr>
              <a:spLocks noChangeAspect="1" noChangeArrowheads="1"/>
            </p:cNvSpPr>
            <p:nvPr/>
          </p:nvSpPr>
          <p:spPr bwMode="auto">
            <a:xfrm>
              <a:off x="2613" y="3617"/>
              <a:ext cx="69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1400">
                  <a:latin typeface="Arial "/>
                </a:rPr>
                <a:t>'long range’ interactions</a:t>
              </a:r>
              <a:endParaRPr lang="en-US" sz="1400">
                <a:solidFill>
                  <a:srgbClr val="000000"/>
                </a:solidFill>
                <a:latin typeface="Arial "/>
              </a:endParaRPr>
            </a:p>
          </p:txBody>
        </p:sp>
        <p:sp>
          <p:nvSpPr>
            <p:cNvPr id="16" name="Line 9"/>
            <p:cNvSpPr>
              <a:spLocks noChangeAspect="1" noChangeShapeType="1"/>
            </p:cNvSpPr>
            <p:nvPr/>
          </p:nvSpPr>
          <p:spPr bwMode="auto">
            <a:xfrm>
              <a:off x="3300" y="3664"/>
              <a:ext cx="0" cy="241"/>
            </a:xfrm>
            <a:prstGeom prst="line">
              <a:avLst/>
            </a:prstGeom>
            <a:noFill/>
            <a:ln w="9525">
              <a:solidFill>
                <a:srgbClr val="2500FF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0"/>
            <p:cNvSpPr>
              <a:spLocks noChangeAspect="1" noChangeArrowheads="1"/>
            </p:cNvSpPr>
            <p:nvPr/>
          </p:nvSpPr>
          <p:spPr bwMode="auto">
            <a:xfrm>
              <a:off x="3073" y="3216"/>
              <a:ext cx="164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1400" b="1">
                  <a:latin typeface="Arial "/>
                </a:rPr>
                <a:t>two beams, 2808 bunches each, separated by 25 ns</a:t>
              </a:r>
              <a:endParaRPr lang="en-US" sz="1400">
                <a:latin typeface="Arial "/>
              </a:endParaRPr>
            </a:p>
          </p:txBody>
        </p:sp>
      </p:grpSp>
      <p:grpSp>
        <p:nvGrpSpPr>
          <p:cNvPr id="19" name="Group 12"/>
          <p:cNvGrpSpPr>
            <a:grpSpLocks/>
          </p:cNvGrpSpPr>
          <p:nvPr/>
        </p:nvGrpSpPr>
        <p:grpSpPr bwMode="auto">
          <a:xfrm>
            <a:off x="152400" y="1219200"/>
            <a:ext cx="4416425" cy="3786188"/>
            <a:chOff x="192" y="802"/>
            <a:chExt cx="2782" cy="2385"/>
          </a:xfrm>
        </p:grpSpPr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>
              <a:off x="192" y="802"/>
              <a:ext cx="2782" cy="238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</a:rPr>
                <a:t>Beam energy                                           7       </a:t>
              </a:r>
              <a:r>
                <a:rPr lang="en-US" sz="1600" b="1" dirty="0" err="1">
                  <a:solidFill>
                    <a:srgbClr val="C00000"/>
                  </a:solidFill>
                </a:rPr>
                <a:t>TeV</a:t>
              </a:r>
              <a:endParaRPr lang="en-US" sz="1200" b="1" dirty="0">
                <a:solidFill>
                  <a:srgbClr val="C00000"/>
                </a:solidFill>
              </a:endParaRPr>
            </a:p>
            <a:p>
              <a:r>
                <a:rPr lang="en-US" sz="1600" b="1" dirty="0">
                  <a:solidFill>
                    <a:srgbClr val="C00000"/>
                  </a:solidFill>
                </a:rPr>
                <a:t>Instantaneous luminosity  L                10</a:t>
              </a:r>
              <a:r>
                <a:rPr lang="en-US" sz="1600" b="1" baseline="30000" dirty="0">
                  <a:solidFill>
                    <a:srgbClr val="C00000"/>
                  </a:solidFill>
                </a:rPr>
                <a:t>34</a:t>
              </a:r>
              <a:r>
                <a:rPr lang="en-US" sz="1600" b="1" dirty="0">
                  <a:solidFill>
                    <a:srgbClr val="C00000"/>
                  </a:solidFill>
                </a:rPr>
                <a:t>     cm</a:t>
              </a:r>
              <a:r>
                <a:rPr lang="en-US" sz="1600" b="1" baseline="30000" dirty="0">
                  <a:solidFill>
                    <a:srgbClr val="C00000"/>
                  </a:solidFill>
                </a:rPr>
                <a:t>-2</a:t>
              </a:r>
              <a:r>
                <a:rPr lang="en-US" sz="1600" b="1" dirty="0">
                  <a:solidFill>
                    <a:srgbClr val="C00000"/>
                  </a:solidFill>
                </a:rPr>
                <a:t>s</a:t>
              </a:r>
              <a:r>
                <a:rPr lang="en-US" sz="1600" b="1" baseline="30000" dirty="0">
                  <a:solidFill>
                    <a:srgbClr val="C00000"/>
                  </a:solidFill>
                </a:rPr>
                <a:t>-1</a:t>
              </a:r>
            </a:p>
            <a:p>
              <a:r>
                <a:rPr lang="en-US" sz="1600" b="1" dirty="0"/>
                <a:t>Integrated luminosity/year                ~ 100     fb</a:t>
              </a:r>
              <a:r>
                <a:rPr lang="en-US" sz="1600" b="1" baseline="30000" dirty="0"/>
                <a:t>-1 </a:t>
              </a:r>
              <a:endParaRPr lang="en-US" sz="1600" b="1" dirty="0"/>
            </a:p>
            <a:p>
              <a:r>
                <a:rPr lang="en-US" sz="1600" b="1" dirty="0"/>
                <a:t>Dipole field                                             8.4      T</a:t>
              </a:r>
            </a:p>
            <a:p>
              <a:r>
                <a:rPr lang="en-US" sz="1600" b="1" dirty="0"/>
                <a:t>Dipole current                                     11700    A</a:t>
              </a:r>
            </a:p>
            <a:p>
              <a:r>
                <a:rPr lang="en-US" sz="1600" b="1" dirty="0">
                  <a:solidFill>
                    <a:srgbClr val="00B050"/>
                  </a:solidFill>
                </a:rPr>
                <a:t>Circulating current/beam                      0.53    A</a:t>
              </a:r>
            </a:p>
            <a:p>
              <a:r>
                <a:rPr lang="en-US" sz="1600" b="1" dirty="0">
                  <a:solidFill>
                    <a:srgbClr val="C00000"/>
                  </a:solidFill>
                </a:rPr>
                <a:t>Number of bunches                            2808</a:t>
              </a:r>
              <a:endParaRPr lang="en-US" sz="1200" b="1" dirty="0">
                <a:solidFill>
                  <a:srgbClr val="C00000"/>
                </a:solidFill>
              </a:endParaRPr>
            </a:p>
            <a:p>
              <a:r>
                <a:rPr lang="en-US" sz="1600" b="1" dirty="0"/>
                <a:t>Bunch spacing                                        25      ns</a:t>
              </a:r>
            </a:p>
            <a:p>
              <a:r>
                <a:rPr lang="en-US" sz="1600" b="1" dirty="0">
                  <a:solidFill>
                    <a:srgbClr val="C00000"/>
                  </a:solidFill>
                </a:rPr>
                <a:t>Protons per bunch                                10</a:t>
              </a:r>
              <a:r>
                <a:rPr lang="en-US" sz="1600" b="1" baseline="30000" dirty="0">
                  <a:solidFill>
                    <a:srgbClr val="C00000"/>
                  </a:solidFill>
                </a:rPr>
                <a:t>11</a:t>
              </a:r>
              <a:endParaRPr lang="en-US" sz="1200" b="1" dirty="0">
                <a:solidFill>
                  <a:srgbClr val="C00000"/>
                </a:solidFill>
              </a:endParaRPr>
            </a:p>
            <a:p>
              <a:r>
                <a:rPr lang="en-US" sz="1600" b="1" dirty="0" err="1"/>
                <a:t>R.m.s</a:t>
              </a:r>
              <a:r>
                <a:rPr lang="en-US" sz="1600" b="1" dirty="0"/>
                <a:t>. beam radius at IP1/5                  16       </a:t>
              </a:r>
              <a:r>
                <a:rPr lang="en-US" sz="1600" b="1" dirty="0">
                  <a:sym typeface="Symbol" pitchFamily="18" charset="2"/>
                </a:rPr>
                <a:t></a:t>
              </a:r>
              <a:r>
                <a:rPr lang="en-US" sz="1600" b="1" dirty="0"/>
                <a:t>m</a:t>
              </a:r>
            </a:p>
            <a:p>
              <a:r>
                <a:rPr lang="en-US" sz="1600" b="1" dirty="0" err="1"/>
                <a:t>R.m.s</a:t>
              </a:r>
              <a:r>
                <a:rPr lang="en-US" sz="1600" b="1" dirty="0"/>
                <a:t>. bunch length                              7.5      cm</a:t>
              </a:r>
            </a:p>
            <a:p>
              <a:r>
                <a:rPr lang="en-US" sz="1600" b="1" dirty="0"/>
                <a:t>Stored beam energy                             360      MJ</a:t>
              </a:r>
            </a:p>
            <a:p>
              <a:r>
                <a:rPr lang="en-US" sz="1600" b="1" dirty="0"/>
                <a:t>Crossing angle                                      300     </a:t>
              </a:r>
              <a:r>
                <a:rPr lang="en-US" sz="1600" b="1" dirty="0">
                  <a:sym typeface="Symbol" pitchFamily="18" charset="2"/>
                </a:rPr>
                <a:t></a:t>
              </a:r>
              <a:r>
                <a:rPr lang="en-US" sz="1600" b="1" dirty="0" err="1">
                  <a:sym typeface="Symbol" pitchFamily="18" charset="2"/>
                </a:rPr>
                <a:t>rad</a:t>
              </a:r>
              <a:endParaRPr lang="en-US" sz="1600" b="1" dirty="0">
                <a:sym typeface="Symbol" pitchFamily="18" charset="2"/>
              </a:endParaRPr>
            </a:p>
            <a:p>
              <a:r>
                <a:rPr lang="en-US" sz="1600" b="1" dirty="0">
                  <a:sym typeface="Symbol" pitchFamily="18" charset="2"/>
                </a:rPr>
                <a:t>Number of events per crossing            20</a:t>
              </a:r>
            </a:p>
            <a:p>
              <a:r>
                <a:rPr lang="en-US" sz="1600" b="1" dirty="0">
                  <a:solidFill>
                    <a:srgbClr val="00B050"/>
                  </a:solidFill>
                  <a:sym typeface="Symbol" pitchFamily="18" charset="2"/>
                </a:rPr>
                <a:t>Luminosity lifetime                                10       hours  </a:t>
              </a:r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>
              <a:off x="1920" y="802"/>
              <a:ext cx="0" cy="2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24"/>
          <p:cNvGrpSpPr>
            <a:grpSpLocks/>
          </p:cNvGrpSpPr>
          <p:nvPr/>
        </p:nvGrpSpPr>
        <p:grpSpPr bwMode="auto">
          <a:xfrm>
            <a:off x="5791200" y="1066800"/>
            <a:ext cx="3352800" cy="2438400"/>
            <a:chOff x="3792" y="192"/>
            <a:chExt cx="2112" cy="1536"/>
          </a:xfrm>
        </p:grpSpPr>
        <p:graphicFrame>
          <p:nvGraphicFramePr>
            <p:cNvPr id="32" name="Object 2"/>
            <p:cNvGraphicFramePr>
              <a:graphicFrameLocks noChangeAspect="1"/>
            </p:cNvGraphicFramePr>
            <p:nvPr/>
          </p:nvGraphicFramePr>
          <p:xfrm>
            <a:off x="4008" y="600"/>
            <a:ext cx="992" cy="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0566" name="Equation" r:id="rId6" imgW="787400" imgH="444500" progId="Equation.3">
                    <p:embed/>
                  </p:oleObj>
                </mc:Choice>
                <mc:Fallback>
                  <p:oleObj name="Equation" r:id="rId6" imgW="787400" imgH="4445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8" y="600"/>
                          <a:ext cx="992" cy="56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CC0033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Text Box 26"/>
            <p:cNvSpPr txBox="1">
              <a:spLocks noChangeArrowheads="1"/>
            </p:cNvSpPr>
            <p:nvPr/>
          </p:nvSpPr>
          <p:spPr bwMode="auto">
            <a:xfrm>
              <a:off x="3792" y="192"/>
              <a:ext cx="76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300"/>
                <a:t>n. of protons</a:t>
              </a:r>
            </a:p>
            <a:p>
              <a:r>
                <a:rPr lang="en-US" sz="1300"/>
                <a:t>per bunch</a:t>
              </a:r>
            </a:p>
          </p:txBody>
        </p:sp>
        <p:sp>
          <p:nvSpPr>
            <p:cNvPr id="34" name="Text Box 27"/>
            <p:cNvSpPr txBox="1">
              <a:spLocks noChangeArrowheads="1"/>
            </p:cNvSpPr>
            <p:nvPr/>
          </p:nvSpPr>
          <p:spPr bwMode="auto">
            <a:xfrm>
              <a:off x="4560" y="201"/>
              <a:ext cx="939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300"/>
                <a:t>n. of bunches</a:t>
              </a:r>
            </a:p>
          </p:txBody>
        </p:sp>
        <p:sp>
          <p:nvSpPr>
            <p:cNvPr id="35" name="Oval 28"/>
            <p:cNvSpPr>
              <a:spLocks noChangeArrowheads="1"/>
            </p:cNvSpPr>
            <p:nvPr/>
          </p:nvSpPr>
          <p:spPr bwMode="auto">
            <a:xfrm>
              <a:off x="4512" y="912"/>
              <a:ext cx="480" cy="2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29"/>
            <p:cNvSpPr>
              <a:spLocks noChangeShapeType="1"/>
            </p:cNvSpPr>
            <p:nvPr/>
          </p:nvSpPr>
          <p:spPr bwMode="auto">
            <a:xfrm>
              <a:off x="4224" y="480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0"/>
            <p:cNvSpPr>
              <a:spLocks noChangeShapeType="1"/>
            </p:cNvSpPr>
            <p:nvPr/>
          </p:nvSpPr>
          <p:spPr bwMode="auto">
            <a:xfrm flipH="1">
              <a:off x="4656" y="384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Line 31"/>
            <p:cNvSpPr>
              <a:spLocks noChangeShapeType="1"/>
            </p:cNvSpPr>
            <p:nvPr/>
          </p:nvSpPr>
          <p:spPr bwMode="auto">
            <a:xfrm flipV="1">
              <a:off x="4368" y="1200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Text Box 32"/>
            <p:cNvSpPr txBox="1">
              <a:spLocks noChangeArrowheads="1"/>
            </p:cNvSpPr>
            <p:nvPr/>
          </p:nvSpPr>
          <p:spPr bwMode="auto">
            <a:xfrm>
              <a:off x="3936" y="1420"/>
              <a:ext cx="134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300"/>
                <a:t>beam size at IP </a:t>
              </a:r>
            </a:p>
            <a:p>
              <a:r>
                <a:rPr lang="en-US" sz="1300"/>
                <a:t>(</a:t>
              </a:r>
              <a:r>
                <a:rPr lang="en-US" sz="1300">
                  <a:sym typeface="Symbol" pitchFamily="18" charset="2"/>
                </a:rPr>
                <a:t></a:t>
              </a:r>
              <a:r>
                <a:rPr lang="en-US" sz="1300" baseline="-25000"/>
                <a:t>x,y </a:t>
              </a:r>
              <a:r>
                <a:rPr lang="en-US" sz="1300">
                  <a:sym typeface="Symbol" pitchFamily="18" charset="2"/>
                </a:rPr>
                <a:t>= </a:t>
              </a:r>
              <a:r>
                <a:rPr lang="en-US" sz="1300"/>
                <a:t>16 </a:t>
              </a:r>
              <a:r>
                <a:rPr lang="en-US" sz="1300">
                  <a:sym typeface="Symbol" pitchFamily="18" charset="2"/>
                </a:rPr>
                <a:t></a:t>
              </a:r>
              <a:r>
                <a:rPr lang="en-US" sz="1300"/>
                <a:t>m) </a:t>
              </a:r>
            </a:p>
          </p:txBody>
        </p:sp>
        <p:sp>
          <p:nvSpPr>
            <p:cNvPr id="40" name="Text Box 33"/>
            <p:cNvSpPr txBox="1">
              <a:spLocks noChangeArrowheads="1"/>
            </p:cNvSpPr>
            <p:nvPr/>
          </p:nvSpPr>
          <p:spPr bwMode="auto">
            <a:xfrm>
              <a:off x="5205" y="624"/>
              <a:ext cx="69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300"/>
                <a:t>n. of turns</a:t>
              </a:r>
            </a:p>
            <a:p>
              <a:r>
                <a:rPr lang="en-US" sz="1300"/>
                <a:t>per second</a:t>
              </a:r>
            </a:p>
          </p:txBody>
        </p:sp>
        <p:sp>
          <p:nvSpPr>
            <p:cNvPr id="41" name="Line 34"/>
            <p:cNvSpPr>
              <a:spLocks noChangeShapeType="1"/>
            </p:cNvSpPr>
            <p:nvPr/>
          </p:nvSpPr>
          <p:spPr bwMode="auto">
            <a:xfrm flipH="1">
              <a:off x="4944" y="72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" name="Text Box 35"/>
          <p:cNvSpPr txBox="1">
            <a:spLocks noChangeArrowheads="1"/>
          </p:cNvSpPr>
          <p:nvPr/>
        </p:nvSpPr>
        <p:spPr bwMode="auto">
          <a:xfrm>
            <a:off x="6096000" y="3810000"/>
            <a:ext cx="2560638" cy="422275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100" b="1" dirty="0">
                <a:latin typeface="Arial "/>
              </a:rPr>
              <a:t>N = L x </a:t>
            </a:r>
            <a:r>
              <a:rPr lang="en-US" sz="2100" b="1" dirty="0">
                <a:latin typeface="Arial "/>
                <a:sym typeface="Symbol" pitchFamily="18" charset="2"/>
              </a:rPr>
              <a:t></a:t>
            </a:r>
            <a:r>
              <a:rPr lang="en-US" sz="2100" b="1" dirty="0">
                <a:latin typeface="Arial "/>
              </a:rPr>
              <a:t>pp </a:t>
            </a:r>
            <a:r>
              <a:rPr lang="en-US" sz="2100" b="1" dirty="0">
                <a:latin typeface="Arial "/>
                <a:sym typeface="Symbol" pitchFamily="18" charset="2"/>
              </a:rPr>
              <a:t> X)</a:t>
            </a:r>
            <a:r>
              <a:rPr lang="en-US" sz="2100" b="1" dirty="0">
                <a:latin typeface="Arial "/>
              </a:rPr>
              <a:t> </a:t>
            </a:r>
            <a:endParaRPr lang="en-US" b="1" dirty="0">
              <a:latin typeface="Arial 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381000" cy="381000"/>
          </a:xfrm>
        </p:spPr>
        <p:txBody>
          <a:bodyPr/>
          <a:lstStyle/>
          <a:p>
            <a:r>
              <a:rPr lang="en-US" dirty="0"/>
              <a:t>9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590800" cy="365125"/>
          </a:xfrm>
        </p:spPr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Н.Зимин </a:t>
            </a:r>
            <a:r>
              <a:rPr lang="ru-RU" dirty="0" smtClean="0">
                <a:solidFill>
                  <a:srgbClr val="C00000"/>
                </a:solidFill>
              </a:rPr>
              <a:t>  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09/</a:t>
            </a:r>
            <a:r>
              <a:rPr lang="de-DE" dirty="0" smtClean="0">
                <a:solidFill>
                  <a:srgbClr val="C00000"/>
                </a:solidFill>
              </a:rPr>
              <a:t>2018</a:t>
            </a:r>
            <a:endParaRPr lang="de-CH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200400" y="6461125"/>
            <a:ext cx="2895600" cy="396875"/>
          </a:xfrm>
        </p:spPr>
        <p:txBody>
          <a:bodyPr/>
          <a:lstStyle/>
          <a:p>
            <a:r>
              <a:rPr lang="ru-RU" dirty="0" smtClean="0"/>
              <a:t>Семинар ЛФВЭ</a:t>
            </a:r>
            <a:endParaRPr lang="de-CH" dirty="0">
              <a:solidFill>
                <a:srgbClr val="C00000"/>
              </a:solidFill>
            </a:endParaRPr>
          </a:p>
        </p:txBody>
      </p:sp>
      <p:pic>
        <p:nvPicPr>
          <p:cNvPr id="9" name="Picture 8" descr="Picture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04800"/>
            <a:ext cx="8038114" cy="6009856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" cy="11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4103</TotalTime>
  <Words>2573</Words>
  <Application>Microsoft Office PowerPoint</Application>
  <PresentationFormat>On-screen Show (4:3)</PresentationFormat>
  <Paragraphs>652</Paragraphs>
  <Slides>60</Slides>
  <Notes>52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3" baseType="lpstr">
      <vt:lpstr>ＭＳ Ｐゴシック</vt:lpstr>
      <vt:lpstr>Arial</vt:lpstr>
      <vt:lpstr>Arial </vt:lpstr>
      <vt:lpstr>Calibri</vt:lpstr>
      <vt:lpstr>Comic Sans MS</vt:lpstr>
      <vt:lpstr>Symbol</vt:lpstr>
      <vt:lpstr>Tahoma</vt:lpstr>
      <vt:lpstr>Times New Roman</vt:lpstr>
      <vt:lpstr>Wingdings</vt:lpstr>
      <vt:lpstr>Wingdings 3</vt:lpstr>
      <vt:lpstr>Office Theme</vt:lpstr>
      <vt:lpstr>Equation</vt:lpstr>
      <vt:lpstr>Chart</vt:lpstr>
      <vt:lpstr>Магнитная система детектора ATLAS</vt:lpstr>
      <vt:lpstr>LHC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Toroids 20.5 kA/16V electrical 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M&amp;O and Maintaining skills……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ATLAS 2006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zimin</dc:creator>
  <cp:lastModifiedBy>Nikolai Zimine</cp:lastModifiedBy>
  <cp:revision>468</cp:revision>
  <dcterms:created xsi:type="dcterms:W3CDTF">2010-10-21T13:27:34Z</dcterms:created>
  <dcterms:modified xsi:type="dcterms:W3CDTF">2018-09-19T18:59:00Z</dcterms:modified>
</cp:coreProperties>
</file>