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2" r:id="rId3"/>
    <p:sldId id="261" r:id="rId4"/>
    <p:sldId id="260" r:id="rId5"/>
    <p:sldId id="267" r:id="rId6"/>
    <p:sldId id="269" r:id="rId7"/>
    <p:sldId id="270" r:id="rId8"/>
    <p:sldId id="263" r:id="rId9"/>
    <p:sldId id="266" r:id="rId10"/>
    <p:sldId id="272" r:id="rId11"/>
    <p:sldId id="273" r:id="rId12"/>
    <p:sldId id="278" r:id="rId13"/>
    <p:sldId id="274" r:id="rId14"/>
    <p:sldId id="275" r:id="rId15"/>
    <p:sldId id="27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Geomagnetic field attenuation of permalloy shields, 30 pcs. 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GB" dirty="0"/>
              <a:t>&lt;K&gt; = 5.43</a:t>
            </a:r>
            <a:endParaRPr lang="en-US" dirty="0"/>
          </a:p>
        </c:rich>
      </c:tx>
      <c:layout>
        <c:manualLayout>
          <c:xMode val="edge"/>
          <c:yMode val="edge"/>
          <c:x val="0"/>
          <c:y val="5.0780581087042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658412419916521E-2"/>
          <c:y val="0.15533771434739416"/>
          <c:w val="0.85331269885476546"/>
          <c:h val="0.697826130512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N, pcs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Sheet1!$A$2:$A$62</c:f>
              <c:numCache>
                <c:formatCode>0.0</c:formatCode>
                <c:ptCount val="61"/>
                <c:pt idx="0">
                  <c:v>1</c:v>
                </c:pt>
                <c:pt idx="1">
                  <c:v>1.1000000000000101</c:v>
                </c:pt>
                <c:pt idx="2">
                  <c:v>1.2000000000000099</c:v>
                </c:pt>
                <c:pt idx="3">
                  <c:v>1.30000000000001</c:v>
                </c:pt>
                <c:pt idx="4">
                  <c:v>1.4000000000000099</c:v>
                </c:pt>
                <c:pt idx="5">
                  <c:v>1.50000000000001</c:v>
                </c:pt>
                <c:pt idx="6">
                  <c:v>1.6000000000000101</c:v>
                </c:pt>
                <c:pt idx="7">
                  <c:v>1.7000000000000099</c:v>
                </c:pt>
                <c:pt idx="8">
                  <c:v>1.80000000000001</c:v>
                </c:pt>
                <c:pt idx="9">
                  <c:v>1.9000000000000099</c:v>
                </c:pt>
                <c:pt idx="10">
                  <c:v>2.0000000000000102</c:v>
                </c:pt>
                <c:pt idx="11">
                  <c:v>2.1000000000000099</c:v>
                </c:pt>
                <c:pt idx="12">
                  <c:v>2.2000000000000099</c:v>
                </c:pt>
                <c:pt idx="13">
                  <c:v>2.30000000000001</c:v>
                </c:pt>
                <c:pt idx="14">
                  <c:v>2.4000000000000101</c:v>
                </c:pt>
                <c:pt idx="15">
                  <c:v>2.5000000000000102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38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1</c:v>
                </c:pt>
                <c:pt idx="43">
                  <c:v>2</c:v>
                </c:pt>
                <c:pt idx="44">
                  <c:v>8</c:v>
                </c:pt>
                <c:pt idx="45">
                  <c:v>8</c:v>
                </c:pt>
                <c:pt idx="46">
                  <c:v>4</c:v>
                </c:pt>
                <c:pt idx="4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4-4DE7-800F-7836711B42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6363224"/>
        <c:axId val="562966176"/>
      </c:barChart>
      <c:catAx>
        <c:axId val="536363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K = H/h</a:t>
                </a:r>
              </a:p>
            </c:rich>
          </c:tx>
          <c:layout>
            <c:manualLayout>
              <c:xMode val="edge"/>
              <c:yMode val="edge"/>
              <c:x val="0.79954342451551175"/>
              <c:y val="0.79068598484086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9661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629661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N, pcs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5363632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1C90B-8611-46CF-87EE-3B5D436A65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31C76-DDFC-495F-938F-8E1FBC39684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i="1" dirty="0"/>
            <a:t>Deepwater modules - experience and progress</a:t>
          </a:r>
        </a:p>
      </dgm:t>
    </dgm:pt>
    <dgm:pt modelId="{3F18CF3E-CCA1-4574-B6B1-36053D494353}" type="parTrans" cxnId="{C1F0A71B-DB53-4CBF-BA96-83727331C939}">
      <dgm:prSet/>
      <dgm:spPr/>
      <dgm:t>
        <a:bodyPr/>
        <a:lstStyle/>
        <a:p>
          <a:endParaRPr lang="en-US"/>
        </a:p>
      </dgm:t>
    </dgm:pt>
    <dgm:pt modelId="{FDB407FF-B8E0-4FC8-8D12-4E690B426293}" type="sibTrans" cxnId="{C1F0A71B-DB53-4CBF-BA96-83727331C939}">
      <dgm:prSet/>
      <dgm:spPr/>
      <dgm:t>
        <a:bodyPr/>
        <a:lstStyle/>
        <a:p>
          <a:endParaRPr lang="en-US"/>
        </a:p>
      </dgm:t>
    </dgm:pt>
    <dgm:pt modelId="{FF5CE9D1-D2F3-4714-A907-5C36E4199151}">
      <dgm:prSet custT="1"/>
      <dgm:spPr/>
      <dgm:t>
        <a:bodyPr/>
        <a:lstStyle/>
        <a:p>
          <a:r>
            <a:rPr lang="en-US" sz="2000" dirty="0"/>
            <a:t>Improvements of</a:t>
          </a:r>
          <a:r>
            <a:rPr lang="ru-RU" sz="2000" dirty="0"/>
            <a:t> </a:t>
          </a:r>
          <a:r>
            <a:rPr lang="en-US" sz="2000" dirty="0"/>
            <a:t>the elements</a:t>
          </a:r>
          <a:endParaRPr lang="ru-RU" sz="2000" dirty="0"/>
        </a:p>
      </dgm:t>
    </dgm:pt>
    <dgm:pt modelId="{5178D213-17E1-405B-BDFC-46FC35E19D72}" type="parTrans" cxnId="{21A4979F-6B4C-4D85-926F-7D8FDF71CC4C}">
      <dgm:prSet/>
      <dgm:spPr/>
      <dgm:t>
        <a:bodyPr/>
        <a:lstStyle/>
        <a:p>
          <a:endParaRPr lang="ru-RU"/>
        </a:p>
      </dgm:t>
    </dgm:pt>
    <dgm:pt modelId="{B82C7F56-8676-48EE-85FF-6E0DB47B40CC}" type="sibTrans" cxnId="{21A4979F-6B4C-4D85-926F-7D8FDF71CC4C}">
      <dgm:prSet/>
      <dgm:spPr/>
      <dgm:t>
        <a:bodyPr/>
        <a:lstStyle/>
        <a:p>
          <a:endParaRPr lang="ru-RU"/>
        </a:p>
      </dgm:t>
    </dgm:pt>
    <dgm:pt modelId="{705C4970-2AC8-48F6-B6AB-5579FE835682}">
      <dgm:prSet custT="1"/>
      <dgm:spPr/>
      <dgm:t>
        <a:bodyPr/>
        <a:lstStyle/>
        <a:p>
          <a:r>
            <a:rPr lang="en-US" sz="2000" dirty="0"/>
            <a:t>Production facilities progress</a:t>
          </a:r>
          <a:endParaRPr lang="ru-RU" sz="2000" dirty="0"/>
        </a:p>
      </dgm:t>
    </dgm:pt>
    <dgm:pt modelId="{B3394234-B8B8-4E13-8029-38FA1355BB6E}" type="parTrans" cxnId="{0DFFDD0E-78CD-4D76-83C1-B8C17165558F}">
      <dgm:prSet/>
      <dgm:spPr/>
      <dgm:t>
        <a:bodyPr/>
        <a:lstStyle/>
        <a:p>
          <a:endParaRPr lang="ru-RU"/>
        </a:p>
      </dgm:t>
    </dgm:pt>
    <dgm:pt modelId="{1916B7E5-D603-42C2-BFCA-28CEDC5DFBCD}" type="sibTrans" cxnId="{0DFFDD0E-78CD-4D76-83C1-B8C17165558F}">
      <dgm:prSet/>
      <dgm:spPr/>
      <dgm:t>
        <a:bodyPr/>
        <a:lstStyle/>
        <a:p>
          <a:endParaRPr lang="ru-RU"/>
        </a:p>
      </dgm:t>
    </dgm:pt>
    <dgm:pt modelId="{0C088156-CF06-4128-8C86-1CA4D852491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i="1" dirty="0"/>
            <a:t>Deepwater cables - modernization</a:t>
          </a:r>
        </a:p>
      </dgm:t>
    </dgm:pt>
    <dgm:pt modelId="{B4D2383A-9B88-45A1-A40C-87C1E363D2CD}" type="sibTrans" cxnId="{503F174E-A5AE-4FC7-9123-D578F2AD9660}">
      <dgm:prSet/>
      <dgm:spPr/>
      <dgm:t>
        <a:bodyPr/>
        <a:lstStyle/>
        <a:p>
          <a:endParaRPr lang="en-US"/>
        </a:p>
      </dgm:t>
    </dgm:pt>
    <dgm:pt modelId="{6D81B752-247C-4C1F-8BFA-FBA6AC500890}" type="parTrans" cxnId="{503F174E-A5AE-4FC7-9123-D578F2AD9660}">
      <dgm:prSet/>
      <dgm:spPr/>
      <dgm:t>
        <a:bodyPr/>
        <a:lstStyle/>
        <a:p>
          <a:endParaRPr lang="en-US"/>
        </a:p>
      </dgm:t>
    </dgm:pt>
    <dgm:pt modelId="{7635E8AF-A560-4709-BA54-990DB220EB6B}">
      <dgm:prSet custT="1"/>
      <dgm:spPr/>
      <dgm:t>
        <a:bodyPr/>
        <a:lstStyle/>
        <a:p>
          <a:r>
            <a:rPr lang="en-US" sz="2000" dirty="0"/>
            <a:t>New string configuration </a:t>
          </a:r>
          <a:endParaRPr lang="ru-RU" sz="2000" dirty="0"/>
        </a:p>
      </dgm:t>
    </dgm:pt>
    <dgm:pt modelId="{451B9313-A2E0-48CB-ABFB-E20E485B75B1}" type="sibTrans" cxnId="{CCBE6242-E167-427A-A667-02305C83BE26}">
      <dgm:prSet/>
      <dgm:spPr/>
      <dgm:t>
        <a:bodyPr/>
        <a:lstStyle/>
        <a:p>
          <a:endParaRPr lang="ru-RU"/>
        </a:p>
      </dgm:t>
    </dgm:pt>
    <dgm:pt modelId="{1F5616E0-2AC2-487F-8E7E-AD667A0FD24B}" type="parTrans" cxnId="{CCBE6242-E167-427A-A667-02305C83BE26}">
      <dgm:prSet/>
      <dgm:spPr/>
      <dgm:t>
        <a:bodyPr/>
        <a:lstStyle/>
        <a:p>
          <a:endParaRPr lang="ru-RU"/>
        </a:p>
      </dgm:t>
    </dgm:pt>
    <dgm:pt modelId="{D9F5E591-B7CC-4AB1-A543-D1E07E5D33F2}">
      <dgm:prSet custT="1"/>
      <dgm:spPr/>
      <dgm:t>
        <a:bodyPr/>
        <a:lstStyle/>
        <a:p>
          <a:r>
            <a:rPr lang="en-US" sz="2000" dirty="0"/>
            <a:t>Communication and carrier cables production</a:t>
          </a:r>
          <a:endParaRPr lang="ru-RU" sz="2000" dirty="0"/>
        </a:p>
      </dgm:t>
    </dgm:pt>
    <dgm:pt modelId="{0684EDC6-5471-403E-9C6D-53B9EAC27D39}" type="sibTrans" cxnId="{BE825CC4-C996-4DBC-8D9E-658DA4014A4C}">
      <dgm:prSet/>
      <dgm:spPr/>
      <dgm:t>
        <a:bodyPr/>
        <a:lstStyle/>
        <a:p>
          <a:endParaRPr lang="ru-RU"/>
        </a:p>
      </dgm:t>
    </dgm:pt>
    <dgm:pt modelId="{5A2B6BB4-32C2-4078-9FBC-BB4131552C5E}" type="parTrans" cxnId="{BE825CC4-C996-4DBC-8D9E-658DA4014A4C}">
      <dgm:prSet/>
      <dgm:spPr/>
      <dgm:t>
        <a:bodyPr/>
        <a:lstStyle/>
        <a:p>
          <a:endParaRPr lang="ru-RU"/>
        </a:p>
      </dgm:t>
    </dgm:pt>
    <dgm:pt modelId="{3A5DE414-B47A-4DE0-BED7-B2C97633E15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i="1" dirty="0"/>
            <a:t>Deployment equipment – evolution</a:t>
          </a:r>
        </a:p>
      </dgm:t>
    </dgm:pt>
    <dgm:pt modelId="{6DD02064-81EC-4887-BD0B-B4E7471C75DC}" type="parTrans" cxnId="{D5D471A6-83B5-498F-B22F-763D1C67E7E4}">
      <dgm:prSet/>
      <dgm:spPr/>
      <dgm:t>
        <a:bodyPr/>
        <a:lstStyle/>
        <a:p>
          <a:endParaRPr lang="ru-RU"/>
        </a:p>
      </dgm:t>
    </dgm:pt>
    <dgm:pt modelId="{95DDC8D7-8F73-4BBE-9DE0-8A9F12B49163}" type="sibTrans" cxnId="{D5D471A6-83B5-498F-B22F-763D1C67E7E4}">
      <dgm:prSet/>
      <dgm:spPr/>
      <dgm:t>
        <a:bodyPr/>
        <a:lstStyle/>
        <a:p>
          <a:endParaRPr lang="ru-RU"/>
        </a:p>
      </dgm:t>
    </dgm:pt>
    <dgm:pt modelId="{A1A12EDE-D0A3-4F4D-8B93-B5014809B291}">
      <dgm:prSet custT="1"/>
      <dgm:spPr/>
      <dgm:t>
        <a:bodyPr/>
        <a:lstStyle/>
        <a:p>
          <a:r>
            <a:rPr lang="en-US" sz="2000" dirty="0"/>
            <a:t>Mounting winches</a:t>
          </a:r>
          <a:endParaRPr lang="ru-RU" sz="2000" dirty="0"/>
        </a:p>
      </dgm:t>
    </dgm:pt>
    <dgm:pt modelId="{63A0F931-CACC-4183-A9D1-573929FE9EA1}" type="parTrans" cxnId="{AE9F17D0-7FFA-420A-B974-76CACE451E2F}">
      <dgm:prSet/>
      <dgm:spPr/>
      <dgm:t>
        <a:bodyPr/>
        <a:lstStyle/>
        <a:p>
          <a:endParaRPr lang="ru-RU"/>
        </a:p>
      </dgm:t>
    </dgm:pt>
    <dgm:pt modelId="{C01BA1CC-0D2B-40A1-BF20-0F956030B205}" type="sibTrans" cxnId="{AE9F17D0-7FFA-420A-B974-76CACE451E2F}">
      <dgm:prSet/>
      <dgm:spPr/>
      <dgm:t>
        <a:bodyPr/>
        <a:lstStyle/>
        <a:p>
          <a:endParaRPr lang="ru-RU"/>
        </a:p>
      </dgm:t>
    </dgm:pt>
    <dgm:pt modelId="{F0B7E342-AA7A-42F1-A54B-CB91DE836779}">
      <dgm:prSet custT="1"/>
      <dgm:spPr/>
      <dgm:t>
        <a:bodyPr/>
        <a:lstStyle/>
        <a:p>
          <a:r>
            <a:rPr lang="en-US" sz="2000" dirty="0"/>
            <a:t>Ice works</a:t>
          </a:r>
          <a:endParaRPr lang="ru-RU" sz="2000" dirty="0"/>
        </a:p>
      </dgm:t>
    </dgm:pt>
    <dgm:pt modelId="{001E966A-1B7B-4772-AF4D-4A7C2B649C70}" type="parTrans" cxnId="{7575FD8E-A9AA-4F88-A7AB-77E1C5EA8A24}">
      <dgm:prSet/>
      <dgm:spPr/>
      <dgm:t>
        <a:bodyPr/>
        <a:lstStyle/>
        <a:p>
          <a:endParaRPr lang="ru-RU"/>
        </a:p>
      </dgm:t>
    </dgm:pt>
    <dgm:pt modelId="{4F3F8BE7-B4F2-473F-BB97-45764D4B2F17}" type="sibTrans" cxnId="{7575FD8E-A9AA-4F88-A7AB-77E1C5EA8A24}">
      <dgm:prSet/>
      <dgm:spPr/>
      <dgm:t>
        <a:bodyPr/>
        <a:lstStyle/>
        <a:p>
          <a:endParaRPr lang="ru-RU"/>
        </a:p>
      </dgm:t>
    </dgm:pt>
    <dgm:pt modelId="{20B77DA1-316D-479A-A693-D4D0644F70C6}">
      <dgm:prSet custT="1"/>
      <dgm:spPr/>
      <dgm:t>
        <a:bodyPr/>
        <a:lstStyle/>
        <a:p>
          <a:r>
            <a:rPr lang="en-US" sz="2000" dirty="0"/>
            <a:t>Bottom cable - double laying</a:t>
          </a:r>
          <a:endParaRPr lang="ru-RU" sz="2000" dirty="0"/>
        </a:p>
      </dgm:t>
    </dgm:pt>
    <dgm:pt modelId="{5D2D5706-32D1-476D-B225-6B2579A885AE}" type="parTrans" cxnId="{DBB80D75-2D35-44CE-80F8-AFA780B3BC94}">
      <dgm:prSet/>
      <dgm:spPr/>
      <dgm:t>
        <a:bodyPr/>
        <a:lstStyle/>
        <a:p>
          <a:endParaRPr lang="ru-RU"/>
        </a:p>
      </dgm:t>
    </dgm:pt>
    <dgm:pt modelId="{0F789898-1F80-4B46-A398-1DAA9FD1E653}" type="sibTrans" cxnId="{DBB80D75-2D35-44CE-80F8-AFA780B3BC94}">
      <dgm:prSet/>
      <dgm:spPr/>
      <dgm:t>
        <a:bodyPr/>
        <a:lstStyle/>
        <a:p>
          <a:endParaRPr lang="ru-RU"/>
        </a:p>
      </dgm:t>
    </dgm:pt>
    <dgm:pt modelId="{D83355FC-AA07-46C3-A55C-D5180B4D429C}" type="pres">
      <dgm:prSet presAssocID="{1F81C90B-8611-46CF-87EE-3B5D436A6514}" presName="linear" presStyleCnt="0">
        <dgm:presLayoutVars>
          <dgm:dir/>
          <dgm:animLvl val="lvl"/>
          <dgm:resizeHandles val="exact"/>
        </dgm:presLayoutVars>
      </dgm:prSet>
      <dgm:spPr/>
    </dgm:pt>
    <dgm:pt modelId="{EEA2FE35-F63F-4687-B519-61CD8CDD68A6}" type="pres">
      <dgm:prSet presAssocID="{2C531C76-DDFC-495F-938F-8E1FBC39684E}" presName="parentLin" presStyleCnt="0"/>
      <dgm:spPr/>
    </dgm:pt>
    <dgm:pt modelId="{9FCE604B-9013-4214-86D2-4796E1B9D460}" type="pres">
      <dgm:prSet presAssocID="{2C531C76-DDFC-495F-938F-8E1FBC39684E}" presName="parentLeftMargin" presStyleLbl="node1" presStyleIdx="0" presStyleCnt="3"/>
      <dgm:spPr/>
    </dgm:pt>
    <dgm:pt modelId="{8412E823-0FCF-4418-A588-F0087522B06A}" type="pres">
      <dgm:prSet presAssocID="{2C531C76-DDFC-495F-938F-8E1FBC3968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8B8E98-A26A-49E0-8239-EA5314E04613}" type="pres">
      <dgm:prSet presAssocID="{2C531C76-DDFC-495F-938F-8E1FBC39684E}" presName="negativeSpace" presStyleCnt="0"/>
      <dgm:spPr/>
    </dgm:pt>
    <dgm:pt modelId="{4196D910-B8CE-4A8E-BD24-723E474B584E}" type="pres">
      <dgm:prSet presAssocID="{2C531C76-DDFC-495F-938F-8E1FBC39684E}" presName="childText" presStyleLbl="conFgAcc1" presStyleIdx="0" presStyleCnt="3">
        <dgm:presLayoutVars>
          <dgm:bulletEnabled val="1"/>
        </dgm:presLayoutVars>
      </dgm:prSet>
      <dgm:spPr/>
    </dgm:pt>
    <dgm:pt modelId="{3990C535-8840-4E68-8385-05E43C43FED9}" type="pres">
      <dgm:prSet presAssocID="{FDB407FF-B8E0-4FC8-8D12-4E690B426293}" presName="spaceBetweenRectangles" presStyleCnt="0"/>
      <dgm:spPr/>
    </dgm:pt>
    <dgm:pt modelId="{EE01C2C7-7469-4ACD-B470-102BC3AEAEC4}" type="pres">
      <dgm:prSet presAssocID="{0C088156-CF06-4128-8C86-1CA4D8524919}" presName="parentLin" presStyleCnt="0"/>
      <dgm:spPr/>
    </dgm:pt>
    <dgm:pt modelId="{B186A5D5-185F-41B8-A8D9-24050FE8EFBE}" type="pres">
      <dgm:prSet presAssocID="{0C088156-CF06-4128-8C86-1CA4D8524919}" presName="parentLeftMargin" presStyleLbl="node1" presStyleIdx="0" presStyleCnt="3"/>
      <dgm:spPr/>
    </dgm:pt>
    <dgm:pt modelId="{319FD6CA-CEED-4194-809D-C292684D686E}" type="pres">
      <dgm:prSet presAssocID="{0C088156-CF06-4128-8C86-1CA4D85249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04725E-93A0-49DD-BA88-B7EA29EA1B6B}" type="pres">
      <dgm:prSet presAssocID="{0C088156-CF06-4128-8C86-1CA4D8524919}" presName="negativeSpace" presStyleCnt="0"/>
      <dgm:spPr/>
    </dgm:pt>
    <dgm:pt modelId="{7E66755F-DD03-451A-AC7C-A6984B1B4864}" type="pres">
      <dgm:prSet presAssocID="{0C088156-CF06-4128-8C86-1CA4D8524919}" presName="childText" presStyleLbl="conFgAcc1" presStyleIdx="1" presStyleCnt="3">
        <dgm:presLayoutVars>
          <dgm:bulletEnabled val="1"/>
        </dgm:presLayoutVars>
      </dgm:prSet>
      <dgm:spPr/>
    </dgm:pt>
    <dgm:pt modelId="{9F6A9A10-80AB-467C-B19E-255A850CD5F1}" type="pres">
      <dgm:prSet presAssocID="{B4D2383A-9B88-45A1-A40C-87C1E363D2CD}" presName="spaceBetweenRectangles" presStyleCnt="0"/>
      <dgm:spPr/>
    </dgm:pt>
    <dgm:pt modelId="{20F5637D-2A7A-4964-8B1C-B619121DD546}" type="pres">
      <dgm:prSet presAssocID="{3A5DE414-B47A-4DE0-BED7-B2C97633E152}" presName="parentLin" presStyleCnt="0"/>
      <dgm:spPr/>
    </dgm:pt>
    <dgm:pt modelId="{BE253E21-38B2-490E-872D-12CFB8D1E383}" type="pres">
      <dgm:prSet presAssocID="{3A5DE414-B47A-4DE0-BED7-B2C97633E152}" presName="parentLeftMargin" presStyleLbl="node1" presStyleIdx="1" presStyleCnt="3"/>
      <dgm:spPr/>
    </dgm:pt>
    <dgm:pt modelId="{2E0D79F3-96AB-486D-9E12-52A4486E66CE}" type="pres">
      <dgm:prSet presAssocID="{3A5DE414-B47A-4DE0-BED7-B2C97633E15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8367F7-CB76-49CB-A633-5B89636BB230}" type="pres">
      <dgm:prSet presAssocID="{3A5DE414-B47A-4DE0-BED7-B2C97633E152}" presName="negativeSpace" presStyleCnt="0"/>
      <dgm:spPr/>
    </dgm:pt>
    <dgm:pt modelId="{62BF952B-C387-4D7B-BBCC-7D034185E758}" type="pres">
      <dgm:prSet presAssocID="{3A5DE414-B47A-4DE0-BED7-B2C97633E15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49AB09-33CC-4A94-9551-0EA5029FE3B7}" type="presOf" srcId="{705C4970-2AC8-48F6-B6AB-5579FE835682}" destId="{4196D910-B8CE-4A8E-BD24-723E474B584E}" srcOrd="0" destOrd="1" presId="urn:microsoft.com/office/officeart/2005/8/layout/list1"/>
    <dgm:cxn modelId="{0DFFDD0E-78CD-4D76-83C1-B8C17165558F}" srcId="{2C531C76-DDFC-495F-938F-8E1FBC39684E}" destId="{705C4970-2AC8-48F6-B6AB-5579FE835682}" srcOrd="1" destOrd="0" parTransId="{B3394234-B8B8-4E13-8029-38FA1355BB6E}" sibTransId="{1916B7E5-D603-42C2-BFCA-28CEDC5DFBCD}"/>
    <dgm:cxn modelId="{C1F0A71B-DB53-4CBF-BA96-83727331C939}" srcId="{1F81C90B-8611-46CF-87EE-3B5D436A6514}" destId="{2C531C76-DDFC-495F-938F-8E1FBC39684E}" srcOrd="0" destOrd="0" parTransId="{3F18CF3E-CCA1-4574-B6B1-36053D494353}" sibTransId="{FDB407FF-B8E0-4FC8-8D12-4E690B426293}"/>
    <dgm:cxn modelId="{67D23126-D93D-4954-909E-9A9960C7D3A2}" type="presOf" srcId="{3A5DE414-B47A-4DE0-BED7-B2C97633E152}" destId="{BE253E21-38B2-490E-872D-12CFB8D1E383}" srcOrd="0" destOrd="0" presId="urn:microsoft.com/office/officeart/2005/8/layout/list1"/>
    <dgm:cxn modelId="{D1359431-CF55-4248-B67E-B89FA0852960}" type="presOf" srcId="{D9F5E591-B7CC-4AB1-A543-D1E07E5D33F2}" destId="{7E66755F-DD03-451A-AC7C-A6984B1B4864}" srcOrd="0" destOrd="1" presId="urn:microsoft.com/office/officeart/2005/8/layout/list1"/>
    <dgm:cxn modelId="{449BED34-2C83-48C5-9DE8-D7AA2E4A7D27}" type="presOf" srcId="{A1A12EDE-D0A3-4F4D-8B93-B5014809B291}" destId="{62BF952B-C387-4D7B-BBCC-7D034185E758}" srcOrd="0" destOrd="0" presId="urn:microsoft.com/office/officeart/2005/8/layout/list1"/>
    <dgm:cxn modelId="{08A2C561-E218-49B3-B5DD-BBC2D06C8A41}" type="presOf" srcId="{2C531C76-DDFC-495F-938F-8E1FBC39684E}" destId="{9FCE604B-9013-4214-86D2-4796E1B9D460}" srcOrd="0" destOrd="0" presId="urn:microsoft.com/office/officeart/2005/8/layout/list1"/>
    <dgm:cxn modelId="{CCBE6242-E167-427A-A667-02305C83BE26}" srcId="{0C088156-CF06-4128-8C86-1CA4D8524919}" destId="{7635E8AF-A560-4709-BA54-990DB220EB6B}" srcOrd="0" destOrd="0" parTransId="{1F5616E0-2AC2-487F-8E7E-AD667A0FD24B}" sibTransId="{451B9313-A2E0-48CB-ABFB-E20E485B75B1}"/>
    <dgm:cxn modelId="{503F174E-A5AE-4FC7-9123-D578F2AD9660}" srcId="{1F81C90B-8611-46CF-87EE-3B5D436A6514}" destId="{0C088156-CF06-4128-8C86-1CA4D8524919}" srcOrd="1" destOrd="0" parTransId="{6D81B752-247C-4C1F-8BFA-FBA6AC500890}" sibTransId="{B4D2383A-9B88-45A1-A40C-87C1E363D2CD}"/>
    <dgm:cxn modelId="{FD0AD173-661F-41C7-8290-480A1C83FDC9}" type="presOf" srcId="{0C088156-CF06-4128-8C86-1CA4D8524919}" destId="{B186A5D5-185F-41B8-A8D9-24050FE8EFBE}" srcOrd="0" destOrd="0" presId="urn:microsoft.com/office/officeart/2005/8/layout/list1"/>
    <dgm:cxn modelId="{DBB80D75-2D35-44CE-80F8-AFA780B3BC94}" srcId="{3A5DE414-B47A-4DE0-BED7-B2C97633E152}" destId="{20B77DA1-316D-479A-A693-D4D0644F70C6}" srcOrd="2" destOrd="0" parTransId="{5D2D5706-32D1-476D-B225-6B2579A885AE}" sibTransId="{0F789898-1F80-4B46-A398-1DAA9FD1E653}"/>
    <dgm:cxn modelId="{0300847E-0F4D-4364-BA38-F67F1CE8A934}" type="presOf" srcId="{3A5DE414-B47A-4DE0-BED7-B2C97633E152}" destId="{2E0D79F3-96AB-486D-9E12-52A4486E66CE}" srcOrd="1" destOrd="0" presId="urn:microsoft.com/office/officeart/2005/8/layout/list1"/>
    <dgm:cxn modelId="{86FAF782-6906-4F8F-A80B-E65EE7F63610}" type="presOf" srcId="{2C531C76-DDFC-495F-938F-8E1FBC39684E}" destId="{8412E823-0FCF-4418-A588-F0087522B06A}" srcOrd="1" destOrd="0" presId="urn:microsoft.com/office/officeart/2005/8/layout/list1"/>
    <dgm:cxn modelId="{7575FD8E-A9AA-4F88-A7AB-77E1C5EA8A24}" srcId="{3A5DE414-B47A-4DE0-BED7-B2C97633E152}" destId="{F0B7E342-AA7A-42F1-A54B-CB91DE836779}" srcOrd="1" destOrd="0" parTransId="{001E966A-1B7B-4772-AF4D-4A7C2B649C70}" sibTransId="{4F3F8BE7-B4F2-473F-BB97-45764D4B2F17}"/>
    <dgm:cxn modelId="{21A4979F-6B4C-4D85-926F-7D8FDF71CC4C}" srcId="{2C531C76-DDFC-495F-938F-8E1FBC39684E}" destId="{FF5CE9D1-D2F3-4714-A907-5C36E4199151}" srcOrd="0" destOrd="0" parTransId="{5178D213-17E1-405B-BDFC-46FC35E19D72}" sibTransId="{B82C7F56-8676-48EE-85FF-6E0DB47B40CC}"/>
    <dgm:cxn modelId="{D5D471A6-83B5-498F-B22F-763D1C67E7E4}" srcId="{1F81C90B-8611-46CF-87EE-3B5D436A6514}" destId="{3A5DE414-B47A-4DE0-BED7-B2C97633E152}" srcOrd="2" destOrd="0" parTransId="{6DD02064-81EC-4887-BD0B-B4E7471C75DC}" sibTransId="{95DDC8D7-8F73-4BBE-9DE0-8A9F12B49163}"/>
    <dgm:cxn modelId="{A94E5BB1-4F4B-4B4F-81A4-2B9FD1960250}" type="presOf" srcId="{7635E8AF-A560-4709-BA54-990DB220EB6B}" destId="{7E66755F-DD03-451A-AC7C-A6984B1B4864}" srcOrd="0" destOrd="0" presId="urn:microsoft.com/office/officeart/2005/8/layout/list1"/>
    <dgm:cxn modelId="{650B5DB4-BDE9-4DC8-95AC-0553405B8BD1}" type="presOf" srcId="{F0B7E342-AA7A-42F1-A54B-CB91DE836779}" destId="{62BF952B-C387-4D7B-BBCC-7D034185E758}" srcOrd="0" destOrd="1" presId="urn:microsoft.com/office/officeart/2005/8/layout/list1"/>
    <dgm:cxn modelId="{BE825CC4-C996-4DBC-8D9E-658DA4014A4C}" srcId="{0C088156-CF06-4128-8C86-1CA4D8524919}" destId="{D9F5E591-B7CC-4AB1-A543-D1E07E5D33F2}" srcOrd="1" destOrd="0" parTransId="{5A2B6BB4-32C2-4078-9FBC-BB4131552C5E}" sibTransId="{0684EDC6-5471-403E-9C6D-53B9EAC27D39}"/>
    <dgm:cxn modelId="{AE9F17D0-7FFA-420A-B974-76CACE451E2F}" srcId="{3A5DE414-B47A-4DE0-BED7-B2C97633E152}" destId="{A1A12EDE-D0A3-4F4D-8B93-B5014809B291}" srcOrd="0" destOrd="0" parTransId="{63A0F931-CACC-4183-A9D1-573929FE9EA1}" sibTransId="{C01BA1CC-0D2B-40A1-BF20-0F956030B205}"/>
    <dgm:cxn modelId="{0FEC26D0-AC50-40D3-AAC9-3DD3F2EB8632}" type="presOf" srcId="{20B77DA1-316D-479A-A693-D4D0644F70C6}" destId="{62BF952B-C387-4D7B-BBCC-7D034185E758}" srcOrd="0" destOrd="2" presId="urn:microsoft.com/office/officeart/2005/8/layout/list1"/>
    <dgm:cxn modelId="{13666DE4-5D7E-480E-8331-DD088906EFBD}" type="presOf" srcId="{1F81C90B-8611-46CF-87EE-3B5D436A6514}" destId="{D83355FC-AA07-46C3-A55C-D5180B4D429C}" srcOrd="0" destOrd="0" presId="urn:microsoft.com/office/officeart/2005/8/layout/list1"/>
    <dgm:cxn modelId="{54C43FE6-B7DE-4801-8FB6-66E33780F6C2}" type="presOf" srcId="{FF5CE9D1-D2F3-4714-A907-5C36E4199151}" destId="{4196D910-B8CE-4A8E-BD24-723E474B584E}" srcOrd="0" destOrd="0" presId="urn:microsoft.com/office/officeart/2005/8/layout/list1"/>
    <dgm:cxn modelId="{CD83EFFF-0BC5-462F-898B-DCE6AEC4B539}" type="presOf" srcId="{0C088156-CF06-4128-8C86-1CA4D8524919}" destId="{319FD6CA-CEED-4194-809D-C292684D686E}" srcOrd="1" destOrd="0" presId="urn:microsoft.com/office/officeart/2005/8/layout/list1"/>
    <dgm:cxn modelId="{3937D46A-39A3-4E49-9508-7EE9E339A7F8}" type="presParOf" srcId="{D83355FC-AA07-46C3-A55C-D5180B4D429C}" destId="{EEA2FE35-F63F-4687-B519-61CD8CDD68A6}" srcOrd="0" destOrd="0" presId="urn:microsoft.com/office/officeart/2005/8/layout/list1"/>
    <dgm:cxn modelId="{0DA437CD-3167-42EE-9EA9-FB7B5104C3C5}" type="presParOf" srcId="{EEA2FE35-F63F-4687-B519-61CD8CDD68A6}" destId="{9FCE604B-9013-4214-86D2-4796E1B9D460}" srcOrd="0" destOrd="0" presId="urn:microsoft.com/office/officeart/2005/8/layout/list1"/>
    <dgm:cxn modelId="{CCEB6701-F764-49BE-9701-82A62C9EE323}" type="presParOf" srcId="{EEA2FE35-F63F-4687-B519-61CD8CDD68A6}" destId="{8412E823-0FCF-4418-A588-F0087522B06A}" srcOrd="1" destOrd="0" presId="urn:microsoft.com/office/officeart/2005/8/layout/list1"/>
    <dgm:cxn modelId="{6CC4CFC7-DBF9-493B-9F8E-EC6AC6055445}" type="presParOf" srcId="{D83355FC-AA07-46C3-A55C-D5180B4D429C}" destId="{308B8E98-A26A-49E0-8239-EA5314E04613}" srcOrd="1" destOrd="0" presId="urn:microsoft.com/office/officeart/2005/8/layout/list1"/>
    <dgm:cxn modelId="{62934FDB-5842-4191-B51B-DFC5511B8F1B}" type="presParOf" srcId="{D83355FC-AA07-46C3-A55C-D5180B4D429C}" destId="{4196D910-B8CE-4A8E-BD24-723E474B584E}" srcOrd="2" destOrd="0" presId="urn:microsoft.com/office/officeart/2005/8/layout/list1"/>
    <dgm:cxn modelId="{DB5DFDDA-E426-4BB3-A542-240400861DB5}" type="presParOf" srcId="{D83355FC-AA07-46C3-A55C-D5180B4D429C}" destId="{3990C535-8840-4E68-8385-05E43C43FED9}" srcOrd="3" destOrd="0" presId="urn:microsoft.com/office/officeart/2005/8/layout/list1"/>
    <dgm:cxn modelId="{B03077E3-50C1-4920-B378-11289F5F68EE}" type="presParOf" srcId="{D83355FC-AA07-46C3-A55C-D5180B4D429C}" destId="{EE01C2C7-7469-4ACD-B470-102BC3AEAEC4}" srcOrd="4" destOrd="0" presId="urn:microsoft.com/office/officeart/2005/8/layout/list1"/>
    <dgm:cxn modelId="{C2E70B3E-471C-41E6-ABC4-A4AD6456AA47}" type="presParOf" srcId="{EE01C2C7-7469-4ACD-B470-102BC3AEAEC4}" destId="{B186A5D5-185F-41B8-A8D9-24050FE8EFBE}" srcOrd="0" destOrd="0" presId="urn:microsoft.com/office/officeart/2005/8/layout/list1"/>
    <dgm:cxn modelId="{96C0647E-50D5-4E20-8969-324782EA5194}" type="presParOf" srcId="{EE01C2C7-7469-4ACD-B470-102BC3AEAEC4}" destId="{319FD6CA-CEED-4194-809D-C292684D686E}" srcOrd="1" destOrd="0" presId="urn:microsoft.com/office/officeart/2005/8/layout/list1"/>
    <dgm:cxn modelId="{D01C1A1F-2A0C-4DE2-83CF-70F1BD18A043}" type="presParOf" srcId="{D83355FC-AA07-46C3-A55C-D5180B4D429C}" destId="{4404725E-93A0-49DD-BA88-B7EA29EA1B6B}" srcOrd="5" destOrd="0" presId="urn:microsoft.com/office/officeart/2005/8/layout/list1"/>
    <dgm:cxn modelId="{5788F471-7D0B-4E7B-94A2-6FF79F076629}" type="presParOf" srcId="{D83355FC-AA07-46C3-A55C-D5180B4D429C}" destId="{7E66755F-DD03-451A-AC7C-A6984B1B4864}" srcOrd="6" destOrd="0" presId="urn:microsoft.com/office/officeart/2005/8/layout/list1"/>
    <dgm:cxn modelId="{0D4B16E1-9760-41F5-A6E1-46CF49800004}" type="presParOf" srcId="{D83355FC-AA07-46C3-A55C-D5180B4D429C}" destId="{9F6A9A10-80AB-467C-B19E-255A850CD5F1}" srcOrd="7" destOrd="0" presId="urn:microsoft.com/office/officeart/2005/8/layout/list1"/>
    <dgm:cxn modelId="{035176D8-9213-4EAE-9D8B-990F9AEA060F}" type="presParOf" srcId="{D83355FC-AA07-46C3-A55C-D5180B4D429C}" destId="{20F5637D-2A7A-4964-8B1C-B619121DD546}" srcOrd="8" destOrd="0" presId="urn:microsoft.com/office/officeart/2005/8/layout/list1"/>
    <dgm:cxn modelId="{E7D4C895-6FAF-4985-806A-BFAF5D2C78F4}" type="presParOf" srcId="{20F5637D-2A7A-4964-8B1C-B619121DD546}" destId="{BE253E21-38B2-490E-872D-12CFB8D1E383}" srcOrd="0" destOrd="0" presId="urn:microsoft.com/office/officeart/2005/8/layout/list1"/>
    <dgm:cxn modelId="{74D453BA-39F3-426A-9C4E-B4D8F1FB151E}" type="presParOf" srcId="{20F5637D-2A7A-4964-8B1C-B619121DD546}" destId="{2E0D79F3-96AB-486D-9E12-52A4486E66CE}" srcOrd="1" destOrd="0" presId="urn:microsoft.com/office/officeart/2005/8/layout/list1"/>
    <dgm:cxn modelId="{A970CF5D-685F-447A-A094-06542772B3A9}" type="presParOf" srcId="{D83355FC-AA07-46C3-A55C-D5180B4D429C}" destId="{B08367F7-CB76-49CB-A633-5B89636BB230}" srcOrd="9" destOrd="0" presId="urn:microsoft.com/office/officeart/2005/8/layout/list1"/>
    <dgm:cxn modelId="{F2BC4116-F2BE-4199-AB98-D88486205CAB}" type="presParOf" srcId="{D83355FC-AA07-46C3-A55C-D5180B4D429C}" destId="{62BF952B-C387-4D7B-BBCC-7D034185E7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6D910-B8CE-4A8E-BD24-723E474B584E}">
      <dsp:nvSpPr>
        <dsp:cNvPr id="0" name=""/>
        <dsp:cNvSpPr/>
      </dsp:nvSpPr>
      <dsp:spPr>
        <a:xfrm>
          <a:off x="0" y="451020"/>
          <a:ext cx="7361706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50" tIns="541528" rIns="5713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Improvements of</a:t>
          </a:r>
          <a:r>
            <a:rPr lang="ru-RU" sz="2000" kern="1200" dirty="0"/>
            <a:t> </a:t>
          </a:r>
          <a:r>
            <a:rPr lang="en-US" sz="2000" kern="1200" dirty="0"/>
            <a:t>the elements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Production facilities progress</a:t>
          </a:r>
          <a:endParaRPr lang="ru-RU" sz="2000" kern="1200" dirty="0"/>
        </a:p>
      </dsp:txBody>
      <dsp:txXfrm>
        <a:off x="0" y="451020"/>
        <a:ext cx="7361706" cy="1228500"/>
      </dsp:txXfrm>
    </dsp:sp>
    <dsp:sp modelId="{8412E823-0FCF-4418-A588-F0087522B06A}">
      <dsp:nvSpPr>
        <dsp:cNvPr id="0" name=""/>
        <dsp:cNvSpPr/>
      </dsp:nvSpPr>
      <dsp:spPr>
        <a:xfrm>
          <a:off x="368085" y="67260"/>
          <a:ext cx="5153194" cy="767520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8000"/>
              </a:schemeClr>
            </a:gs>
            <a:gs pos="50000">
              <a:schemeClr val="accent2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4778" tIns="0" rIns="1947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Deepwater modules - experience and progress</a:t>
          </a:r>
        </a:p>
      </dsp:txBody>
      <dsp:txXfrm>
        <a:off x="405552" y="104727"/>
        <a:ext cx="5078260" cy="692586"/>
      </dsp:txXfrm>
    </dsp:sp>
    <dsp:sp modelId="{7E66755F-DD03-451A-AC7C-A6984B1B4864}">
      <dsp:nvSpPr>
        <dsp:cNvPr id="0" name=""/>
        <dsp:cNvSpPr/>
      </dsp:nvSpPr>
      <dsp:spPr>
        <a:xfrm>
          <a:off x="0" y="2203680"/>
          <a:ext cx="7361706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50" tIns="541528" rIns="5713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New string configuration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Communication and carrier cables production</a:t>
          </a:r>
          <a:endParaRPr lang="ru-RU" sz="2000" kern="1200" dirty="0"/>
        </a:p>
      </dsp:txBody>
      <dsp:txXfrm>
        <a:off x="0" y="2203680"/>
        <a:ext cx="7361706" cy="1228500"/>
      </dsp:txXfrm>
    </dsp:sp>
    <dsp:sp modelId="{319FD6CA-CEED-4194-809D-C292684D686E}">
      <dsp:nvSpPr>
        <dsp:cNvPr id="0" name=""/>
        <dsp:cNvSpPr/>
      </dsp:nvSpPr>
      <dsp:spPr>
        <a:xfrm>
          <a:off x="368085" y="1819920"/>
          <a:ext cx="5153194" cy="767520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8000"/>
              </a:schemeClr>
            </a:gs>
            <a:gs pos="50000">
              <a:schemeClr val="accent2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4778" tIns="0" rIns="1947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Deepwater cables - modernization</a:t>
          </a:r>
        </a:p>
      </dsp:txBody>
      <dsp:txXfrm>
        <a:off x="405552" y="1857387"/>
        <a:ext cx="5078260" cy="692586"/>
      </dsp:txXfrm>
    </dsp:sp>
    <dsp:sp modelId="{62BF952B-C387-4D7B-BBCC-7D034185E758}">
      <dsp:nvSpPr>
        <dsp:cNvPr id="0" name=""/>
        <dsp:cNvSpPr/>
      </dsp:nvSpPr>
      <dsp:spPr>
        <a:xfrm>
          <a:off x="0" y="3956340"/>
          <a:ext cx="7361706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350" tIns="541528" rIns="5713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Mounting winches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Ice works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Bottom cable - double laying</a:t>
          </a:r>
          <a:endParaRPr lang="ru-RU" sz="2000" kern="1200" dirty="0"/>
        </a:p>
      </dsp:txBody>
      <dsp:txXfrm>
        <a:off x="0" y="3956340"/>
        <a:ext cx="7361706" cy="1515150"/>
      </dsp:txXfrm>
    </dsp:sp>
    <dsp:sp modelId="{2E0D79F3-96AB-486D-9E12-52A4486E66CE}">
      <dsp:nvSpPr>
        <dsp:cNvPr id="0" name=""/>
        <dsp:cNvSpPr/>
      </dsp:nvSpPr>
      <dsp:spPr>
        <a:xfrm>
          <a:off x="368085" y="3572580"/>
          <a:ext cx="5153194" cy="767520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8000"/>
              </a:schemeClr>
            </a:gs>
            <a:gs pos="50000">
              <a:schemeClr val="accent2"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4778" tIns="0" rIns="1947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Deployment equipment – evolution</a:t>
          </a:r>
        </a:p>
      </dsp:txBody>
      <dsp:txXfrm>
        <a:off x="405552" y="3610047"/>
        <a:ext cx="5078260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272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419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2587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14822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067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424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93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5496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981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899291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2144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7825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143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7742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568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570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3973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6154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C4986D-6BE9-4264-908F-02DB36FD8D6C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8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1907172"/>
            <a:ext cx="7175351" cy="226533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GVD optical modules and other mechanics:</a:t>
            </a:r>
            <a:b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experience and progress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Alexander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Doroshenko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INR RAS, for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VLVNT </a:t>
            </a:r>
            <a:r>
              <a:rPr lang="en-US" dirty="0">
                <a:latin typeface="+mj-lt"/>
                <a:cs typeface="Calibri" panose="020F0502020204030204" pitchFamily="34" charset="0"/>
              </a:rPr>
              <a:t>Conference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 Oct. 2018,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Dubna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7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10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95401" y="153605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cables - modernization</a:t>
              </a:r>
              <a:endParaRPr lang="en-US" sz="20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3028122" y="475168"/>
            <a:ext cx="379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CABLES PRODUCTION - 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3DDE9-8EEE-4CB2-8080-BB8E1FD76FBE}"/>
              </a:ext>
            </a:extLst>
          </p:cNvPr>
          <p:cNvSpPr txBox="1"/>
          <p:nvPr/>
        </p:nvSpPr>
        <p:spPr>
          <a:xfrm>
            <a:off x="2537053" y="1866435"/>
            <a:ext cx="6287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OM cable</a:t>
            </a:r>
            <a:r>
              <a:rPr lang="en-US" sz="2000" dirty="0"/>
              <a:t> - most common cable of Baikal-GVD</a:t>
            </a:r>
          </a:p>
          <a:p>
            <a:r>
              <a:rPr lang="en-US" sz="2000" dirty="0"/>
              <a:t>Connects </a:t>
            </a:r>
            <a:r>
              <a:rPr lang="en-US" sz="2000" b="1" dirty="0"/>
              <a:t>OM</a:t>
            </a:r>
            <a:r>
              <a:rPr lang="en-US" sz="2000" dirty="0"/>
              <a:t> with </a:t>
            </a:r>
            <a:r>
              <a:rPr lang="en-US" sz="2000" b="1" dirty="0"/>
              <a:t>CM</a:t>
            </a:r>
            <a:r>
              <a:rPr lang="en-US" sz="2000" dirty="0"/>
              <a:t>, is part of the spectrometric channel</a:t>
            </a:r>
          </a:p>
          <a:p>
            <a:r>
              <a:rPr lang="en-US" sz="2000" dirty="0"/>
              <a:t>Includes coaxial pair, power supply, slow communication line</a:t>
            </a:r>
          </a:p>
          <a:p>
            <a:r>
              <a:rPr lang="en-US" sz="2000" dirty="0"/>
              <a:t>Has 2 hermetic connectors, 2 hermetic sleeves, length 90 m 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EE24E-20E0-4E40-A8A3-D34FBF85BF14}"/>
              </a:ext>
            </a:extLst>
          </p:cNvPr>
          <p:cNvSpPr txBox="1"/>
          <p:nvPr/>
        </p:nvSpPr>
        <p:spPr>
          <a:xfrm>
            <a:off x="167334" y="832593"/>
            <a:ext cx="880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Until recently, the whole assortment of linear underwater cable for Baikal-GVD was produced exclusively by PskovGeocabel’ factory.</a:t>
            </a:r>
          </a:p>
          <a:p>
            <a:r>
              <a:rPr lang="en-US" sz="2000" dirty="0"/>
              <a:t>Further processing to obtaining required hermetic kits was made by our Irkutsk group.</a:t>
            </a:r>
            <a:endParaRPr lang="ru-RU" sz="2000" dirty="0"/>
          </a:p>
        </p:txBody>
      </p:sp>
      <p:pic>
        <p:nvPicPr>
          <p:cNvPr id="21" name="Рисунок 20" descr="Изображение выглядит как земля, желты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8F9F19C-8613-47F4-8C38-2F8C16A0B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848256"/>
            <a:ext cx="1927452" cy="1342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DAB058-176B-4BEF-B539-E3F81E03051E}"/>
              </a:ext>
            </a:extLst>
          </p:cNvPr>
          <p:cNvSpPr txBox="1"/>
          <p:nvPr/>
        </p:nvSpPr>
        <p:spPr>
          <a:xfrm>
            <a:off x="92363" y="3241901"/>
            <a:ext cx="917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2017: </a:t>
            </a:r>
            <a:r>
              <a:rPr lang="en-US" sz="2000" dirty="0"/>
              <a:t>Pilot batch of 16 OM cables fabricated at the plant </a:t>
            </a:r>
            <a:r>
              <a:rPr lang="en-US" sz="2000" b="1" dirty="0" err="1"/>
              <a:t>Expocabel</a:t>
            </a:r>
            <a:r>
              <a:rPr lang="en-US" sz="2000" b="1" dirty="0"/>
              <a:t>’ </a:t>
            </a:r>
            <a:r>
              <a:rPr lang="en-US" sz="2000" dirty="0"/>
              <a:t>(Podolsk)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-</a:t>
            </a:r>
            <a:r>
              <a:rPr lang="en-US" sz="2000" dirty="0"/>
              <a:t> successfully tested in Expedition-2018 and installed in Telescope</a:t>
            </a:r>
            <a:endParaRPr lang="ru-RU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34506B-B094-4376-B260-45B6A71F9576}"/>
              </a:ext>
            </a:extLst>
          </p:cNvPr>
          <p:cNvSpPr txBox="1"/>
          <p:nvPr/>
        </p:nvSpPr>
        <p:spPr>
          <a:xfrm>
            <a:off x="820451" y="4063668"/>
            <a:ext cx="5156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Calibration technique agreed with the plant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Technical Documentation approved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- </a:t>
            </a:r>
            <a:r>
              <a:rPr lang="en-US" sz="2000" dirty="0">
                <a:solidFill>
                  <a:prstClr val="black"/>
                </a:solidFill>
              </a:rPr>
              <a:t>Facility for the mass production and calibration created at the plant 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</a:rPr>
              <a:t>- Production contract on 350 pcs prepared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74FCF4-118A-4CDC-B649-14254AA642F4}"/>
              </a:ext>
            </a:extLst>
          </p:cNvPr>
          <p:cNvSpPr txBox="1"/>
          <p:nvPr/>
        </p:nvSpPr>
        <p:spPr>
          <a:xfrm>
            <a:off x="92363" y="4087232"/>
            <a:ext cx="82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2018:</a:t>
            </a:r>
            <a:endParaRPr lang="ru-RU" sz="2000" b="1" dirty="0"/>
          </a:p>
        </p:txBody>
      </p:sp>
      <p:pic>
        <p:nvPicPr>
          <p:cNvPr id="37" name="Рисунок 36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6406A5A-1FB2-40D4-B823-D8724D815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66" y="4142297"/>
            <a:ext cx="2438405" cy="14739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1DDF17B-1E8E-4D95-8D45-C5A65CD129C3}"/>
              </a:ext>
            </a:extLst>
          </p:cNvPr>
          <p:cNvSpPr txBox="1"/>
          <p:nvPr/>
        </p:nvSpPr>
        <p:spPr>
          <a:xfrm>
            <a:off x="6827077" y="4077538"/>
            <a:ext cx="146921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Calibration ill.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0D8701-21E7-4F9E-B152-73DD5BC95A23}"/>
              </a:ext>
            </a:extLst>
          </p:cNvPr>
          <p:cNvSpPr/>
          <p:nvPr/>
        </p:nvSpPr>
        <p:spPr>
          <a:xfrm>
            <a:off x="1781185" y="6127007"/>
            <a:ext cx="5794066" cy="57738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Ready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use industrial products are created </a:t>
            </a:r>
          </a:p>
        </p:txBody>
      </p:sp>
    </p:spTree>
    <p:extLst>
      <p:ext uri="{BB962C8B-B14F-4D97-AF65-F5344CB8AC3E}">
        <p14:creationId xmlns:p14="http://schemas.microsoft.com/office/powerpoint/2010/main" val="345906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11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cables - modernization</a:t>
              </a:r>
              <a:endParaRPr lang="en-US" sz="20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2741162" y="540868"/>
            <a:ext cx="379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CABLES PRODUCTION - CARRIER</a:t>
            </a:r>
          </a:p>
        </p:txBody>
      </p:sp>
      <p:pic>
        <p:nvPicPr>
          <p:cNvPr id="29" name="Рисунок 28" descr="Изображение выглядит как внешний, небо, снег, за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F79C22-5232-4C38-A7F4-111639768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1" y="963662"/>
            <a:ext cx="2168001" cy="150308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C7F54C4-372C-4E2F-A4B5-109A4ADC2765}"/>
              </a:ext>
            </a:extLst>
          </p:cNvPr>
          <p:cNvSpPr txBox="1"/>
          <p:nvPr/>
        </p:nvSpPr>
        <p:spPr>
          <a:xfrm>
            <a:off x="2882924" y="976543"/>
            <a:ext cx="568791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String carrier </a:t>
            </a:r>
            <a:r>
              <a:rPr lang="en-US" dirty="0">
                <a:solidFill>
                  <a:prstClr val="black"/>
                </a:solidFill>
              </a:rPr>
              <a:t>- stainless steel armored geophysical cable</a:t>
            </a:r>
          </a:p>
          <a:p>
            <a:r>
              <a:rPr lang="en-US" dirty="0">
                <a:solidFill>
                  <a:prstClr val="black"/>
                </a:solidFill>
              </a:rPr>
              <a:t>The bottom part of the buoy rope of a length ~700 m</a:t>
            </a:r>
          </a:p>
          <a:p>
            <a:r>
              <a:rPr lang="en-US" dirty="0">
                <a:solidFill>
                  <a:prstClr val="black"/>
                </a:solidFill>
              </a:rPr>
              <a:t>Consist of the core with 7 electrical lines and 2 armoring layers of stainless steel wires</a:t>
            </a:r>
          </a:p>
          <a:p>
            <a:r>
              <a:rPr lang="en-US" dirty="0">
                <a:solidFill>
                  <a:prstClr val="black"/>
                </a:solidFill>
              </a:rPr>
              <a:t>Diameter 9.3 mm, breaking load 43 kN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FEDF4-E702-45D0-B48B-4D953BC86D42}"/>
              </a:ext>
            </a:extLst>
          </p:cNvPr>
          <p:cNvSpPr txBox="1"/>
          <p:nvPr/>
        </p:nvSpPr>
        <p:spPr>
          <a:xfrm>
            <a:off x="247084" y="2489435"/>
            <a:ext cx="882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2017</a:t>
            </a:r>
            <a:r>
              <a:rPr lang="en-US" b="1" dirty="0"/>
              <a:t>: </a:t>
            </a:r>
            <a:r>
              <a:rPr lang="en-US" sz="2000" dirty="0"/>
              <a:t>We placed order for the production at the plant </a:t>
            </a:r>
            <a:r>
              <a:rPr lang="en-US" sz="2000" b="1" dirty="0">
                <a:solidFill>
                  <a:prstClr val="black"/>
                </a:solidFill>
              </a:rPr>
              <a:t>PermGeocabel’ </a:t>
            </a:r>
            <a:r>
              <a:rPr lang="en-US" sz="2000" dirty="0">
                <a:solidFill>
                  <a:prstClr val="black"/>
                </a:solidFill>
              </a:rPr>
              <a:t>(Perm’)</a:t>
            </a:r>
          </a:p>
          <a:p>
            <a:r>
              <a:rPr lang="en-US" sz="2000" dirty="0">
                <a:solidFill>
                  <a:prstClr val="black"/>
                </a:solidFill>
              </a:rPr>
              <a:t>-  The batch produced covered the needs of 2 Clusters. Cluster #3 is assembled on it.</a:t>
            </a:r>
          </a:p>
          <a:p>
            <a:r>
              <a:rPr lang="en-US" sz="2000" dirty="0">
                <a:solidFill>
                  <a:prstClr val="black"/>
                </a:solidFill>
              </a:rPr>
              <a:t>-  Tests in Expedition-2018 showed the better </a:t>
            </a:r>
            <a:r>
              <a:rPr lang="en-US" sz="2000" dirty="0"/>
              <a:t>resistance </a:t>
            </a:r>
            <a:r>
              <a:rPr lang="en-US" sz="2000" dirty="0">
                <a:solidFill>
                  <a:prstClr val="black"/>
                </a:solidFill>
              </a:rPr>
              <a:t>against twisting under load in comparison with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the previous cable.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98C69-D839-4DC5-8EEF-364D0919F724}"/>
              </a:ext>
            </a:extLst>
          </p:cNvPr>
          <p:cNvSpPr txBox="1"/>
          <p:nvPr/>
        </p:nvSpPr>
        <p:spPr>
          <a:xfrm>
            <a:off x="201416" y="3808012"/>
            <a:ext cx="6071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2018: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- </a:t>
            </a:r>
            <a:r>
              <a:rPr lang="en-US" sz="2000" dirty="0"/>
              <a:t>Design slightly modified for the higher </a:t>
            </a:r>
            <a:r>
              <a:rPr lang="en-US" sz="2000" dirty="0">
                <a:solidFill>
                  <a:prstClr val="black"/>
                </a:solidFill>
              </a:rPr>
              <a:t>stability to</a:t>
            </a:r>
            <a:r>
              <a:rPr lang="en-US" sz="2000" dirty="0"/>
              <a:t> low ambient temperatures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- </a:t>
            </a:r>
            <a:r>
              <a:rPr lang="en-US" sz="2000" dirty="0"/>
              <a:t>Plant began work on applying the reliable marking to the cable with a cold gas-dynamic copper sprinkling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C821DD-D39D-422A-BCA1-F10750D8C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03" y="3783010"/>
            <a:ext cx="2346036" cy="13217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DC173E2-D0E7-4DEB-9084-B8DF00230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24803" y="5026556"/>
            <a:ext cx="2346037" cy="1335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3EF50-8CCF-4526-8024-476685D15D28}"/>
              </a:ext>
            </a:extLst>
          </p:cNvPr>
          <p:cNvSpPr txBox="1"/>
          <p:nvPr/>
        </p:nvSpPr>
        <p:spPr>
          <a:xfrm>
            <a:off x="75338" y="5439228"/>
            <a:ext cx="619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Production contract on the batch for 2 Clusters prepared</a:t>
            </a:r>
            <a:endParaRPr lang="ru-RU" sz="2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1736920" y="6138953"/>
            <a:ext cx="5660901" cy="57738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>
                <a:solidFill>
                  <a:schemeClr val="bg2">
                    <a:lumMod val="50000"/>
                  </a:schemeClr>
                </a:solidFill>
              </a:rPr>
              <a:t>Ready</a:t>
            </a:r>
            <a:r>
              <a:rPr lang="ru-RU" sz="2400" b="1" i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b="1" i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ru-RU" sz="2400" b="1" i="1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400" b="1" i="1">
                <a:solidFill>
                  <a:schemeClr val="bg2">
                    <a:lumMod val="50000"/>
                  </a:schemeClr>
                </a:solidFill>
              </a:rPr>
              <a:t>use industrial products are created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12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421758-3EA4-4C72-92C9-459B07BB0E87}"/>
              </a:ext>
            </a:extLst>
          </p:cNvPr>
          <p:cNvSpPr/>
          <p:nvPr/>
        </p:nvSpPr>
        <p:spPr>
          <a:xfrm>
            <a:off x="2878262" y="168010"/>
            <a:ext cx="344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>
                <a:solidFill>
                  <a:schemeClr val="bg1"/>
                </a:solidFill>
              </a:rPr>
              <a:t>Deployment resources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- evolution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2560247" y="6234501"/>
            <a:ext cx="4079023" cy="51674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Ice work productivity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increasing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DE631-A6C3-4D0D-B95F-45B45CD2F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2" y="611972"/>
            <a:ext cx="8617116" cy="3659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3290313" y="558788"/>
            <a:ext cx="256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MOUNTING WINCHES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B3BB3-F406-4F2F-9218-2F3A783E5544}"/>
              </a:ext>
            </a:extLst>
          </p:cNvPr>
          <p:cNvSpPr txBox="1"/>
          <p:nvPr/>
        </p:nvSpPr>
        <p:spPr>
          <a:xfrm>
            <a:off x="5938565" y="4292423"/>
            <a:ext cx="29562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Working height </a:t>
            </a:r>
            <a:r>
              <a:rPr lang="ru-RU" dirty="0"/>
              <a:t>5</a:t>
            </a:r>
            <a:r>
              <a:rPr lang="en-US" dirty="0"/>
              <a:t>m and 6m</a:t>
            </a:r>
          </a:p>
          <a:p>
            <a:r>
              <a:rPr lang="en-US" dirty="0"/>
              <a:t>2-speed transmission</a:t>
            </a:r>
          </a:p>
          <a:p>
            <a:r>
              <a:rPr lang="en-US" dirty="0"/>
              <a:t>PS ~3x220V, 7 kW </a:t>
            </a:r>
          </a:p>
          <a:p>
            <a:r>
              <a:rPr lang="en-US" dirty="0"/>
              <a:t>Working load to 20 </a:t>
            </a:r>
            <a:r>
              <a:rPr lang="en-US" dirty="0" err="1"/>
              <a:t>kN</a:t>
            </a:r>
            <a:r>
              <a:rPr lang="en-US" dirty="0"/>
              <a:t>,</a:t>
            </a:r>
          </a:p>
          <a:p>
            <a:r>
              <a:rPr lang="en-US" dirty="0"/>
              <a:t>Weight ~3500 kg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CB27C-6DAF-4E6D-80B1-E62A5C6D4313}"/>
              </a:ext>
            </a:extLst>
          </p:cNvPr>
          <p:cNvSpPr txBox="1"/>
          <p:nvPr/>
        </p:nvSpPr>
        <p:spPr>
          <a:xfrm>
            <a:off x="263442" y="4277035"/>
            <a:ext cx="5733379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2018: </a:t>
            </a:r>
            <a:r>
              <a:rPr lang="en-US" dirty="0"/>
              <a:t>6 winches from the basic 10 were equipped with universal reels and sheaves. </a:t>
            </a:r>
          </a:p>
          <a:p>
            <a:r>
              <a:rPr lang="en-US" dirty="0"/>
              <a:t>Now they can be used with both parts of the carrier cable: thing geophysical steel cable and thick one, with plastic sheath, equipped with hermetic end sleeves.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38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13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3758502" y="550702"/>
            <a:ext cx="162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ICE WORKS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421758-3EA4-4C72-92C9-459B07BB0E87}"/>
              </a:ext>
            </a:extLst>
          </p:cNvPr>
          <p:cNvSpPr/>
          <p:nvPr/>
        </p:nvSpPr>
        <p:spPr>
          <a:xfrm>
            <a:off x="2878262" y="168010"/>
            <a:ext cx="344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>
                <a:solidFill>
                  <a:schemeClr val="bg1"/>
                </a:solidFill>
              </a:rPr>
              <a:t>Deployment resources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- evolution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C6A62-62F9-40E1-9741-ACCCDDB0457E}"/>
              </a:ext>
            </a:extLst>
          </p:cNvPr>
          <p:cNvSpPr txBox="1"/>
          <p:nvPr/>
        </p:nvSpPr>
        <p:spPr>
          <a:xfrm>
            <a:off x="341453" y="4410315"/>
            <a:ext cx="53507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 steps to avoid work that can be avoided: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CB27C-6DAF-4E6D-80B1-E62A5C6D4313}"/>
              </a:ext>
            </a:extLst>
          </p:cNvPr>
          <p:cNvSpPr txBox="1"/>
          <p:nvPr/>
        </p:nvSpPr>
        <p:spPr>
          <a:xfrm>
            <a:off x="250452" y="4838580"/>
            <a:ext cx="5107502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-</a:t>
            </a:r>
            <a:r>
              <a:rPr lang="en-US" sz="2000" dirty="0"/>
              <a:t> Single-use cable reels and cassettes (realized)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3EF50-8CCF-4526-8024-476685D15D28}"/>
              </a:ext>
            </a:extLst>
          </p:cNvPr>
          <p:cNvSpPr txBox="1"/>
          <p:nvPr/>
        </p:nvSpPr>
        <p:spPr>
          <a:xfrm>
            <a:off x="-464845" y="5260852"/>
            <a:ext cx="575419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- </a:t>
            </a:r>
            <a:r>
              <a:rPr lang="en-US" sz="2000" dirty="0"/>
              <a:t>Carrier cable marking by the plant (in process)</a:t>
            </a:r>
            <a:endParaRPr lang="ru-RU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61FCA4-9D4F-4755-9D81-D852DA93735D}"/>
              </a:ext>
            </a:extLst>
          </p:cNvPr>
          <p:cNvSpPr txBox="1"/>
          <p:nvPr/>
        </p:nvSpPr>
        <p:spPr>
          <a:xfrm>
            <a:off x="7122655" y="1385414"/>
            <a:ext cx="1448183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disbanding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5" name="Рисунок 34" descr="Изображение выглядит как внешний, небо, вода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5654D8-C274-4C7B-9450-3E66B38FE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87" y="1276314"/>
            <a:ext cx="4457051" cy="29740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DCCC8AC-CF5B-4F8B-855A-28C3E9113D9D}"/>
              </a:ext>
            </a:extLst>
          </p:cNvPr>
          <p:cNvSpPr txBox="1"/>
          <p:nvPr/>
        </p:nvSpPr>
        <p:spPr>
          <a:xfrm>
            <a:off x="4453285" y="2532768"/>
            <a:ext cx="1274618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disbanding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7" name="Рисунок 26" descr="Изображение выглядит как вода, внешний, небо, следующ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CE4E4B-BFB1-47E3-826A-F4B8C95B3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53" y="3907089"/>
            <a:ext cx="2816584" cy="2720004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2532485" y="6294110"/>
            <a:ext cx="4079023" cy="51674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Ice work productivity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increasing</a:t>
            </a:r>
          </a:p>
        </p:txBody>
      </p:sp>
      <p:pic>
        <p:nvPicPr>
          <p:cNvPr id="38" name="Рисунок 37" descr="Изображение выглядит как внешний, еда, небо, фру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D29FA2C-1CAB-497A-82EF-3B7EA6C78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" y="1342355"/>
            <a:ext cx="3781651" cy="29080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B1A8D4-0D5A-4450-BD59-10EBE43A215A}"/>
              </a:ext>
            </a:extLst>
          </p:cNvPr>
          <p:cNvSpPr txBox="1"/>
          <p:nvPr/>
        </p:nvSpPr>
        <p:spPr>
          <a:xfrm>
            <a:off x="2166894" y="1447532"/>
            <a:ext cx="1274618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marking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A111F-3651-4BD6-BD1E-286756B4CA7E}"/>
              </a:ext>
            </a:extLst>
          </p:cNvPr>
          <p:cNvSpPr txBox="1"/>
          <p:nvPr/>
        </p:nvSpPr>
        <p:spPr>
          <a:xfrm>
            <a:off x="145826" y="946518"/>
            <a:ext cx="885234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Auxiliary works in the expedition takes up most of the time and human resources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6A9ADE-58C7-4B4B-A4BD-91245F115555}"/>
              </a:ext>
            </a:extLst>
          </p:cNvPr>
          <p:cNvSpPr txBox="1"/>
          <p:nvPr/>
        </p:nvSpPr>
        <p:spPr>
          <a:xfrm>
            <a:off x="2511646" y="2394023"/>
            <a:ext cx="1274618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bundling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14</a:t>
            </a:fld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1744203" y="545424"/>
            <a:ext cx="565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BOTTOM CABLE - DOUBLE LAYING TO BE IN 2019 </a:t>
            </a:r>
            <a:endParaRPr lang="ru-RU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7F54C4-372C-4E2F-A4B5-109A4ADC2765}"/>
              </a:ext>
            </a:extLst>
          </p:cNvPr>
          <p:cNvSpPr txBox="1"/>
          <p:nvPr/>
        </p:nvSpPr>
        <p:spPr>
          <a:xfrm>
            <a:off x="3588149" y="1589017"/>
            <a:ext cx="53443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Hybrid optical-electrical carrier cable with plastic sheath</a:t>
            </a:r>
          </a:p>
          <a:p>
            <a:r>
              <a:rPr lang="en-US" dirty="0">
                <a:solidFill>
                  <a:prstClr val="black"/>
                </a:solidFill>
              </a:rPr>
              <a:t>3 single-mode optic fibers in stainless tube (x2)</a:t>
            </a:r>
          </a:p>
          <a:p>
            <a:r>
              <a:rPr lang="en-US" dirty="0">
                <a:solidFill>
                  <a:prstClr val="black"/>
                </a:solidFill>
              </a:rPr>
              <a:t>3+1 electric lines of total section ~16 mm²</a:t>
            </a:r>
          </a:p>
          <a:p>
            <a:r>
              <a:rPr lang="en-US" dirty="0">
                <a:solidFill>
                  <a:prstClr val="black"/>
                </a:solidFill>
              </a:rPr>
              <a:t>Working load to 18kN, breaking load 65 </a:t>
            </a:r>
            <a:r>
              <a:rPr lang="en-US" dirty="0" err="1">
                <a:solidFill>
                  <a:prstClr val="black"/>
                </a:solidFill>
              </a:rPr>
              <a:t>kN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Diameter 19.2 mm, length ~6,5 km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0FB951-F352-4491-AA0E-256776224D1E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430B27CA-E7C4-4EA6-AC33-7B075791E203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BB144CF9-06AE-40B4-9513-3C57C53D44AF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128CCC6-7EBE-41AA-9C1E-F58CFA16566C}"/>
              </a:ext>
            </a:extLst>
          </p:cNvPr>
          <p:cNvSpPr/>
          <p:nvPr/>
        </p:nvSpPr>
        <p:spPr>
          <a:xfrm>
            <a:off x="2878262" y="168010"/>
            <a:ext cx="344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>
                <a:solidFill>
                  <a:schemeClr val="bg1"/>
                </a:solidFill>
              </a:rPr>
              <a:t>Deployment resources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- evolution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Изображение выглядит как сидит, внешний, стул, за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769D197-FF11-4AD9-91C0-974418A1C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3" y="1599431"/>
            <a:ext cx="1899820" cy="1477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9C23BE-476E-4F3D-B5CB-E45C44287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4" y="1599431"/>
            <a:ext cx="1459039" cy="14590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FB945C-AEFD-4D51-9DE2-C66D8818C7BC}"/>
              </a:ext>
            </a:extLst>
          </p:cNvPr>
          <p:cNvSpPr txBox="1"/>
          <p:nvPr/>
        </p:nvSpPr>
        <p:spPr>
          <a:xfrm>
            <a:off x="247083" y="858254"/>
            <a:ext cx="875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Cable was specially designed in 2015 to meet demands of Baikal-GVD project.</a:t>
            </a:r>
          </a:p>
          <a:p>
            <a:r>
              <a:rPr lang="en-US" sz="2000" dirty="0"/>
              <a:t> It is produced by PskovGeocabel’. One cable serves one Cluster.</a:t>
            </a:r>
            <a:endParaRPr lang="ru-RU" sz="2000" dirty="0"/>
          </a:p>
        </p:txBody>
      </p:sp>
      <p:pic>
        <p:nvPicPr>
          <p:cNvPr id="23" name="Рисунок 22" descr="Изображение выглядит как внешний, небо, гора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78BE2A7-1C43-41CC-890C-54E76A856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8" y="3053690"/>
            <a:ext cx="8697947" cy="32247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B36AD6-51DC-4D0A-8F6C-C116C140119B}"/>
              </a:ext>
            </a:extLst>
          </p:cNvPr>
          <p:cNvSpPr txBox="1"/>
          <p:nvPr/>
        </p:nvSpPr>
        <p:spPr>
          <a:xfrm>
            <a:off x="710128" y="3110049"/>
            <a:ext cx="7746805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2011, 2016, 2017 - Made cabling, one in expedition </a:t>
            </a:r>
          </a:p>
          <a:p>
            <a:r>
              <a:rPr lang="en-US" dirty="0"/>
              <a:t>2018, status: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Maintenance and repair of the laying equipment performed</a:t>
            </a:r>
          </a:p>
          <a:p>
            <a:pPr marL="285750" indent="-285750">
              <a:buFontTx/>
              <a:buChar char="-"/>
            </a:pPr>
            <a:r>
              <a:rPr lang="en-US" dirty="0"/>
              <a:t>Second laying winch and cable transporter prepared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Reserve cutting machine prepared</a:t>
            </a:r>
          </a:p>
          <a:p>
            <a:pPr marL="285750" indent="-285750">
              <a:buFontTx/>
              <a:buChar char="-"/>
            </a:pPr>
            <a:r>
              <a:rPr lang="en-US" dirty="0"/>
              <a:t>Two bottom cables produced (at the factory now)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1349867" y="6238433"/>
            <a:ext cx="6444260" cy="45155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There is a willingness of the team to do this work</a:t>
            </a:r>
          </a:p>
        </p:txBody>
      </p:sp>
    </p:spTree>
    <p:extLst>
      <p:ext uri="{BB962C8B-B14F-4D97-AF65-F5344CB8AC3E}">
        <p14:creationId xmlns:p14="http://schemas.microsoft.com/office/powerpoint/2010/main" val="179360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15</a:t>
            </a:fld>
            <a:endParaRPr lang="en-US" sz="18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0FB951-F352-4491-AA0E-256776224D1E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430B27CA-E7C4-4EA6-AC33-7B075791E203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BB144CF9-06AE-40B4-9513-3C57C53D44AF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128CCC6-7EBE-41AA-9C1E-F58CFA16566C}"/>
              </a:ext>
            </a:extLst>
          </p:cNvPr>
          <p:cNvSpPr/>
          <p:nvPr/>
        </p:nvSpPr>
        <p:spPr>
          <a:xfrm>
            <a:off x="2878262" y="168010"/>
            <a:ext cx="3442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>
                <a:solidFill>
                  <a:schemeClr val="bg1"/>
                </a:solidFill>
              </a:rPr>
              <a:t>Deployment resources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- evolution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1226245" y="6238433"/>
            <a:ext cx="6747028" cy="45155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possibilities for attracting of manpower are growing up</a:t>
            </a:r>
          </a:p>
        </p:txBody>
      </p:sp>
      <p:pic>
        <p:nvPicPr>
          <p:cNvPr id="3" name="Рисунок 2" descr="Изображение выглядит как дерево, трава, внешний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259A18E-7BC4-4EFB-9EAA-96432F159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" y="3429000"/>
            <a:ext cx="8620240" cy="2638365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, земля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6B8DEAD-A8BA-4E48-880C-7638AEA11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" y="967031"/>
            <a:ext cx="2461969" cy="24619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4A5F0D-EB46-4646-99E1-CD5F90DA69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1"/>
          <a:stretch/>
        </p:blipFill>
        <p:spPr>
          <a:xfrm>
            <a:off x="2407148" y="967031"/>
            <a:ext cx="4385221" cy="24619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ешний, дерево, небо, снег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4586AAC-880C-457D-87D9-6D5783BE5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369" y="967031"/>
            <a:ext cx="2046414" cy="24619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CFB5CA2-A4E6-4AE2-988F-BF1FFBAA3A67}"/>
              </a:ext>
            </a:extLst>
          </p:cNvPr>
          <p:cNvSpPr txBox="1"/>
          <p:nvPr/>
        </p:nvSpPr>
        <p:spPr>
          <a:xfrm>
            <a:off x="3280297" y="3181580"/>
            <a:ext cx="25834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New technical capabilities</a:t>
            </a:r>
          </a:p>
          <a:p>
            <a:pPr algn="ctr"/>
            <a:r>
              <a:rPr lang="en-US" dirty="0"/>
              <a:t>New living modules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98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ег, внешний, небо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83716D6-6DC8-47EF-8958-41729C88D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-82524"/>
            <a:ext cx="9274628" cy="694052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16</a:t>
            </a:fld>
            <a:endParaRPr lang="en-US" sz="18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EB4A33D-4269-407E-930E-0EA6CAAB6F7B}"/>
              </a:ext>
            </a:extLst>
          </p:cNvPr>
          <p:cNvSpPr/>
          <p:nvPr/>
        </p:nvSpPr>
        <p:spPr>
          <a:xfrm>
            <a:off x="2819419" y="6339224"/>
            <a:ext cx="3496279" cy="3651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D810F-9291-4DDF-9915-620EAF1CCC8F}"/>
              </a:ext>
            </a:extLst>
          </p:cNvPr>
          <p:cNvSpPr txBox="1"/>
          <p:nvPr/>
        </p:nvSpPr>
        <p:spPr>
          <a:xfrm>
            <a:off x="1087512" y="1577609"/>
            <a:ext cx="7235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experience of recent years has allowed to optimize many essential things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see that in the absence of financial and weather anomalies, the Baikal-GVD team can confidently put into operation 2 Clusters per year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B75175E-27D2-4768-A142-C31658FFDFA4}"/>
              </a:ext>
            </a:extLst>
          </p:cNvPr>
          <p:cNvSpPr/>
          <p:nvPr/>
        </p:nvSpPr>
        <p:spPr>
          <a:xfrm>
            <a:off x="2793207" y="309882"/>
            <a:ext cx="3823912" cy="351966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71283A-BA16-41E2-B108-82C92D4FBFD6}"/>
              </a:ext>
            </a:extLst>
          </p:cNvPr>
          <p:cNvSpPr/>
          <p:nvPr/>
        </p:nvSpPr>
        <p:spPr>
          <a:xfrm>
            <a:off x="3919784" y="252024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>
                <a:solidFill>
                  <a:schemeClr val="bg1"/>
                </a:solidFill>
              </a:rPr>
              <a:t>Conclusions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9350D-9074-4565-8809-B1CCA1096346}"/>
              </a:ext>
            </a:extLst>
          </p:cNvPr>
          <p:cNvSpPr txBox="1"/>
          <p:nvPr/>
        </p:nvSpPr>
        <p:spPr>
          <a:xfrm>
            <a:off x="390617" y="5690586"/>
            <a:ext cx="170451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underwater site sonogram,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2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BF1D209-69F5-41E2-B743-BFEEBC7A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72354"/>
          </a:xfrm>
        </p:spPr>
        <p:txBody>
          <a:bodyPr/>
          <a:lstStyle/>
          <a:p>
            <a:endParaRPr lang="en-US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E1D828-64C4-4E93-AE7D-754DFFF3C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95B7DE63-1DF7-4BDC-A8C6-C6CCAE3DF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132481"/>
              </p:ext>
            </p:extLst>
          </p:nvPr>
        </p:nvGraphicFramePr>
        <p:xfrm>
          <a:off x="891147" y="879803"/>
          <a:ext cx="7361706" cy="553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057770F4-169E-4267-97EF-C84D97709C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7200" y="514678"/>
            <a:ext cx="5004665" cy="365125"/>
          </a:xfrm>
        </p:spPr>
        <p:txBody>
          <a:bodyPr/>
          <a:lstStyle/>
          <a:p>
            <a:r>
              <a:rPr lang="en-US" sz="2000" dirty="0"/>
              <a:t>Outline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8D916-9D8E-41C6-9034-AFC28E965853}"/>
              </a:ext>
            </a:extLst>
          </p:cNvPr>
          <p:cNvSpPr txBox="1">
            <a:spLocks/>
          </p:cNvSpPr>
          <p:nvPr/>
        </p:nvSpPr>
        <p:spPr>
          <a:xfrm>
            <a:off x="8570839" y="6492875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z="1800" smtClean="0"/>
              <a:pPr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828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3</a:t>
            </a:fld>
            <a:endParaRPr lang="en-US" sz="18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D044C80-389A-4917-B0E3-EB44ECE7B623}"/>
              </a:ext>
            </a:extLst>
          </p:cNvPr>
          <p:cNvGrpSpPr/>
          <p:nvPr/>
        </p:nvGrpSpPr>
        <p:grpSpPr>
          <a:xfrm>
            <a:off x="1995403" y="248929"/>
            <a:ext cx="5153194" cy="281063"/>
            <a:chOff x="350501" y="0"/>
            <a:chExt cx="5153194" cy="53136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0B3118E5-9317-4A57-B4B5-AF14C204F4BA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29EEB4B6-F1F2-4474-B44A-86E228E7ABED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experience</a:t>
              </a:r>
              <a:endParaRPr lang="en-US" sz="20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09C721D-8554-42F8-BE8E-7577824910FA}"/>
              </a:ext>
            </a:extLst>
          </p:cNvPr>
          <p:cNvSpPr txBox="1"/>
          <p:nvPr/>
        </p:nvSpPr>
        <p:spPr>
          <a:xfrm>
            <a:off x="351122" y="689972"/>
            <a:ext cx="6303146" cy="562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dirty="0">
                <a:cs typeface="Calibri" panose="020F0502020204030204" pitchFamily="34" charset="0"/>
              </a:rPr>
              <a:t>Overall design of the optical module and electronic modules of Baikal-GVD was developed mainly to 2015</a:t>
            </a:r>
          </a:p>
        </p:txBody>
      </p:sp>
      <p:pic>
        <p:nvPicPr>
          <p:cNvPr id="19" name="Рисунок 15">
            <a:extLst>
              <a:ext uri="{FF2B5EF4-FFF2-40B4-BE49-F238E27FC236}">
                <a16:creationId xmlns:a16="http://schemas.microsoft.com/office/drawing/2014/main" id="{54C56E5B-1275-4651-A9F2-181143E6D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41" y="677006"/>
            <a:ext cx="1962798" cy="186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C65BC63-9FD8-4E02-943B-0FDA8273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519" y="2697644"/>
            <a:ext cx="6729274" cy="3325254"/>
          </a:xfrm>
        </p:spPr>
        <p:txBody>
          <a:bodyPr>
            <a:no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cap="none" dirty="0"/>
              <a:t>• </a:t>
            </a:r>
            <a:r>
              <a:rPr lang="en-US" cap="none" dirty="0">
                <a:solidFill>
                  <a:srgbClr val="FF0000"/>
                </a:solidFill>
              </a:rPr>
              <a:t>Numerous leakages (water infiltration inside module housing) due to bad-quality commercial sealing tape, which was commonly used early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cap="none" dirty="0"/>
              <a:t>•</a:t>
            </a:r>
            <a:r>
              <a:rPr lang="en-US" cap="none" dirty="0">
                <a:solidFill>
                  <a:srgbClr val="FF0000"/>
                </a:solidFill>
              </a:rPr>
              <a:t> Large number of defective brass nuts for fixing the modules</a:t>
            </a:r>
            <a:endParaRPr lang="ru-RU" cap="none" dirty="0">
              <a:solidFill>
                <a:srgbClr val="FF0000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b="1" cap="none" dirty="0"/>
              <a:t>We had to do: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en-US" cap="none" dirty="0"/>
              <a:t>-  </a:t>
            </a:r>
            <a:r>
              <a:rPr lang="en-US" sz="1800" cap="none" dirty="0"/>
              <a:t>express purchase another sealant (recommended) and  perform </a:t>
            </a:r>
            <a:r>
              <a:rPr lang="en-US" sz="1800" b="1" cap="none" dirty="0"/>
              <a:t>repeated sealing of all modules of Cluster 2 (</a:t>
            </a:r>
            <a:r>
              <a:rPr lang="en-US" sz="1800" cap="none" dirty="0"/>
              <a:t>two weeks spent in EXP-2017)</a:t>
            </a:r>
            <a:endParaRPr lang="ru-RU" sz="1800" cap="none" dirty="0"/>
          </a:p>
          <a:p>
            <a:pPr>
              <a:lnSpc>
                <a:spcPct val="75000"/>
              </a:lnSpc>
              <a:buFontTx/>
              <a:buChar char="-"/>
            </a:pPr>
            <a:r>
              <a:rPr lang="en-US" sz="1800" b="1" cap="none" dirty="0"/>
              <a:t>extensive repair of</a:t>
            </a:r>
            <a:r>
              <a:rPr lang="en-US" sz="1800" cap="none" dirty="0"/>
              <a:t> </a:t>
            </a:r>
            <a:r>
              <a:rPr lang="en-US" sz="1800" b="1" cap="none" dirty="0"/>
              <a:t>Cluster 1 in</a:t>
            </a:r>
            <a:r>
              <a:rPr lang="en-US" sz="1800" cap="none" dirty="0"/>
              <a:t> </a:t>
            </a:r>
            <a:r>
              <a:rPr lang="en-US" sz="1800" b="1" cap="none" dirty="0"/>
              <a:t>EXP-2017</a:t>
            </a:r>
            <a:r>
              <a:rPr lang="en-US" sz="1800" cap="none" dirty="0"/>
              <a:t> (replacement of 30 Oms) </a:t>
            </a:r>
            <a:r>
              <a:rPr lang="en-US" sz="1800" b="1" cap="none" dirty="0"/>
              <a:t>and EXP-2018 </a:t>
            </a:r>
            <a:r>
              <a:rPr lang="en-US" sz="1800" cap="none" dirty="0"/>
              <a:t>(replacement of 45 OMs, drying and testing of 15 electronic modules at 7 strings), replacement of all brass nuts by stainless steel ones with a copper coating</a:t>
            </a:r>
            <a:endParaRPr lang="ru-RU" sz="1800" cap="none" dirty="0"/>
          </a:p>
          <a:p>
            <a:pPr>
              <a:lnSpc>
                <a:spcPct val="75000"/>
              </a:lnSpc>
              <a:buFontTx/>
              <a:buChar char="-"/>
            </a:pPr>
            <a:endParaRPr lang="en-US" cap="none" dirty="0"/>
          </a:p>
          <a:p>
            <a:pPr marL="0" indent="0">
              <a:lnSpc>
                <a:spcPct val="75000"/>
              </a:lnSpc>
              <a:buNone/>
            </a:pPr>
            <a:endParaRPr lang="en-US" cap="none" dirty="0"/>
          </a:p>
          <a:p>
            <a:pPr marL="0" indent="0">
              <a:lnSpc>
                <a:spcPct val="75000"/>
              </a:lnSpc>
              <a:buNone/>
            </a:pPr>
            <a:r>
              <a:rPr lang="en-US" b="1" cap="none" dirty="0"/>
              <a:t>   </a:t>
            </a:r>
          </a:p>
          <a:p>
            <a:pPr marL="0" indent="0">
              <a:lnSpc>
                <a:spcPct val="75000"/>
              </a:lnSpc>
              <a:buNone/>
            </a:pPr>
            <a:endParaRPr lang="en-US" b="1" cap="none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D68FEB-7154-4C34-AD63-4FC5E15035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034" y="2660731"/>
            <a:ext cx="1570455" cy="16442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19786B4-FCC4-48DB-8DE8-30F9DE7EA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4" y="4268098"/>
            <a:ext cx="1644278" cy="1644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7F08D9-3E46-41CA-9FE0-23207ADB80C2}"/>
              </a:ext>
            </a:extLst>
          </p:cNvPr>
          <p:cNvSpPr txBox="1"/>
          <p:nvPr/>
        </p:nvSpPr>
        <p:spPr>
          <a:xfrm>
            <a:off x="1259207" y="2210561"/>
            <a:ext cx="613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EXPEDITION-2017: SERIOUS PROBLEMS</a:t>
            </a:r>
            <a:endParaRPr lang="ru-RU" sz="20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5C810B6-8089-4240-9BA6-1E1D3026B17C}"/>
              </a:ext>
            </a:extLst>
          </p:cNvPr>
          <p:cNvSpPr/>
          <p:nvPr/>
        </p:nvSpPr>
        <p:spPr>
          <a:xfrm>
            <a:off x="1048141" y="6035613"/>
            <a:ext cx="7047718" cy="720801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Need purchase serial products only from reliable suppliers (sometimes this leads to long waiting times)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2F24-6BFE-41F1-9D49-CA96F6A69C3D}"/>
              </a:ext>
            </a:extLst>
          </p:cNvPr>
          <p:cNvSpPr txBox="1"/>
          <p:nvPr/>
        </p:nvSpPr>
        <p:spPr>
          <a:xfrm>
            <a:off x="351122" y="1370587"/>
            <a:ext cx="5623172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dirty="0">
                <a:cs typeface="Calibri" panose="020F0502020204030204" pitchFamily="34" charset="0"/>
              </a:rPr>
              <a:t>Further refinements were based on the experience of </a:t>
            </a:r>
            <a:r>
              <a:rPr lang="en-US" sz="2200" dirty="0">
                <a:cs typeface="Calibri" panose="020F0502020204030204" pitchFamily="34" charset="0"/>
              </a:rPr>
              <a:t>operation of the telescope and mass production</a:t>
            </a:r>
            <a:r>
              <a:rPr lang="ru-RU" sz="2200" dirty="0">
                <a:cs typeface="Calibri" panose="020F0502020204030204" pitchFamily="34" charset="0"/>
              </a:rPr>
              <a:t> </a:t>
            </a:r>
            <a:r>
              <a:rPr lang="en-US" sz="2000" dirty="0">
                <a:cs typeface="Calibri" panose="020F0502020204030204" pitchFamily="34" charset="0"/>
              </a:rPr>
              <a:t>of the components</a:t>
            </a:r>
            <a:endParaRPr lang="ru-RU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5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99AD119-DFA7-4790-B368-62851F7D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36" y="2654577"/>
            <a:ext cx="7991328" cy="740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EXPEDITION 2016: </a:t>
            </a:r>
            <a:r>
              <a:rPr lang="en-US" sz="8000" cap="none" dirty="0">
                <a:solidFill>
                  <a:srgbClr val="FF0000"/>
                </a:solidFill>
              </a:rPr>
              <a:t>We found ~15 such OMs, exfoliation effects were correlated with low ambient temperatures.</a:t>
            </a:r>
          </a:p>
          <a:p>
            <a:pPr marL="0" indent="0">
              <a:buNone/>
            </a:pPr>
            <a:endParaRPr lang="en-US" b="1" cap="none" dirty="0"/>
          </a:p>
          <a:p>
            <a:pPr marL="0" indent="0">
              <a:buNone/>
            </a:pPr>
            <a:r>
              <a:rPr lang="en-US" cap="none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63279" y="284543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experience</a:t>
              </a:r>
              <a:endParaRPr lang="en-US" sz="2000" kern="1200" dirty="0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DFEB8E-684A-4972-B0D8-E4A19A72D7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9" y="1094093"/>
            <a:ext cx="1957472" cy="1464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28BB3E-33C1-4044-BF7C-01CF609BBCA3}"/>
              </a:ext>
            </a:extLst>
          </p:cNvPr>
          <p:cNvSpPr txBox="1"/>
          <p:nvPr/>
        </p:nvSpPr>
        <p:spPr>
          <a:xfrm>
            <a:off x="786237" y="1138707"/>
            <a:ext cx="1362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exfoliations</a:t>
            </a:r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BC99C6-AA79-40E9-B3F5-F05AB5121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65" y="1090243"/>
            <a:ext cx="1868035" cy="1464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29EA8-61F9-4043-8C78-675F90F98D24}"/>
              </a:ext>
            </a:extLst>
          </p:cNvPr>
          <p:cNvSpPr txBox="1"/>
          <p:nvPr/>
        </p:nvSpPr>
        <p:spPr>
          <a:xfrm>
            <a:off x="2781433" y="1138707"/>
            <a:ext cx="17584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heterogeneities</a:t>
            </a: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E6D727-C2AF-4A86-9246-39BB856CB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4" y="1072356"/>
            <a:ext cx="1868035" cy="1464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FAA4E-DBD7-4356-AAE1-82D10DB525A1}"/>
              </a:ext>
            </a:extLst>
          </p:cNvPr>
          <p:cNvSpPr txBox="1"/>
          <p:nvPr/>
        </p:nvSpPr>
        <p:spPr>
          <a:xfrm>
            <a:off x="5130867" y="1146760"/>
            <a:ext cx="10619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bubbles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4A209-151D-4595-AA80-14BACD864C63}"/>
              </a:ext>
            </a:extLst>
          </p:cNvPr>
          <p:cNvSpPr txBox="1"/>
          <p:nvPr/>
        </p:nvSpPr>
        <p:spPr>
          <a:xfrm>
            <a:off x="519344" y="624439"/>
            <a:ext cx="799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PROBLEMS ASSOCIATED WITH OPTICAL COMPOUND (SILGEL 612)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502AC9-F67D-4CAA-9D4E-D3997FE722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62" y="1090242"/>
            <a:ext cx="1806270" cy="1446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577755-C5AC-4B7F-98E2-80C5BA06C1FC}"/>
              </a:ext>
            </a:extLst>
          </p:cNvPr>
          <p:cNvSpPr txBox="1"/>
          <p:nvPr/>
        </p:nvSpPr>
        <p:spPr>
          <a:xfrm>
            <a:off x="6781231" y="1138707"/>
            <a:ext cx="15765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wire bubbles</a:t>
            </a:r>
            <a:endParaRPr lang="ru-RU" sz="20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A2C21A4-FE3F-40A9-996A-2D0860B412DB}"/>
              </a:ext>
            </a:extLst>
          </p:cNvPr>
          <p:cNvSpPr/>
          <p:nvPr/>
        </p:nvSpPr>
        <p:spPr>
          <a:xfrm>
            <a:off x="572787" y="5901305"/>
            <a:ext cx="8086725" cy="65253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EXP – 2017, 2018: no exfoliation, but a few bubbles (~2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%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 OMs)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BE608-66E7-4291-9AF9-9FEBA3CAF32E}"/>
              </a:ext>
            </a:extLst>
          </p:cNvPr>
          <p:cNvSpPr txBox="1"/>
          <p:nvPr/>
        </p:nvSpPr>
        <p:spPr>
          <a:xfrm>
            <a:off x="370731" y="3530882"/>
            <a:ext cx="84025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CHANGES to THE PROCESS:</a:t>
            </a:r>
          </a:p>
          <a:p>
            <a:pPr>
              <a:buFontTx/>
              <a:buChar char="-"/>
            </a:pPr>
            <a:r>
              <a:rPr lang="en-US" sz="2000" dirty="0"/>
              <a:t> The component mixing ratio A/B shifted from 1.5 to 1.4 for better adhesion</a:t>
            </a:r>
          </a:p>
          <a:p>
            <a:pPr>
              <a:buFontTx/>
              <a:buChar char="-"/>
            </a:pPr>
            <a:r>
              <a:rPr lang="en-US" sz="2000" dirty="0"/>
              <a:t> The special clamp fixtures designed for positioning of the PMT in hemisphere </a:t>
            </a:r>
          </a:p>
          <a:p>
            <a:r>
              <a:rPr lang="en-US" sz="2000" dirty="0"/>
              <a:t>- The regulations introduced for the preparation and mixing of the components</a:t>
            </a:r>
          </a:p>
          <a:p>
            <a:r>
              <a:rPr lang="en-US" sz="2000" dirty="0"/>
              <a:t>- The environmental conditions control performed</a:t>
            </a:r>
          </a:p>
          <a:p>
            <a:r>
              <a:rPr lang="en-US" sz="2000" b="1" dirty="0"/>
              <a:t>- </a:t>
            </a:r>
            <a:r>
              <a:rPr lang="en-US" sz="2000" dirty="0"/>
              <a:t>Treatment with a special primer</a:t>
            </a:r>
            <a:r>
              <a:rPr lang="ru-RU" sz="2000" dirty="0"/>
              <a:t> </a:t>
            </a:r>
            <a:r>
              <a:rPr lang="en-US" sz="2000" dirty="0"/>
              <a:t>applied for a permalloy shield </a:t>
            </a:r>
            <a:r>
              <a:rPr lang="ru-RU" sz="2000" dirty="0"/>
              <a:t>(</a:t>
            </a:r>
            <a:r>
              <a:rPr lang="en-US" sz="2000" dirty="0"/>
              <a:t>since </a:t>
            </a:r>
            <a:r>
              <a:rPr lang="ru-RU" sz="2000" dirty="0"/>
              <a:t>2018)</a:t>
            </a:r>
            <a:endParaRPr lang="en-US" sz="2000" dirty="0"/>
          </a:p>
          <a:p>
            <a:r>
              <a:rPr lang="en-US" b="1" dirty="0"/>
              <a:t>   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37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99AD119-DFA7-4790-B368-62851F7D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19" y="1865171"/>
            <a:ext cx="9120877" cy="740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2016:</a:t>
            </a:r>
            <a:r>
              <a:rPr lang="en-US" sz="8000" cap="none" dirty="0">
                <a:solidFill>
                  <a:srgbClr val="FF0000"/>
                </a:solidFill>
              </a:rPr>
              <a:t> found a lot of cracks around the holes due to bearing stress from connectors</a:t>
            </a:r>
            <a:r>
              <a:rPr lang="ru-RU" sz="8000" cap="none" dirty="0">
                <a:solidFill>
                  <a:srgbClr val="FF0000"/>
                </a:solidFill>
              </a:rPr>
              <a:t>. </a:t>
            </a:r>
            <a:endParaRPr lang="en-US" sz="8000" cap="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cap="none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27128" y="275292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experience</a:t>
              </a:r>
              <a:endParaRPr lang="en-US" sz="2000" kern="12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4A209-151D-4595-AA80-14BACD864C63}"/>
              </a:ext>
            </a:extLst>
          </p:cNvPr>
          <p:cNvSpPr txBox="1"/>
          <p:nvPr/>
        </p:nvSpPr>
        <p:spPr>
          <a:xfrm>
            <a:off x="387828" y="584418"/>
            <a:ext cx="823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PROBLEMS CAUSED BY MECHANICAL PROPERTIES OF THE GLASS SPHERES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A2C21A4-FE3F-40A9-996A-2D0860B412DB}"/>
              </a:ext>
            </a:extLst>
          </p:cNvPr>
          <p:cNvSpPr/>
          <p:nvPr/>
        </p:nvSpPr>
        <p:spPr>
          <a:xfrm>
            <a:off x="1874043" y="6336287"/>
            <a:ext cx="5395913" cy="462551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EXP – 2017, 2018: no cracks, no leakages 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9AEF48A5-D648-450D-BBF0-25369B2BA5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4" y="2258520"/>
            <a:ext cx="2464473" cy="1809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FF402B-6833-4403-808E-B7F204353B08}"/>
              </a:ext>
            </a:extLst>
          </p:cNvPr>
          <p:cNvSpPr txBox="1"/>
          <p:nvPr/>
        </p:nvSpPr>
        <p:spPr>
          <a:xfrm>
            <a:off x="244056" y="1037525"/>
            <a:ext cx="865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2016 we used buoyancies VITROVEX ® 17’’x14mm and made all the holes ourselves.</a:t>
            </a:r>
          </a:p>
          <a:p>
            <a:r>
              <a:rPr lang="en-US" dirty="0"/>
              <a:t>Later we began to buy such spheres with 2 holes and 2 connectors</a:t>
            </a:r>
            <a:r>
              <a:rPr lang="ru-RU" dirty="0"/>
              <a:t> </a:t>
            </a:r>
            <a:r>
              <a:rPr lang="en-US" dirty="0" err="1"/>
              <a:t>SubConn</a:t>
            </a:r>
            <a:r>
              <a:rPr lang="en-US" dirty="0"/>
              <a:t>™ installed.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26A21-A189-4AA9-81C6-AAA2444BA952}"/>
              </a:ext>
            </a:extLst>
          </p:cNvPr>
          <p:cNvSpPr txBox="1"/>
          <p:nvPr/>
        </p:nvSpPr>
        <p:spPr>
          <a:xfrm>
            <a:off x="174687" y="4115786"/>
            <a:ext cx="885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Glass cracking tests showed: </a:t>
            </a:r>
            <a:r>
              <a:rPr lang="en-US" sz="2000" dirty="0"/>
              <a:t>for </a:t>
            </a:r>
            <a:r>
              <a:rPr lang="en-US" sz="2000" u="sng" dirty="0"/>
              <a:t>the same</a:t>
            </a:r>
            <a:r>
              <a:rPr lang="en-US" sz="2000" dirty="0"/>
              <a:t> quality of grinding surfaces around the holes old spheres withstand tightening torque of the connector up to15 Nm without cracking, while the new ones begin to crack at 6 Nm (30</a:t>
            </a:r>
            <a:r>
              <a:rPr lang="ru-RU" sz="2000" dirty="0"/>
              <a:t>% </a:t>
            </a:r>
            <a:r>
              <a:rPr lang="en-US" sz="2000" dirty="0"/>
              <a:t>holes cracked at 15 Nm).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2CC3F2-6C15-4239-9445-B934BCEBBA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77" y="2247248"/>
            <a:ext cx="2133305" cy="1816716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856C4C-3C71-4015-A0B9-4621ACDC313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1"/>
          <a:stretch/>
        </p:blipFill>
        <p:spPr bwMode="auto">
          <a:xfrm>
            <a:off x="2570275" y="2250854"/>
            <a:ext cx="1790974" cy="1809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A6E3BBF-268B-4BAC-9CF6-16A38FB686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01" y="2258520"/>
            <a:ext cx="2055739" cy="17873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E21DD0-9A63-4DC4-8ED9-59673D487F37}"/>
              </a:ext>
            </a:extLst>
          </p:cNvPr>
          <p:cNvSpPr txBox="1"/>
          <p:nvPr/>
        </p:nvSpPr>
        <p:spPr>
          <a:xfrm>
            <a:off x="6708482" y="3691103"/>
            <a:ext cx="176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adapter washer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366CC6-8372-415B-BBD7-D3AAA0324AE3}"/>
              </a:ext>
            </a:extLst>
          </p:cNvPr>
          <p:cNvSpPr txBox="1"/>
          <p:nvPr/>
        </p:nvSpPr>
        <p:spPr>
          <a:xfrm>
            <a:off x="4825556" y="3513145"/>
            <a:ext cx="16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connector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98EEE4-DDE6-44C1-AEC9-EBC3ECAB7E87}"/>
              </a:ext>
            </a:extLst>
          </p:cNvPr>
          <p:cNvSpPr txBox="1"/>
          <p:nvPr/>
        </p:nvSpPr>
        <p:spPr>
          <a:xfrm>
            <a:off x="6559678" y="2336303"/>
            <a:ext cx="93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Baikal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9BED6-B629-4790-850A-33545BA30F8C}"/>
              </a:ext>
            </a:extLst>
          </p:cNvPr>
          <p:cNvSpPr txBox="1"/>
          <p:nvPr/>
        </p:nvSpPr>
        <p:spPr>
          <a:xfrm>
            <a:off x="7699254" y="2336303"/>
            <a:ext cx="126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Nautilus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2F0AEB-9816-49E8-A2CE-F3676C057FF8}"/>
              </a:ext>
            </a:extLst>
          </p:cNvPr>
          <p:cNvSpPr txBox="1"/>
          <p:nvPr/>
        </p:nvSpPr>
        <p:spPr>
          <a:xfrm>
            <a:off x="2723177" y="3266336"/>
            <a:ext cx="158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torque control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16FA1-B873-4FC0-90F7-18D90669DC6A}"/>
              </a:ext>
            </a:extLst>
          </p:cNvPr>
          <p:cNvSpPr txBox="1"/>
          <p:nvPr/>
        </p:nvSpPr>
        <p:spPr>
          <a:xfrm>
            <a:off x="467000" y="3032754"/>
            <a:ext cx="94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crack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9FEB38-2D50-4646-8192-3357B7D9D3AD}"/>
              </a:ext>
            </a:extLst>
          </p:cNvPr>
          <p:cNvSpPr txBox="1"/>
          <p:nvPr/>
        </p:nvSpPr>
        <p:spPr>
          <a:xfrm>
            <a:off x="285426" y="5109411"/>
            <a:ext cx="864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- Had to use</a:t>
            </a:r>
            <a:r>
              <a:rPr lang="en-US" sz="2000" dirty="0"/>
              <a:t> </a:t>
            </a:r>
            <a:r>
              <a:rPr lang="en-US" sz="2000" b="1" dirty="0"/>
              <a:t>the adapter washer </a:t>
            </a:r>
            <a:r>
              <a:rPr lang="en-US" sz="2000" dirty="0"/>
              <a:t>recommended for the case, with</a:t>
            </a:r>
            <a:r>
              <a:rPr lang="en-US" sz="2000" b="1" dirty="0"/>
              <a:t> </a:t>
            </a:r>
            <a:r>
              <a:rPr lang="en-US" sz="2000" dirty="0"/>
              <a:t>slightly</a:t>
            </a:r>
            <a:r>
              <a:rPr lang="en-US" sz="2000" b="1" dirty="0"/>
              <a:t> </a:t>
            </a:r>
            <a:r>
              <a:rPr lang="en-US" sz="2000" dirty="0"/>
              <a:t>changed design: less thickness, better centering</a:t>
            </a:r>
          </a:p>
          <a:p>
            <a:r>
              <a:rPr lang="en-US" sz="2000" b="1" dirty="0"/>
              <a:t>- Had to find a high-skilled manufacturer </a:t>
            </a:r>
            <a:r>
              <a:rPr lang="en-US" sz="2000" dirty="0"/>
              <a:t>to produce them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893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6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23965" y="282068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</a:t>
              </a:r>
              <a:r>
                <a:rPr lang="en-US" sz="2000" b="1" i="1" dirty="0"/>
                <a:t>progress</a:t>
              </a:r>
              <a:endParaRPr lang="en-US" sz="2000" kern="1200" dirty="0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733A11-384A-45C4-9FEE-CBCEC5B7812B}"/>
              </a:ext>
            </a:extLst>
          </p:cNvPr>
          <p:cNvSpPr/>
          <p:nvPr/>
        </p:nvSpPr>
        <p:spPr>
          <a:xfrm>
            <a:off x="1262018" y="6248040"/>
            <a:ext cx="6619960" cy="436238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Reserves of crucial hardware components are forming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DDF06F4-BB8C-4B7F-94F6-B44872AF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01562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/>
              <a:t>Since </a:t>
            </a:r>
            <a:r>
              <a:rPr lang="en-US" b="1" cap="none" dirty="0"/>
              <a:t>2016</a:t>
            </a:r>
            <a:r>
              <a:rPr lang="en-US" cap="none" dirty="0"/>
              <a:t> we establish successfully cooperation with a small company in Ryazan to produce the wire meshes from permalloy and simultaneously with a large aircraft building plant for their annealing</a:t>
            </a:r>
            <a:endParaRPr lang="ru-RU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59A2E-8855-4AA2-89D5-6ADD5446B460}"/>
              </a:ext>
            </a:extLst>
          </p:cNvPr>
          <p:cNvSpPr txBox="1"/>
          <p:nvPr/>
        </p:nvSpPr>
        <p:spPr>
          <a:xfrm>
            <a:off x="2552698" y="609960"/>
            <a:ext cx="403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PREPARING OF MAGNETIC SHIELDS  </a:t>
            </a:r>
            <a:endParaRPr lang="ru-RU" sz="2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43E901-2EF9-4EA3-8091-55AFF038AD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1" y="2201662"/>
            <a:ext cx="3276409" cy="23792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559CD2-146A-4248-B7D7-FF023D657D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4" y="2201662"/>
            <a:ext cx="1766657" cy="2379216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AC16D98-44D8-4DCC-8465-B1AB2B63E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435538"/>
              </p:ext>
            </p:extLst>
          </p:nvPr>
        </p:nvGraphicFramePr>
        <p:xfrm>
          <a:off x="5605418" y="3728622"/>
          <a:ext cx="3009360" cy="210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707F378-4551-4075-83DA-6132BE693E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18" y="1898870"/>
            <a:ext cx="3005056" cy="1962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4609B-AA6F-46A7-8E14-98975DF64D28}"/>
              </a:ext>
            </a:extLst>
          </p:cNvPr>
          <p:cNvSpPr txBox="1"/>
          <p:nvPr/>
        </p:nvSpPr>
        <p:spPr>
          <a:xfrm>
            <a:off x="768636" y="4780162"/>
            <a:ext cx="470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Now we have in stock</a:t>
            </a:r>
          </a:p>
          <a:p>
            <a:r>
              <a:rPr lang="en-US" sz="2000" b="1" dirty="0"/>
              <a:t>~2000 shield sets ready to annealing ~500 sets ready to use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457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7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39442" y="271706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</a:t>
              </a:r>
              <a:r>
                <a:rPr lang="en-US" sz="2000" b="1" i="1" dirty="0"/>
                <a:t>progress</a:t>
              </a:r>
              <a:endParaRPr lang="en-US" sz="2000" kern="1200" dirty="0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733A11-384A-45C4-9FEE-CBCEC5B7812B}"/>
              </a:ext>
            </a:extLst>
          </p:cNvPr>
          <p:cNvSpPr/>
          <p:nvPr/>
        </p:nvSpPr>
        <p:spPr>
          <a:xfrm>
            <a:off x="1262018" y="6239778"/>
            <a:ext cx="6619960" cy="437371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>
                <a:solidFill>
                  <a:schemeClr val="bg2">
                    <a:lumMod val="50000"/>
                  </a:schemeClr>
                </a:solidFill>
              </a:rPr>
              <a:t>Reserves of crucial hardware components are forming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DDF06F4-BB8C-4B7F-94F6-B44872AF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40" y="1044243"/>
            <a:ext cx="8109599" cy="762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cap="none" dirty="0"/>
              <a:t>2016-2017: </a:t>
            </a:r>
            <a:r>
              <a:rPr lang="en-US" cap="none" dirty="0"/>
              <a:t>The special automated 4-coordinates drilling-grinding machine for the 17” glass hemispheres was designed and built. </a:t>
            </a:r>
            <a:endParaRPr lang="ru-RU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59A2E-8855-4AA2-89D5-6ADD5446B460}"/>
              </a:ext>
            </a:extLst>
          </p:cNvPr>
          <p:cNvSpPr txBox="1"/>
          <p:nvPr/>
        </p:nvSpPr>
        <p:spPr>
          <a:xfrm>
            <a:off x="1553079" y="677088"/>
            <a:ext cx="603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HOUSINGS FOR ELECTRONIC MODULES PRODUCTION  </a:t>
            </a:r>
            <a:endParaRPr lang="ru-RU" sz="20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ABC9EE-61B0-4913-8BEF-9E264D7FE6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9" y="1814650"/>
            <a:ext cx="3729020" cy="2535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BDA61E-1330-4BB1-B237-047E0414F4F1}"/>
              </a:ext>
            </a:extLst>
          </p:cNvPr>
          <p:cNvSpPr txBox="1"/>
          <p:nvPr/>
        </p:nvSpPr>
        <p:spPr>
          <a:xfrm>
            <a:off x="0" y="5073345"/>
            <a:ext cx="4202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Now we have in stock</a:t>
            </a:r>
          </a:p>
          <a:p>
            <a:r>
              <a:rPr lang="en-US" sz="2000" b="1" dirty="0"/>
              <a:t> ~ 150 drilled hemisphere</a:t>
            </a:r>
          </a:p>
          <a:p>
            <a:r>
              <a:rPr lang="en-US" sz="2000" b="1" dirty="0"/>
              <a:t> ~ 50 housings ready to use</a:t>
            </a:r>
            <a:endParaRPr lang="ru-RU" sz="20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A33B0E-D7C1-40A9-B742-15FD52240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17" y="5030680"/>
            <a:ext cx="1409307" cy="1056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E4609B-AA6F-46A7-8E14-98975DF64D28}"/>
              </a:ext>
            </a:extLst>
          </p:cNvPr>
          <p:cNvSpPr txBox="1"/>
          <p:nvPr/>
        </p:nvSpPr>
        <p:spPr>
          <a:xfrm>
            <a:off x="4341674" y="1817229"/>
            <a:ext cx="4603791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000" dirty="0"/>
              <a:t>• It drills the hole and forms the plane at any point of the envelope that you need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• The holes have a high quality and accuracy, exceed the established demands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• Manual finishing remains for the grinding plane and the chamfers</a:t>
            </a:r>
          </a:p>
          <a:p>
            <a:pPr lvl="0"/>
            <a:endParaRPr lang="en-US" sz="2000" dirty="0"/>
          </a:p>
        </p:txBody>
      </p:sp>
      <p:pic>
        <p:nvPicPr>
          <p:cNvPr id="24" name="Рисунок 23" descr="Изображение выглядит как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B566D69-2EC6-40B1-B2F9-507DFBDDD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7" y="5052439"/>
            <a:ext cx="1380296" cy="1035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FA18B-6C35-4D6C-9688-9C7C00BF2559}"/>
              </a:ext>
            </a:extLst>
          </p:cNvPr>
          <p:cNvSpPr txBox="1"/>
          <p:nvPr/>
        </p:nvSpPr>
        <p:spPr>
          <a:xfrm>
            <a:off x="3320244" y="4404912"/>
            <a:ext cx="540426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• Installation of connectors and two-sided darkening of the glass housings is performed by one trained specialist</a:t>
            </a:r>
            <a:endParaRPr lang="ru-RU" dirty="0"/>
          </a:p>
        </p:txBody>
      </p:sp>
      <p:pic>
        <p:nvPicPr>
          <p:cNvPr id="26" name="Рисунок 25" descr="Изображение выглядит как пол, стол, внутренний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9614AAF-8BE0-4A4D-90F8-EA2BA2AC7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12458"/>
            <a:ext cx="1409306" cy="105698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стол, сте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1BC925-A483-42F2-B2F4-8B396613B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10" y="5030680"/>
            <a:ext cx="1409307" cy="1056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37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8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1995401" y="255205"/>
            <a:ext cx="5153194" cy="281063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1" kern="1200" dirty="0"/>
                <a:t>Deepwater modules - </a:t>
              </a:r>
              <a:r>
                <a:rPr lang="en-US" sz="2000" b="1" i="1" dirty="0"/>
                <a:t>progress</a:t>
              </a:r>
              <a:endParaRPr lang="en-US" sz="2000" kern="1200" dirty="0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733A11-384A-45C4-9FEE-CBCEC5B7812B}"/>
              </a:ext>
            </a:extLst>
          </p:cNvPr>
          <p:cNvSpPr/>
          <p:nvPr/>
        </p:nvSpPr>
        <p:spPr>
          <a:xfrm>
            <a:off x="473962" y="6142794"/>
            <a:ext cx="8181766" cy="532643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Equipment allows to cope with the irregular supply of components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0275F2-0BDF-4BBC-BEA9-529934D00476}"/>
              </a:ext>
            </a:extLst>
          </p:cNvPr>
          <p:cNvSpPr txBox="1"/>
          <p:nvPr/>
        </p:nvSpPr>
        <p:spPr>
          <a:xfrm>
            <a:off x="1361451" y="588626"/>
            <a:ext cx="664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JINR FACILITIES FOR THE OPTICAL MODULES PRODUCTION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5E0A0A-6773-4B01-883A-7A3175C61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3" y="988736"/>
            <a:ext cx="5567364" cy="3185138"/>
          </a:xfrm>
          <a:prstGeom prst="rect">
            <a:avLst/>
          </a:prstGeom>
        </p:spPr>
      </p:pic>
      <p:pic>
        <p:nvPicPr>
          <p:cNvPr id="17" name="Объект 1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4EF2BA0-5130-41A0-9C12-051436F0E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524" y="1427688"/>
            <a:ext cx="3185137" cy="2341488"/>
          </a:xfrm>
        </p:spPr>
      </p:pic>
      <p:sp>
        <p:nvSpPr>
          <p:cNvPr id="19" name="Надпись 39">
            <a:extLst>
              <a:ext uri="{FF2B5EF4-FFF2-40B4-BE49-F238E27FC236}">
                <a16:creationId xmlns:a16="http://schemas.microsoft.com/office/drawing/2014/main" id="{F7A94C3D-F567-436E-AB18-AC118E227C74}"/>
              </a:ext>
            </a:extLst>
          </p:cNvPr>
          <p:cNvSpPr txBox="1"/>
          <p:nvPr/>
        </p:nvSpPr>
        <p:spPr>
          <a:xfrm>
            <a:off x="473962" y="4117226"/>
            <a:ext cx="3413049" cy="1187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PMT clamp fixtures: 12 sets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Dozing and mixing system</a:t>
            </a: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Central vacuum, air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Nitrogen drying system for OM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Изображение выглядит как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48C208-1BD9-4706-859F-EC69ABE8C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40" y="4294110"/>
            <a:ext cx="1668539" cy="16685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63452CF-F3DE-4912-AFE8-4F5A4FAEDF1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" b="6350"/>
          <a:stretch/>
        </p:blipFill>
        <p:spPr bwMode="auto">
          <a:xfrm>
            <a:off x="5495924" y="5175930"/>
            <a:ext cx="1261115" cy="78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A7408C-8234-400F-A29D-B348136600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27" y="4294111"/>
            <a:ext cx="1692609" cy="1659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B0C35-DAD4-4BCD-BB7A-664B05603F43}"/>
              </a:ext>
            </a:extLst>
          </p:cNvPr>
          <p:cNvSpPr txBox="1"/>
          <p:nvPr/>
        </p:nvSpPr>
        <p:spPr>
          <a:xfrm>
            <a:off x="6568234" y="2156183"/>
            <a:ext cx="217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Test line, 12 OM/day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BA77B-D685-4EFB-8857-56786E62E0E0}"/>
              </a:ext>
            </a:extLst>
          </p:cNvPr>
          <p:cNvSpPr txBox="1"/>
          <p:nvPr/>
        </p:nvSpPr>
        <p:spPr>
          <a:xfrm>
            <a:off x="4080670" y="1160359"/>
            <a:ext cx="26763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Assemble line, 12 OM/day</a:t>
            </a:r>
            <a:endParaRPr lang="ru-RU" dirty="0"/>
          </a:p>
        </p:txBody>
      </p:sp>
      <p:pic>
        <p:nvPicPr>
          <p:cNvPr id="5" name="Рисунок 4" descr="Изображение выглядит как синий, плоский, внутренни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7DA2C88-C5D2-4B1D-B876-55449D41F8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4" y="4290890"/>
            <a:ext cx="1261115" cy="867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AB66F3-D661-4391-9F0C-8E64CFAE561A}"/>
              </a:ext>
            </a:extLst>
          </p:cNvPr>
          <p:cNvSpPr txBox="1"/>
          <p:nvPr/>
        </p:nvSpPr>
        <p:spPr>
          <a:xfrm>
            <a:off x="712896" y="5299695"/>
            <a:ext cx="317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Now we have </a:t>
            </a:r>
          </a:p>
          <a:p>
            <a:r>
              <a:rPr lang="en-US" sz="2000" b="1" dirty="0"/>
              <a:t>~ 450 OMs ready to use</a:t>
            </a:r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979E44-F176-4B57-98A9-2B122B024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69" y="4282443"/>
            <a:ext cx="1677124" cy="16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06039-B4D0-43E0-8BE7-29619923B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70839" y="6492875"/>
            <a:ext cx="573161" cy="365125"/>
          </a:xfrm>
        </p:spPr>
        <p:txBody>
          <a:bodyPr/>
          <a:lstStyle/>
          <a:p>
            <a:fld id="{BA9B540C-44DA-4F69-89C9-7C84606640D3}" type="slidenum">
              <a:rPr lang="en-US" sz="1800" smtClean="0"/>
              <a:pPr/>
              <a:t>9</a:t>
            </a:fld>
            <a:endParaRPr lang="en-US" sz="180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7718808-34F5-435B-A87C-AB3FA0FE7E8C}"/>
              </a:ext>
            </a:extLst>
          </p:cNvPr>
          <p:cNvGrpSpPr/>
          <p:nvPr/>
        </p:nvGrpSpPr>
        <p:grpSpPr>
          <a:xfrm>
            <a:off x="4065778" y="220706"/>
            <a:ext cx="3969674" cy="400109"/>
            <a:chOff x="350501" y="0"/>
            <a:chExt cx="5153194" cy="53136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B75175E-27D2-4768-A142-C31658FFDFA4}"/>
                </a:ext>
              </a:extLst>
            </p:cNvPr>
            <p:cNvSpPr/>
            <p:nvPr/>
          </p:nvSpPr>
          <p:spPr>
            <a:xfrm>
              <a:off x="350501" y="0"/>
              <a:ext cx="5153194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E183241D-73D4-4A1E-BDBD-95BCAECF00F5}"/>
                </a:ext>
              </a:extLst>
            </p:cNvPr>
            <p:cNvSpPr txBox="1"/>
            <p:nvPr/>
          </p:nvSpPr>
          <p:spPr>
            <a:xfrm>
              <a:off x="376440" y="25939"/>
              <a:ext cx="5101316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778" tIns="0" rIns="194778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733A11-384A-45C4-9FEE-CBCEC5B7812B}"/>
              </a:ext>
            </a:extLst>
          </p:cNvPr>
          <p:cNvSpPr/>
          <p:nvPr/>
        </p:nvSpPr>
        <p:spPr>
          <a:xfrm>
            <a:off x="3333460" y="6000206"/>
            <a:ext cx="5463789" cy="56735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String structure is significantly optimized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DDF06F4-BB8C-4B7F-94F6-B44872AF3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793" y="1006987"/>
            <a:ext cx="5797643" cy="161573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cap="none" dirty="0"/>
              <a:t>In the sector from the anchor to the String electronic Module (</a:t>
            </a:r>
            <a:r>
              <a:rPr lang="en-US" b="1" cap="none" dirty="0"/>
              <a:t>SeM</a:t>
            </a:r>
            <a:r>
              <a:rPr lang="en-US" cap="none" dirty="0"/>
              <a:t>),</a:t>
            </a:r>
            <a:r>
              <a:rPr lang="en-US" b="1" cap="none" dirty="0"/>
              <a:t> </a:t>
            </a:r>
            <a:r>
              <a:rPr lang="en-US" cap="none" dirty="0"/>
              <a:t>all deep-water equipment is held on the steel geophysical cable of a small diameter.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cap="none" dirty="0"/>
              <a:t> For the sector above </a:t>
            </a:r>
            <a:r>
              <a:rPr lang="en-US" b="1" cap="none" dirty="0"/>
              <a:t>SeM</a:t>
            </a:r>
            <a:r>
              <a:rPr lang="en-US" cap="none" dirty="0"/>
              <a:t> up to buoy, we use a special carrier cable containing a coaxial pair and supply line.</a:t>
            </a:r>
            <a:endParaRPr lang="ru-RU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59A2E-8855-4AA2-89D5-6ADD5446B460}"/>
              </a:ext>
            </a:extLst>
          </p:cNvPr>
          <p:cNvSpPr txBox="1"/>
          <p:nvPr/>
        </p:nvSpPr>
        <p:spPr>
          <a:xfrm>
            <a:off x="4542010" y="680318"/>
            <a:ext cx="3046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STRING CONFIGURATION</a:t>
            </a:r>
            <a:endParaRPr lang="ru-RU" sz="2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698D7E-8F6C-49E4-BFC7-B7639D5488A9}"/>
              </a:ext>
            </a:extLst>
          </p:cNvPr>
          <p:cNvSpPr/>
          <p:nvPr/>
        </p:nvSpPr>
        <p:spPr>
          <a:xfrm>
            <a:off x="4437128" y="190944"/>
            <a:ext cx="3226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solidFill>
                  <a:schemeClr val="bg1"/>
                </a:solidFill>
              </a:rPr>
              <a:t>Deepwater cables - modernization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BD44F28-C824-491A-9D58-21AA14FF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2" y="609570"/>
            <a:ext cx="2520950" cy="59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ABB47-F593-4BBF-9127-79BEDF9EFD3C}"/>
              </a:ext>
            </a:extLst>
          </p:cNvPr>
          <p:cNvSpPr txBox="1"/>
          <p:nvPr/>
        </p:nvSpPr>
        <p:spPr>
          <a:xfrm>
            <a:off x="3168096" y="2559788"/>
            <a:ext cx="59759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              CHANGES in 2018: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1</a:t>
            </a:r>
            <a:r>
              <a:rPr lang="en-US" sz="2000" b="1" dirty="0"/>
              <a:t>. </a:t>
            </a:r>
            <a:r>
              <a:rPr lang="en-US" sz="2000" b="1" dirty="0" err="1"/>
              <a:t>SeM</a:t>
            </a:r>
            <a:r>
              <a:rPr lang="en-US" sz="2000" b="1" dirty="0"/>
              <a:t> moved to the top of the string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  </a:t>
            </a:r>
            <a:r>
              <a:rPr lang="en-US" sz="2000" b="1" dirty="0">
                <a:highlight>
                  <a:srgbClr val="FFFF00"/>
                </a:highlight>
              </a:rPr>
              <a:t>+</a:t>
            </a:r>
            <a:r>
              <a:rPr lang="en-US" sz="2000" dirty="0"/>
              <a:t> unification and acceleration of the string assembling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1" dirty="0">
                <a:highlight>
                  <a:srgbClr val="FFFF00"/>
                </a:highlight>
              </a:rPr>
              <a:t>+</a:t>
            </a:r>
            <a:r>
              <a:rPr lang="en-US" sz="2000" b="1" dirty="0"/>
              <a:t> </a:t>
            </a:r>
            <a:r>
              <a:rPr lang="en-US" sz="2000" dirty="0"/>
              <a:t>simple access to </a:t>
            </a:r>
            <a:r>
              <a:rPr lang="en-US" sz="2000" b="1" dirty="0"/>
              <a:t>SeM </a:t>
            </a:r>
            <a:r>
              <a:rPr lang="en-US" sz="2000" dirty="0"/>
              <a:t>for adjustment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highlight>
                  <a:srgbClr val="FFFF00"/>
                </a:highlight>
              </a:rPr>
              <a:t>--</a:t>
            </a:r>
            <a:r>
              <a:rPr lang="en-US" sz="2000" b="1" dirty="0"/>
              <a:t> </a:t>
            </a:r>
            <a:r>
              <a:rPr lang="en-US" sz="2000" dirty="0"/>
              <a:t>longer (heavier-to-handle) some of the patch cables</a:t>
            </a:r>
            <a:r>
              <a:rPr lang="ru-RU" sz="2000" dirty="0"/>
              <a:t> </a:t>
            </a:r>
            <a:r>
              <a:rPr lang="en-US" sz="2000" dirty="0"/>
              <a:t>between Central Modules (</a:t>
            </a:r>
            <a:r>
              <a:rPr lang="en-US" sz="2000" b="1" dirty="0"/>
              <a:t>CM</a:t>
            </a:r>
            <a:r>
              <a:rPr lang="en-US" sz="2000" dirty="0"/>
              <a:t>)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/>
              <a:t>SeM</a:t>
            </a:r>
          </a:p>
          <a:p>
            <a:pPr>
              <a:lnSpc>
                <a:spcPct val="90000"/>
              </a:lnSpc>
            </a:pPr>
            <a:endParaRPr lang="ru-RU" sz="2000" b="1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</a:pPr>
            <a:r>
              <a:rPr lang="en-US" sz="2000" b="1" dirty="0"/>
              <a:t>2. Acoustic Modems (AM) connected to CM and SeM  by the separate cables instead of “acoustic braid”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 </a:t>
            </a:r>
            <a:r>
              <a:rPr lang="en-US" sz="2000" b="1" dirty="0">
                <a:highlight>
                  <a:srgbClr val="FFFF00"/>
                </a:highlight>
              </a:rPr>
              <a:t>+</a:t>
            </a:r>
            <a:r>
              <a:rPr lang="en-US" sz="2000" dirty="0"/>
              <a:t> increasing reliability of acoustic positioning system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b="1" dirty="0">
                <a:highlight>
                  <a:srgbClr val="FFFF00"/>
                </a:highlight>
              </a:rPr>
              <a:t>+</a:t>
            </a:r>
            <a:r>
              <a:rPr lang="en-US" sz="2000" b="1" dirty="0"/>
              <a:t> </a:t>
            </a:r>
            <a:r>
              <a:rPr lang="en-US" sz="2000" dirty="0"/>
              <a:t>acceleration of the string assembling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584D2F-8B75-4E8C-9CE3-DED5B708B1CC}"/>
              </a:ext>
            </a:extLst>
          </p:cNvPr>
          <p:cNvSpPr txBox="1"/>
          <p:nvPr/>
        </p:nvSpPr>
        <p:spPr>
          <a:xfrm>
            <a:off x="543616" y="202858"/>
            <a:ext cx="1240318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2016-2017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F24BD-1696-4AE4-85EE-214965B5CF92}"/>
              </a:ext>
            </a:extLst>
          </p:cNvPr>
          <p:cNvSpPr txBox="1"/>
          <p:nvPr/>
        </p:nvSpPr>
        <p:spPr>
          <a:xfrm>
            <a:off x="2155726" y="201227"/>
            <a:ext cx="672663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2018</a:t>
            </a:r>
            <a:endParaRPr lang="ru-RU" b="1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A7DB6B1-1C72-4900-80F7-71943BBB98A0}"/>
              </a:ext>
            </a:extLst>
          </p:cNvPr>
          <p:cNvSpPr/>
          <p:nvPr/>
        </p:nvSpPr>
        <p:spPr>
          <a:xfrm rot="18676275">
            <a:off x="500924" y="1828769"/>
            <a:ext cx="2015231" cy="18193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FC561BD-E2B8-4548-B5CB-488AF523A8E1}"/>
              </a:ext>
            </a:extLst>
          </p:cNvPr>
          <p:cNvCxnSpPr>
            <a:cxnSpLocks/>
          </p:cNvCxnSpPr>
          <p:nvPr/>
        </p:nvCxnSpPr>
        <p:spPr>
          <a:xfrm>
            <a:off x="843474" y="2787393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58276155-FE44-4753-828F-B8A357D0CE8E}"/>
              </a:ext>
            </a:extLst>
          </p:cNvPr>
          <p:cNvSpPr/>
          <p:nvPr/>
        </p:nvSpPr>
        <p:spPr>
          <a:xfrm>
            <a:off x="1300674" y="2787393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5AD81C3-0C41-4266-8F53-DD6B1EF61C2A}"/>
              </a:ext>
            </a:extLst>
          </p:cNvPr>
          <p:cNvCxnSpPr>
            <a:cxnSpLocks/>
          </p:cNvCxnSpPr>
          <p:nvPr/>
        </p:nvCxnSpPr>
        <p:spPr>
          <a:xfrm>
            <a:off x="2432097" y="2015870"/>
            <a:ext cx="4806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2848D5B5-FFAE-4588-BCA9-758ACCA4F38B}"/>
              </a:ext>
            </a:extLst>
          </p:cNvPr>
          <p:cNvSpPr/>
          <p:nvPr/>
        </p:nvSpPr>
        <p:spPr>
          <a:xfrm>
            <a:off x="2893235" y="1050245"/>
            <a:ext cx="65227" cy="965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9221C7A-379A-4B44-A26E-F546723B3780}"/>
              </a:ext>
            </a:extLst>
          </p:cNvPr>
          <p:cNvCxnSpPr>
            <a:cxnSpLocks/>
          </p:cNvCxnSpPr>
          <p:nvPr/>
        </p:nvCxnSpPr>
        <p:spPr>
          <a:xfrm>
            <a:off x="2432097" y="5282440"/>
            <a:ext cx="5263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03FB5AF1-B8F0-4539-AA3A-B84635BCE2D9}"/>
              </a:ext>
            </a:extLst>
          </p:cNvPr>
          <p:cNvSpPr/>
          <p:nvPr/>
        </p:nvSpPr>
        <p:spPr>
          <a:xfrm rot="1567131">
            <a:off x="2936776" y="5290170"/>
            <a:ext cx="45719" cy="4571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: влево 45">
            <a:extLst>
              <a:ext uri="{FF2B5EF4-FFF2-40B4-BE49-F238E27FC236}">
                <a16:creationId xmlns:a16="http://schemas.microsoft.com/office/drawing/2014/main" id="{F9E233D9-AAF7-41D2-A17F-3C51C4EE6E38}"/>
              </a:ext>
            </a:extLst>
          </p:cNvPr>
          <p:cNvSpPr/>
          <p:nvPr/>
        </p:nvSpPr>
        <p:spPr>
          <a:xfrm rot="10800000">
            <a:off x="2695279" y="848536"/>
            <a:ext cx="199198" cy="1344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: влево 46">
            <a:extLst>
              <a:ext uri="{FF2B5EF4-FFF2-40B4-BE49-F238E27FC236}">
                <a16:creationId xmlns:a16="http://schemas.microsoft.com/office/drawing/2014/main" id="{A33D157A-5AE0-4987-851B-9BFE92FBE7AF}"/>
              </a:ext>
            </a:extLst>
          </p:cNvPr>
          <p:cNvSpPr/>
          <p:nvPr/>
        </p:nvSpPr>
        <p:spPr>
          <a:xfrm rot="10800000">
            <a:off x="2695279" y="2381149"/>
            <a:ext cx="199198" cy="1344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: влево 47">
            <a:extLst>
              <a:ext uri="{FF2B5EF4-FFF2-40B4-BE49-F238E27FC236}">
                <a16:creationId xmlns:a16="http://schemas.microsoft.com/office/drawing/2014/main" id="{1265481F-73C1-49F8-8154-5ABEB7D9BA47}"/>
              </a:ext>
            </a:extLst>
          </p:cNvPr>
          <p:cNvSpPr/>
          <p:nvPr/>
        </p:nvSpPr>
        <p:spPr>
          <a:xfrm rot="10800000">
            <a:off x="2743150" y="4827851"/>
            <a:ext cx="199198" cy="1344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: влево 48">
            <a:extLst>
              <a:ext uri="{FF2B5EF4-FFF2-40B4-BE49-F238E27FC236}">
                <a16:creationId xmlns:a16="http://schemas.microsoft.com/office/drawing/2014/main" id="{FF52D32E-DF33-408B-8851-B41B73A62FBA}"/>
              </a:ext>
            </a:extLst>
          </p:cNvPr>
          <p:cNvSpPr/>
          <p:nvPr/>
        </p:nvSpPr>
        <p:spPr>
          <a:xfrm rot="10800000">
            <a:off x="2743149" y="5671699"/>
            <a:ext cx="199198" cy="1344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E612CBC-A85E-4F75-9EF2-BD1D534954ED}"/>
              </a:ext>
            </a:extLst>
          </p:cNvPr>
          <p:cNvSpPr/>
          <p:nvPr/>
        </p:nvSpPr>
        <p:spPr>
          <a:xfrm>
            <a:off x="558035" y="1791480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FD5622-A7AF-42B0-A0DA-FE8B11F04AEB}"/>
              </a:ext>
            </a:extLst>
          </p:cNvPr>
          <p:cNvSpPr txBox="1"/>
          <p:nvPr/>
        </p:nvSpPr>
        <p:spPr>
          <a:xfrm>
            <a:off x="519903" y="1785851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CEF731A-CE3E-4231-AC98-3E9ED32CA97C}"/>
              </a:ext>
            </a:extLst>
          </p:cNvPr>
          <p:cNvSpPr/>
          <p:nvPr/>
        </p:nvSpPr>
        <p:spPr>
          <a:xfrm>
            <a:off x="553015" y="2676074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67781CC-6682-4B6F-8503-B7FEC6D0BA9E}"/>
              </a:ext>
            </a:extLst>
          </p:cNvPr>
          <p:cNvSpPr/>
          <p:nvPr/>
        </p:nvSpPr>
        <p:spPr>
          <a:xfrm>
            <a:off x="553015" y="3527402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8728EC1-BC4F-49D1-A3E1-4530BCA93B94}"/>
              </a:ext>
            </a:extLst>
          </p:cNvPr>
          <p:cNvSpPr/>
          <p:nvPr/>
        </p:nvSpPr>
        <p:spPr>
          <a:xfrm>
            <a:off x="553015" y="5193052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D64F387-EDFA-47B9-8258-10FE805F23B9}"/>
              </a:ext>
            </a:extLst>
          </p:cNvPr>
          <p:cNvSpPr/>
          <p:nvPr/>
        </p:nvSpPr>
        <p:spPr>
          <a:xfrm>
            <a:off x="2151790" y="893350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7A6EB94-63FC-41EB-AD43-E284AE5997B3}"/>
              </a:ext>
            </a:extLst>
          </p:cNvPr>
          <p:cNvSpPr/>
          <p:nvPr/>
        </p:nvSpPr>
        <p:spPr>
          <a:xfrm>
            <a:off x="2155900" y="1800257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6C6797CB-3E14-44C7-B5D9-1393056F9580}"/>
              </a:ext>
            </a:extLst>
          </p:cNvPr>
          <p:cNvSpPr/>
          <p:nvPr/>
        </p:nvSpPr>
        <p:spPr>
          <a:xfrm>
            <a:off x="2157652" y="3521151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6819527-0206-4678-9C1E-A3EBCA8EF4CB}"/>
              </a:ext>
            </a:extLst>
          </p:cNvPr>
          <p:cNvSpPr/>
          <p:nvPr/>
        </p:nvSpPr>
        <p:spPr>
          <a:xfrm>
            <a:off x="2151790" y="5190445"/>
            <a:ext cx="310314" cy="3011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0000"/>
              </a:lnSpc>
            </a:pPr>
            <a:endParaRPr lang="ru-RU" sz="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A8D79-8880-4ECD-AE95-C1CE4A8892D1}"/>
              </a:ext>
            </a:extLst>
          </p:cNvPr>
          <p:cNvSpPr txBox="1"/>
          <p:nvPr/>
        </p:nvSpPr>
        <p:spPr>
          <a:xfrm>
            <a:off x="484622" y="2675456"/>
            <a:ext cx="91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SeM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D176B7-063B-465C-9CD5-04D1BE673D7F}"/>
              </a:ext>
            </a:extLst>
          </p:cNvPr>
          <p:cNvSpPr txBox="1"/>
          <p:nvPr/>
        </p:nvSpPr>
        <p:spPr>
          <a:xfrm>
            <a:off x="2077994" y="887679"/>
            <a:ext cx="91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SeM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03EFC4-DB6E-4166-B7ED-D490314C11AE}"/>
              </a:ext>
            </a:extLst>
          </p:cNvPr>
          <p:cNvSpPr txBox="1"/>
          <p:nvPr/>
        </p:nvSpPr>
        <p:spPr>
          <a:xfrm>
            <a:off x="2128299" y="1797003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DF0406-6F22-4A95-9D20-770CFD108BDD}"/>
              </a:ext>
            </a:extLst>
          </p:cNvPr>
          <p:cNvSpPr txBox="1"/>
          <p:nvPr/>
        </p:nvSpPr>
        <p:spPr>
          <a:xfrm>
            <a:off x="516230" y="3533217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38961C-B996-4E3C-A8FF-605217890986}"/>
              </a:ext>
            </a:extLst>
          </p:cNvPr>
          <p:cNvSpPr txBox="1"/>
          <p:nvPr/>
        </p:nvSpPr>
        <p:spPr>
          <a:xfrm>
            <a:off x="2128298" y="3533216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04803C-8734-47EC-AD3B-07BE6E308A53}"/>
              </a:ext>
            </a:extLst>
          </p:cNvPr>
          <p:cNvSpPr txBox="1"/>
          <p:nvPr/>
        </p:nvSpPr>
        <p:spPr>
          <a:xfrm>
            <a:off x="2112185" y="5190445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ACA600-250E-47D9-920A-592BED0E09B6}"/>
              </a:ext>
            </a:extLst>
          </p:cNvPr>
          <p:cNvSpPr txBox="1"/>
          <p:nvPr/>
        </p:nvSpPr>
        <p:spPr>
          <a:xfrm>
            <a:off x="514107" y="5191981"/>
            <a:ext cx="83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CM</a:t>
            </a:r>
            <a:endParaRPr lang="ru-RU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F8B6D-77D5-4195-B8B0-0DCED0CC5156}"/>
              </a:ext>
            </a:extLst>
          </p:cNvPr>
          <p:cNvSpPr txBox="1"/>
          <p:nvPr/>
        </p:nvSpPr>
        <p:spPr>
          <a:xfrm rot="16200000">
            <a:off x="751125" y="3450066"/>
            <a:ext cx="1350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acoustic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braid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4" name="Стрелка: влево 43">
            <a:extLst>
              <a:ext uri="{FF2B5EF4-FFF2-40B4-BE49-F238E27FC236}">
                <a16:creationId xmlns:a16="http://schemas.microsoft.com/office/drawing/2014/main" id="{246C2C85-D0FA-4F19-B5D6-00F17B6BFF52}"/>
              </a:ext>
            </a:extLst>
          </p:cNvPr>
          <p:cNvSpPr/>
          <p:nvPr/>
        </p:nvSpPr>
        <p:spPr>
          <a:xfrm>
            <a:off x="1344270" y="3222028"/>
            <a:ext cx="199198" cy="1344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D51894-B0D0-47EF-8411-38340FE0802F}"/>
              </a:ext>
            </a:extLst>
          </p:cNvPr>
          <p:cNvSpPr/>
          <p:nvPr/>
        </p:nvSpPr>
        <p:spPr>
          <a:xfrm>
            <a:off x="2695279" y="2810252"/>
            <a:ext cx="247069" cy="30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Изображение выглядит как мебель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A536E74-AA58-4142-9B30-6ED51BCDE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18" y="2637615"/>
            <a:ext cx="246143" cy="3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511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10291</TotalTime>
  <Words>1615</Words>
  <Application>Microsoft Office PowerPoint</Application>
  <PresentationFormat>Экран (4:3)</PresentationFormat>
  <Paragraphs>213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Tw Cen MT</vt:lpstr>
      <vt:lpstr>Капля</vt:lpstr>
      <vt:lpstr>GVD optical modules and other mechanics:  experience and progress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a.dor</dc:creator>
  <cp:lastModifiedBy>Дорошенко Александр</cp:lastModifiedBy>
  <cp:revision>284</cp:revision>
  <dcterms:created xsi:type="dcterms:W3CDTF">2014-09-16T21:34:41Z</dcterms:created>
  <dcterms:modified xsi:type="dcterms:W3CDTF">2018-10-01T17:40:44Z</dcterms:modified>
</cp:coreProperties>
</file>