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9" r:id="rId2"/>
    <p:sldId id="350" r:id="rId3"/>
    <p:sldId id="346" r:id="rId4"/>
    <p:sldId id="294" r:id="rId5"/>
    <p:sldId id="297" r:id="rId6"/>
    <p:sldId id="302" r:id="rId7"/>
    <p:sldId id="315" r:id="rId8"/>
    <p:sldId id="327" r:id="rId9"/>
    <p:sldId id="329" r:id="rId10"/>
    <p:sldId id="332" r:id="rId11"/>
    <p:sldId id="334" r:id="rId12"/>
    <p:sldId id="336" r:id="rId13"/>
    <p:sldId id="345" r:id="rId14"/>
    <p:sldId id="337" r:id="rId15"/>
    <p:sldId id="342" r:id="rId16"/>
    <p:sldId id="341" r:id="rId17"/>
    <p:sldId id="343" r:id="rId18"/>
    <p:sldId id="344" r:id="rId19"/>
    <p:sldId id="303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/>
    <p:restoredTop sz="94690"/>
  </p:normalViewPr>
  <p:slideViewPr>
    <p:cSldViewPr snapToGrid="0" snapToObjects="1">
      <p:cViewPr varScale="1">
        <p:scale>
          <a:sx n="69" d="100"/>
          <a:sy n="69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2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CD6C-2E28-014B-8048-5F093EAD1BF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38B9E-4FC7-FC4E-B266-C858FC38EA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42A56-5A51-EF40-9E44-B3BFE7C96CC1}" type="datetimeFigureOut">
              <a:rPr lang="it-IT" smtClean="0"/>
              <a:pPr/>
              <a:t>03/10/2018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73E0-F6CC-E742-86C4-1B00CD180E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23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73E0-F6CC-E742-86C4-1B00CD180E9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1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22/05/17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A. Martini Workshop CCR 22-05-2017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D55E-2AA8-E74E-BB0F-52FFAD61358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itlab.com/Spisso/ASTERICS-ROAst" TargetMode="External"/><Relationship Id="rId4" Type="http://schemas.openxmlformats.org/officeDocument/2006/relationships/hyperlink" Target="https://baltig.infn.it/spisso/ROA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rics2020.eu/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www.asterics2020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93326" y="6398807"/>
            <a:ext cx="3794898" cy="476411"/>
          </a:xfrm>
        </p:spPr>
        <p:txBody>
          <a:bodyPr/>
          <a:lstStyle/>
          <a:p>
            <a:r>
              <a:rPr lang="en-US" sz="1600" b="1" i="1" dirty="0">
                <a:solidFill>
                  <a:schemeClr val="tx1"/>
                </a:solidFill>
              </a:rPr>
              <a:t>Bernardino </a:t>
            </a:r>
            <a:r>
              <a:rPr lang="en-US" sz="1600" b="1" i="1" dirty="0" err="1">
                <a:solidFill>
                  <a:schemeClr val="tx1"/>
                </a:solidFill>
              </a:rPr>
              <a:t>Spisso</a:t>
            </a:r>
            <a:r>
              <a:rPr lang="en-US" sz="1600" b="1" i="1" dirty="0">
                <a:solidFill>
                  <a:schemeClr val="tx1"/>
                </a:solidFill>
              </a:rPr>
              <a:t>, </a:t>
            </a:r>
            <a:r>
              <a:rPr lang="en-US" sz="1600" b="1" i="1" dirty="0" smtClean="0">
                <a:solidFill>
                  <a:schemeClr val="tx1"/>
                </a:solidFill>
              </a:rPr>
              <a:t>INFN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121273" y="4109633"/>
            <a:ext cx="4849472" cy="2208298"/>
            <a:chOff x="1085628" y="2085940"/>
            <a:chExt cx="5832648" cy="28883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2085940"/>
              <a:ext cx="2428174" cy="17176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68000"/>
                </a:prstClr>
              </a:outerShdw>
            </a:effec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3657" y="2109591"/>
              <a:ext cx="2638295" cy="17664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67000"/>
                </a:prstClr>
              </a:outerShdw>
            </a:effectLst>
          </p:spPr>
        </p:pic>
        <p:sp>
          <p:nvSpPr>
            <p:cNvPr id="9" name="ZoneTexte 8"/>
            <p:cNvSpPr txBox="1"/>
            <p:nvPr/>
          </p:nvSpPr>
          <p:spPr>
            <a:xfrm>
              <a:off x="1085628" y="4008180"/>
              <a:ext cx="5832648" cy="96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H2020-</a:t>
              </a:r>
              <a:r>
                <a:rPr lang="fr-FR" sz="1200" dirty="0">
                  <a:latin typeface="Century Gothic" panose="020B0502020202020204" pitchFamily="34" charset="0"/>
                </a:rPr>
                <a:t>Astronomy ESFRI and </a:t>
              </a:r>
              <a:r>
                <a:rPr lang="fr-FR" sz="1200" dirty="0" err="1">
                  <a:latin typeface="Century Gothic" panose="020B0502020202020204" pitchFamily="34" charset="0"/>
                </a:rPr>
                <a:t>Research</a:t>
              </a:r>
              <a:r>
                <a:rPr lang="fr-FR" sz="1200" dirty="0">
                  <a:latin typeface="Century Gothic" panose="020B0502020202020204" pitchFamily="34" charset="0"/>
                </a:rPr>
                <a:t> Infrastructure Cluster (Grant Agreement </a:t>
              </a:r>
              <a:r>
                <a:rPr lang="fr-FR" sz="1200" dirty="0" err="1">
                  <a:latin typeface="Century Gothic" panose="020B0502020202020204" pitchFamily="34" charset="0"/>
                </a:rPr>
                <a:t>number</a:t>
              </a:r>
              <a:r>
                <a:rPr lang="fr-FR" sz="1200" dirty="0">
                  <a:latin typeface="Century Gothic" panose="020B0502020202020204" pitchFamily="34" charset="0"/>
                </a:rPr>
                <a:t>: 653477).</a:t>
              </a:r>
            </a:p>
            <a:p>
              <a:endParaRPr lang="en-GB" dirty="0"/>
            </a:p>
          </p:txBody>
        </p:sp>
      </p:grpSp>
      <p:sp>
        <p:nvSpPr>
          <p:cNvPr id="12" name="ZoneTexte 17"/>
          <p:cNvSpPr txBox="1"/>
          <p:nvPr/>
        </p:nvSpPr>
        <p:spPr>
          <a:xfrm>
            <a:off x="153521" y="258013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Century Gothic" panose="020B0502020202020204" pitchFamily="34" charset="0"/>
              </a:rPr>
              <a:t>Report on the </a:t>
            </a:r>
            <a:r>
              <a:rPr lang="it-IT" sz="3200" b="1" dirty="0" err="1" smtClean="0">
                <a:latin typeface="Century Gothic" panose="020B0502020202020204" pitchFamily="34" charset="0"/>
              </a:rPr>
              <a:t>Asterics</a:t>
            </a:r>
            <a:r>
              <a:rPr lang="it-IT" sz="3200" b="1" dirty="0" smtClean="0">
                <a:latin typeface="Century Gothic" panose="020B0502020202020204" pitchFamily="34" charset="0"/>
              </a:rPr>
              <a:t> </a:t>
            </a:r>
            <a:r>
              <a:rPr lang="it-IT" sz="3200" b="1" dirty="0" err="1" smtClean="0">
                <a:latin typeface="Century Gothic" panose="020B0502020202020204" pitchFamily="34" charset="0"/>
              </a:rPr>
              <a:t>projects</a:t>
            </a:r>
            <a:endParaRPr lang="it-IT" sz="3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it-IT" sz="3200" b="1" dirty="0" err="1" smtClean="0">
                <a:latin typeface="Century Gothic" panose="020B0502020202020204" pitchFamily="34" charset="0"/>
              </a:rPr>
              <a:t>CORELib</a:t>
            </a:r>
            <a:r>
              <a:rPr lang="it-IT" sz="3200" b="1" dirty="0" smtClean="0">
                <a:latin typeface="Century Gothic" panose="020B0502020202020204" pitchFamily="34" charset="0"/>
              </a:rPr>
              <a:t> and </a:t>
            </a:r>
            <a:r>
              <a:rPr lang="it-IT" sz="3200" b="1" dirty="0" err="1" smtClean="0">
                <a:latin typeface="Century Gothic" panose="020B0502020202020204" pitchFamily="34" charset="0"/>
              </a:rPr>
              <a:t>ROAst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KM3NeT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1478227" y="1844164"/>
            <a:ext cx="613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 </a:t>
            </a:r>
            <a:r>
              <a:rPr lang="it-IT" sz="2400" b="1" dirty="0" err="1">
                <a:latin typeface="Century Gothic" panose="020B0502020202020204" pitchFamily="34" charset="0"/>
              </a:rPr>
              <a:t>VLVnT</a:t>
            </a:r>
            <a:r>
              <a:rPr lang="it-IT" sz="2400" b="1" dirty="0">
                <a:latin typeface="Century Gothic" panose="020B0502020202020204" pitchFamily="34" charset="0"/>
              </a:rPr>
              <a:t> – 2018 </a:t>
            </a:r>
            <a:r>
              <a:rPr lang="en-US" sz="2400" b="1" dirty="0"/>
              <a:t>2 - 4 October 2018 </a:t>
            </a:r>
            <a:r>
              <a:rPr lang="en-US" sz="2400" b="1" dirty="0" err="1"/>
              <a:t>Dubna</a:t>
            </a:r>
            <a:r>
              <a:rPr lang="en-US" sz="2400" b="1" dirty="0"/>
              <a:t> Russia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19" y="721299"/>
            <a:ext cx="1190580" cy="11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832081"/>
            <a:ext cx="9144000" cy="67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en-US" sz="4000" b="1" dirty="0">
                <a:latin typeface="+mj-lt"/>
              </a:rPr>
              <a:t>The </a:t>
            </a:r>
            <a:r>
              <a:rPr lang="en-US" sz="4000" b="1" dirty="0" err="1">
                <a:latin typeface="+mj-lt"/>
              </a:rPr>
              <a:t>VizieR</a:t>
            </a:r>
            <a:r>
              <a:rPr lang="en-US" sz="4000" b="1" dirty="0">
                <a:latin typeface="+mj-lt"/>
              </a:rPr>
              <a:t> Catalogue Service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0" y="120878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16176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VizieR</a:t>
            </a:r>
            <a:r>
              <a:rPr lang="en-US" sz="2000" b="1" dirty="0"/>
              <a:t> </a:t>
            </a:r>
            <a:r>
              <a:rPr lang="en-US" sz="2000" dirty="0" smtClean="0"/>
              <a:t>features</a:t>
            </a:r>
            <a:r>
              <a:rPr lang="en-US" sz="2000" b="1" dirty="0" smtClean="0"/>
              <a:t> </a:t>
            </a:r>
            <a:r>
              <a:rPr lang="en-US" sz="2000" dirty="0" smtClean="0"/>
              <a:t>17621 </a:t>
            </a:r>
            <a:r>
              <a:rPr lang="en-US" sz="2000" dirty="0"/>
              <a:t>catalogues available from CDS </a:t>
            </a:r>
            <a:r>
              <a:rPr lang="en-US" sz="2000" dirty="0" smtClean="0"/>
              <a:t>of which 16999 </a:t>
            </a:r>
            <a:r>
              <a:rPr lang="en-US" sz="2000" dirty="0"/>
              <a:t>are available </a:t>
            </a:r>
            <a:r>
              <a:rPr lang="en-US" sz="2000" dirty="0" smtClean="0"/>
              <a:t>on-line, some examples are</a:t>
            </a:r>
            <a:r>
              <a:rPr lang="en-US" sz="2000" dirty="0"/>
              <a:t>: Fermi/LAT Planck Catalog </a:t>
            </a:r>
            <a:r>
              <a:rPr lang="en-US" sz="2000" dirty="0" smtClean="0"/>
              <a:t>ROSAT etc…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31547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Virtual Observatory is an international astronomical community-based initiative. It aims to allow global electronic access to the available astronomical data archives of space and ground-based observatories and other sky survey databases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Some examples of VO institutions are:</a:t>
            </a:r>
          </a:p>
          <a:p>
            <a:endParaRPr lang="en-GB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-146490" y="2350774"/>
            <a:ext cx="9144000" cy="67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en-US" sz="4000" b="1" dirty="0"/>
              <a:t>The </a:t>
            </a:r>
            <a:r>
              <a:rPr lang="en-US" sz="4000" b="1" dirty="0" smtClean="0"/>
              <a:t>Virtual </a:t>
            </a:r>
            <a:r>
              <a:rPr lang="en-US" sz="4000" b="1" dirty="0"/>
              <a:t>Observatory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84731" y="4354343"/>
            <a:ext cx="8791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Euro-VO</a:t>
            </a:r>
            <a:r>
              <a:rPr lang="en-US" dirty="0"/>
              <a:t>: the European VO (a partnership of VOs including </a:t>
            </a:r>
            <a:r>
              <a:rPr lang="en-US" dirty="0" err="1"/>
              <a:t>AstroGrid</a:t>
            </a:r>
            <a:r>
              <a:rPr lang="en-US" dirty="0" smtClean="0"/>
              <a:t>, </a:t>
            </a:r>
            <a:r>
              <a:rPr lang="en-US" dirty="0"/>
              <a:t>ESO, ESA</a:t>
            </a:r>
            <a:r>
              <a:rPr lang="en-US" dirty="0" smtClean="0"/>
              <a:t>...).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Mikulski Archive for Space Telescopes (MAST</a:t>
            </a:r>
            <a:r>
              <a:rPr lang="en-US" dirty="0" smtClean="0">
                <a:solidFill>
                  <a:srgbClr val="FF0000"/>
                </a:solidFill>
              </a:rPr>
              <a:t>):  </a:t>
            </a:r>
            <a:r>
              <a:rPr lang="en-US" dirty="0"/>
              <a:t>a NASA funded </a:t>
            </a:r>
            <a:r>
              <a:rPr lang="en-US" dirty="0" smtClean="0"/>
              <a:t>project.</a:t>
            </a:r>
          </a:p>
          <a:p>
            <a:r>
              <a:rPr lang="en-US" dirty="0">
                <a:solidFill>
                  <a:srgbClr val="FF0000"/>
                </a:solidFill>
              </a:rPr>
              <a:t>The German Astrophysical Virtual Observatory (GAVO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VAO</a:t>
            </a:r>
            <a:r>
              <a:rPr lang="en-US" dirty="0"/>
              <a:t>:</a:t>
            </a:r>
            <a:r>
              <a:rPr lang="en-US" dirty="0" smtClean="0"/>
              <a:t> the </a:t>
            </a:r>
            <a:r>
              <a:rPr lang="en-US" dirty="0"/>
              <a:t>US Virtual Astronomical </a:t>
            </a:r>
            <a:r>
              <a:rPr lang="en-US" dirty="0" smtClean="0"/>
              <a:t>Observatory.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IVOA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/>
              <a:t>International Virtual Observatory </a:t>
            </a:r>
            <a:r>
              <a:rPr lang="en-US" dirty="0" smtClean="0"/>
              <a:t>Alliance.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-36512" y="693027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4000" b="1" dirty="0" err="1" smtClean="0"/>
              <a:t>TROAstCatalogue</a:t>
            </a:r>
            <a:r>
              <a:rPr lang="en-US" sz="4000" dirty="0" smtClean="0">
                <a:latin typeface="Arial" panose="020B0604020202020204" pitchFamily="34" charset="0"/>
              </a:rPr>
              <a:t> class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406450"/>
            <a:ext cx="9129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The </a:t>
            </a:r>
            <a:r>
              <a:rPr lang="en-US" dirty="0" smtClean="0"/>
              <a:t>astronomical</a:t>
            </a:r>
            <a:r>
              <a:rPr lang="it-IT" dirty="0" smtClean="0"/>
              <a:t> </a:t>
            </a:r>
            <a:r>
              <a:rPr lang="en-NZ" dirty="0" smtClean="0"/>
              <a:t>objects</a:t>
            </a:r>
            <a:r>
              <a:rPr lang="it-IT" dirty="0" smtClean="0"/>
              <a:t> can be </a:t>
            </a:r>
            <a:r>
              <a:rPr lang="en-NZ" dirty="0" smtClean="0"/>
              <a:t>extracted</a:t>
            </a:r>
            <a:r>
              <a:rPr lang="it-IT" dirty="0" smtClean="0"/>
              <a:t>  </a:t>
            </a:r>
            <a:r>
              <a:rPr lang="en-MY" dirty="0" smtClean="0"/>
              <a:t>projecting</a:t>
            </a:r>
            <a:r>
              <a:rPr lang="it-IT" dirty="0" smtClean="0"/>
              <a:t> the </a:t>
            </a:r>
            <a:r>
              <a:rPr lang="en-SG" dirty="0" smtClean="0"/>
              <a:t>catalogue</a:t>
            </a:r>
            <a:r>
              <a:rPr lang="it-IT" dirty="0" smtClean="0"/>
              <a:t> to </a:t>
            </a:r>
            <a:r>
              <a:rPr lang="en-MY" dirty="0" smtClean="0"/>
              <a:t>three</a:t>
            </a:r>
            <a:r>
              <a:rPr lang="it-IT" dirty="0" smtClean="0"/>
              <a:t> </a:t>
            </a:r>
            <a:r>
              <a:rPr lang="en-ID" dirty="0" smtClean="0"/>
              <a:t>different</a:t>
            </a:r>
            <a:r>
              <a:rPr lang="it-IT" dirty="0" smtClean="0"/>
              <a:t> </a:t>
            </a:r>
            <a:r>
              <a:rPr lang="en-IE" dirty="0" smtClean="0"/>
              <a:t>geometrical</a:t>
            </a:r>
            <a:r>
              <a:rPr lang="it-IT" dirty="0" smtClean="0"/>
              <a:t> </a:t>
            </a:r>
            <a:r>
              <a:rPr lang="en-MY" dirty="0" smtClean="0"/>
              <a:t>regions</a:t>
            </a:r>
            <a:r>
              <a:rPr lang="it-IT" dirty="0" smtClean="0"/>
              <a:t> and </a:t>
            </a:r>
            <a:r>
              <a:rPr lang="en-ID" dirty="0" smtClean="0"/>
              <a:t>using</a:t>
            </a:r>
            <a:r>
              <a:rPr lang="it-IT" dirty="0" smtClean="0"/>
              <a:t> </a:t>
            </a:r>
            <a:r>
              <a:rPr lang="en-ID" dirty="0" smtClean="0"/>
              <a:t>different</a:t>
            </a:r>
            <a:r>
              <a:rPr lang="it-IT" dirty="0" smtClean="0"/>
              <a:t> coordinate </a:t>
            </a:r>
            <a:r>
              <a:rPr lang="en-IN" dirty="0" smtClean="0"/>
              <a:t>system</a:t>
            </a:r>
            <a:r>
              <a:rPr lang="it-IT" dirty="0" smtClean="0"/>
              <a:t>: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89635" y="2212682"/>
            <a:ext cx="1899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ExtractObjectsRectangle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57437" y="2962922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ExtractObjects</a:t>
            </a:r>
            <a:endParaRPr lang="en-US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885281" y="2374644"/>
            <a:ext cx="1259914" cy="797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885281" y="3172352"/>
            <a:ext cx="1259914" cy="76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1885281" y="3172352"/>
            <a:ext cx="1259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308537" y="3033852"/>
            <a:ext cx="1576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ExtractObjectsCircle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78881" y="3816405"/>
            <a:ext cx="1635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ExtractObjectsEllipse</a:t>
            </a:r>
          </a:p>
        </p:txBody>
      </p:sp>
      <p:cxnSp>
        <p:nvCxnSpPr>
          <p:cNvPr id="60" name="Connettore 2 59"/>
          <p:cNvCxnSpPr/>
          <p:nvPr/>
        </p:nvCxnSpPr>
        <p:spPr>
          <a:xfrm>
            <a:off x="5089411" y="2382450"/>
            <a:ext cx="1107614" cy="60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>
            <a:off x="5099999" y="2382450"/>
            <a:ext cx="1086437" cy="28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>
            <a:off x="5089411" y="3207452"/>
            <a:ext cx="1107614" cy="60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>
            <a:off x="5089411" y="3206701"/>
            <a:ext cx="1086437" cy="28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5089411" y="4090811"/>
            <a:ext cx="1107614" cy="60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5089411" y="4090060"/>
            <a:ext cx="1086437" cy="28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6381884" y="2250150"/>
            <a:ext cx="189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Equatorial/Galactic coordinates 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6380463" y="2784688"/>
            <a:ext cx="1899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Horizontal coordinates</a:t>
            </a:r>
          </a:p>
        </p:txBody>
      </p: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6372171" y="3120331"/>
            <a:ext cx="189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Equatorial/Galactic coordinates </a:t>
            </a: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6370750" y="3654869"/>
            <a:ext cx="1899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Horizontal coordinates</a:t>
            </a:r>
          </a:p>
        </p:txBody>
      </p: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6360373" y="4007451"/>
            <a:ext cx="189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Equatorial/Galactic coordinates </a:t>
            </a: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6358952" y="4541989"/>
            <a:ext cx="1899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Horizontal coordinates</a:t>
            </a:r>
          </a:p>
        </p:txBody>
      </p:sp>
      <p:sp>
        <p:nvSpPr>
          <p:cNvPr id="84" name="Rettangolo 83"/>
          <p:cNvSpPr/>
          <p:nvPr/>
        </p:nvSpPr>
        <p:spPr>
          <a:xfrm>
            <a:off x="0" y="5013700"/>
            <a:ext cx="907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extracted astronomical objects are stored in the public vector ObjectsColletion and can be displayed using the Print method. </a:t>
            </a:r>
            <a:endParaRPr lang="en-US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-36512" y="693027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4000" b="1" dirty="0" err="1" smtClean="0"/>
              <a:t>TROAstConversions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class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096883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536" y="2663605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LL2UTM        //Converts </a:t>
            </a:r>
            <a:r>
              <a:rPr lang="en-US" dirty="0" err="1" smtClean="0">
                <a:latin typeface="Calibri" panose="020F0502020204030204" pitchFamily="34" charset="0"/>
              </a:rPr>
              <a:t>Lat</a:t>
            </a:r>
            <a:r>
              <a:rPr lang="en-US" dirty="0" smtClean="0">
                <a:latin typeface="Calibri" panose="020F0502020204030204" pitchFamily="34" charset="0"/>
              </a:rPr>
              <a:t>-Long geographical coordinates to UTM coordinates.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UTM2LL        //Converts UTM geographical coordinates to </a:t>
            </a:r>
            <a:r>
              <a:rPr lang="en-US" dirty="0" err="1" smtClean="0"/>
              <a:t>Lat</a:t>
            </a:r>
            <a:r>
              <a:rPr lang="en-US" dirty="0" smtClean="0"/>
              <a:t>-Long coordinates.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UTC2UnixTime                   //Converts UTC to Unix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UnixTime2UTC                   //Converts Unix time to UTC.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Equatorial2Horizontal       //Converts equatorial coordinates to horizontal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Horizontal2Equatorial       //Converts horizontal coordinates to equatorial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Equatorial2Galactic           //Converts equatorial coordinates to galactic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Galactic2Equatorial           //Converts galactic  coordinates to equatorial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Equatorial2Ecliptic            //Converts equatorial coordinates to ecliptic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Ecliptic2Equatorial            //Converts ecliptic  coordinates to equatorial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0" y="1679546"/>
            <a:ext cx="910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class </a:t>
            </a:r>
            <a:r>
              <a:rPr lang="en-US" dirty="0" smtClean="0"/>
              <a:t>contains </a:t>
            </a:r>
            <a:r>
              <a:rPr lang="en-US" dirty="0"/>
              <a:t>all the </a:t>
            </a:r>
            <a:r>
              <a:rPr lang="en-US" dirty="0" smtClean="0"/>
              <a:t>coordinate and time conversion methods which are catalogue independent. </a:t>
            </a:r>
            <a:r>
              <a:rPr lang="it-IT" dirty="0" smtClean="0"/>
              <a:t>The </a:t>
            </a:r>
            <a:r>
              <a:rPr lang="en-GB" dirty="0" smtClean="0"/>
              <a:t>main</a:t>
            </a:r>
            <a:r>
              <a:rPr lang="it-IT" dirty="0" smtClean="0"/>
              <a:t> </a:t>
            </a:r>
            <a:r>
              <a:rPr lang="en-IN" dirty="0" smtClean="0"/>
              <a:t>methods</a:t>
            </a:r>
            <a:r>
              <a:rPr lang="it-IT" dirty="0" smtClean="0"/>
              <a:t> are: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7" y="1146857"/>
            <a:ext cx="7608140" cy="42788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1145151">
            <a:off x="5122255" y="1535307"/>
            <a:ext cx="3848671" cy="9848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Passed</a:t>
            </a:r>
            <a:endParaRPr lang="en-GB" sz="4000" b="1" u="sng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76498" y="5572828"/>
            <a:ext cx="7764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44444"/>
                </a:solidFill>
                <a:latin typeface="Lato-Regular"/>
              </a:rPr>
              <a:t>Coordinate conversions tested using existing </a:t>
            </a:r>
            <a:r>
              <a:rPr lang="en-US" dirty="0">
                <a:solidFill>
                  <a:srgbClr val="444444"/>
                </a:solidFill>
                <a:latin typeface="Lato-Regular"/>
              </a:rPr>
              <a:t>ANTARES </a:t>
            </a:r>
            <a:r>
              <a:rPr lang="en-US" dirty="0" smtClean="0">
                <a:solidFill>
                  <a:srgbClr val="444444"/>
                </a:solidFill>
                <a:latin typeface="Lato-Regular"/>
              </a:rPr>
              <a:t>benchmarks</a:t>
            </a:r>
            <a:endParaRPr lang="en-US" dirty="0">
              <a:solidFill>
                <a:srgbClr val="444444"/>
              </a:solidFill>
              <a:latin typeface="Lato-Regular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-36512" y="693027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4000" b="1" dirty="0" err="1" smtClean="0"/>
              <a:t>TROAstGraphics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class</a:t>
            </a:r>
            <a:endParaRPr lang="en-US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096883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571083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aim is to supply a basic set of graphical tools fully coherent with the ROOT environment. </a:t>
            </a:r>
          </a:p>
          <a:p>
            <a:r>
              <a:rPr lang="en-US" dirty="0" smtClean="0"/>
              <a:t>The customization of the plot is left to the user. </a:t>
            </a:r>
            <a:r>
              <a:rPr lang="it-IT" dirty="0"/>
              <a:t>The </a:t>
            </a:r>
            <a:r>
              <a:rPr lang="en-GB" dirty="0" smtClean="0"/>
              <a:t>main</a:t>
            </a:r>
            <a:r>
              <a:rPr lang="it-IT" dirty="0" smtClean="0"/>
              <a:t> </a:t>
            </a:r>
            <a:r>
              <a:rPr lang="en-MY" dirty="0" smtClean="0"/>
              <a:t>methods</a:t>
            </a:r>
            <a:r>
              <a:rPr lang="it-IT" dirty="0" smtClean="0"/>
              <a:t> </a:t>
            </a:r>
            <a:r>
              <a:rPr lang="it-IT" dirty="0"/>
              <a:t>are:</a:t>
            </a:r>
            <a:endParaRPr lang="en-US" dirty="0"/>
          </a:p>
          <a:p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1" y="4543996"/>
            <a:ext cx="910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Draw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DrawFeature</a:t>
            </a:r>
            <a:r>
              <a:rPr lang="en-US" dirty="0" smtClean="0"/>
              <a:t> </a:t>
            </a:r>
            <a:r>
              <a:rPr lang="en-US" dirty="0"/>
              <a:t>methods support </a:t>
            </a:r>
            <a:r>
              <a:rPr lang="en-US" dirty="0" smtClean="0"/>
              <a:t>equatorial/galactic/horizontal astronomical coordinate system.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way </a:t>
            </a:r>
            <a:r>
              <a:rPr lang="en-US" dirty="0">
                <a:solidFill>
                  <a:srgbClr val="C00000"/>
                </a:solidFill>
              </a:rPr>
              <a:t>to use decreasing RA axis in the graphs </a:t>
            </a:r>
            <a:r>
              <a:rPr lang="en-US" dirty="0" smtClean="0">
                <a:solidFill>
                  <a:srgbClr val="C00000"/>
                </a:solidFill>
              </a:rPr>
              <a:t>is implemented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setting true a global variable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GB" dirty="0"/>
              <a:t>Thanks to Dorothea </a:t>
            </a:r>
            <a:r>
              <a:rPr lang="en-GB" dirty="0" err="1"/>
              <a:t>Samtleben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184731" y="2752400"/>
            <a:ext cx="8847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Draw                     //Draws the astronomical objects 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DrawFeature</a:t>
            </a:r>
            <a:r>
              <a:rPr lang="en-US" dirty="0" smtClean="0"/>
              <a:t>       //Draws the selected feature of the astronomical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DrawAitoff</a:t>
            </a:r>
            <a:r>
              <a:rPr lang="en-US" dirty="0" smtClean="0"/>
              <a:t>           </a:t>
            </a:r>
            <a:r>
              <a:rPr lang="en-US" dirty="0" smtClean="0">
                <a:latin typeface="Calibri" panose="020F0502020204030204" pitchFamily="34" charset="0"/>
              </a:rPr>
              <a:t>//Draws the astronomical objects using </a:t>
            </a:r>
            <a:r>
              <a:rPr lang="en-US" dirty="0" smtClean="0"/>
              <a:t>equatorial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Aitoff</a:t>
            </a:r>
            <a:r>
              <a:rPr lang="en-US" dirty="0" smtClean="0">
                <a:latin typeface="Calibri" panose="020F0502020204030204" pitchFamily="34" charset="0"/>
              </a:rPr>
              <a:t> projection.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DrawSkyMap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>
                <a:latin typeface="Calibri" panose="020F0502020204030204" pitchFamily="34" charset="0"/>
              </a:rPr>
              <a:t>//Draws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</a:rPr>
              <a:t> whole sky-map using </a:t>
            </a:r>
            <a:r>
              <a:rPr lang="en-US" dirty="0"/>
              <a:t>equatorial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Aitoff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projection.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726321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0407" y="921161"/>
            <a:ext cx="488421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</a:endParaRPr>
          </a:p>
          <a:p>
            <a:pPr algn="ctr"/>
            <a:r>
              <a:rPr lang="en-US" sz="4400" b="1" dirty="0" smtClean="0"/>
              <a:t>A graphical example </a:t>
            </a:r>
            <a:endParaRPr lang="en-US" sz="4400" b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8364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/>
          <a:stretch/>
        </p:blipFill>
        <p:spPr>
          <a:xfrm>
            <a:off x="0" y="1947185"/>
            <a:ext cx="9144000" cy="27779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876" r="2142" b="2095"/>
          <a:stretch/>
        </p:blipFill>
        <p:spPr>
          <a:xfrm>
            <a:off x="6020796" y="1173202"/>
            <a:ext cx="3089189" cy="29779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15" y="1737532"/>
            <a:ext cx="2573192" cy="25731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4625137"/>
            <a:ext cx="9113593" cy="33653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5152" r="60100" b="10389"/>
          <a:stretch/>
        </p:blipFill>
        <p:spPr>
          <a:xfrm>
            <a:off x="30407" y="5049371"/>
            <a:ext cx="5732163" cy="656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2" y="4611807"/>
            <a:ext cx="3000853" cy="20105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15344" y="6553105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r="1200"/>
          <a:stretch/>
        </p:blipFill>
        <p:spPr>
          <a:xfrm>
            <a:off x="0" y="2282388"/>
            <a:ext cx="9143999" cy="28315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726321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5" name="Rettangolo 14"/>
          <p:cNvSpPr/>
          <p:nvPr/>
        </p:nvSpPr>
        <p:spPr>
          <a:xfrm>
            <a:off x="0" y="1457332"/>
            <a:ext cx="9156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DrawFeature method can be used to plot a feature. </a:t>
            </a:r>
            <a:r>
              <a:rPr lang="en-GB" dirty="0"/>
              <a:t>For example, the magnitude can be drawn</a:t>
            </a:r>
            <a:r>
              <a:rPr lang="en-US" dirty="0" smtClean="0"/>
              <a:t> at fixed wavelength or some special flags.</a:t>
            </a:r>
            <a:endParaRPr lang="en-US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0" y="586628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</a:endParaRPr>
          </a:p>
          <a:p>
            <a:pPr algn="ctr"/>
            <a:r>
              <a:rPr lang="en-US" sz="4400" b="1" dirty="0" smtClean="0"/>
              <a:t>A graphical example </a:t>
            </a:r>
            <a:endParaRPr lang="en-US" sz="4400" b="1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" y="5019292"/>
            <a:ext cx="9131261" cy="3365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9" y="2267236"/>
            <a:ext cx="4334480" cy="323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"/>
          <a:stretch/>
        </p:blipFill>
        <p:spPr>
          <a:xfrm>
            <a:off x="12739" y="5625548"/>
            <a:ext cx="7295835" cy="421408"/>
          </a:xfrm>
          <a:prstGeom prst="rect">
            <a:avLst/>
          </a:prstGeom>
        </p:spPr>
      </p:pic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2008" y="559651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</a:endParaRPr>
          </a:p>
          <a:p>
            <a:pPr algn="ctr"/>
            <a:r>
              <a:rPr lang="en-US" sz="4400" b="1" dirty="0" smtClean="0"/>
              <a:t>Compilation and support </a:t>
            </a:r>
            <a:endParaRPr lang="en-US" sz="4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3922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726321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5" name="Rettangolo 14"/>
          <p:cNvSpPr/>
          <p:nvPr/>
        </p:nvSpPr>
        <p:spPr>
          <a:xfrm>
            <a:off x="386380" y="1181207"/>
            <a:ext cx="87129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What you need: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t</a:t>
            </a:r>
            <a:r>
              <a:rPr lang="en-US" sz="1400" b="1" dirty="0" smtClean="0"/>
              <a:t>he optional local catalogues (UCAC4 and URAT1),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gcc</a:t>
            </a:r>
            <a:r>
              <a:rPr lang="en-US" sz="1400" b="1" dirty="0" smtClean="0"/>
              <a:t>/g++  version 4.8 (</a:t>
            </a:r>
            <a:r>
              <a:rPr lang="en-US" sz="1400" b="1" dirty="0" err="1" smtClean="0"/>
              <a:t>c++</a:t>
            </a:r>
            <a:r>
              <a:rPr lang="en-US" sz="1400" b="1" dirty="0" smtClean="0"/>
              <a:t>11 support) with </a:t>
            </a:r>
            <a:r>
              <a:rPr lang="en-US" sz="1400" b="1" dirty="0" err="1" smtClean="0"/>
              <a:t>libcurl</a:t>
            </a:r>
            <a:r>
              <a:rPr lang="en-US" sz="1400" b="1" dirty="0" smtClean="0"/>
              <a:t> library,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ROOT 6 (</a:t>
            </a:r>
            <a:r>
              <a:rPr lang="en-US" sz="1400" b="1" dirty="0" err="1" smtClean="0"/>
              <a:t>ROAst</a:t>
            </a:r>
            <a:r>
              <a:rPr lang="en-US" sz="1400" b="1" dirty="0" smtClean="0"/>
              <a:t> on ROOT 5 works but without dictionary since </a:t>
            </a:r>
            <a:r>
              <a:rPr lang="en-US" sz="1400" b="1" dirty="0" err="1" smtClean="0"/>
              <a:t>rootcint</a:t>
            </a:r>
            <a:r>
              <a:rPr lang="en-US" sz="1400" b="1" dirty="0" smtClean="0"/>
              <a:t> 5 does not support </a:t>
            </a:r>
            <a:r>
              <a:rPr lang="en-US" sz="1400" b="1" dirty="0" err="1" smtClean="0"/>
              <a:t>c++</a:t>
            </a:r>
            <a:r>
              <a:rPr lang="en-US" sz="1400" b="1" dirty="0" smtClean="0"/>
              <a:t>11),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t</a:t>
            </a:r>
            <a:r>
              <a:rPr lang="en-US" sz="1400" b="1" dirty="0" smtClean="0"/>
              <a:t>o set the environment variables for the compilation (root location, local catalogue locations, remote catalogue end-point, …),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t</a:t>
            </a:r>
            <a:r>
              <a:rPr lang="en-US" sz="1400" b="1" dirty="0" smtClean="0"/>
              <a:t>o run make and/or make TROAstGraphics.so (tested on CentOS 6 and 7).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8677"/>
            <a:ext cx="908707" cy="4593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6"/>
          <a:stretch/>
        </p:blipFill>
        <p:spPr>
          <a:xfrm>
            <a:off x="28980" y="3495814"/>
            <a:ext cx="9070368" cy="28989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207" y="4079802"/>
            <a:ext cx="1146410" cy="362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62005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</a:endParaRPr>
          </a:p>
          <a:p>
            <a:pPr algn="ctr"/>
            <a:r>
              <a:rPr lang="en-US" sz="4400" b="1" dirty="0" smtClean="0"/>
              <a:t>Conclusions and perspectives </a:t>
            </a:r>
            <a:endParaRPr lang="en-US" sz="4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3922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726321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7" name="Rettangolo 16"/>
          <p:cNvSpPr/>
          <p:nvPr/>
        </p:nvSpPr>
        <p:spPr>
          <a:xfrm>
            <a:off x="0" y="1187618"/>
            <a:ext cx="90636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CORELib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Several models used to provide simulations.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Common </a:t>
            </a:r>
            <a:r>
              <a:rPr lang="en-GB" sz="1600" dirty="0"/>
              <a:t>data </a:t>
            </a:r>
            <a:r>
              <a:rPr lang="en-GB" sz="1600" dirty="0" smtClean="0"/>
              <a:t>format using </a:t>
            </a:r>
            <a:r>
              <a:rPr lang="en-GB" sz="1600" dirty="0" err="1" smtClean="0"/>
              <a:t>evt</a:t>
            </a:r>
            <a:r>
              <a:rPr lang="en-GB" sz="1600" dirty="0" smtClean="0"/>
              <a:t> files for an </a:t>
            </a:r>
            <a:r>
              <a:rPr lang="en-GB" sz="1600" dirty="0"/>
              <a:t>immediate </a:t>
            </a:r>
            <a:r>
              <a:rPr lang="en-GB" sz="1600" dirty="0" smtClean="0"/>
              <a:t>usage.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Open-access</a:t>
            </a:r>
            <a:r>
              <a:rPr lang="en-GB" sz="1600" dirty="0"/>
              <a:t>: SFTP with common </a:t>
            </a:r>
            <a:r>
              <a:rPr lang="en-GB" sz="1600" dirty="0" smtClean="0"/>
              <a:t>user/</a:t>
            </a:r>
            <a:r>
              <a:rPr lang="en-GB" sz="1600" dirty="0" err="1" smtClean="0"/>
              <a:t>pwd</a:t>
            </a:r>
            <a:r>
              <a:rPr lang="en-GB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CORELib</a:t>
            </a:r>
            <a:r>
              <a:rPr lang="en-GB" sz="1600" dirty="0"/>
              <a:t> provides the full set of parameters, so if other Collaborations or institutions want to add datasets, they can do with/without </a:t>
            </a:r>
            <a:r>
              <a:rPr lang="en-GB" sz="1600" dirty="0" smtClean="0"/>
              <a:t>overlap.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Arial" charset="0"/>
                <a:cs typeface="Arial" charset="0"/>
              </a:rPr>
              <a:t>A </a:t>
            </a:r>
            <a:r>
              <a:rPr lang="en-GB" sz="1600" dirty="0">
                <a:latin typeface="Arial" charset="0"/>
                <a:cs typeface="Arial" charset="0"/>
              </a:rPr>
              <a:t>new productions at different observation levels ( 2200 m , 4000 m and more) </a:t>
            </a:r>
            <a:r>
              <a:rPr lang="x-none" altLang="en-GB" sz="1600" dirty="0">
                <a:latin typeface="Arial" charset="0"/>
                <a:cs typeface="Arial" charset="0"/>
              </a:rPr>
              <a:t>jointly with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/>
              <a:t>other C</a:t>
            </a:r>
            <a:r>
              <a:rPr lang="en-GB" sz="1600" dirty="0" smtClean="0"/>
              <a:t>ollaborations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x-none" altLang="en-GB" sz="1600" dirty="0">
                <a:latin typeface="Arial" charset="0"/>
                <a:cs typeface="Arial" charset="0"/>
              </a:rPr>
              <a:t>(within cooperation agreements to be defined </a:t>
            </a:r>
            <a:r>
              <a:rPr lang="x-none" altLang="en-GB" sz="1600" dirty="0" smtClean="0">
                <a:latin typeface="Arial" charset="0"/>
                <a:cs typeface="Arial" charset="0"/>
              </a:rPr>
              <a:t>)</a:t>
            </a:r>
            <a:r>
              <a:rPr lang="it-IT" altLang="en-GB" sz="1600" dirty="0" smtClean="0">
                <a:latin typeface="Arial" charset="0"/>
                <a:cs typeface="Arial" charset="0"/>
              </a:rPr>
              <a:t>.</a:t>
            </a:r>
            <a:endParaRPr lang="x-none" altLang="en-GB" sz="1600" dirty="0">
              <a:latin typeface="Arial" charset="0"/>
              <a:cs typeface="Arial" charset="0"/>
            </a:endParaRPr>
          </a:p>
          <a:p>
            <a:r>
              <a:rPr lang="en-GB" sz="1600" b="1" dirty="0" err="1" smtClean="0">
                <a:solidFill>
                  <a:srgbClr val="C00000"/>
                </a:solidFill>
              </a:rPr>
              <a:t>CORELib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>
                <a:solidFill>
                  <a:srgbClr val="C00000"/>
                </a:solidFill>
              </a:rPr>
              <a:t>is in the spirit of ASTERICS: a tool needed by KM3NeT, whose features have been extended to prove useful to many people in the </a:t>
            </a:r>
            <a:r>
              <a:rPr lang="en-GB" sz="1600" b="1" dirty="0" smtClean="0">
                <a:solidFill>
                  <a:srgbClr val="C00000"/>
                </a:solidFill>
              </a:rPr>
              <a:t>community.</a:t>
            </a:r>
          </a:p>
          <a:p>
            <a:r>
              <a:rPr lang="en-GB" sz="2400" b="1" dirty="0" err="1" smtClean="0"/>
              <a:t>ROAst</a:t>
            </a:r>
            <a:endParaRPr lang="en-GB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An updated and bug fixed version </a:t>
            </a:r>
            <a:r>
              <a:rPr lang="en-US" sz="1600" b="1" dirty="0">
                <a:solidFill>
                  <a:srgbClr val="C00000"/>
                </a:solidFill>
              </a:rPr>
              <a:t>with an improved set of graphical tools is ready and can be found at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baltig.infn.it/spisso/ROAst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 smtClean="0">
                <a:hlinkClick r:id="rId5"/>
              </a:rPr>
              <a:t>https://gitlab.com/Spisso/ASTERICS-ROAst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 full test of supported  coordinate transformations was performed.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Next</a:t>
            </a:r>
            <a:r>
              <a:rPr lang="en-US" sz="1600" dirty="0" smtClean="0"/>
              <a:t>: add other support methods for the coordinate manipulations.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Next</a:t>
            </a:r>
            <a:r>
              <a:rPr lang="en-US" sz="1600" dirty="0" smtClean="0"/>
              <a:t>: </a:t>
            </a:r>
            <a:r>
              <a:rPr lang="en-US" sz="1600" dirty="0"/>
              <a:t>add methods which returns the positions of the major planets.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Next </a:t>
            </a:r>
            <a:r>
              <a:rPr lang="en-US" sz="1600" b="1" dirty="0" smtClean="0"/>
              <a:t>on </a:t>
            </a:r>
            <a:r>
              <a:rPr lang="en-US" sz="1600" b="1" dirty="0"/>
              <a:t>catalogues</a:t>
            </a:r>
            <a:r>
              <a:rPr lang="en-US" sz="1600" dirty="0"/>
              <a:t>: add the supports for the image catalogues.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Next on catalogues</a:t>
            </a:r>
            <a:r>
              <a:rPr lang="en-US" sz="1600" dirty="0"/>
              <a:t>: add the support for asynchronous on-line query (TAP call</a:t>
            </a:r>
            <a:r>
              <a:rPr lang="en-US" sz="1600" dirty="0" smtClean="0"/>
              <a:t>).</a:t>
            </a:r>
            <a:endParaRPr lang="en-GB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2926551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</a:rPr>
              <a:t>Thank</a:t>
            </a:r>
            <a:r>
              <a:rPr lang="it-IT" sz="4400" dirty="0" smtClean="0">
                <a:latin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</a:rPr>
              <a:t>you</a:t>
            </a:r>
            <a:r>
              <a:rPr lang="it-IT" sz="4400" dirty="0" smtClean="0">
                <a:latin typeface="Arial" panose="020B0604020202020204" pitchFamily="34" charset="0"/>
              </a:rPr>
              <a:t> for the </a:t>
            </a:r>
            <a:r>
              <a:rPr lang="en-US" sz="4400" dirty="0" smtClean="0">
                <a:latin typeface="Arial" panose="020B0604020202020204" pitchFamily="34" charset="0"/>
              </a:rPr>
              <a:t>attention</a:t>
            </a:r>
            <a:r>
              <a:rPr lang="it-IT" sz="4400" dirty="0" smtClean="0">
                <a:latin typeface="Arial" panose="020B0604020202020204" pitchFamily="34" charset="0"/>
              </a:rPr>
              <a:t>.</a:t>
            </a:r>
            <a:endParaRPr lang="en-US" sz="4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3922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096883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601544" y="6497124"/>
            <a:ext cx="2133600" cy="365125"/>
          </a:xfrm>
        </p:spPr>
        <p:txBody>
          <a:bodyPr/>
          <a:lstStyle/>
          <a:p>
            <a:fld id="{E4199482-53D1-4520-8A0A-47AC782649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34114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692696"/>
            <a:ext cx="853244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/>
              <a:t>ASTERICS: </a:t>
            </a:r>
            <a:r>
              <a:rPr lang="en-US" sz="2800" b="1" dirty="0">
                <a:hlinkClick r:id="rId2" tooltip="Home"/>
              </a:rPr>
              <a:t>Astronomy ESFRI and Research Infrastructure Cluster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1250880"/>
            <a:ext cx="914399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In Horizon2020 </a:t>
            </a:r>
            <a:r>
              <a:rPr lang="en-US" sz="1600" b="1" dirty="0" err="1" smtClean="0"/>
              <a:t>programme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Brings together SKA, CTA, ELT, KM3NeT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Web site: </a:t>
            </a:r>
            <a:r>
              <a:rPr lang="en-US" sz="1600" dirty="0" smtClean="0">
                <a:hlinkClick r:id="rId3"/>
              </a:rPr>
              <a:t>http://www.asterics2020.eu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Core work package: WP 3 OBELICS (</a:t>
            </a:r>
            <a:r>
              <a:rPr lang="en-US" sz="1600" dirty="0" err="1" smtClean="0"/>
              <a:t>OBservatory</a:t>
            </a:r>
            <a:r>
              <a:rPr lang="en-US" sz="1600" dirty="0" smtClean="0"/>
              <a:t> </a:t>
            </a:r>
            <a:r>
              <a:rPr lang="en-US" sz="1600" dirty="0"/>
              <a:t>E-environments </a:t>
            </a:r>
            <a:r>
              <a:rPr lang="en-US" sz="1600" dirty="0" err="1"/>
              <a:t>LInked</a:t>
            </a:r>
            <a:r>
              <a:rPr lang="en-US" sz="1600" dirty="0"/>
              <a:t> by common </a:t>
            </a:r>
            <a:r>
              <a:rPr lang="en-US" sz="1600" dirty="0" err="1" smtClean="0"/>
              <a:t>ChallengeS</a:t>
            </a:r>
            <a:r>
              <a:rPr lang="en-US" sz="16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Data sharing and interoperability work package: WP 4 DADI (</a:t>
            </a:r>
            <a:r>
              <a:rPr lang="en-US" sz="1600" dirty="0" smtClean="0"/>
              <a:t>Data </a:t>
            </a:r>
            <a:r>
              <a:rPr lang="en-US" sz="1600" dirty="0"/>
              <a:t>Access, Discovery and Interoperability 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Timing work package: WP 5 </a:t>
            </a:r>
            <a:r>
              <a:rPr lang="en-US" sz="1500" b="1" dirty="0" smtClean="0"/>
              <a:t>CLEOPATRA  (</a:t>
            </a:r>
            <a:r>
              <a:rPr lang="en-US" sz="1500" dirty="0"/>
              <a:t>Connecting Locations of ESFRI Observatories and Partners in </a:t>
            </a:r>
            <a:r>
              <a:rPr lang="en-US" sz="1500" dirty="0" smtClean="0"/>
              <a:t>Astronomy 	 </a:t>
            </a:r>
            <a:r>
              <a:rPr lang="en-US" sz="1500" dirty="0"/>
              <a:t>for Timing and Real-time Alerts</a:t>
            </a:r>
            <a:r>
              <a:rPr lang="en-US" sz="1500" b="1" dirty="0" smtClean="0"/>
              <a:t>)</a:t>
            </a:r>
            <a:endParaRPr lang="en-US" sz="1500" b="1" dirty="0"/>
          </a:p>
          <a:p>
            <a:endParaRPr lang="en-US" sz="1600" dirty="0" smtClean="0"/>
          </a:p>
          <a:p>
            <a:r>
              <a:rPr lang="en-US" sz="1600" dirty="0" smtClean="0"/>
              <a:t>Share, develop and co-develop common technologies that </a:t>
            </a:r>
            <a:r>
              <a:rPr lang="en-US" sz="1600" b="1" dirty="0" smtClean="0"/>
              <a:t>may</a:t>
            </a:r>
            <a:r>
              <a:rPr lang="en-US" sz="1600" dirty="0" smtClean="0"/>
              <a:t> turn useful both to existing ESFRI’s and to their upgrades (or future ones) to correlate and leverage shared knowledge</a:t>
            </a:r>
            <a:endParaRPr lang="en-US" sz="1600" dirty="0"/>
          </a:p>
          <a:p>
            <a:r>
              <a:rPr lang="en-US" sz="1600" dirty="0" smtClean="0"/>
              <a:t>Make software and data usable also outside of the original environment in which they were generated/conceived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4343401"/>
            <a:ext cx="9144000" cy="2275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2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692696"/>
            <a:ext cx="644420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INFN </a:t>
            </a:r>
            <a:r>
              <a:rPr lang="en-US" sz="2800" dirty="0" smtClean="0"/>
              <a:t>and </a:t>
            </a:r>
            <a:r>
              <a:rPr lang="en-US" sz="2800" dirty="0"/>
              <a:t>KM3NeT in </a:t>
            </a:r>
            <a:r>
              <a:rPr lang="en-US" sz="2800" dirty="0" smtClean="0"/>
              <a:t>ASTERICS (OBELICS)</a:t>
            </a:r>
            <a:endParaRPr lang="en-US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129605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CORELib</a:t>
            </a:r>
            <a:r>
              <a:rPr lang="en-US" b="1" dirty="0" smtClean="0"/>
              <a:t>: </a:t>
            </a:r>
            <a:r>
              <a:rPr lang="en-US" b="1" dirty="0" err="1" smtClean="0"/>
              <a:t>COsmic</a:t>
            </a:r>
            <a:r>
              <a:rPr lang="en-US" b="1" dirty="0" smtClean="0"/>
              <a:t> Ray Event Library – </a:t>
            </a:r>
            <a:r>
              <a:rPr lang="en-US" dirty="0" smtClean="0"/>
              <a:t>work within the</a:t>
            </a:r>
            <a:r>
              <a:rPr lang="en-US" b="1" dirty="0" smtClean="0"/>
              <a:t> </a:t>
            </a:r>
            <a:r>
              <a:rPr lang="en-US" dirty="0"/>
              <a:t>KM3NeT CORSIKA</a:t>
            </a:r>
            <a:r>
              <a:rPr lang="en-US" b="1" dirty="0" smtClean="0"/>
              <a:t> WG (</a:t>
            </a:r>
            <a:r>
              <a:rPr lang="en-US" b="1" dirty="0"/>
              <a:t>P. </a:t>
            </a:r>
            <a:r>
              <a:rPr lang="en-US" b="1" dirty="0" err="1"/>
              <a:t>Mijakowski</a:t>
            </a:r>
            <a:r>
              <a:rPr lang="en-US" b="1" dirty="0"/>
              <a:t>)</a:t>
            </a:r>
            <a:endParaRPr lang="en-US" b="1" dirty="0" smtClean="0"/>
          </a:p>
          <a:p>
            <a:r>
              <a:rPr lang="en-US" dirty="0" smtClean="0"/>
              <a:t>   Based on CORSIKA, but output must be CORSIKA-independent </a:t>
            </a:r>
            <a:br>
              <a:rPr lang="en-US" dirty="0" smtClean="0"/>
            </a:br>
            <a:r>
              <a:rPr lang="en-US" dirty="0" smtClean="0"/>
              <a:t>   Main contributions: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statistics common </a:t>
            </a:r>
            <a:r>
              <a:rPr lang="en-US" dirty="0"/>
              <a:t>production </a:t>
            </a:r>
            <a:r>
              <a:rPr lang="en-US" dirty="0" smtClean="0"/>
              <a:t>common set of parameters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common framework and tool to produce manage large productions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Contributors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Simona Maria </a:t>
            </a:r>
            <a:r>
              <a:rPr lang="en-US" b="1" dirty="0" err="1" smtClean="0"/>
              <a:t>Stellacci</a:t>
            </a:r>
            <a:endParaRPr lang="en-US" dirty="0" smtClean="0"/>
          </a:p>
          <a:p>
            <a:pPr lvl="1"/>
            <a:r>
              <a:rPr lang="en-US" b="1" dirty="0" smtClean="0"/>
              <a:t>Bernardino </a:t>
            </a:r>
            <a:r>
              <a:rPr lang="en-US" b="1" dirty="0" err="1" smtClean="0"/>
              <a:t>Spisso</a:t>
            </a:r>
            <a:endParaRPr lang="en-US" b="1" dirty="0" smtClean="0"/>
          </a:p>
          <a:p>
            <a:pPr lvl="1"/>
            <a:r>
              <a:rPr lang="en-US" b="1" dirty="0" smtClean="0"/>
              <a:t>Carmelo Pellegrino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3855520"/>
            <a:ext cx="9032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ROASt</a:t>
            </a:r>
            <a:r>
              <a:rPr lang="en-US" b="1" dirty="0" smtClean="0"/>
              <a:t>: </a:t>
            </a:r>
            <a:r>
              <a:rPr lang="en-US" b="1" dirty="0" err="1"/>
              <a:t>ROot</a:t>
            </a:r>
            <a:r>
              <a:rPr lang="en-US" b="1" dirty="0"/>
              <a:t> extension for Astronomy – </a:t>
            </a:r>
            <a:r>
              <a:rPr lang="en-US" dirty="0" smtClean="0"/>
              <a:t>mostly with </a:t>
            </a:r>
            <a:r>
              <a:rPr lang="en-US" dirty="0"/>
              <a:t>KM3NeT </a:t>
            </a:r>
            <a:r>
              <a:rPr lang="en-US" b="1" dirty="0" smtClean="0"/>
              <a:t>Computing WG (K. Graf)</a:t>
            </a:r>
            <a:br>
              <a:rPr lang="en-US" b="1" dirty="0" smtClean="0"/>
            </a:br>
            <a:r>
              <a:rPr lang="en-US" b="1" dirty="0" smtClean="0"/>
              <a:t>   </a:t>
            </a:r>
            <a:r>
              <a:rPr lang="en-US" dirty="0" smtClean="0"/>
              <a:t>ROOT is the “de facto” standard for high-energy physics but it lacks packages and</a:t>
            </a:r>
            <a:br>
              <a:rPr lang="en-US" dirty="0" smtClean="0"/>
            </a:br>
            <a:r>
              <a:rPr lang="en-US" dirty="0"/>
              <a:t>   tools for astrophysical research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Main </a:t>
            </a:r>
            <a:r>
              <a:rPr lang="en-US" dirty="0"/>
              <a:t>contributions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astronomical catalogs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astrophysical tools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Contributor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b="1" dirty="0" smtClean="0"/>
              <a:t>Bernardino </a:t>
            </a:r>
            <a:r>
              <a:rPr lang="en-US" b="1" dirty="0" err="1"/>
              <a:t>Spisso</a:t>
            </a:r>
            <a:endParaRPr lang="en-US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1152822"/>
            <a:ext cx="92215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CORELib: COsmic Ray Event Library</a:t>
            </a:r>
            <a:endParaRPr lang="en-US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Background to many experiments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Also a tuning benchmark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Potentially useful to other communities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Currently using CORSIKA as generator</a:t>
            </a:r>
            <a:endParaRPr lang="it-IT" sz="1400" b="1" dirty="0" smtClean="0"/>
          </a:p>
          <a:p>
            <a:pPr marL="742950" lvl="1" indent="-285750">
              <a:buFont typeface="Arial" charset="0"/>
              <a:buChar char="•"/>
            </a:pPr>
            <a:endParaRPr lang="it-IT" sz="1400" b="1" dirty="0" smtClean="0"/>
          </a:p>
          <a:p>
            <a:pPr lvl="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 Status of production</a:t>
            </a:r>
          </a:p>
          <a:p>
            <a:pPr marL="742950" lvl="1" indent="-252000">
              <a:buFont typeface="Arial" charset="0"/>
              <a:buChar char="•"/>
            </a:pPr>
            <a:r>
              <a:rPr lang="it-IT" sz="1400" b="1" dirty="0" smtClean="0"/>
              <a:t>Proton-</a:t>
            </a:r>
            <a:r>
              <a:rPr lang="en-JM" sz="1400" b="1" dirty="0" smtClean="0"/>
              <a:t>induced</a:t>
            </a:r>
            <a:r>
              <a:rPr lang="it-IT" sz="1400" b="1" dirty="0" smtClean="0"/>
              <a:t> </a:t>
            </a:r>
            <a:r>
              <a:rPr lang="en-IN" sz="1400" b="1" dirty="0" smtClean="0"/>
              <a:t>showers</a:t>
            </a:r>
            <a:r>
              <a:rPr lang="it-IT" sz="1400" b="1" dirty="0" smtClean="0"/>
              <a:t> (1° delivery production): </a:t>
            </a:r>
            <a:endParaRPr lang="it-IT" sz="1400" b="1" dirty="0"/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smtClean="0"/>
              <a:t>HE </a:t>
            </a:r>
            <a:r>
              <a:rPr lang="it-IT" sz="1400" i="1" dirty="0" err="1" smtClean="0"/>
              <a:t>models</a:t>
            </a:r>
            <a:r>
              <a:rPr lang="it-IT" sz="1400" i="1" dirty="0" smtClean="0"/>
              <a:t>: </a:t>
            </a:r>
            <a:r>
              <a:rPr lang="it-IT" sz="1400" i="1" dirty="0"/>
              <a:t>QGSJET01 with CHARM, QGSJET01 with TAULEP, QGSJET-II with TAULEP, EPOSLHC with TAULEP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smtClean="0"/>
              <a:t>LE model: </a:t>
            </a:r>
            <a:r>
              <a:rPr lang="it-IT" sz="1400" i="1" dirty="0"/>
              <a:t>GHEISHA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en-IN" sz="1400" i="1" dirty="0" smtClean="0"/>
              <a:t>about</a:t>
            </a:r>
            <a:r>
              <a:rPr lang="it-IT" sz="1400" i="1" dirty="0" smtClean="0"/>
              <a:t> </a:t>
            </a:r>
            <a:r>
              <a:rPr lang="it-IT" sz="1400" i="1" dirty="0"/>
              <a:t>21M </a:t>
            </a:r>
            <a:r>
              <a:rPr lang="en-029" sz="1400" i="1" dirty="0" smtClean="0"/>
              <a:t>Evts</a:t>
            </a:r>
            <a:r>
              <a:rPr lang="it-IT" sz="1400" i="1" dirty="0" smtClean="0"/>
              <a:t> </a:t>
            </a:r>
            <a:r>
              <a:rPr lang="it-IT" sz="1400" i="1" dirty="0"/>
              <a:t>per </a:t>
            </a:r>
            <a:r>
              <a:rPr lang="it-IT" sz="1400" i="1" dirty="0" smtClean="0"/>
              <a:t>HE model</a:t>
            </a:r>
            <a:endParaRPr lang="it-IT" sz="1400" i="1" dirty="0"/>
          </a:p>
          <a:p>
            <a:pPr marL="1200150" lvl="2" indent="-252000">
              <a:buFont typeface="Courier New" charset="0"/>
              <a:buChar char="o"/>
            </a:pPr>
            <a:r>
              <a:rPr lang="it-IT" sz="1400" i="1" dirty="0" smtClean="0"/>
              <a:t>7 </a:t>
            </a:r>
            <a:r>
              <a:rPr lang="en-ID" sz="1400" i="1" dirty="0" smtClean="0"/>
              <a:t>energy</a:t>
            </a:r>
            <a:r>
              <a:rPr lang="it-IT" sz="1400" i="1" dirty="0" smtClean="0"/>
              <a:t> </a:t>
            </a:r>
            <a:r>
              <a:rPr lang="en-ID" sz="1400" i="1" dirty="0" smtClean="0"/>
              <a:t>bins</a:t>
            </a:r>
            <a:r>
              <a:rPr lang="it-IT" sz="1400" i="1" dirty="0" smtClean="0"/>
              <a:t> </a:t>
            </a:r>
            <a:r>
              <a:rPr lang="it-IT" sz="1400" i="1" dirty="0"/>
              <a:t>(2×10</a:t>
            </a:r>
            <a:r>
              <a:rPr lang="it-IT" sz="1400" i="1" baseline="30000" dirty="0"/>
              <a:t>2</a:t>
            </a:r>
            <a:r>
              <a:rPr lang="it-IT" sz="1400" i="1" dirty="0"/>
              <a:t>GeV-10</a:t>
            </a:r>
            <a:r>
              <a:rPr lang="it-IT" sz="1400" i="1" baseline="30000" dirty="0"/>
              <a:t>3</a:t>
            </a:r>
            <a:r>
              <a:rPr lang="it-IT" sz="1400" i="1" dirty="0"/>
              <a:t>GeV+equally </a:t>
            </a:r>
            <a:r>
              <a:rPr lang="en-ID" sz="1400" i="1" dirty="0" smtClean="0"/>
              <a:t>logarithmically</a:t>
            </a:r>
            <a:r>
              <a:rPr lang="it-IT" sz="1400" i="1" dirty="0" smtClean="0"/>
              <a:t> </a:t>
            </a:r>
            <a:r>
              <a:rPr lang="en-IN" sz="1400" i="1" dirty="0" smtClean="0"/>
              <a:t>spaced</a:t>
            </a:r>
            <a:r>
              <a:rPr lang="it-IT" sz="1400" i="1" dirty="0" smtClean="0"/>
              <a:t> </a:t>
            </a:r>
            <a:r>
              <a:rPr lang="it-IT" sz="1400" i="1" dirty="0"/>
              <a:t>from 1TeV to 10</a:t>
            </a:r>
            <a:r>
              <a:rPr lang="it-IT" sz="1400" i="1" baseline="30000" dirty="0"/>
              <a:t>9</a:t>
            </a:r>
            <a:r>
              <a:rPr lang="it-IT" sz="1400" i="1" dirty="0"/>
              <a:t>GeV)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en-ID" sz="1400" i="1" dirty="0" smtClean="0"/>
              <a:t>power</a:t>
            </a:r>
            <a:r>
              <a:rPr lang="it-IT" sz="1400" i="1" dirty="0" smtClean="0"/>
              <a:t>-law </a:t>
            </a:r>
            <a:r>
              <a:rPr lang="en-IE" sz="1400" i="1" dirty="0" smtClean="0"/>
              <a:t>spectrum</a:t>
            </a:r>
            <a:r>
              <a:rPr lang="it-IT" sz="1400" i="1" dirty="0" smtClean="0"/>
              <a:t> </a:t>
            </a:r>
            <a:r>
              <a:rPr lang="it-IT" sz="1400" i="1" dirty="0"/>
              <a:t>with -2 </a:t>
            </a:r>
            <a:r>
              <a:rPr lang="en-HK" sz="1400" i="1" dirty="0" smtClean="0"/>
              <a:t>spectral</a:t>
            </a:r>
            <a:r>
              <a:rPr lang="it-IT" sz="1400" i="1" dirty="0" smtClean="0"/>
              <a:t> </a:t>
            </a:r>
            <a:r>
              <a:rPr lang="en-ID" sz="1400" i="1" dirty="0" smtClean="0"/>
              <a:t>index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en-ID" sz="1400" i="1" dirty="0" smtClean="0"/>
              <a:t>zenith</a:t>
            </a:r>
            <a:r>
              <a:rPr lang="it-IT" sz="1400" i="1" dirty="0" smtClean="0"/>
              <a:t> </a:t>
            </a:r>
            <a:r>
              <a:rPr lang="it-IT" sz="1400" i="1" dirty="0"/>
              <a:t>angle from 0 to 89 </a:t>
            </a:r>
            <a:r>
              <a:rPr lang="en-MY" sz="1400" i="1" dirty="0" smtClean="0"/>
              <a:t>degrees</a:t>
            </a:r>
            <a:r>
              <a:rPr lang="it-IT" sz="1400" i="1" dirty="0" smtClean="0"/>
              <a:t> </a:t>
            </a:r>
          </a:p>
          <a:p>
            <a:pPr marL="1200150" lvl="2" indent="-252000">
              <a:buFont typeface="Courier New" charset="0"/>
              <a:buChar char="o"/>
            </a:pPr>
            <a:endParaRPr lang="it-IT" sz="1400" i="1" dirty="0" smtClean="0"/>
          </a:p>
          <a:p>
            <a:pPr marL="742950" lvl="1" indent="-252000">
              <a:buFont typeface="Arial" charset="0"/>
              <a:buChar char="•"/>
            </a:pPr>
            <a:r>
              <a:rPr lang="it-IT" sz="1400" b="1" dirty="0" smtClean="0"/>
              <a:t>Nuclei (Fe He CNO ) </a:t>
            </a:r>
            <a:r>
              <a:rPr lang="en-IE" sz="1400" b="1" dirty="0" smtClean="0"/>
              <a:t>induced</a:t>
            </a:r>
            <a:r>
              <a:rPr lang="it-IT" sz="1400" b="1" dirty="0" smtClean="0"/>
              <a:t> </a:t>
            </a:r>
            <a:r>
              <a:rPr lang="en-ID" sz="1400" b="1" dirty="0" smtClean="0">
                <a:solidFill>
                  <a:prstClr val="black"/>
                </a:solidFill>
              </a:rPr>
              <a:t>showers</a:t>
            </a:r>
            <a:r>
              <a:rPr lang="it-IT" sz="1400" b="1" dirty="0" smtClean="0">
                <a:solidFill>
                  <a:prstClr val="black"/>
                </a:solidFill>
              </a:rPr>
              <a:t>: </a:t>
            </a:r>
            <a:endParaRPr lang="it-IT" sz="1400" b="1" dirty="0" smtClean="0"/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smtClean="0"/>
              <a:t>HE </a:t>
            </a:r>
            <a:r>
              <a:rPr lang="it-IT" sz="1400" dirty="0" err="1" smtClean="0"/>
              <a:t>models</a:t>
            </a:r>
            <a:r>
              <a:rPr lang="it-IT" sz="1400" dirty="0" smtClean="0"/>
              <a:t>: </a:t>
            </a:r>
            <a:r>
              <a:rPr lang="it-IT" sz="1400" dirty="0"/>
              <a:t>QGSJET01 with CHARM, QGSJET01 with TAULEP, QGSJET-II with TAULEP, EPOS-LHC with TAULEP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smtClean="0"/>
              <a:t>LE model: </a:t>
            </a:r>
            <a:r>
              <a:rPr lang="it-IT" sz="1400" dirty="0"/>
              <a:t>GHEISHA 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en-IN" sz="1400" dirty="0" smtClean="0"/>
              <a:t>about</a:t>
            </a:r>
            <a:r>
              <a:rPr lang="it-IT" sz="1400" dirty="0" smtClean="0"/>
              <a:t> </a:t>
            </a:r>
            <a:r>
              <a:rPr lang="it-IT" sz="1400" dirty="0"/>
              <a:t>21M </a:t>
            </a:r>
            <a:r>
              <a:rPr lang="en-029" sz="1400" dirty="0" smtClean="0"/>
              <a:t>Evts</a:t>
            </a:r>
            <a:r>
              <a:rPr lang="it-IT" sz="1400" dirty="0" smtClean="0"/>
              <a:t> </a:t>
            </a:r>
            <a:r>
              <a:rPr lang="it-IT" sz="1400" dirty="0"/>
              <a:t>per </a:t>
            </a:r>
            <a:r>
              <a:rPr lang="it-IT" sz="1400" dirty="0" smtClean="0"/>
              <a:t>HE model </a:t>
            </a:r>
            <a:endParaRPr lang="it-IT" sz="1400" dirty="0"/>
          </a:p>
          <a:p>
            <a:pPr marL="1200150" lvl="2" indent="-252000">
              <a:buFont typeface="Courier New" charset="0"/>
              <a:buChar char="o"/>
            </a:pPr>
            <a:r>
              <a:rPr lang="it-IT" sz="1400" dirty="0" smtClean="0"/>
              <a:t>7 </a:t>
            </a:r>
            <a:r>
              <a:rPr lang="en-IE" sz="1400" dirty="0" smtClean="0"/>
              <a:t>energy</a:t>
            </a:r>
            <a:r>
              <a:rPr lang="it-IT" sz="1400" dirty="0" smtClean="0"/>
              <a:t> </a:t>
            </a:r>
            <a:r>
              <a:rPr lang="en-IE" sz="1400" dirty="0" smtClean="0"/>
              <a:t>bins</a:t>
            </a:r>
            <a:r>
              <a:rPr lang="it-IT" sz="1400" dirty="0" smtClean="0"/>
              <a:t> </a:t>
            </a:r>
            <a:r>
              <a:rPr lang="it-IT" sz="1400" dirty="0"/>
              <a:t>(A×2×10</a:t>
            </a:r>
            <a:r>
              <a:rPr lang="it-IT" sz="1400" baseline="30000" dirty="0"/>
              <a:t>2</a:t>
            </a:r>
            <a:r>
              <a:rPr lang="it-IT" sz="1400" dirty="0"/>
              <a:t>GeV-A×10</a:t>
            </a:r>
            <a:r>
              <a:rPr lang="it-IT" sz="1400" baseline="30000" dirty="0"/>
              <a:t>3</a:t>
            </a:r>
            <a:r>
              <a:rPr lang="it-IT" sz="1400" dirty="0"/>
              <a:t>GeV+equally </a:t>
            </a:r>
            <a:r>
              <a:rPr lang="en-IE" sz="1400" dirty="0" smtClean="0"/>
              <a:t>logarithmically</a:t>
            </a:r>
            <a:r>
              <a:rPr lang="it-IT" sz="1400" dirty="0" smtClean="0"/>
              <a:t> </a:t>
            </a:r>
            <a:r>
              <a:rPr lang="en-IN" sz="1400" dirty="0" smtClean="0"/>
              <a:t>spaced</a:t>
            </a:r>
            <a:r>
              <a:rPr lang="it-IT" sz="1400" dirty="0" smtClean="0"/>
              <a:t> </a:t>
            </a:r>
            <a:r>
              <a:rPr lang="it-IT" sz="1400" dirty="0"/>
              <a:t>from A×1TeV to A×10</a:t>
            </a:r>
            <a:r>
              <a:rPr lang="it-IT" sz="1400" baseline="30000" dirty="0"/>
              <a:t>9</a:t>
            </a:r>
            <a:r>
              <a:rPr lang="it-IT" sz="1400" dirty="0"/>
              <a:t>GeV)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en-ID" sz="1400" dirty="0" smtClean="0"/>
              <a:t>power</a:t>
            </a:r>
            <a:r>
              <a:rPr lang="it-IT" sz="1400" dirty="0" smtClean="0"/>
              <a:t>-law </a:t>
            </a:r>
            <a:r>
              <a:rPr lang="en-IN" sz="1400" dirty="0" smtClean="0"/>
              <a:t>spectrum</a:t>
            </a:r>
            <a:r>
              <a:rPr lang="it-IT" sz="1400" dirty="0" smtClean="0"/>
              <a:t> </a:t>
            </a:r>
            <a:r>
              <a:rPr lang="it-IT" sz="1400" dirty="0"/>
              <a:t>with -2 </a:t>
            </a:r>
            <a:r>
              <a:rPr lang="en-IE" sz="1400" dirty="0" smtClean="0"/>
              <a:t>spectral</a:t>
            </a:r>
            <a:r>
              <a:rPr lang="it-IT" sz="1400" dirty="0" smtClean="0"/>
              <a:t> </a:t>
            </a:r>
            <a:r>
              <a:rPr lang="en-ID" sz="1400" dirty="0" smtClean="0"/>
              <a:t>index</a:t>
            </a:r>
          </a:p>
          <a:p>
            <a:pPr marL="1200150" lvl="2" indent="-252000">
              <a:buFont typeface="Courier New" charset="0"/>
              <a:buChar char="o"/>
            </a:pPr>
            <a:r>
              <a:rPr lang="en-IE" sz="1400" dirty="0" smtClean="0"/>
              <a:t>zenith</a:t>
            </a:r>
            <a:r>
              <a:rPr lang="it-IT" sz="1400" dirty="0" smtClean="0"/>
              <a:t> </a:t>
            </a:r>
            <a:r>
              <a:rPr lang="it-IT" sz="1400" dirty="0"/>
              <a:t>angle from 0 to 89 </a:t>
            </a:r>
            <a:r>
              <a:rPr lang="en-IE" sz="1400" dirty="0" smtClean="0"/>
              <a:t>degrees</a:t>
            </a:r>
            <a:r>
              <a:rPr lang="it-IT" sz="1400" dirty="0" smtClean="0"/>
              <a:t> </a:t>
            </a:r>
            <a:endParaRPr lang="it-IT" sz="1400" dirty="0"/>
          </a:p>
          <a:p>
            <a:pPr marL="285750" indent="-252000">
              <a:buFont typeface="Arial" charset="0"/>
              <a:buChar char="•"/>
            </a:pPr>
            <a:endParaRPr lang="en-US" sz="1400" dirty="0"/>
          </a:p>
          <a:p>
            <a:pPr marL="742950" lvl="1" indent="-285750">
              <a:buFont typeface="Arial" charset="0"/>
              <a:buChar char="•"/>
            </a:pPr>
            <a:endParaRPr lang="en-US" sz="1400" dirty="0" smtClean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-12530"/>
            <a:ext cx="6444208" cy="692696"/>
          </a:xfrm>
          <a:prstGeom prst="rect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23993" y="638712"/>
            <a:ext cx="1925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CORELib</a:t>
            </a:r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251712" y="5996527"/>
            <a:ext cx="8892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CORELib can be downloaded via SFTP at corelib@193.205.188.227 </a:t>
            </a:r>
            <a:endParaRPr lang="en-GB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pwd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= Asterics2020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127800" y="1268640"/>
            <a:ext cx="35920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CORELib: COsmic Ray Event Library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251640" y="1755720"/>
            <a:ext cx="8712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production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8" name="Table 6"/>
          <p:cNvGraphicFramePr/>
          <p:nvPr>
            <p:extLst>
              <p:ext uri="{D42A27DB-BD31-4B8C-83A1-F6EECF244321}">
                <p14:modId xmlns:p14="http://schemas.microsoft.com/office/powerpoint/2010/main" val="2426265676"/>
              </p:ext>
            </p:extLst>
          </p:nvPr>
        </p:nvGraphicFramePr>
        <p:xfrm>
          <a:off x="222703" y="2210902"/>
          <a:ext cx="6047280" cy="2926080"/>
        </p:xfrm>
        <a:graphic>
          <a:graphicData uri="http://schemas.openxmlformats.org/drawingml/2006/table">
            <a:tbl>
              <a:tblPr/>
              <a:tblGrid>
                <a:gridCol w="298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 </a:t>
                      </a:r>
                      <a:r>
                        <a:rPr lang="en-JM" sz="1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range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(</a:t>
                      </a:r>
                      <a:r>
                        <a:rPr lang="en-IE" sz="1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GeV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)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Number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of </a:t>
                      </a:r>
                      <a:r>
                        <a:rPr lang="en-NZ" sz="18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events</a:t>
                      </a:r>
                      <a:endParaRPr lang="en-NZ" sz="1800" b="0" strike="noStrike" spc="-1" noProof="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200-1000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it-IT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it-IT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it-IT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it-IT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it-IT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r>
                        <a:rPr lang="it-IT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-10</a:t>
                      </a:r>
                      <a:r>
                        <a:rPr lang="it-IT" sz="1700" b="0" strike="noStrike" spc="-1" baseline="33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</a:t>
                      </a:r>
                      <a:endParaRPr lang="it-IT" sz="17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it-IT" sz="17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it-IT" sz="17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9" name="Table 7"/>
          <p:cNvGraphicFramePr/>
          <p:nvPr>
            <p:extLst>
              <p:ext uri="{D42A27DB-BD31-4B8C-83A1-F6EECF244321}">
                <p14:modId xmlns:p14="http://schemas.microsoft.com/office/powerpoint/2010/main" val="1505467803"/>
              </p:ext>
            </p:extLst>
          </p:nvPr>
        </p:nvGraphicFramePr>
        <p:xfrm>
          <a:off x="3847112" y="3784180"/>
          <a:ext cx="5254560" cy="2574720"/>
        </p:xfrm>
        <a:graphic>
          <a:graphicData uri="http://schemas.openxmlformats.org/drawingml/2006/table">
            <a:tbl>
              <a:tblPr/>
              <a:tblGrid>
                <a:gridCol w="153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00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High </a:t>
                      </a:r>
                      <a:r>
                        <a:rPr lang="en-MY" sz="15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</a:t>
                      </a:r>
                      <a:r>
                        <a:rPr lang="it-IT" sz="15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en-JM" sz="15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Low</a:t>
                      </a:r>
                      <a:r>
                        <a:rPr lang="it-IT" sz="15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en-PH" sz="15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</a:t>
                      </a:r>
                      <a:r>
                        <a:rPr lang="it-IT" sz="15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4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TAULEP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CHARM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4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QGSJET01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4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QGSJET01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32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QGSJETII-04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20"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EPOS LHC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GHEISHA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" algn="ctr">
                        <a:lnSpc>
                          <a:spcPct val="100000"/>
                        </a:lnSpc>
                      </a:pPr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" name="TextShape 8"/>
          <p:cNvSpPr txBox="1"/>
          <p:nvPr/>
        </p:nvSpPr>
        <p:spPr>
          <a:xfrm>
            <a:off x="6444208" y="2137476"/>
            <a:ext cx="2371180" cy="1304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Production </a:t>
            </a:r>
            <a:r>
              <a:rPr lang="en-ID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done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 and </a:t>
            </a:r>
            <a:r>
              <a:rPr lang="en-MY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without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Cherenkov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radiation</a:t>
            </a:r>
            <a:endParaRPr lang="en-IN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-12530"/>
            <a:ext cx="6444208" cy="692696"/>
          </a:xfrm>
          <a:prstGeom prst="rect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Shape 8"/>
          <p:cNvSpPr txBox="1"/>
          <p:nvPr/>
        </p:nvSpPr>
        <p:spPr>
          <a:xfrm>
            <a:off x="764867" y="5175064"/>
            <a:ext cx="3082245" cy="13444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dirty="0" smtClean="0"/>
              <a:t>About</a:t>
            </a:r>
            <a:r>
              <a:rPr lang="it-IT" sz="2000" dirty="0" smtClean="0"/>
              <a:t> 21M </a:t>
            </a:r>
            <a:r>
              <a:rPr lang="en-HK" sz="2000" dirty="0" smtClean="0"/>
              <a:t>events</a:t>
            </a:r>
            <a:r>
              <a:rPr lang="it-IT" sz="2000" dirty="0" smtClean="0"/>
              <a:t> </a:t>
            </a:r>
            <a:r>
              <a:rPr lang="it-IT" sz="2000" dirty="0"/>
              <a:t>per </a:t>
            </a:r>
            <a:r>
              <a:rPr lang="it-IT" sz="2000" dirty="0" smtClean="0"/>
              <a:t>HE model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3623993" y="638712"/>
            <a:ext cx="1925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CORELib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1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582569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</a:endParaRPr>
          </a:p>
          <a:p>
            <a:pPr algn="ctr"/>
            <a:r>
              <a:rPr lang="it-IT" sz="4400" dirty="0" smtClean="0">
                <a:latin typeface="Arial" panose="020B0604020202020204" pitchFamily="34" charset="0"/>
              </a:rPr>
              <a:t>On</a:t>
            </a:r>
            <a:r>
              <a:rPr lang="en-029" sz="4400" dirty="0" smtClean="0">
                <a:latin typeface="Arial" panose="020B0604020202020204" pitchFamily="34" charset="0"/>
              </a:rPr>
              <a:t>going</a:t>
            </a:r>
            <a:r>
              <a:rPr lang="it-IT" sz="4400" dirty="0" smtClean="0">
                <a:latin typeface="Arial" panose="020B0604020202020204" pitchFamily="34" charset="0"/>
              </a:rPr>
              <a:t> </a:t>
            </a:r>
            <a:r>
              <a:rPr lang="en-HK" sz="4400" dirty="0" smtClean="0">
                <a:latin typeface="Arial" panose="020B0604020202020204" pitchFamily="34" charset="0"/>
              </a:rPr>
              <a:t>production</a:t>
            </a:r>
            <a:endParaRPr lang="en-HK" sz="4400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0" y="2726321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5" name="Rettangolo 14"/>
          <p:cNvSpPr/>
          <p:nvPr/>
        </p:nvSpPr>
        <p:spPr>
          <a:xfrm>
            <a:off x="0" y="1538187"/>
            <a:ext cx="9144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Proton-</a:t>
            </a:r>
            <a:r>
              <a:rPr lang="en-US" dirty="0" smtClean="0"/>
              <a:t>induced</a:t>
            </a:r>
            <a:r>
              <a:rPr lang="it-IT" dirty="0" smtClean="0"/>
              <a:t> </a:t>
            </a:r>
            <a:r>
              <a:rPr lang="en-GB" dirty="0" smtClean="0"/>
              <a:t>showers</a:t>
            </a:r>
            <a:r>
              <a:rPr lang="it-IT" dirty="0" smtClean="0"/>
              <a:t>: </a:t>
            </a:r>
            <a:endParaRPr lang="it-IT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New  production  is on going using flat spectrum.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Sea </a:t>
            </a:r>
            <a:r>
              <a:rPr lang="en-AU" dirty="0" smtClean="0"/>
              <a:t>level as observation level and the standard European atmosphere.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400" dirty="0" smtClean="0"/>
              <a:t>HEMODELS: QGSJET01 with CHARM, QGSJET01 with TAULEP, QGSJET-II with TAULEP, EPOSLHC with TAULEP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400" dirty="0" smtClean="0"/>
              <a:t>LEMODEL: GHEISHA.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400" dirty="0" smtClean="0"/>
              <a:t>about 15M </a:t>
            </a:r>
            <a:r>
              <a:rPr lang="en-AU" sz="1400" dirty="0" err="1" smtClean="0"/>
              <a:t>Evts</a:t>
            </a:r>
            <a:r>
              <a:rPr lang="en-AU" sz="1400" dirty="0" smtClean="0"/>
              <a:t> per HE model.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400" dirty="0" smtClean="0"/>
              <a:t>7 energy bins (2×10</a:t>
            </a:r>
            <a:r>
              <a:rPr lang="en-AU" sz="1400" baseline="30000" dirty="0" smtClean="0"/>
              <a:t>2</a:t>
            </a:r>
            <a:r>
              <a:rPr lang="en-AU" sz="1400" dirty="0" smtClean="0"/>
              <a:t>GeV-10</a:t>
            </a:r>
            <a:r>
              <a:rPr lang="en-AU" sz="1400" baseline="30000" dirty="0" smtClean="0"/>
              <a:t>3</a:t>
            </a:r>
            <a:r>
              <a:rPr lang="en-AU" sz="1400" dirty="0" smtClean="0"/>
              <a:t>GeV+equally logarithmically spaced from 1TeV to 10</a:t>
            </a:r>
            <a:r>
              <a:rPr lang="en-AU" sz="1400" baseline="30000" dirty="0" smtClean="0"/>
              <a:t>9</a:t>
            </a:r>
            <a:r>
              <a:rPr lang="en-AU" sz="1400" dirty="0" smtClean="0"/>
              <a:t>GeV).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400" dirty="0" smtClean="0"/>
              <a:t>Flat power-law spectrum with 0 spectral index.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400" dirty="0" smtClean="0"/>
              <a:t>zenith angle from 0 to 89 degrees 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dirty="0" smtClean="0">
                <a:solidFill>
                  <a:srgbClr val="FF0000"/>
                </a:solidFill>
              </a:rPr>
              <a:t>3.000.000 </a:t>
            </a:r>
            <a:r>
              <a:rPr lang="en-AU" dirty="0" smtClean="0"/>
              <a:t>hi-energy events ( 10</a:t>
            </a:r>
            <a:r>
              <a:rPr lang="en-AU" baseline="30000" dirty="0" smtClean="0"/>
              <a:t>7</a:t>
            </a:r>
            <a:r>
              <a:rPr lang="en-AU" dirty="0" smtClean="0"/>
              <a:t>-10</a:t>
            </a:r>
            <a:r>
              <a:rPr lang="en-AU" baseline="30000" dirty="0" smtClean="0"/>
              <a:t>9</a:t>
            </a:r>
            <a:r>
              <a:rPr lang="en-AU" dirty="0" smtClean="0"/>
              <a:t> GeV) Vs. 1.100 of the previous productions.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dirty="0" smtClean="0">
                <a:solidFill>
                  <a:srgbClr val="FF0000"/>
                </a:solidFill>
              </a:rPr>
              <a:t>90 % Complete</a:t>
            </a:r>
            <a:r>
              <a:rPr lang="en-AU" dirty="0" smtClean="0"/>
              <a:t>:  only  EPOS  10</a:t>
            </a:r>
            <a:r>
              <a:rPr lang="en-AU" baseline="30000" dirty="0" smtClean="0"/>
              <a:t>7</a:t>
            </a:r>
            <a:r>
              <a:rPr lang="en-AU" dirty="0" smtClean="0"/>
              <a:t>-10</a:t>
            </a:r>
            <a:r>
              <a:rPr lang="en-AU" baseline="30000" dirty="0" smtClean="0"/>
              <a:t>9</a:t>
            </a:r>
            <a:r>
              <a:rPr lang="en-AU" dirty="0" smtClean="0"/>
              <a:t> GeV energy range left and on going.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" y="909651"/>
            <a:ext cx="9077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details for each </a:t>
            </a:r>
            <a:r>
              <a:rPr lang="en-GB" dirty="0" smtClean="0">
                <a:solidFill>
                  <a:prstClr val="black"/>
                </a:solidFill>
              </a:rPr>
              <a:t>run for the first two productions are collected in </a:t>
            </a:r>
            <a:r>
              <a:rPr lang="it-IT" dirty="0" err="1"/>
              <a:t>SQLite</a:t>
            </a:r>
            <a:r>
              <a:rPr lang="en-GB" dirty="0" smtClean="0">
                <a:solidFill>
                  <a:prstClr val="black"/>
                </a:solidFill>
              </a:rPr>
              <a:t> data base  </a:t>
            </a:r>
            <a:r>
              <a:rPr lang="en-GB" dirty="0">
                <a:solidFill>
                  <a:prstClr val="black"/>
                </a:solidFill>
              </a:rPr>
              <a:t>which </a:t>
            </a:r>
            <a:r>
              <a:rPr lang="en-GB" dirty="0" smtClean="0">
                <a:solidFill>
                  <a:prstClr val="black"/>
                </a:solidFill>
              </a:rPr>
              <a:t>can be exported in an Excel  compatible spreadsheet</a:t>
            </a:r>
            <a:r>
              <a:rPr lang="en-GB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b="599"/>
          <a:stretch/>
        </p:blipFill>
        <p:spPr>
          <a:xfrm>
            <a:off x="576469" y="1609788"/>
            <a:ext cx="8038141" cy="47181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Titolo 1"/>
          <p:cNvSpPr txBox="1"/>
          <p:nvPr/>
        </p:nvSpPr>
        <p:spPr>
          <a:xfrm>
            <a:off x="0" y="-12530"/>
            <a:ext cx="6444208" cy="692696"/>
          </a:xfrm>
          <a:prstGeom prst="rect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5536" y="105273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</a:rPr>
              <a:t>On</a:t>
            </a:r>
            <a:r>
              <a:rPr lang="en-029" sz="3200" dirty="0">
                <a:latin typeface="Arial" panose="020B0604020202020204" pitchFamily="34" charset="0"/>
              </a:rPr>
              <a:t>going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  <a:r>
              <a:rPr lang="it-IT" sz="3200" dirty="0" err="1" smtClean="0">
                <a:latin typeface="Arial" panose="020B0604020202020204" pitchFamily="34" charset="0"/>
              </a:rPr>
              <a:t>support</a:t>
            </a:r>
            <a:r>
              <a:rPr lang="it-IT" sz="3200" dirty="0" smtClean="0">
                <a:latin typeface="Arial" panose="020B0604020202020204" pitchFamily="34" charset="0"/>
              </a:rPr>
              <a:t> </a:t>
            </a:r>
            <a:r>
              <a:rPr lang="en-HK" sz="3200" dirty="0" smtClean="0">
                <a:latin typeface="Arial" panose="020B0604020202020204" pitchFamily="34" charset="0"/>
              </a:rPr>
              <a:t>production</a:t>
            </a:r>
            <a:endParaRPr lang="en-HK" sz="3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2057656"/>
            <a:ext cx="91079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From binary </a:t>
            </a:r>
            <a:r>
              <a:rPr lang="en-GB" dirty="0">
                <a:latin typeface="Arial" charset="0"/>
                <a:cs typeface="Arial" charset="0"/>
              </a:rPr>
              <a:t>CORSIKA output </a:t>
            </a:r>
            <a:r>
              <a:rPr lang="en-GB" dirty="0" smtClean="0">
                <a:latin typeface="Arial" charset="0"/>
                <a:cs typeface="Arial" charset="0"/>
              </a:rPr>
              <a:t>files, containing the cosmic </a:t>
            </a:r>
            <a:r>
              <a:rPr lang="en-GB" dirty="0">
                <a:latin typeface="Arial" charset="0"/>
                <a:cs typeface="Arial" charset="0"/>
              </a:rPr>
              <a:t>ray </a:t>
            </a:r>
            <a:r>
              <a:rPr lang="en-GB" dirty="0" smtClean="0">
                <a:latin typeface="Arial" charset="0"/>
                <a:cs typeface="Arial" charset="0"/>
              </a:rPr>
              <a:t>induced showers, is on going a conversion in to the ASCII </a:t>
            </a:r>
            <a:r>
              <a:rPr lang="en-GB" b="1" dirty="0" err="1" smtClean="0">
                <a:latin typeface="Arial" charset="0"/>
                <a:cs typeface="Arial" charset="0"/>
              </a:rPr>
              <a:t>evt</a:t>
            </a:r>
            <a:r>
              <a:rPr lang="en-GB" dirty="0" smtClean="0">
                <a:latin typeface="Arial" charset="0"/>
                <a:cs typeface="Arial" charset="0"/>
              </a:rPr>
              <a:t> format.</a:t>
            </a:r>
          </a:p>
          <a:p>
            <a:pPr fontAlgn="t"/>
            <a:endParaRPr lang="en-GB" dirty="0" smtClean="0">
              <a:latin typeface="Arial" charset="0"/>
              <a:cs typeface="Arial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Distinct files for </a:t>
            </a:r>
            <a:r>
              <a:rPr lang="en-GB" dirty="0" smtClean="0"/>
              <a:t>Hadrons</a:t>
            </a:r>
            <a:r>
              <a:rPr lang="en-GB" dirty="0"/>
              <a:t>,  E.M., Muons and </a:t>
            </a:r>
            <a:r>
              <a:rPr lang="en-GB" dirty="0" smtClean="0"/>
              <a:t>Neutrinos.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it-IT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The </a:t>
            </a:r>
            <a:r>
              <a:rPr lang="en-GB" dirty="0" err="1">
                <a:latin typeface="Arial" charset="0"/>
                <a:cs typeface="Arial" charset="0"/>
              </a:rPr>
              <a:t>evt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files are </a:t>
            </a:r>
            <a:r>
              <a:rPr lang="en-GB" dirty="0">
                <a:latin typeface="Arial" charset="0"/>
                <a:cs typeface="Arial" charset="0"/>
              </a:rPr>
              <a:t>generated using CORANT ( </a:t>
            </a:r>
            <a:r>
              <a:rPr lang="en-GB" dirty="0" smtClean="0">
                <a:latin typeface="Arial" charset="0"/>
                <a:cs typeface="Arial" charset="0"/>
              </a:rPr>
              <a:t>conversion </a:t>
            </a:r>
            <a:r>
              <a:rPr lang="en-GB" dirty="0">
                <a:latin typeface="Arial" charset="0"/>
                <a:cs typeface="Arial" charset="0"/>
              </a:rPr>
              <a:t>tool developed by </a:t>
            </a:r>
            <a:r>
              <a:rPr lang="en-GB" dirty="0" err="1">
                <a:latin typeface="Arial" charset="0"/>
                <a:cs typeface="Arial" charset="0"/>
              </a:rPr>
              <a:t>T.Chiarusi</a:t>
            </a:r>
            <a:r>
              <a:rPr lang="en-GB" dirty="0">
                <a:latin typeface="Arial" charset="0"/>
                <a:cs typeface="Arial" charset="0"/>
              </a:rPr>
              <a:t>, L.A. Fusco, C. Pellegrino and modified ad hoc by B. </a:t>
            </a:r>
            <a:r>
              <a:rPr lang="en-GB" dirty="0" err="1">
                <a:latin typeface="Arial" charset="0"/>
                <a:cs typeface="Arial" charset="0"/>
              </a:rPr>
              <a:t>Spisso</a:t>
            </a:r>
            <a:r>
              <a:rPr lang="en-GB" dirty="0">
                <a:latin typeface="Arial" charset="0"/>
                <a:cs typeface="Arial" charset="0"/>
              </a:rPr>
              <a:t> and S.M. </a:t>
            </a:r>
            <a:r>
              <a:rPr lang="en-GB" dirty="0" err="1">
                <a:latin typeface="Arial" charset="0"/>
                <a:cs typeface="Arial" charset="0"/>
              </a:rPr>
              <a:t>Stellacci</a:t>
            </a:r>
            <a:r>
              <a:rPr lang="en-GB" dirty="0">
                <a:latin typeface="Arial" charset="0"/>
                <a:cs typeface="Arial" charset="0"/>
              </a:rPr>
              <a:t>)  -&gt;  Many thanks to Carmelo for the </a:t>
            </a:r>
            <a:r>
              <a:rPr lang="en-GB" dirty="0" smtClean="0">
                <a:latin typeface="Arial" charset="0"/>
                <a:cs typeface="Arial" charset="0"/>
              </a:rPr>
              <a:t>help.</a:t>
            </a:r>
            <a:endParaRPr lang="en-GB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charset="2"/>
              <a:buChar char="Ø"/>
            </a:pPr>
            <a:endParaRPr lang="en-GB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GB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56350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30116"/>
      </p:ext>
    </p:extLst>
  </p:cSld>
  <p:clrMapOvr>
    <a:masterClrMapping/>
  </p:clrMapOvr>
  <p:transition advTm="1190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444208" cy="692696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ASTERICS &amp; KM3NeT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482-53D1-4520-8A0A-47AC782649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75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2096883"/>
            <a:ext cx="9144000" cy="199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1286088"/>
            <a:ext cx="8728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ROAst: ROot extension for Astronomy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ROOT </a:t>
            </a:r>
            <a:r>
              <a:rPr lang="en-US" sz="1600" dirty="0">
                <a:solidFill>
                  <a:srgbClr val="FF0000"/>
                </a:solidFill>
              </a:rPr>
              <a:t>is the “de facto” standard for high-energy physics but it lacks packages and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tools </a:t>
            </a:r>
            <a:r>
              <a:rPr lang="en-US" sz="1600" dirty="0">
                <a:solidFill>
                  <a:srgbClr val="FF0000"/>
                </a:solidFill>
              </a:rPr>
              <a:t>for astrophysical </a:t>
            </a:r>
            <a:r>
              <a:rPr lang="en-US" sz="1600" dirty="0" smtClean="0">
                <a:solidFill>
                  <a:srgbClr val="FF0000"/>
                </a:solidFill>
              </a:rPr>
              <a:t>research. Indeed, </a:t>
            </a:r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he main aim of </a:t>
            </a:r>
            <a:r>
              <a:rPr lang="en-US" sz="1600" dirty="0" err="1" smtClean="0">
                <a:solidFill>
                  <a:srgbClr val="FF0000"/>
                </a:solidFill>
              </a:rPr>
              <a:t>ROAst</a:t>
            </a:r>
            <a:r>
              <a:rPr lang="en-US" sz="1600" dirty="0" smtClean="0">
                <a:solidFill>
                  <a:srgbClr val="FF0000"/>
                </a:solidFill>
              </a:rPr>
              <a:t> is to add native classes to access astronomical catalogues and general astrophysical tools in order to “bridge” the two worlds.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0407" y="2262162"/>
            <a:ext cx="90101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ROAst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sky-map is available on </a:t>
            </a:r>
            <a:r>
              <a:rPr lang="en-US" sz="2000" b="1" dirty="0" err="1" smtClean="0">
                <a:solidFill>
                  <a:srgbClr val="FF0000"/>
                </a:solidFill>
              </a:rPr>
              <a:t>GitLab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Two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local test catalogues are used: the UCAC4 (U.S. Observatory CCD Astrograph Catalog 4) and the URAT1; high accuracy positional catalogues integrating some extra information as proper motions and double star flag.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Supports the on-line Virtual Observatory (VO) catalogues </a:t>
            </a:r>
            <a:r>
              <a:rPr lang="en-US" sz="1400" dirty="0"/>
              <a:t>and </a:t>
            </a:r>
            <a:r>
              <a:rPr lang="en-US" sz="1400" dirty="0" err="1" smtClean="0"/>
              <a:t>VizieR</a:t>
            </a:r>
            <a:r>
              <a:rPr lang="en-US" sz="1400" dirty="0" smtClean="0"/>
              <a:t> catalogue repository.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It features Graphic support library which  rely on the ROOT graphic  tools, all the ROOT graphical options are integrated.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It features </a:t>
            </a:r>
            <a:r>
              <a:rPr lang="en-US" sz="1400" dirty="0" smtClean="0"/>
              <a:t>Moon and Sun position.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-     It uses an intermediate abstraction layer in order to speed-up the next catalogues implementations.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Supports equatorial, </a:t>
            </a:r>
            <a:r>
              <a:rPr lang="en-US" sz="1400" dirty="0"/>
              <a:t>galactic, </a:t>
            </a:r>
            <a:r>
              <a:rPr lang="en-US" sz="1400" dirty="0" smtClean="0"/>
              <a:t>ecliptic, horizontal astronomical coordinates (using </a:t>
            </a:r>
            <a:r>
              <a:rPr lang="en-US" sz="1400" dirty="0" err="1" smtClean="0"/>
              <a:t>Lat</a:t>
            </a:r>
            <a:r>
              <a:rPr lang="en-US" sz="1400" dirty="0" smtClean="0"/>
              <a:t>-Long and UTM as geographical coordinates) and allows coordinate transformations.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Current improved version </a:t>
            </a:r>
            <a:r>
              <a:rPr lang="en-GB" sz="1400" dirty="0"/>
              <a:t>thanks to </a:t>
            </a:r>
            <a:r>
              <a:rPr lang="en-GB" sz="1400" dirty="0" err="1"/>
              <a:t>Aart</a:t>
            </a:r>
            <a:r>
              <a:rPr lang="en-GB" sz="1400" dirty="0"/>
              <a:t> </a:t>
            </a:r>
            <a:r>
              <a:rPr lang="en-GB" sz="1400" dirty="0" err="1" smtClean="0"/>
              <a:t>Heijboer's</a:t>
            </a:r>
            <a:r>
              <a:rPr lang="en-GB" sz="1400" dirty="0" smtClean="0"/>
              <a:t> </a:t>
            </a:r>
            <a:r>
              <a:rPr lang="en-US" sz="1400" dirty="0" smtClean="0"/>
              <a:t>suggestions.</a:t>
            </a:r>
            <a:endParaRPr lang="en-US" sz="1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-36512" y="693027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/>
            <a:r>
              <a:rPr lang="en-US" sz="6200" dirty="0" smtClean="0">
                <a:latin typeface="+mj-lt"/>
              </a:rPr>
              <a:t>ROAst</a:t>
            </a:r>
            <a:endParaRPr lang="en-US" sz="4400" dirty="0"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" y="6375797"/>
            <a:ext cx="953972" cy="4822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4" y="15571"/>
            <a:ext cx="3048000" cy="647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922"/>
            <a:ext cx="1267168" cy="89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520259"/>
            <a:ext cx="5904656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Bernardino </a:t>
            </a:r>
            <a:r>
              <a:rPr lang="en-US" i="1" dirty="0" err="1">
                <a:solidFill>
                  <a:schemeClr val="tx1"/>
                </a:solidFill>
              </a:rPr>
              <a:t>Spisso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INFN-</a:t>
            </a:r>
            <a:r>
              <a:rPr lang="it-IT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VLVnT</a:t>
            </a:r>
            <a:r>
              <a:rPr lang="it-IT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– 2018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24449</TotalTime>
  <Words>1737</Words>
  <Application>Microsoft Office PowerPoint</Application>
  <PresentationFormat>Presentazione su schermo (4:3)</PresentationFormat>
  <Paragraphs>274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DejaVu Sans</vt:lpstr>
      <vt:lpstr>Lato-Regular</vt:lpstr>
      <vt:lpstr>Tw Cen MT Condensed</vt:lpstr>
      <vt:lpstr>Wingdings</vt:lpstr>
      <vt:lpstr>Presentation1</vt:lpstr>
      <vt:lpstr>ASTERICS &amp; KM3NeT</vt:lpstr>
      <vt:lpstr>ASTERICS &amp; KM3NeT</vt:lpstr>
      <vt:lpstr>ASTERICS &amp; KM3NeT</vt:lpstr>
      <vt:lpstr>Presentazione standard di PowerPoint</vt:lpstr>
      <vt:lpstr>Presentazione standard di PowerPoint</vt:lpstr>
      <vt:lpstr>ASTERICS &amp; KM3NeT</vt:lpstr>
      <vt:lpstr>ASTERICS &amp; KM3NeT</vt:lpstr>
      <vt:lpstr>Presentazione standard di PowerPoint</vt:lpstr>
      <vt:lpstr>ASTERICS &amp; KM3NeT</vt:lpstr>
      <vt:lpstr>ASTERICS &amp; KM3NeT</vt:lpstr>
      <vt:lpstr>ASTERICS &amp; KM3NeT</vt:lpstr>
      <vt:lpstr>ASTERICS &amp; KM3NeT</vt:lpstr>
      <vt:lpstr>ASTERICS &amp; KM3NeT</vt:lpstr>
      <vt:lpstr>ASTERICS &amp; KM3NeT</vt:lpstr>
      <vt:lpstr>ASTERICS &amp; KM3NeT</vt:lpstr>
      <vt:lpstr>ASTERICS &amp; KM3NeT</vt:lpstr>
      <vt:lpstr>ASTERICS &amp; KM3NeT</vt:lpstr>
      <vt:lpstr>ASTERICS &amp; KM3NeT</vt:lpstr>
      <vt:lpstr>ASTERICS &amp; KM3NeT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mglpql</dc:creator>
  <cp:lastModifiedBy>PRISMA</cp:lastModifiedBy>
  <cp:revision>251</cp:revision>
  <cp:lastPrinted>2015-04-27T14:34:07Z</cp:lastPrinted>
  <dcterms:created xsi:type="dcterms:W3CDTF">2015-05-25T15:13:36Z</dcterms:created>
  <dcterms:modified xsi:type="dcterms:W3CDTF">2018-10-03T13:14:49Z</dcterms:modified>
</cp:coreProperties>
</file>