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8"/>
  </p:notesMasterIdLst>
  <p:sldIdLst>
    <p:sldId id="263" r:id="rId4"/>
    <p:sldId id="264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6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2E778-0914-4CEC-A90D-1311C8019952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B02CF-6504-49B0-9FFC-88945597C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8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1A1B8-4D72-46D6-A636-04374290F7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1A1B8-4D72-46D6-A636-04374290F7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4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tIns="91440" bIns="91440">
            <a:normAutofit fontScale="92500"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Early Construction Phase of Baikal-GVD project is concluded in 2015 with deployment of the first GVD Cluster “DUBNA”. This cluster comprised 8 string with 24 optical modules.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The first cluster was upgraded to baseline in 2016 (36 OM per string).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The second full-scale cluster was deployed in 2017. The view of two clusters and the topography of the lake bottom presented in this figure.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The third cluster was installed in this year.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The present configuration of detectors presented in this figure. 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Three clusters located near to old detector NT200. 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Each cluster connected to the shore with hybrid optical – electrical cable. 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Laser calibration source located approximately in the center of this configuration. 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44DBB-A844-4B26-90FD-78F4C8A33A16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39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02C-674A-481D-9BBB-BE889AC23F98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D4C0-EFB0-4C4D-8696-9D1E4A2E8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1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02C-674A-481D-9BBB-BE889AC23F98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D4C0-EFB0-4C4D-8696-9D1E4A2E8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2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02C-674A-481D-9BBB-BE889AC23F98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D4C0-EFB0-4C4D-8696-9D1E4A2E8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7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26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87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6565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8866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901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280" y="273600"/>
            <a:ext cx="10972160" cy="5308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782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092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8384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6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1258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02C-674A-481D-9BBB-BE889AC23F98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D4C0-EFB0-4C4D-8696-9D1E4A2E8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2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280" y="3682560"/>
            <a:ext cx="1097216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5485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280" y="3682560"/>
            <a:ext cx="1097216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73514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16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2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01253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2770560" y="1604640"/>
            <a:ext cx="6648960" cy="3977280"/>
          </a:xfrm>
          <a:prstGeom prst="rect">
            <a:avLst/>
          </a:prstGeom>
          <a:ln>
            <a:noFill/>
          </a:ln>
        </p:spPr>
      </p:pic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2770560" y="1604640"/>
            <a:ext cx="664896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565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007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754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48477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16162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439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280" y="273600"/>
            <a:ext cx="10972160" cy="5308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28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02C-674A-481D-9BBB-BE889AC23F98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D4C0-EFB0-4C4D-8696-9D1E4A2E8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30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2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01431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6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18398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280" y="3682560"/>
            <a:ext cx="1097216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91510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280" y="3682560"/>
            <a:ext cx="1097216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92049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6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2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68213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24" name="Picture 123"/>
          <p:cNvPicPr/>
          <p:nvPr/>
        </p:nvPicPr>
        <p:blipFill>
          <a:blip r:embed="rId2"/>
          <a:stretch/>
        </p:blipFill>
        <p:spPr>
          <a:xfrm>
            <a:off x="2770560" y="1604640"/>
            <a:ext cx="6648960" cy="3977280"/>
          </a:xfrm>
          <a:prstGeom prst="rect">
            <a:avLst/>
          </a:prstGeom>
          <a:ln>
            <a:noFill/>
          </a:ln>
        </p:spPr>
      </p:pic>
      <p:pic>
        <p:nvPicPr>
          <p:cNvPr id="125" name="Picture 124"/>
          <p:cNvPicPr/>
          <p:nvPr/>
        </p:nvPicPr>
        <p:blipFill>
          <a:blip r:embed="rId2"/>
          <a:stretch/>
        </p:blipFill>
        <p:spPr>
          <a:xfrm>
            <a:off x="2770560" y="1604640"/>
            <a:ext cx="664896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54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02C-674A-481D-9BBB-BE889AC23F98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D4C0-EFB0-4C4D-8696-9D1E4A2E8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4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02C-674A-481D-9BBB-BE889AC23F98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D4C0-EFB0-4C4D-8696-9D1E4A2E8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02C-674A-481D-9BBB-BE889AC23F98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D4C0-EFB0-4C4D-8696-9D1E4A2E8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8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02C-674A-481D-9BBB-BE889AC23F98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D4C0-EFB0-4C4D-8696-9D1E4A2E8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3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02C-674A-481D-9BBB-BE889AC23F98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D4C0-EFB0-4C4D-8696-9D1E4A2E8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0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02C-674A-481D-9BBB-BE889AC23F98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D4C0-EFB0-4C4D-8696-9D1E4A2E8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1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A02C-674A-481D-9BBB-BE889AC23F98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9D4C0-EFB0-4C4D-8696-9D1E4A2E8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1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5105280"/>
            <a:ext cx="12191360" cy="17520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0" y="0"/>
            <a:ext cx="12191360" cy="51048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0" y="3768480"/>
            <a:ext cx="12191360" cy="22857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4"/>
          <p:cNvSpPr/>
          <p:nvPr/>
        </p:nvSpPr>
        <p:spPr>
          <a:xfrm>
            <a:off x="0" y="1600320"/>
            <a:ext cx="12191360" cy="510480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5"/>
          <p:cNvSpPr>
            <a:spLocks noGrp="1"/>
          </p:cNvSpPr>
          <p:nvPr>
            <p:ph type="dt"/>
          </p:nvPr>
        </p:nvSpPr>
        <p:spPr>
          <a:xfrm>
            <a:off x="8229760" y="6172320"/>
            <a:ext cx="3352320" cy="364800"/>
          </a:xfrm>
          <a:prstGeom prst="rect">
            <a:avLst/>
          </a:prstGeom>
        </p:spPr>
        <p:txBody>
          <a:bodyPr lIns="68400" tIns="34200" rIns="68400" bIns="34200" anchor="ctr"/>
          <a:lstStyle/>
          <a:p>
            <a:pPr algn="r">
              <a:lnSpc>
                <a:spcPct val="100000"/>
              </a:lnSpc>
            </a:pPr>
            <a:fld id="{FF778798-655E-43C2-97AC-75D66BAB293A}" type="datetime">
              <a:rPr lang="en-US" sz="1067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10/1/2018</a:t>
            </a:fld>
            <a:endParaRPr lang="en-US" sz="10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ftr"/>
          </p:nvPr>
        </p:nvSpPr>
        <p:spPr>
          <a:xfrm>
            <a:off x="609920" y="6172320"/>
            <a:ext cx="4469760" cy="364800"/>
          </a:xfrm>
          <a:prstGeom prst="rect">
            <a:avLst/>
          </a:prstGeom>
        </p:spPr>
        <p:txBody>
          <a:bodyPr lIns="68400" tIns="34200" rIns="68400" bIns="34200" anchor="ctr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sldNum"/>
          </p:nvPr>
        </p:nvSpPr>
        <p:spPr>
          <a:xfrm>
            <a:off x="5080320" y="6172320"/>
            <a:ext cx="2437760" cy="364800"/>
          </a:xfrm>
          <a:prstGeom prst="rect">
            <a:avLst/>
          </a:prstGeom>
        </p:spPr>
        <p:txBody>
          <a:bodyPr lIns="68400" tIns="34200" rIns="68400" bIns="34200" anchor="ctr"/>
          <a:lstStyle/>
          <a:p>
            <a:pPr algn="ctr">
              <a:lnSpc>
                <a:spcPct val="100000"/>
              </a:lnSpc>
            </a:pPr>
            <a:fld id="{2FB8B0E4-CA96-4D68-B7A0-BF13FB1BFFE9}" type="slidenum">
              <a:rPr lang="en-US" sz="12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8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67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8" name="PlaceHolder 9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</a:p>
          <a:p>
            <a:pPr marL="1151971" lvl="1" indent="-431989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</a:p>
          <a:p>
            <a:pPr marL="1727957" lvl="2" indent="-383990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</a:p>
          <a:p>
            <a:pPr marL="2303942" lvl="3" indent="-287993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</a:p>
          <a:p>
            <a:pPr marL="2879928" lvl="4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</a:p>
          <a:p>
            <a:pPr marL="3455914" lvl="5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</a:p>
          <a:p>
            <a:pPr marL="4031899" lvl="6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8076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/>
    <p:bodyStyle>
      <a:lvl1pPr marL="575986" indent="-431989"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5105280"/>
            <a:ext cx="12191360" cy="17520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0" y="0"/>
            <a:ext cx="12191360" cy="51048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3"/>
          <p:cNvSpPr/>
          <p:nvPr/>
        </p:nvSpPr>
        <p:spPr>
          <a:xfrm>
            <a:off x="0" y="3768480"/>
            <a:ext cx="12191360" cy="22857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0" y="1600320"/>
            <a:ext cx="12191360" cy="510480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PlaceHolder 5"/>
          <p:cNvSpPr>
            <a:spLocks noGrp="1"/>
          </p:cNvSpPr>
          <p:nvPr>
            <p:ph type="dt"/>
          </p:nvPr>
        </p:nvSpPr>
        <p:spPr>
          <a:xfrm>
            <a:off x="8229760" y="6172320"/>
            <a:ext cx="3352320" cy="364800"/>
          </a:xfrm>
          <a:prstGeom prst="rect">
            <a:avLst/>
          </a:prstGeom>
        </p:spPr>
        <p:txBody>
          <a:bodyPr lIns="68400" tIns="34200" rIns="68400" bIns="34200" anchor="ctr"/>
          <a:lstStyle/>
          <a:p>
            <a:pPr algn="r">
              <a:lnSpc>
                <a:spcPct val="100000"/>
              </a:lnSpc>
            </a:pPr>
            <a:fld id="{BA395D38-EB45-4E8F-A6E1-EF9B83AA647B}" type="datetime">
              <a:rPr lang="en-US" sz="1067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10/1/2018</a:t>
            </a:fld>
            <a:endParaRPr lang="en-US" sz="10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ftr"/>
          </p:nvPr>
        </p:nvSpPr>
        <p:spPr>
          <a:xfrm>
            <a:off x="609920" y="6172320"/>
            <a:ext cx="4469760" cy="364800"/>
          </a:xfrm>
          <a:prstGeom prst="rect">
            <a:avLst/>
          </a:prstGeom>
        </p:spPr>
        <p:txBody>
          <a:bodyPr lIns="68400" tIns="34200" rIns="68400" bIns="34200" anchor="ctr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sldNum"/>
          </p:nvPr>
        </p:nvSpPr>
        <p:spPr>
          <a:xfrm>
            <a:off x="5080320" y="6172320"/>
            <a:ext cx="2437760" cy="364800"/>
          </a:xfrm>
          <a:prstGeom prst="rect">
            <a:avLst/>
          </a:prstGeom>
        </p:spPr>
        <p:txBody>
          <a:bodyPr lIns="68400" tIns="34200" rIns="68400" bIns="34200" anchor="ctr"/>
          <a:lstStyle/>
          <a:p>
            <a:pPr algn="r">
              <a:lnSpc>
                <a:spcPct val="100000"/>
              </a:lnSpc>
            </a:pPr>
            <a:fld id="{F316CE5B-4A4B-4D20-A0D9-D00F9EBFB738}" type="slidenum">
              <a:rPr lang="en-US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‹#›</a:t>
            </a:fld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8"/>
          <p:cNvSpPr>
            <a:spLocks noGrp="1"/>
          </p:cNvSpPr>
          <p:nvPr>
            <p:ph type="title"/>
          </p:nvPr>
        </p:nvSpPr>
        <p:spPr>
          <a:xfrm>
            <a:off x="2391040" y="4372320"/>
            <a:ext cx="8682880" cy="1142400"/>
          </a:xfrm>
          <a:prstGeom prst="rect">
            <a:avLst/>
          </a:prstGeom>
        </p:spPr>
        <p:txBody>
          <a:bodyPr lIns="68400" tIns="34200" rIns="68400" bIns="34200"/>
          <a:lstStyle/>
          <a:p>
            <a:pPr marL="240120" indent="-23976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en-US" sz="4667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lang="en-US" sz="46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9"/>
          <p:cNvSpPr>
            <a:spLocks noGrp="1"/>
          </p:cNvSpPr>
          <p:nvPr>
            <p:ph type="body"/>
          </p:nvPr>
        </p:nvSpPr>
        <p:spPr>
          <a:xfrm>
            <a:off x="1523840" y="731520"/>
            <a:ext cx="8533760" cy="3474240"/>
          </a:xfrm>
          <a:prstGeom prst="rect">
            <a:avLst/>
          </a:prstGeom>
        </p:spPr>
        <p:txBody>
          <a:bodyPr lIns="68400" tIns="34200" rIns="68400" bIns="34200"/>
          <a:lstStyle/>
          <a:p>
            <a:pPr marL="171360" indent="-136800">
              <a:lnSpc>
                <a:spcPct val="100000"/>
              </a:lnSpc>
              <a:spcBef>
                <a:spcPts val="340"/>
              </a:spcBef>
              <a:spcAft>
                <a:spcPts val="224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text styles</a:t>
            </a:r>
          </a:p>
          <a:p>
            <a:pPr marL="548626" lvl="1" indent="-182395">
              <a:lnSpc>
                <a:spcPct val="100000"/>
              </a:lnSpc>
              <a:spcBef>
                <a:spcPts val="400"/>
              </a:spcBef>
              <a:spcAft>
                <a:spcPts val="299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level</a:t>
            </a:r>
          </a:p>
          <a:p>
            <a:pPr marL="822699" lvl="2" indent="-182395">
              <a:lnSpc>
                <a:spcPct val="100000"/>
              </a:lnSpc>
              <a:spcBef>
                <a:spcPts val="375"/>
              </a:spcBef>
              <a:spcAft>
                <a:spcPts val="299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8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level</a:t>
            </a:r>
          </a:p>
          <a:p>
            <a:pPr marL="1097253" lvl="3" indent="-182395">
              <a:lnSpc>
                <a:spcPct val="100000"/>
              </a:lnSpc>
              <a:spcBef>
                <a:spcPts val="321"/>
              </a:spcBef>
              <a:spcAft>
                <a:spcPts val="299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level</a:t>
            </a:r>
          </a:p>
          <a:p>
            <a:pPr marL="1389565" lvl="4" indent="-182395">
              <a:lnSpc>
                <a:spcPct val="100000"/>
              </a:lnSpc>
              <a:spcBef>
                <a:spcPts val="295"/>
              </a:spcBef>
              <a:spcAft>
                <a:spcPts val="299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4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7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marL="320152" indent="-319672" algn="r">
        <a:lnSpc>
          <a:spcPct val="100000"/>
        </a:lnSpc>
        <a:buClr>
          <a:srgbClr val="C3260C"/>
        </a:buClr>
        <a:buSzPct val="128000"/>
        <a:buFont typeface="Georgia"/>
        <a:buChar char="*"/>
        <a:defRPr/>
      </a:lvl1pPr>
    </p:titleStyle>
    <p:bodyStyle>
      <a:lvl1pPr marL="228474" indent="-182395">
        <a:lnSpc>
          <a:spcPct val="100000"/>
        </a:lnSpc>
        <a:spcBef>
          <a:spcPts val="453"/>
        </a:spcBef>
        <a:spcAft>
          <a:spcPts val="299"/>
        </a:spcAft>
        <a:buClr>
          <a:srgbClr val="C3260C"/>
        </a:buClr>
        <a:buSzPct val="130000"/>
        <a:buFont typeface="Georgia"/>
        <a:buChar char="*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54" descr="Рисунок1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1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4374" y="1700847"/>
            <a:ext cx="8284802" cy="2308086"/>
          </a:xfrm>
          <a:prstGeom prst="rect">
            <a:avLst/>
          </a:prstGeom>
          <a:noFill/>
        </p:spPr>
        <p:txBody>
          <a:bodyPr wrap="none" lIns="91203" tIns="45602" rIns="91203" bIns="45602" rtlCol="0">
            <a:spAutoFit/>
          </a:bodyPr>
          <a:lstStyle/>
          <a:p>
            <a:pPr marL="0" marR="0" lvl="0" indent="0" algn="ctr" defTabSz="912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Baikal-GVD 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2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prstClr val="black"/>
                </a:solidFill>
                <a:latin typeface="Calibri" panose="020F0502020204030204"/>
              </a:rPr>
              <a:t>results and plans MM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9737" y="5528536"/>
            <a:ext cx="4608512" cy="1015554"/>
          </a:xfrm>
          <a:prstGeom prst="rect">
            <a:avLst/>
          </a:prstGeom>
        </p:spPr>
        <p:txBody>
          <a:bodyPr wrap="square" lIns="91203" tIns="45602" rIns="91203" bIns="45602">
            <a:spAutoFit/>
          </a:bodyPr>
          <a:lstStyle/>
          <a:p>
            <a:pPr marL="0" marR="0" lvl="0" indent="0" algn="ctr" defTabSz="912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.-A.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Dzhilkibaev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INR (Moscow),  </a:t>
            </a:r>
          </a:p>
          <a:p>
            <a:pPr marL="0" marR="0" lvl="0" indent="0" algn="ctr" defTabSz="912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for the Baikal Collaboration</a:t>
            </a:r>
          </a:p>
          <a:p>
            <a:pPr marL="0" marR="0" lvl="0" indent="0" algn="ctr" defTabSz="912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VLVnT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-2018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October 04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201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88" y="896185"/>
            <a:ext cx="4833592" cy="6009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9099" y="880714"/>
            <a:ext cx="50746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No neutrino events associated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with GW170817 have been observed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Using cascade mode within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± 500 sec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window and 14 days after  the neutron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star merger.</a:t>
            </a:r>
          </a:p>
          <a:p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Assuming E</a:t>
            </a:r>
            <a:r>
              <a:rPr lang="en-US" sz="2400" baseline="30000" dirty="0">
                <a:solidFill>
                  <a:prstClr val="black"/>
                </a:solidFill>
                <a:latin typeface="Times New Roman"/>
                <a:cs typeface="Times New Roman"/>
              </a:rPr>
              <a:t>-2 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spectral behavior and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equal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fluence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in all flavors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upper limits at 90%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c.l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. have been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derived on the neutrino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fluence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from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GW170817 for each energy decade. </a:t>
            </a:r>
            <a:endParaRPr lang="en-US" sz="2400" baseline="30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772" y="159484"/>
            <a:ext cx="1072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Upper limits on </a:t>
            </a:r>
            <a:r>
              <a:rPr lang="en-US" sz="2800" dirty="0" err="1" smtClean="0">
                <a:solidFill>
                  <a:srgbClr val="FF0000"/>
                </a:solidFill>
              </a:rPr>
              <a:t>fluence</a:t>
            </a:r>
            <a:r>
              <a:rPr lang="en-US" sz="2800" dirty="0" smtClean="0">
                <a:solidFill>
                  <a:srgbClr val="FF0000"/>
                </a:solidFill>
              </a:rPr>
              <a:t> of neutrinos associated with GW170817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5334240" y="6172320"/>
            <a:ext cx="1828320" cy="364800"/>
          </a:xfrm>
          <a:prstGeom prst="rect">
            <a:avLst/>
          </a:prstGeom>
          <a:noFill/>
          <a:ln>
            <a:noFill/>
          </a:ln>
        </p:spPr>
        <p:txBody>
          <a:bodyPr lIns="91200" tIns="45600" rIns="91200" bIns="45600" anchor="ctr"/>
          <a:lstStyle/>
          <a:p>
            <a:pPr algn="ctr" defTabSz="609585"/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637309" y="217711"/>
            <a:ext cx="6899564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880" tIns="61440" rIns="122880" bIns="61440" anchor="ctr"/>
          <a:lstStyle/>
          <a:p>
            <a:pPr algn="ctr" defTabSz="609585">
              <a:lnSpc>
                <a:spcPct val="86000"/>
              </a:lnSpc>
            </a:pPr>
            <a:r>
              <a:rPr lang="en-US" sz="3200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Search for neutrinos in coincidence </a:t>
            </a:r>
            <a:endParaRPr lang="en-US" sz="3200" spc="-1" dirty="0" smtClean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  <a:ea typeface="ＭＳ Ｐゴシック"/>
            </a:endParaRPr>
          </a:p>
          <a:p>
            <a:pPr algn="ctr" defTabSz="609585">
              <a:lnSpc>
                <a:spcPct val="86000"/>
              </a:lnSpc>
            </a:pPr>
            <a:r>
              <a:rPr lang="en-US" sz="3200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with IC170922A in Baikal-GVD</a:t>
            </a:r>
            <a:endParaRPr lang="en-US" sz="3200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 descr="GVD_TXS0506_170922_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01" y="1378435"/>
            <a:ext cx="6154661" cy="3553783"/>
          </a:xfrm>
          <a:prstGeom prst="rect">
            <a:avLst/>
          </a:prstGeom>
        </p:spPr>
      </p:pic>
      <p:sp>
        <p:nvSpPr>
          <p:cNvPr id="16" name="CustomShape 6"/>
          <p:cNvSpPr/>
          <p:nvPr/>
        </p:nvSpPr>
        <p:spPr>
          <a:xfrm>
            <a:off x="6445008" y="1262189"/>
            <a:ext cx="4037712" cy="125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defTabSz="609585"/>
            <a:r>
              <a:rPr lang="en-US" sz="1867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IceCube</a:t>
            </a:r>
            <a:r>
              <a:rPr lang="en-US" sz="186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on 22 September 2017</a:t>
            </a:r>
            <a:r>
              <a:rPr lang="en-US" sz="1867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:</a:t>
            </a:r>
          </a:p>
          <a:p>
            <a:pPr defTabSz="609585"/>
            <a:r>
              <a:rPr lang="en-US" sz="1867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 neutrino from the direction of</a:t>
            </a:r>
          </a:p>
          <a:p>
            <a:pPr defTabSz="609585"/>
            <a:r>
              <a:rPr lang="en-US" sz="1867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 Lac TXS 0506+056 - </a:t>
            </a:r>
            <a:endParaRPr lang="en-US" sz="186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609585"/>
            <a:r>
              <a:rPr lang="en-US" sz="186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first evidence for the existence of an astrophysical source of high-energy neutrinos</a:t>
            </a:r>
            <a:endParaRPr lang="en-US" sz="186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5"/>
          <p:cNvSpPr/>
          <p:nvPr/>
        </p:nvSpPr>
        <p:spPr>
          <a:xfrm>
            <a:off x="6314184" y="2538390"/>
            <a:ext cx="4299360" cy="40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defTabSz="609585"/>
            <a:endParaRPr lang="en-US" sz="186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159" y="4593664"/>
            <a:ext cx="2752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600" dirty="0">
                <a:solidFill>
                  <a:srgbClr val="800000"/>
                </a:solidFill>
                <a:latin typeface="Arial"/>
              </a:rPr>
              <a:t>Baikal-GVD      </a:t>
            </a:r>
            <a:r>
              <a:rPr lang="en-US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ANTARES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5164" y="5375564"/>
            <a:ext cx="5907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ANTARES -  104.2</a:t>
            </a:r>
            <a:r>
              <a:rPr lang="en-US" dirty="0" smtClean="0">
                <a:sym typeface="Symbol" panose="05050102010706020507" pitchFamily="18" charset="2"/>
              </a:rPr>
              <a:t> 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Baikal-GVD - 63   -  search by cascade detection mode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11491" y="27706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PRELIMINARY!!!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270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1" y="3937545"/>
            <a:ext cx="5027661" cy="2920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70" y="1829988"/>
            <a:ext cx="5698857" cy="331033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83649"/>
              </p:ext>
            </p:extLst>
          </p:nvPr>
        </p:nvGraphicFramePr>
        <p:xfrm>
          <a:off x="536142" y="1126631"/>
          <a:ext cx="48819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Events in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±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 hour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window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hit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&gt; 5 OM/3 Str.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1345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ym typeface="Symbol"/>
                        </a:rPr>
                        <a:t></a:t>
                      </a:r>
                      <a:r>
                        <a:rPr lang="en-US" baseline="30000" dirty="0" smtClean="0">
                          <a:sym typeface="Symbol"/>
                        </a:rPr>
                        <a:t>2</a:t>
                      </a:r>
                      <a:r>
                        <a:rPr lang="en-US" baseline="-25000" dirty="0" smtClean="0">
                          <a:sym typeface="Symbol"/>
                        </a:rPr>
                        <a:t>t   </a:t>
                      </a:r>
                      <a:r>
                        <a:rPr lang="en-US" baseline="0" dirty="0" smtClean="0">
                          <a:sym typeface="Symbol"/>
                        </a:rPr>
                        <a:t>&lt;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cs typeface="Aharoni"/>
                        </a:rPr>
                        <a:t> </a:t>
                      </a:r>
                      <a:r>
                        <a:rPr lang="el-GR" dirty="0" smtClean="0">
                          <a:cs typeface="Aharoni"/>
                          <a:sym typeface="Symbol"/>
                        </a:rPr>
                        <a:t>η</a:t>
                      </a:r>
                      <a:r>
                        <a:rPr lang="en-US" dirty="0" smtClean="0">
                          <a:cs typeface="Aharoni"/>
                          <a:sym typeface="Symbol"/>
                        </a:rPr>
                        <a:t> &gt;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L </a:t>
                      </a:r>
                      <a:r>
                        <a:rPr lang="en-US" baseline="-25000" dirty="0" smtClean="0"/>
                        <a:t>a  </a:t>
                      </a:r>
                      <a:r>
                        <a:rPr lang="en-US" baseline="0" dirty="0" smtClean="0"/>
                        <a:t> &lt; 30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ψ</a:t>
                      </a:r>
                      <a:r>
                        <a:rPr lang="en-US" dirty="0" smtClean="0"/>
                        <a:t> &lt; 20°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9497" y="44625"/>
            <a:ext cx="9283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Search for neutrinos within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±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hour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time-window around IC170922A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0255" y="609604"/>
            <a:ext cx="21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 selection cuts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21527" y="478935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hit</a:t>
            </a:r>
            <a:r>
              <a:rPr lang="en-US" dirty="0" smtClean="0"/>
              <a:t> &gt; 5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71783" y="5523337"/>
            <a:ext cx="217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the cut </a:t>
            </a:r>
            <a:r>
              <a:rPr lang="en-US" dirty="0" smtClean="0">
                <a:sym typeface="Symbol" panose="05050102010706020507" pitchFamily="18" charset="2"/>
              </a:rPr>
              <a:t>&lt;20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47353" y="1505527"/>
            <a:ext cx="502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Angular distance around the direction of the source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442589" y="282922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</a:t>
            </a:r>
            <a:r>
              <a:rPr lang="en-US" b="1" baseline="-25000" dirty="0" err="1" smtClean="0"/>
              <a:t>hit</a:t>
            </a:r>
            <a:r>
              <a:rPr lang="en-US" b="1" dirty="0" smtClean="0"/>
              <a:t> &gt; 5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11636" y="5523337"/>
            <a:ext cx="483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neutrino candidate event was recorded within</a:t>
            </a:r>
          </a:p>
          <a:p>
            <a:r>
              <a:rPr lang="en-US" dirty="0" smtClean="0"/>
              <a:t>± 1 hour time window around the IC170922A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5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18" y="1481258"/>
            <a:ext cx="5504873" cy="31976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6" y="1373784"/>
            <a:ext cx="3900114" cy="226548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04660"/>
              </p:ext>
            </p:extLst>
          </p:nvPr>
        </p:nvGraphicFramePr>
        <p:xfrm>
          <a:off x="365887" y="3949823"/>
          <a:ext cx="407117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3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Events in </a:t>
                      </a:r>
                      <a:r>
                        <a:rPr lang="en-US" dirty="0" smtClean="0"/>
                        <a:t>±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day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window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39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hit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&gt; 7 OM/3 Str.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56822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ym typeface="Symbol"/>
                        </a:rPr>
                        <a:t></a:t>
                      </a:r>
                      <a:r>
                        <a:rPr lang="en-US" baseline="30000" dirty="0" smtClean="0">
                          <a:sym typeface="Symbol"/>
                        </a:rPr>
                        <a:t>2</a:t>
                      </a:r>
                      <a:r>
                        <a:rPr lang="en-US" baseline="-25000" dirty="0" smtClean="0">
                          <a:sym typeface="Symbol"/>
                        </a:rPr>
                        <a:t>t   </a:t>
                      </a:r>
                      <a:r>
                        <a:rPr lang="en-US" baseline="0" dirty="0" smtClean="0">
                          <a:sym typeface="Symbol"/>
                        </a:rPr>
                        <a:t>&lt;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95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cs typeface="Aharoni"/>
                        </a:rPr>
                        <a:t> </a:t>
                      </a:r>
                      <a:r>
                        <a:rPr lang="el-GR" dirty="0" smtClean="0">
                          <a:cs typeface="Aharoni"/>
                          <a:sym typeface="Symbol"/>
                        </a:rPr>
                        <a:t>η</a:t>
                      </a:r>
                      <a:r>
                        <a:rPr lang="en-US" dirty="0" smtClean="0">
                          <a:cs typeface="Aharoni"/>
                          <a:sym typeface="Symbol"/>
                        </a:rPr>
                        <a:t> &gt;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7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L </a:t>
                      </a:r>
                      <a:r>
                        <a:rPr lang="en-US" baseline="-25000" dirty="0" smtClean="0"/>
                        <a:t>a  </a:t>
                      </a:r>
                      <a:r>
                        <a:rPr lang="en-US" baseline="0" dirty="0" smtClean="0"/>
                        <a:t> &lt; 30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9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ψ</a:t>
                      </a:r>
                      <a:r>
                        <a:rPr lang="en-US" dirty="0" smtClean="0"/>
                        <a:t> &lt; 20°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(</a:t>
                      </a:r>
                      <a:r>
                        <a:rPr lang="el-GR" dirty="0" smtClean="0"/>
                        <a:t>ψ</a:t>
                      </a:r>
                      <a:r>
                        <a:rPr lang="en-US" dirty="0" smtClean="0"/>
                        <a:t> = 18°)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9497" y="44625"/>
            <a:ext cx="913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Search for neutrinos within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±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day time-window around IC170922A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887" y="3609882"/>
            <a:ext cx="21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 selection cuts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44155" y="1071422"/>
            <a:ext cx="502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Angular distance around the direction of the source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6696" y="702090"/>
            <a:ext cx="3372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direction at GVD site</a:t>
            </a:r>
          </a:p>
          <a:p>
            <a:r>
              <a:rPr lang="en-US" dirty="0">
                <a:solidFill>
                  <a:prstClr val="black"/>
                </a:solidFill>
              </a:rPr>
              <a:t>zenith angle range    </a:t>
            </a:r>
            <a:r>
              <a:rPr lang="en-US" dirty="0" smtClean="0">
                <a:solidFill>
                  <a:prstClr val="black"/>
                </a:solidFill>
              </a:rPr>
              <a:t>45° </a:t>
            </a:r>
            <a:r>
              <a:rPr lang="en-US" dirty="0">
                <a:solidFill>
                  <a:prstClr val="black"/>
                </a:solidFill>
              </a:rPr>
              <a:t>&lt; </a:t>
            </a:r>
            <a:r>
              <a:rPr lang="el-GR" dirty="0">
                <a:solidFill>
                  <a:prstClr val="black"/>
                </a:solidFill>
              </a:rPr>
              <a:t>θ</a:t>
            </a:r>
            <a:r>
              <a:rPr lang="en-US" dirty="0">
                <a:solidFill>
                  <a:prstClr val="black"/>
                </a:solidFill>
              </a:rPr>
              <a:t> &lt;</a:t>
            </a:r>
            <a:r>
              <a:rPr lang="en-US" dirty="0" smtClean="0">
                <a:solidFill>
                  <a:prstClr val="black"/>
                </a:solidFill>
              </a:rPr>
              <a:t>126°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37745" y="5135418"/>
            <a:ext cx="5065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neutrino events associated with IC170922A have</a:t>
            </a:r>
          </a:p>
          <a:p>
            <a:r>
              <a:rPr lang="en-US" dirty="0"/>
              <a:t>b</a:t>
            </a:r>
            <a:r>
              <a:rPr lang="en-US" dirty="0" smtClean="0"/>
              <a:t>een recorded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2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4690" y="397164"/>
            <a:ext cx="39372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Conclusion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49381" y="2336800"/>
            <a:ext cx="11787907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Currently, neutrino telescope Baikal-GVD is under construction in Lake Baikal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Modular structure of GVD design allows a search for HE neutrinos at the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early phases of array construction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Data recorded by GVD in 2017 were used for search for neutrino events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associated with gravitational wave GW170817 and IC170922A event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D</a:t>
            </a:r>
            <a:r>
              <a:rPr lang="en-US" sz="2800" dirty="0" smtClean="0"/>
              <a:t>evelopment of Baikal-GVD alert system for Multi Messenger studies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is in progress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0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981440" y="-44640"/>
            <a:ext cx="8228640" cy="913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600" tIns="45120" rIns="45600" bIns="45120" anchor="ctr"/>
          <a:lstStyle/>
          <a:p>
            <a:pPr algn="ctr" defTabSz="609585"/>
            <a:r>
              <a:rPr lang="en-US" sz="4133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Status-2018 of the Baikal-GVD project</a:t>
            </a:r>
            <a:endParaRPr lang="en-US" sz="41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Рисунок 1"/>
          <p:cNvPicPr/>
          <p:nvPr/>
        </p:nvPicPr>
        <p:blipFill>
          <a:blip r:embed="rId2"/>
          <a:srcRect l="15180" t="20733" r="15639" b="2874"/>
          <a:stretch/>
        </p:blipFill>
        <p:spPr>
          <a:xfrm>
            <a:off x="1778400" y="778560"/>
            <a:ext cx="5421120" cy="6010080"/>
          </a:xfrm>
          <a:prstGeom prst="rect">
            <a:avLst/>
          </a:prstGeom>
          <a:ln w="12600"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7551360" y="1038720"/>
            <a:ext cx="2934720" cy="1677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600" tIns="45120" rIns="45600" bIns="45120"/>
          <a:lstStyle/>
          <a:p>
            <a:pPr marL="160316" indent="-159836" defTabSz="609585">
              <a:spcBef>
                <a:spcPts val="797"/>
              </a:spcBef>
              <a:buClr>
                <a:srgbClr val="414141"/>
              </a:buClr>
              <a:buFont typeface="Symbol"/>
              <a:buChar char=""/>
            </a:pPr>
            <a:r>
              <a:rPr lang="en-US" sz="1600" spc="-1">
                <a:solidFill>
                  <a:srgbClr val="41414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Cluster 1 since 2016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316" indent="-159836" defTabSz="609585">
              <a:spcBef>
                <a:spcPts val="797"/>
              </a:spcBef>
              <a:buClr>
                <a:srgbClr val="414141"/>
              </a:buClr>
              <a:buFont typeface="Symbol"/>
              <a:buChar char=""/>
            </a:pPr>
            <a:r>
              <a:rPr lang="en-US" sz="1600" spc="-1">
                <a:solidFill>
                  <a:srgbClr val="41414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Cluster 2 since 2017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316" indent="-159836" defTabSz="609585">
              <a:spcBef>
                <a:spcPts val="797"/>
              </a:spcBef>
              <a:buClr>
                <a:srgbClr val="414141"/>
              </a:buClr>
              <a:buFont typeface="Symbol"/>
              <a:buChar char=""/>
            </a:pPr>
            <a:r>
              <a:rPr lang="en-US" sz="1600" spc="-1">
                <a:solidFill>
                  <a:srgbClr val="41414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Cluster 3 since 2018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316" indent="-159836" defTabSz="609585">
              <a:spcBef>
                <a:spcPts val="797"/>
              </a:spcBef>
              <a:buClr>
                <a:srgbClr val="414141"/>
              </a:buClr>
              <a:buFont typeface="Symbol"/>
              <a:buChar char=""/>
            </a:pPr>
            <a:r>
              <a:rPr lang="en-US" sz="1600" spc="-1">
                <a:solidFill>
                  <a:srgbClr val="41414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Powerful isotropic laser source</a:t>
            </a:r>
            <a:r>
              <a:rPr sz="2400">
                <a:solidFill>
                  <a:prstClr val="black"/>
                </a:solidFill>
                <a:latin typeface="Arial"/>
              </a:rPr>
              <a:t/>
            </a:r>
            <a:br>
              <a:rPr sz="2400">
                <a:solidFill>
                  <a:prstClr val="black"/>
                </a:solidFill>
                <a:latin typeface="Arial"/>
              </a:rPr>
            </a:br>
            <a:r>
              <a:rPr lang="en-US" sz="1600" spc="-1">
                <a:solidFill>
                  <a:srgbClr val="41414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"/>
              </a:rPr>
              <a:t> 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7551840" y="3211200"/>
            <a:ext cx="2422560" cy="2444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960" tIns="60000" rIns="60960" bIns="60000"/>
          <a:lstStyle/>
          <a:p>
            <a:pPr marL="402230" indent="-401270" defTabSz="609585">
              <a:lnSpc>
                <a:spcPct val="90000"/>
              </a:lnSpc>
              <a:spcBef>
                <a:spcPts val="801"/>
              </a:spcBef>
              <a:buClr>
                <a:srgbClr val="000000"/>
              </a:buClr>
              <a:buFont typeface="Helvetica Light"/>
              <a:buChar char="•"/>
            </a:pPr>
            <a:r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40 Gb per cluster per day to shore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2230" indent="-401270" defTabSz="609585">
              <a:lnSpc>
                <a:spcPct val="90000"/>
              </a:lnSpc>
              <a:spcBef>
                <a:spcPts val="801"/>
              </a:spcBef>
              <a:buClr>
                <a:srgbClr val="000000"/>
              </a:buClr>
              <a:buFont typeface="Helvetica Light"/>
              <a:buChar char="•"/>
            </a:pPr>
            <a:r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5 Мb/s 40 km radio channel to Baikalsk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2230" indent="-401270" defTabSz="609585">
              <a:lnSpc>
                <a:spcPct val="90000"/>
              </a:lnSpc>
              <a:spcBef>
                <a:spcPts val="801"/>
              </a:spcBef>
              <a:buClr>
                <a:srgbClr val="000000"/>
              </a:buClr>
              <a:buFont typeface="Helvetica Light"/>
              <a:buChar char="•"/>
            </a:pPr>
            <a:r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Raw data transferred to storage Dubna facility through Internet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7791360" y="2763840"/>
            <a:ext cx="1979040" cy="40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 defTabSz="609585"/>
            <a:r>
              <a:rPr lang="en-US" sz="186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Data transmition</a:t>
            </a:r>
            <a:endParaRPr lang="en-US" sz="1867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345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796480" y="0"/>
            <a:ext cx="631008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defTabSz="609585"/>
            <a:r>
              <a:rPr lang="en-US" sz="3200" b="1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Arial"/>
              </a:rPr>
              <a:t>Stages of deployment of the GVD-1</a:t>
            </a:r>
            <a:endParaRPr lang="en-US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7" name="Table 2"/>
          <p:cNvGraphicFramePr/>
          <p:nvPr/>
        </p:nvGraphicFramePr>
        <p:xfrm>
          <a:off x="1605600" y="840000"/>
          <a:ext cx="8994720" cy="2184000"/>
        </p:xfrm>
        <a:graphic>
          <a:graphicData uri="http://schemas.openxmlformats.org/drawingml/2006/table">
            <a:tbl>
              <a:tblPr/>
              <a:tblGrid>
                <a:gridCol w="234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12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Configuration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2017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2018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12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The number of  OMs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192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C4BD97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288 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C4BD97"/>
                      </a:solidFill>
                    </a:lnL>
                    <a:lnR w="12240">
                      <a:solidFill>
                        <a:srgbClr val="C4BD97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576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C4BD97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864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8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Geometric sizes, m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ymbol"/>
                        </a:rPr>
                        <a:t>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80×345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C4BD97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ymbol"/>
                        </a:rPr>
                        <a:t>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120×525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C4BD97"/>
                      </a:solidFill>
                    </a:lnL>
                    <a:lnR w="12240">
                      <a:solidFill>
                        <a:srgbClr val="C4BD97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2×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ymbol"/>
                        </a:rPr>
                        <a:t>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120×525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C4BD97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3×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ymbol"/>
                        </a:rPr>
                        <a:t>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120×525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8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Eff. Vol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0.03 km</a:t>
                      </a:r>
                      <a:r>
                        <a:rPr lang="en-US" sz="2000" b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C4BD97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0.05 km</a:t>
                      </a:r>
                      <a:r>
                        <a:rPr lang="en-US" sz="2000" b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C4BD97"/>
                      </a:solidFill>
                    </a:lnL>
                    <a:lnR w="12240">
                      <a:solidFill>
                        <a:srgbClr val="C4BD97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0.1 km</a:t>
                      </a:r>
                      <a:r>
                        <a:rPr lang="en-US" sz="2000" b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C4BD97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0.15 km</a:t>
                      </a:r>
                      <a:r>
                        <a:rPr lang="en-US" sz="2000" b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3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8" name="CustomShape 3"/>
          <p:cNvSpPr/>
          <p:nvPr/>
        </p:nvSpPr>
        <p:spPr>
          <a:xfrm>
            <a:off x="4851360" y="3122400"/>
            <a:ext cx="5816640" cy="33518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4"/>
          <p:cNvSpPr/>
          <p:nvPr/>
        </p:nvSpPr>
        <p:spPr>
          <a:xfrm>
            <a:off x="8341920" y="5879040"/>
            <a:ext cx="1008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defTabSz="609585"/>
            <a:r>
              <a:rPr lang="en-US" sz="1867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Cluster 1</a:t>
            </a:r>
            <a:endParaRPr lang="en-US" sz="1867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6266880" y="3642720"/>
            <a:ext cx="1008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defTabSz="609585"/>
            <a:r>
              <a:rPr lang="en-US" sz="1867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Cluster </a:t>
            </a:r>
            <a:r>
              <a:rPr lang="en-US" sz="1867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3</a:t>
            </a:r>
            <a:endParaRPr lang="en-US" sz="186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5497440" y="6189120"/>
            <a:ext cx="1008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defTabSz="609585"/>
            <a:r>
              <a:rPr lang="en-US" sz="1867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Cluster </a:t>
            </a:r>
            <a:r>
              <a:rPr lang="en-US" sz="1867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2</a:t>
            </a:r>
            <a:endParaRPr lang="en-US" sz="186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7"/>
          <p:cNvSpPr/>
          <p:nvPr/>
        </p:nvSpPr>
        <p:spPr>
          <a:xfrm>
            <a:off x="9134880" y="4935840"/>
            <a:ext cx="79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defTabSz="609585"/>
            <a:r>
              <a:rPr lang="en-US" sz="1867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NT200</a:t>
            </a:r>
            <a:endParaRPr lang="en-US" sz="1867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8"/>
          <p:cNvSpPr/>
          <p:nvPr/>
        </p:nvSpPr>
        <p:spPr>
          <a:xfrm rot="16200000">
            <a:off x="5224800" y="4452480"/>
            <a:ext cx="1032000" cy="3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defTabSz="609585"/>
            <a:r>
              <a:rPr lang="en-US" sz="1467" b="1" i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Shore cable</a:t>
            </a:r>
            <a:endParaRPr lang="en-US" sz="1467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9"/>
          <p:cNvSpPr/>
          <p:nvPr/>
        </p:nvSpPr>
        <p:spPr>
          <a:xfrm rot="16200000">
            <a:off x="7086720" y="4353600"/>
            <a:ext cx="1032000" cy="3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defTabSz="609585"/>
            <a:r>
              <a:rPr lang="en-US" sz="1467" b="1" i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Shore cable</a:t>
            </a:r>
            <a:endParaRPr lang="en-US" sz="1467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10"/>
          <p:cNvSpPr/>
          <p:nvPr/>
        </p:nvSpPr>
        <p:spPr>
          <a:xfrm>
            <a:off x="6624000" y="5028000"/>
            <a:ext cx="607680" cy="3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defTabSz="609585"/>
            <a:r>
              <a:rPr lang="en-US" sz="1467" b="1" i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Laser </a:t>
            </a:r>
            <a:endParaRPr lang="en-US" sz="1467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11"/>
          <p:cNvSpPr/>
          <p:nvPr/>
        </p:nvSpPr>
        <p:spPr>
          <a:xfrm>
            <a:off x="7871040" y="4028640"/>
            <a:ext cx="1453440" cy="45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defTabSz="609585"/>
            <a:r>
              <a:rPr lang="en-US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GVD-2018</a:t>
            </a:r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12"/>
          <p:cNvSpPr/>
          <p:nvPr/>
        </p:nvSpPr>
        <p:spPr>
          <a:xfrm>
            <a:off x="1524000" y="3221280"/>
            <a:ext cx="4003680" cy="32452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defTabSz="609585"/>
            <a:r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Uui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13"/>
          <p:cNvSpPr/>
          <p:nvPr/>
        </p:nvSpPr>
        <p:spPr>
          <a:xfrm>
            <a:off x="1643040" y="3209280"/>
            <a:ext cx="2907840" cy="45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760" tIns="45120" rIns="89760" bIns="45120"/>
          <a:lstStyle/>
          <a:p>
            <a:pPr defTabSz="609585"/>
            <a:r>
              <a:rPr lang="en-US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GVD-2017</a:t>
            </a:r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14"/>
          <p:cNvSpPr/>
          <p:nvPr/>
        </p:nvSpPr>
        <p:spPr>
          <a:xfrm>
            <a:off x="3056640" y="5026080"/>
            <a:ext cx="898560" cy="1375200"/>
          </a:xfrm>
          <a:prstGeom prst="rect">
            <a:avLst/>
          </a:prstGeom>
          <a:noFill/>
          <a:ln>
            <a:solidFill>
              <a:schemeClr val="bg1"/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15"/>
          <p:cNvSpPr/>
          <p:nvPr/>
        </p:nvSpPr>
        <p:spPr>
          <a:xfrm>
            <a:off x="1440960" y="6374880"/>
            <a:ext cx="429312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defTabSz="609585"/>
            <a:r>
              <a:rPr lang="en-US" sz="1600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(image: echo location from boat, bathymetry)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5156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8409" y="138701"/>
            <a:ext cx="84862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high-energy neutrinos associated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GW170817 in GVD-2017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GW170817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binary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star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578" y="2938097"/>
            <a:ext cx="787010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GW: 17.08.2017,  12:41:04 UTC = 1502973664 sec UNIX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(Advanced LIGO &amp; Advanced VIRGO)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GRB170817A  - (1.7 s delay – Fermi-GBM and INTEGRAL)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– galaxy NGS4993 at ~ 40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at equatorial coordinates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           (J2000.0) = 13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.085,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           (J2000.0) =  -23°22</a:t>
            </a:r>
            <a:r>
              <a:rPr lang="en-US" sz="2400" dirty="0"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  <a:sym typeface="Symbol"/>
              </a:rPr>
              <a:t>53.343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08" y="2060849"/>
            <a:ext cx="7092280" cy="4853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1585" y="290128"/>
            <a:ext cx="8149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neutrinos in coincidence with GW170817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1928" y="2032409"/>
            <a:ext cx="2160240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 angle of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at detection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IceCube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66.6°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ANTARES: 73.8°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Auger:       91.9°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SK:             108°   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GVD:          93.3°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002" y="982470"/>
            <a:ext cx="7745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neutrinos  by muon and cascade detection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two time-windows:    GW ± 500 sec (prompt emission)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GW +14 days (delayed emission)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5881" y="2276872"/>
            <a:ext cx="423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Horizons of arrays at equatorial coordinates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5840" y="6381328"/>
            <a:ext cx="420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GVD      SK  Auger   ANTARES    </a:t>
            </a:r>
            <a:r>
              <a:rPr lang="en-US" dirty="0" err="1"/>
              <a:t>IceCube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871864" y="5085184"/>
            <a:ext cx="144016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159896" y="5589240"/>
            <a:ext cx="432048" cy="7920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299523" y="5589240"/>
            <a:ext cx="0" cy="97675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816080" y="5445224"/>
            <a:ext cx="342470" cy="936104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824192" y="4487716"/>
            <a:ext cx="288032" cy="18936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494546"/>
            <a:ext cx="10501744" cy="317481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96" y="530208"/>
            <a:ext cx="4276725" cy="2600325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7176120" y="2708920"/>
            <a:ext cx="1441407" cy="889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8815714" y="2662481"/>
            <a:ext cx="1872207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9497" y="44625"/>
            <a:ext cx="696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Search for neutrinos within GW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± 500 s time-window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9496" y="548680"/>
            <a:ext cx="492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</a:rPr>
              <a:t>Cl.#1, run g0269; duration 39347 sec;  2463792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ev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.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1487488" y="1052736"/>
          <a:ext cx="48819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Events in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± 500 sec window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hit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&gt; 5 OM/3 Str.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ym typeface="Symbol"/>
                        </a:rPr>
                        <a:t></a:t>
                      </a:r>
                      <a:r>
                        <a:rPr lang="en-US" baseline="30000" dirty="0" smtClean="0">
                          <a:sym typeface="Symbol"/>
                        </a:rPr>
                        <a:t>2</a:t>
                      </a:r>
                      <a:r>
                        <a:rPr lang="en-US" baseline="-25000" dirty="0" smtClean="0">
                          <a:sym typeface="Symbol"/>
                        </a:rPr>
                        <a:t>t   </a:t>
                      </a:r>
                      <a:r>
                        <a:rPr lang="en-US" baseline="0" dirty="0" smtClean="0">
                          <a:sym typeface="Symbol"/>
                        </a:rPr>
                        <a:t>&lt;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cs typeface="Aharoni"/>
                        </a:rPr>
                        <a:t> </a:t>
                      </a:r>
                      <a:r>
                        <a:rPr lang="el-GR" dirty="0" smtClean="0">
                          <a:cs typeface="Aharoni"/>
                          <a:sym typeface="Symbol"/>
                        </a:rPr>
                        <a:t>η</a:t>
                      </a:r>
                      <a:r>
                        <a:rPr lang="en-US" dirty="0" smtClean="0">
                          <a:cs typeface="Aharoni"/>
                          <a:sym typeface="Symbol"/>
                        </a:rPr>
                        <a:t> &gt;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L </a:t>
                      </a:r>
                      <a:r>
                        <a:rPr lang="en-US" baseline="-25000" dirty="0" smtClean="0"/>
                        <a:t>a  </a:t>
                      </a:r>
                      <a:r>
                        <a:rPr lang="en-US" baseline="0" dirty="0" smtClean="0"/>
                        <a:t> &lt; 30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ψ</a:t>
                      </a:r>
                      <a:r>
                        <a:rPr lang="en-US" dirty="0" smtClean="0"/>
                        <a:t> &lt; 20°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(0.05 events is expected)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0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87" y="3933056"/>
            <a:ext cx="4691443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56" y="1208528"/>
            <a:ext cx="4896544" cy="2661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3553" y="3501008"/>
            <a:ext cx="356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Neutrino effective area after all cuts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4317" y="899428"/>
            <a:ext cx="375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Shower direction reconstruction error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497" y="44625"/>
            <a:ext cx="696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Search for neutrinos within GW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± 500 s time-window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54" y="3955458"/>
            <a:ext cx="4527147" cy="268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66" y="1082552"/>
            <a:ext cx="4054391" cy="2418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3553" y="548681"/>
            <a:ext cx="3961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Expected energy distribution of events.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90 % of events within 5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TeV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&lt; E &lt; 10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PeV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9776" y="1196752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E </a:t>
            </a:r>
            <a:r>
              <a:rPr lang="en-US" baseline="30000" dirty="0">
                <a:solidFill>
                  <a:prstClr val="black"/>
                </a:solidFill>
                <a:latin typeface="Calibri"/>
              </a:rPr>
              <a:t>-2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spectrum</a:t>
            </a:r>
            <a:r>
              <a:rPr lang="en-US" baseline="300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908300" y="1195012"/>
            <a:ext cx="6350" cy="19037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010150" y="1195012"/>
            <a:ext cx="6350" cy="19037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1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891018"/>
            <a:ext cx="4536504" cy="3338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5520" y="992922"/>
            <a:ext cx="4112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Coordinates of NGC4993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zenith angle range    74° &lt;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θ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&lt;150°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497" y="44625"/>
            <a:ext cx="865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Search for neutrinos in GW170817 following 14 days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 time-window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6240016" y="908720"/>
          <a:ext cx="4400212" cy="2848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Events in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day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window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56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hit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&gt; 7 OM/3 Str.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384116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ym typeface="Symbol"/>
                        </a:rPr>
                        <a:t></a:t>
                      </a:r>
                      <a:r>
                        <a:rPr lang="en-US" baseline="30000" dirty="0" smtClean="0">
                          <a:sym typeface="Symbol"/>
                        </a:rPr>
                        <a:t>2</a:t>
                      </a:r>
                      <a:r>
                        <a:rPr lang="en-US" baseline="-25000" dirty="0" smtClean="0">
                          <a:sym typeface="Symbol"/>
                        </a:rPr>
                        <a:t>t   </a:t>
                      </a:r>
                      <a:r>
                        <a:rPr lang="en-US" baseline="0" dirty="0" smtClean="0">
                          <a:sym typeface="Symbol"/>
                        </a:rPr>
                        <a:t>&lt;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12186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75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cs typeface="Aharoni"/>
                        </a:rPr>
                        <a:t> </a:t>
                      </a:r>
                      <a:r>
                        <a:rPr lang="el-GR" dirty="0" smtClean="0">
                          <a:cs typeface="Aharoni"/>
                          <a:sym typeface="Symbol"/>
                        </a:rPr>
                        <a:t>η</a:t>
                      </a:r>
                      <a:r>
                        <a:rPr lang="en-US" dirty="0" smtClean="0">
                          <a:cs typeface="Aharoni"/>
                          <a:sym typeface="Symbol"/>
                        </a:rPr>
                        <a:t> &gt;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7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L </a:t>
                      </a:r>
                      <a:r>
                        <a:rPr lang="en-US" baseline="-25000" dirty="0" smtClean="0"/>
                        <a:t>a  </a:t>
                      </a:r>
                      <a:r>
                        <a:rPr lang="en-US" baseline="0" dirty="0" smtClean="0"/>
                        <a:t> &lt; 30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7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ψ</a:t>
                      </a:r>
                      <a:r>
                        <a:rPr lang="en-US" dirty="0" smtClean="0"/>
                        <a:t> &lt; 20°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52184" y="476672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Selection cuts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4283926"/>
            <a:ext cx="3923928" cy="2529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1050" y="4005064"/>
            <a:ext cx="244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Neutrino detection area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5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963</Words>
  <Application>Microsoft Office PowerPoint</Application>
  <PresentationFormat>Широкоэкранный</PresentationFormat>
  <Paragraphs>202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31" baseType="lpstr">
      <vt:lpstr>ＭＳ Ｐゴシック</vt:lpstr>
      <vt:lpstr>Aharoni</vt:lpstr>
      <vt:lpstr>Arial</vt:lpstr>
      <vt:lpstr>Calibri</vt:lpstr>
      <vt:lpstr>Calibri Light</vt:lpstr>
      <vt:lpstr>DejaVu Sans</vt:lpstr>
      <vt:lpstr>Georgia</vt:lpstr>
      <vt:lpstr>Helvetica Light</vt:lpstr>
      <vt:lpstr>Roboto Condensed</vt:lpstr>
      <vt:lpstr>SimHei</vt:lpstr>
      <vt:lpstr>Symbol</vt:lpstr>
      <vt:lpstr>Times New Roman</vt:lpstr>
      <vt:lpstr>Trebuchet MS</vt:lpstr>
      <vt:lpstr>Wingdings</vt:lpstr>
      <vt:lpstr>Тема Office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</dc:creator>
  <cp:lastModifiedBy>Zhan</cp:lastModifiedBy>
  <cp:revision>32</cp:revision>
  <dcterms:created xsi:type="dcterms:W3CDTF">2018-05-30T10:59:27Z</dcterms:created>
  <dcterms:modified xsi:type="dcterms:W3CDTF">2018-10-01T14:35:59Z</dcterms:modified>
</cp:coreProperties>
</file>