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30" r:id="rId2"/>
    <p:sldId id="354" r:id="rId3"/>
    <p:sldId id="327" r:id="rId4"/>
    <p:sldId id="331" r:id="rId5"/>
    <p:sldId id="355" r:id="rId6"/>
    <p:sldId id="356" r:id="rId7"/>
    <p:sldId id="357" r:id="rId8"/>
    <p:sldId id="344" r:id="rId9"/>
    <p:sldId id="345" r:id="rId10"/>
    <p:sldId id="346" r:id="rId11"/>
    <p:sldId id="348" r:id="rId12"/>
    <p:sldId id="349" r:id="rId13"/>
    <p:sldId id="359" r:id="rId14"/>
    <p:sldId id="350" r:id="rId15"/>
    <p:sldId id="351" r:id="rId16"/>
    <p:sldId id="352" r:id="rId17"/>
    <p:sldId id="358" r:id="rId18"/>
    <p:sldId id="339" r:id="rId19"/>
    <p:sldId id="340" r:id="rId20"/>
    <p:sldId id="341" r:id="rId21"/>
    <p:sldId id="342" r:id="rId22"/>
    <p:sldId id="343" r:id="rId23"/>
    <p:sldId id="326" r:id="rId24"/>
  </p:sldIdLst>
  <p:sldSz cx="9144000" cy="6858000" type="screen4x3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71" autoAdjust="0"/>
  </p:normalViewPr>
  <p:slideViewPr>
    <p:cSldViewPr>
      <p:cViewPr>
        <p:scale>
          <a:sx n="71" d="100"/>
          <a:sy n="71" d="100"/>
        </p:scale>
        <p:origin x="1317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95"/>
    </p:cViewPr>
  </p:sorterViewPr>
  <p:notesViewPr>
    <p:cSldViewPr>
      <p:cViewPr varScale="1">
        <p:scale>
          <a:sx n="70" d="100"/>
          <a:sy n="70" d="100"/>
        </p:scale>
        <p:origin x="-2256" y="-56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82047EC6-9673-453B-BE4E-E775DD97CC53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D3654F7-2FA2-42EA-95C7-66953A9309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574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2138C693-B503-40F6-95D3-922CBAA8B786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42E843E-2409-46A7-95EA-BD7F562E8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952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E843E-2409-46A7-95EA-BD7F562E801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186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>
          <a:xfrm>
            <a:off x="180936" y="648542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03.10.2018</a:t>
            </a:r>
            <a:endParaRPr lang="ru-RU" dirty="0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72358"/>
            <a:ext cx="2895600" cy="365125"/>
          </a:xfrm>
        </p:spPr>
        <p:txBody>
          <a:bodyPr/>
          <a:lstStyle>
            <a:lvl1pPr>
              <a:def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smtClean="0"/>
              <a:t>VLVnT - 2018</a:t>
            </a:r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85216" y="6472358"/>
            <a:ext cx="2133600" cy="365125"/>
          </a:xfrm>
        </p:spPr>
        <p:txBody>
          <a:bodyPr/>
          <a:lstStyle>
            <a:lvl1pPr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3CF67C1-62AF-43C2-A15D-79365E8158D3}" type="slidenum">
              <a:rPr lang="ru-RU" smtClean="0"/>
              <a:pPr/>
              <a:t>‹#›</a:t>
            </a:fld>
            <a:endParaRPr lang="ru-RU" dirty="0" err="1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72552" y="6462255"/>
            <a:ext cx="8774520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767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VLVnT - 2018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176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VLVnT - 2018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36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VLVnT - 2018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78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VLVnT - 2018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55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VLVnT - 2018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867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VLVnT - 2018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475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VLVnT - 2018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033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87760" y="6478601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03.10.2018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72358"/>
            <a:ext cx="2895600" cy="365125"/>
          </a:xfrm>
        </p:spPr>
        <p:txBody>
          <a:bodyPr/>
          <a:lstStyle>
            <a:lvl1pPr>
              <a:def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smtClean="0"/>
              <a:t>VLVnT - 2018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26160" y="6472358"/>
            <a:ext cx="2133600" cy="365125"/>
          </a:xfrm>
        </p:spPr>
        <p:txBody>
          <a:bodyPr/>
          <a:lstStyle>
            <a:lvl1pPr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3CF67C1-62AF-43C2-A15D-79365E8158D3}" type="slidenum">
              <a:rPr lang="ru-RU" smtClean="0"/>
              <a:pPr/>
              <a:t>‹#›</a:t>
            </a:fld>
            <a:endParaRPr lang="ru-RU" dirty="0" err="1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193024" y="6455431"/>
            <a:ext cx="8774520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107504" y="692696"/>
            <a:ext cx="8937376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981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VLVnT - 2018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56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VLVnT - 2018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67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03.10.2018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VLVnT - 2018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F67C1-62AF-43C2-A15D-79365E8158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67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9" Type="http://schemas.openxmlformats.org/officeDocument/2006/relationships/image" Target="../media/image5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6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58.emf"/><Relationship Id="rId4" Type="http://schemas.openxmlformats.org/officeDocument/2006/relationships/image" Target="../media/image57.png"/><Relationship Id="rId9" Type="http://schemas.openxmlformats.org/officeDocument/2006/relationships/image" Target="../media/image2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6.jpe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7.png"/><Relationship Id="rId5" Type="http://schemas.openxmlformats.org/officeDocument/2006/relationships/image" Target="../media/image64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6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18" Type="http://schemas.openxmlformats.org/officeDocument/2006/relationships/image" Target="../media/image41.jpeg"/><Relationship Id="rId3" Type="http://schemas.openxmlformats.org/officeDocument/2006/relationships/image" Target="../media/image28.jpeg"/><Relationship Id="rId21" Type="http://schemas.openxmlformats.org/officeDocument/2006/relationships/image" Target="../media/image44.png"/><Relationship Id="rId7" Type="http://schemas.openxmlformats.org/officeDocument/2006/relationships/image" Target="../media/image32.jpeg"/><Relationship Id="rId12" Type="http://schemas.openxmlformats.org/officeDocument/2006/relationships/image" Target="../media/image35.png"/><Relationship Id="rId1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jpeg"/><Relationship Id="rId20" Type="http://schemas.openxmlformats.org/officeDocument/2006/relationships/image" Target="../media/image43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jpeg"/><Relationship Id="rId11" Type="http://schemas.openxmlformats.org/officeDocument/2006/relationships/image" Target="../media/image34.jpeg"/><Relationship Id="rId5" Type="http://schemas.openxmlformats.org/officeDocument/2006/relationships/image" Target="../media/image30.jpeg"/><Relationship Id="rId15" Type="http://schemas.openxmlformats.org/officeDocument/2006/relationships/image" Target="../media/image38.jpeg"/><Relationship Id="rId10" Type="http://schemas.openxmlformats.org/officeDocument/2006/relationships/image" Target="../media/image27.png"/><Relationship Id="rId19" Type="http://schemas.openxmlformats.org/officeDocument/2006/relationships/image" Target="../media/image42.jpeg"/><Relationship Id="rId4" Type="http://schemas.openxmlformats.org/officeDocument/2006/relationships/image" Target="../media/image29.wmf"/><Relationship Id="rId9" Type="http://schemas.openxmlformats.org/officeDocument/2006/relationships/oleObject" Target="../embeddings/oleObject1.bin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\\MISHIN-MA\Mishin_MA\МЕРОПРИЯТИЯ\75 лет Курчатовский институт\Для приложений\Делопроизводство\fon_prez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5795147"/>
            <a:ext cx="6858001" cy="57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817694" y="2294874"/>
            <a:ext cx="5667282" cy="1296144"/>
          </a:xfrm>
        </p:spPr>
        <p:txBody>
          <a:bodyPr>
            <a:normAutofit/>
          </a:bodyPr>
          <a:lstStyle/>
          <a:p>
            <a:pPr lvl="0"/>
            <a:r>
              <a:rPr lang="en-US" sz="3000" dirty="0"/>
              <a:t>The Beam from </a:t>
            </a:r>
            <a:r>
              <a:rPr lang="en-US" sz="3000" dirty="0" err="1"/>
              <a:t>Protvino</a:t>
            </a:r>
            <a:endParaRPr lang="ru-RU" sz="3000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 dirty="0"/>
          </a:p>
        </p:txBody>
      </p:sp>
      <p:pic>
        <p:nvPicPr>
          <p:cNvPr id="17" name="Picture 2" descr="img60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51" y="166255"/>
            <a:ext cx="695987" cy="85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>
          <a:xfrm flipV="1">
            <a:off x="1508671" y="581792"/>
            <a:ext cx="5976305" cy="11647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VLVnT - 2018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1</a:t>
            </a:fld>
            <a:endParaRPr lang="ru-RU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1508671" y="707312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INSTITUTE FOR HIGH ENRGY PHYSICS, PROTVINO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824" y="700451"/>
            <a:ext cx="804992" cy="7497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7143" y="153790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ИССЛЕДОВАТЕЛЬСКИЙ ЦЕНТР </a:t>
            </a:r>
            <a:r>
              <a:rPr lang="en-US" sz="1600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«КУРЧАТОВСКИЙ ИНСТИТУТ»</a:t>
            </a:r>
            <a:endParaRPr lang="ru-RU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98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01" y="1356577"/>
            <a:ext cx="4469515" cy="25195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7781" y="3698152"/>
            <a:ext cx="1285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200" dirty="0"/>
              <a:t>ND outline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4174" y="3941943"/>
            <a:ext cx="23679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>
                <a:solidFill>
                  <a:schemeClr val="accent2">
                    <a:lumMod val="75000"/>
                  </a:schemeClr>
                </a:solidFill>
              </a:rPr>
              <a:t>Барабаш Л.С. И др., ПТЭ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1050" dirty="0">
                <a:solidFill>
                  <a:schemeClr val="accent2">
                    <a:lumMod val="75000"/>
                  </a:schemeClr>
                </a:solidFill>
              </a:rPr>
              <a:t>№3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1050" dirty="0">
                <a:solidFill>
                  <a:schemeClr val="accent2">
                    <a:lumMod val="75000"/>
                  </a:schemeClr>
                </a:solidFill>
              </a:rPr>
              <a:t>20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1050" dirty="0">
                <a:solidFill>
                  <a:schemeClr val="accent2">
                    <a:lumMod val="75000"/>
                  </a:schemeClr>
                </a:solidFill>
              </a:rPr>
              <a:t>2003</a:t>
            </a:r>
          </a:p>
        </p:txBody>
      </p:sp>
      <p:pic>
        <p:nvPicPr>
          <p:cNvPr id="5" name="Picture 11" descr="Фото_НД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871" y="4172776"/>
            <a:ext cx="2948595" cy="180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195736" y="817733"/>
            <a:ext cx="4536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IHEP-JINR Neutrino Detector  </a:t>
            </a:r>
            <a:r>
              <a:rPr lang="ru-RU" dirty="0" smtClean="0">
                <a:solidFill>
                  <a:schemeClr val="tx2"/>
                </a:solidFill>
              </a:rPr>
              <a:t>(</a:t>
            </a:r>
            <a:r>
              <a:rPr lang="ru-RU" dirty="0">
                <a:solidFill>
                  <a:schemeClr val="tx2"/>
                </a:solidFill>
              </a:rPr>
              <a:t>19</a:t>
            </a:r>
            <a:r>
              <a:rPr lang="en-US" dirty="0">
                <a:solidFill>
                  <a:schemeClr val="tx2"/>
                </a:solidFill>
              </a:rPr>
              <a:t>89</a:t>
            </a:r>
            <a:r>
              <a:rPr lang="ru-RU" dirty="0">
                <a:solidFill>
                  <a:schemeClr val="tx2"/>
                </a:solidFill>
              </a:rPr>
              <a:t> - 19</a:t>
            </a:r>
            <a:r>
              <a:rPr lang="en-US" dirty="0">
                <a:solidFill>
                  <a:schemeClr val="tx2"/>
                </a:solidFill>
              </a:rPr>
              <a:t>95</a:t>
            </a:r>
            <a:r>
              <a:rPr lang="ru-RU" dirty="0">
                <a:solidFill>
                  <a:schemeClr val="tx2"/>
                </a:solidFill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6867" y="1867139"/>
            <a:ext cx="3108543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                                                                            </a:t>
            </a:r>
            <a:endParaRPr lang="ru-RU" sz="135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8003" y="1300849"/>
            <a:ext cx="2825063" cy="202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649700" y="1363430"/>
            <a:ext cx="23006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                     total cross sections measurement</a:t>
            </a:r>
            <a:endParaRPr lang="ru-RU" sz="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9"/>
              <p:cNvSpPr/>
              <p:nvPr/>
            </p:nvSpPr>
            <p:spPr>
              <a:xfrm>
                <a:off x="5649701" y="1339625"/>
                <a:ext cx="699679" cy="2784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05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ru-RU" sz="105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ru-RU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ru-RU" sz="105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105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sz="105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  <m:r>
                        <a:rPr lang="ru-RU" sz="1050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ru-RU" sz="1050" dirty="0"/>
              </a:p>
            </p:txBody>
          </p:sp>
        </mc:Choice>
        <mc:Fallback xmlns="">
          <p:sp>
            <p:nvSpPr>
              <p:cNvPr id="12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701" y="1339625"/>
                <a:ext cx="699679" cy="2784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20304" y="3516044"/>
            <a:ext cx="2159485" cy="232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8"/>
          <p:cNvSpPr/>
          <p:nvPr/>
        </p:nvSpPr>
        <p:spPr>
          <a:xfrm>
            <a:off x="5720990" y="1171345"/>
            <a:ext cx="242887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schemeClr val="accent2">
                    <a:lumMod val="75000"/>
                  </a:schemeClr>
                </a:solidFill>
              </a:rPr>
              <a:t>Anikeev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</a:rPr>
              <a:t> V.B. et al., Z. Phys, </a:t>
            </a:r>
            <a:r>
              <a:rPr lang="en-US" sz="1050" b="1" dirty="0">
                <a:solidFill>
                  <a:schemeClr val="accent2">
                    <a:lumMod val="75000"/>
                  </a:schemeClr>
                </a:solidFill>
              </a:rPr>
              <a:t>C70</a:t>
            </a:r>
            <a:r>
              <a:rPr lang="en-US" sz="1050" dirty="0">
                <a:solidFill>
                  <a:schemeClr val="accent2">
                    <a:lumMod val="75000"/>
                  </a:schemeClr>
                </a:solidFill>
              </a:rPr>
              <a:t>, 39, 1996</a:t>
            </a:r>
            <a:endParaRPr lang="ru-RU" sz="105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5" name="Object 4"/>
          <p:cNvGraphicFramePr>
            <a:graphicFrameLocks noChangeAspect="1"/>
          </p:cNvGraphicFramePr>
          <p:nvPr>
            <p:extLst/>
          </p:nvPr>
        </p:nvGraphicFramePr>
        <p:xfrm>
          <a:off x="6234004" y="3876156"/>
          <a:ext cx="498545" cy="21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Equation" r:id="rId8" imgW="545863" imgH="241195" progId="Equation.DSMT4">
                  <p:embed/>
                </p:oleObj>
              </mc:Choice>
              <mc:Fallback>
                <p:oleObj name="Equation" r:id="rId8" imgW="545863" imgH="241195" progId="Equation.DSMT4">
                  <p:embed/>
                  <p:pic>
                    <p:nvPicPr>
                      <p:cNvPr id="1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4004" y="3876156"/>
                        <a:ext cx="498545" cy="2182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6732549" y="3853283"/>
            <a:ext cx="162351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oscillation parameters limit</a:t>
            </a:r>
            <a:endParaRPr lang="ru-RU" sz="1050" dirty="0"/>
          </a:p>
        </p:txBody>
      </p:sp>
      <p:sp>
        <p:nvSpPr>
          <p:cNvPr id="17" name="Прямоугольник 9"/>
          <p:cNvSpPr/>
          <p:nvPr/>
        </p:nvSpPr>
        <p:spPr>
          <a:xfrm>
            <a:off x="5831452" y="3495599"/>
            <a:ext cx="322075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 err="1">
                <a:solidFill>
                  <a:schemeClr val="accent2">
                    <a:lumMod val="75000"/>
                  </a:schemeClr>
                </a:solidFill>
              </a:rPr>
              <a:t>Батусов</a:t>
            </a:r>
            <a:r>
              <a:rPr lang="ru-RU" sz="1050" dirty="0">
                <a:solidFill>
                  <a:schemeClr val="accent2">
                    <a:lumMod val="75000"/>
                  </a:schemeClr>
                </a:solidFill>
              </a:rPr>
              <a:t> Ю.А. и др., Письма в ЭЧАЯ, т. </a:t>
            </a:r>
            <a:r>
              <a:rPr lang="ru-RU" sz="105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ru-RU" sz="1050" dirty="0">
                <a:solidFill>
                  <a:schemeClr val="accent2">
                    <a:lumMod val="75000"/>
                  </a:schemeClr>
                </a:solidFill>
              </a:rPr>
              <a:t>, №4, 38, 2004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470778" y="211076"/>
            <a:ext cx="3217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“Old” neutrino experiments</a:t>
            </a:r>
          </a:p>
        </p:txBody>
      </p:sp>
    </p:spTree>
    <p:extLst>
      <p:ext uri="{BB962C8B-B14F-4D97-AF65-F5344CB8AC3E}">
        <p14:creationId xmlns:p14="http://schemas.microsoft.com/office/powerpoint/2010/main" val="90405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Фото_СКА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60711"/>
            <a:ext cx="3518453" cy="246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 descr="SKAT-pic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800" y="4216645"/>
            <a:ext cx="2506182" cy="152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47665" y="731899"/>
            <a:ext cx="4044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Bubble chamber SKAT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tx2"/>
                </a:solidFill>
              </a:rPr>
              <a:t>(</a:t>
            </a:r>
            <a:r>
              <a:rPr lang="ru-RU" dirty="0">
                <a:solidFill>
                  <a:schemeClr val="tx2"/>
                </a:solidFill>
              </a:rPr>
              <a:t>1975 - 19</a:t>
            </a:r>
            <a:r>
              <a:rPr lang="en-US" dirty="0">
                <a:solidFill>
                  <a:schemeClr val="tx2"/>
                </a:solidFill>
              </a:rPr>
              <a:t>89</a:t>
            </a:r>
            <a:r>
              <a:rPr lang="ru-RU" dirty="0">
                <a:solidFill>
                  <a:schemeClr val="tx2"/>
                </a:solidFill>
              </a:rPr>
              <a:t>) </a:t>
            </a:r>
          </a:p>
        </p:txBody>
      </p:sp>
      <p:sp>
        <p:nvSpPr>
          <p:cNvPr id="5" name="Rectangle 4"/>
          <p:cNvSpPr/>
          <p:nvPr/>
        </p:nvSpPr>
        <p:spPr>
          <a:xfrm>
            <a:off x="3975296" y="3754163"/>
            <a:ext cx="47731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Main results</a:t>
            </a:r>
            <a:r>
              <a:rPr lang="ru-RU" sz="1600" dirty="0"/>
              <a:t>: </a:t>
            </a:r>
          </a:p>
          <a:p>
            <a:r>
              <a:rPr lang="ru-RU" sz="1600" dirty="0"/>
              <a:t>•	</a:t>
            </a:r>
            <a:r>
              <a:rPr lang="el-GR" sz="1600" dirty="0"/>
              <a:t> </a:t>
            </a:r>
            <a:r>
              <a:rPr lang="en-US" sz="1600" dirty="0"/>
              <a:t>         </a:t>
            </a:r>
            <a:r>
              <a:rPr lang="en-US" sz="1600" dirty="0" err="1" smtClean="0"/>
              <a:t>quasielastic</a:t>
            </a:r>
            <a:r>
              <a:rPr lang="en-US" sz="1600" dirty="0" smtClean="0"/>
              <a:t> </a:t>
            </a:r>
            <a:r>
              <a:rPr lang="en-US" sz="1600" dirty="0"/>
              <a:t>and total cross sections measurement; </a:t>
            </a:r>
          </a:p>
          <a:p>
            <a:endParaRPr lang="en-US" sz="1600" dirty="0"/>
          </a:p>
          <a:p>
            <a:r>
              <a:rPr lang="ru-RU" sz="1600" dirty="0"/>
              <a:t>•	</a:t>
            </a:r>
            <a:r>
              <a:rPr lang="en-US" sz="1600" dirty="0"/>
              <a:t>                    measurement</a:t>
            </a:r>
            <a:r>
              <a:rPr lang="ru-RU" sz="1600" dirty="0"/>
              <a:t>;  </a:t>
            </a:r>
            <a:endParaRPr lang="en-US" sz="1600" dirty="0"/>
          </a:p>
          <a:p>
            <a:endParaRPr lang="ru-RU" sz="1600" dirty="0"/>
          </a:p>
          <a:p>
            <a:r>
              <a:rPr lang="ru-RU" sz="1600" dirty="0"/>
              <a:t>•</a:t>
            </a:r>
            <a:r>
              <a:rPr lang="en-US" sz="1600" dirty="0"/>
              <a:t>          </a:t>
            </a:r>
            <a:r>
              <a:rPr lang="ru-RU" sz="1600" dirty="0"/>
              <a:t>ν</a:t>
            </a:r>
            <a:r>
              <a:rPr lang="ru-RU" sz="1600" baseline="-25000" dirty="0"/>
              <a:t>μ  </a:t>
            </a:r>
            <a:r>
              <a:rPr lang="ru-RU" sz="1600" dirty="0">
                <a:sym typeface="Symbol" panose="05050102010706020507" pitchFamily="18" charset="2"/>
              </a:rPr>
              <a:t></a:t>
            </a:r>
            <a:r>
              <a:rPr lang="ru-RU" sz="1600" baseline="-25000" dirty="0"/>
              <a:t>  </a:t>
            </a:r>
            <a:r>
              <a:rPr lang="ru-RU" sz="1600" dirty="0"/>
              <a:t>ν</a:t>
            </a:r>
            <a:r>
              <a:rPr lang="ru-RU" sz="1600" baseline="-25000" dirty="0"/>
              <a:t>e</a:t>
            </a:r>
            <a:r>
              <a:rPr lang="en-US" sz="1600" baseline="-25000" dirty="0"/>
              <a:t>   </a:t>
            </a:r>
            <a:r>
              <a:rPr lang="en-US" sz="1600" dirty="0"/>
              <a:t>oscillation study;</a:t>
            </a:r>
          </a:p>
          <a:p>
            <a:endParaRPr lang="ru-RU" sz="1600" dirty="0"/>
          </a:p>
          <a:p>
            <a:r>
              <a:rPr lang="ru-RU" sz="1600" dirty="0"/>
              <a:t>•</a:t>
            </a:r>
            <a:r>
              <a:rPr lang="en-US" sz="1600" dirty="0"/>
              <a:t>           observation of the                            baryon production                   </a:t>
            </a:r>
            <a:r>
              <a:rPr lang="en-US" sz="1600" dirty="0" smtClean="0"/>
              <a:t>in </a:t>
            </a:r>
            <a:r>
              <a:rPr lang="en-US" sz="1600" dirty="0"/>
              <a:t>neutrino interactions</a:t>
            </a:r>
            <a:r>
              <a:rPr lang="ru-RU" sz="16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829453" y="2269178"/>
            <a:ext cx="19878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ym typeface="Symbol"/>
              </a:rPr>
              <a:t></a:t>
            </a:r>
            <a:r>
              <a:rPr lang="en-US" sz="1600" b="1" dirty="0">
                <a:latin typeface="Lucida Calligraphy" pitchFamily="66" charset="0"/>
                <a:sym typeface="Symbol"/>
              </a:rPr>
              <a:t> </a:t>
            </a:r>
            <a:r>
              <a:rPr lang="en-US" sz="1600" i="1" dirty="0" err="1"/>
              <a:t>I</a:t>
            </a:r>
            <a:r>
              <a:rPr lang="en-US" sz="1600" i="1" baseline="-25000" dirty="0" err="1"/>
              <a:t>p</a:t>
            </a:r>
            <a:r>
              <a:rPr lang="en-US" sz="1600" dirty="0"/>
              <a:t> </a:t>
            </a:r>
            <a:r>
              <a:rPr lang="en-US" sz="1600" dirty="0" err="1"/>
              <a:t>dt</a:t>
            </a:r>
            <a:r>
              <a:rPr lang="en-US" sz="1600" dirty="0"/>
              <a:t> </a:t>
            </a:r>
            <a:r>
              <a:rPr lang="en-US" sz="1600" dirty="0">
                <a:sym typeface="Symbol" panose="05050102010706020507" pitchFamily="18" charset="2"/>
              </a:rPr>
              <a:t> 1.0 10</a:t>
            </a:r>
            <a:r>
              <a:rPr lang="en-US" sz="1600" baseline="30000" dirty="0">
                <a:sym typeface="Symbol" panose="05050102010706020507" pitchFamily="18" charset="2"/>
              </a:rPr>
              <a:t>18 </a:t>
            </a:r>
            <a:r>
              <a:rPr lang="en-US" sz="1600" dirty="0">
                <a:sym typeface="Symbol" panose="05050102010706020507" pitchFamily="18" charset="2"/>
              </a:rPr>
              <a:t>p</a:t>
            </a:r>
            <a:r>
              <a:rPr lang="en-US" sz="1600" dirty="0"/>
              <a:t> </a:t>
            </a:r>
            <a:endParaRPr lang="ru-RU" sz="1600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sp>
        <p:nvSpPr>
          <p:cNvPr id="9" name="TextBox 8"/>
          <p:cNvSpPr txBox="1"/>
          <p:nvPr/>
        </p:nvSpPr>
        <p:spPr>
          <a:xfrm>
            <a:off x="5221224" y="2887218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N</a:t>
            </a:r>
            <a:r>
              <a:rPr lang="en-US" sz="1600" i="1" baseline="-25000" dirty="0" err="1"/>
              <a:t>ev</a:t>
            </a:r>
            <a:r>
              <a:rPr lang="en-US" sz="1600" i="1" baseline="-25000" dirty="0"/>
              <a:t>  </a:t>
            </a:r>
            <a:r>
              <a:rPr lang="en-US" sz="1600" dirty="0"/>
              <a:t>~ 5 000 </a:t>
            </a:r>
            <a:endParaRPr lang="ru-RU" sz="1600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193945" y="2342192"/>
            <a:ext cx="2872878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386263" y="2774157"/>
          <a:ext cx="410766" cy="511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Equation" r:id="rId5" imgW="177480" imgH="241200" progId="Equation.DSMT4">
                  <p:embed/>
                </p:oleObj>
              </mc:Choice>
              <mc:Fallback>
                <p:oleObj name="Equation" r:id="rId5" imgW="177480" imgH="2412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263" y="2774157"/>
                        <a:ext cx="410766" cy="5119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189220" y="2324862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N</a:t>
            </a:r>
            <a:r>
              <a:rPr lang="en-US" sz="1600" i="1" baseline="-25000" dirty="0" err="1"/>
              <a:t>ev</a:t>
            </a:r>
            <a:r>
              <a:rPr lang="en-US" sz="1600" i="1" baseline="-25000" dirty="0"/>
              <a:t>  </a:t>
            </a:r>
            <a:r>
              <a:rPr lang="en-US" sz="1600" dirty="0"/>
              <a:t>~ 25 000 </a:t>
            </a:r>
            <a:endParaRPr lang="ru-RU" sz="1600" dirty="0"/>
          </a:p>
        </p:txBody>
      </p:sp>
      <p:sp>
        <p:nvSpPr>
          <p:cNvPr id="13" name="Rectangle 12"/>
          <p:cNvSpPr/>
          <p:nvPr/>
        </p:nvSpPr>
        <p:spPr>
          <a:xfrm>
            <a:off x="6824881" y="2849822"/>
            <a:ext cx="19235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ym typeface="Symbol"/>
              </a:rPr>
              <a:t></a:t>
            </a:r>
            <a:r>
              <a:rPr lang="en-US" sz="1600" b="1" dirty="0">
                <a:latin typeface="Lucida Calligraphy" pitchFamily="66" charset="0"/>
                <a:sym typeface="Symbol"/>
              </a:rPr>
              <a:t> </a:t>
            </a:r>
            <a:r>
              <a:rPr lang="en-US" sz="1600" i="1" dirty="0" err="1"/>
              <a:t>I</a:t>
            </a:r>
            <a:r>
              <a:rPr lang="en-US" sz="1600" i="1" baseline="-25000" dirty="0" err="1"/>
              <a:t>p</a:t>
            </a:r>
            <a:r>
              <a:rPr lang="en-US" sz="1600" dirty="0"/>
              <a:t> </a:t>
            </a:r>
            <a:r>
              <a:rPr lang="en-US" sz="1600" dirty="0" err="1"/>
              <a:t>dt</a:t>
            </a:r>
            <a:r>
              <a:rPr lang="en-US" sz="1600" dirty="0"/>
              <a:t> </a:t>
            </a:r>
            <a:r>
              <a:rPr lang="en-US" sz="1600" dirty="0">
                <a:sym typeface="Symbol" panose="05050102010706020507" pitchFamily="18" charset="2"/>
              </a:rPr>
              <a:t> 0.9 10</a:t>
            </a:r>
            <a:r>
              <a:rPr lang="en-US" sz="1600" baseline="30000" dirty="0">
                <a:sym typeface="Symbol" panose="05050102010706020507" pitchFamily="18" charset="2"/>
              </a:rPr>
              <a:t>18 </a:t>
            </a:r>
            <a:r>
              <a:rPr lang="en-US" sz="1600" dirty="0">
                <a:sym typeface="Symbol" panose="05050102010706020507" pitchFamily="18" charset="2"/>
              </a:rPr>
              <a:t>p</a:t>
            </a:r>
            <a:r>
              <a:rPr lang="en-US" sz="1600" dirty="0"/>
              <a:t> 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151381" y="3412521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beam-dump</a:t>
            </a:r>
            <a:endParaRPr lang="ru-RU" sz="1600" dirty="0"/>
          </a:p>
        </p:txBody>
      </p:sp>
      <p:sp>
        <p:nvSpPr>
          <p:cNvPr id="15" name="Rectangle 14"/>
          <p:cNvSpPr/>
          <p:nvPr/>
        </p:nvSpPr>
        <p:spPr>
          <a:xfrm>
            <a:off x="6829453" y="3384746"/>
            <a:ext cx="17749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ym typeface="Symbol"/>
              </a:rPr>
              <a:t></a:t>
            </a:r>
            <a:r>
              <a:rPr lang="en-US" sz="1600" b="1" dirty="0">
                <a:latin typeface="Lucida Calligraphy" pitchFamily="66" charset="0"/>
                <a:sym typeface="Symbol"/>
              </a:rPr>
              <a:t> </a:t>
            </a:r>
            <a:r>
              <a:rPr lang="en-US" sz="1600" i="1" dirty="0" err="1"/>
              <a:t>I</a:t>
            </a:r>
            <a:r>
              <a:rPr lang="en-US" sz="1600" i="1" baseline="-25000" dirty="0" err="1"/>
              <a:t>p</a:t>
            </a:r>
            <a:r>
              <a:rPr lang="en-US" sz="1600" dirty="0"/>
              <a:t> </a:t>
            </a:r>
            <a:r>
              <a:rPr lang="en-US" sz="1600" dirty="0" err="1"/>
              <a:t>dt</a:t>
            </a:r>
            <a:r>
              <a:rPr lang="en-US" sz="1600" dirty="0"/>
              <a:t> </a:t>
            </a:r>
            <a:r>
              <a:rPr lang="en-US" sz="1600" dirty="0">
                <a:sym typeface="Symbol" panose="05050102010706020507" pitchFamily="18" charset="2"/>
              </a:rPr>
              <a:t> 1.0 10</a:t>
            </a:r>
            <a:r>
              <a:rPr lang="en-US" sz="1600" baseline="30000" dirty="0">
                <a:sym typeface="Symbol" panose="05050102010706020507" pitchFamily="18" charset="2"/>
              </a:rPr>
              <a:t>18 </a:t>
            </a:r>
            <a:r>
              <a:rPr lang="en-US" sz="1600" dirty="0">
                <a:sym typeface="Symbol" panose="05050102010706020507" pitchFamily="18" charset="2"/>
              </a:rPr>
              <a:t>p</a:t>
            </a:r>
            <a:r>
              <a:rPr lang="en-US" sz="1600" dirty="0"/>
              <a:t> 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592180" y="860898"/>
            <a:ext cx="3156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CF</a:t>
            </a:r>
            <a:r>
              <a:rPr lang="en-US" sz="1600" b="1" i="1" baseline="-25000" dirty="0" smtClean="0"/>
              <a:t>3</a:t>
            </a:r>
            <a:r>
              <a:rPr lang="en-US" sz="1600" b="1" i="1" dirty="0" smtClean="0"/>
              <a:t>Br </a:t>
            </a:r>
            <a:r>
              <a:rPr lang="en-US" sz="1600" b="1" i="1" dirty="0"/>
              <a:t>(C</a:t>
            </a:r>
            <a:r>
              <a:rPr lang="ru-RU" sz="1600" b="1" i="1" baseline="-25000" dirty="0"/>
              <a:t>3</a:t>
            </a:r>
            <a:r>
              <a:rPr lang="en-US" sz="1600" b="1" i="1" dirty="0"/>
              <a:t>H</a:t>
            </a:r>
            <a:r>
              <a:rPr lang="ru-RU" sz="1600" b="1" i="1" baseline="-25000" dirty="0"/>
              <a:t>8</a:t>
            </a:r>
            <a:r>
              <a:rPr lang="en-US" sz="1600" b="1" dirty="0"/>
              <a:t>)</a:t>
            </a:r>
            <a:r>
              <a:rPr lang="en-US" sz="1600" dirty="0"/>
              <a:t>        V ~ 7 </a:t>
            </a:r>
            <a:r>
              <a:rPr lang="en-US" sz="1600" dirty="0">
                <a:sym typeface="Symbol" panose="05050102010706020507" pitchFamily="18" charset="2"/>
              </a:rPr>
              <a:t>m</a:t>
            </a:r>
            <a:r>
              <a:rPr lang="en-US" sz="1600" baseline="30000" dirty="0">
                <a:sym typeface="Symbol" panose="05050102010706020507" pitchFamily="18" charset="2"/>
              </a:rPr>
              <a:t>3 </a:t>
            </a:r>
          </a:p>
          <a:p>
            <a:r>
              <a:rPr lang="en-US" sz="1600" baseline="30000" dirty="0">
                <a:sym typeface="Symbol" panose="05050102010706020507" pitchFamily="18" charset="2"/>
              </a:rPr>
              <a:t>                                 </a:t>
            </a:r>
            <a:r>
              <a:rPr lang="en-US" sz="1600" dirty="0"/>
              <a:t>Fid. V ~ 1.7 – 2.0 </a:t>
            </a:r>
            <a:r>
              <a:rPr lang="en-US" sz="1600" dirty="0">
                <a:sym typeface="Symbol" panose="05050102010706020507" pitchFamily="18" charset="2"/>
              </a:rPr>
              <a:t>m</a:t>
            </a:r>
            <a:r>
              <a:rPr lang="en-US" sz="1600" baseline="30000" dirty="0">
                <a:sym typeface="Symbol" panose="05050102010706020507" pitchFamily="18" charset="2"/>
              </a:rPr>
              <a:t>3</a:t>
            </a:r>
          </a:p>
          <a:p>
            <a:endParaRPr lang="en-US" sz="1600" i="1" dirty="0"/>
          </a:p>
          <a:p>
            <a:r>
              <a:rPr lang="en-US" sz="1600" i="1" dirty="0"/>
              <a:t>       &lt; </a:t>
            </a:r>
            <a:r>
              <a:rPr lang="en-US" sz="1600" i="1" dirty="0" err="1"/>
              <a:t>I</a:t>
            </a:r>
            <a:r>
              <a:rPr lang="en-US" sz="1600" i="1" baseline="-25000" dirty="0" err="1"/>
              <a:t>p</a:t>
            </a:r>
            <a:r>
              <a:rPr lang="en-US" sz="1600" dirty="0"/>
              <a:t> &gt; </a:t>
            </a:r>
            <a:r>
              <a:rPr lang="en-US" sz="1600" dirty="0">
                <a:sym typeface="Symbol" panose="05050102010706020507" pitchFamily="18" charset="2"/>
              </a:rPr>
              <a:t>~ (2-3) 10</a:t>
            </a:r>
            <a:r>
              <a:rPr lang="en-US" sz="1600" baseline="30000" dirty="0">
                <a:sym typeface="Symbol" panose="05050102010706020507" pitchFamily="18" charset="2"/>
              </a:rPr>
              <a:t>12 </a:t>
            </a:r>
            <a:r>
              <a:rPr lang="en-US" sz="1600" dirty="0" err="1">
                <a:sym typeface="Symbol" panose="05050102010706020507" pitchFamily="18" charset="2"/>
              </a:rPr>
              <a:t>ppp</a:t>
            </a:r>
            <a:r>
              <a:rPr lang="en-US" sz="1600" dirty="0"/>
              <a:t> </a:t>
            </a:r>
            <a:r>
              <a:rPr lang="en-US" sz="1600" baseline="30000" dirty="0" smtClean="0">
                <a:sym typeface="Symbol" panose="05050102010706020507" pitchFamily="18" charset="2"/>
              </a:rPr>
              <a:t> </a:t>
            </a:r>
            <a:r>
              <a:rPr lang="en-US" sz="1600" dirty="0" smtClean="0"/>
              <a:t> 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423974" y="4035231"/>
                <a:ext cx="940114" cy="331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35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ru-RU" sz="135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ru-RU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ru-RU" sz="135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135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sz="135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  <m:r>
                        <a:rPr lang="ru-RU" sz="1350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ru-RU" sz="135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974" y="4035231"/>
                <a:ext cx="940114" cy="3316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510941" y="4782671"/>
                <a:ext cx="1191480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35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ru-RU" sz="135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ru-RU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35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ru-RU" sz="1350" i="1">
                                  <a:latin typeface="Cambria Math" panose="02040503050406030204" pitchFamily="18" charset="0"/>
                                </a:rPr>
                                <m:t>𝑁𝐶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35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ru-RU" sz="1350" i="1">
                                  <a:latin typeface="Cambria Math" panose="02040503050406030204" pitchFamily="18" charset="0"/>
                                </a:rPr>
                                <m:t>𝐶𝐶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135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941" y="4782671"/>
                <a:ext cx="1191480" cy="300082"/>
              </a:xfrm>
              <a:prstGeom prst="rect">
                <a:avLst/>
              </a:prstGeom>
              <a:blipFill>
                <a:blip r:embed="rId8"/>
                <a:stretch>
                  <a:fillRect t="-100000" r="-15897" b="-15918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232312" y="5740140"/>
                <a:ext cx="1114216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ru-RU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ru-RU" sz="13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1350" i="1"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</m:e>
                            <m:sub>
                              <m:r>
                                <a:rPr lang="ru-RU" sz="135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ru-RU" sz="1350">
                                  <a:latin typeface="Cambria Math" panose="02040503050406030204" pitchFamily="18" charset="0"/>
                                </a:rPr>
                                <m:t>∗++</m:t>
                              </m:r>
                            </m:sup>
                          </m:sSubSup>
                          <m:r>
                            <a:rPr lang="ru-RU" sz="1350">
                              <a:latin typeface="Cambria Math" panose="02040503050406030204" pitchFamily="18" charset="0"/>
                            </a:rPr>
                            <m:t>(2455</m:t>
                          </m:r>
                        </m:e>
                      </m:d>
                    </m:oMath>
                  </m:oMathPara>
                </a14:m>
                <a:endParaRPr lang="ru-RU" sz="135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312" y="5740140"/>
                <a:ext cx="1114216" cy="300082"/>
              </a:xfrm>
              <a:prstGeom prst="rect">
                <a:avLst/>
              </a:prstGeom>
              <a:blipFill>
                <a:blip r:embed="rId9"/>
                <a:stretch>
                  <a:fillRect t="-108163" r="-34426" b="-1653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5991" y="2208072"/>
            <a:ext cx="410306" cy="535119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4431982" y="2849822"/>
            <a:ext cx="1674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470778" y="211076"/>
            <a:ext cx="3217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“Old” neutrino experiments</a:t>
            </a:r>
          </a:p>
        </p:txBody>
      </p:sp>
    </p:spTree>
    <p:extLst>
      <p:ext uri="{BB962C8B-B14F-4D97-AF65-F5344CB8AC3E}">
        <p14:creationId xmlns:p14="http://schemas.microsoft.com/office/powerpoint/2010/main" val="46876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VLVnT - 2018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12</a:t>
            </a:fld>
            <a:endParaRPr lang="ru-RU" dirty="0" err="1"/>
          </a:p>
        </p:txBody>
      </p:sp>
      <p:pic>
        <p:nvPicPr>
          <p:cNvPr id="5" name="Picture 19" descr="u35 lay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3845">
            <a:off x="3022542" y="1246109"/>
            <a:ext cx="1801812" cy="1814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7" name="Picture 11" descr="журна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2" y="875514"/>
            <a:ext cx="2573337" cy="3671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1444625" y="6259513"/>
            <a:ext cx="431800" cy="0"/>
          </a:xfrm>
          <a:prstGeom prst="line">
            <a:avLst/>
          </a:prstGeom>
          <a:noFill/>
          <a:ln w="635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 flipV="1">
            <a:off x="2444750" y="5802313"/>
            <a:ext cx="360363" cy="288925"/>
          </a:xfrm>
          <a:prstGeom prst="line">
            <a:avLst/>
          </a:prstGeom>
          <a:noFill/>
          <a:ln w="63500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>
            <a:off x="2185988" y="6264275"/>
            <a:ext cx="533400" cy="0"/>
          </a:xfrm>
          <a:prstGeom prst="line">
            <a:avLst/>
          </a:prstGeom>
          <a:noFill/>
          <a:ln w="635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1665288" y="5486400"/>
            <a:ext cx="819150" cy="801688"/>
          </a:xfrm>
          <a:prstGeom prst="ellipse">
            <a:avLst/>
          </a:prstGeom>
          <a:noFill/>
          <a:ln w="635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3" name="Picture 18" descr="layout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923" y="976691"/>
            <a:ext cx="3910837" cy="368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 descr="F 2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4786313"/>
            <a:ext cx="3338513" cy="145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07504" y="51055"/>
            <a:ext cx="8928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tx2"/>
                </a:solidFill>
              </a:rPr>
              <a:t>LoI</a:t>
            </a:r>
            <a:r>
              <a:rPr lang="en-US" sz="2800" dirty="0" smtClean="0">
                <a:solidFill>
                  <a:schemeClr val="tx2"/>
                </a:solidFill>
              </a:rPr>
              <a:t> OMEGA</a:t>
            </a:r>
            <a:endParaRPr lang="ru-RU" sz="2800" dirty="0">
              <a:solidFill>
                <a:schemeClr val="tx2"/>
              </a:solidFill>
            </a:endParaRPr>
          </a:p>
          <a:p>
            <a:pPr algn="ctr"/>
            <a:endParaRPr lang="ru-RU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2756556" y="3594917"/>
            <a:ext cx="2208975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W</a:t>
            </a:r>
            <a:r>
              <a:rPr lang="en-GB" sz="1600" dirty="0" smtClean="0"/>
              <a:t> (3.5 GeV)=1.1 </a:t>
            </a:r>
            <a:r>
              <a:rPr lang="en-GB" sz="1600" dirty="0" err="1" smtClean="0"/>
              <a:t>MWt</a:t>
            </a:r>
            <a:endParaRPr lang="en-GB" sz="1600" dirty="0" smtClean="0"/>
          </a:p>
          <a:p>
            <a:r>
              <a:rPr lang="en-GB" sz="1600" dirty="0"/>
              <a:t>W</a:t>
            </a:r>
            <a:r>
              <a:rPr lang="en-GB" sz="1600" dirty="0" smtClean="0"/>
              <a:t> (69 GeV )= 0.45 </a:t>
            </a:r>
            <a:r>
              <a:rPr lang="en-GB" sz="1600" dirty="0" err="1" smtClean="0"/>
              <a:t>MWt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3453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VLVnT - 2018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13</a:t>
            </a:fld>
            <a:endParaRPr lang="ru-RU" dirty="0" err="1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64703"/>
            <a:ext cx="5076056" cy="407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743962"/>
            <a:ext cx="4067944" cy="40934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Times-Roman"/>
              </a:rPr>
              <a:t>Low energy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Times-Roman"/>
              </a:rPr>
              <a:t>neutron spallation source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Times-Roman"/>
              </a:rPr>
              <a:t> muon </a:t>
            </a:r>
            <a:r>
              <a:rPr lang="en-US" sz="1400" dirty="0">
                <a:latin typeface="Times-Roman"/>
              </a:rPr>
              <a:t>science;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Times-Roman"/>
              </a:rPr>
              <a:t>isotope </a:t>
            </a:r>
            <a:r>
              <a:rPr lang="en-US" sz="1400" dirty="0">
                <a:latin typeface="Times-Roman"/>
              </a:rPr>
              <a:t>production;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Times-Roman"/>
              </a:rPr>
              <a:t>studies </a:t>
            </a:r>
            <a:r>
              <a:rPr lang="en-US" sz="1400" dirty="0">
                <a:latin typeface="Times-Roman"/>
              </a:rPr>
              <a:t>with </a:t>
            </a:r>
            <a:r>
              <a:rPr lang="en-US" sz="1400" dirty="0" err="1" smtClean="0">
                <a:latin typeface="Times-Roman"/>
              </a:rPr>
              <a:t>ultracold</a:t>
            </a:r>
            <a:r>
              <a:rPr lang="en-US" sz="1400" dirty="0" smtClean="0">
                <a:latin typeface="Times-Roman"/>
              </a:rPr>
              <a:t> </a:t>
            </a:r>
            <a:r>
              <a:rPr lang="en-US" sz="1400" dirty="0">
                <a:latin typeface="Times-Roman"/>
              </a:rPr>
              <a:t>neutrons;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Times-Roman"/>
              </a:rPr>
              <a:t>proton </a:t>
            </a:r>
            <a:r>
              <a:rPr lang="en-US" sz="1400" dirty="0">
                <a:latin typeface="Times-Roman"/>
              </a:rPr>
              <a:t>and neutron radiography;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Times-Roman"/>
              </a:rPr>
              <a:t>studies </a:t>
            </a:r>
            <a:r>
              <a:rPr lang="en-US" sz="1400" dirty="0">
                <a:latin typeface="Times-Roman"/>
              </a:rPr>
              <a:t>of neutron-nuclei reactions </a:t>
            </a:r>
            <a:r>
              <a:rPr lang="en-US" sz="1400" dirty="0" err="1" smtClean="0">
                <a:latin typeface="Times-Roman"/>
              </a:rPr>
              <a:t>byTOF</a:t>
            </a:r>
            <a:r>
              <a:rPr lang="en-US" sz="1400" dirty="0" smtClean="0">
                <a:latin typeface="Times-Roman"/>
              </a:rPr>
              <a:t>;</a:t>
            </a:r>
            <a:endParaRPr lang="en-US" sz="1400" dirty="0">
              <a:latin typeface="Times-Roman"/>
            </a:endParaRP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Times-Roman"/>
              </a:rPr>
              <a:t>Doppler </a:t>
            </a:r>
            <a:r>
              <a:rPr lang="en-US" sz="1400" dirty="0">
                <a:latin typeface="Times-Roman"/>
              </a:rPr>
              <a:t>spectroscopy of dynamic processes;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Times-Roman"/>
              </a:rPr>
              <a:t>radiation </a:t>
            </a:r>
            <a:r>
              <a:rPr lang="en-US" sz="1400" dirty="0">
                <a:latin typeface="Times-Roman"/>
              </a:rPr>
              <a:t>material science;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Times-Roman"/>
              </a:rPr>
              <a:t>studies </a:t>
            </a:r>
            <a:r>
              <a:rPr lang="en-US" sz="1400" dirty="0">
                <a:latin typeface="Times-Roman"/>
              </a:rPr>
              <a:t>of </a:t>
            </a:r>
            <a:r>
              <a:rPr lang="en-US" sz="1400" dirty="0" smtClean="0">
                <a:latin typeface="Times-Roman"/>
              </a:rPr>
              <a:t>subcritical ADS.</a:t>
            </a:r>
          </a:p>
          <a:p>
            <a:pPr marL="285750" indent="-285750">
              <a:buFontTx/>
              <a:buChar char="-"/>
            </a:pPr>
            <a:endParaRPr lang="en-US" sz="1400" dirty="0">
              <a:latin typeface="Times-Roman"/>
            </a:endParaRPr>
          </a:p>
          <a:p>
            <a:r>
              <a:rPr lang="en-US" dirty="0" smtClean="0">
                <a:latin typeface="Times-Roman"/>
              </a:rPr>
              <a:t>High energy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Times-Roman"/>
              </a:rPr>
              <a:t>Neutrino physics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Times-Roman"/>
              </a:rPr>
              <a:t>Muon physics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Times-Roman"/>
              </a:rPr>
              <a:t>Physics of charged and neutral kaons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Times-Roman"/>
              </a:rPr>
              <a:t>Hyperon physics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Times-Roman"/>
              </a:rPr>
              <a:t>New light objects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Times-Roman"/>
              </a:rPr>
              <a:t>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2802" y="130735"/>
            <a:ext cx="2165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OMEGA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en-GB" sz="2800" dirty="0" smtClean="0">
                <a:solidFill>
                  <a:schemeClr val="tx2"/>
                </a:solidFill>
              </a:rPr>
              <a:t>goals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5013176"/>
            <a:ext cx="684076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Since the project OMEGA </a:t>
            </a:r>
            <a:r>
              <a:rPr lang="en-US" b="1" dirty="0"/>
              <a:t>has not yet been approved</a:t>
            </a:r>
            <a:r>
              <a:rPr lang="en-US" dirty="0"/>
              <a:t>, we are working to increase the </a:t>
            </a:r>
            <a:r>
              <a:rPr lang="en-GB" dirty="0" smtClean="0"/>
              <a:t>beam </a:t>
            </a:r>
            <a:r>
              <a:rPr lang="en-US" dirty="0" smtClean="0"/>
              <a:t>intensity </a:t>
            </a:r>
            <a:r>
              <a:rPr lang="en-US" dirty="0"/>
              <a:t>using the existing injection complex:</a:t>
            </a:r>
            <a:br>
              <a:rPr lang="en-US" dirty="0"/>
            </a:br>
            <a:r>
              <a:rPr lang="en-US" dirty="0"/>
              <a:t>- injection </a:t>
            </a:r>
            <a:r>
              <a:rPr lang="en-US" dirty="0" smtClean="0"/>
              <a:t>H-</a:t>
            </a:r>
            <a:r>
              <a:rPr lang="ru-RU" dirty="0" smtClean="0"/>
              <a:t> 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- shortening cycle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57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VLVnT - 2018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14</a:t>
            </a:fld>
            <a:endParaRPr lang="ru-RU" dirty="0" err="1"/>
          </a:p>
        </p:txBody>
      </p:sp>
      <p:pic>
        <p:nvPicPr>
          <p:cNvPr id="6" name="Picture 17" descr="Рис 1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06" y="1021377"/>
            <a:ext cx="4465637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5856" y="116632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Magnet cycle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8" name="Oval 24"/>
          <p:cNvSpPr>
            <a:spLocks noChangeArrowheads="1"/>
          </p:cNvSpPr>
          <p:nvPr/>
        </p:nvSpPr>
        <p:spPr bwMode="auto">
          <a:xfrm>
            <a:off x="2172010" y="1589700"/>
            <a:ext cx="144785" cy="144016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" name="TextBox 9"/>
          <p:cNvSpPr txBox="1"/>
          <p:nvPr/>
        </p:nvSpPr>
        <p:spPr>
          <a:xfrm>
            <a:off x="2263939" y="1616572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ym typeface="Symbol"/>
              </a:rPr>
              <a:t></a:t>
            </a:r>
            <a:r>
              <a:rPr lang="en-US" sz="1400" dirty="0" smtClean="0"/>
              <a:t>-transition</a:t>
            </a:r>
            <a:endParaRPr lang="ru-RU" sz="1400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6012160" y="922693"/>
          <a:ext cx="2448818" cy="1387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" name="Формула" r:id="rId4" imgW="1143000" imgH="647700" progId="Equation.3">
                  <p:embed/>
                </p:oleObj>
              </mc:Choice>
              <mc:Fallback>
                <p:oleObj name="Формула" r:id="rId4" imgW="1143000" imgH="647700" progId="Equation.3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922693"/>
                        <a:ext cx="2448818" cy="13877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220072" y="242088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ast (1-turn) extraction, </a:t>
            </a:r>
          </a:p>
          <a:p>
            <a:r>
              <a:rPr lang="en-US" dirty="0"/>
              <a:t>f</a:t>
            </a:r>
            <a:r>
              <a:rPr lang="en-US" dirty="0" smtClean="0"/>
              <a:t>lattop = 0 ca</a:t>
            </a:r>
            <a:endParaRPr lang="ru-RU" dirty="0"/>
          </a:p>
        </p:txBody>
      </p:sp>
      <p:pic>
        <p:nvPicPr>
          <p:cNvPr id="12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1920875" cy="139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570664"/>
              </p:ext>
            </p:extLst>
          </p:nvPr>
        </p:nvGraphicFramePr>
        <p:xfrm>
          <a:off x="2873375" y="3213100"/>
          <a:ext cx="6163121" cy="3960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" name="Document" r:id="rId7" imgW="6221049" imgH="4037985" progId="Word.Document.8">
                  <p:embed/>
                </p:oleObj>
              </mc:Choice>
              <mc:Fallback>
                <p:oleObj name="Document" r:id="rId7" imgW="6221049" imgH="4037985" progId="Word.Document.8">
                  <p:embed/>
                  <p:pic>
                    <p:nvPicPr>
                      <p:cNvPr id="13" name="Объект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75" y="3213100"/>
                        <a:ext cx="6163121" cy="39603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8" descr="layout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7" y="4797152"/>
            <a:ext cx="1692275" cy="159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4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VLVnT - 2018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15</a:t>
            </a:fld>
            <a:endParaRPr lang="ru-RU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192601" y="40195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From 1.3 to 69 GeV with U1.5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8150" y="2487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38" y="2679701"/>
            <a:ext cx="28829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475" y="2660651"/>
            <a:ext cx="2897188" cy="156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0" y="4133851"/>
            <a:ext cx="297338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13" y="4078288"/>
            <a:ext cx="29876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38" y="4089401"/>
            <a:ext cx="2979737" cy="167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683568" y="2267580"/>
            <a:ext cx="1538077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1800" dirty="0" smtClean="0"/>
              <a:t>Trapezium</a:t>
            </a:r>
            <a:endParaRPr lang="ru-RU" altLang="ru-RU" sz="1800" dirty="0"/>
          </a:p>
        </p:txBody>
      </p:sp>
      <p:pic>
        <p:nvPicPr>
          <p:cNvPr id="21" name="Picture 21" descr="Рис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00" y="939801"/>
            <a:ext cx="19859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3851920" y="1155701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2000" i="1" dirty="0"/>
              <a:t>R</a:t>
            </a:r>
            <a:r>
              <a:rPr lang="en-US" altLang="ru-RU" sz="2000" dirty="0"/>
              <a:t> = 1.2 </a:t>
            </a:r>
            <a:r>
              <a:rPr lang="en-US" altLang="ru-RU" sz="2000" dirty="0" smtClean="0"/>
              <a:t>Ohm</a:t>
            </a:r>
            <a:r>
              <a:rPr lang="ru-RU" altLang="ru-RU" sz="2000" dirty="0" smtClean="0"/>
              <a:t>   </a:t>
            </a:r>
            <a:r>
              <a:rPr lang="en-US" altLang="ru-RU" sz="2000" i="1" dirty="0"/>
              <a:t>L</a:t>
            </a:r>
            <a:r>
              <a:rPr lang="en-US" altLang="ru-RU" sz="2000" dirty="0"/>
              <a:t> = </a:t>
            </a:r>
            <a:r>
              <a:rPr lang="ru-RU" altLang="ru-RU" sz="2000" dirty="0"/>
              <a:t>7</a:t>
            </a:r>
            <a:r>
              <a:rPr lang="en-US" altLang="ru-RU" sz="2000" dirty="0"/>
              <a:t> </a:t>
            </a:r>
            <a:r>
              <a:rPr lang="en-US" altLang="ru-RU" sz="2000" dirty="0" smtClean="0"/>
              <a:t>Henry</a:t>
            </a:r>
            <a:endParaRPr lang="ru-RU" alt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299939" y="2267580"/>
            <a:ext cx="2764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High voltage sustainability of coil insulation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Perturbation power supply  mains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155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VLVnT - 2018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16</a:t>
            </a:fld>
            <a:endParaRPr lang="ru-RU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107504" y="51055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From </a:t>
            </a:r>
            <a:r>
              <a:rPr lang="en-US" sz="2800" dirty="0" smtClean="0">
                <a:solidFill>
                  <a:schemeClr val="tx2"/>
                </a:solidFill>
              </a:rPr>
              <a:t>3.5 </a:t>
            </a:r>
            <a:r>
              <a:rPr lang="en-US" sz="2800" dirty="0">
                <a:solidFill>
                  <a:schemeClr val="tx2"/>
                </a:solidFill>
              </a:rPr>
              <a:t>to 69 GeV with </a:t>
            </a:r>
            <a:r>
              <a:rPr lang="en-US" sz="2800" dirty="0" smtClean="0">
                <a:solidFill>
                  <a:schemeClr val="tx2"/>
                </a:solidFill>
              </a:rPr>
              <a:t>U3.5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27874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306289"/>
            <a:ext cx="294005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320576"/>
            <a:ext cx="2994025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3157314"/>
            <a:ext cx="3051175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3181126"/>
            <a:ext cx="293370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13" y="3176364"/>
            <a:ext cx="3008312" cy="168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611188" y="863376"/>
            <a:ext cx="1512540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1800" dirty="0" smtClean="0"/>
              <a:t>Saw-tooth</a:t>
            </a:r>
            <a:endParaRPr lang="ru-RU" altLang="ru-RU" sz="1800" dirty="0"/>
          </a:p>
        </p:txBody>
      </p:sp>
      <p:graphicFrame>
        <p:nvGraphicFramePr>
          <p:cNvPr id="15" name="Group 74"/>
          <p:cNvGraphicFramePr>
            <a:graphicFrameLocks/>
          </p:cNvGraphicFramePr>
          <p:nvPr>
            <p:extLst/>
          </p:nvPr>
        </p:nvGraphicFramePr>
        <p:xfrm>
          <a:off x="1695474" y="4895713"/>
          <a:ext cx="5684838" cy="731838"/>
        </p:xfrm>
        <a:graphic>
          <a:graphicData uri="http://schemas.openxmlformats.org/drawingml/2006/table">
            <a:tbl>
              <a:tblPr/>
              <a:tblGrid>
                <a:gridCol w="159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4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4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47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9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Trapezium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2.75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2.8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9.77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Saw-tooth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2.4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2.4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5.2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40" marB="4574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627180" y="573325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Saw-tooth 1.3-69 GeV with U1.5  min cycle 7.3-7.4 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95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VLVnT - 2018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17</a:t>
            </a:fld>
            <a:endParaRPr lang="ru-RU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107504" y="116632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List of tasks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4560" y="1044605"/>
            <a:ext cx="6840760" cy="50783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 of H-minus ions and charge-exchange-injection to U1.5</a:t>
            </a:r>
          </a:p>
          <a:p>
            <a:r>
              <a:rPr lang="en-US" dirty="0"/>
              <a:t>Longitudinal beam feedback, 3 MHz bandwidth  (two transverse ones are upgraded)</a:t>
            </a:r>
          </a:p>
          <a:p>
            <a:r>
              <a:rPr lang="en-US" dirty="0"/>
              <a:t>Enhancing B-field correction, esp. the orbit one</a:t>
            </a:r>
          </a:p>
          <a:p>
            <a:r>
              <a:rPr lang="en-US" dirty="0"/>
              <a:t>Better handling of gamma-transition </a:t>
            </a:r>
            <a:r>
              <a:rPr lang="en-US" dirty="0" smtClean="0"/>
              <a:t>crossing</a:t>
            </a:r>
          </a:p>
          <a:p>
            <a:r>
              <a:rPr lang="en-US" dirty="0" smtClean="0"/>
              <a:t>Smoothing </a:t>
            </a:r>
            <a:r>
              <a:rPr lang="en-US" dirty="0"/>
              <a:t>of the vacuum chamber</a:t>
            </a:r>
          </a:p>
          <a:p>
            <a:r>
              <a:rPr lang="en-US" dirty="0" smtClean="0"/>
              <a:t>Re-alignment of lattice, 120 of 200 t CF magnets, sub-mm accuracy</a:t>
            </a:r>
          </a:p>
          <a:p>
            <a:r>
              <a:rPr lang="en-US" dirty="0" smtClean="0"/>
              <a:t>Deficit </a:t>
            </a:r>
            <a:r>
              <a:rPr lang="en-US" dirty="0"/>
              <a:t>of free space along </a:t>
            </a:r>
            <a:r>
              <a:rPr lang="en-US" dirty="0" smtClean="0"/>
              <a:t>orbit -&gt; freeing space in the straight sections</a:t>
            </a:r>
            <a:endParaRPr lang="ru-RU" dirty="0" smtClean="0"/>
          </a:p>
          <a:p>
            <a:endParaRPr lang="ru-RU" dirty="0" smtClean="0"/>
          </a:p>
          <a:p>
            <a:r>
              <a:rPr lang="en-US" dirty="0" smtClean="0"/>
              <a:t>“</a:t>
            </a:r>
            <a:r>
              <a:rPr lang="en-US" dirty="0"/>
              <a:t>R</a:t>
            </a:r>
            <a:r>
              <a:rPr lang="en-US" dirty="0" smtClean="0"/>
              <a:t>outine” </a:t>
            </a:r>
            <a:r>
              <a:rPr lang="en-US" dirty="0"/>
              <a:t>tasks arising from the increase in beam intensity and </a:t>
            </a:r>
            <a:r>
              <a:rPr lang="en-US" dirty="0" smtClean="0"/>
              <a:t>run duration: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collimators (beam loss localization)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system redundancy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cooling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vacuum?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shielding?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 smtClean="0"/>
              <a:t>Analysis </a:t>
            </a:r>
            <a:r>
              <a:rPr lang="en-US" dirty="0"/>
              <a:t>of ways to further increase the intensity of the beam</a:t>
            </a:r>
          </a:p>
        </p:txBody>
      </p:sp>
    </p:spTree>
    <p:extLst>
      <p:ext uri="{BB962C8B-B14F-4D97-AF65-F5344CB8AC3E}">
        <p14:creationId xmlns:p14="http://schemas.microsoft.com/office/powerpoint/2010/main" val="159043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23728" y="188640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Neutrino Beam Layout</a:t>
            </a:r>
            <a:endParaRPr lang="ru-RU" sz="2800" dirty="0">
              <a:solidFill>
                <a:schemeClr val="tx2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331640" y="980728"/>
            <a:ext cx="6480720" cy="4464496"/>
            <a:chOff x="899592" y="1124744"/>
            <a:chExt cx="7488832" cy="5184576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99592" y="1124744"/>
              <a:ext cx="7488832" cy="5184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Прямоугольник 3"/>
            <p:cNvSpPr/>
            <p:nvPr/>
          </p:nvSpPr>
          <p:spPr>
            <a:xfrm rot="19260000">
              <a:off x="1770116" y="5462444"/>
              <a:ext cx="291976" cy="15486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" name="Прямая соединительная линия 4"/>
            <p:cNvCxnSpPr/>
            <p:nvPr/>
          </p:nvCxnSpPr>
          <p:spPr>
            <a:xfrm flipV="1">
              <a:off x="5432306" y="2555782"/>
              <a:ext cx="608676" cy="21582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Прямоугольник 5"/>
            <p:cNvSpPr/>
            <p:nvPr/>
          </p:nvSpPr>
          <p:spPr>
            <a:xfrm rot="19260000">
              <a:off x="4507119" y="3344152"/>
              <a:ext cx="271262" cy="90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34544" y="2852936"/>
              <a:ext cx="1089928" cy="607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Target hall</a:t>
              </a: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30m deep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87824" y="4633972"/>
              <a:ext cx="1161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Absorber hall</a:t>
              </a: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63 m deep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67306" y="5516385"/>
              <a:ext cx="1741812" cy="607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Near detector hall</a:t>
              </a: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90 m deep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 rot="19260000">
              <a:off x="2887710" y="4638946"/>
              <a:ext cx="169502" cy="10801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1622199" y="2771609"/>
              <a:ext cx="3810108" cy="29887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445171" y="2060848"/>
              <a:ext cx="1152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Experimental</a:t>
              </a:r>
            </a:p>
            <a:p>
              <a:pPr algn="ctr"/>
              <a:r>
                <a:rPr lang="en-US" sz="1400" dirty="0" smtClean="0"/>
                <a:t>hall 1BV</a:t>
              </a:r>
              <a:endParaRPr lang="ru-RU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08104" y="1259468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U-70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2286000" y="560201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Proton beam bend:</a:t>
            </a:r>
          </a:p>
          <a:p>
            <a:r>
              <a:rPr lang="en-US" dirty="0" smtClean="0"/>
              <a:t>in horizontal plane – appr. 22</a:t>
            </a:r>
            <a:r>
              <a:rPr lang="en-US" baseline="30000" dirty="0" smtClean="0"/>
              <a:t>0</a:t>
            </a:r>
            <a:endParaRPr lang="en-US" dirty="0" smtClean="0"/>
          </a:p>
          <a:p>
            <a:r>
              <a:rPr lang="en-US" dirty="0" smtClean="0"/>
              <a:t>in vertical  plane     – 11.8</a:t>
            </a:r>
            <a:r>
              <a:rPr lang="en-US" baseline="30000" dirty="0" smtClean="0"/>
              <a:t>0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749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175" y="980727"/>
            <a:ext cx="8415289" cy="419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72467" y="98406"/>
            <a:ext cx="6336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Elevation View of Neutrino Beam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5134" y="1835532"/>
            <a:ext cx="353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Inclination angle – 11.8</a:t>
            </a:r>
            <a:r>
              <a:rPr lang="en-US" baseline="30000" dirty="0" smtClean="0"/>
              <a:t>0</a:t>
            </a:r>
            <a:r>
              <a:rPr lang="en-US" dirty="0" smtClean="0"/>
              <a:t> (206 mrad)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5237798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hall               – 9</a:t>
            </a:r>
            <a:r>
              <a:rPr lang="en-US" dirty="0" smtClean="0">
                <a:sym typeface="Symbol"/>
              </a:rPr>
              <a:t>1224 m (WHL)</a:t>
            </a:r>
          </a:p>
          <a:p>
            <a:r>
              <a:rPr lang="en-US" dirty="0" smtClean="0">
                <a:sym typeface="Symbol"/>
              </a:rPr>
              <a:t>Absorber hall          – 61212 m (WHL)</a:t>
            </a:r>
          </a:p>
          <a:p>
            <a:r>
              <a:rPr lang="en-US" dirty="0" smtClean="0">
                <a:sym typeface="Symbol"/>
              </a:rPr>
              <a:t>Near Detector hall – </a:t>
            </a:r>
            <a:r>
              <a:rPr lang="en-US" dirty="0" smtClean="0"/>
              <a:t>9</a:t>
            </a:r>
            <a:r>
              <a:rPr lang="en-US" dirty="0" smtClean="0">
                <a:sym typeface="Symbol"/>
              </a:rPr>
              <a:t>1236 m (WHL)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239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Pic_0_ИФВЭ_с_самолета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078"/>
            <a:ext cx="8999538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403648" y="263406"/>
            <a:ext cx="57584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dirty="0">
                <a:solidFill>
                  <a:schemeClr val="tx2"/>
                </a:solidFill>
                <a:latin typeface="+mn-lt"/>
              </a:rPr>
              <a:t>INSTITUTE for HIGH ENERGY PHYSICS </a:t>
            </a:r>
            <a:endParaRPr lang="ru-RU" altLang="ru-RU" sz="2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13297" y="1196752"/>
            <a:ext cx="55443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 2017, </a:t>
            </a:r>
            <a:r>
              <a:rPr lang="en-US" sz="2000" b="1" dirty="0" err="1" smtClean="0">
                <a:solidFill>
                  <a:schemeClr val="bg1"/>
                </a:solidFill>
              </a:rPr>
              <a:t>Juergen</a:t>
            </a:r>
            <a:r>
              <a:rPr lang="en-US" sz="2000" b="1" dirty="0" smtClean="0">
                <a:solidFill>
                  <a:schemeClr val="bg1"/>
                </a:solidFill>
              </a:rPr>
              <a:t> Brunner </a:t>
            </a:r>
            <a:r>
              <a:rPr lang="en-US" sz="2000" b="1" dirty="0">
                <a:solidFill>
                  <a:schemeClr val="bg1"/>
                </a:solidFill>
              </a:rPr>
              <a:t>drew our attention to the fact that the U-70 accelerator has the optimal energy and is </a:t>
            </a:r>
            <a:r>
              <a:rPr lang="en-GB" sz="2000" b="1" dirty="0" smtClean="0">
                <a:solidFill>
                  <a:schemeClr val="bg1"/>
                </a:solidFill>
              </a:rPr>
              <a:t>located </a:t>
            </a:r>
            <a:r>
              <a:rPr lang="en-US" sz="2000" b="1" dirty="0" smtClean="0">
                <a:solidFill>
                  <a:schemeClr val="bg1"/>
                </a:solidFill>
              </a:rPr>
              <a:t>at </a:t>
            </a:r>
            <a:r>
              <a:rPr lang="en-US" sz="2000" b="1" dirty="0">
                <a:solidFill>
                  <a:schemeClr val="bg1"/>
                </a:solidFill>
              </a:rPr>
              <a:t>the optimal distance from the </a:t>
            </a:r>
            <a:r>
              <a:rPr lang="en-US" sz="2000" b="1" dirty="0" smtClean="0">
                <a:solidFill>
                  <a:schemeClr val="bg1"/>
                </a:solidFill>
              </a:rPr>
              <a:t>ORCA facility </a:t>
            </a:r>
            <a:r>
              <a:rPr lang="en-US" sz="2000" b="1" dirty="0">
                <a:solidFill>
                  <a:schemeClr val="bg1"/>
                </a:solidFill>
              </a:rPr>
              <a:t>to </a:t>
            </a:r>
            <a:r>
              <a:rPr lang="en-GB" sz="2000" b="1" dirty="0" smtClean="0">
                <a:solidFill>
                  <a:schemeClr val="bg1"/>
                </a:solidFill>
              </a:rPr>
              <a:t>provide neutrino beam for experiments on</a:t>
            </a:r>
            <a:r>
              <a:rPr lang="en-GB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mass </a:t>
            </a:r>
            <a:r>
              <a:rPr lang="en-US" sz="2000" b="1" dirty="0">
                <a:solidFill>
                  <a:schemeClr val="bg1"/>
                </a:solidFill>
              </a:rPr>
              <a:t>hierarchy </a:t>
            </a:r>
            <a:r>
              <a:rPr lang="en-US" sz="2000" b="1" dirty="0" smtClean="0">
                <a:solidFill>
                  <a:schemeClr val="bg1"/>
                </a:solidFill>
              </a:rPr>
              <a:t>and CP-violation.</a:t>
            </a:r>
            <a:r>
              <a:rPr lang="en-US" sz="2000" b="1" dirty="0">
                <a:solidFill>
                  <a:schemeClr val="bg1"/>
                </a:solidFill>
              </a:rPr>
              <a:t/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/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GB" sz="2000" b="1" dirty="0" smtClean="0">
                <a:solidFill>
                  <a:schemeClr val="bg1"/>
                </a:solidFill>
              </a:rPr>
              <a:t>Here is a report on the </a:t>
            </a:r>
            <a:r>
              <a:rPr lang="en-US" sz="2000" b="1" dirty="0" smtClean="0">
                <a:solidFill>
                  <a:schemeClr val="bg1"/>
                </a:solidFill>
              </a:rPr>
              <a:t>preliminary </a:t>
            </a:r>
            <a:r>
              <a:rPr lang="en-US" sz="2000" b="1" dirty="0">
                <a:solidFill>
                  <a:schemeClr val="bg1"/>
                </a:solidFill>
              </a:rPr>
              <a:t>results of the analysis of the </a:t>
            </a:r>
            <a:r>
              <a:rPr lang="en-US" sz="2000" b="1" dirty="0" smtClean="0">
                <a:solidFill>
                  <a:schemeClr val="bg1"/>
                </a:solidFill>
              </a:rPr>
              <a:t>feasibility of </a:t>
            </a:r>
            <a:r>
              <a:rPr lang="en-US" sz="2000" b="1" dirty="0">
                <a:solidFill>
                  <a:schemeClr val="bg1"/>
                </a:solidFill>
              </a:rPr>
              <a:t>creating a neutrino beam for such an experiment.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66430" y="5301208"/>
            <a:ext cx="34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V.Garkusha</a:t>
            </a:r>
            <a:r>
              <a:rPr lang="ru-RU" dirty="0">
                <a:solidFill>
                  <a:schemeClr val="bg1"/>
                </a:solidFill>
              </a:rPr>
              <a:t>,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S.Ivanov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en-GB" dirty="0" err="1" smtClean="0">
                <a:solidFill>
                  <a:schemeClr val="bg1"/>
                </a:solidFill>
              </a:rPr>
              <a:t>R.Sinyukov</a:t>
            </a:r>
            <a:r>
              <a:rPr lang="en-GB" dirty="0">
                <a:solidFill>
                  <a:schemeClr val="bg1"/>
                </a:solidFill>
              </a:rPr>
              <a:t>,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A.Sokolov</a:t>
            </a:r>
            <a:r>
              <a:rPr lang="ru-RU" dirty="0" smtClean="0">
                <a:solidFill>
                  <a:schemeClr val="bg1"/>
                </a:solidFill>
              </a:rPr>
              <a:t>,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A.Zaitsev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9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2736"/>
            <a:ext cx="3340398" cy="273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966" y="1052736"/>
            <a:ext cx="3348442" cy="269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27684" y="11954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Two-Horn Focusing System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3933056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Primary proton beam energy:  70 GeV</a:t>
            </a:r>
          </a:p>
          <a:p>
            <a:r>
              <a:rPr lang="en-US" dirty="0" smtClean="0"/>
              <a:t>Horn currents:  220 kA</a:t>
            </a:r>
          </a:p>
          <a:p>
            <a:r>
              <a:rPr lang="en-US" dirty="0" smtClean="0"/>
              <a:t>Target:  1 m long,  5 mm diameter graphite rod</a:t>
            </a:r>
          </a:p>
          <a:p>
            <a:r>
              <a:rPr lang="en-US" dirty="0" smtClean="0"/>
              <a:t>Decay pipe:  180 m long,  2 m diameter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71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2612" y="188640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Neutrino Flux at the Far Detector Location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for 4</a:t>
            </a:r>
            <a:r>
              <a:rPr lang="en-US" sz="2800" dirty="0" smtClean="0">
                <a:solidFill>
                  <a:schemeClr val="tx2"/>
                </a:solidFill>
                <a:sym typeface="Symbol"/>
              </a:rPr>
              <a:t>10</a:t>
            </a:r>
            <a:r>
              <a:rPr lang="en-US" sz="2800" baseline="30000" dirty="0" smtClean="0">
                <a:solidFill>
                  <a:schemeClr val="tx2"/>
                </a:solidFill>
                <a:sym typeface="Symbol"/>
              </a:rPr>
              <a:t>20</a:t>
            </a:r>
            <a:r>
              <a:rPr lang="en-US" sz="2800" dirty="0" smtClean="0">
                <a:solidFill>
                  <a:schemeClr val="tx2"/>
                </a:solidFill>
                <a:sym typeface="Symbol"/>
              </a:rPr>
              <a:t> Protons on Target</a:t>
            </a:r>
            <a:endParaRPr lang="en-US" sz="2800" dirty="0" smtClean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15443"/>
            <a:ext cx="3550402" cy="365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15443"/>
            <a:ext cx="3507453" cy="365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444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827584" y="1697213"/>
          <a:ext cx="7567852" cy="3050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8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8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89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89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170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Positive polarity beam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Negative polarity beam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70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 &lt; 10 GeV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 &lt; 20 GeV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 &lt; 10 GeV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 &lt; 20 GeV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701">
                <a:tc>
                  <a:txBody>
                    <a:bodyPr/>
                    <a:lstStyle/>
                    <a:p>
                      <a:r>
                        <a:rPr lang="en-US" dirty="0" smtClean="0">
                          <a:sym typeface="Symbol"/>
                        </a:rPr>
                        <a:t> </a:t>
                      </a:r>
                      <a:r>
                        <a:rPr lang="ru-RU" dirty="0" smtClean="0">
                          <a:sym typeface="Symbol"/>
                        </a:rPr>
                        <a:t></a:t>
                      </a:r>
                      <a:r>
                        <a:rPr lang="ru-RU" baseline="-25000" dirty="0" smtClean="0">
                          <a:sym typeface="Symbol"/>
                        </a:rPr>
                        <a:t>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1.99</a:t>
                      </a:r>
                      <a:r>
                        <a:rPr lang="en-US" sz="1600" dirty="0" smtClean="0">
                          <a:sym typeface="Symbol"/>
                        </a:rPr>
                        <a:t>10</a:t>
                      </a:r>
                      <a:r>
                        <a:rPr lang="en-US" sz="1600" baseline="30000" dirty="0" smtClean="0">
                          <a:sym typeface="Symbol"/>
                        </a:rPr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2.11</a:t>
                      </a:r>
                      <a:r>
                        <a:rPr lang="en-US" sz="1600" dirty="0" smtClean="0">
                          <a:sym typeface="Symbol"/>
                        </a:rPr>
                        <a:t>10</a:t>
                      </a:r>
                      <a:r>
                        <a:rPr lang="en-US" sz="1600" baseline="30000" dirty="0" smtClean="0">
                          <a:sym typeface="Symbol"/>
                        </a:rPr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5.04</a:t>
                      </a:r>
                      <a:r>
                        <a:rPr lang="en-US" sz="1600" dirty="0" smtClean="0">
                          <a:sym typeface="Symbol"/>
                        </a:rPr>
                        <a:t>10</a:t>
                      </a:r>
                      <a:r>
                        <a:rPr lang="en-US" sz="1600" baseline="30000" dirty="0" smtClean="0">
                          <a:sym typeface="Symbol"/>
                        </a:rPr>
                        <a:t>2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7.47</a:t>
                      </a:r>
                      <a:r>
                        <a:rPr lang="en-US" sz="1600" dirty="0" smtClean="0">
                          <a:sym typeface="Symbol"/>
                        </a:rPr>
                        <a:t>10</a:t>
                      </a:r>
                      <a:r>
                        <a:rPr lang="en-US" sz="1600" baseline="30000" dirty="0" smtClean="0">
                          <a:sym typeface="Symbol"/>
                        </a:rPr>
                        <a:t>2</a:t>
                      </a:r>
                      <a:endParaRPr lang="ru-RU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701">
                <a:tc>
                  <a:txBody>
                    <a:bodyPr/>
                    <a:lstStyle/>
                    <a:p>
                      <a:r>
                        <a:rPr lang="en-US" dirty="0" smtClean="0">
                          <a:sym typeface="Symbol"/>
                        </a:rPr>
                        <a:t> </a:t>
                      </a:r>
                      <a:r>
                        <a:rPr lang="en-US" sz="1600" dirty="0" smtClean="0">
                          <a:sym typeface="Symbol"/>
                        </a:rPr>
                        <a:t>anti-</a:t>
                      </a:r>
                      <a:r>
                        <a:rPr lang="ru-RU" dirty="0" smtClean="0">
                          <a:sym typeface="Symbol"/>
                        </a:rPr>
                        <a:t></a:t>
                      </a:r>
                      <a:r>
                        <a:rPr lang="en-US" baseline="-25000" dirty="0" smtClean="0">
                          <a:sym typeface="Symbol"/>
                        </a:rPr>
                        <a:t>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1.16</a:t>
                      </a:r>
                      <a:r>
                        <a:rPr lang="en-US" sz="1600" dirty="0" smtClean="0">
                          <a:sym typeface="Symbol"/>
                        </a:rPr>
                        <a:t>10</a:t>
                      </a:r>
                      <a:r>
                        <a:rPr lang="en-US" sz="1600" baseline="30000" dirty="0" smtClean="0">
                          <a:sym typeface="Symbol"/>
                        </a:rPr>
                        <a:t>2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1.53</a:t>
                      </a:r>
                      <a:r>
                        <a:rPr lang="en-US" sz="1600" dirty="0" smtClean="0">
                          <a:sym typeface="Symbol"/>
                        </a:rPr>
                        <a:t>10</a:t>
                      </a:r>
                      <a:r>
                        <a:rPr lang="en-US" sz="1600" baseline="30000" dirty="0" smtClean="0">
                          <a:sym typeface="Symbol"/>
                        </a:rPr>
                        <a:t>2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4.88</a:t>
                      </a:r>
                      <a:r>
                        <a:rPr lang="en-US" sz="1600" dirty="0" smtClean="0">
                          <a:sym typeface="Symbol"/>
                        </a:rPr>
                        <a:t>10</a:t>
                      </a:r>
                      <a:r>
                        <a:rPr lang="en-US" sz="1600" baseline="30000" dirty="0" smtClean="0">
                          <a:sym typeface="Symbol"/>
                        </a:rPr>
                        <a:t>3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5.06</a:t>
                      </a:r>
                      <a:r>
                        <a:rPr lang="en-US" sz="1600" dirty="0" smtClean="0">
                          <a:sym typeface="Symbol"/>
                        </a:rPr>
                        <a:t>10</a:t>
                      </a:r>
                      <a:r>
                        <a:rPr lang="en-US" sz="1600" baseline="30000" dirty="0" smtClean="0">
                          <a:sym typeface="Symbol"/>
                        </a:rPr>
                        <a:t>3</a:t>
                      </a:r>
                      <a:endParaRPr lang="ru-RU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7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Symbol"/>
                        </a:rPr>
                        <a:t> </a:t>
                      </a:r>
                      <a:r>
                        <a:rPr lang="ru-RU" dirty="0" smtClean="0">
                          <a:sym typeface="Symbol"/>
                        </a:rPr>
                        <a:t></a:t>
                      </a:r>
                      <a:r>
                        <a:rPr lang="en-US" baseline="-25000" dirty="0" smtClean="0">
                          <a:sym typeface="Symbol"/>
                        </a:rPr>
                        <a:t>e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8.67</a:t>
                      </a:r>
                      <a:r>
                        <a:rPr lang="en-US" sz="1600" dirty="0" smtClean="0">
                          <a:sym typeface="Symbol"/>
                        </a:rPr>
                        <a:t>10</a:t>
                      </a:r>
                      <a:r>
                        <a:rPr lang="en-US" sz="1600" baseline="30000" dirty="0" smtClean="0">
                          <a:sym typeface="Symbol"/>
                        </a:rPr>
                        <a:t>1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1.44</a:t>
                      </a:r>
                      <a:r>
                        <a:rPr lang="en-US" sz="1600" dirty="0" smtClean="0">
                          <a:sym typeface="Symbol"/>
                        </a:rPr>
                        <a:t>10</a:t>
                      </a:r>
                      <a:r>
                        <a:rPr lang="en-US" sz="1600" baseline="30000" dirty="0" smtClean="0">
                          <a:sym typeface="Symbol"/>
                        </a:rPr>
                        <a:t>2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9.53</a:t>
                      </a:r>
                      <a:r>
                        <a:rPr lang="en-US" sz="1600" dirty="0" smtClean="0">
                          <a:sym typeface="Symbol"/>
                        </a:rPr>
                        <a:t>10</a:t>
                      </a:r>
                      <a:r>
                        <a:rPr lang="en-US" sz="1600" baseline="30000" dirty="0" smtClean="0">
                          <a:sym typeface="Symbol"/>
                        </a:rPr>
                        <a:t>0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1.98</a:t>
                      </a:r>
                      <a:r>
                        <a:rPr lang="en-US" sz="1600" dirty="0" smtClean="0">
                          <a:sym typeface="Symbol"/>
                        </a:rPr>
                        <a:t>10</a:t>
                      </a:r>
                      <a:r>
                        <a:rPr lang="en-US" sz="1600" baseline="30000" dirty="0" smtClean="0">
                          <a:sym typeface="Symbol"/>
                        </a:rPr>
                        <a:t>1</a:t>
                      </a:r>
                      <a:endParaRPr lang="ru-RU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7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anti-</a:t>
                      </a:r>
                      <a:r>
                        <a:rPr lang="ru-RU" dirty="0" smtClean="0">
                          <a:sym typeface="Symbol"/>
                        </a:rPr>
                        <a:t></a:t>
                      </a:r>
                      <a:r>
                        <a:rPr lang="en-US" baseline="-25000" dirty="0" smtClean="0">
                          <a:sym typeface="Symbol"/>
                        </a:rPr>
                        <a:t>e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3.01</a:t>
                      </a:r>
                      <a:r>
                        <a:rPr lang="en-US" sz="1600" dirty="0" smtClean="0">
                          <a:sym typeface="Symbol"/>
                        </a:rPr>
                        <a:t>10</a:t>
                      </a:r>
                      <a:r>
                        <a:rPr lang="en-US" sz="1600" baseline="30000" dirty="0" smtClean="0">
                          <a:sym typeface="Symbol"/>
                        </a:rPr>
                        <a:t>0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5.74</a:t>
                      </a:r>
                      <a:r>
                        <a:rPr lang="en-US" sz="1600" dirty="0" smtClean="0">
                          <a:sym typeface="Symbol"/>
                        </a:rPr>
                        <a:t>10</a:t>
                      </a:r>
                      <a:r>
                        <a:rPr lang="en-US" sz="1600" baseline="30000" dirty="0" smtClean="0">
                          <a:sym typeface="Symbol"/>
                        </a:rPr>
                        <a:t>0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2.03</a:t>
                      </a:r>
                      <a:r>
                        <a:rPr lang="en-US" sz="1600" dirty="0" smtClean="0">
                          <a:sym typeface="Symbol"/>
                        </a:rPr>
                        <a:t>10</a:t>
                      </a:r>
                      <a:r>
                        <a:rPr lang="en-US" sz="1600" baseline="30000" dirty="0" smtClean="0">
                          <a:sym typeface="Symbol"/>
                        </a:rPr>
                        <a:t>1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2.89</a:t>
                      </a:r>
                      <a:r>
                        <a:rPr lang="en-US" sz="1600" dirty="0" smtClean="0">
                          <a:sym typeface="Symbol"/>
                        </a:rPr>
                        <a:t>10</a:t>
                      </a:r>
                      <a:r>
                        <a:rPr lang="en-US" sz="1600" baseline="30000" dirty="0" smtClean="0">
                          <a:sym typeface="Symbol"/>
                        </a:rPr>
                        <a:t>1</a:t>
                      </a:r>
                      <a:endParaRPr lang="ru-RU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7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</a:t>
                      </a:r>
                      <a:r>
                        <a:rPr lang="ru-RU" dirty="0" smtClean="0">
                          <a:sym typeface="Symbol"/>
                        </a:rPr>
                        <a:t></a:t>
                      </a:r>
                      <a:r>
                        <a:rPr lang="en-US" baseline="-25000" dirty="0" smtClean="0">
                          <a:sym typeface="Symbol"/>
                        </a:rPr>
                        <a:t>e</a:t>
                      </a:r>
                      <a:r>
                        <a:rPr lang="en-US" baseline="0" dirty="0" smtClean="0">
                          <a:sym typeface="Symbol"/>
                        </a:rPr>
                        <a:t>+</a:t>
                      </a:r>
                      <a:r>
                        <a:rPr lang="en-US" sz="1800" dirty="0" smtClean="0"/>
                        <a:t>anti-</a:t>
                      </a:r>
                      <a:r>
                        <a:rPr lang="ru-RU" dirty="0" smtClean="0">
                          <a:sym typeface="Symbol"/>
                        </a:rPr>
                        <a:t></a:t>
                      </a:r>
                      <a:r>
                        <a:rPr lang="en-US" baseline="-25000" dirty="0" smtClean="0">
                          <a:sym typeface="Symbol"/>
                        </a:rPr>
                        <a:t>e</a:t>
                      </a:r>
                      <a:r>
                        <a:rPr lang="en-US" baseline="0" dirty="0" smtClean="0">
                          <a:sym typeface="Symbol"/>
                        </a:rPr>
                        <a:t>) /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(</a:t>
                      </a:r>
                      <a:r>
                        <a:rPr lang="ru-RU" dirty="0" smtClean="0">
                          <a:sym typeface="Symbol"/>
                        </a:rPr>
                        <a:t></a:t>
                      </a:r>
                      <a:r>
                        <a:rPr lang="ru-RU" baseline="-25000" dirty="0" smtClean="0">
                          <a:sym typeface="Symbol"/>
                        </a:rPr>
                        <a:t></a:t>
                      </a:r>
                      <a:r>
                        <a:rPr lang="en-US" baseline="0" dirty="0" smtClean="0">
                          <a:sym typeface="Symbol"/>
                        </a:rPr>
                        <a:t>+</a:t>
                      </a:r>
                      <a:r>
                        <a:rPr lang="en-US" sz="1800" dirty="0" smtClean="0">
                          <a:sym typeface="Symbol"/>
                        </a:rPr>
                        <a:t>anti-</a:t>
                      </a:r>
                      <a:r>
                        <a:rPr lang="ru-RU" dirty="0" smtClean="0">
                          <a:sym typeface="Symbol"/>
                        </a:rPr>
                        <a:t></a:t>
                      </a:r>
                      <a:r>
                        <a:rPr lang="en-US" baseline="-25000" dirty="0" smtClean="0">
                          <a:sym typeface="Symbol"/>
                        </a:rPr>
                        <a:t></a:t>
                      </a:r>
                      <a:r>
                        <a:rPr lang="en-US" baseline="0" dirty="0" smtClean="0">
                          <a:sym typeface="Symbol"/>
                        </a:rPr>
                        <a:t>), 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0.45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0.70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0.55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0.84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15616" y="251937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1MT Far Detector CC Event Rates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for 4</a:t>
            </a:r>
            <a:r>
              <a:rPr lang="en-US" sz="2800" dirty="0" smtClean="0">
                <a:solidFill>
                  <a:schemeClr val="tx2"/>
                </a:solidFill>
                <a:sym typeface="Symbol"/>
              </a:rPr>
              <a:t>10</a:t>
            </a:r>
            <a:r>
              <a:rPr lang="en-US" sz="2800" baseline="30000" dirty="0" smtClean="0">
                <a:solidFill>
                  <a:schemeClr val="tx2"/>
                </a:solidFill>
                <a:sym typeface="Symbol"/>
              </a:rPr>
              <a:t>20</a:t>
            </a:r>
            <a:r>
              <a:rPr lang="en-US" sz="2800" dirty="0" smtClean="0">
                <a:solidFill>
                  <a:schemeClr val="tx2"/>
                </a:solidFill>
                <a:sym typeface="Symbol"/>
              </a:rPr>
              <a:t> Protons on Target</a:t>
            </a:r>
            <a:endParaRPr lang="ru-RU" sz="2800" dirty="0">
              <a:solidFill>
                <a:schemeClr val="tx2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4514850" y="3289300"/>
          <a:ext cx="114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Формула" r:id="rId3" imgW="114120" imgH="279360" progId="Equation.3">
                  <p:embed/>
                </p:oleObj>
              </mc:Choice>
              <mc:Fallback>
                <p:oleObj name="Формула" r:id="rId3" imgW="114120" imgH="279360" progId="Equation.3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289300"/>
                        <a:ext cx="114300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459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VLVnT - 2018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23</a:t>
            </a:fld>
            <a:endParaRPr lang="ru-RU" dirty="0" err="1"/>
          </a:p>
        </p:txBody>
      </p:sp>
      <p:sp>
        <p:nvSpPr>
          <p:cNvPr id="2" name="TextBox 1"/>
          <p:cNvSpPr txBox="1"/>
          <p:nvPr/>
        </p:nvSpPr>
        <p:spPr>
          <a:xfrm>
            <a:off x="107504" y="51055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tx2"/>
                </a:solidFill>
              </a:rPr>
              <a:t>Conclusion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2479" y="1268760"/>
            <a:ext cx="6624736" cy="397031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en-US" dirty="0"/>
              <a:t>The neutrino beam from the U-70 accelerator </a:t>
            </a:r>
            <a:r>
              <a:rPr lang="ru-RU" dirty="0" smtClean="0"/>
              <a:t>(</a:t>
            </a:r>
            <a:r>
              <a:rPr lang="en-US" dirty="0" smtClean="0"/>
              <a:t>with </a:t>
            </a:r>
            <a:r>
              <a:rPr lang="en-US" dirty="0"/>
              <a:t>increased </a:t>
            </a:r>
            <a:r>
              <a:rPr lang="en-US" dirty="0" smtClean="0"/>
              <a:t>intensity</a:t>
            </a:r>
            <a:r>
              <a:rPr lang="ru-RU" dirty="0" smtClean="0"/>
              <a:t>)</a:t>
            </a:r>
            <a:r>
              <a:rPr lang="en-US" dirty="0" smtClean="0"/>
              <a:t> </a:t>
            </a:r>
            <a:r>
              <a:rPr lang="en-GB" dirty="0" smtClean="0"/>
              <a:t>towards</a:t>
            </a:r>
            <a:r>
              <a:rPr lang="en-US" dirty="0" smtClean="0"/>
              <a:t> </a:t>
            </a:r>
            <a:r>
              <a:rPr lang="en-US" dirty="0" smtClean="0"/>
              <a:t>O</a:t>
            </a:r>
            <a:r>
              <a:rPr lang="en-GB" dirty="0" smtClean="0"/>
              <a:t>RCA</a:t>
            </a:r>
            <a:r>
              <a:rPr lang="en-US" dirty="0" smtClean="0"/>
              <a:t> </a:t>
            </a:r>
            <a:r>
              <a:rPr lang="en-US" dirty="0"/>
              <a:t>has a good potential for </a:t>
            </a:r>
            <a:r>
              <a:rPr lang="en-US" dirty="0" smtClean="0"/>
              <a:t>study </a:t>
            </a:r>
            <a:r>
              <a:rPr lang="en-US" dirty="0"/>
              <a:t>neutrino oscillations at a new </a:t>
            </a:r>
            <a:r>
              <a:rPr lang="en-US" dirty="0" smtClean="0"/>
              <a:t>level</a:t>
            </a:r>
            <a:endParaRPr lang="ru-RU" dirty="0" smtClean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At this stage of the analysis, no stopping factors of a technical nature were identified to increase the power of the U-70 beam to 75 </a:t>
            </a:r>
            <a:r>
              <a:rPr lang="en-US" dirty="0" smtClean="0"/>
              <a:t>kW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The construction of a new injection </a:t>
            </a:r>
            <a:r>
              <a:rPr lang="en-US" dirty="0" smtClean="0"/>
              <a:t>complex (OMEGA) will </a:t>
            </a:r>
            <a:r>
              <a:rPr lang="en-US" dirty="0"/>
              <a:t>create unique opportunities </a:t>
            </a:r>
            <a:r>
              <a:rPr lang="en-US" dirty="0" smtClean="0"/>
              <a:t>for neutrino experiments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smtClean="0"/>
              <a:t>long </a:t>
            </a:r>
            <a:r>
              <a:rPr lang="en-US" dirty="0"/>
              <a:t>base </a:t>
            </a:r>
            <a:r>
              <a:rPr lang="en-GB" dirty="0" smtClean="0"/>
              <a:t>neutrino experiments at hand</a:t>
            </a:r>
            <a:endParaRPr lang="ru-RU" dirty="0" smtClean="0"/>
          </a:p>
          <a:p>
            <a:r>
              <a:rPr lang="en-US" dirty="0" smtClean="0"/>
              <a:t>“a </a:t>
            </a:r>
            <a:r>
              <a:rPr lang="en-US" dirty="0"/>
              <a:t>high-intensity beam of sufficiently high energy </a:t>
            </a:r>
            <a:r>
              <a:rPr lang="en-US" dirty="0" smtClean="0"/>
              <a:t>to </a:t>
            </a:r>
          </a:p>
          <a:p>
            <a:r>
              <a:rPr lang="en-US" dirty="0" smtClean="0"/>
              <a:t>a </a:t>
            </a:r>
            <a:r>
              <a:rPr lang="en-GB" dirty="0" smtClean="0"/>
              <a:t>very large volume</a:t>
            </a:r>
            <a:r>
              <a:rPr lang="en-US" dirty="0" smtClean="0"/>
              <a:t> </a:t>
            </a:r>
            <a:r>
              <a:rPr lang="en-US" dirty="0"/>
              <a:t>deep-water </a:t>
            </a:r>
            <a:r>
              <a:rPr lang="en-US" dirty="0" smtClean="0"/>
              <a:t>detector</a:t>
            </a:r>
            <a:r>
              <a:rPr lang="en-GB" dirty="0" smtClean="0"/>
              <a:t>”</a:t>
            </a:r>
            <a:r>
              <a:rPr lang="ru-RU" dirty="0" smtClean="0"/>
              <a:t> </a:t>
            </a:r>
          </a:p>
          <a:p>
            <a:r>
              <a:rPr lang="en-US" dirty="0" smtClean="0"/>
              <a:t> </a:t>
            </a:r>
            <a:r>
              <a:rPr lang="en-US" dirty="0"/>
              <a:t>deserves further detailed </a:t>
            </a:r>
            <a:r>
              <a:rPr lang="en-US" dirty="0" smtClean="0"/>
              <a:t>study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173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0768" y="103435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Accelerator complex U70</a:t>
            </a:r>
            <a:endParaRPr lang="ru-RU" sz="3200" dirty="0">
              <a:solidFill>
                <a:schemeClr val="tx2"/>
              </a:solidFill>
            </a:endParaRPr>
          </a:p>
          <a:p>
            <a:pPr algn="ctr"/>
            <a:endParaRPr lang="ru-RU" sz="3200" dirty="0"/>
          </a:p>
        </p:txBody>
      </p:sp>
      <p:pic>
        <p:nvPicPr>
          <p:cNvPr id="2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5" y="837807"/>
            <a:ext cx="4910956" cy="3159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9" descr="Рис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85" y="822010"/>
            <a:ext cx="3807664" cy="31910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70"/>
          <p:cNvSpPr>
            <a:spLocks noChangeArrowheads="1"/>
          </p:cNvSpPr>
          <p:nvPr/>
        </p:nvSpPr>
        <p:spPr bwMode="auto">
          <a:xfrm>
            <a:off x="3441813" y="3634144"/>
            <a:ext cx="2714363" cy="2989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 err="1" smtClean="0"/>
              <a:t>Eperimental</a:t>
            </a:r>
            <a:r>
              <a:rPr lang="en-US" altLang="ru-RU" sz="1400" dirty="0" smtClean="0"/>
              <a:t> Hall :</a:t>
            </a:r>
            <a:r>
              <a:rPr lang="ru-RU" altLang="ru-RU" sz="1400" dirty="0" smtClean="0"/>
              <a:t> 15</a:t>
            </a:r>
            <a:r>
              <a:rPr lang="en-US" altLang="ru-RU" sz="1400" dirty="0" smtClean="0"/>
              <a:t>6</a:t>
            </a:r>
            <a:r>
              <a:rPr lang="ru-RU" altLang="ru-RU" sz="1400" dirty="0" smtClean="0"/>
              <a:t> х 96 </a:t>
            </a:r>
            <a:r>
              <a:rPr lang="en-US" altLang="ru-RU" sz="1400" dirty="0" smtClean="0"/>
              <a:t>m</a:t>
            </a:r>
            <a:r>
              <a:rPr lang="ru-RU" altLang="ru-RU" sz="1400" baseline="30000" dirty="0" smtClean="0"/>
              <a:t>2</a:t>
            </a:r>
            <a:r>
              <a:rPr lang="ru-RU" altLang="ru-RU" sz="1400" dirty="0" smtClean="0"/>
              <a:t> </a:t>
            </a:r>
            <a:endParaRPr lang="en-US" altLang="ru-RU" sz="14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VLVnT - 2018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3</a:t>
            </a:fld>
            <a:endParaRPr lang="ru-RU" dirty="0" err="1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595066"/>
              </p:ext>
            </p:extLst>
          </p:nvPr>
        </p:nvGraphicFramePr>
        <p:xfrm>
          <a:off x="1187624" y="4221088"/>
          <a:ext cx="6960096" cy="1861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5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7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Accelerator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Length</a:t>
                      </a:r>
                      <a:r>
                        <a:rPr lang="ru-RU" dirty="0" smtClean="0"/>
                        <a:t>, </a:t>
                      </a:r>
                      <a:r>
                        <a:rPr lang="en-GB" dirty="0" smtClean="0"/>
                        <a:t>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Energy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000">
                <a:tc>
                  <a:txBody>
                    <a:bodyPr/>
                    <a:lstStyle/>
                    <a:p>
                      <a:r>
                        <a:rPr lang="en-GB" dirty="0" smtClean="0"/>
                        <a:t>Linear</a:t>
                      </a:r>
                      <a:r>
                        <a:rPr lang="en-GB" baseline="0" dirty="0" smtClean="0"/>
                        <a:t> accelerator</a:t>
                      </a:r>
                      <a:r>
                        <a:rPr lang="ru-RU" dirty="0" smtClean="0"/>
                        <a:t>  </a:t>
                      </a:r>
                      <a:r>
                        <a:rPr lang="en-GB" dirty="0" smtClean="0"/>
                        <a:t>Ural</a:t>
                      </a:r>
                      <a:r>
                        <a:rPr lang="ru-RU" dirty="0" smtClean="0"/>
                        <a:t>-30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25.3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r>
                        <a:rPr lang="en-US" baseline="0" dirty="0" smtClean="0"/>
                        <a:t> MeV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370">
                <a:tc>
                  <a:txBody>
                    <a:bodyPr/>
                    <a:lstStyle/>
                    <a:p>
                      <a:r>
                        <a:rPr lang="en-GB" dirty="0" smtClean="0"/>
                        <a:t>Linear</a:t>
                      </a:r>
                      <a:r>
                        <a:rPr lang="en-GB" baseline="0" dirty="0" smtClean="0"/>
                        <a:t> accelerator</a:t>
                      </a:r>
                      <a:r>
                        <a:rPr lang="ru-RU" dirty="0" smtClean="0"/>
                        <a:t> </a:t>
                      </a:r>
                      <a:r>
                        <a:rPr lang="en-GB" dirty="0" smtClean="0"/>
                        <a:t>I</a:t>
                      </a:r>
                      <a:r>
                        <a:rPr lang="ru-RU" dirty="0" smtClean="0"/>
                        <a:t>-100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79.4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r>
                        <a:rPr lang="en-GB" baseline="0" dirty="0" smtClean="0"/>
                        <a:t> MeV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370">
                <a:tc>
                  <a:txBody>
                    <a:bodyPr/>
                    <a:lstStyle/>
                    <a:p>
                      <a:r>
                        <a:rPr lang="en-GB" dirty="0" smtClean="0"/>
                        <a:t>Synchrotron</a:t>
                      </a:r>
                      <a:r>
                        <a:rPr lang="ru-RU" dirty="0" smtClean="0"/>
                        <a:t> </a:t>
                      </a:r>
                      <a:r>
                        <a:rPr lang="en-GB" dirty="0" smtClean="0"/>
                        <a:t>U</a:t>
                      </a:r>
                      <a:r>
                        <a:rPr lang="ru-RU" dirty="0" smtClean="0"/>
                        <a:t>-1.5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99.16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1.32 </a:t>
                      </a:r>
                      <a:r>
                        <a:rPr lang="en-GB" dirty="0" smtClean="0"/>
                        <a:t>MeV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370">
                <a:tc>
                  <a:txBody>
                    <a:bodyPr/>
                    <a:lstStyle/>
                    <a:p>
                      <a:r>
                        <a:rPr lang="en-GB" dirty="0" smtClean="0"/>
                        <a:t>Synchrotron</a:t>
                      </a:r>
                      <a:r>
                        <a:rPr lang="en-GB" baseline="0" dirty="0" smtClean="0"/>
                        <a:t> U</a:t>
                      </a:r>
                      <a:r>
                        <a:rPr lang="ru-RU" dirty="0" smtClean="0"/>
                        <a:t>-70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1483.7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50-</a:t>
                      </a:r>
                      <a:r>
                        <a:rPr lang="en-US" dirty="0" smtClean="0"/>
                        <a:t>7</a:t>
                      </a:r>
                      <a:r>
                        <a:rPr lang="ru-RU" dirty="0" smtClean="0"/>
                        <a:t>0 </a:t>
                      </a:r>
                      <a:r>
                        <a:rPr lang="en-GB" dirty="0" smtClean="0"/>
                        <a:t>GeV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251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47" y="3895775"/>
            <a:ext cx="3448498" cy="229899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277634" y="45600"/>
            <a:ext cx="66967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Accelerators</a:t>
            </a:r>
            <a:endParaRPr lang="ru-RU" sz="2800" dirty="0">
              <a:solidFill>
                <a:schemeClr val="tx2"/>
              </a:solidFill>
            </a:endParaRPr>
          </a:p>
          <a:p>
            <a:pPr algn="ctr"/>
            <a:endParaRPr lang="ru-RU" sz="2400" dirty="0"/>
          </a:p>
        </p:txBody>
      </p:sp>
      <p:pic>
        <p:nvPicPr>
          <p:cNvPr id="17" name="Picture 3" descr="i100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661" y="919014"/>
            <a:ext cx="1802427" cy="27020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lu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48" y="870258"/>
            <a:ext cx="1809952" cy="27555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1277634" y="3322295"/>
            <a:ext cx="887963" cy="50783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350" dirty="0"/>
              <a:t> (RFQ)</a:t>
            </a:r>
          </a:p>
          <a:p>
            <a:pPr eaLnBrk="1" hangingPunct="1"/>
            <a:r>
              <a:rPr lang="ru-RU" altLang="ru-RU" sz="1350" dirty="0"/>
              <a:t> </a:t>
            </a:r>
            <a:r>
              <a:rPr lang="en-GB" altLang="ru-RU" sz="1350" i="1" dirty="0"/>
              <a:t>Ural</a:t>
            </a:r>
            <a:r>
              <a:rPr lang="ru-RU" altLang="ru-RU" sz="1350" i="1" dirty="0"/>
              <a:t>-</a:t>
            </a:r>
            <a:r>
              <a:rPr lang="en-US" altLang="ru-RU" sz="1350" dirty="0"/>
              <a:t>30</a:t>
            </a:r>
            <a:endParaRPr lang="ru-RU" altLang="ru-RU" sz="1350" dirty="0"/>
          </a:p>
        </p:txBody>
      </p:sp>
      <p:pic>
        <p:nvPicPr>
          <p:cNvPr id="30" name="Picture 14" descr="Pic_7_U-70_no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511" y="870258"/>
            <a:ext cx="3249425" cy="355976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3561661" y="3302978"/>
            <a:ext cx="1309106" cy="50783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350" dirty="0"/>
              <a:t>(</a:t>
            </a:r>
            <a:r>
              <a:rPr lang="en-US" altLang="ru-RU" sz="1350" dirty="0"/>
              <a:t>Alvarez</a:t>
            </a:r>
            <a:r>
              <a:rPr lang="ru-RU" altLang="ru-RU" sz="1350" dirty="0"/>
              <a:t>)</a:t>
            </a:r>
          </a:p>
          <a:p>
            <a:pPr eaLnBrk="1" hangingPunct="1"/>
            <a:r>
              <a:rPr lang="ru-RU" altLang="ru-RU" sz="1350" dirty="0"/>
              <a:t> </a:t>
            </a:r>
            <a:r>
              <a:rPr lang="en-GB" altLang="ru-RU" sz="1350" i="1" dirty="0"/>
              <a:t>I</a:t>
            </a:r>
            <a:r>
              <a:rPr lang="ru-RU" altLang="ru-RU" sz="1350" i="1" dirty="0"/>
              <a:t>-</a:t>
            </a:r>
            <a:r>
              <a:rPr lang="en-US" altLang="ru-RU" sz="1350" dirty="0"/>
              <a:t>100</a:t>
            </a:r>
            <a:endParaRPr lang="ru-RU" altLang="ru-RU" sz="1350" dirty="0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6262477" y="4277419"/>
            <a:ext cx="1566863" cy="50783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ru-RU" sz="1350" i="1" dirty="0"/>
              <a:t>Main synchrotron U</a:t>
            </a:r>
            <a:r>
              <a:rPr lang="ru-RU" altLang="ru-RU" sz="1350" i="1" dirty="0"/>
              <a:t>-</a:t>
            </a:r>
            <a:r>
              <a:rPr lang="en-US" altLang="ru-RU" sz="1350" dirty="0"/>
              <a:t>70</a:t>
            </a:r>
            <a:endParaRPr lang="ru-RU" altLang="ru-RU" sz="1350" dirty="0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390600" y="5114835"/>
            <a:ext cx="1553000" cy="50783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ru-RU" sz="1350" dirty="0"/>
              <a:t>RC synchrotron </a:t>
            </a:r>
            <a:r>
              <a:rPr lang="en-GB" altLang="ru-RU" sz="1350"/>
              <a:t>(buster) U</a:t>
            </a:r>
            <a:r>
              <a:rPr lang="ru-RU" altLang="ru-RU" sz="1350" i="1" dirty="0"/>
              <a:t>-</a:t>
            </a:r>
            <a:r>
              <a:rPr lang="en-US" altLang="ru-RU" sz="1350" dirty="0"/>
              <a:t>1.5</a:t>
            </a:r>
            <a:endParaRPr lang="ru-RU" altLang="ru-RU" sz="135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VLVnT - 2018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4</a:t>
            </a:fld>
            <a:endParaRPr lang="ru-RU" dirty="0" err="1"/>
          </a:p>
        </p:txBody>
      </p:sp>
    </p:spTree>
    <p:extLst>
      <p:ext uri="{BB962C8B-B14F-4D97-AF65-F5344CB8AC3E}">
        <p14:creationId xmlns:p14="http://schemas.microsoft.com/office/powerpoint/2010/main" val="57798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820745" y="650820"/>
            <a:ext cx="133188" cy="282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5918" tIns="32959" rIns="65918" bIns="32959">
            <a:spAutoFit/>
          </a:bodyPr>
          <a:lstStyle/>
          <a:p>
            <a:pPr algn="ctr" defTabSz="923174"/>
            <a:endParaRPr lang="ru-RU" sz="1400" b="1" dirty="0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14463" y="809572"/>
            <a:ext cx="8892866" cy="26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918" tIns="32959" rIns="65918" bIns="32959">
            <a:spAutoFit/>
          </a:bodyPr>
          <a:lstStyle/>
          <a:p>
            <a:pPr defTabSz="923174"/>
            <a:r>
              <a:rPr lang="ru-RU" sz="1300" b="1" dirty="0"/>
              <a:t>    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0" y="5875929"/>
            <a:ext cx="9135116" cy="22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214" tIns="10108" rIns="20214" bIns="10108">
            <a:spAutoFit/>
          </a:bodyPr>
          <a:lstStyle/>
          <a:p>
            <a:pPr defTabSz="923174"/>
            <a:r>
              <a:rPr lang="ru-RU" sz="1300" b="1" dirty="0"/>
              <a:t>                                                               </a:t>
            </a:r>
          </a:p>
        </p:txBody>
      </p:sp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6784027" y="3101185"/>
            <a:ext cx="39635" cy="29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9724" tIns="9862" rIns="19724" bIns="9862">
            <a:spAutoFit/>
          </a:bodyPr>
          <a:lstStyle/>
          <a:p>
            <a:pPr defTabSz="923174"/>
            <a:endParaRPr lang="ru-RU" dirty="0"/>
          </a:p>
        </p:txBody>
      </p:sp>
      <p:sp>
        <p:nvSpPr>
          <p:cNvPr id="18440" name="Line 12"/>
          <p:cNvSpPr>
            <a:spLocks noChangeShapeType="1"/>
          </p:cNvSpPr>
          <p:nvPr/>
        </p:nvSpPr>
        <p:spPr bwMode="auto">
          <a:xfrm>
            <a:off x="1832080" y="211327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9724" tIns="9862" rIns="19724" bIns="9862"/>
          <a:lstStyle/>
          <a:p>
            <a:endParaRPr lang="ru-RU"/>
          </a:p>
        </p:txBody>
      </p:sp>
      <p:sp>
        <p:nvSpPr>
          <p:cNvPr id="18441" name="Text Box 21"/>
          <p:cNvSpPr txBox="1">
            <a:spLocks noChangeArrowheads="1"/>
          </p:cNvSpPr>
          <p:nvPr/>
        </p:nvSpPr>
        <p:spPr bwMode="auto">
          <a:xfrm>
            <a:off x="6477000" y="457200"/>
            <a:ext cx="2667000" cy="6113893"/>
          </a:xfrm>
          <a:prstGeom prst="rect">
            <a:avLst/>
          </a:prstGeom>
          <a:solidFill>
            <a:schemeClr val="bg1">
              <a:lumMod val="85000"/>
              <a:alpha val="30196"/>
            </a:schemeClr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lIns="19724" tIns="9862" rIns="19724" bIns="9862">
            <a:spAutoFit/>
          </a:bodyPr>
          <a:lstStyle/>
          <a:p>
            <a:r>
              <a:rPr lang="ru-RU" dirty="0" smtClean="0"/>
              <a:t>E=70 </a:t>
            </a:r>
            <a:r>
              <a:rPr lang="ru-RU" dirty="0" err="1" smtClean="0"/>
              <a:t>GeV</a:t>
            </a:r>
            <a:r>
              <a:rPr lang="ru-RU" dirty="0" smtClean="0"/>
              <a:t>, </a:t>
            </a:r>
            <a:r>
              <a:rPr lang="en-US" dirty="0" smtClean="0"/>
              <a:t>     (50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ru-RU" dirty="0" smtClean="0"/>
          </a:p>
          <a:p>
            <a:r>
              <a:rPr lang="ru-RU" dirty="0" smtClean="0"/>
              <a:t>I=1.7·10</a:t>
            </a:r>
            <a:r>
              <a:rPr lang="ru-RU" baseline="30000" dirty="0" smtClean="0"/>
              <a:t>13</a:t>
            </a:r>
            <a:r>
              <a:rPr lang="ru-RU" dirty="0" smtClean="0"/>
              <a:t>ppp</a:t>
            </a:r>
            <a:r>
              <a:rPr lang="en-US" dirty="0" smtClean="0"/>
              <a:t>(</a:t>
            </a:r>
            <a:r>
              <a:rPr lang="ru-RU" dirty="0" smtClean="0"/>
              <a:t>1.</a:t>
            </a:r>
            <a:r>
              <a:rPr lang="en-US" dirty="0" smtClean="0"/>
              <a:t>0</a:t>
            </a:r>
            <a:r>
              <a:rPr lang="ru-RU" dirty="0" smtClean="0"/>
              <a:t>·10</a:t>
            </a:r>
            <a:r>
              <a:rPr lang="ru-RU" baseline="30000" dirty="0" smtClean="0"/>
              <a:t>13</a:t>
            </a:r>
            <a:r>
              <a:rPr lang="ru-RU" dirty="0" smtClean="0"/>
              <a:t>ppp</a:t>
            </a:r>
            <a:r>
              <a:rPr lang="en-US" dirty="0" smtClean="0"/>
              <a:t>)</a:t>
            </a:r>
            <a:endParaRPr lang="ru-RU" dirty="0" smtClean="0"/>
          </a:p>
          <a:p>
            <a:r>
              <a:rPr lang="ru-RU" dirty="0" err="1" smtClean="0"/>
              <a:t>Beams</a:t>
            </a:r>
            <a:r>
              <a:rPr lang="ru-RU" dirty="0" smtClean="0"/>
              <a:t> </a:t>
            </a:r>
            <a:r>
              <a:rPr lang="en-US" dirty="0" smtClean="0"/>
              <a:t>:</a:t>
            </a:r>
            <a:r>
              <a:rPr lang="ru-RU" dirty="0" smtClean="0"/>
              <a:t> </a:t>
            </a:r>
            <a:r>
              <a:rPr lang="ru-RU" dirty="0" err="1" smtClean="0"/>
              <a:t>π+-, K+-,p</a:t>
            </a:r>
            <a:r>
              <a:rPr lang="ru-RU" dirty="0" smtClean="0"/>
              <a:t>,</a:t>
            </a:r>
            <a:r>
              <a:rPr lang="en-US" dirty="0" smtClean="0"/>
              <a:t>p̄,</a:t>
            </a:r>
            <a:r>
              <a:rPr lang="ru-RU" dirty="0" smtClean="0"/>
              <a:t> </a:t>
            </a:r>
            <a:r>
              <a:rPr lang="ru-RU" dirty="0" err="1" smtClean="0"/>
              <a:t>e</a:t>
            </a:r>
            <a:r>
              <a:rPr lang="en-US" dirty="0" smtClean="0"/>
              <a:t>+-</a:t>
            </a:r>
            <a:r>
              <a:rPr lang="ru-RU" dirty="0" smtClean="0"/>
              <a:t>,</a:t>
            </a:r>
            <a:r>
              <a:rPr lang="en-US" baseline="30000" dirty="0" smtClean="0"/>
              <a:t>12</a:t>
            </a:r>
            <a:r>
              <a:rPr lang="en-US" dirty="0" smtClean="0"/>
              <a:t>C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• </a:t>
            </a:r>
            <a:r>
              <a:rPr lang="ru-RU" dirty="0" err="1" smtClean="0"/>
              <a:t>Fast</a:t>
            </a:r>
            <a:r>
              <a:rPr lang="ru-RU" dirty="0" smtClean="0"/>
              <a:t> </a:t>
            </a:r>
            <a:r>
              <a:rPr lang="ru-RU" dirty="0" err="1" smtClean="0"/>
              <a:t>extraction</a:t>
            </a:r>
            <a:endParaRPr lang="ru-RU" dirty="0" smtClean="0"/>
          </a:p>
          <a:p>
            <a:r>
              <a:rPr lang="ru-RU" dirty="0" smtClean="0"/>
              <a:t> • </a:t>
            </a:r>
            <a:r>
              <a:rPr lang="ru-RU" dirty="0" err="1" smtClean="0"/>
              <a:t>Slow</a:t>
            </a:r>
            <a:r>
              <a:rPr lang="ru-RU" dirty="0" smtClean="0"/>
              <a:t> </a:t>
            </a:r>
            <a:r>
              <a:rPr lang="ru-RU" dirty="0" err="1" smtClean="0"/>
              <a:t>extraction</a:t>
            </a:r>
            <a:endParaRPr lang="ru-RU" dirty="0" smtClean="0"/>
          </a:p>
          <a:p>
            <a:r>
              <a:rPr lang="ru-RU" dirty="0" smtClean="0"/>
              <a:t> • </a:t>
            </a:r>
            <a:r>
              <a:rPr lang="ru-RU" dirty="0" err="1" smtClean="0"/>
              <a:t>Extraction</a:t>
            </a:r>
            <a:r>
              <a:rPr lang="ru-RU" dirty="0" smtClean="0"/>
              <a:t> </a:t>
            </a:r>
            <a:r>
              <a:rPr lang="ru-RU" dirty="0" err="1" smtClean="0"/>
              <a:t>by</a:t>
            </a:r>
            <a:r>
              <a:rPr lang="ru-RU" dirty="0" smtClean="0"/>
              <a:t> </a:t>
            </a:r>
            <a:r>
              <a:rPr lang="ru-RU" dirty="0" err="1" smtClean="0"/>
              <a:t>crystal</a:t>
            </a:r>
            <a:r>
              <a:rPr lang="en-US" dirty="0" smtClean="0"/>
              <a:t>s</a:t>
            </a:r>
            <a:endParaRPr lang="ru-RU" dirty="0" smtClean="0"/>
          </a:p>
          <a:p>
            <a:r>
              <a:rPr lang="ru-RU" dirty="0" smtClean="0"/>
              <a:t> • </a:t>
            </a:r>
            <a:r>
              <a:rPr lang="ru-RU" dirty="0" err="1" smtClean="0"/>
              <a:t>Internal</a:t>
            </a:r>
            <a:r>
              <a:rPr lang="ru-RU" dirty="0" smtClean="0"/>
              <a:t> </a:t>
            </a:r>
            <a:r>
              <a:rPr lang="ru-RU" dirty="0" err="1" smtClean="0"/>
              <a:t>targets</a:t>
            </a:r>
            <a:endParaRPr lang="ru-RU" dirty="0" smtClean="0"/>
          </a:p>
          <a:p>
            <a:r>
              <a:rPr lang="en-US" dirty="0" smtClean="0"/>
              <a:t> </a:t>
            </a:r>
            <a:endParaRPr lang="en-US" dirty="0"/>
          </a:p>
          <a:p>
            <a:pPr algn="ctr"/>
            <a:r>
              <a:rPr lang="en-US" dirty="0" smtClean="0"/>
              <a:t>Research directions: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 err="1" smtClean="0"/>
              <a:t>hadron</a:t>
            </a:r>
            <a:r>
              <a:rPr lang="en-US" dirty="0" smtClean="0"/>
              <a:t> spectroscopy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 smtClean="0"/>
              <a:t>rare </a:t>
            </a:r>
            <a:r>
              <a:rPr lang="en-US" dirty="0" err="1" smtClean="0"/>
              <a:t>kaon</a:t>
            </a:r>
            <a:r>
              <a:rPr lang="en-US" dirty="0" smtClean="0"/>
              <a:t> decays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 smtClean="0"/>
              <a:t>spin asymmetries</a:t>
            </a:r>
            <a:endParaRPr lang="en-US" dirty="0"/>
          </a:p>
          <a:p>
            <a:pPr>
              <a:buFontTx/>
              <a:buChar char="•"/>
            </a:pPr>
            <a:r>
              <a:rPr lang="ru-RU" i="1" dirty="0"/>
              <a:t> </a:t>
            </a:r>
            <a:r>
              <a:rPr lang="en-US" dirty="0" smtClean="0"/>
              <a:t>baryon matter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nuclear physics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………</a:t>
            </a:r>
            <a:endParaRPr lang="ru-RU" dirty="0"/>
          </a:p>
          <a:p>
            <a:pPr>
              <a:buFontTx/>
              <a:buChar char="•"/>
            </a:pPr>
            <a:r>
              <a:rPr lang="ru-RU" dirty="0"/>
              <a:t> </a:t>
            </a:r>
            <a:r>
              <a:rPr lang="en-US" dirty="0" smtClean="0"/>
              <a:t>proton radiography</a:t>
            </a:r>
          </a:p>
          <a:p>
            <a:pPr>
              <a:buFontTx/>
              <a:buChar char="•"/>
            </a:pPr>
            <a:r>
              <a:rPr lang="en-US" dirty="0" smtClean="0"/>
              <a:t>radiobiology</a:t>
            </a:r>
          </a:p>
          <a:p>
            <a:pPr>
              <a:buFontTx/>
              <a:buChar char="•"/>
            </a:pPr>
            <a:r>
              <a:rPr lang="en-US" dirty="0" smtClean="0"/>
              <a:t>radiation  hardness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beam optics with crystals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R&amp;D on detectors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……….</a:t>
            </a:r>
          </a:p>
        </p:txBody>
      </p:sp>
      <p:pic>
        <p:nvPicPr>
          <p:cNvPr id="18444" name="Picture 18" descr="1БВ_13_09_2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181601"/>
            <a:ext cx="2209800" cy="148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9" descr="СВД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5181600"/>
            <a:ext cx="191926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21" descr="ФОД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599" y="5181600"/>
            <a:ext cx="2057401" cy="1465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52400" y="228600"/>
            <a:ext cx="6172200" cy="1020762"/>
          </a:xfrm>
          <a:ln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Layout of  accelerators and research facilities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1" y="1600200"/>
            <a:ext cx="5105400" cy="34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8" descr="ОКА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1" y="1676400"/>
            <a:ext cx="1666314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3657600"/>
            <a:ext cx="1752600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0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95600" cy="792162"/>
          </a:xfrm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R@D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447800"/>
            <a:ext cx="2743200" cy="42473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Scintillators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Photomultipliers</a:t>
            </a:r>
          </a:p>
          <a:p>
            <a:endParaRPr lang="en-US" dirty="0" smtClean="0"/>
          </a:p>
          <a:p>
            <a:r>
              <a:rPr lang="en-US" dirty="0" err="1" smtClean="0"/>
              <a:t>Muon</a:t>
            </a:r>
            <a:r>
              <a:rPr lang="en-US" dirty="0" smtClean="0"/>
              <a:t> tomography</a:t>
            </a:r>
          </a:p>
          <a:p>
            <a:endParaRPr lang="en-US" dirty="0" smtClean="0"/>
          </a:p>
          <a:p>
            <a:r>
              <a:rPr lang="en-US" dirty="0" err="1" smtClean="0"/>
              <a:t>GaAs</a:t>
            </a:r>
            <a:r>
              <a:rPr lang="en-US" dirty="0" smtClean="0"/>
              <a:t> detectors</a:t>
            </a:r>
          </a:p>
          <a:p>
            <a:endParaRPr lang="en-US" dirty="0" smtClean="0"/>
          </a:p>
          <a:p>
            <a:r>
              <a:rPr lang="en-US" dirty="0" smtClean="0"/>
              <a:t>RFQ development</a:t>
            </a:r>
          </a:p>
          <a:p>
            <a:endParaRPr lang="en-US" dirty="0" smtClean="0"/>
          </a:p>
          <a:p>
            <a:r>
              <a:rPr lang="en-US" dirty="0" smtClean="0"/>
              <a:t>Beam optics</a:t>
            </a:r>
          </a:p>
          <a:p>
            <a:endParaRPr lang="en-US" dirty="0" smtClean="0"/>
          </a:p>
          <a:p>
            <a:r>
              <a:rPr lang="en-US" dirty="0" smtClean="0"/>
              <a:t>Superconducting systems</a:t>
            </a:r>
          </a:p>
          <a:p>
            <a:endParaRPr lang="en-US" dirty="0" smtClean="0"/>
          </a:p>
          <a:p>
            <a:r>
              <a:rPr lang="ru-RU" dirty="0" smtClean="0"/>
              <a:t>…….</a:t>
            </a:r>
            <a:endParaRPr lang="en-US" dirty="0" smtClean="0"/>
          </a:p>
        </p:txBody>
      </p:sp>
      <p:pic>
        <p:nvPicPr>
          <p:cNvPr id="4" name="Picture 11" descr="IMG_07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5964" y="3886068"/>
            <a:ext cx="2172836" cy="144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1205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2514600"/>
            <a:ext cx="1823805" cy="124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Арсенид галл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514600"/>
            <a:ext cx="1878013" cy="125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107008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5410200"/>
            <a:ext cx="1828800" cy="137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СП_диполь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3962400"/>
            <a:ext cx="31355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7" descr="Cryogenic plant of superconducting magnet test facilit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5410200"/>
            <a:ext cx="2362200" cy="134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Мюонный томограф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1908674"/>
            <a:ext cx="1905000" cy="200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" descr="сцинтиллятор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9000" y="228600"/>
            <a:ext cx="25273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2" descr="кф-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1676400"/>
            <a:ext cx="2057400" cy="81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IMG_009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228600"/>
            <a:ext cx="205779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9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820712" y="650819"/>
            <a:ext cx="133255" cy="28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5901" tIns="32951" rIns="65901" bIns="32951">
            <a:spAutoFit/>
          </a:bodyPr>
          <a:lstStyle/>
          <a:p>
            <a:pPr algn="ctr" defTabSz="922147"/>
            <a:endParaRPr lang="ru-RU" sz="1400" b="1" dirty="0">
              <a:latin typeface="Calibri" pitchFamily="34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14463" y="809573"/>
            <a:ext cx="8892866" cy="26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901" tIns="32951" rIns="65901" bIns="32951">
            <a:spAutoFit/>
          </a:bodyPr>
          <a:lstStyle/>
          <a:p>
            <a:pPr defTabSz="922147"/>
            <a:r>
              <a:rPr lang="ru-RU" sz="1300" b="1" dirty="0">
                <a:latin typeface="Calibri" pitchFamily="34" charset="0"/>
              </a:rPr>
              <a:t>    </a:t>
            </a:r>
          </a:p>
        </p:txBody>
      </p:sp>
      <p:pic>
        <p:nvPicPr>
          <p:cNvPr id="2064" name="Picture 10" descr="DSCF00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4154" y="2362200"/>
            <a:ext cx="1472944" cy="1106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3400" y="2362200"/>
            <a:ext cx="816270" cy="109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Рисунок 8" descr="M:\PFOTOS\SX5\P9300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095929"/>
            <a:ext cx="1905000" cy="142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8" descr="Mois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17026" y="1219200"/>
            <a:ext cx="926974" cy="115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" name="Picture 9" descr="mu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4455298"/>
            <a:ext cx="1752600" cy="116939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7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67223" y="5715115"/>
            <a:ext cx="1365347" cy="101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26"/>
          <p:cNvGraphicFramePr>
            <a:graphicFrameLocks noChangeAspect="1"/>
          </p:cNvGraphicFramePr>
          <p:nvPr/>
        </p:nvGraphicFramePr>
        <p:xfrm>
          <a:off x="2971800" y="4038600"/>
          <a:ext cx="1931187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r:id="rId9" imgW="6171429" imgH="4629796" progId="PBrush">
                  <p:embed/>
                </p:oleObj>
              </mc:Choice>
              <mc:Fallback>
                <p:oleObj r:id="rId9" imgW="6171429" imgH="4629796" progId="PBrush">
                  <p:embed/>
                  <p:pic>
                    <p:nvPicPr>
                      <p:cNvPr id="205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038600"/>
                        <a:ext cx="1931187" cy="144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72" name="Picture 28" descr="Защита_CM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95725" y="5715115"/>
            <a:ext cx="1295303" cy="99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3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14915" y="5715115"/>
            <a:ext cx="700099" cy="99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4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53052" y="5715115"/>
            <a:ext cx="547711" cy="99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39143" y="5715115"/>
            <a:ext cx="1523886" cy="99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6" name="Picture 32" descr="Pic_31_P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3505201"/>
            <a:ext cx="1676400" cy="101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76800" cy="715962"/>
          </a:xfrm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International collaborations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Содержимое 31"/>
          <p:cNvSpPr>
            <a:spLocks noGrp="1"/>
          </p:cNvSpPr>
          <p:nvPr>
            <p:ph idx="1"/>
          </p:nvPr>
        </p:nvSpPr>
        <p:spPr>
          <a:xfrm>
            <a:off x="228600" y="1219200"/>
            <a:ext cx="2514600" cy="5410200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en-US" sz="1900" dirty="0" smtClean="0"/>
              <a:t>USA</a:t>
            </a:r>
          </a:p>
          <a:p>
            <a:pPr lvl="1"/>
            <a:r>
              <a:rPr lang="en-US" sz="1500" dirty="0" smtClean="0"/>
              <a:t>FNAL  D0, MU2e</a:t>
            </a:r>
          </a:p>
          <a:p>
            <a:pPr lvl="1"/>
            <a:r>
              <a:rPr lang="en-US" sz="1500" dirty="0" smtClean="0"/>
              <a:t>BNL    PHENIX, STAR</a:t>
            </a:r>
          </a:p>
          <a:p>
            <a:r>
              <a:rPr lang="en-US" sz="1900" dirty="0" smtClean="0"/>
              <a:t>EUROPE</a:t>
            </a:r>
          </a:p>
          <a:p>
            <a:pPr lvl="1"/>
            <a:r>
              <a:rPr lang="en-US" sz="1500" dirty="0" smtClean="0"/>
              <a:t>DESI       XFEL , HERMES</a:t>
            </a:r>
          </a:p>
          <a:p>
            <a:pPr lvl="1"/>
            <a:r>
              <a:rPr lang="en-US" sz="1500" dirty="0" smtClean="0"/>
              <a:t>FAIR       PANDA</a:t>
            </a:r>
          </a:p>
          <a:p>
            <a:r>
              <a:rPr lang="en-US" sz="1900" dirty="0" smtClean="0"/>
              <a:t>CERN</a:t>
            </a:r>
          </a:p>
          <a:p>
            <a:pPr lvl="1"/>
            <a:r>
              <a:rPr lang="en-US" sz="1500" dirty="0" smtClean="0"/>
              <a:t>LHC machine</a:t>
            </a:r>
          </a:p>
          <a:p>
            <a:pPr lvl="1"/>
            <a:r>
              <a:rPr lang="en-US" sz="1500" dirty="0" smtClean="0"/>
              <a:t>ATLAS</a:t>
            </a:r>
          </a:p>
          <a:p>
            <a:pPr lvl="1"/>
            <a:r>
              <a:rPr lang="en-US" sz="1500" dirty="0" smtClean="0"/>
              <a:t>CMS</a:t>
            </a:r>
          </a:p>
          <a:p>
            <a:pPr lvl="1"/>
            <a:r>
              <a:rPr lang="en-US" sz="1500" dirty="0" err="1" smtClean="0"/>
              <a:t>LHCb</a:t>
            </a:r>
            <a:endParaRPr lang="en-US" sz="1500" dirty="0" smtClean="0"/>
          </a:p>
          <a:p>
            <a:pPr lvl="1"/>
            <a:r>
              <a:rPr lang="en-US" sz="1500" dirty="0" smtClean="0"/>
              <a:t>ALICE</a:t>
            </a:r>
          </a:p>
          <a:p>
            <a:pPr lvl="1"/>
            <a:r>
              <a:rPr lang="en-US" sz="1500" dirty="0" smtClean="0"/>
              <a:t>COMPASS</a:t>
            </a:r>
          </a:p>
          <a:p>
            <a:pPr lvl="1"/>
            <a:r>
              <a:rPr lang="en-US" sz="1500" dirty="0" smtClean="0"/>
              <a:t>DIRAC</a:t>
            </a:r>
          </a:p>
          <a:p>
            <a:pPr lvl="1"/>
            <a:r>
              <a:rPr lang="en-US" sz="1500" dirty="0" smtClean="0"/>
              <a:t>NA 62</a:t>
            </a:r>
          </a:p>
          <a:p>
            <a:pPr lvl="1"/>
            <a:r>
              <a:rPr lang="en-US" sz="1500" dirty="0" smtClean="0"/>
              <a:t>NA 64</a:t>
            </a:r>
          </a:p>
          <a:p>
            <a:r>
              <a:rPr lang="en-US" sz="1900" dirty="0" smtClean="0"/>
              <a:t>JAPAN</a:t>
            </a:r>
          </a:p>
          <a:p>
            <a:pPr lvl="1"/>
            <a:r>
              <a:rPr lang="en-US" sz="1500" dirty="0" smtClean="0"/>
              <a:t>BELLE, BELLE II</a:t>
            </a:r>
          </a:p>
        </p:txBody>
      </p:sp>
      <p:pic>
        <p:nvPicPr>
          <p:cNvPr id="18" name="Picture 8" descr="DFB in LHC tunnel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895600" y="1066800"/>
            <a:ext cx="192453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 descr="Септум_магниты_в_тоннеле_БАК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876800" y="1143000"/>
            <a:ext cx="1676400" cy="122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 descr="Резистор_в_тоннеле_БАК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629400" y="1219200"/>
            <a:ext cx="151559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2" descr="Мюонная_плоскость_2006 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19600" y="2438400"/>
            <a:ext cx="1981200" cy="1549353"/>
          </a:xfrm>
          <a:prstGeom prst="rect">
            <a:avLst/>
          </a:prstGeom>
          <a:noFill/>
        </p:spPr>
      </p:pic>
      <p:pic>
        <p:nvPicPr>
          <p:cNvPr id="24" name="Picture 10" descr="Феникс_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971800" y="2438400"/>
            <a:ext cx="1219200" cy="1627125"/>
          </a:xfrm>
          <a:prstGeom prst="rect">
            <a:avLst/>
          </a:prstGeom>
          <a:noFill/>
        </p:spPr>
      </p:pic>
      <p:pic>
        <p:nvPicPr>
          <p:cNvPr id="26" name="Picture 20" descr="Мониторы потерь_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858000" y="0"/>
            <a:ext cx="161707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7724" y="182862"/>
            <a:ext cx="32175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“Old” neutrino experiments</a:t>
            </a:r>
          </a:p>
          <a:p>
            <a:pPr algn="ctr"/>
            <a:endParaRPr lang="en-US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 channel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48" y="1276406"/>
            <a:ext cx="4753272" cy="15955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8789" y="2847635"/>
            <a:ext cx="5396483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Parameters of neutrino channel:</a:t>
            </a:r>
          </a:p>
          <a:p>
            <a:r>
              <a:rPr lang="en-US" sz="1350" dirty="0"/>
              <a:t>T - Target:  Al,  L=600 mm, Ø=10 mm,</a:t>
            </a:r>
          </a:p>
          <a:p>
            <a:r>
              <a:rPr lang="en-US" sz="1350" dirty="0"/>
              <a:t>1,2 - Focusing system: two Al  X-lenses (Ø1= 16 cm, Ø2=50 cm),</a:t>
            </a:r>
          </a:p>
          <a:p>
            <a:r>
              <a:rPr lang="en-US" sz="1350" dirty="0"/>
              <a:t>4 - </a:t>
            </a:r>
            <a:r>
              <a:rPr lang="en-US" sz="1350" dirty="0">
                <a:solidFill>
                  <a:srgbClr val="FF0000"/>
                </a:solidFill>
              </a:rPr>
              <a:t>Decay channel:</a:t>
            </a:r>
            <a:r>
              <a:rPr lang="en-US" sz="1350" dirty="0"/>
              <a:t>  </a:t>
            </a:r>
            <a:r>
              <a:rPr lang="en-US" sz="1350" b="1" dirty="0">
                <a:solidFill>
                  <a:srgbClr val="FF0000"/>
                </a:solidFill>
              </a:rPr>
              <a:t>L=137 m</a:t>
            </a:r>
            <a:r>
              <a:rPr lang="en-US" sz="1350" dirty="0"/>
              <a:t>,   vacuum tube Ø=120 cm to Ø=140 cm,</a:t>
            </a:r>
          </a:p>
          <a:p>
            <a:r>
              <a:rPr lang="en-US" sz="1350" dirty="0"/>
              <a:t>5 - </a:t>
            </a:r>
            <a:r>
              <a:rPr lang="en-US" sz="1350" dirty="0">
                <a:solidFill>
                  <a:srgbClr val="FF0000"/>
                </a:solidFill>
              </a:rPr>
              <a:t>Forward shielding:  </a:t>
            </a:r>
            <a:r>
              <a:rPr lang="en-US" sz="1350" b="1" dirty="0">
                <a:solidFill>
                  <a:srgbClr val="004ADE"/>
                </a:solidFill>
              </a:rPr>
              <a:t>iron</a:t>
            </a:r>
            <a:r>
              <a:rPr lang="en-US" sz="1350" dirty="0">
                <a:solidFill>
                  <a:srgbClr val="004ADE"/>
                </a:solidFill>
              </a:rPr>
              <a:t>,</a:t>
            </a:r>
            <a:r>
              <a:rPr lang="en-US" sz="1350" dirty="0">
                <a:solidFill>
                  <a:srgbClr val="FF0000"/>
                </a:solidFill>
              </a:rPr>
              <a:t>  </a:t>
            </a:r>
            <a:r>
              <a:rPr lang="en-US" sz="1350" b="1" dirty="0">
                <a:solidFill>
                  <a:srgbClr val="FF0000"/>
                </a:solidFill>
              </a:rPr>
              <a:t>L=70 m</a:t>
            </a:r>
            <a:r>
              <a:rPr lang="en-US" sz="1350" dirty="0"/>
              <a:t>,</a:t>
            </a:r>
          </a:p>
          <a:p>
            <a:r>
              <a:rPr lang="en-US" sz="1350" dirty="0"/>
              <a:t>Side shielding:  from 1,0 to 1,5 m of iron and up to 1 m of concrete.</a:t>
            </a:r>
          </a:p>
          <a:p>
            <a:r>
              <a:rPr lang="en-US" sz="1350" dirty="0"/>
              <a:t>6 - Near detector can be located at the distance from the target </a:t>
            </a:r>
            <a:r>
              <a:rPr lang="en-US" sz="1350" b="1" dirty="0">
                <a:solidFill>
                  <a:srgbClr val="FF0000"/>
                </a:solidFill>
              </a:rPr>
              <a:t>L=220 m</a:t>
            </a:r>
            <a:r>
              <a:rPr lang="en-US" sz="135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94" y="4389369"/>
            <a:ext cx="1227662" cy="15583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94206" y="4917685"/>
            <a:ext cx="65114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X-lens </a:t>
            </a:r>
            <a:endParaRPr lang="ru-RU" sz="1350" dirty="0"/>
          </a:p>
        </p:txBody>
      </p:sp>
      <p:sp>
        <p:nvSpPr>
          <p:cNvPr id="8" name="Rectangle 7"/>
          <p:cNvSpPr/>
          <p:nvPr/>
        </p:nvSpPr>
        <p:spPr>
          <a:xfrm>
            <a:off x="2176054" y="5174164"/>
            <a:ext cx="160653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L=143 cm, Ø=50 cm </a:t>
            </a:r>
            <a:endParaRPr lang="ru-RU" sz="135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609" y="1298283"/>
            <a:ext cx="1928243" cy="32071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35045" y="4522261"/>
            <a:ext cx="120545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/>
              <a:t> </a:t>
            </a:r>
            <a:r>
              <a:rPr lang="el-GR" sz="1350" dirty="0"/>
              <a:t>ν</a:t>
            </a:r>
            <a:r>
              <a:rPr lang="el-GR" sz="1350" baseline="-25000" dirty="0"/>
              <a:t>µ</a:t>
            </a:r>
            <a:r>
              <a:rPr lang="ru-RU" sz="1350" dirty="0"/>
              <a:t> , </a:t>
            </a:r>
            <a:r>
              <a:rPr lang="el-GR" sz="1350" dirty="0"/>
              <a:t>ν</a:t>
            </a:r>
            <a:r>
              <a:rPr lang="en-US" sz="1350" baseline="-25000" dirty="0"/>
              <a:t>e   </a:t>
            </a:r>
            <a:r>
              <a:rPr lang="en-US" sz="1350" dirty="0"/>
              <a:t>spectra</a:t>
            </a:r>
            <a:endParaRPr lang="ru-RU" sz="1350" dirty="0"/>
          </a:p>
        </p:txBody>
      </p:sp>
      <p:sp>
        <p:nvSpPr>
          <p:cNvPr id="11" name="Rectangle 10"/>
          <p:cNvSpPr/>
          <p:nvPr/>
        </p:nvSpPr>
        <p:spPr>
          <a:xfrm>
            <a:off x="6389989" y="5155876"/>
            <a:ext cx="1829347" cy="30008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350" b="1" dirty="0" err="1">
                <a:solidFill>
                  <a:srgbClr val="004ADE"/>
                </a:solidFill>
              </a:rPr>
              <a:t>Ncc</a:t>
            </a:r>
            <a:r>
              <a:rPr lang="en-US" sz="1350" b="1" dirty="0">
                <a:solidFill>
                  <a:srgbClr val="004ADE"/>
                </a:solidFill>
              </a:rPr>
              <a:t> </a:t>
            </a:r>
            <a:r>
              <a:rPr lang="el-GR" sz="1350" b="1" dirty="0">
                <a:solidFill>
                  <a:srgbClr val="004ADE"/>
                </a:solidFill>
              </a:rPr>
              <a:t>ν</a:t>
            </a:r>
            <a:r>
              <a:rPr lang="en-US" sz="1350" b="1" baseline="-25000" dirty="0">
                <a:solidFill>
                  <a:srgbClr val="004ADE"/>
                </a:solidFill>
              </a:rPr>
              <a:t>e </a:t>
            </a:r>
            <a:r>
              <a:rPr lang="en-US" sz="1350" b="1" dirty="0">
                <a:solidFill>
                  <a:srgbClr val="004ADE"/>
                </a:solidFill>
              </a:rPr>
              <a:t>/ </a:t>
            </a:r>
            <a:r>
              <a:rPr lang="en-US" sz="1350" b="1" dirty="0" err="1">
                <a:solidFill>
                  <a:srgbClr val="004ADE"/>
                </a:solidFill>
              </a:rPr>
              <a:t>Ncc</a:t>
            </a:r>
            <a:r>
              <a:rPr lang="en-US" sz="1350" b="1" dirty="0">
                <a:solidFill>
                  <a:srgbClr val="004ADE"/>
                </a:solidFill>
              </a:rPr>
              <a:t> </a:t>
            </a:r>
            <a:r>
              <a:rPr lang="el-GR" sz="1350" b="1" dirty="0">
                <a:solidFill>
                  <a:srgbClr val="004ADE"/>
                </a:solidFill>
              </a:rPr>
              <a:t>ν</a:t>
            </a:r>
            <a:r>
              <a:rPr lang="el-GR" sz="1350" b="1" baseline="-25000" dirty="0">
                <a:solidFill>
                  <a:srgbClr val="004ADE"/>
                </a:solidFill>
              </a:rPr>
              <a:t>μ</a:t>
            </a:r>
            <a:r>
              <a:rPr lang="en-US" sz="1350" b="1" baseline="-25000" dirty="0">
                <a:solidFill>
                  <a:srgbClr val="004ADE"/>
                </a:solidFill>
              </a:rPr>
              <a:t> </a:t>
            </a:r>
            <a:r>
              <a:rPr lang="en-US" sz="1350" b="1" dirty="0">
                <a:solidFill>
                  <a:srgbClr val="004ADE"/>
                </a:solidFill>
              </a:rPr>
              <a:t>~ 0.55 %</a:t>
            </a:r>
            <a:endParaRPr lang="ru-RU" sz="1350" b="1" dirty="0">
              <a:solidFill>
                <a:srgbClr val="004AD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84832" y="3920490"/>
            <a:ext cx="4604493" cy="1219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440433" y="5156626"/>
            <a:ext cx="170912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i="1" dirty="0"/>
              <a:t>&lt; </a:t>
            </a:r>
            <a:r>
              <a:rPr lang="en-US" sz="1350" i="1" dirty="0" err="1"/>
              <a:t>I</a:t>
            </a:r>
            <a:r>
              <a:rPr lang="en-US" sz="1350" i="1" baseline="-25000" dirty="0" err="1"/>
              <a:t>p</a:t>
            </a:r>
            <a:r>
              <a:rPr lang="en-US" sz="1350" dirty="0"/>
              <a:t> &gt; </a:t>
            </a:r>
            <a:r>
              <a:rPr lang="en-US" sz="1350" dirty="0">
                <a:sym typeface="Symbol" panose="05050102010706020507" pitchFamily="18" charset="2"/>
              </a:rPr>
              <a:t>~ (2-3) 10</a:t>
            </a:r>
            <a:r>
              <a:rPr lang="en-US" sz="1350" baseline="30000" dirty="0">
                <a:sym typeface="Symbol" panose="05050102010706020507" pitchFamily="18" charset="2"/>
              </a:rPr>
              <a:t>12 </a:t>
            </a:r>
            <a:r>
              <a:rPr lang="en-US" sz="1350" dirty="0" err="1">
                <a:sym typeface="Symbol" panose="05050102010706020507" pitchFamily="18" charset="2"/>
              </a:rPr>
              <a:t>ppp</a:t>
            </a:r>
            <a:endParaRPr lang="ru-RU" sz="135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2024" y="2055114"/>
            <a:ext cx="2834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14121" y="1800028"/>
            <a:ext cx="2760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p</a:t>
            </a:r>
            <a:endParaRPr lang="ru-RU" sz="135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853" y="1172053"/>
            <a:ext cx="1825802" cy="339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5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 descr="Схема_искровой_спектромет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135" y="1682613"/>
            <a:ext cx="6306754" cy="259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560227" y="903917"/>
            <a:ext cx="3557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Spark chamber spectrometer ITEP</a:t>
            </a:r>
            <a:r>
              <a:rPr lang="ru-RU" dirty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                </a:t>
            </a:r>
            <a:r>
              <a:rPr lang="ru-RU" dirty="0">
                <a:solidFill>
                  <a:schemeClr val="tx2"/>
                </a:solidFill>
              </a:rPr>
              <a:t>(1974 - 1989)</a:t>
            </a:r>
          </a:p>
        </p:txBody>
      </p:sp>
      <p:sp>
        <p:nvSpPr>
          <p:cNvPr id="3" name="Rectangle 2"/>
          <p:cNvSpPr/>
          <p:nvPr/>
        </p:nvSpPr>
        <p:spPr>
          <a:xfrm>
            <a:off x="1284685" y="4981114"/>
            <a:ext cx="594821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Main results   -                       </a:t>
            </a:r>
            <a:r>
              <a:rPr lang="en-US" sz="1350" dirty="0" err="1" smtClean="0"/>
              <a:t>quasielastic</a:t>
            </a:r>
            <a:r>
              <a:rPr lang="en-US" sz="1350" dirty="0" smtClean="0"/>
              <a:t> </a:t>
            </a:r>
            <a:r>
              <a:rPr lang="en-US" sz="1350" dirty="0"/>
              <a:t>and total cross sections measurement</a:t>
            </a:r>
          </a:p>
          <a:p>
            <a:endParaRPr 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473984" y="4975393"/>
                <a:ext cx="842731" cy="3316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35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ru-RU" sz="135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ru-RU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ru-RU" sz="135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135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sz="135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  <m:r>
                        <a:rPr lang="ru-RU" sz="1350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ru-RU" sz="135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984" y="4975393"/>
                <a:ext cx="842731" cy="3316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596955" y="4434177"/>
            <a:ext cx="12859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350" dirty="0"/>
              <a:t>ND outline</a:t>
            </a:r>
            <a:endParaRPr lang="ru-RU" sz="135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70778" y="211076"/>
            <a:ext cx="3217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“Old” neutrino experiments</a:t>
            </a:r>
          </a:p>
        </p:txBody>
      </p:sp>
    </p:spTree>
    <p:extLst>
      <p:ext uri="{BB962C8B-B14F-4D97-AF65-F5344CB8AC3E}">
        <p14:creationId xmlns:p14="http://schemas.microsoft.com/office/powerpoint/2010/main" val="280576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3656</TotalTime>
  <Words>1243</Words>
  <Application>Microsoft Office PowerPoint</Application>
  <PresentationFormat>Экран (4:3)</PresentationFormat>
  <Paragraphs>316</Paragraphs>
  <Slides>23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Arial</vt:lpstr>
      <vt:lpstr>Calibri</vt:lpstr>
      <vt:lpstr>Cambria Math</vt:lpstr>
      <vt:lpstr>Lucida Calligraphy</vt:lpstr>
      <vt:lpstr>Symbol</vt:lpstr>
      <vt:lpstr>Times-Roman</vt:lpstr>
      <vt:lpstr>Тема Office</vt:lpstr>
      <vt:lpstr>Equation</vt:lpstr>
      <vt:lpstr>Формула</vt:lpstr>
      <vt:lpstr>Document</vt:lpstr>
      <vt:lpstr>The Beam from Protvino</vt:lpstr>
      <vt:lpstr>Презентация PowerPoint</vt:lpstr>
      <vt:lpstr>Презентация PowerPoint</vt:lpstr>
      <vt:lpstr>Презентация PowerPoint</vt:lpstr>
      <vt:lpstr>Layout of  accelerators and research facilities</vt:lpstr>
      <vt:lpstr> R@D</vt:lpstr>
      <vt:lpstr>International collaborations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Иванов</dc:creator>
  <cp:lastModifiedBy>HP</cp:lastModifiedBy>
  <cp:revision>148</cp:revision>
  <cp:lastPrinted>2018-10-02T09:53:47Z</cp:lastPrinted>
  <dcterms:created xsi:type="dcterms:W3CDTF">2017-06-08T15:56:10Z</dcterms:created>
  <dcterms:modified xsi:type="dcterms:W3CDTF">2018-10-02T13:57:11Z</dcterms:modified>
</cp:coreProperties>
</file>